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omments/comment3.xml" ContentType="application/vnd.openxmlformats-officedocument.presentationml.comments+xml"/>
  <Override PartName="/ppt/notesSlides/notesSlide11.xml" ContentType="application/vnd.openxmlformats-officedocument.presentationml.notesSlide+xml"/>
  <Override PartName="/ppt/comments/comment4.xml" ContentType="application/vnd.openxmlformats-officedocument.presentationml.comment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5.xml" ContentType="application/vnd.openxmlformats-officedocument.presentationml.notesSlide+xml"/>
  <Override PartName="/ppt/comments/comment5.xml" ContentType="application/vnd.openxmlformats-officedocument.presentationml.comments+xml"/>
  <Override PartName="/ppt/comments/comment6.xml" ContentType="application/vnd.openxmlformats-officedocument.presentationml.comments+xml"/>
  <Override PartName="/ppt/comments/comment7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2"/>
  </p:notesMasterIdLst>
  <p:sldIdLst>
    <p:sldId id="256" r:id="rId2"/>
    <p:sldId id="287" r:id="rId3"/>
    <p:sldId id="292" r:id="rId4"/>
    <p:sldId id="293" r:id="rId5"/>
    <p:sldId id="307" r:id="rId6"/>
    <p:sldId id="257" r:id="rId7"/>
    <p:sldId id="261" r:id="rId8"/>
    <p:sldId id="262" r:id="rId9"/>
    <p:sldId id="263" r:id="rId10"/>
    <p:sldId id="265" r:id="rId11"/>
    <p:sldId id="289" r:id="rId12"/>
    <p:sldId id="290" r:id="rId13"/>
    <p:sldId id="291" r:id="rId14"/>
    <p:sldId id="266" r:id="rId15"/>
    <p:sldId id="275" r:id="rId16"/>
    <p:sldId id="294" r:id="rId17"/>
    <p:sldId id="296" r:id="rId18"/>
    <p:sldId id="300" r:id="rId19"/>
    <p:sldId id="280" r:id="rId20"/>
    <p:sldId id="282" r:id="rId21"/>
    <p:sldId id="284" r:id="rId22"/>
    <p:sldId id="264" r:id="rId23"/>
    <p:sldId id="304" r:id="rId24"/>
    <p:sldId id="305" r:id="rId25"/>
    <p:sldId id="306" r:id="rId26"/>
    <p:sldId id="277" r:id="rId27"/>
    <p:sldId id="308" r:id="rId28"/>
    <p:sldId id="295" r:id="rId29"/>
    <p:sldId id="297" r:id="rId30"/>
    <p:sldId id="302" r:id="rId31"/>
    <p:sldId id="299" r:id="rId32"/>
    <p:sldId id="303" r:id="rId33"/>
    <p:sldId id="301" r:id="rId34"/>
    <p:sldId id="267" r:id="rId35"/>
    <p:sldId id="268" r:id="rId36"/>
    <p:sldId id="269" r:id="rId37"/>
    <p:sldId id="270" r:id="rId38"/>
    <p:sldId id="271" r:id="rId39"/>
    <p:sldId id="272" r:id="rId40"/>
    <p:sldId id="273" r:id="rId41"/>
  </p:sldIdLst>
  <p:sldSz cx="6858000" cy="51435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muel Moir" initials="SM" lastIdx="2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365B9D"/>
    <a:srgbClr val="A1B1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161"/>
    <p:restoredTop sz="94631"/>
  </p:normalViewPr>
  <p:slideViewPr>
    <p:cSldViewPr snapToGrid="0">
      <p:cViewPr varScale="1">
        <p:scale>
          <a:sx n="164" d="100"/>
          <a:sy n="164" d="100"/>
        </p:scale>
        <p:origin x="792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samuelmoir/Library/CloudStorage/OneDrive-CarletonUniversity/S2026/Years%20until%20discovery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VBFOnly!$H$1</c:f>
              <c:strCache>
                <c:ptCount val="1"/>
                <c:pt idx="0">
                  <c:v>Years of Data-taking Remaining until Discovery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1"/>
            <c:plus>
              <c:numRef>
                <c:f>VBFOnly!$G$2:$G$4</c:f>
                <c:numCache>
                  <c:formatCode>General</c:formatCode>
                  <c:ptCount val="3"/>
                  <c:pt idx="0">
                    <c:v>1.1806327050116088</c:v>
                  </c:pt>
                  <c:pt idx="1">
                    <c:v>0.84039630113968555</c:v>
                  </c:pt>
                  <c:pt idx="2">
                    <c:v>0</c:v>
                  </c:pt>
                </c:numCache>
              </c:numRef>
            </c:plus>
            <c:minus>
              <c:numRef>
                <c:f>VBFOnly!$G$2:$G$4</c:f>
                <c:numCache>
                  <c:formatCode>General</c:formatCode>
                  <c:ptCount val="3"/>
                  <c:pt idx="0">
                    <c:v>1.1806327050116088</c:v>
                  </c:pt>
                  <c:pt idx="1">
                    <c:v>0.84039630113968555</c:v>
                  </c:pt>
                  <c:pt idx="2">
                    <c:v>0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accent2"/>
                </a:solidFill>
                <a:round/>
              </a:ln>
              <a:effectLst/>
            </c:spPr>
          </c:errBars>
          <c:cat>
            <c:strRef>
              <c:f>VBFOnly!$A$2:$A$4</c:f>
              <c:strCache>
                <c:ptCount val="3"/>
                <c:pt idx="0">
                  <c:v>NN with Low-Q Prospect Sims</c:v>
                </c:pt>
                <c:pt idx="1">
                  <c:v>NN with Low-Q Current Sims</c:v>
                </c:pt>
                <c:pt idx="2">
                  <c:v>Optimistic</c:v>
                </c:pt>
              </c:strCache>
            </c:strRef>
          </c:cat>
          <c:val>
            <c:numRef>
              <c:f>VBFOnly!$H$2:$H$4</c:f>
              <c:numCache>
                <c:formatCode>General</c:formatCode>
                <c:ptCount val="3"/>
                <c:pt idx="0">
                  <c:v>7.230569189950673</c:v>
                </c:pt>
                <c:pt idx="1">
                  <c:v>6.8510831668380279</c:v>
                </c:pt>
                <c:pt idx="2">
                  <c:v>3.0666666666666673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306-F943-B26F-A96DC738A5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515824191"/>
        <c:axId val="515826879"/>
      </c:barChart>
      <c:catAx>
        <c:axId val="51582419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5826879"/>
        <c:crosses val="autoZero"/>
        <c:auto val="0"/>
        <c:lblAlgn val="ctr"/>
        <c:lblOffset val="100"/>
        <c:noMultiLvlLbl val="0"/>
      </c:catAx>
      <c:valAx>
        <c:axId val="51582687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582419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4-08-09T13:30:17.398" idx="1">
    <p:pos x="45" y="2477"/>
    <p:text>Past measurements
Heavier = easier
Muon is next to check
</p:text>
    <p:extLst>
      <p:ext uri="{C676402C-5697-4E1C-873F-D02D1690AC5C}">
        <p15:threadingInfo xmlns:p15="http://schemas.microsoft.com/office/powerpoint/2012/main" timeZoneBias="240"/>
      </p:ext>
    </p:extLst>
  </p:cm>
  <p:cm authorId="0" dt="2026-05-27T16:08:58.872" idx="19">
    <p:pos x="10" y="10"/>
    <p:text>Look for more up-to-date figure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4-08-09T13:38:56.157" idx="7">
    <p:pos x="3109" y="2947"/>
    <p:text>Key observable: m_µµ (STATE there are others)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4-08-09T13:36:22.753" idx="8">
    <p:pos x="-477" y="2830"/>
    <p:text>What does ML grab on: features of collision event
Show event with jets + muons + c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5-01-27T12:31:34.552" idx="10">
    <p:pos x="2564" y="3257"/>
    <p:text>Replace graphs w/ new updated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4-08-09T13:37:34.114" idx="16">
    <p:pos x="2551" y="2457"/>
    <p:text>My core-plots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4-08-09T13:38:56.157" idx="22">
    <p:pos x="2401" y="2168"/>
    <p:text>This is a simulation of new Run 3 data
Blue background are other decays
Colourful lines are Higgs decay
Scales
Ratio plot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7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5-01-27T12:51:47.442" idx="21">
    <p:pos x="2513" y="2264"/>
    <p:text>Make it clear we use smooth function across signal region</p:text>
    <p:extLst>
      <p:ext uri="{C676402C-5697-4E1C-873F-D02D1690AC5C}">
        <p15:threadingInfo xmlns:p15="http://schemas.microsoft.com/office/powerpoint/2012/main" timeZoneBias="24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3" name="Shape 53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Shorten Time here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71115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41251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1846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Check time here (should be 12 mins)</a:t>
            </a:r>
          </a:p>
        </p:txBody>
      </p:sp>
    </p:spTree>
    <p:extLst>
      <p:ext uri="{BB962C8B-B14F-4D97-AF65-F5344CB8AC3E}">
        <p14:creationId xmlns:p14="http://schemas.microsoft.com/office/powerpoint/2010/main" val="29152821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4904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82846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Maybe add Carleton shield on things we’ll contribute to</a:t>
            </a:r>
          </a:p>
        </p:txBody>
      </p:sp>
    </p:spTree>
    <p:extLst>
      <p:ext uri="{BB962C8B-B14F-4D97-AF65-F5344CB8AC3E}">
        <p14:creationId xmlns:p14="http://schemas.microsoft.com/office/powerpoint/2010/main" val="670750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Shorten Time here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82423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Shorten Time here</a:t>
            </a:r>
          </a:p>
        </p:txBody>
      </p:sp>
    </p:spTree>
    <p:extLst>
      <p:ext uri="{BB962C8B-B14F-4D97-AF65-F5344CB8AC3E}">
        <p14:creationId xmlns:p14="http://schemas.microsoft.com/office/powerpoint/2010/main" val="33432999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247A09-2BCC-4F34-6919-DDFF22E8EB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05844F0-3A7B-E488-7EDF-7F63237B195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DAD2347-EC41-9AD0-330E-21F77D881B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Shorten Time here</a:t>
            </a:r>
          </a:p>
        </p:txBody>
      </p:sp>
    </p:spTree>
    <p:extLst>
      <p:ext uri="{BB962C8B-B14F-4D97-AF65-F5344CB8AC3E}">
        <p14:creationId xmlns:p14="http://schemas.microsoft.com/office/powerpoint/2010/main" val="39050819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Shorten Time here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28720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Shorten Time here (should be 6 mins max by end here)</a:t>
            </a:r>
          </a:p>
        </p:txBody>
      </p:sp>
    </p:spTree>
    <p:extLst>
      <p:ext uri="{BB962C8B-B14F-4D97-AF65-F5344CB8AC3E}">
        <p14:creationId xmlns:p14="http://schemas.microsoft.com/office/powerpoint/2010/main" val="10268626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Try to walk through ”without H, we would only see red. with H, we see peak at blue.”</a:t>
            </a:r>
          </a:p>
        </p:txBody>
      </p:sp>
    </p:spTree>
    <p:extLst>
      <p:ext uri="{BB962C8B-B14F-4D97-AF65-F5344CB8AC3E}">
        <p14:creationId xmlns:p14="http://schemas.microsoft.com/office/powerpoint/2010/main" val="5512039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Highlight multiplier on y-axis while speaking</a:t>
            </a:r>
          </a:p>
        </p:txBody>
      </p:sp>
    </p:spTree>
    <p:extLst>
      <p:ext uri="{BB962C8B-B14F-4D97-AF65-F5344CB8AC3E}">
        <p14:creationId xmlns:p14="http://schemas.microsoft.com/office/powerpoint/2010/main" val="30608027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3796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Text"/>
          <p:cNvSpPr txBox="1">
            <a:spLocks noGrp="1"/>
          </p:cNvSpPr>
          <p:nvPr>
            <p:ph type="title"/>
          </p:nvPr>
        </p:nvSpPr>
        <p:spPr>
          <a:xfrm>
            <a:off x="514350" y="841771"/>
            <a:ext cx="5829300" cy="1790701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t>Title Text</a:t>
            </a:r>
          </a:p>
        </p:txBody>
      </p:sp>
      <p:sp>
        <p:nvSpPr>
          <p:cNvPr id="1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57250" y="2701527"/>
            <a:ext cx="5143500" cy="1241823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>
              <a:buSzTx/>
              <a:buFontTx/>
              <a:buNone/>
              <a:defRPr sz="1800">
                <a:latin typeface="+mj-lt"/>
                <a:ea typeface="+mj-ea"/>
                <a:cs typeface="+mj-cs"/>
                <a:sym typeface="Calibri"/>
              </a:defRPr>
            </a:lvl1pPr>
            <a:lvl2pPr marL="0" indent="342900" algn="ctr">
              <a:buSzTx/>
              <a:buFontTx/>
              <a:buNone/>
              <a:defRPr sz="1800">
                <a:latin typeface="+mj-lt"/>
                <a:ea typeface="+mj-ea"/>
                <a:cs typeface="+mj-cs"/>
                <a:sym typeface="Calibri"/>
              </a:defRPr>
            </a:lvl2pPr>
            <a:lvl3pPr marL="0" indent="685800" algn="ctr">
              <a:buSzTx/>
              <a:buFontTx/>
              <a:buNone/>
              <a:defRPr sz="1800">
                <a:latin typeface="+mj-lt"/>
                <a:ea typeface="+mj-ea"/>
                <a:cs typeface="+mj-cs"/>
                <a:sym typeface="Calibri"/>
              </a:defRPr>
            </a:lvl3pPr>
            <a:lvl4pPr marL="0" indent="1028700" algn="ctr">
              <a:buSzTx/>
              <a:buFontTx/>
              <a:buNone/>
              <a:defRPr sz="1800">
                <a:latin typeface="+mj-lt"/>
                <a:ea typeface="+mj-ea"/>
                <a:cs typeface="+mj-cs"/>
                <a:sym typeface="Calibri"/>
              </a:defRPr>
            </a:lvl4pPr>
            <a:lvl5pPr marL="0" indent="1371600" algn="ctr">
              <a:buSzTx/>
              <a:buFontTx/>
              <a:buNone/>
              <a:defRPr sz="1800">
                <a:latin typeface="+mj-lt"/>
                <a:ea typeface="+mj-ea"/>
                <a:cs typeface="+mj-cs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166510" y="4801229"/>
            <a:ext cx="220003" cy="205914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rgbClr val="888888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6" name="Picture 6" descr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039" y="0"/>
            <a:ext cx="6965795" cy="51435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7" name="Picture 8" descr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3184" y="4594302"/>
            <a:ext cx="1946397" cy="36853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5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…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625123" y="4834586"/>
            <a:ext cx="232877" cy="228512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34" name="Title 1"/>
          <p:cNvSpPr txBox="1"/>
          <p:nvPr/>
        </p:nvSpPr>
        <p:spPr>
          <a:xfrm>
            <a:off x="44229" y="-239162"/>
            <a:ext cx="7818120" cy="13255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90" tIns="34290" rIns="34290" bIns="34290" anchor="ctr">
            <a:normAutofit/>
          </a:bodyPr>
          <a:lstStyle>
            <a:lvl1pPr defTabSz="685800">
              <a:lnSpc>
                <a:spcPct val="90000"/>
              </a:lnSpc>
              <a:defRPr sz="30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Slide Title</a:t>
            </a:r>
          </a:p>
        </p:txBody>
      </p:sp>
      <p:sp>
        <p:nvSpPr>
          <p:cNvPr id="35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12903" y="783772"/>
            <a:ext cx="6640595" cy="3884024"/>
          </a:xfrm>
          <a:prstGeom prst="rect">
            <a:avLst/>
          </a:prstGeom>
        </p:spPr>
        <p:txBody>
          <a:bodyPr lIns="45719" tIns="45719" rIns="45719" bIns="45719"/>
          <a:lstStyle>
            <a:lvl1pPr marL="171450" indent="-171450"/>
            <a:lvl2pPr marL="542925" indent="-200025">
              <a:defRPr sz="2100"/>
            </a:lvl2pPr>
            <a:lvl3pPr marL="925830" indent="-240030">
              <a:defRPr sz="2100"/>
            </a:lvl3pPr>
            <a:lvl4pPr marL="1305657" indent="-276957">
              <a:defRPr sz="2100"/>
            </a:lvl4pPr>
            <a:lvl5pPr marL="1648557" indent="-276957">
              <a:defRPr sz="2100"/>
            </a:lvl5pPr>
          </a:lstStyle>
          <a:p>
            <a:r>
              <a:t>…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43" name="Title Text"/>
          <p:cNvSpPr txBox="1">
            <a:spLocks noGrp="1"/>
          </p:cNvSpPr>
          <p:nvPr>
            <p:ph type="title"/>
          </p:nvPr>
        </p:nvSpPr>
        <p:spPr>
          <a:xfrm>
            <a:off x="301752" y="1325216"/>
            <a:ext cx="4284537" cy="740858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2400" b="1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Title Text</a:t>
            </a:r>
          </a:p>
        </p:txBody>
      </p:sp>
      <p:sp>
        <p:nvSpPr>
          <p:cNvPr id="4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01752" y="2135129"/>
            <a:ext cx="4284537" cy="146946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SzTx/>
              <a:buFontTx/>
              <a:buNone/>
              <a:defRPr sz="1300"/>
            </a:lvl1pPr>
            <a:lvl2pPr marL="0" indent="257175">
              <a:buSzTx/>
              <a:buFontTx/>
              <a:buNone/>
              <a:defRPr sz="1300"/>
            </a:lvl2pPr>
            <a:lvl3pPr marL="0" indent="514350">
              <a:buSzTx/>
              <a:buFontTx/>
              <a:buNone/>
              <a:defRPr sz="1300"/>
            </a:lvl3pPr>
            <a:lvl4pPr marL="0" indent="771525">
              <a:buSzTx/>
              <a:buFontTx/>
              <a:buNone/>
              <a:defRPr sz="1300"/>
            </a:lvl4pPr>
            <a:lvl5pPr marL="0" indent="1028700">
              <a:buSzTx/>
              <a:buFontTx/>
              <a:buNone/>
              <a:defRPr sz="13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45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0157" y="4594302"/>
            <a:ext cx="1946397" cy="368536"/>
          </a:xfrm>
          <a:prstGeom prst="rect">
            <a:avLst/>
          </a:prstGeom>
          <a:ln w="12700">
            <a:miter lim="400000"/>
          </a:ln>
        </p:spPr>
      </p:pic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4700" y="4627562"/>
            <a:ext cx="1600200" cy="279401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rgbClr val="888888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Picture 5"/>
          <p:cNvPicPr>
            <a:picLocks noChangeAspect="1"/>
          </p:cNvPicPr>
          <p:nvPr/>
        </p:nvPicPr>
        <p:blipFill>
          <a:blip r:embed="rId6"/>
          <a:srcRect b="7788"/>
          <a:stretch>
            <a:fillRect/>
          </a:stretch>
        </p:blipFill>
        <p:spPr>
          <a:xfrm>
            <a:off x="-9001" y="388165"/>
            <a:ext cx="6876001" cy="4755336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612597" y="4826921"/>
            <a:ext cx="245404" cy="2438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0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4" name="Picture 6" descr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22656" y="4811919"/>
            <a:ext cx="1543052" cy="292165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96856" y="762766"/>
            <a:ext cx="6664288" cy="40061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8100" tIns="38100" rIns="38100" bIns="38100">
            <a:normAutofit/>
          </a:bodyPr>
          <a:lstStyle>
            <a:lvl2pPr marL="525780" indent="-182880">
              <a:defRPr sz="1600"/>
            </a:lvl2pPr>
            <a:lvl3pPr marL="845819" indent="-160019">
              <a:defRPr sz="1400"/>
            </a:lvl3pPr>
            <a:lvl4pPr marL="1239715" indent="-211015">
              <a:defRPr sz="1600"/>
            </a:lvl4pPr>
            <a:lvl5pPr marL="2055290" indent="-683690">
              <a:defRPr sz="1600"/>
            </a:lvl5pPr>
          </a:lstStyle>
          <a:p>
            <a:r>
              <a:t>…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" name="Title Text"/>
          <p:cNvSpPr txBox="1">
            <a:spLocks noGrp="1"/>
          </p:cNvSpPr>
          <p:nvPr>
            <p:ph type="title"/>
          </p:nvPr>
        </p:nvSpPr>
        <p:spPr>
          <a:xfrm>
            <a:off x="51483" y="24652"/>
            <a:ext cx="6172201" cy="857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 spd="med"/>
  <p:hf hdr="0" ftr="0" dt="0"/>
  <p:txStyles>
    <p:titleStyle>
      <a:lvl1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111124" marR="0" indent="-111124" algn="l" defTabSz="685800" rtl="0" latinLnBrk="0">
        <a:lnSpc>
          <a:spcPct val="9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"/>
        </a:defRPr>
      </a:lvl1pPr>
      <a:lvl2pPr marL="582930" marR="0" indent="-240030" algn="l" defTabSz="685800" rtl="0" latinLnBrk="0">
        <a:lnSpc>
          <a:spcPct val="9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"/>
        </a:defRPr>
      </a:lvl2pPr>
      <a:lvl3pPr marL="925830" marR="0" indent="-240030" algn="l" defTabSz="685800" rtl="0" latinLnBrk="0">
        <a:lnSpc>
          <a:spcPct val="9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"/>
        </a:defRPr>
      </a:lvl3pPr>
      <a:lvl4pPr marL="1305657" marR="0" indent="-276957" algn="l" defTabSz="685800" rtl="0" latinLnBrk="0">
        <a:lnSpc>
          <a:spcPct val="9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"/>
        </a:defRPr>
      </a:lvl4pPr>
      <a:lvl5pPr marL="1870123" marR="0" indent="-498523" algn="l" defTabSz="685800" rtl="0" latinLnBrk="0">
        <a:lnSpc>
          <a:spcPct val="9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"/>
        </a:defRPr>
      </a:lvl5pPr>
      <a:lvl6pPr marL="1991457" marR="0" indent="-276957" algn="l" defTabSz="685800" rtl="0" latinLnBrk="0">
        <a:lnSpc>
          <a:spcPct val="9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"/>
        </a:defRPr>
      </a:lvl6pPr>
      <a:lvl7pPr marL="2334357" marR="0" indent="-276957" algn="l" defTabSz="685800" rtl="0" latinLnBrk="0">
        <a:lnSpc>
          <a:spcPct val="9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"/>
        </a:defRPr>
      </a:lvl7pPr>
      <a:lvl8pPr marL="2677257" marR="0" indent="-276957" algn="l" defTabSz="685800" rtl="0" latinLnBrk="0">
        <a:lnSpc>
          <a:spcPct val="9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"/>
        </a:defRPr>
      </a:lvl8pPr>
      <a:lvl9pPr marL="3020157" marR="0" indent="-276957" algn="l" defTabSz="685800" rtl="0" latinLnBrk="0">
        <a:lnSpc>
          <a:spcPct val="9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1pPr>
      <a:lvl2pPr marL="0" marR="0" indent="457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2pPr>
      <a:lvl3pPr marL="0" marR="0" indent="914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3pPr>
      <a:lvl4pPr marL="0" marR="0" indent="1371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4pPr>
      <a:lvl5pPr marL="0" marR="0" indent="18288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5pPr>
      <a:lvl6pPr marL="0" marR="0" indent="22860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6pPr>
      <a:lvl7pPr marL="0" marR="0" indent="2743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7pPr>
      <a:lvl8pPr marL="0" marR="0" indent="3200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8pPr>
      <a:lvl9pPr marL="0" marR="0" indent="3657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3.xml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2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11" Type="http://schemas.openxmlformats.org/officeDocument/2006/relationships/comments" Target="../comments/comment4.xml"/><Relationship Id="rId5" Type="http://schemas.openxmlformats.org/officeDocument/2006/relationships/image" Target="../media/image34.png"/><Relationship Id="rId10" Type="http://schemas.openxmlformats.org/officeDocument/2006/relationships/image" Target="../media/image20.png"/><Relationship Id="rId9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5.xml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t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3.png"/><Relationship Id="rId7" Type="http://schemas.openxmlformats.org/officeDocument/2006/relationships/image" Target="../media/image50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4.png"/><Relationship Id="rId9" Type="http://schemas.openxmlformats.org/officeDocument/2006/relationships/image" Target="../media/image5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4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48550/arXiv.2507.03595" TargetMode="External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3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0.png"/><Relationship Id="rId2" Type="http://schemas.openxmlformats.org/officeDocument/2006/relationships/image" Target="../media/image28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0.png"/><Relationship Id="rId2" Type="http://schemas.openxmlformats.org/officeDocument/2006/relationships/image" Target="../media/image28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0.png"/><Relationship Id="rId2" Type="http://schemas.openxmlformats.org/officeDocument/2006/relationships/image" Target="../media/image28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0.png"/><Relationship Id="rId2" Type="http://schemas.openxmlformats.org/officeDocument/2006/relationships/image" Target="../media/image28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0.png"/><Relationship Id="rId2" Type="http://schemas.openxmlformats.org/officeDocument/2006/relationships/image" Target="../media/image28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itle 1"/>
          <p:cNvSpPr txBox="1">
            <a:spLocks noGrp="1"/>
          </p:cNvSpPr>
          <p:nvPr>
            <p:ph type="ctrTitle"/>
          </p:nvPr>
        </p:nvSpPr>
        <p:spPr>
          <a:xfrm>
            <a:off x="92317" y="781050"/>
            <a:ext cx="6528291" cy="1790700"/>
          </a:xfrm>
          <a:prstGeom prst="rect">
            <a:avLst/>
          </a:prstGeom>
        </p:spPr>
        <p:txBody>
          <a:bodyPr>
            <a:noAutofit/>
          </a:bodyPr>
          <a:lstStyle/>
          <a:p>
            <a:pPr algn="l"/>
            <a:r>
              <a:rPr lang="en-CA" sz="3600" dirty="0"/>
              <a:t>Chasing a Rare Higgs Decay: From the LHC to the High Luminosity LHC using Neural Nets</a:t>
            </a:r>
          </a:p>
        </p:txBody>
      </p:sp>
      <p:sp>
        <p:nvSpPr>
          <p:cNvPr id="56" name="Subtitle 2"/>
          <p:cNvSpPr txBox="1">
            <a:spLocks noGrp="1"/>
          </p:cNvSpPr>
          <p:nvPr>
            <p:ph type="subTitle" sz="half" idx="1"/>
          </p:nvPr>
        </p:nvSpPr>
        <p:spPr>
          <a:xfrm>
            <a:off x="92316" y="2591623"/>
            <a:ext cx="6528291" cy="1241823"/>
          </a:xfrm>
          <a:prstGeom prst="rect">
            <a:avLst/>
          </a:prstGeom>
        </p:spPr>
        <p:txBody>
          <a:bodyPr/>
          <a:lstStyle/>
          <a:p>
            <a:pPr algn="l">
              <a:defRPr sz="160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rPr b="1" dirty="0">
                <a:latin typeface="+mn-ea"/>
                <a:ea typeface="+mn-ea"/>
                <a:cs typeface="+mn-cs"/>
                <a:sym typeface="Helvetica"/>
              </a:rPr>
              <a:t>Sam Moir</a:t>
            </a:r>
            <a:r>
              <a:rPr dirty="0">
                <a:latin typeface="+mn-ea"/>
                <a:ea typeface="+mn-ea"/>
              </a:rPr>
              <a:t> </a:t>
            </a:r>
            <a:r>
              <a:rPr lang="en-CA" dirty="0">
                <a:latin typeface="+mn-ea"/>
                <a:ea typeface="+mn-ea"/>
              </a:rPr>
              <a:t>supervised by Thomas </a:t>
            </a:r>
            <a:r>
              <a:rPr lang="en-CA" dirty="0" err="1">
                <a:latin typeface="+mn-ea"/>
                <a:ea typeface="+mn-ea"/>
              </a:rPr>
              <a:t>Koffas</a:t>
            </a:r>
            <a:endParaRPr dirty="0">
              <a:latin typeface="+mn-ea"/>
              <a:ea typeface="+mn-ea"/>
            </a:endParaRPr>
          </a:p>
          <a:p>
            <a:pPr algn="l">
              <a:defRPr sz="160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rPr lang="en-CA" dirty="0">
                <a:latin typeface="+mn-ea"/>
                <a:ea typeface="+mn-ea"/>
              </a:rPr>
              <a:t>CAP Congress</a:t>
            </a:r>
            <a:r>
              <a:rPr dirty="0">
                <a:latin typeface="+mn-ea"/>
                <a:ea typeface="+mn-ea"/>
              </a:rPr>
              <a:t> - 202</a:t>
            </a:r>
            <a:r>
              <a:rPr lang="en-CA" dirty="0">
                <a:latin typeface="+mn-ea"/>
                <a:ea typeface="+mn-ea"/>
              </a:rPr>
              <a:t>6</a:t>
            </a:r>
            <a:endParaRPr dirty="0">
              <a:latin typeface="+mn-ea"/>
              <a:ea typeface="+mn-ea"/>
            </a:endParaRPr>
          </a:p>
        </p:txBody>
      </p:sp>
      <p:pic>
        <p:nvPicPr>
          <p:cNvPr id="57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2998" y="9673"/>
            <a:ext cx="1905002" cy="771377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8CAFB60-EA32-A5A8-FFD4-44729C10B0A8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6580569" y="4883304"/>
            <a:ext cx="150039" cy="230832"/>
          </a:xfrm>
        </p:spPr>
        <p:txBody>
          <a:bodyPr/>
          <a:lstStyle/>
          <a:p>
            <a:fld id="{86CB4B4D-7CA3-9044-876B-883B54F8677D}" type="slidenum">
              <a:rPr lang="en-CA" smtClean="0">
                <a:solidFill>
                  <a:schemeClr val="bg1"/>
                </a:solidFill>
              </a:rPr>
              <a:t>1</a:t>
            </a:fld>
            <a:endParaRPr lang="en-CA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683228" y="4826921"/>
            <a:ext cx="174772" cy="24384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10</a:t>
            </a:fld>
            <a:endParaRPr/>
          </a:p>
        </p:txBody>
      </p:sp>
      <p:sp>
        <p:nvSpPr>
          <p:cNvPr id="157" name="Comparing data and simulation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CA" sz="3200" dirty="0"/>
              <a:t>Extracting using distributions</a:t>
            </a:r>
            <a:endParaRPr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8" name="Signal:…"/>
              <p:cNvSpPr txBox="1">
                <a:spLocks noGrp="1"/>
              </p:cNvSpPr>
              <p:nvPr>
                <p:ph type="body" sz="half" idx="1"/>
              </p:nvPr>
            </p:nvSpPr>
            <p:spPr>
              <a:xfrm>
                <a:off x="96856" y="762766"/>
                <a:ext cx="2836325" cy="4006157"/>
              </a:xfrm>
              <a:prstGeom prst="rect">
                <a:avLst/>
              </a:prstGeom>
            </p:spPr>
            <p:txBody>
              <a:bodyPr/>
              <a:lstStyle/>
              <a:p>
                <a:r>
                  <a:rPr sz="2000" dirty="0"/>
                  <a:t>Signal: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CA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CA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en-CA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𝜇𝜇</m:t>
                    </m:r>
                  </m:oMath>
                </a14:m>
                <a:endParaRPr lang="en-CA" dirty="0">
                  <a:solidFill>
                    <a:srgbClr val="C00000"/>
                  </a:solidFill>
                </a:endParaRPr>
              </a:p>
              <a:p>
                <a:pPr marL="342900" lvl="1" indent="0">
                  <a:buNone/>
                </a:pPr>
                <a:endParaRPr lang="en-CA" dirty="0"/>
              </a:p>
              <a:p>
                <a:pPr marL="342900" lvl="1" indent="0">
                  <a:buNone/>
                </a:pPr>
                <a:endParaRPr lang="en-CA" dirty="0"/>
              </a:p>
              <a:p>
                <a:pPr marL="342900" lvl="1" indent="0">
                  <a:buNone/>
                </a:pPr>
                <a:endParaRPr dirty="0"/>
              </a:p>
              <a:p>
                <a:r>
                  <a:rPr sz="2000" dirty="0"/>
                  <a:t>Background processes:</a:t>
                </a:r>
              </a:p>
              <a:p>
                <a:pPr lvl="1">
                  <a:defRPr sz="1700"/>
                </a:pPr>
                <a14:m>
                  <m:oMath xmlns:m="http://schemas.openxmlformats.org/officeDocument/2006/math">
                    <m:r>
                      <a:rPr lang="ar-AE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𝑍</m:t>
                    </m:r>
                    <m:r>
                      <a:rPr lang="ar-AE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ar-AE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𝜇𝜇</m:t>
                    </m:r>
                  </m:oMath>
                </a14:m>
                <a:endParaRPr lang="ar-AE" dirty="0">
                  <a:solidFill>
                    <a:schemeClr val="accent1"/>
                  </a:solidFill>
                </a:endParaRPr>
              </a:p>
              <a:p>
                <a:pPr lvl="1">
                  <a:defRPr sz="1700"/>
                </a:pPr>
                <a14:m>
                  <m:oMath xmlns:m="http://schemas.openxmlformats.org/officeDocument/2006/math">
                    <m:r>
                      <a:rPr lang="ar-AE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bar>
                      <m:barPr>
                        <m:pos m:val="top"/>
                        <m:ctrlPr>
                          <a:rPr lang="ar-AE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ar-AE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bar>
                    <m:r>
                      <a:rPr lang="ar-AE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ar-AE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𝝁𝝁</m:t>
                    </m:r>
                    <m:r>
                      <a:rPr lang="ar-AE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𝑗𝑗</m:t>
                    </m:r>
                    <m:r>
                      <a:rPr lang="ar-AE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𝜈𝜈</m:t>
                    </m:r>
                  </m:oMath>
                </a14:m>
                <a:endParaRPr lang="ar-AE" dirty="0">
                  <a:solidFill>
                    <a:schemeClr val="accent1"/>
                  </a:solidFill>
                </a:endParaRPr>
              </a:p>
              <a:p>
                <a:pPr lvl="1">
                  <a:defRPr sz="1700"/>
                </a:pPr>
                <a:r>
                  <a:rPr dirty="0">
                    <a:solidFill>
                      <a:schemeClr val="accent1"/>
                    </a:solidFill>
                  </a:rPr>
                  <a:t>…</a:t>
                </a:r>
              </a:p>
            </p:txBody>
          </p:sp>
        </mc:Choice>
        <mc:Fallback xmlns="">
          <p:sp>
            <p:nvSpPr>
              <p:cNvPr id="158" name="Signal:…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xfrm>
                <a:off x="96856" y="762766"/>
                <a:ext cx="2836325" cy="4006157"/>
              </a:xfrm>
              <a:prstGeom prst="rect">
                <a:avLst/>
              </a:prstGeom>
              <a:blipFill>
                <a:blip r:embed="rId2"/>
                <a:stretch>
                  <a:fillRect l="-3571" t="-18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0" name="Connection Line"/>
          <p:cNvSpPr/>
          <p:nvPr/>
        </p:nvSpPr>
        <p:spPr>
          <a:xfrm>
            <a:off x="4312771" y="2921305"/>
            <a:ext cx="1414360" cy="6337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3291" y="12363"/>
                  <a:pt x="10491" y="19563"/>
                  <a:pt x="21600" y="21600"/>
                </a:cubicBezTo>
              </a:path>
            </a:pathLst>
          </a:custGeom>
          <a:ln w="50800">
            <a:solidFill>
              <a:schemeClr val="accent1"/>
            </a:solidFill>
            <a:miter/>
          </a:ln>
        </p:spPr>
        <p:txBody>
          <a:bodyPr/>
          <a:lstStyle/>
          <a:p>
            <a:endParaRPr/>
          </a:p>
        </p:txBody>
      </p:sp>
      <p:grpSp>
        <p:nvGrpSpPr>
          <p:cNvPr id="165" name="Group"/>
          <p:cNvGrpSpPr/>
          <p:nvPr/>
        </p:nvGrpSpPr>
        <p:grpSpPr>
          <a:xfrm>
            <a:off x="4406473" y="1233106"/>
            <a:ext cx="1262471" cy="692391"/>
            <a:chOff x="0" y="0"/>
            <a:chExt cx="1262470" cy="692390"/>
          </a:xfrm>
        </p:grpSpPr>
        <p:sp>
          <p:nvSpPr>
            <p:cNvPr id="171" name="Connection Line"/>
            <p:cNvSpPr/>
            <p:nvPr/>
          </p:nvSpPr>
          <p:spPr>
            <a:xfrm>
              <a:off x="801572" y="312634"/>
              <a:ext cx="460899" cy="3797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2175" y="12282"/>
                    <a:pt x="9375" y="19482"/>
                    <a:pt x="21600" y="21600"/>
                  </a:cubicBezTo>
                </a:path>
              </a:pathLst>
            </a:custGeom>
            <a:noFill/>
            <a:ln w="50800" cap="flat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/>
            <a:lstStyle/>
            <a:p>
              <a:endParaRPr>
                <a:solidFill>
                  <a:srgbClr val="C00000"/>
                </a:solidFill>
              </a:endParaRPr>
            </a:p>
          </p:txBody>
        </p:sp>
        <p:sp>
          <p:nvSpPr>
            <p:cNvPr id="172" name="Connection Line"/>
            <p:cNvSpPr/>
            <p:nvPr/>
          </p:nvSpPr>
          <p:spPr>
            <a:xfrm>
              <a:off x="0" y="312634"/>
              <a:ext cx="460898" cy="3797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19425" y="12282"/>
                    <a:pt x="12225" y="19482"/>
                    <a:pt x="0" y="21600"/>
                  </a:cubicBezTo>
                </a:path>
              </a:pathLst>
            </a:custGeom>
            <a:noFill/>
            <a:ln w="50800" cap="flat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/>
            <a:lstStyle/>
            <a:p>
              <a:endParaRPr>
                <a:solidFill>
                  <a:srgbClr val="C00000"/>
                </a:solidFill>
              </a:endParaRPr>
            </a:p>
          </p:txBody>
        </p:sp>
        <p:sp>
          <p:nvSpPr>
            <p:cNvPr id="173" name="Connection Line"/>
            <p:cNvSpPr/>
            <p:nvPr/>
          </p:nvSpPr>
          <p:spPr>
            <a:xfrm>
              <a:off x="449371" y="0"/>
              <a:ext cx="355651" cy="3641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6208" extrusionOk="0">
                  <a:moveTo>
                    <a:pt x="0" y="16208"/>
                  </a:moveTo>
                  <a:cubicBezTo>
                    <a:pt x="6533" y="-4925"/>
                    <a:pt x="13733" y="-5392"/>
                    <a:pt x="21600" y="14807"/>
                  </a:cubicBezTo>
                </a:path>
              </a:pathLst>
            </a:custGeom>
            <a:noFill/>
            <a:ln w="50800" cap="flat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/>
            <a:lstStyle/>
            <a:p>
              <a:endParaRPr>
                <a:solidFill>
                  <a:srgbClr val="C00000"/>
                </a:solidFill>
              </a:endParaRPr>
            </a:p>
          </p:txBody>
        </p:sp>
      </p:grpSp>
      <p:sp>
        <p:nvSpPr>
          <p:cNvPr id="3" name="Equation">
            <a:extLst>
              <a:ext uri="{FF2B5EF4-FFF2-40B4-BE49-F238E27FC236}">
                <a16:creationId xmlns:a16="http://schemas.microsoft.com/office/drawing/2014/main" id="{03CD9842-C4A1-C062-7CF5-A4767A185A2C}"/>
              </a:ext>
            </a:extLst>
          </p:cNvPr>
          <p:cNvSpPr txBox="1"/>
          <p:nvPr/>
        </p:nvSpPr>
        <p:spPr>
          <a:xfrm rot="16200000">
            <a:off x="4259862" y="876816"/>
            <a:ext cx="65" cy="276999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defTabSz="914400" latinLnBrk="1"/>
            <a:endParaRPr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9125D728-8072-F253-EE4A-B63D2D9CFECB}"/>
              </a:ext>
            </a:extLst>
          </p:cNvPr>
          <p:cNvCxnSpPr>
            <a:cxnSpLocks/>
          </p:cNvCxnSpPr>
          <p:nvPr/>
        </p:nvCxnSpPr>
        <p:spPr>
          <a:xfrm>
            <a:off x="3988526" y="1950720"/>
            <a:ext cx="2235158" cy="0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4FE7F08-83BB-FC35-C649-82DDAE965BC2}"/>
              </a:ext>
            </a:extLst>
          </p:cNvPr>
          <p:cNvCxnSpPr>
            <a:cxnSpLocks/>
          </p:cNvCxnSpPr>
          <p:nvPr/>
        </p:nvCxnSpPr>
        <p:spPr>
          <a:xfrm flipV="1">
            <a:off x="3988526" y="762766"/>
            <a:ext cx="0" cy="1187954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373A761-F21B-A498-F0F9-1ED1F5226454}"/>
                  </a:ext>
                </a:extLst>
              </p:cNvPr>
              <p:cNvSpPr txBox="1"/>
              <p:nvPr/>
            </p:nvSpPr>
            <p:spPr>
              <a:xfrm>
                <a:off x="5727131" y="1933007"/>
                <a:ext cx="674914" cy="29193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wrap="square">
                <a:spAutoFit/>
              </a:bodyPr>
              <a:lstStyle/>
              <a:p>
                <a:pPr defTabSz="914400" latinLnBrk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ar-AE" sz="12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sz="1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ar-AE" sz="1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𝜇𝜇</m:t>
                          </m:r>
                        </m:sub>
                      </m:sSub>
                    </m:oMath>
                  </m:oMathPara>
                </a14:m>
                <a:endParaRPr lang="ar-AE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373A761-F21B-A498-F0F9-1ED1F52264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7131" y="1933007"/>
                <a:ext cx="674914" cy="291939"/>
              </a:xfrm>
              <a:prstGeom prst="rect">
                <a:avLst/>
              </a:prstGeom>
              <a:blipFill>
                <a:blip r:embed="rId3"/>
                <a:stretch>
                  <a:fillRect b="-8333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26D20927-B22A-24BC-680A-9242EFB22B76}"/>
              </a:ext>
            </a:extLst>
          </p:cNvPr>
          <p:cNvSpPr txBox="1"/>
          <p:nvPr/>
        </p:nvSpPr>
        <p:spPr>
          <a:xfrm>
            <a:off x="4710985" y="1894983"/>
            <a:ext cx="645367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Signal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8680893-0932-E16C-EC4B-361F83973C3F}"/>
              </a:ext>
            </a:extLst>
          </p:cNvPr>
          <p:cNvSpPr txBox="1"/>
          <p:nvPr/>
        </p:nvSpPr>
        <p:spPr>
          <a:xfrm rot="16200000">
            <a:off x="3590702" y="850723"/>
            <a:ext cx="505906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/>
              <a:t>Events</a:t>
            </a: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B915608-3DCB-E0DD-986D-2C9145D311DE}"/>
              </a:ext>
            </a:extLst>
          </p:cNvPr>
          <p:cNvCxnSpPr>
            <a:cxnSpLocks/>
          </p:cNvCxnSpPr>
          <p:nvPr/>
        </p:nvCxnSpPr>
        <p:spPr>
          <a:xfrm>
            <a:off x="3988526" y="3766411"/>
            <a:ext cx="2235158" cy="0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AC0CE87-C0E1-D00B-D9E7-B375D2E68FCE}"/>
              </a:ext>
            </a:extLst>
          </p:cNvPr>
          <p:cNvCxnSpPr>
            <a:cxnSpLocks/>
          </p:cNvCxnSpPr>
          <p:nvPr/>
        </p:nvCxnSpPr>
        <p:spPr>
          <a:xfrm flipV="1">
            <a:off x="3988526" y="2578457"/>
            <a:ext cx="0" cy="1187954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844CFB0-C839-1213-9BD6-233D274661B5}"/>
                  </a:ext>
                </a:extLst>
              </p:cNvPr>
              <p:cNvSpPr txBox="1"/>
              <p:nvPr/>
            </p:nvSpPr>
            <p:spPr>
              <a:xfrm>
                <a:off x="5727131" y="3748698"/>
                <a:ext cx="674914" cy="29193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wrap="square">
                <a:spAutoFit/>
              </a:bodyPr>
              <a:lstStyle/>
              <a:p>
                <a:pPr defTabSz="914400" latinLnBrk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ar-AE" sz="12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sz="1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ar-AE" sz="1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𝜇𝜇</m:t>
                          </m:r>
                        </m:sub>
                      </m:sSub>
                    </m:oMath>
                  </m:oMathPara>
                </a14:m>
                <a:endParaRPr lang="ar-AE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844CFB0-C839-1213-9BD6-233D274661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7131" y="3748698"/>
                <a:ext cx="674914" cy="291939"/>
              </a:xfrm>
              <a:prstGeom prst="rect">
                <a:avLst/>
              </a:prstGeom>
              <a:blipFill>
                <a:blip r:embed="rId3"/>
                <a:stretch>
                  <a:fillRect b="-8333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CB2EA1C1-7D6E-EB6B-7B18-E03F11ED040B}"/>
              </a:ext>
            </a:extLst>
          </p:cNvPr>
          <p:cNvSpPr txBox="1"/>
          <p:nvPr/>
        </p:nvSpPr>
        <p:spPr>
          <a:xfrm>
            <a:off x="4430459" y="3710154"/>
            <a:ext cx="1206418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Background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F5C2F37-2517-DD62-3606-12FD81A71983}"/>
              </a:ext>
            </a:extLst>
          </p:cNvPr>
          <p:cNvSpPr txBox="1"/>
          <p:nvPr/>
        </p:nvSpPr>
        <p:spPr>
          <a:xfrm rot="16200000">
            <a:off x="3590702" y="2666414"/>
            <a:ext cx="505906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/>
              <a:t>Events</a:t>
            </a: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0A7F83-D910-9B6D-C520-41DC04CA3E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lide Number">
            <a:extLst>
              <a:ext uri="{FF2B5EF4-FFF2-40B4-BE49-F238E27FC236}">
                <a16:creationId xmlns:a16="http://schemas.microsoft.com/office/drawing/2014/main" id="{C7FC23D0-8916-6EB6-8BB9-1B22F65BCB5F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6683228" y="4826921"/>
            <a:ext cx="174772" cy="2438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11</a:t>
            </a:fld>
            <a:endParaRPr/>
          </a:p>
        </p:txBody>
      </p:sp>
      <p:sp>
        <p:nvSpPr>
          <p:cNvPr id="188" name="Background shaping">
            <a:extLst>
              <a:ext uri="{FF2B5EF4-FFF2-40B4-BE49-F238E27FC236}">
                <a16:creationId xmlns:a16="http://schemas.microsoft.com/office/drawing/2014/main" id="{C2F374B6-213C-D500-405B-453BAAED7C6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CA" sz="3200" dirty="0"/>
              <a:t>Signal Extraction</a:t>
            </a:r>
            <a:endParaRPr sz="3200" dirty="0"/>
          </a:p>
        </p:txBody>
      </p:sp>
      <p:sp>
        <p:nvSpPr>
          <p:cNvPr id="180" name="Circle">
            <a:extLst>
              <a:ext uri="{FF2B5EF4-FFF2-40B4-BE49-F238E27FC236}">
                <a16:creationId xmlns:a16="http://schemas.microsoft.com/office/drawing/2014/main" id="{FDDA0636-C5E8-749C-DE0A-D906AFD86608}"/>
              </a:ext>
            </a:extLst>
          </p:cNvPr>
          <p:cNvSpPr/>
          <p:nvPr/>
        </p:nvSpPr>
        <p:spPr>
          <a:xfrm>
            <a:off x="5020097" y="1955962"/>
            <a:ext cx="358692" cy="359459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accent2">
                <a:lumMod val="75000"/>
              </a:schemeClr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1" name="Circle">
            <a:extLst>
              <a:ext uri="{FF2B5EF4-FFF2-40B4-BE49-F238E27FC236}">
                <a16:creationId xmlns:a16="http://schemas.microsoft.com/office/drawing/2014/main" id="{1DE40320-7766-CC35-154B-4F47D3A951BD}"/>
              </a:ext>
            </a:extLst>
          </p:cNvPr>
          <p:cNvSpPr/>
          <p:nvPr/>
        </p:nvSpPr>
        <p:spPr>
          <a:xfrm>
            <a:off x="5228166" y="1958790"/>
            <a:ext cx="358693" cy="359459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accent2">
                <a:lumMod val="75000"/>
              </a:schemeClr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2" name="Circle">
            <a:extLst>
              <a:ext uri="{FF2B5EF4-FFF2-40B4-BE49-F238E27FC236}">
                <a16:creationId xmlns:a16="http://schemas.microsoft.com/office/drawing/2014/main" id="{95C51738-8C09-EE64-CF4B-31FB9B00C639}"/>
              </a:ext>
            </a:extLst>
          </p:cNvPr>
          <p:cNvSpPr/>
          <p:nvPr/>
        </p:nvSpPr>
        <p:spPr>
          <a:xfrm>
            <a:off x="4878831" y="1958790"/>
            <a:ext cx="358692" cy="359459"/>
          </a:xfrm>
          <a:prstGeom prst="ellipse">
            <a:avLst/>
          </a:prstGeom>
          <a:solidFill>
            <a:srgbClr val="C00000"/>
          </a:solidFill>
          <a:ln w="12700">
            <a:noFill/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3" name="Circle">
            <a:extLst>
              <a:ext uri="{FF2B5EF4-FFF2-40B4-BE49-F238E27FC236}">
                <a16:creationId xmlns:a16="http://schemas.microsoft.com/office/drawing/2014/main" id="{F4A306BB-0C6D-6F28-7B88-6A374844F857}"/>
              </a:ext>
            </a:extLst>
          </p:cNvPr>
          <p:cNvSpPr/>
          <p:nvPr/>
        </p:nvSpPr>
        <p:spPr>
          <a:xfrm>
            <a:off x="5343969" y="1958790"/>
            <a:ext cx="358693" cy="359459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accent2">
                <a:lumMod val="75000"/>
              </a:schemeClr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4" name="Circle">
            <a:extLst>
              <a:ext uri="{FF2B5EF4-FFF2-40B4-BE49-F238E27FC236}">
                <a16:creationId xmlns:a16="http://schemas.microsoft.com/office/drawing/2014/main" id="{F6DCD567-2E1E-2C68-9227-209BA1783A17}"/>
              </a:ext>
            </a:extLst>
          </p:cNvPr>
          <p:cNvSpPr/>
          <p:nvPr/>
        </p:nvSpPr>
        <p:spPr>
          <a:xfrm>
            <a:off x="5173565" y="1772711"/>
            <a:ext cx="358692" cy="359459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accent2">
                <a:lumMod val="75000"/>
              </a:schemeClr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5" name="Circle">
            <a:extLst>
              <a:ext uri="{FF2B5EF4-FFF2-40B4-BE49-F238E27FC236}">
                <a16:creationId xmlns:a16="http://schemas.microsoft.com/office/drawing/2014/main" id="{4634AE0B-520E-D113-46D5-8367EA91A030}"/>
              </a:ext>
            </a:extLst>
          </p:cNvPr>
          <p:cNvSpPr/>
          <p:nvPr/>
        </p:nvSpPr>
        <p:spPr>
          <a:xfrm>
            <a:off x="5020245" y="1772711"/>
            <a:ext cx="358692" cy="359459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accent2">
                <a:lumMod val="75000"/>
              </a:schemeClr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6" name="Circle">
            <a:extLst>
              <a:ext uri="{FF2B5EF4-FFF2-40B4-BE49-F238E27FC236}">
                <a16:creationId xmlns:a16="http://schemas.microsoft.com/office/drawing/2014/main" id="{E19CD5F4-7345-67B0-4E7F-7005CC709AC4}"/>
              </a:ext>
            </a:extLst>
          </p:cNvPr>
          <p:cNvSpPr/>
          <p:nvPr/>
        </p:nvSpPr>
        <p:spPr>
          <a:xfrm>
            <a:off x="5099333" y="1614449"/>
            <a:ext cx="358693" cy="359459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accent2">
                <a:lumMod val="75000"/>
              </a:schemeClr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5" name="Invariant mass">
                <a:extLst>
                  <a:ext uri="{FF2B5EF4-FFF2-40B4-BE49-F238E27FC236}">
                    <a16:creationId xmlns:a16="http://schemas.microsoft.com/office/drawing/2014/main" id="{3DFB5483-04D9-4CC4-FFA1-9189FDE06165}"/>
                  </a:ext>
                </a:extLst>
              </p:cNvPr>
              <p:cNvSpPr txBox="1"/>
              <p:nvPr/>
            </p:nvSpPr>
            <p:spPr>
              <a:xfrm>
                <a:off x="4741867" y="2926833"/>
                <a:ext cx="2116133" cy="42843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lIns="45719" rIns="45719"/>
              <a:lstStyle/>
              <a:p>
                <a:r>
                  <a:rPr dirty="0"/>
                  <a:t>Invariant mass </a:t>
                </a:r>
                <a14:m>
                  <m:oMath xmlns:m="http://schemas.openxmlformats.org/officeDocument/2006/math">
                    <m:r>
                      <a:rPr sz="19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endParaRPr dirty="0"/>
              </a:p>
            </p:txBody>
          </p:sp>
        </mc:Choice>
        <mc:Fallback xmlns="">
          <p:sp>
            <p:nvSpPr>
              <p:cNvPr id="215" name="Invariant mass">
                <a:extLst>
                  <a:ext uri="{FF2B5EF4-FFF2-40B4-BE49-F238E27FC236}">
                    <a16:creationId xmlns:a16="http://schemas.microsoft.com/office/drawing/2014/main" id="{3DFB5483-04D9-4CC4-FFA1-9189FDE061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1867" y="2926833"/>
                <a:ext cx="2116133" cy="428431"/>
              </a:xfrm>
              <a:prstGeom prst="rect">
                <a:avLst/>
              </a:prstGeom>
              <a:blipFill>
                <a:blip r:embed="rId3"/>
                <a:stretch>
                  <a:fillRect l="-4790" t="-2941" b="-14706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a14="http://schemas.microsoft.com/office/drawing/2010/main"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6" name="Events">
                <a:extLst>
                  <a:ext uri="{FF2B5EF4-FFF2-40B4-BE49-F238E27FC236}">
                    <a16:creationId xmlns:a16="http://schemas.microsoft.com/office/drawing/2014/main" id="{EC29AB39-44EE-8586-C13F-13D818D3789F}"/>
                  </a:ext>
                </a:extLst>
              </p:cNvPr>
              <p:cNvSpPr txBox="1"/>
              <p:nvPr/>
            </p:nvSpPr>
            <p:spPr>
              <a:xfrm rot="16200000">
                <a:off x="3323254" y="1453765"/>
                <a:ext cx="1572156" cy="42843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lIns="45719" rIns="45719"/>
              <a:lstStyle/>
              <a:p>
                <a:r>
                  <a:rPr dirty="0"/>
                  <a:t>Events </a:t>
                </a:r>
                <a14:m>
                  <m:oMath xmlns:m="http://schemas.openxmlformats.org/officeDocument/2006/math">
                    <m:r>
                      <a:rPr sz="19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endParaRPr dirty="0"/>
              </a:p>
            </p:txBody>
          </p:sp>
        </mc:Choice>
        <mc:Fallback xmlns="">
          <p:sp>
            <p:nvSpPr>
              <p:cNvPr id="216" name="Events">
                <a:extLst>
                  <a:ext uri="{FF2B5EF4-FFF2-40B4-BE49-F238E27FC236}">
                    <a16:creationId xmlns:a16="http://schemas.microsoft.com/office/drawing/2014/main" id="{EC29AB39-44EE-8586-C13F-13D818D378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3323254" y="1453765"/>
                <a:ext cx="1572156" cy="428431"/>
              </a:xfrm>
              <a:prstGeom prst="rect">
                <a:avLst/>
              </a:prstGeom>
              <a:blipFill>
                <a:blip r:embed="rId4"/>
                <a:stretch>
                  <a:fillRect l="-2857" r="-11429" b="-560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a14="http://schemas.microsoft.com/office/drawing/2010/main"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9" name="Circle">
            <a:extLst>
              <a:ext uri="{FF2B5EF4-FFF2-40B4-BE49-F238E27FC236}">
                <a16:creationId xmlns:a16="http://schemas.microsoft.com/office/drawing/2014/main" id="{B26168BD-9F01-8DB8-A345-AB72813FD5A5}"/>
              </a:ext>
            </a:extLst>
          </p:cNvPr>
          <p:cNvSpPr/>
          <p:nvPr/>
        </p:nvSpPr>
        <p:spPr>
          <a:xfrm>
            <a:off x="5847455" y="2359135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20" name="Circle">
            <a:extLst>
              <a:ext uri="{FF2B5EF4-FFF2-40B4-BE49-F238E27FC236}">
                <a16:creationId xmlns:a16="http://schemas.microsoft.com/office/drawing/2014/main" id="{0DD48056-8CD5-F5C9-E49B-0E45ADA1F1EB}"/>
              </a:ext>
            </a:extLst>
          </p:cNvPr>
          <p:cNvSpPr/>
          <p:nvPr/>
        </p:nvSpPr>
        <p:spPr>
          <a:xfrm>
            <a:off x="5688125" y="2292498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21" name="Circle">
            <a:extLst>
              <a:ext uri="{FF2B5EF4-FFF2-40B4-BE49-F238E27FC236}">
                <a16:creationId xmlns:a16="http://schemas.microsoft.com/office/drawing/2014/main" id="{0A5D99B6-5757-BD78-D1AF-D6135D876E7E}"/>
              </a:ext>
            </a:extLst>
          </p:cNvPr>
          <p:cNvSpPr/>
          <p:nvPr/>
        </p:nvSpPr>
        <p:spPr>
          <a:xfrm>
            <a:off x="5500481" y="2184213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22" name="Circle">
            <a:extLst>
              <a:ext uri="{FF2B5EF4-FFF2-40B4-BE49-F238E27FC236}">
                <a16:creationId xmlns:a16="http://schemas.microsoft.com/office/drawing/2014/main" id="{34EA9488-E720-1A94-3EA7-7C56F22C3521}"/>
              </a:ext>
            </a:extLst>
          </p:cNvPr>
          <p:cNvSpPr/>
          <p:nvPr/>
        </p:nvSpPr>
        <p:spPr>
          <a:xfrm>
            <a:off x="4820872" y="1942656"/>
            <a:ext cx="358693" cy="359458"/>
          </a:xfrm>
          <a:prstGeom prst="ellipse">
            <a:avLst/>
          </a:prstGeom>
          <a:solidFill>
            <a:srgbClr val="365B9D"/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23" name="Circle">
            <a:extLst>
              <a:ext uri="{FF2B5EF4-FFF2-40B4-BE49-F238E27FC236}">
                <a16:creationId xmlns:a16="http://schemas.microsoft.com/office/drawing/2014/main" id="{A97C933B-C145-C19A-0BE0-912D987A7DD3}"/>
              </a:ext>
            </a:extLst>
          </p:cNvPr>
          <p:cNvSpPr/>
          <p:nvPr/>
        </p:nvSpPr>
        <p:spPr>
          <a:xfrm>
            <a:off x="4369759" y="1671019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24" name="Circle">
            <a:extLst>
              <a:ext uri="{FF2B5EF4-FFF2-40B4-BE49-F238E27FC236}">
                <a16:creationId xmlns:a16="http://schemas.microsoft.com/office/drawing/2014/main" id="{0C8CBE87-B57D-71FD-771C-F21CC4E43E82}"/>
              </a:ext>
            </a:extLst>
          </p:cNvPr>
          <p:cNvSpPr/>
          <p:nvPr/>
        </p:nvSpPr>
        <p:spPr>
          <a:xfrm>
            <a:off x="4369759" y="2009292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25" name="Circle">
            <a:extLst>
              <a:ext uri="{FF2B5EF4-FFF2-40B4-BE49-F238E27FC236}">
                <a16:creationId xmlns:a16="http://schemas.microsoft.com/office/drawing/2014/main" id="{A832CCCE-E734-B2EC-4685-51D14BFB75B3}"/>
              </a:ext>
            </a:extLst>
          </p:cNvPr>
          <p:cNvSpPr/>
          <p:nvPr/>
        </p:nvSpPr>
        <p:spPr>
          <a:xfrm>
            <a:off x="4369759" y="2292498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26" name="Circle">
            <a:extLst>
              <a:ext uri="{FF2B5EF4-FFF2-40B4-BE49-F238E27FC236}">
                <a16:creationId xmlns:a16="http://schemas.microsoft.com/office/drawing/2014/main" id="{C8556B05-B21B-11B7-35A4-A69BFF84C30E}"/>
              </a:ext>
            </a:extLst>
          </p:cNvPr>
          <p:cNvSpPr/>
          <p:nvPr/>
        </p:nvSpPr>
        <p:spPr>
          <a:xfrm>
            <a:off x="4369759" y="2584033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27" name="Circle">
            <a:extLst>
              <a:ext uri="{FF2B5EF4-FFF2-40B4-BE49-F238E27FC236}">
                <a16:creationId xmlns:a16="http://schemas.microsoft.com/office/drawing/2014/main" id="{3BE97E0A-1126-50D9-5539-155BF734F379}"/>
              </a:ext>
            </a:extLst>
          </p:cNvPr>
          <p:cNvSpPr/>
          <p:nvPr/>
        </p:nvSpPr>
        <p:spPr>
          <a:xfrm>
            <a:off x="4611889" y="1844948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28" name="Circle">
            <a:extLst>
              <a:ext uri="{FF2B5EF4-FFF2-40B4-BE49-F238E27FC236}">
                <a16:creationId xmlns:a16="http://schemas.microsoft.com/office/drawing/2014/main" id="{FA9A004F-4624-6E93-AFF0-27C1EB000685}"/>
              </a:ext>
            </a:extLst>
          </p:cNvPr>
          <p:cNvSpPr/>
          <p:nvPr/>
        </p:nvSpPr>
        <p:spPr>
          <a:xfrm>
            <a:off x="4611889" y="2094600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29" name="Circle">
            <a:extLst>
              <a:ext uri="{FF2B5EF4-FFF2-40B4-BE49-F238E27FC236}">
                <a16:creationId xmlns:a16="http://schemas.microsoft.com/office/drawing/2014/main" id="{462C7274-BDA9-FA06-889A-52AE9F864F13}"/>
              </a:ext>
            </a:extLst>
          </p:cNvPr>
          <p:cNvSpPr/>
          <p:nvPr/>
        </p:nvSpPr>
        <p:spPr>
          <a:xfrm>
            <a:off x="4611889" y="2400783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30" name="Circle">
            <a:extLst>
              <a:ext uri="{FF2B5EF4-FFF2-40B4-BE49-F238E27FC236}">
                <a16:creationId xmlns:a16="http://schemas.microsoft.com/office/drawing/2014/main" id="{44C9168C-FF22-AB7D-0B4D-27CC756886FE}"/>
              </a:ext>
            </a:extLst>
          </p:cNvPr>
          <p:cNvSpPr/>
          <p:nvPr/>
        </p:nvSpPr>
        <p:spPr>
          <a:xfrm>
            <a:off x="4611889" y="2584033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31" name="Circle">
            <a:extLst>
              <a:ext uri="{FF2B5EF4-FFF2-40B4-BE49-F238E27FC236}">
                <a16:creationId xmlns:a16="http://schemas.microsoft.com/office/drawing/2014/main" id="{FD18565F-7BE4-1620-4B27-673D93B84293}"/>
              </a:ext>
            </a:extLst>
          </p:cNvPr>
          <p:cNvSpPr/>
          <p:nvPr/>
        </p:nvSpPr>
        <p:spPr>
          <a:xfrm>
            <a:off x="4865772" y="2242521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32" name="Circle">
            <a:extLst>
              <a:ext uri="{FF2B5EF4-FFF2-40B4-BE49-F238E27FC236}">
                <a16:creationId xmlns:a16="http://schemas.microsoft.com/office/drawing/2014/main" id="{906379BC-CA6A-74F4-B2EF-D6421CD9DF34}"/>
              </a:ext>
            </a:extLst>
          </p:cNvPr>
          <p:cNvSpPr/>
          <p:nvPr/>
        </p:nvSpPr>
        <p:spPr>
          <a:xfrm>
            <a:off x="5085804" y="2009292"/>
            <a:ext cx="358693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33" name="Circle">
            <a:extLst>
              <a:ext uri="{FF2B5EF4-FFF2-40B4-BE49-F238E27FC236}">
                <a16:creationId xmlns:a16="http://schemas.microsoft.com/office/drawing/2014/main" id="{B744BA8B-22BE-DE04-9116-F883DA6EBA83}"/>
              </a:ext>
            </a:extLst>
          </p:cNvPr>
          <p:cNvSpPr/>
          <p:nvPr/>
        </p:nvSpPr>
        <p:spPr>
          <a:xfrm>
            <a:off x="5271986" y="2094600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34" name="Circle">
            <a:extLst>
              <a:ext uri="{FF2B5EF4-FFF2-40B4-BE49-F238E27FC236}">
                <a16:creationId xmlns:a16="http://schemas.microsoft.com/office/drawing/2014/main" id="{4C987DE3-CB12-5CC4-418F-F5BE8FD90B8C}"/>
              </a:ext>
            </a:extLst>
          </p:cNvPr>
          <p:cNvSpPr/>
          <p:nvPr/>
        </p:nvSpPr>
        <p:spPr>
          <a:xfrm>
            <a:off x="5441242" y="2292498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35" name="Circle">
            <a:extLst>
              <a:ext uri="{FF2B5EF4-FFF2-40B4-BE49-F238E27FC236}">
                <a16:creationId xmlns:a16="http://schemas.microsoft.com/office/drawing/2014/main" id="{E5DEC17D-2128-17F9-AEB5-83E9616B89F7}"/>
              </a:ext>
            </a:extLst>
          </p:cNvPr>
          <p:cNvSpPr/>
          <p:nvPr/>
        </p:nvSpPr>
        <p:spPr>
          <a:xfrm>
            <a:off x="5602034" y="2500738"/>
            <a:ext cx="358693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36" name="Circle">
            <a:extLst>
              <a:ext uri="{FF2B5EF4-FFF2-40B4-BE49-F238E27FC236}">
                <a16:creationId xmlns:a16="http://schemas.microsoft.com/office/drawing/2014/main" id="{CF962B81-92A7-CC39-BA95-C15092159EE4}"/>
              </a:ext>
            </a:extLst>
          </p:cNvPr>
          <p:cNvSpPr/>
          <p:nvPr/>
        </p:nvSpPr>
        <p:spPr>
          <a:xfrm>
            <a:off x="5855918" y="2584033"/>
            <a:ext cx="358693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37" name="Circle">
            <a:extLst>
              <a:ext uri="{FF2B5EF4-FFF2-40B4-BE49-F238E27FC236}">
                <a16:creationId xmlns:a16="http://schemas.microsoft.com/office/drawing/2014/main" id="{B432DCFA-1581-C083-B127-F56374A3A985}"/>
              </a:ext>
            </a:extLst>
          </p:cNvPr>
          <p:cNvSpPr/>
          <p:nvPr/>
        </p:nvSpPr>
        <p:spPr>
          <a:xfrm>
            <a:off x="4865772" y="2400783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38" name="Circle">
            <a:extLst>
              <a:ext uri="{FF2B5EF4-FFF2-40B4-BE49-F238E27FC236}">
                <a16:creationId xmlns:a16="http://schemas.microsoft.com/office/drawing/2014/main" id="{EA4BA6E3-75EC-68AB-0498-6C0441E8BB54}"/>
              </a:ext>
            </a:extLst>
          </p:cNvPr>
          <p:cNvSpPr/>
          <p:nvPr/>
        </p:nvSpPr>
        <p:spPr>
          <a:xfrm>
            <a:off x="5112838" y="2292498"/>
            <a:ext cx="358693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39" name="Circle">
            <a:extLst>
              <a:ext uri="{FF2B5EF4-FFF2-40B4-BE49-F238E27FC236}">
                <a16:creationId xmlns:a16="http://schemas.microsoft.com/office/drawing/2014/main" id="{86BD5E1A-CBB6-F14F-02FF-BAF0A2A44257}"/>
              </a:ext>
            </a:extLst>
          </p:cNvPr>
          <p:cNvSpPr/>
          <p:nvPr/>
        </p:nvSpPr>
        <p:spPr>
          <a:xfrm>
            <a:off x="4865772" y="2584033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40" name="Circle">
            <a:extLst>
              <a:ext uri="{FF2B5EF4-FFF2-40B4-BE49-F238E27FC236}">
                <a16:creationId xmlns:a16="http://schemas.microsoft.com/office/drawing/2014/main" id="{EF94B06B-28C9-A0DD-D786-27982A1E0C11}"/>
              </a:ext>
            </a:extLst>
          </p:cNvPr>
          <p:cNvSpPr/>
          <p:nvPr/>
        </p:nvSpPr>
        <p:spPr>
          <a:xfrm>
            <a:off x="5119656" y="2584033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41" name="Circle">
            <a:extLst>
              <a:ext uri="{FF2B5EF4-FFF2-40B4-BE49-F238E27FC236}">
                <a16:creationId xmlns:a16="http://schemas.microsoft.com/office/drawing/2014/main" id="{8D27B34A-6883-6BBB-B122-3FBD2A69325C}"/>
              </a:ext>
            </a:extLst>
          </p:cNvPr>
          <p:cNvSpPr/>
          <p:nvPr/>
        </p:nvSpPr>
        <p:spPr>
          <a:xfrm>
            <a:off x="5360845" y="2500738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42" name="Circle">
            <a:extLst>
              <a:ext uri="{FF2B5EF4-FFF2-40B4-BE49-F238E27FC236}">
                <a16:creationId xmlns:a16="http://schemas.microsoft.com/office/drawing/2014/main" id="{209A9E68-5206-4A7A-6F0A-EB6A24A11A3F}"/>
              </a:ext>
            </a:extLst>
          </p:cNvPr>
          <p:cNvSpPr/>
          <p:nvPr/>
        </p:nvSpPr>
        <p:spPr>
          <a:xfrm>
            <a:off x="5361786" y="2584033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43" name="Circle">
            <a:extLst>
              <a:ext uri="{FF2B5EF4-FFF2-40B4-BE49-F238E27FC236}">
                <a16:creationId xmlns:a16="http://schemas.microsoft.com/office/drawing/2014/main" id="{AD12DA64-30DE-093C-C8D0-C799C143BBCC}"/>
              </a:ext>
            </a:extLst>
          </p:cNvPr>
          <p:cNvSpPr/>
          <p:nvPr/>
        </p:nvSpPr>
        <p:spPr>
          <a:xfrm>
            <a:off x="5608852" y="2584033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4" name="Circle">
            <a:extLst>
              <a:ext uri="{FF2B5EF4-FFF2-40B4-BE49-F238E27FC236}">
                <a16:creationId xmlns:a16="http://schemas.microsoft.com/office/drawing/2014/main" id="{53781A6B-F982-1D94-30FD-4E973594F712}"/>
              </a:ext>
            </a:extLst>
          </p:cNvPr>
          <p:cNvSpPr/>
          <p:nvPr/>
        </p:nvSpPr>
        <p:spPr>
          <a:xfrm>
            <a:off x="4745565" y="3450411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A05633D-BB6C-8441-2543-4C184EE23A40}"/>
              </a:ext>
            </a:extLst>
          </p:cNvPr>
          <p:cNvSpPr txBox="1"/>
          <p:nvPr/>
        </p:nvSpPr>
        <p:spPr>
          <a:xfrm>
            <a:off x="5119656" y="3440539"/>
            <a:ext cx="1371527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= background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4B13BFC-6801-165C-FFE2-298518D4FCC3}"/>
              </a:ext>
            </a:extLst>
          </p:cNvPr>
          <p:cNvSpPr txBox="1"/>
          <p:nvPr/>
        </p:nvSpPr>
        <p:spPr>
          <a:xfrm>
            <a:off x="5119656" y="3895144"/>
            <a:ext cx="797652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= signal</a:t>
            </a:r>
          </a:p>
        </p:txBody>
      </p:sp>
      <p:sp>
        <p:nvSpPr>
          <p:cNvPr id="8" name="Circle">
            <a:extLst>
              <a:ext uri="{FF2B5EF4-FFF2-40B4-BE49-F238E27FC236}">
                <a16:creationId xmlns:a16="http://schemas.microsoft.com/office/drawing/2014/main" id="{EA8F7867-FAB9-79F5-69D5-F892D554F3F2}"/>
              </a:ext>
            </a:extLst>
          </p:cNvPr>
          <p:cNvSpPr/>
          <p:nvPr/>
        </p:nvSpPr>
        <p:spPr>
          <a:xfrm>
            <a:off x="4746093" y="3900079"/>
            <a:ext cx="358693" cy="359459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accent2">
                <a:lumMod val="75000"/>
              </a:schemeClr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" name="Signal:…">
            <a:extLst>
              <a:ext uri="{FF2B5EF4-FFF2-40B4-BE49-F238E27FC236}">
                <a16:creationId xmlns:a16="http://schemas.microsoft.com/office/drawing/2014/main" id="{1CDBE564-5A30-B485-BD53-9F4CF160EDC9}"/>
              </a:ext>
            </a:extLst>
          </p:cNvPr>
          <p:cNvSpPr txBox="1">
            <a:spLocks noGrp="1"/>
          </p:cNvSpPr>
          <p:nvPr>
            <p:ph type="body" sz="half" idx="1"/>
          </p:nvPr>
        </p:nvSpPr>
        <p:spPr>
          <a:xfrm>
            <a:off x="96856" y="762766"/>
            <a:ext cx="3506466" cy="400615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CA" sz="2400" dirty="0"/>
              <a:t>Blind signal window</a:t>
            </a:r>
          </a:p>
          <a:p>
            <a:pPr marL="457200" indent="-457200">
              <a:buFont typeface="+mj-lt"/>
              <a:buAutoNum type="arabicPeriod"/>
            </a:pPr>
            <a:r>
              <a:rPr lang="en-CA" sz="2400" dirty="0"/>
              <a:t>Fit to sidebands</a:t>
            </a:r>
          </a:p>
          <a:p>
            <a:pPr marL="457200" indent="-457200">
              <a:buFont typeface="+mj-lt"/>
              <a:buAutoNum type="arabicPeriod"/>
            </a:pPr>
            <a:r>
              <a:rPr lang="en-CA" sz="2400" dirty="0"/>
              <a:t>Unblind &amp; subtract fit</a:t>
            </a:r>
          </a:p>
          <a:p>
            <a:pPr marL="457200" indent="-457200">
              <a:buFont typeface="+mj-lt"/>
              <a:buAutoNum type="arabicPeriod"/>
            </a:pPr>
            <a:r>
              <a:rPr lang="en-CA" sz="2400" dirty="0"/>
              <a:t>Profit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314D8F-23A6-370E-17EB-7488DCD23D7A}"/>
              </a:ext>
            </a:extLst>
          </p:cNvPr>
          <p:cNvSpPr/>
          <p:nvPr/>
        </p:nvSpPr>
        <p:spPr>
          <a:xfrm>
            <a:off x="4916095" y="1489166"/>
            <a:ext cx="803442" cy="1515291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1" name="Connection Line">
            <a:extLst>
              <a:ext uri="{FF2B5EF4-FFF2-40B4-BE49-F238E27FC236}">
                <a16:creationId xmlns:a16="http://schemas.microsoft.com/office/drawing/2014/main" id="{CF20FFD3-9AAD-1FD1-1147-6BC91F5459B0}"/>
              </a:ext>
            </a:extLst>
          </p:cNvPr>
          <p:cNvSpPr/>
          <p:nvPr/>
        </p:nvSpPr>
        <p:spPr>
          <a:xfrm>
            <a:off x="4502330" y="1544151"/>
            <a:ext cx="1721353" cy="9162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9187" y="15016"/>
                  <a:pt x="1987" y="7816"/>
                  <a:pt x="0" y="0"/>
                </a:cubicBezTo>
              </a:path>
            </a:pathLst>
          </a:custGeom>
          <a:ln w="38100">
            <a:solidFill>
              <a:schemeClr val="accent6"/>
            </a:solidFill>
            <a:miter/>
          </a:ln>
        </p:spPr>
        <p:txBody>
          <a:bodyPr/>
          <a:lstStyle/>
          <a:p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2C9EBD4-80B2-F6FF-6FB6-5A37176053C9}"/>
              </a:ext>
            </a:extLst>
          </p:cNvPr>
          <p:cNvSpPr txBox="1"/>
          <p:nvPr/>
        </p:nvSpPr>
        <p:spPr>
          <a:xfrm>
            <a:off x="5079914" y="2386953"/>
            <a:ext cx="43056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rgbClr val="365B9D"/>
                </a:solidFill>
              </a:rPr>
              <a:t>90k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365B9D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94E0A5C-DC45-BA88-FC40-1D14F05D7C80}"/>
              </a:ext>
            </a:extLst>
          </p:cNvPr>
          <p:cNvSpPr txBox="1"/>
          <p:nvPr/>
        </p:nvSpPr>
        <p:spPr>
          <a:xfrm>
            <a:off x="5039214" y="1569272"/>
            <a:ext cx="443389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180</a:t>
            </a:r>
          </a:p>
        </p:txBody>
      </p:sp>
    </p:spTree>
    <p:extLst>
      <p:ext uri="{BB962C8B-B14F-4D97-AF65-F5344CB8AC3E}">
        <p14:creationId xmlns:p14="http://schemas.microsoft.com/office/powerpoint/2010/main" val="277105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 advAuto="0"/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D3D278-986D-2797-3366-F3C2DBF610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lide Number">
            <a:extLst>
              <a:ext uri="{FF2B5EF4-FFF2-40B4-BE49-F238E27FC236}">
                <a16:creationId xmlns:a16="http://schemas.microsoft.com/office/drawing/2014/main" id="{157EBDAD-B0AE-A691-37DE-27C68F8C7DA9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6683228" y="4826921"/>
            <a:ext cx="174772" cy="24384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12</a:t>
            </a:fld>
            <a:endParaRPr/>
          </a:p>
        </p:txBody>
      </p:sp>
      <p:sp>
        <p:nvSpPr>
          <p:cNvPr id="188" name="Background shaping">
            <a:extLst>
              <a:ext uri="{FF2B5EF4-FFF2-40B4-BE49-F238E27FC236}">
                <a16:creationId xmlns:a16="http://schemas.microsoft.com/office/drawing/2014/main" id="{67AA5931-B386-2BEF-2467-26BD9E01252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CA" sz="3200" dirty="0"/>
              <a:t>Signal Extraction</a:t>
            </a:r>
            <a:endParaRPr sz="3200" dirty="0"/>
          </a:p>
        </p:txBody>
      </p:sp>
      <p:sp>
        <p:nvSpPr>
          <p:cNvPr id="180" name="Circle">
            <a:extLst>
              <a:ext uri="{FF2B5EF4-FFF2-40B4-BE49-F238E27FC236}">
                <a16:creationId xmlns:a16="http://schemas.microsoft.com/office/drawing/2014/main" id="{1AB46124-2C89-2FFA-72D2-748740E85D63}"/>
              </a:ext>
            </a:extLst>
          </p:cNvPr>
          <p:cNvSpPr/>
          <p:nvPr/>
        </p:nvSpPr>
        <p:spPr>
          <a:xfrm>
            <a:off x="5020097" y="2687490"/>
            <a:ext cx="358692" cy="359459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accent2">
                <a:lumMod val="75000"/>
              </a:schemeClr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1" name="Circle">
            <a:extLst>
              <a:ext uri="{FF2B5EF4-FFF2-40B4-BE49-F238E27FC236}">
                <a16:creationId xmlns:a16="http://schemas.microsoft.com/office/drawing/2014/main" id="{FB4D8F1C-84FB-38C9-5B7C-18A6E06B5C17}"/>
              </a:ext>
            </a:extLst>
          </p:cNvPr>
          <p:cNvSpPr/>
          <p:nvPr/>
        </p:nvSpPr>
        <p:spPr>
          <a:xfrm>
            <a:off x="5228166" y="2690318"/>
            <a:ext cx="358693" cy="359459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accent2">
                <a:lumMod val="75000"/>
              </a:schemeClr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2" name="Circle">
            <a:extLst>
              <a:ext uri="{FF2B5EF4-FFF2-40B4-BE49-F238E27FC236}">
                <a16:creationId xmlns:a16="http://schemas.microsoft.com/office/drawing/2014/main" id="{5B3911C9-15C9-C8EE-6495-11F91AC665F8}"/>
              </a:ext>
            </a:extLst>
          </p:cNvPr>
          <p:cNvSpPr/>
          <p:nvPr/>
        </p:nvSpPr>
        <p:spPr>
          <a:xfrm>
            <a:off x="4878831" y="2690318"/>
            <a:ext cx="358692" cy="359459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accent2">
                <a:lumMod val="75000"/>
              </a:schemeClr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3" name="Circle">
            <a:extLst>
              <a:ext uri="{FF2B5EF4-FFF2-40B4-BE49-F238E27FC236}">
                <a16:creationId xmlns:a16="http://schemas.microsoft.com/office/drawing/2014/main" id="{83A574CF-92B1-6932-86FC-026988FB90C8}"/>
              </a:ext>
            </a:extLst>
          </p:cNvPr>
          <p:cNvSpPr/>
          <p:nvPr/>
        </p:nvSpPr>
        <p:spPr>
          <a:xfrm>
            <a:off x="5343969" y="2690318"/>
            <a:ext cx="358693" cy="359459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accent2">
                <a:lumMod val="75000"/>
              </a:schemeClr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4" name="Circle">
            <a:extLst>
              <a:ext uri="{FF2B5EF4-FFF2-40B4-BE49-F238E27FC236}">
                <a16:creationId xmlns:a16="http://schemas.microsoft.com/office/drawing/2014/main" id="{40FFC78A-6ACA-9292-5959-A925FD84264B}"/>
              </a:ext>
            </a:extLst>
          </p:cNvPr>
          <p:cNvSpPr/>
          <p:nvPr/>
        </p:nvSpPr>
        <p:spPr>
          <a:xfrm>
            <a:off x="5173565" y="2504239"/>
            <a:ext cx="358692" cy="359459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accent2">
                <a:lumMod val="75000"/>
              </a:schemeClr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5" name="Circle">
            <a:extLst>
              <a:ext uri="{FF2B5EF4-FFF2-40B4-BE49-F238E27FC236}">
                <a16:creationId xmlns:a16="http://schemas.microsoft.com/office/drawing/2014/main" id="{7C96F3D5-94BC-29C4-00C5-BAA98F88A992}"/>
              </a:ext>
            </a:extLst>
          </p:cNvPr>
          <p:cNvSpPr/>
          <p:nvPr/>
        </p:nvSpPr>
        <p:spPr>
          <a:xfrm>
            <a:off x="5020245" y="2504239"/>
            <a:ext cx="358692" cy="359459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accent2">
                <a:lumMod val="75000"/>
              </a:schemeClr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6" name="Circle">
            <a:extLst>
              <a:ext uri="{FF2B5EF4-FFF2-40B4-BE49-F238E27FC236}">
                <a16:creationId xmlns:a16="http://schemas.microsoft.com/office/drawing/2014/main" id="{6DC0D3FB-8752-9D4E-DE37-343930897381}"/>
              </a:ext>
            </a:extLst>
          </p:cNvPr>
          <p:cNvSpPr/>
          <p:nvPr/>
        </p:nvSpPr>
        <p:spPr>
          <a:xfrm>
            <a:off x="5099333" y="2345977"/>
            <a:ext cx="358693" cy="359459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accent2">
                <a:lumMod val="75000"/>
              </a:schemeClr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5" name="Invariant mass">
                <a:extLst>
                  <a:ext uri="{FF2B5EF4-FFF2-40B4-BE49-F238E27FC236}">
                    <a16:creationId xmlns:a16="http://schemas.microsoft.com/office/drawing/2014/main" id="{D03B2D5A-F90D-B9E2-2F59-3247A512C5F5}"/>
                  </a:ext>
                </a:extLst>
              </p:cNvPr>
              <p:cNvSpPr txBox="1"/>
              <p:nvPr/>
            </p:nvSpPr>
            <p:spPr>
              <a:xfrm>
                <a:off x="4741867" y="2926833"/>
                <a:ext cx="2116133" cy="42843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45719" rIns="45719"/>
              <a:lstStyle/>
              <a:p>
                <a:r>
                  <a:rPr dirty="0"/>
                  <a:t>Invariant mass </a:t>
                </a:r>
                <a14:m>
                  <m:oMath xmlns:m="http://schemas.openxmlformats.org/officeDocument/2006/math">
                    <m:r>
                      <a:rPr sz="19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endParaRPr dirty="0"/>
              </a:p>
            </p:txBody>
          </p:sp>
        </mc:Choice>
        <mc:Fallback xmlns="">
          <p:sp>
            <p:nvSpPr>
              <p:cNvPr id="215" name="Invariant mass">
                <a:extLst>
                  <a:ext uri="{FF2B5EF4-FFF2-40B4-BE49-F238E27FC236}">
                    <a16:creationId xmlns:a16="http://schemas.microsoft.com/office/drawing/2014/main" id="{D03B2D5A-F90D-B9E2-2F59-3247A512C5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1867" y="2926833"/>
                <a:ext cx="2116133" cy="428431"/>
              </a:xfrm>
              <a:prstGeom prst="rect">
                <a:avLst/>
              </a:prstGeom>
              <a:blipFill>
                <a:blip r:embed="rId2"/>
                <a:stretch>
                  <a:fillRect l="-4790" t="-2941" b="-14706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6" name="Events">
                <a:extLst>
                  <a:ext uri="{FF2B5EF4-FFF2-40B4-BE49-F238E27FC236}">
                    <a16:creationId xmlns:a16="http://schemas.microsoft.com/office/drawing/2014/main" id="{DCEDAFD5-941C-34E5-E615-23439274AF85}"/>
                  </a:ext>
                </a:extLst>
              </p:cNvPr>
              <p:cNvSpPr txBox="1"/>
              <p:nvPr/>
            </p:nvSpPr>
            <p:spPr>
              <a:xfrm rot="16200000">
                <a:off x="3323254" y="1453765"/>
                <a:ext cx="1572156" cy="42843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45719" rIns="45719"/>
              <a:lstStyle/>
              <a:p>
                <a:r>
                  <a:rPr dirty="0"/>
                  <a:t>Events </a:t>
                </a:r>
                <a14:m>
                  <m:oMath xmlns:m="http://schemas.openxmlformats.org/officeDocument/2006/math">
                    <m:r>
                      <a:rPr sz="19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endParaRPr dirty="0"/>
              </a:p>
            </p:txBody>
          </p:sp>
        </mc:Choice>
        <mc:Fallback xmlns="">
          <p:sp>
            <p:nvSpPr>
              <p:cNvPr id="216" name="Events">
                <a:extLst>
                  <a:ext uri="{FF2B5EF4-FFF2-40B4-BE49-F238E27FC236}">
                    <a16:creationId xmlns:a16="http://schemas.microsoft.com/office/drawing/2014/main" id="{DCEDAFD5-941C-34E5-E615-23439274AF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3323254" y="1453765"/>
                <a:ext cx="1572156" cy="428431"/>
              </a:xfrm>
              <a:prstGeom prst="rect">
                <a:avLst/>
              </a:prstGeom>
              <a:blipFill>
                <a:blip r:embed="rId3"/>
                <a:stretch>
                  <a:fillRect l="-2857" r="-11429" b="-560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ircle">
            <a:extLst>
              <a:ext uri="{FF2B5EF4-FFF2-40B4-BE49-F238E27FC236}">
                <a16:creationId xmlns:a16="http://schemas.microsoft.com/office/drawing/2014/main" id="{C4B0694C-20E6-4AA3-68C9-8FD38C18AD2E}"/>
              </a:ext>
            </a:extLst>
          </p:cNvPr>
          <p:cNvSpPr/>
          <p:nvPr/>
        </p:nvSpPr>
        <p:spPr>
          <a:xfrm>
            <a:off x="4745565" y="3450411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69037F6-AB36-5CD6-DB97-DE0F82C17E17}"/>
              </a:ext>
            </a:extLst>
          </p:cNvPr>
          <p:cNvSpPr txBox="1"/>
          <p:nvPr/>
        </p:nvSpPr>
        <p:spPr>
          <a:xfrm>
            <a:off x="5119656" y="3440539"/>
            <a:ext cx="1371527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= background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451BC2-4D16-039D-762D-8F4058ECB7A7}"/>
              </a:ext>
            </a:extLst>
          </p:cNvPr>
          <p:cNvSpPr txBox="1"/>
          <p:nvPr/>
        </p:nvSpPr>
        <p:spPr>
          <a:xfrm>
            <a:off x="5119656" y="3895144"/>
            <a:ext cx="797652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= signal</a:t>
            </a:r>
          </a:p>
        </p:txBody>
      </p:sp>
      <p:sp>
        <p:nvSpPr>
          <p:cNvPr id="8" name="Circle">
            <a:extLst>
              <a:ext uri="{FF2B5EF4-FFF2-40B4-BE49-F238E27FC236}">
                <a16:creationId xmlns:a16="http://schemas.microsoft.com/office/drawing/2014/main" id="{3C136382-E79B-6234-BBD5-AF3B8C0FEC3B}"/>
              </a:ext>
            </a:extLst>
          </p:cNvPr>
          <p:cNvSpPr/>
          <p:nvPr/>
        </p:nvSpPr>
        <p:spPr>
          <a:xfrm>
            <a:off x="4746093" y="3900079"/>
            <a:ext cx="358693" cy="359459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accent2">
                <a:lumMod val="75000"/>
              </a:schemeClr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" name="Signal:…">
            <a:extLst>
              <a:ext uri="{FF2B5EF4-FFF2-40B4-BE49-F238E27FC236}">
                <a16:creationId xmlns:a16="http://schemas.microsoft.com/office/drawing/2014/main" id="{522B4E77-BD13-6936-D409-2BCB57088CE9}"/>
              </a:ext>
            </a:extLst>
          </p:cNvPr>
          <p:cNvSpPr txBox="1">
            <a:spLocks noGrp="1"/>
          </p:cNvSpPr>
          <p:nvPr>
            <p:ph type="body" sz="half" idx="1"/>
          </p:nvPr>
        </p:nvSpPr>
        <p:spPr>
          <a:xfrm>
            <a:off x="96856" y="762766"/>
            <a:ext cx="3506466" cy="400615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CA" sz="2400" dirty="0"/>
              <a:t>Blind signal window</a:t>
            </a:r>
          </a:p>
          <a:p>
            <a:pPr marL="457200" indent="-457200">
              <a:buFont typeface="+mj-lt"/>
              <a:buAutoNum type="arabicPeriod"/>
            </a:pPr>
            <a:r>
              <a:rPr lang="en-CA" sz="2400" dirty="0"/>
              <a:t>Fit to sidebands</a:t>
            </a:r>
          </a:p>
          <a:p>
            <a:pPr marL="457200" indent="-457200">
              <a:buFont typeface="+mj-lt"/>
              <a:buAutoNum type="arabicPeriod"/>
            </a:pPr>
            <a:r>
              <a:rPr lang="en-CA" sz="2400" dirty="0"/>
              <a:t>Unblind &amp; subtract fit</a:t>
            </a:r>
          </a:p>
          <a:p>
            <a:pPr marL="457200" indent="-457200">
              <a:buFont typeface="+mj-lt"/>
              <a:buAutoNum type="arabicPeriod"/>
            </a:pPr>
            <a:r>
              <a:rPr lang="en-CA" sz="2400" dirty="0"/>
              <a:t>Profit</a:t>
            </a:r>
          </a:p>
        </p:txBody>
      </p:sp>
      <p:sp>
        <p:nvSpPr>
          <p:cNvPr id="11" name="Connection Line">
            <a:extLst>
              <a:ext uri="{FF2B5EF4-FFF2-40B4-BE49-F238E27FC236}">
                <a16:creationId xmlns:a16="http://schemas.microsoft.com/office/drawing/2014/main" id="{C0EEDFCE-00AE-4CCB-6D5A-A72E01EC50F2}"/>
              </a:ext>
            </a:extLst>
          </p:cNvPr>
          <p:cNvSpPr/>
          <p:nvPr/>
        </p:nvSpPr>
        <p:spPr>
          <a:xfrm>
            <a:off x="4502330" y="2989782"/>
            <a:ext cx="1721353" cy="72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9187" y="15016"/>
                  <a:pt x="1987" y="7816"/>
                  <a:pt x="0" y="0"/>
                </a:cubicBezTo>
              </a:path>
            </a:pathLst>
          </a:custGeom>
          <a:ln w="38100">
            <a:solidFill>
              <a:schemeClr val="accent6"/>
            </a:solidFill>
            <a:miter/>
          </a:ln>
        </p:spPr>
        <p:txBody>
          <a:bodyPr/>
          <a:lstStyle/>
          <a:p>
            <a:endParaRPr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FA75BC7-A699-7DEB-7445-BB64A52E43AB}"/>
              </a:ext>
            </a:extLst>
          </p:cNvPr>
          <p:cNvSpPr txBox="1"/>
          <p:nvPr/>
        </p:nvSpPr>
        <p:spPr>
          <a:xfrm>
            <a:off x="5039214" y="1917980"/>
            <a:ext cx="443389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180</a:t>
            </a:r>
          </a:p>
        </p:txBody>
      </p:sp>
    </p:spTree>
    <p:extLst>
      <p:ext uri="{BB962C8B-B14F-4D97-AF65-F5344CB8AC3E}">
        <p14:creationId xmlns:p14="http://schemas.microsoft.com/office/powerpoint/2010/main" val="314601930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08DD2E-8F0C-6F8E-9C42-C823601EDF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lide Number">
            <a:extLst>
              <a:ext uri="{FF2B5EF4-FFF2-40B4-BE49-F238E27FC236}">
                <a16:creationId xmlns:a16="http://schemas.microsoft.com/office/drawing/2014/main" id="{1C4E7B82-2428-F055-D6C6-491D11F39F33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6683228" y="4826921"/>
            <a:ext cx="174772" cy="2438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13</a:t>
            </a:fld>
            <a:endParaRPr/>
          </a:p>
        </p:txBody>
      </p:sp>
      <p:sp>
        <p:nvSpPr>
          <p:cNvPr id="188" name="Background shaping">
            <a:extLst>
              <a:ext uri="{FF2B5EF4-FFF2-40B4-BE49-F238E27FC236}">
                <a16:creationId xmlns:a16="http://schemas.microsoft.com/office/drawing/2014/main" id="{1CF97BA3-BFAF-972B-1588-05516989033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CA" sz="3200" dirty="0"/>
              <a:t>Signal Extraction</a:t>
            </a:r>
            <a:endParaRPr sz="3200" dirty="0"/>
          </a:p>
        </p:txBody>
      </p:sp>
      <p:sp>
        <p:nvSpPr>
          <p:cNvPr id="180" name="Circle">
            <a:extLst>
              <a:ext uri="{FF2B5EF4-FFF2-40B4-BE49-F238E27FC236}">
                <a16:creationId xmlns:a16="http://schemas.microsoft.com/office/drawing/2014/main" id="{7022D93A-9516-B9B7-FED2-8B4E5F95A72B}"/>
              </a:ext>
            </a:extLst>
          </p:cNvPr>
          <p:cNvSpPr/>
          <p:nvPr/>
        </p:nvSpPr>
        <p:spPr>
          <a:xfrm>
            <a:off x="5020097" y="2687490"/>
            <a:ext cx="358692" cy="359459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accent2">
                <a:lumMod val="75000"/>
              </a:schemeClr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1" name="Circle">
            <a:extLst>
              <a:ext uri="{FF2B5EF4-FFF2-40B4-BE49-F238E27FC236}">
                <a16:creationId xmlns:a16="http://schemas.microsoft.com/office/drawing/2014/main" id="{110404AD-9A72-EA71-9941-07134CE5DCED}"/>
              </a:ext>
            </a:extLst>
          </p:cNvPr>
          <p:cNvSpPr/>
          <p:nvPr/>
        </p:nvSpPr>
        <p:spPr>
          <a:xfrm>
            <a:off x="5228166" y="2690318"/>
            <a:ext cx="358693" cy="359459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accent2">
                <a:lumMod val="75000"/>
              </a:schemeClr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2" name="Circle">
            <a:extLst>
              <a:ext uri="{FF2B5EF4-FFF2-40B4-BE49-F238E27FC236}">
                <a16:creationId xmlns:a16="http://schemas.microsoft.com/office/drawing/2014/main" id="{F88E1349-1A99-DE48-40A3-D2C8C312B5F6}"/>
              </a:ext>
            </a:extLst>
          </p:cNvPr>
          <p:cNvSpPr/>
          <p:nvPr/>
        </p:nvSpPr>
        <p:spPr>
          <a:xfrm>
            <a:off x="4878831" y="2690318"/>
            <a:ext cx="358692" cy="359459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accent2">
                <a:lumMod val="75000"/>
              </a:schemeClr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3" name="Circle">
            <a:extLst>
              <a:ext uri="{FF2B5EF4-FFF2-40B4-BE49-F238E27FC236}">
                <a16:creationId xmlns:a16="http://schemas.microsoft.com/office/drawing/2014/main" id="{3F984DB6-989E-0A05-14FF-59FEF9D0C5D7}"/>
              </a:ext>
            </a:extLst>
          </p:cNvPr>
          <p:cNvSpPr/>
          <p:nvPr/>
        </p:nvSpPr>
        <p:spPr>
          <a:xfrm>
            <a:off x="5343969" y="2690318"/>
            <a:ext cx="358693" cy="359459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accent2">
                <a:lumMod val="75000"/>
              </a:schemeClr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4" name="Circle">
            <a:extLst>
              <a:ext uri="{FF2B5EF4-FFF2-40B4-BE49-F238E27FC236}">
                <a16:creationId xmlns:a16="http://schemas.microsoft.com/office/drawing/2014/main" id="{D076AA40-2716-47F9-3204-6F2BFDB45323}"/>
              </a:ext>
            </a:extLst>
          </p:cNvPr>
          <p:cNvSpPr/>
          <p:nvPr/>
        </p:nvSpPr>
        <p:spPr>
          <a:xfrm>
            <a:off x="5173565" y="2504239"/>
            <a:ext cx="358692" cy="359459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accent2">
                <a:lumMod val="75000"/>
              </a:schemeClr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5" name="Circle">
            <a:extLst>
              <a:ext uri="{FF2B5EF4-FFF2-40B4-BE49-F238E27FC236}">
                <a16:creationId xmlns:a16="http://schemas.microsoft.com/office/drawing/2014/main" id="{52CD7F36-A7DA-1349-EE77-ABB62594788C}"/>
              </a:ext>
            </a:extLst>
          </p:cNvPr>
          <p:cNvSpPr/>
          <p:nvPr/>
        </p:nvSpPr>
        <p:spPr>
          <a:xfrm>
            <a:off x="5020245" y="2504239"/>
            <a:ext cx="358692" cy="359459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accent2">
                <a:lumMod val="75000"/>
              </a:schemeClr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6" name="Circle">
            <a:extLst>
              <a:ext uri="{FF2B5EF4-FFF2-40B4-BE49-F238E27FC236}">
                <a16:creationId xmlns:a16="http://schemas.microsoft.com/office/drawing/2014/main" id="{94B7FC22-6758-903D-81E0-A10EBC434EC2}"/>
              </a:ext>
            </a:extLst>
          </p:cNvPr>
          <p:cNvSpPr/>
          <p:nvPr/>
        </p:nvSpPr>
        <p:spPr>
          <a:xfrm>
            <a:off x="5099333" y="2345977"/>
            <a:ext cx="358693" cy="359459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accent2">
                <a:lumMod val="75000"/>
              </a:schemeClr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5" name="Invariant mass">
                <a:extLst>
                  <a:ext uri="{FF2B5EF4-FFF2-40B4-BE49-F238E27FC236}">
                    <a16:creationId xmlns:a16="http://schemas.microsoft.com/office/drawing/2014/main" id="{27F965EA-DF03-3EF8-AD93-6075D52DD81B}"/>
                  </a:ext>
                </a:extLst>
              </p:cNvPr>
              <p:cNvSpPr txBox="1"/>
              <p:nvPr/>
            </p:nvSpPr>
            <p:spPr>
              <a:xfrm>
                <a:off x="4741867" y="2926833"/>
                <a:ext cx="2116133" cy="42843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lIns="45719" rIns="45719"/>
              <a:lstStyle/>
              <a:p>
                <a:r>
                  <a:rPr dirty="0"/>
                  <a:t>Invariant mass </a:t>
                </a:r>
                <a14:m>
                  <m:oMath xmlns:m="http://schemas.openxmlformats.org/officeDocument/2006/math">
                    <m:r>
                      <a:rPr sz="19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endParaRPr dirty="0"/>
              </a:p>
            </p:txBody>
          </p:sp>
        </mc:Choice>
        <mc:Fallback xmlns="">
          <p:sp>
            <p:nvSpPr>
              <p:cNvPr id="215" name="Invariant mass">
                <a:extLst>
                  <a:ext uri="{FF2B5EF4-FFF2-40B4-BE49-F238E27FC236}">
                    <a16:creationId xmlns:a16="http://schemas.microsoft.com/office/drawing/2014/main" id="{27F965EA-DF03-3EF8-AD93-6075D52DD8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1867" y="2926833"/>
                <a:ext cx="2116133" cy="428431"/>
              </a:xfrm>
              <a:prstGeom prst="rect">
                <a:avLst/>
              </a:prstGeom>
              <a:blipFill>
                <a:blip r:embed="rId2"/>
                <a:stretch>
                  <a:fillRect l="-4790" t="-2941" b="-14706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a14="http://schemas.microsoft.com/office/drawing/2010/main"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6" name="Events">
                <a:extLst>
                  <a:ext uri="{FF2B5EF4-FFF2-40B4-BE49-F238E27FC236}">
                    <a16:creationId xmlns:a16="http://schemas.microsoft.com/office/drawing/2014/main" id="{3C26D253-0157-E189-8238-9C5482ECB933}"/>
                  </a:ext>
                </a:extLst>
              </p:cNvPr>
              <p:cNvSpPr txBox="1"/>
              <p:nvPr/>
            </p:nvSpPr>
            <p:spPr>
              <a:xfrm rot="16200000">
                <a:off x="3323254" y="1453765"/>
                <a:ext cx="1572156" cy="42843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lIns="45719" rIns="45719"/>
              <a:lstStyle/>
              <a:p>
                <a:r>
                  <a:rPr dirty="0"/>
                  <a:t>Events </a:t>
                </a:r>
                <a14:m>
                  <m:oMath xmlns:m="http://schemas.openxmlformats.org/officeDocument/2006/math">
                    <m:r>
                      <a:rPr sz="19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endParaRPr dirty="0"/>
              </a:p>
            </p:txBody>
          </p:sp>
        </mc:Choice>
        <mc:Fallback xmlns="">
          <p:sp>
            <p:nvSpPr>
              <p:cNvPr id="216" name="Events">
                <a:extLst>
                  <a:ext uri="{FF2B5EF4-FFF2-40B4-BE49-F238E27FC236}">
                    <a16:creationId xmlns:a16="http://schemas.microsoft.com/office/drawing/2014/main" id="{3C26D253-0157-E189-8238-9C5482ECB9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3323254" y="1453765"/>
                <a:ext cx="1572156" cy="428431"/>
              </a:xfrm>
              <a:prstGeom prst="rect">
                <a:avLst/>
              </a:prstGeom>
              <a:blipFill>
                <a:blip r:embed="rId3"/>
                <a:stretch>
                  <a:fillRect l="-2857" r="-11429" b="-560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a14="http://schemas.microsoft.com/office/drawing/2010/main"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ircle">
            <a:extLst>
              <a:ext uri="{FF2B5EF4-FFF2-40B4-BE49-F238E27FC236}">
                <a16:creationId xmlns:a16="http://schemas.microsoft.com/office/drawing/2014/main" id="{E5E99AB5-8A9F-542B-82B9-7F3B1096403B}"/>
              </a:ext>
            </a:extLst>
          </p:cNvPr>
          <p:cNvSpPr/>
          <p:nvPr/>
        </p:nvSpPr>
        <p:spPr>
          <a:xfrm>
            <a:off x="4745565" y="3450411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A53D6FB-DD7A-31A9-4B59-AB7242D64162}"/>
              </a:ext>
            </a:extLst>
          </p:cNvPr>
          <p:cNvSpPr txBox="1"/>
          <p:nvPr/>
        </p:nvSpPr>
        <p:spPr>
          <a:xfrm>
            <a:off x="5119656" y="3440539"/>
            <a:ext cx="1371527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= background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72D9828-63D7-1E49-22A3-9FBF61B76996}"/>
              </a:ext>
            </a:extLst>
          </p:cNvPr>
          <p:cNvSpPr txBox="1"/>
          <p:nvPr/>
        </p:nvSpPr>
        <p:spPr>
          <a:xfrm>
            <a:off x="5119656" y="3895144"/>
            <a:ext cx="797652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= signal</a:t>
            </a:r>
          </a:p>
        </p:txBody>
      </p:sp>
      <p:sp>
        <p:nvSpPr>
          <p:cNvPr id="8" name="Circle">
            <a:extLst>
              <a:ext uri="{FF2B5EF4-FFF2-40B4-BE49-F238E27FC236}">
                <a16:creationId xmlns:a16="http://schemas.microsoft.com/office/drawing/2014/main" id="{8233A2F2-45D3-1029-0C92-6DEBFABE77A0}"/>
              </a:ext>
            </a:extLst>
          </p:cNvPr>
          <p:cNvSpPr/>
          <p:nvPr/>
        </p:nvSpPr>
        <p:spPr>
          <a:xfrm>
            <a:off x="4746093" y="3900079"/>
            <a:ext cx="358693" cy="359459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accent2">
                <a:lumMod val="75000"/>
              </a:schemeClr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Signal:…">
                <a:extLst>
                  <a:ext uri="{FF2B5EF4-FFF2-40B4-BE49-F238E27FC236}">
                    <a16:creationId xmlns:a16="http://schemas.microsoft.com/office/drawing/2014/main" id="{BBB67C1E-BA30-EF32-5E53-0AA03733A15E}"/>
                  </a:ext>
                </a:extLst>
              </p:cNvPr>
              <p:cNvSpPr txBox="1">
                <a:spLocks noGrp="1"/>
              </p:cNvSpPr>
              <p:nvPr>
                <p:ph type="body" sz="half" idx="1"/>
              </p:nvPr>
            </p:nvSpPr>
            <p:spPr>
              <a:xfrm>
                <a:off x="96856" y="762766"/>
                <a:ext cx="3506466" cy="4307996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pPr marL="457200" indent="-457200">
                  <a:buFont typeface="+mj-lt"/>
                  <a:buAutoNum type="arabicPeriod"/>
                </a:pPr>
                <a:r>
                  <a:rPr lang="en-CA" sz="2400" dirty="0"/>
                  <a:t>Blind signal window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CA" sz="2400" dirty="0"/>
                  <a:t>Fit to sidebands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CA" sz="2400" dirty="0"/>
                  <a:t>Unblind &amp; subtract fit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CA" sz="2400" dirty="0"/>
                  <a:t>Profit</a:t>
                </a:r>
                <a:endParaRPr lang="en-CA" dirty="0"/>
              </a:p>
              <a:p>
                <a:r>
                  <a:rPr lang="en-CA" sz="2400" dirty="0"/>
                  <a:t>So why haven’t we found </a:t>
                </a:r>
                <a14:m>
                  <m:oMath xmlns:m="http://schemas.openxmlformats.org/officeDocument/2006/math">
                    <m:r>
                      <a:rPr lang="en-CA" sz="2400" i="1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CA" sz="2400" i="1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CA" sz="2400" i="1">
                        <a:latin typeface="Cambria Math" panose="02040503050406030204" pitchFamily="18" charset="0"/>
                      </a:rPr>
                      <m:t>𝜇𝜇</m:t>
                    </m:r>
                  </m:oMath>
                </a14:m>
                <a:r>
                  <a:rPr lang="en-CA" sz="2400" dirty="0"/>
                  <a:t>?</a:t>
                </a:r>
              </a:p>
              <a:p>
                <a:pPr lvl="1"/>
                <a:r>
                  <a:rPr lang="en-CA" dirty="0"/>
                  <a:t>Uncertainties in our fit compete with Higgs peak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≈0.6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CA" dirty="0"/>
                  <a:t> in this case</a:t>
                </a:r>
              </a:p>
              <a:p>
                <a:pPr lvl="1"/>
                <a:r>
                  <a:rPr lang="en-CA" dirty="0"/>
                  <a:t>We need to improve </a:t>
                </a:r>
                <a14:m>
                  <m:oMath xmlns:m="http://schemas.openxmlformats.org/officeDocument/2006/math">
                    <m:r>
                      <a:rPr lang="en-CA" i="1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CA" i="1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CA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CA" dirty="0"/>
                  <a:t> before using this method!</a:t>
                </a:r>
              </a:p>
              <a:p>
                <a:pPr lvl="2"/>
                <a:r>
                  <a:rPr lang="en-CA" dirty="0"/>
                  <a:t>Want to reduce </a:t>
                </a:r>
                <a:r>
                  <a:rPr lang="en-CA" dirty="0" err="1"/>
                  <a:t>bkg</a:t>
                </a:r>
                <a:r>
                  <a:rPr lang="en-CA" dirty="0"/>
                  <a:t> while keeping signal</a:t>
                </a:r>
              </a:p>
              <a:p>
                <a:pPr marL="457200" indent="-457200">
                  <a:buFont typeface="+mj-lt"/>
                  <a:buAutoNum type="arabicPeriod"/>
                </a:pPr>
                <a:endParaRPr lang="en-CA" dirty="0"/>
              </a:p>
            </p:txBody>
          </p:sp>
        </mc:Choice>
        <mc:Fallback xmlns="">
          <p:sp>
            <p:nvSpPr>
              <p:cNvPr id="9" name="Signal:…">
                <a:extLst>
                  <a:ext uri="{FF2B5EF4-FFF2-40B4-BE49-F238E27FC236}">
                    <a16:creationId xmlns:a16="http://schemas.microsoft.com/office/drawing/2014/main" id="{BBB67C1E-BA30-EF32-5E53-0AA03733A15E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xfrm>
                <a:off x="96856" y="762766"/>
                <a:ext cx="3506466" cy="4307996"/>
              </a:xfrm>
              <a:prstGeom prst="rect">
                <a:avLst/>
              </a:prstGeom>
              <a:blipFill>
                <a:blip r:embed="rId4"/>
                <a:stretch>
                  <a:fillRect l="-3610" t="-2353" r="-14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B399714B-D97C-DAB2-7B51-D261D07A29CA}"/>
              </a:ext>
            </a:extLst>
          </p:cNvPr>
          <p:cNvSpPr txBox="1"/>
          <p:nvPr/>
        </p:nvSpPr>
        <p:spPr>
          <a:xfrm>
            <a:off x="5039214" y="1917980"/>
            <a:ext cx="443389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180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CB645A2-6FB5-8493-7772-2631D8ECF265}"/>
                  </a:ext>
                </a:extLst>
              </p:cNvPr>
              <p:cNvSpPr txBox="1"/>
              <p:nvPr/>
            </p:nvSpPr>
            <p:spPr>
              <a:xfrm>
                <a:off x="5407512" y="1897516"/>
                <a:ext cx="1174229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ctr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CA" sz="1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365B9D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j-ea"/>
                              <a:cs typeface="+mj-cs"/>
                              <a:sym typeface="Calibri"/>
                            </a:rPr>
                          </m:ctrlPr>
                        </m:sSubPr>
                        <m:e>
                          <m:r>
                            <a:rPr kumimoji="0" lang="en-CA" sz="1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365B9D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j-ea"/>
                              <a:cs typeface="+mj-cs"/>
                              <a:sym typeface="Calibri"/>
                            </a:rPr>
                            <m:t>±</m:t>
                          </m:r>
                          <m:r>
                            <a:rPr kumimoji="0" lang="en-CA" sz="1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365B9D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j-ea"/>
                              <a:cs typeface="+mj-cs"/>
                              <a:sym typeface="Calibri"/>
                            </a:rPr>
                            <m:t>𝜎</m:t>
                          </m:r>
                        </m:e>
                        <m:sub>
                          <m:r>
                            <a:rPr kumimoji="0" lang="en-CA" sz="1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365B9D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j-ea"/>
                              <a:cs typeface="+mj-cs"/>
                              <a:sym typeface="Calibri"/>
                            </a:rPr>
                            <m:t>𝑏</m:t>
                          </m:r>
                        </m:sub>
                      </m:sSub>
                      <m:r>
                        <a:rPr kumimoji="0" lang="en-CA" sz="18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365B9D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+mj-ea"/>
                          <a:cs typeface="+mj-cs"/>
                          <a:sym typeface="Calibri"/>
                        </a:rPr>
                        <m:t>=300</m:t>
                      </m:r>
                    </m:oMath>
                  </m:oMathPara>
                </a14:m>
                <a:endPara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365B9D"/>
                  </a:solidFill>
                  <a:effectLst/>
                  <a:uFillTx/>
                  <a:latin typeface="+mj-lt"/>
                  <a:ea typeface="+mj-ea"/>
                  <a:cs typeface="+mj-cs"/>
                  <a:sym typeface="Calibri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CB645A2-6FB5-8493-7772-2631D8ECF2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7512" y="1897516"/>
                <a:ext cx="1174229" cy="369330"/>
              </a:xfrm>
              <a:prstGeom prst="rect">
                <a:avLst/>
              </a:prstGeom>
              <a:blipFill>
                <a:blip r:embed="rId5"/>
                <a:stretch>
                  <a:fillRect l="-3191" b="-3333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56662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D869277-68F2-7CEF-E3D4-6B87146C07B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7371" t="14829" r="26915" b="22112"/>
          <a:stretch>
            <a:fillRect/>
          </a:stretch>
        </p:blipFill>
        <p:spPr>
          <a:xfrm>
            <a:off x="2657333" y="1112221"/>
            <a:ext cx="1214290" cy="1808985"/>
          </a:xfrm>
          <a:prstGeom prst="rect">
            <a:avLst/>
          </a:prstGeom>
        </p:spPr>
      </p:pic>
      <p:sp>
        <p:nvSpPr>
          <p:cNvPr id="17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683228" y="4826921"/>
            <a:ext cx="174772" cy="24384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14</a:t>
            </a:fld>
            <a:endParaRPr/>
          </a:p>
        </p:txBody>
      </p:sp>
      <p:sp>
        <p:nvSpPr>
          <p:cNvPr id="176" name="Boosted Decision Trees (BDTs)…"/>
          <p:cNvSpPr txBox="1">
            <a:spLocks noGrp="1"/>
          </p:cNvSpPr>
          <p:nvPr>
            <p:ph type="body" sz="half" idx="1"/>
          </p:nvPr>
        </p:nvSpPr>
        <p:spPr>
          <a:xfrm>
            <a:off x="96856" y="762766"/>
            <a:ext cx="2707304" cy="400615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CA" sz="2400" dirty="0"/>
              <a:t>Boosted Decision Trees (BDTs)</a:t>
            </a:r>
          </a:p>
          <a:p>
            <a:r>
              <a:rPr lang="en-CA" sz="1800" dirty="0"/>
              <a:t>“Dumb”</a:t>
            </a:r>
          </a:p>
          <a:p>
            <a:pPr lvl="1"/>
            <a:r>
              <a:rPr lang="en-CA" sz="1300" dirty="0"/>
              <a:t>We can control exactly what it uses and doesn’t use</a:t>
            </a:r>
          </a:p>
          <a:p>
            <a:pPr lvl="1"/>
            <a:r>
              <a:rPr lang="en-CA" sz="1300" dirty="0"/>
              <a:t>It won’t find deep connections between input features</a:t>
            </a:r>
          </a:p>
          <a:p>
            <a:r>
              <a:rPr lang="en-CA" sz="1800" dirty="0"/>
              <a:t>Very good for low-information environments</a:t>
            </a:r>
            <a:endParaRPr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7" name="Using ML to extract   signal"/>
              <p:cNvSpPr txBox="1">
                <a:spLocks noGrp="1"/>
              </p:cNvSpPr>
              <p:nvPr>
                <p:ph type="title"/>
              </p:nvPr>
            </p:nvSpPr>
            <p:spPr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r>
                  <a:rPr sz="3200" dirty="0"/>
                  <a:t>Using ML to extract </a:t>
                </a:r>
                <a14:m>
                  <m:oMath xmlns:m="http://schemas.openxmlformats.org/officeDocument/2006/math">
                    <m:r>
                      <a:rPr sz="32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𝐻</m:t>
                    </m:r>
                    <m:r>
                      <a:rPr sz="32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sz="32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𝜇𝜇</m:t>
                    </m:r>
                  </m:oMath>
                </a14:m>
                <a:r>
                  <a:rPr sz="3200" dirty="0"/>
                  <a:t> signal</a:t>
                </a:r>
              </a:p>
            </p:txBody>
          </p:sp>
        </mc:Choice>
        <mc:Fallback xmlns="">
          <p:sp>
            <p:nvSpPr>
              <p:cNvPr id="177" name="Using ML to extract   signal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prstGeom prst="rect">
                <a:avLst/>
              </a:prstGeom>
              <a:blipFill>
                <a:blip r:embed="rId4"/>
                <a:stretch>
                  <a:fillRect l="-3074" b="-28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Boosted Decision Trees (BDTs)…">
            <a:extLst>
              <a:ext uri="{FF2B5EF4-FFF2-40B4-BE49-F238E27FC236}">
                <a16:creationId xmlns:a16="http://schemas.microsoft.com/office/drawing/2014/main" id="{4D46980C-D7FB-FF17-85CB-A019FFF3865A}"/>
              </a:ext>
            </a:extLst>
          </p:cNvPr>
          <p:cNvSpPr txBox="1">
            <a:spLocks/>
          </p:cNvSpPr>
          <p:nvPr/>
        </p:nvSpPr>
        <p:spPr>
          <a:xfrm>
            <a:off x="3871623" y="762766"/>
            <a:ext cx="2606517" cy="40061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8100" tIns="38100" rIns="38100" bIns="38100">
            <a:normAutofit/>
          </a:bodyPr>
          <a:lstStyle>
            <a:lvl1pPr marL="111124" marR="0" indent="-111124" algn="l" defTabSz="685800" rtl="0" latinLnBrk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1pPr>
            <a:lvl2pPr marL="525780" marR="0" indent="-182880" algn="l" defTabSz="685800" rtl="0" latinLnBrk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6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2pPr>
            <a:lvl3pPr marL="845819" marR="0" indent="-160019" algn="l" defTabSz="685800" rtl="0" latinLnBrk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3pPr>
            <a:lvl4pPr marL="1239715" marR="0" indent="-211015" algn="l" defTabSz="685800" rtl="0" latinLnBrk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6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4pPr>
            <a:lvl5pPr marL="2055290" marR="0" indent="-683690" algn="l" defTabSz="685800" rtl="0" latinLnBrk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6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5pPr>
            <a:lvl6pPr marL="1991457" marR="0" indent="-276957" algn="l" defTabSz="685800" rtl="0" latinLnBrk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6pPr>
            <a:lvl7pPr marL="2334357" marR="0" indent="-276957" algn="l" defTabSz="685800" rtl="0" latinLnBrk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7pPr>
            <a:lvl8pPr marL="2677257" marR="0" indent="-276957" algn="l" defTabSz="685800" rtl="0" latinLnBrk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8pPr>
            <a:lvl9pPr marL="3020157" marR="0" indent="-276957" algn="l" defTabSz="685800" rtl="0" latinLnBrk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9pPr>
          </a:lstStyle>
          <a:p>
            <a:pPr marL="0" indent="0" hangingPunct="1">
              <a:buNone/>
            </a:pPr>
            <a:r>
              <a:rPr lang="en-CA" sz="2400" dirty="0"/>
              <a:t>Deep Neural Nets (DNNs)</a:t>
            </a:r>
          </a:p>
          <a:p>
            <a:pPr hangingPunct="1"/>
            <a:r>
              <a:rPr lang="en-CA" sz="1800" dirty="0"/>
              <a:t>“Smart”</a:t>
            </a:r>
          </a:p>
          <a:p>
            <a:pPr lvl="1" hangingPunct="1"/>
            <a:r>
              <a:rPr lang="en-CA" sz="1300" dirty="0"/>
              <a:t>It will find deep connections between input features</a:t>
            </a:r>
          </a:p>
          <a:p>
            <a:pPr lvl="1" hangingPunct="1"/>
            <a:r>
              <a:rPr lang="en-CA" sz="1300" dirty="0"/>
              <a:t>We can’t control exactly what it uses</a:t>
            </a:r>
          </a:p>
          <a:p>
            <a:pPr hangingPunct="1"/>
            <a:r>
              <a:rPr lang="en-CA" sz="1800" dirty="0"/>
              <a:t>Very good for high-information environments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">
            <a:extLst>
              <a:ext uri="{FF2B5EF4-FFF2-40B4-BE49-F238E27FC236}">
                <a16:creationId xmlns:a16="http://schemas.microsoft.com/office/drawing/2014/main" id="{4475A7B7-5A09-0716-6682-153B09F1CACB}"/>
              </a:ext>
            </a:extLst>
          </p:cNvPr>
          <p:cNvSpPr/>
          <p:nvPr/>
        </p:nvSpPr>
        <p:spPr>
          <a:xfrm>
            <a:off x="869189" y="2372958"/>
            <a:ext cx="1751308" cy="375692"/>
          </a:xfrm>
          <a:prstGeom prst="rect">
            <a:avLst/>
          </a:prstGeom>
          <a:solidFill>
            <a:schemeClr val="accent1">
              <a:alpha val="55276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endParaRPr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5" name="Loss function…"/>
              <p:cNvSpPr txBox="1">
                <a:spLocks noGrp="1"/>
              </p:cNvSpPr>
              <p:nvPr>
                <p:ph type="body" idx="1"/>
              </p:nvPr>
            </p:nvSpPr>
            <p:spPr>
              <a:prstGeom prst="rect">
                <a:avLst/>
              </a:prstGeom>
            </p:spPr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CA" sz="1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CA" sz="1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ar-AE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CA" sz="18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CA" sz="18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en-CA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pred</m:t>
                        </m:r>
                      </m:sub>
                    </m:sSub>
                    <m:r>
                      <a:rPr lang="ar-AE" sz="1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ar-AE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CA" sz="18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CA" sz="18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en-CA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true</m:t>
                        </m:r>
                      </m:sub>
                    </m:sSub>
                    <m:r>
                      <a:rPr lang="ar-AE" sz="1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)=</m:t>
                    </m:r>
                    <m:sSub>
                      <m:sSubPr>
                        <m:ctrlPr>
                          <a:rPr lang="ar-AE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CA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BCE</m:t>
                        </m:r>
                      </m:sub>
                    </m:sSub>
                    <m:r>
                      <a:rPr lang="ar-AE" sz="1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ar-AE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CA" sz="18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CA" sz="18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en-CA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pred</m:t>
                        </m:r>
                      </m:sub>
                    </m:sSub>
                    <m:r>
                      <a:rPr lang="ar-AE" sz="1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ar-AE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CA" sz="18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CA" sz="18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en-CA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true</m:t>
                        </m:r>
                      </m:sub>
                    </m:sSub>
                    <m:r>
                      <a:rPr lang="ar-AE" sz="1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)+</m:t>
                    </m:r>
                    <m:r>
                      <a:rPr lang="ar-AE" sz="1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r>
                      <a:rPr lang="ar-AE" sz="1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⋅</m:t>
                    </m:r>
                    <m:sSubSup>
                      <m:sSubSupPr>
                        <m:ctrlPr>
                          <a:rPr lang="ar-AE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CA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dCorr</m:t>
                        </m:r>
                      </m:e>
                      <m:sub>
                        <m:sSub>
                          <m:sSubPr>
                            <m:ctrlPr>
                              <a:rPr lang="ar-AE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CA" sz="18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ar-AE" sz="18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</m:acc>
                          </m:e>
                          <m:sub>
                            <m:r>
                              <m:rPr>
                                <m:sty m:val="p"/>
                              </m:rPr>
                              <a:rPr lang="en-CA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true</m:t>
                            </m:r>
                          </m:sub>
                        </m:sSub>
                        <m:r>
                          <a:rPr lang="ar-AE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=0</m:t>
                        </m:r>
                      </m:sub>
                      <m:sup>
                        <m:r>
                          <a:rPr lang="ar-AE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ar-AE" sz="1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ar-AE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CA" sz="18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CA" sz="18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</m:acc>
                      </m:e>
                      <m:sub>
                        <m:r>
                          <a:rPr lang="ar-AE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𝜇𝜇</m:t>
                        </m:r>
                      </m:sub>
                    </m:sSub>
                    <m:r>
                      <a:rPr lang="ar-AE" sz="1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ar-AE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CA" sz="18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CA" sz="18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en-CA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pred</m:t>
                        </m:r>
                      </m:sub>
                    </m:sSub>
                    <m:r>
                      <a:rPr lang="ar-AE" sz="1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ar-AE" sz="1600" dirty="0"/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ar-AE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CA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BCE</m:t>
                        </m:r>
                      </m:sub>
                    </m:sSub>
                  </m:oMath>
                </a14:m>
                <a:r>
                  <a:rPr lang="ar-AE" dirty="0"/>
                  <a:t>: </a:t>
                </a:r>
                <a:r>
                  <a:rPr lang="en-CA" dirty="0"/>
                  <a:t>Standard DNN training term</a:t>
                </a:r>
              </a:p>
              <a:p>
                <a:pPr lvl="2"/>
                <a14:m>
                  <m:oMath xmlns:m="http://schemas.openxmlformats.org/officeDocument/2006/math">
                    <m:r>
                      <a:rPr lang="en-CA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CA" dirty="0"/>
                  <a:t>: </a:t>
                </a:r>
                <a:r>
                  <a:rPr lang="en-CA" dirty="0" err="1"/>
                  <a:t>DisCo</a:t>
                </a:r>
                <a:r>
                  <a:rPr lang="en-CA" dirty="0"/>
                  <a:t> parameter controlling loss due to background shaping</a:t>
                </a:r>
              </a:p>
              <a:p>
                <a:pPr lvl="2"/>
                <a14:m>
                  <m:oMath xmlns:m="http://schemas.openxmlformats.org/officeDocument/2006/math">
                    <m:sSup>
                      <m:sSupPr>
                        <m:ctrlPr>
                          <a:rPr lang="ar-AE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CA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dCorr</m:t>
                        </m:r>
                      </m:e>
                      <m:sup>
                        <m:r>
                          <a:rPr lang="ar-AE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ar-AE" dirty="0"/>
                  <a:t>: </a:t>
                </a:r>
                <a:r>
                  <a:rPr lang="en-CA" dirty="0"/>
                  <a:t>Distance Correlation function</a:t>
                </a:r>
                <a:endParaRPr dirty="0"/>
              </a:p>
            </p:txBody>
          </p:sp>
        </mc:Choice>
        <mc:Fallback xmlns="">
          <p:sp>
            <p:nvSpPr>
              <p:cNvPr id="545" name="Loss function…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prstGeom prst="rect">
                <a:avLst/>
              </a:prstGeom>
              <a:blipFill>
                <a:blip r:embed="rId3"/>
                <a:stretch>
                  <a:fillRect l="-1331" t="-1582" r="-11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6" name="DisCo N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CA" sz="2800" dirty="0"/>
              <a:t>Taming the DNN: the </a:t>
            </a:r>
            <a:r>
              <a:rPr lang="en-CA" sz="2800" dirty="0" err="1"/>
              <a:t>DisCo</a:t>
            </a:r>
            <a:r>
              <a:rPr lang="en-CA" sz="2800" dirty="0"/>
              <a:t> loss function</a:t>
            </a:r>
            <a:endParaRPr sz="2800" dirty="0"/>
          </a:p>
        </p:txBody>
      </p:sp>
      <p:sp>
        <p:nvSpPr>
          <p:cNvPr id="54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15</a:t>
            </a:fld>
            <a:endParaRPr/>
          </a:p>
        </p:txBody>
      </p:sp>
      <p:sp>
        <p:nvSpPr>
          <p:cNvPr id="548" name="Rectangle"/>
          <p:cNvSpPr/>
          <p:nvPr/>
        </p:nvSpPr>
        <p:spPr>
          <a:xfrm>
            <a:off x="3913322" y="762766"/>
            <a:ext cx="2728256" cy="375692"/>
          </a:xfrm>
          <a:prstGeom prst="rect">
            <a:avLst/>
          </a:prstGeom>
          <a:solidFill>
            <a:schemeClr val="accent2">
              <a:alpha val="55276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549" name="Rectangle"/>
          <p:cNvSpPr/>
          <p:nvPr/>
        </p:nvSpPr>
        <p:spPr>
          <a:xfrm>
            <a:off x="1898014" y="762766"/>
            <a:ext cx="1751308" cy="375692"/>
          </a:xfrm>
          <a:prstGeom prst="rect">
            <a:avLst/>
          </a:prstGeom>
          <a:solidFill>
            <a:schemeClr val="accent1">
              <a:alpha val="55276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endParaRPr dirty="0"/>
          </a:p>
        </p:txBody>
      </p:sp>
      <p:sp>
        <p:nvSpPr>
          <p:cNvPr id="550" name="Rectangle"/>
          <p:cNvSpPr/>
          <p:nvPr/>
        </p:nvSpPr>
        <p:spPr>
          <a:xfrm>
            <a:off x="936690" y="1168937"/>
            <a:ext cx="465907" cy="243841"/>
          </a:xfrm>
          <a:prstGeom prst="rect">
            <a:avLst/>
          </a:prstGeom>
          <a:solidFill>
            <a:schemeClr val="accent1">
              <a:alpha val="55276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551" name="Square"/>
          <p:cNvSpPr/>
          <p:nvPr/>
        </p:nvSpPr>
        <p:spPr>
          <a:xfrm>
            <a:off x="936690" y="1511894"/>
            <a:ext cx="245403" cy="147989"/>
          </a:xfrm>
          <a:prstGeom prst="rect">
            <a:avLst/>
          </a:prstGeom>
          <a:solidFill>
            <a:schemeClr val="accent2">
              <a:alpha val="55276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552" name="Rectangle"/>
          <p:cNvSpPr/>
          <p:nvPr/>
        </p:nvSpPr>
        <p:spPr>
          <a:xfrm>
            <a:off x="936690" y="1708769"/>
            <a:ext cx="628639" cy="292165"/>
          </a:xfrm>
          <a:prstGeom prst="rect">
            <a:avLst/>
          </a:prstGeom>
          <a:solidFill>
            <a:schemeClr val="accent2">
              <a:alpha val="55276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2" name="Rectangle">
            <a:extLst>
              <a:ext uri="{FF2B5EF4-FFF2-40B4-BE49-F238E27FC236}">
                <a16:creationId xmlns:a16="http://schemas.microsoft.com/office/drawing/2014/main" id="{FDA34DA1-8280-537C-D9D5-F13293647151}"/>
              </a:ext>
            </a:extLst>
          </p:cNvPr>
          <p:cNvSpPr/>
          <p:nvPr/>
        </p:nvSpPr>
        <p:spPr>
          <a:xfrm>
            <a:off x="4338964" y="2371540"/>
            <a:ext cx="1751308" cy="375692"/>
          </a:xfrm>
          <a:prstGeom prst="rect">
            <a:avLst/>
          </a:prstGeom>
          <a:solidFill>
            <a:schemeClr val="accent2">
              <a:alpha val="55276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endParaRPr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4" name="Rectangle"/>
              <p:cNvSpPr txBox="1"/>
              <p:nvPr/>
            </p:nvSpPr>
            <p:spPr>
              <a:xfrm>
                <a:off x="4660922" y="2376212"/>
                <a:ext cx="1107392" cy="32291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r>
                  <a:rPr lang="en-CA" dirty="0"/>
                  <a:t>Full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𝐷𝑖𝑠𝐶𝑜</m:t>
                        </m:r>
                      </m:sub>
                    </m:sSub>
                  </m:oMath>
                </a14:m>
                <a:endParaRPr dirty="0"/>
              </a:p>
            </p:txBody>
          </p:sp>
        </mc:Choice>
        <mc:Fallback xmlns="">
          <p:sp>
            <p:nvSpPr>
              <p:cNvPr id="554" name="Rectangle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0922" y="2376212"/>
                <a:ext cx="1107392" cy="322914"/>
              </a:xfrm>
              <a:prstGeom prst="rect">
                <a:avLst/>
              </a:prstGeom>
              <a:blipFill>
                <a:blip r:embed="rId5"/>
                <a:stretch>
                  <a:fillRect l="-9091" t="-11538" b="-46154"/>
                </a:stretch>
              </a:blip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3" name="Group 22">
            <a:extLst>
              <a:ext uri="{FF2B5EF4-FFF2-40B4-BE49-F238E27FC236}">
                <a16:creationId xmlns:a16="http://schemas.microsoft.com/office/drawing/2014/main" id="{AE5FE92C-D373-AAB7-6F35-85BC484D9712}"/>
              </a:ext>
            </a:extLst>
          </p:cNvPr>
          <p:cNvGrpSpPr/>
          <p:nvPr/>
        </p:nvGrpSpPr>
        <p:grpSpPr>
          <a:xfrm>
            <a:off x="3580877" y="2774618"/>
            <a:ext cx="3060701" cy="2021691"/>
            <a:chOff x="3580877" y="2774618"/>
            <a:chExt cx="3060701" cy="2021691"/>
          </a:xfrm>
        </p:grpSpPr>
        <p:pic>
          <p:nvPicPr>
            <p:cNvPr id="553" name="pasted-movie.png" descr="pasted-movie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580877" y="2774618"/>
              <a:ext cx="3060701" cy="202169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55" name="pasted-movie.png" descr="pasted-movie.png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060414" y="2927303"/>
              <a:ext cx="1014537" cy="11656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58" name="Rectangle"/>
              <p:cNvSpPr txBox="1"/>
              <p:nvPr/>
            </p:nvSpPr>
            <p:spPr>
              <a:xfrm>
                <a:off x="1011000" y="2358692"/>
                <a:ext cx="1382140" cy="32156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𝐵𝐶𝐸</m:t>
                        </m:r>
                      </m:sub>
                    </m:sSub>
                  </m:oMath>
                </a14:m>
                <a:r>
                  <a:rPr lang="en-CA" dirty="0"/>
                  <a:t> alone</a:t>
                </a:r>
                <a:endParaRPr dirty="0"/>
              </a:p>
            </p:txBody>
          </p:sp>
        </mc:Choice>
        <mc:Fallback>
          <p:sp>
            <p:nvSpPr>
              <p:cNvPr id="558" name="Rectangle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1000" y="2358692"/>
                <a:ext cx="1382140" cy="321561"/>
              </a:xfrm>
              <a:prstGeom prst="rect">
                <a:avLst/>
              </a:prstGeom>
              <a:blipFill>
                <a:blip r:embed="rId8"/>
                <a:stretch>
                  <a:fillRect t="-7407" b="-40741"/>
                </a:stretch>
              </a:blip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2">
            <a:extLst>
              <a:ext uri="{FF2B5EF4-FFF2-40B4-BE49-F238E27FC236}">
                <a16:creationId xmlns:a16="http://schemas.microsoft.com/office/drawing/2014/main" id="{D842630E-83E1-63BD-EBFF-3986F88C264B}"/>
              </a:ext>
            </a:extLst>
          </p:cNvPr>
          <p:cNvGrpSpPr/>
          <p:nvPr/>
        </p:nvGrpSpPr>
        <p:grpSpPr>
          <a:xfrm>
            <a:off x="214493" y="2731152"/>
            <a:ext cx="3060701" cy="2072858"/>
            <a:chOff x="214493" y="2731152"/>
            <a:chExt cx="3060701" cy="2072858"/>
          </a:xfrm>
        </p:grpSpPr>
        <p:pic>
          <p:nvPicPr>
            <p:cNvPr id="557" name="DisCo_Shaping_Plots.pdf" descr="DisCo_Shaping_Plots.pdf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14493" y="2731152"/>
              <a:ext cx="3060701" cy="207285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59" name="pasted-movie.png" descr="pasted-movie.png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06889" y="2933241"/>
              <a:ext cx="1014537" cy="11656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9EB78E0A-8484-E162-558A-B2E08E16C530}"/>
              </a:ext>
            </a:extLst>
          </p:cNvPr>
          <p:cNvSpPr/>
          <p:nvPr/>
        </p:nvSpPr>
        <p:spPr>
          <a:xfrm>
            <a:off x="1100380" y="3192651"/>
            <a:ext cx="526942" cy="1368000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20B0F0B-FA32-C5D3-1B7F-27912D6572E2}"/>
              </a:ext>
            </a:extLst>
          </p:cNvPr>
          <p:cNvSpPr/>
          <p:nvPr/>
        </p:nvSpPr>
        <p:spPr>
          <a:xfrm>
            <a:off x="4445431" y="3236564"/>
            <a:ext cx="526942" cy="1368000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grpSp>
        <p:nvGrpSpPr>
          <p:cNvPr id="5" name="Group">
            <a:extLst>
              <a:ext uri="{FF2B5EF4-FFF2-40B4-BE49-F238E27FC236}">
                <a16:creationId xmlns:a16="http://schemas.microsoft.com/office/drawing/2014/main" id="{0866283A-A97C-1BED-F2CD-0861D66E710E}"/>
              </a:ext>
            </a:extLst>
          </p:cNvPr>
          <p:cNvGrpSpPr/>
          <p:nvPr/>
        </p:nvGrpSpPr>
        <p:grpSpPr>
          <a:xfrm>
            <a:off x="649201" y="3157564"/>
            <a:ext cx="1497493" cy="554280"/>
            <a:chOff x="0" y="0"/>
            <a:chExt cx="1262470" cy="692390"/>
          </a:xfrm>
        </p:grpSpPr>
        <p:sp>
          <p:nvSpPr>
            <p:cNvPr id="6" name="Connection Line">
              <a:extLst>
                <a:ext uri="{FF2B5EF4-FFF2-40B4-BE49-F238E27FC236}">
                  <a16:creationId xmlns:a16="http://schemas.microsoft.com/office/drawing/2014/main" id="{E702B682-931A-5FC2-B99B-75FF22D024D9}"/>
                </a:ext>
              </a:extLst>
            </p:cNvPr>
            <p:cNvSpPr/>
            <p:nvPr/>
          </p:nvSpPr>
          <p:spPr>
            <a:xfrm>
              <a:off x="801572" y="312634"/>
              <a:ext cx="460899" cy="3797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2175" y="12282"/>
                    <a:pt x="9375" y="19482"/>
                    <a:pt x="21600" y="21600"/>
                  </a:cubicBezTo>
                </a:path>
              </a:pathLst>
            </a:custGeom>
            <a:noFill/>
            <a:ln w="50800" cap="flat">
              <a:solidFill>
                <a:schemeClr val="accent6">
                  <a:lumMod val="75000"/>
                </a:schemeClr>
              </a:solidFill>
              <a:prstDash val="sysDash"/>
              <a:miter lim="800000"/>
            </a:ln>
            <a:effectLst/>
          </p:spPr>
          <p:txBody>
            <a:bodyPr/>
            <a:lstStyle/>
            <a:p>
              <a:endParaRPr>
                <a:solidFill>
                  <a:schemeClr val="accent6"/>
                </a:solidFill>
              </a:endParaRPr>
            </a:p>
          </p:txBody>
        </p:sp>
        <p:sp>
          <p:nvSpPr>
            <p:cNvPr id="7" name="Connection Line">
              <a:extLst>
                <a:ext uri="{FF2B5EF4-FFF2-40B4-BE49-F238E27FC236}">
                  <a16:creationId xmlns:a16="http://schemas.microsoft.com/office/drawing/2014/main" id="{8519E023-3F04-3B90-8F70-81A456A76FD7}"/>
                </a:ext>
              </a:extLst>
            </p:cNvPr>
            <p:cNvSpPr/>
            <p:nvPr/>
          </p:nvSpPr>
          <p:spPr>
            <a:xfrm>
              <a:off x="0" y="312634"/>
              <a:ext cx="460898" cy="3797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19425" y="12282"/>
                    <a:pt x="12225" y="19482"/>
                    <a:pt x="0" y="21600"/>
                  </a:cubicBezTo>
                </a:path>
              </a:pathLst>
            </a:custGeom>
            <a:noFill/>
            <a:ln w="50800" cap="flat">
              <a:solidFill>
                <a:schemeClr val="accent6">
                  <a:lumMod val="75000"/>
                </a:schemeClr>
              </a:solidFill>
              <a:prstDash val="sysDash"/>
              <a:miter lim="800000"/>
            </a:ln>
            <a:effectLst/>
          </p:spPr>
          <p:txBody>
            <a:bodyPr/>
            <a:lstStyle/>
            <a:p>
              <a:endParaRPr>
                <a:solidFill>
                  <a:schemeClr val="accent6"/>
                </a:solidFill>
              </a:endParaRPr>
            </a:p>
          </p:txBody>
        </p:sp>
        <p:sp>
          <p:nvSpPr>
            <p:cNvPr id="8" name="Connection Line">
              <a:extLst>
                <a:ext uri="{FF2B5EF4-FFF2-40B4-BE49-F238E27FC236}">
                  <a16:creationId xmlns:a16="http://schemas.microsoft.com/office/drawing/2014/main" id="{DE2E68D9-EAE1-8746-509F-78B5786706D0}"/>
                </a:ext>
              </a:extLst>
            </p:cNvPr>
            <p:cNvSpPr/>
            <p:nvPr/>
          </p:nvSpPr>
          <p:spPr>
            <a:xfrm>
              <a:off x="449371" y="0"/>
              <a:ext cx="355651" cy="3641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6208" extrusionOk="0">
                  <a:moveTo>
                    <a:pt x="0" y="16208"/>
                  </a:moveTo>
                  <a:cubicBezTo>
                    <a:pt x="6533" y="-4925"/>
                    <a:pt x="13733" y="-5392"/>
                    <a:pt x="21600" y="14807"/>
                  </a:cubicBezTo>
                </a:path>
              </a:pathLst>
            </a:custGeom>
            <a:noFill/>
            <a:ln w="50800" cap="flat">
              <a:solidFill>
                <a:schemeClr val="accent6">
                  <a:lumMod val="75000"/>
                </a:schemeClr>
              </a:solidFill>
              <a:prstDash val="sysDash"/>
              <a:miter lim="800000"/>
            </a:ln>
            <a:effectLst/>
          </p:spPr>
          <p:txBody>
            <a:bodyPr/>
            <a:lstStyle/>
            <a:p>
              <a:endParaRPr>
                <a:solidFill>
                  <a:schemeClr val="accent6"/>
                </a:solidFill>
              </a:endParaRPr>
            </a:p>
          </p:txBody>
        </p:sp>
      </p:grpSp>
      <p:grpSp>
        <p:nvGrpSpPr>
          <p:cNvPr id="9" name="Group">
            <a:extLst>
              <a:ext uri="{FF2B5EF4-FFF2-40B4-BE49-F238E27FC236}">
                <a16:creationId xmlns:a16="http://schemas.microsoft.com/office/drawing/2014/main" id="{641397FD-FB87-225F-3BE1-BF4BC02D7440}"/>
              </a:ext>
            </a:extLst>
          </p:cNvPr>
          <p:cNvGrpSpPr/>
          <p:nvPr/>
        </p:nvGrpSpPr>
        <p:grpSpPr>
          <a:xfrm>
            <a:off x="653850" y="3319308"/>
            <a:ext cx="1497493" cy="408416"/>
            <a:chOff x="0" y="0"/>
            <a:chExt cx="1262470" cy="692390"/>
          </a:xfrm>
        </p:grpSpPr>
        <p:sp>
          <p:nvSpPr>
            <p:cNvPr id="10" name="Connection Line">
              <a:extLst>
                <a:ext uri="{FF2B5EF4-FFF2-40B4-BE49-F238E27FC236}">
                  <a16:creationId xmlns:a16="http://schemas.microsoft.com/office/drawing/2014/main" id="{32DA5936-0095-DECC-EBD6-1D16CFA32694}"/>
                </a:ext>
              </a:extLst>
            </p:cNvPr>
            <p:cNvSpPr/>
            <p:nvPr/>
          </p:nvSpPr>
          <p:spPr>
            <a:xfrm>
              <a:off x="801572" y="312634"/>
              <a:ext cx="460899" cy="3797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2175" y="12282"/>
                    <a:pt x="9375" y="19482"/>
                    <a:pt x="21600" y="21600"/>
                  </a:cubicBezTo>
                </a:path>
              </a:pathLst>
            </a:custGeom>
            <a:noFill/>
            <a:ln w="50800" cap="flat">
              <a:solidFill>
                <a:schemeClr val="accent6">
                  <a:lumMod val="60000"/>
                  <a:lumOff val="40000"/>
                </a:schemeClr>
              </a:solidFill>
              <a:prstDash val="sysDot"/>
              <a:miter lim="800000"/>
            </a:ln>
            <a:effectLst/>
          </p:spPr>
          <p:txBody>
            <a:bodyPr/>
            <a:lstStyle/>
            <a:p>
              <a:endParaRPr>
                <a:solidFill>
                  <a:schemeClr val="accent6"/>
                </a:solidFill>
              </a:endParaRPr>
            </a:p>
          </p:txBody>
        </p:sp>
        <p:sp>
          <p:nvSpPr>
            <p:cNvPr id="11" name="Connection Line">
              <a:extLst>
                <a:ext uri="{FF2B5EF4-FFF2-40B4-BE49-F238E27FC236}">
                  <a16:creationId xmlns:a16="http://schemas.microsoft.com/office/drawing/2014/main" id="{49D5264A-AABF-C698-5FE5-048E64775524}"/>
                </a:ext>
              </a:extLst>
            </p:cNvPr>
            <p:cNvSpPr/>
            <p:nvPr/>
          </p:nvSpPr>
          <p:spPr>
            <a:xfrm>
              <a:off x="0" y="312634"/>
              <a:ext cx="460898" cy="3797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19425" y="12282"/>
                    <a:pt x="12225" y="19482"/>
                    <a:pt x="0" y="21600"/>
                  </a:cubicBezTo>
                </a:path>
              </a:pathLst>
            </a:custGeom>
            <a:noFill/>
            <a:ln w="50800" cap="flat">
              <a:solidFill>
                <a:schemeClr val="accent6">
                  <a:lumMod val="60000"/>
                  <a:lumOff val="40000"/>
                </a:schemeClr>
              </a:solidFill>
              <a:prstDash val="sysDot"/>
              <a:miter lim="800000"/>
            </a:ln>
            <a:effectLst/>
          </p:spPr>
          <p:txBody>
            <a:bodyPr/>
            <a:lstStyle/>
            <a:p>
              <a:endParaRPr>
                <a:solidFill>
                  <a:schemeClr val="accent6"/>
                </a:solidFill>
              </a:endParaRPr>
            </a:p>
          </p:txBody>
        </p:sp>
        <p:sp>
          <p:nvSpPr>
            <p:cNvPr id="12" name="Connection Line">
              <a:extLst>
                <a:ext uri="{FF2B5EF4-FFF2-40B4-BE49-F238E27FC236}">
                  <a16:creationId xmlns:a16="http://schemas.microsoft.com/office/drawing/2014/main" id="{96695AC9-712F-D14B-0F68-5A8FDA292C7C}"/>
                </a:ext>
              </a:extLst>
            </p:cNvPr>
            <p:cNvSpPr/>
            <p:nvPr/>
          </p:nvSpPr>
          <p:spPr>
            <a:xfrm>
              <a:off x="449371" y="0"/>
              <a:ext cx="355651" cy="3641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6208" extrusionOk="0">
                  <a:moveTo>
                    <a:pt x="0" y="16208"/>
                  </a:moveTo>
                  <a:cubicBezTo>
                    <a:pt x="6533" y="-4925"/>
                    <a:pt x="13733" y="-5392"/>
                    <a:pt x="21600" y="14807"/>
                  </a:cubicBezTo>
                </a:path>
              </a:pathLst>
            </a:custGeom>
            <a:noFill/>
            <a:ln w="50800" cap="flat">
              <a:solidFill>
                <a:schemeClr val="accent6">
                  <a:lumMod val="60000"/>
                  <a:lumOff val="40000"/>
                </a:schemeClr>
              </a:solidFill>
              <a:prstDash val="sysDot"/>
              <a:miter lim="800000"/>
            </a:ln>
            <a:effectLst/>
          </p:spPr>
          <p:txBody>
            <a:bodyPr/>
            <a:lstStyle/>
            <a:p>
              <a:endParaRPr>
                <a:solidFill>
                  <a:schemeClr val="accent6"/>
                </a:solidFill>
              </a:endParaRPr>
            </a:p>
          </p:txBody>
        </p:sp>
      </p:grpSp>
      <p:grpSp>
        <p:nvGrpSpPr>
          <p:cNvPr id="13" name="Group">
            <a:extLst>
              <a:ext uri="{FF2B5EF4-FFF2-40B4-BE49-F238E27FC236}">
                <a16:creationId xmlns:a16="http://schemas.microsoft.com/office/drawing/2014/main" id="{EB6A46FE-16CF-FACF-0377-1C2015C81BFB}"/>
              </a:ext>
            </a:extLst>
          </p:cNvPr>
          <p:cNvGrpSpPr/>
          <p:nvPr/>
        </p:nvGrpSpPr>
        <p:grpSpPr>
          <a:xfrm>
            <a:off x="644409" y="3046539"/>
            <a:ext cx="1497493" cy="732018"/>
            <a:chOff x="0" y="0"/>
            <a:chExt cx="1262470" cy="692390"/>
          </a:xfrm>
        </p:grpSpPr>
        <p:sp>
          <p:nvSpPr>
            <p:cNvPr id="14" name="Connection Line">
              <a:extLst>
                <a:ext uri="{FF2B5EF4-FFF2-40B4-BE49-F238E27FC236}">
                  <a16:creationId xmlns:a16="http://schemas.microsoft.com/office/drawing/2014/main" id="{8F015EBA-47C8-64D6-F83C-FEEE364F20C6}"/>
                </a:ext>
              </a:extLst>
            </p:cNvPr>
            <p:cNvSpPr/>
            <p:nvPr/>
          </p:nvSpPr>
          <p:spPr>
            <a:xfrm>
              <a:off x="801572" y="312634"/>
              <a:ext cx="460899" cy="3797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2175" y="12282"/>
                    <a:pt x="9375" y="19482"/>
                    <a:pt x="21600" y="21600"/>
                  </a:cubicBezTo>
                </a:path>
              </a:pathLst>
            </a:custGeom>
            <a:noFill/>
            <a:ln w="50800" cap="flat">
              <a:solidFill>
                <a:schemeClr val="accent6"/>
              </a:solidFill>
              <a:prstDash val="solid"/>
              <a:miter lim="800000"/>
            </a:ln>
            <a:effectLst/>
          </p:spPr>
          <p:txBody>
            <a:bodyPr/>
            <a:lstStyle/>
            <a:p>
              <a:endParaRPr>
                <a:solidFill>
                  <a:schemeClr val="accent6"/>
                </a:solidFill>
              </a:endParaRPr>
            </a:p>
          </p:txBody>
        </p:sp>
        <p:sp>
          <p:nvSpPr>
            <p:cNvPr id="15" name="Connection Line">
              <a:extLst>
                <a:ext uri="{FF2B5EF4-FFF2-40B4-BE49-F238E27FC236}">
                  <a16:creationId xmlns:a16="http://schemas.microsoft.com/office/drawing/2014/main" id="{A35E16CB-A6DD-36A5-D5D8-B7FB164EA629}"/>
                </a:ext>
              </a:extLst>
            </p:cNvPr>
            <p:cNvSpPr/>
            <p:nvPr/>
          </p:nvSpPr>
          <p:spPr>
            <a:xfrm>
              <a:off x="0" y="312634"/>
              <a:ext cx="460898" cy="3797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19425" y="12282"/>
                    <a:pt x="12225" y="19482"/>
                    <a:pt x="0" y="21600"/>
                  </a:cubicBezTo>
                </a:path>
              </a:pathLst>
            </a:custGeom>
            <a:noFill/>
            <a:ln w="50800" cap="flat">
              <a:solidFill>
                <a:schemeClr val="accent6"/>
              </a:solidFill>
              <a:prstDash val="solid"/>
              <a:miter lim="800000"/>
            </a:ln>
            <a:effectLst/>
          </p:spPr>
          <p:txBody>
            <a:bodyPr/>
            <a:lstStyle/>
            <a:p>
              <a:endParaRPr>
                <a:solidFill>
                  <a:schemeClr val="accent6"/>
                </a:solidFill>
              </a:endParaRPr>
            </a:p>
          </p:txBody>
        </p:sp>
        <p:sp>
          <p:nvSpPr>
            <p:cNvPr id="16" name="Connection Line">
              <a:extLst>
                <a:ext uri="{FF2B5EF4-FFF2-40B4-BE49-F238E27FC236}">
                  <a16:creationId xmlns:a16="http://schemas.microsoft.com/office/drawing/2014/main" id="{6749632D-D044-5EFE-231C-48BDF341CFA8}"/>
                </a:ext>
              </a:extLst>
            </p:cNvPr>
            <p:cNvSpPr/>
            <p:nvPr/>
          </p:nvSpPr>
          <p:spPr>
            <a:xfrm>
              <a:off x="449371" y="0"/>
              <a:ext cx="355651" cy="3641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6208" extrusionOk="0">
                  <a:moveTo>
                    <a:pt x="0" y="16208"/>
                  </a:moveTo>
                  <a:cubicBezTo>
                    <a:pt x="6533" y="-4925"/>
                    <a:pt x="13733" y="-5392"/>
                    <a:pt x="21600" y="14807"/>
                  </a:cubicBezTo>
                </a:path>
              </a:pathLst>
            </a:custGeom>
            <a:noFill/>
            <a:ln w="50800" cap="flat">
              <a:solidFill>
                <a:schemeClr val="accent6"/>
              </a:solidFill>
              <a:prstDash val="solid"/>
              <a:miter lim="800000"/>
            </a:ln>
            <a:effectLst/>
          </p:spPr>
          <p:txBody>
            <a:bodyPr/>
            <a:lstStyle/>
            <a:p>
              <a:endParaRPr>
                <a:solidFill>
                  <a:schemeClr val="accent6"/>
                </a:solidFill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B68427EE-77EA-5FF1-2314-C887BA22D06E}"/>
              </a:ext>
            </a:extLst>
          </p:cNvPr>
          <p:cNvSpPr txBox="1"/>
          <p:nvPr/>
        </p:nvSpPr>
        <p:spPr>
          <a:xfrm>
            <a:off x="1749612" y="3126260"/>
            <a:ext cx="199733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?</a:t>
            </a:r>
          </a:p>
        </p:txBody>
      </p:sp>
      <p:sp>
        <p:nvSpPr>
          <p:cNvPr id="18" name="Connection Line">
            <a:extLst>
              <a:ext uri="{FF2B5EF4-FFF2-40B4-BE49-F238E27FC236}">
                <a16:creationId xmlns:a16="http://schemas.microsoft.com/office/drawing/2014/main" id="{FAC390FF-347D-2399-1F08-B42127087338}"/>
              </a:ext>
            </a:extLst>
          </p:cNvPr>
          <p:cNvSpPr/>
          <p:nvPr/>
        </p:nvSpPr>
        <p:spPr>
          <a:xfrm>
            <a:off x="4036267" y="3534106"/>
            <a:ext cx="1721353" cy="72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9187" y="15016"/>
                  <a:pt x="1987" y="7816"/>
                  <a:pt x="0" y="0"/>
                </a:cubicBezTo>
              </a:path>
            </a:pathLst>
          </a:custGeom>
          <a:ln w="38100">
            <a:solidFill>
              <a:schemeClr val="accent6"/>
            </a:solidFill>
            <a:miter/>
          </a:ln>
        </p:spPr>
        <p:txBody>
          <a:bodyPr/>
          <a:lstStyle/>
          <a:p>
            <a:endParaRPr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548E597-3E3E-4EED-1122-6130D0A92800}"/>
              </a:ext>
            </a:extLst>
          </p:cNvPr>
          <p:cNvSpPr txBox="1"/>
          <p:nvPr/>
        </p:nvSpPr>
        <p:spPr>
          <a:xfrm>
            <a:off x="5214618" y="3174220"/>
            <a:ext cx="167673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accent6"/>
                </a:solidFill>
              </a:rPr>
              <a:t>!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chemeClr val="accent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792B011-3F73-5F21-31A0-71B97B12E3B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51428" y="1462617"/>
            <a:ext cx="480259" cy="480259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17" grpId="0"/>
      <p:bldP spid="18" grpId="0" animBg="1"/>
      <p:bldP spid="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6E62706-5FD5-51F9-CF66-0F18A41C032C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A" smtClean="0"/>
              <a:t>16</a:t>
            </a:fld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62BFCE-BF93-E449-E0C5-7F3F29EB3E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856" y="762766"/>
            <a:ext cx="6664288" cy="3102651"/>
          </a:xfrm>
        </p:spPr>
        <p:txBody>
          <a:bodyPr>
            <a:normAutofit/>
          </a:bodyPr>
          <a:lstStyle/>
          <a:p>
            <a:r>
              <a:rPr lang="en-US" dirty="0"/>
              <a:t>Higgs production modes have distinct signatures</a:t>
            </a:r>
          </a:p>
          <a:p>
            <a:r>
              <a:rPr lang="en-US" dirty="0" err="1"/>
              <a:t>ttH’s</a:t>
            </a:r>
            <a:r>
              <a:rPr lang="en-US" dirty="0"/>
              <a:t> signature involves many information-rich jets</a:t>
            </a:r>
          </a:p>
          <a:p>
            <a:pPr lvl="1"/>
            <a:r>
              <a:rPr lang="en-US" dirty="0"/>
              <a:t>Ideal for </a:t>
            </a:r>
            <a:r>
              <a:rPr lang="en-US" dirty="0" err="1"/>
              <a:t>DisCo</a:t>
            </a:r>
            <a:r>
              <a:rPr lang="en-US" dirty="0"/>
              <a:t> NN!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EB601E2-66A6-9F01-7D4A-C9B85C9F0B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ttH</a:t>
            </a:r>
            <a:r>
              <a:rPr lang="en-US" dirty="0"/>
              <a:t> category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579AF91-2DBC-1F20-1875-EA8C113506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7778" y="2696733"/>
            <a:ext cx="2011838" cy="1363778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946E6B2-D4E0-FFB6-7584-9726BC2246E5}"/>
              </a:ext>
            </a:extLst>
          </p:cNvPr>
          <p:cNvCxnSpPr>
            <a:cxnSpLocks/>
          </p:cNvCxnSpPr>
          <p:nvPr/>
        </p:nvCxnSpPr>
        <p:spPr>
          <a:xfrm>
            <a:off x="2804732" y="2841774"/>
            <a:ext cx="878138" cy="1920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54D7A09-D474-A7E8-F012-F99E46511732}"/>
              </a:ext>
            </a:extLst>
          </p:cNvPr>
          <p:cNvCxnSpPr>
            <a:cxnSpLocks/>
          </p:cNvCxnSpPr>
          <p:nvPr/>
        </p:nvCxnSpPr>
        <p:spPr>
          <a:xfrm>
            <a:off x="2804732" y="3917301"/>
            <a:ext cx="1352534" cy="3380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E310FF2-ACD9-E3CF-AB29-65B085B5FFD4}"/>
              </a:ext>
            </a:extLst>
          </p:cNvPr>
          <p:cNvCxnSpPr>
            <a:cxnSpLocks/>
          </p:cNvCxnSpPr>
          <p:nvPr/>
        </p:nvCxnSpPr>
        <p:spPr>
          <a:xfrm>
            <a:off x="3383070" y="4058870"/>
            <a:ext cx="1132858" cy="928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ABC0147-E193-8713-8E4A-74698E51351F}"/>
              </a:ext>
            </a:extLst>
          </p:cNvPr>
          <p:cNvCxnSpPr>
            <a:cxnSpLocks/>
          </p:cNvCxnSpPr>
          <p:nvPr/>
        </p:nvCxnSpPr>
        <p:spPr>
          <a:xfrm>
            <a:off x="2826147" y="3917301"/>
            <a:ext cx="735030" cy="41188"/>
          </a:xfrm>
          <a:prstGeom prst="straightConnector1">
            <a:avLst/>
          </a:prstGeom>
          <a:ln w="19050" cap="flat" cmpd="sng" algn="ctr">
            <a:solidFill>
              <a:schemeClr val="accent2"/>
            </a:solidFill>
            <a:prstDash val="dash"/>
            <a:round/>
            <a:headEnd type="none" w="med" len="med"/>
            <a:tailEnd type="stealth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C777B9DA-7D7A-F6E1-153D-28781CA4B48D}"/>
              </a:ext>
            </a:extLst>
          </p:cNvPr>
          <p:cNvCxnSpPr>
            <a:cxnSpLocks/>
          </p:cNvCxnSpPr>
          <p:nvPr/>
        </p:nvCxnSpPr>
        <p:spPr>
          <a:xfrm flipV="1">
            <a:off x="3557029" y="3815280"/>
            <a:ext cx="735030" cy="141569"/>
          </a:xfrm>
          <a:prstGeom prst="straightConnector1">
            <a:avLst/>
          </a:prstGeom>
          <a:ln w="19050" cap="flat" cmpd="sng" algn="ctr">
            <a:solidFill>
              <a:schemeClr val="accent2"/>
            </a:solidFill>
            <a:prstDash val="dash"/>
            <a:round/>
            <a:headEnd type="none" w="med" len="med"/>
            <a:tailEnd type="stealth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9B2BFB17-AABC-3792-B8C2-769C42D69C66}"/>
              </a:ext>
            </a:extLst>
          </p:cNvPr>
          <p:cNvCxnSpPr>
            <a:cxnSpLocks/>
          </p:cNvCxnSpPr>
          <p:nvPr/>
        </p:nvCxnSpPr>
        <p:spPr>
          <a:xfrm>
            <a:off x="3557029" y="3956849"/>
            <a:ext cx="925125" cy="53256"/>
          </a:xfrm>
          <a:prstGeom prst="straightConnector1">
            <a:avLst/>
          </a:prstGeom>
          <a:ln w="19050" cap="flat" cmpd="sng" algn="ctr">
            <a:solidFill>
              <a:schemeClr val="accent2"/>
            </a:solidFill>
            <a:prstDash val="dash"/>
            <a:round/>
            <a:headEnd type="none" w="med" len="med"/>
            <a:tailEnd type="stealth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BB2EB699-3DF2-E19E-E460-4B0863578E3D}"/>
              </a:ext>
            </a:extLst>
          </p:cNvPr>
          <p:cNvCxnSpPr>
            <a:cxnSpLocks/>
          </p:cNvCxnSpPr>
          <p:nvPr/>
        </p:nvCxnSpPr>
        <p:spPr>
          <a:xfrm>
            <a:off x="3639300" y="4086319"/>
            <a:ext cx="1278550" cy="2085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05CCEA9E-7AD7-4F31-1C59-8580C826AB1C}"/>
              </a:ext>
            </a:extLst>
          </p:cNvPr>
          <p:cNvCxnSpPr>
            <a:cxnSpLocks/>
          </p:cNvCxnSpPr>
          <p:nvPr/>
        </p:nvCxnSpPr>
        <p:spPr>
          <a:xfrm>
            <a:off x="2814314" y="2843933"/>
            <a:ext cx="735030" cy="41188"/>
          </a:xfrm>
          <a:prstGeom prst="straightConnector1">
            <a:avLst/>
          </a:prstGeom>
          <a:ln w="19050" cap="flat" cmpd="sng" algn="ctr">
            <a:solidFill>
              <a:schemeClr val="accent2"/>
            </a:solidFill>
            <a:prstDash val="dash"/>
            <a:round/>
            <a:headEnd type="none" w="med" len="med"/>
            <a:tailEnd type="stealth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5E78089F-55FB-4233-48A9-50A570BA5BDA}"/>
              </a:ext>
            </a:extLst>
          </p:cNvPr>
          <p:cNvCxnSpPr>
            <a:cxnSpLocks/>
          </p:cNvCxnSpPr>
          <p:nvPr/>
        </p:nvCxnSpPr>
        <p:spPr>
          <a:xfrm flipV="1">
            <a:off x="3545197" y="2741912"/>
            <a:ext cx="735030" cy="141569"/>
          </a:xfrm>
          <a:prstGeom prst="straightConnector1">
            <a:avLst/>
          </a:prstGeom>
          <a:ln w="19050" cap="flat" cmpd="sng" algn="ctr">
            <a:solidFill>
              <a:schemeClr val="accent2"/>
            </a:solidFill>
            <a:prstDash val="dash"/>
            <a:round/>
            <a:headEnd type="none" w="med" len="med"/>
            <a:tailEnd type="stealth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A53043CF-094B-4D45-6C23-90362FAA3C01}"/>
              </a:ext>
            </a:extLst>
          </p:cNvPr>
          <p:cNvCxnSpPr>
            <a:cxnSpLocks/>
          </p:cNvCxnSpPr>
          <p:nvPr/>
        </p:nvCxnSpPr>
        <p:spPr>
          <a:xfrm>
            <a:off x="3545197" y="2883482"/>
            <a:ext cx="925125" cy="53256"/>
          </a:xfrm>
          <a:prstGeom prst="straightConnector1">
            <a:avLst/>
          </a:prstGeom>
          <a:ln w="19050" cap="flat" cmpd="sng" algn="ctr">
            <a:solidFill>
              <a:schemeClr val="accent2"/>
            </a:solidFill>
            <a:prstDash val="dash"/>
            <a:round/>
            <a:headEnd type="none" w="med" len="med"/>
            <a:tailEnd type="stealth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61" name="Group 60">
            <a:extLst>
              <a:ext uri="{FF2B5EF4-FFF2-40B4-BE49-F238E27FC236}">
                <a16:creationId xmlns:a16="http://schemas.microsoft.com/office/drawing/2014/main" id="{02FEBB12-E7B7-2CA0-267B-613CF71F4D8A}"/>
              </a:ext>
            </a:extLst>
          </p:cNvPr>
          <p:cNvGrpSpPr/>
          <p:nvPr/>
        </p:nvGrpSpPr>
        <p:grpSpPr>
          <a:xfrm>
            <a:off x="5012154" y="2588485"/>
            <a:ext cx="968067" cy="630825"/>
            <a:chOff x="5587464" y="1634099"/>
            <a:chExt cx="891979" cy="572350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F15A5CF-8B11-B244-5775-5409DF192DB4}"/>
                </a:ext>
              </a:extLst>
            </p:cNvPr>
            <p:cNvSpPr txBox="1"/>
            <p:nvPr/>
          </p:nvSpPr>
          <p:spPr>
            <a:xfrm>
              <a:off x="5830528" y="1634099"/>
              <a:ext cx="464073" cy="30343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spc="0" normalizeH="0" baseline="0" dirty="0">
                  <a:ln>
                    <a:noFill/>
                  </a:ln>
                  <a:solidFill>
                    <a:schemeClr val="accent2"/>
                  </a:solidFill>
                  <a:effectLst/>
                  <a:uFillTx/>
                  <a:latin typeface="+mj-lt"/>
                  <a:ea typeface="+mj-ea"/>
                  <a:cs typeface="+mj-cs"/>
                  <a:sym typeface="Calibri"/>
                </a:rPr>
                <a:t>b-jets</a:t>
              </a:r>
            </a:p>
          </p:txBody>
        </p: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3708933B-C6A2-5BDC-33A6-5E0E54C5136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87464" y="1757442"/>
              <a:ext cx="243067" cy="4894"/>
            </a:xfrm>
            <a:prstGeom prst="line">
              <a:avLst/>
            </a:prstGeom>
            <a:ln w="19050" cap="flat" cmpd="sng" algn="ctr">
              <a:solidFill>
                <a:schemeClr val="accent2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65E5CA45-6840-960D-5A13-60A39A0F2156}"/>
                </a:ext>
              </a:extLst>
            </p:cNvPr>
            <p:cNvSpPr txBox="1"/>
            <p:nvPr/>
          </p:nvSpPr>
          <p:spPr>
            <a:xfrm>
              <a:off x="5830529" y="1903015"/>
              <a:ext cx="648914" cy="30343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100" dirty="0"/>
                <a:t>light jets</a:t>
              </a:r>
              <a:endParaRPr kumimoji="0" lang="en-US" sz="11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endParaRPr>
            </a:p>
          </p:txBody>
        </p: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A26B9F65-8504-5497-02CF-9F64F83CEA74}"/>
                </a:ext>
              </a:extLst>
            </p:cNvPr>
            <p:cNvCxnSpPr>
              <a:cxnSpLocks/>
            </p:cNvCxnSpPr>
            <p:nvPr/>
          </p:nvCxnSpPr>
          <p:spPr>
            <a:xfrm>
              <a:off x="5587464" y="2036043"/>
              <a:ext cx="243067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98CEFBD4-78EE-17E7-D067-69D0B7241B2E}"/>
              </a:ext>
            </a:extLst>
          </p:cNvPr>
          <p:cNvSpPr txBox="1"/>
          <p:nvPr/>
        </p:nvSpPr>
        <p:spPr>
          <a:xfrm>
            <a:off x="5275953" y="3108971"/>
            <a:ext cx="599046" cy="3344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>
                <a:solidFill>
                  <a:srgbClr val="FF0000"/>
                </a:solidFill>
              </a:rPr>
              <a:t>muons</a:t>
            </a:r>
            <a:endParaRPr kumimoji="0" lang="en-US" sz="1100" b="0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612E145A-0A76-E30C-029D-6339EFAC9E8F}"/>
              </a:ext>
            </a:extLst>
          </p:cNvPr>
          <p:cNvCxnSpPr>
            <a:cxnSpLocks/>
          </p:cNvCxnSpPr>
          <p:nvPr/>
        </p:nvCxnSpPr>
        <p:spPr>
          <a:xfrm>
            <a:off x="5012154" y="3255592"/>
            <a:ext cx="263802" cy="0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4DA55123-719B-9926-B418-92DAA9401122}"/>
              </a:ext>
            </a:extLst>
          </p:cNvPr>
          <p:cNvCxnSpPr>
            <a:cxnSpLocks/>
          </p:cNvCxnSpPr>
          <p:nvPr/>
        </p:nvCxnSpPr>
        <p:spPr>
          <a:xfrm>
            <a:off x="2889616" y="3422990"/>
            <a:ext cx="1746512" cy="312071"/>
          </a:xfrm>
          <a:prstGeom prst="straightConnector1">
            <a:avLst/>
          </a:prstGeom>
          <a:noFill/>
          <a:ln w="12700" cap="flat">
            <a:solidFill>
              <a:srgbClr val="FF0000"/>
            </a:solidFill>
            <a:prstDash val="sysDot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08CB04F9-CB1B-2E9D-F6E3-800501D0DEC7}"/>
              </a:ext>
            </a:extLst>
          </p:cNvPr>
          <p:cNvCxnSpPr>
            <a:cxnSpLocks/>
          </p:cNvCxnSpPr>
          <p:nvPr/>
        </p:nvCxnSpPr>
        <p:spPr>
          <a:xfrm flipV="1">
            <a:off x="2889616" y="3228165"/>
            <a:ext cx="1746512" cy="193185"/>
          </a:xfrm>
          <a:prstGeom prst="straightConnector1">
            <a:avLst/>
          </a:prstGeom>
          <a:noFill/>
          <a:ln w="12700" cap="flat">
            <a:solidFill>
              <a:srgbClr val="FF0000"/>
            </a:solidFill>
            <a:prstDash val="sysDot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70150D19-85FC-E6F0-376C-12B3CA3DC375}"/>
              </a:ext>
            </a:extLst>
          </p:cNvPr>
          <p:cNvSpPr/>
          <p:nvPr/>
        </p:nvSpPr>
        <p:spPr>
          <a:xfrm>
            <a:off x="3545197" y="2388042"/>
            <a:ext cx="1430316" cy="2106319"/>
          </a:xfrm>
          <a:prstGeom prst="rect">
            <a:avLst/>
          </a:prstGeom>
          <a:noFill/>
          <a:ln w="38100" cap="flat">
            <a:solidFill>
              <a:schemeClr val="accent6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5EF3136-D81A-F5C0-95A2-2AA082449172}"/>
              </a:ext>
            </a:extLst>
          </p:cNvPr>
          <p:cNvSpPr txBox="1"/>
          <p:nvPr/>
        </p:nvSpPr>
        <p:spPr>
          <a:xfrm>
            <a:off x="3279081" y="1949569"/>
            <a:ext cx="1742757" cy="4721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NNs love this!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B6BD955-74CC-DAED-B46D-93C4561EEAC7}"/>
                  </a:ext>
                </a:extLst>
              </p:cNvPr>
              <p:cNvSpPr txBox="1"/>
              <p:nvPr/>
            </p:nvSpPr>
            <p:spPr>
              <a:xfrm>
                <a:off x="3134868" y="4563504"/>
                <a:ext cx="1096003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CA" sz="18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+mj-ea"/>
                          <a:cs typeface="+mj-cs"/>
                          <a:sym typeface="Calibri"/>
                        </a:rPr>
                        <m:t>𝑡</m:t>
                      </m:r>
                      <m:acc>
                        <m:accPr>
                          <m:chr m:val="̅"/>
                          <m:ctrlPr>
                            <a:rPr kumimoji="0" lang="en-CA" sz="1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j-ea"/>
                              <a:cs typeface="+mj-cs"/>
                              <a:sym typeface="Calibri"/>
                            </a:rPr>
                          </m:ctrlPr>
                        </m:accPr>
                        <m:e>
                          <m:r>
                            <a:rPr kumimoji="0" lang="en-CA" sz="1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j-ea"/>
                              <a:cs typeface="+mj-cs"/>
                              <a:sym typeface="Calibri"/>
                            </a:rPr>
                            <m:t>𝑡</m:t>
                          </m:r>
                        </m:e>
                      </m:acc>
                      <m:r>
                        <a:rPr kumimoji="0" lang="en-CA" sz="18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+mj-ea"/>
                          <a:cs typeface="+mj-cs"/>
                          <a:sym typeface="Calibri"/>
                        </a:rPr>
                        <m:t>𝐻</m:t>
                      </m:r>
                      <m:r>
                        <a:rPr kumimoji="0" lang="en-CA" sz="18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+mj-ea"/>
                          <a:cs typeface="+mj-cs"/>
                          <a:sym typeface="Calibri"/>
                        </a:rPr>
                        <m:t>→</m:t>
                      </m:r>
                      <m:r>
                        <a:rPr kumimoji="0" lang="en-CA" sz="18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+mj-ea"/>
                          <a:cs typeface="+mj-cs"/>
                          <a:sym typeface="Calibri"/>
                        </a:rPr>
                        <m:t>𝜇𝜇</m:t>
                      </m:r>
                    </m:oMath>
                  </m:oMathPara>
                </a14:m>
                <a:endPara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ea typeface="+mj-ea"/>
                  <a:cs typeface="+mj-cs"/>
                  <a:sym typeface="Calibri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B6BD955-74CC-DAED-B46D-93C4561EEA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4868" y="4563504"/>
                <a:ext cx="1096003" cy="369330"/>
              </a:xfrm>
              <a:prstGeom prst="rect">
                <a:avLst/>
              </a:prstGeom>
              <a:blipFill>
                <a:blip r:embed="rId4"/>
                <a:stretch>
                  <a:fillRect b="-6667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877FAD0F-3BB4-4211-95D9-B3D15154F6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30772" y="1469792"/>
            <a:ext cx="395375" cy="395375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23D4B7D-69AC-21CD-A0B8-940D76B418F9}"/>
              </a:ext>
            </a:extLst>
          </p:cNvPr>
          <p:cNvCxnSpPr>
            <a:cxnSpLocks/>
          </p:cNvCxnSpPr>
          <p:nvPr/>
        </p:nvCxnSpPr>
        <p:spPr>
          <a:xfrm flipV="1">
            <a:off x="2806646" y="2659269"/>
            <a:ext cx="1212945" cy="1770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7EC08BB-15DA-ED3A-1C4D-A86C6E87A355}"/>
              </a:ext>
            </a:extLst>
          </p:cNvPr>
          <p:cNvCxnSpPr>
            <a:cxnSpLocks/>
          </p:cNvCxnSpPr>
          <p:nvPr/>
        </p:nvCxnSpPr>
        <p:spPr>
          <a:xfrm flipV="1">
            <a:off x="2806646" y="3760349"/>
            <a:ext cx="944869" cy="1538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0402666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410C81E-FBCB-B5EF-013A-497DBC942FE8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A" smtClean="0"/>
              <a:t>17</a:t>
            </a:fld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66B734-B864-961B-6F20-480EF1A22B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856" y="762766"/>
            <a:ext cx="6664288" cy="1808984"/>
          </a:xfrm>
        </p:spPr>
        <p:txBody>
          <a:bodyPr>
            <a:normAutofit/>
          </a:bodyPr>
          <a:lstStyle/>
          <a:p>
            <a:r>
              <a:rPr lang="en-US" dirty="0"/>
              <a:t>Sometimes the top quarks can produce muons during their decay chain</a:t>
            </a:r>
          </a:p>
          <a:p>
            <a:r>
              <a:rPr lang="en-US" dirty="0"/>
              <a:t>Ian Ramirez-Berend gave a talk this morning</a:t>
            </a:r>
          </a:p>
          <a:p>
            <a:pPr lvl="1"/>
            <a:r>
              <a:rPr lang="en-US" dirty="0"/>
              <a:t>Recap: My trained NNs + his muon selections = big success!</a:t>
            </a:r>
          </a:p>
          <a:p>
            <a:pPr lvl="1"/>
            <a:r>
              <a:rPr lang="en-US" dirty="0"/>
              <a:t>We were able to improve NN selection efficiency by ~20%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21ACE13-CD9E-84D0-D09E-2B49C176A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Improvements to the </a:t>
            </a:r>
            <a:r>
              <a:rPr lang="en-US" dirty="0" err="1"/>
              <a:t>ttH</a:t>
            </a:r>
            <a:r>
              <a:rPr lang="en-US" dirty="0"/>
              <a:t> category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FB914A4-E756-0053-FD41-D3D8423770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3554" y="153580"/>
            <a:ext cx="480259" cy="48025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5B4645F-7B39-0361-54A3-FB21027E8B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1111" y="2912393"/>
            <a:ext cx="2011838" cy="1363778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0DEAC33-AD63-B20D-3346-D8C67B186265}"/>
              </a:ext>
            </a:extLst>
          </p:cNvPr>
          <p:cNvCxnSpPr>
            <a:cxnSpLocks/>
          </p:cNvCxnSpPr>
          <p:nvPr/>
        </p:nvCxnSpPr>
        <p:spPr>
          <a:xfrm>
            <a:off x="2808065" y="4132961"/>
            <a:ext cx="1352534" cy="3380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AE91E60-A301-16BF-45A7-845BB27758D1}"/>
              </a:ext>
            </a:extLst>
          </p:cNvPr>
          <p:cNvCxnSpPr>
            <a:cxnSpLocks/>
          </p:cNvCxnSpPr>
          <p:nvPr/>
        </p:nvCxnSpPr>
        <p:spPr>
          <a:xfrm>
            <a:off x="3386403" y="4274530"/>
            <a:ext cx="1132858" cy="928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553CB90-D481-A9FE-7EAB-0CECEC674CCD}"/>
              </a:ext>
            </a:extLst>
          </p:cNvPr>
          <p:cNvCxnSpPr>
            <a:cxnSpLocks/>
          </p:cNvCxnSpPr>
          <p:nvPr/>
        </p:nvCxnSpPr>
        <p:spPr>
          <a:xfrm>
            <a:off x="2829480" y="4132961"/>
            <a:ext cx="735030" cy="41188"/>
          </a:xfrm>
          <a:prstGeom prst="straightConnector1">
            <a:avLst/>
          </a:prstGeom>
          <a:ln w="19050" cap="flat" cmpd="sng" algn="ctr">
            <a:solidFill>
              <a:schemeClr val="accent2"/>
            </a:solidFill>
            <a:prstDash val="dash"/>
            <a:round/>
            <a:headEnd type="none" w="med" len="med"/>
            <a:tailEnd type="stealth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D766E65-8399-D4A5-477B-79212748397B}"/>
              </a:ext>
            </a:extLst>
          </p:cNvPr>
          <p:cNvCxnSpPr>
            <a:cxnSpLocks/>
          </p:cNvCxnSpPr>
          <p:nvPr/>
        </p:nvCxnSpPr>
        <p:spPr>
          <a:xfrm flipV="1">
            <a:off x="3560362" y="4030940"/>
            <a:ext cx="735030" cy="141569"/>
          </a:xfrm>
          <a:prstGeom prst="straightConnector1">
            <a:avLst/>
          </a:prstGeom>
          <a:ln w="19050" cap="flat" cmpd="sng" algn="ctr">
            <a:solidFill>
              <a:schemeClr val="accent2"/>
            </a:solidFill>
            <a:prstDash val="dash"/>
            <a:round/>
            <a:headEnd type="none" w="med" len="med"/>
            <a:tailEnd type="stealth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4C601B5E-6905-2F7D-680F-650E64AD880A}"/>
              </a:ext>
            </a:extLst>
          </p:cNvPr>
          <p:cNvCxnSpPr>
            <a:cxnSpLocks/>
          </p:cNvCxnSpPr>
          <p:nvPr/>
        </p:nvCxnSpPr>
        <p:spPr>
          <a:xfrm>
            <a:off x="3560362" y="4172509"/>
            <a:ext cx="925125" cy="53256"/>
          </a:xfrm>
          <a:prstGeom prst="straightConnector1">
            <a:avLst/>
          </a:prstGeom>
          <a:ln w="19050" cap="flat" cmpd="sng" algn="ctr">
            <a:solidFill>
              <a:schemeClr val="accent2"/>
            </a:solidFill>
            <a:prstDash val="dash"/>
            <a:round/>
            <a:headEnd type="none" w="med" len="med"/>
            <a:tailEnd type="stealth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918EBDB3-51DE-D811-F261-C62A93FEC65A}"/>
              </a:ext>
            </a:extLst>
          </p:cNvPr>
          <p:cNvCxnSpPr>
            <a:cxnSpLocks/>
          </p:cNvCxnSpPr>
          <p:nvPr/>
        </p:nvCxnSpPr>
        <p:spPr>
          <a:xfrm>
            <a:off x="3642633" y="4301979"/>
            <a:ext cx="1278550" cy="2085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7B52B33-F0C0-9317-1095-79EC9204E3F4}"/>
              </a:ext>
            </a:extLst>
          </p:cNvPr>
          <p:cNvCxnSpPr>
            <a:cxnSpLocks/>
          </p:cNvCxnSpPr>
          <p:nvPr/>
        </p:nvCxnSpPr>
        <p:spPr>
          <a:xfrm>
            <a:off x="2817647" y="3059593"/>
            <a:ext cx="1667840" cy="187561"/>
          </a:xfrm>
          <a:prstGeom prst="straightConnector1">
            <a:avLst/>
          </a:prstGeom>
          <a:ln w="19050" cap="flat" cmpd="sng" algn="ctr">
            <a:solidFill>
              <a:schemeClr val="accent2"/>
            </a:solidFill>
            <a:prstDash val="dash"/>
            <a:round/>
            <a:headEnd type="none" w="med" len="med"/>
            <a:tailEnd type="stealth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9" name="Group 8">
            <a:extLst>
              <a:ext uri="{FF2B5EF4-FFF2-40B4-BE49-F238E27FC236}">
                <a16:creationId xmlns:a16="http://schemas.microsoft.com/office/drawing/2014/main" id="{6C61AED6-9E37-F3B9-7A6D-B573CDB54703}"/>
              </a:ext>
            </a:extLst>
          </p:cNvPr>
          <p:cNvGrpSpPr/>
          <p:nvPr/>
        </p:nvGrpSpPr>
        <p:grpSpPr>
          <a:xfrm>
            <a:off x="5015487" y="2804145"/>
            <a:ext cx="968067" cy="630825"/>
            <a:chOff x="5587464" y="1634099"/>
            <a:chExt cx="891979" cy="572350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AE5B955-30B8-97EF-BB86-ECCC65CC675E}"/>
                </a:ext>
              </a:extLst>
            </p:cNvPr>
            <p:cNvSpPr txBox="1"/>
            <p:nvPr/>
          </p:nvSpPr>
          <p:spPr>
            <a:xfrm>
              <a:off x="5830528" y="1634099"/>
              <a:ext cx="464073" cy="30343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spc="0" normalizeH="0" baseline="0" dirty="0">
                  <a:ln>
                    <a:noFill/>
                  </a:ln>
                  <a:solidFill>
                    <a:schemeClr val="accent2"/>
                  </a:solidFill>
                  <a:effectLst/>
                  <a:uFillTx/>
                  <a:latin typeface="+mj-lt"/>
                  <a:ea typeface="+mj-ea"/>
                  <a:cs typeface="+mj-cs"/>
                  <a:sym typeface="Calibri"/>
                </a:rPr>
                <a:t>b-jets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84FA8E5-0144-49A8-B2A9-2DD608D375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87464" y="1757442"/>
              <a:ext cx="243067" cy="4894"/>
            </a:xfrm>
            <a:prstGeom prst="line">
              <a:avLst/>
            </a:prstGeom>
            <a:ln w="19050" cap="flat" cmpd="sng" algn="ctr">
              <a:solidFill>
                <a:schemeClr val="accent2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A64B6EF-CE7B-6C1A-A148-6C87030201B4}"/>
                </a:ext>
              </a:extLst>
            </p:cNvPr>
            <p:cNvSpPr txBox="1"/>
            <p:nvPr/>
          </p:nvSpPr>
          <p:spPr>
            <a:xfrm>
              <a:off x="5830529" y="1903015"/>
              <a:ext cx="648914" cy="30343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100" dirty="0"/>
                <a:t>light jets</a:t>
              </a:r>
              <a:endParaRPr kumimoji="0" lang="en-US" sz="11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endParaRPr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5C0D9AA7-574C-5437-8D9E-89633FEB7303}"/>
                </a:ext>
              </a:extLst>
            </p:cNvPr>
            <p:cNvCxnSpPr>
              <a:cxnSpLocks/>
            </p:cNvCxnSpPr>
            <p:nvPr/>
          </p:nvCxnSpPr>
          <p:spPr>
            <a:xfrm>
              <a:off x="5587464" y="2036043"/>
              <a:ext cx="243067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CB89DD62-3E88-264F-AFCC-248ED68BEB58}"/>
              </a:ext>
            </a:extLst>
          </p:cNvPr>
          <p:cNvSpPr txBox="1"/>
          <p:nvPr/>
        </p:nvSpPr>
        <p:spPr>
          <a:xfrm>
            <a:off x="5279286" y="3324632"/>
            <a:ext cx="599046" cy="3344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>
                <a:solidFill>
                  <a:srgbClr val="FF0000"/>
                </a:solidFill>
              </a:rPr>
              <a:t>muons</a:t>
            </a:r>
            <a:endParaRPr kumimoji="0" lang="en-US" sz="1100" b="0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816DCF6-B4A5-D409-DC8D-ECA32CB5929F}"/>
              </a:ext>
            </a:extLst>
          </p:cNvPr>
          <p:cNvCxnSpPr>
            <a:cxnSpLocks/>
          </p:cNvCxnSpPr>
          <p:nvPr/>
        </p:nvCxnSpPr>
        <p:spPr>
          <a:xfrm>
            <a:off x="5015487" y="3471252"/>
            <a:ext cx="263802" cy="0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97F6B54-B118-5BC8-3085-FD980A1D7A08}"/>
              </a:ext>
            </a:extLst>
          </p:cNvPr>
          <p:cNvCxnSpPr>
            <a:cxnSpLocks/>
          </p:cNvCxnSpPr>
          <p:nvPr/>
        </p:nvCxnSpPr>
        <p:spPr>
          <a:xfrm>
            <a:off x="2892949" y="3638651"/>
            <a:ext cx="1746512" cy="312071"/>
          </a:xfrm>
          <a:prstGeom prst="straightConnector1">
            <a:avLst/>
          </a:prstGeom>
          <a:noFill/>
          <a:ln w="12700" cap="flat">
            <a:solidFill>
              <a:srgbClr val="FF0000"/>
            </a:solidFill>
            <a:prstDash val="sysDot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0274C21-C7A0-23CD-0D98-538B4B94071C}"/>
              </a:ext>
            </a:extLst>
          </p:cNvPr>
          <p:cNvCxnSpPr>
            <a:cxnSpLocks/>
          </p:cNvCxnSpPr>
          <p:nvPr/>
        </p:nvCxnSpPr>
        <p:spPr>
          <a:xfrm flipV="1">
            <a:off x="2892949" y="3443825"/>
            <a:ext cx="1746512" cy="193185"/>
          </a:xfrm>
          <a:prstGeom prst="straightConnector1">
            <a:avLst/>
          </a:prstGeom>
          <a:noFill/>
          <a:ln w="12700" cap="flat">
            <a:solidFill>
              <a:srgbClr val="FF0000"/>
            </a:solidFill>
            <a:prstDash val="sysDot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1C913E99-63D9-E359-C0A2-FC554FCDDDF0}"/>
              </a:ext>
            </a:extLst>
          </p:cNvPr>
          <p:cNvCxnSpPr>
            <a:cxnSpLocks/>
          </p:cNvCxnSpPr>
          <p:nvPr/>
        </p:nvCxnSpPr>
        <p:spPr>
          <a:xfrm flipV="1">
            <a:off x="2829480" y="2835496"/>
            <a:ext cx="1644175" cy="221938"/>
          </a:xfrm>
          <a:prstGeom prst="straightConnector1">
            <a:avLst/>
          </a:prstGeom>
          <a:noFill/>
          <a:ln w="12700" cap="flat">
            <a:solidFill>
              <a:srgbClr val="FF0000"/>
            </a:solidFill>
            <a:prstDash val="sysDot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DA8DBDC8-9B2F-264E-5E09-E796E1FBAB33}"/>
              </a:ext>
            </a:extLst>
          </p:cNvPr>
          <p:cNvCxnSpPr>
            <a:cxnSpLocks/>
          </p:cNvCxnSpPr>
          <p:nvPr/>
        </p:nvCxnSpPr>
        <p:spPr>
          <a:xfrm flipV="1">
            <a:off x="2817647" y="2987896"/>
            <a:ext cx="1808408" cy="69538"/>
          </a:xfrm>
          <a:prstGeom prst="straightConnector1">
            <a:avLst/>
          </a:prstGeom>
          <a:noFill/>
          <a:ln w="12700" cap="flat">
            <a:solidFill>
              <a:srgbClr val="FF0000">
                <a:alpha val="65490"/>
              </a:srgbClr>
            </a:solidFill>
            <a:prstDash val="sys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555EBB1C-4DC5-C91D-01A5-74F353453BA8}"/>
              </a:ext>
            </a:extLst>
          </p:cNvPr>
          <p:cNvCxnSpPr>
            <a:cxnSpLocks/>
          </p:cNvCxnSpPr>
          <p:nvPr/>
        </p:nvCxnSpPr>
        <p:spPr>
          <a:xfrm>
            <a:off x="5015487" y="3659044"/>
            <a:ext cx="263798" cy="3844"/>
          </a:xfrm>
          <a:prstGeom prst="straightConnector1">
            <a:avLst/>
          </a:prstGeom>
          <a:noFill/>
          <a:ln w="12700" cap="flat">
            <a:solidFill>
              <a:srgbClr val="FF0000">
                <a:alpha val="65490"/>
              </a:srgbClr>
            </a:solidFill>
            <a:prstDash val="sysDash"/>
            <a:miter lim="800000"/>
            <a:headEnd type="none" w="med" len="med"/>
            <a:tailEnd type="non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7652F0AD-685E-94B0-FBA2-1583E982F0FF}"/>
                  </a:ext>
                </a:extLst>
              </p:cNvPr>
              <p:cNvSpPr txBox="1"/>
              <p:nvPr/>
            </p:nvSpPr>
            <p:spPr>
              <a:xfrm>
                <a:off x="5279285" y="3513075"/>
                <a:ext cx="275394" cy="29193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CA" sz="12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j-ea"/>
                              <a:cs typeface="+mj-cs"/>
                              <a:sym typeface="Calibri"/>
                            </a:rPr>
                          </m:ctrlPr>
                        </m:sSubPr>
                        <m:e>
                          <m:r>
                            <a:rPr kumimoji="0" lang="en-CA" sz="12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j-ea"/>
                              <a:cs typeface="+mj-cs"/>
                              <a:sym typeface="Calibri"/>
                            </a:rPr>
                            <m:t>𝜈</m:t>
                          </m:r>
                        </m:e>
                        <m:sub>
                          <m:r>
                            <a:rPr kumimoji="0" lang="en-CA" sz="12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j-ea"/>
                              <a:cs typeface="+mj-cs"/>
                              <a:sym typeface="Calibri"/>
                            </a:rPr>
                            <m:t>𝜇</m:t>
                          </m:r>
                        </m:sub>
                      </m:sSub>
                    </m:oMath>
                  </m:oMathPara>
                </a14:m>
                <a:endPara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uFillTx/>
                  <a:ea typeface="+mj-ea"/>
                  <a:cs typeface="+mj-cs"/>
                  <a:sym typeface="Calibri"/>
                </a:endParaRP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7652F0AD-685E-94B0-FBA2-1583E982F0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9285" y="3513075"/>
                <a:ext cx="275394" cy="29193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Rectangle 39">
            <a:extLst>
              <a:ext uri="{FF2B5EF4-FFF2-40B4-BE49-F238E27FC236}">
                <a16:creationId xmlns:a16="http://schemas.microsoft.com/office/drawing/2014/main" id="{87CD1DC6-4EB5-7379-1675-9FC44DAB954D}"/>
              </a:ext>
            </a:extLst>
          </p:cNvPr>
          <p:cNvSpPr/>
          <p:nvPr/>
        </p:nvSpPr>
        <p:spPr>
          <a:xfrm>
            <a:off x="4295392" y="2717321"/>
            <a:ext cx="223869" cy="241784"/>
          </a:xfrm>
          <a:prstGeom prst="rect">
            <a:avLst/>
          </a:prstGeom>
          <a:noFill/>
          <a:ln w="12700" cap="flat">
            <a:solidFill>
              <a:srgbClr val="C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7D8C5EF-9935-4806-166B-C8E48F7A4CB5}"/>
              </a:ext>
            </a:extLst>
          </p:cNvPr>
          <p:cNvSpPr/>
          <p:nvPr/>
        </p:nvSpPr>
        <p:spPr>
          <a:xfrm>
            <a:off x="4490922" y="3318293"/>
            <a:ext cx="223869" cy="241784"/>
          </a:xfrm>
          <a:prstGeom prst="rect">
            <a:avLst/>
          </a:prstGeom>
          <a:noFill/>
          <a:ln w="12700" cap="flat">
            <a:solidFill>
              <a:srgbClr val="C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710F25BE-748F-8883-D53B-40A65B4F1DA6}"/>
              </a:ext>
            </a:extLst>
          </p:cNvPr>
          <p:cNvSpPr/>
          <p:nvPr/>
        </p:nvSpPr>
        <p:spPr>
          <a:xfrm>
            <a:off x="4505302" y="3815747"/>
            <a:ext cx="223869" cy="241784"/>
          </a:xfrm>
          <a:prstGeom prst="rect">
            <a:avLst/>
          </a:prstGeom>
          <a:noFill/>
          <a:ln w="12700" cap="flat">
            <a:solidFill>
              <a:srgbClr val="C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CF545BC-1A26-D33C-0CE5-B89BF8C743DE}"/>
              </a:ext>
            </a:extLst>
          </p:cNvPr>
          <p:cNvSpPr txBox="1"/>
          <p:nvPr/>
        </p:nvSpPr>
        <p:spPr>
          <a:xfrm>
            <a:off x="4512416" y="2484848"/>
            <a:ext cx="209351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1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B91A8E9-F1AA-3C9F-80DA-7673C05464FB}"/>
              </a:ext>
            </a:extLst>
          </p:cNvPr>
          <p:cNvSpPr txBox="1"/>
          <p:nvPr/>
        </p:nvSpPr>
        <p:spPr>
          <a:xfrm>
            <a:off x="4689922" y="3101922"/>
            <a:ext cx="209351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rgbClr val="C00000"/>
                </a:solidFill>
              </a:rPr>
              <a:t>2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C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A37D40E-D6BD-2BE0-9698-F3E3E8480952}"/>
              </a:ext>
            </a:extLst>
          </p:cNvPr>
          <p:cNvSpPr txBox="1"/>
          <p:nvPr/>
        </p:nvSpPr>
        <p:spPr>
          <a:xfrm>
            <a:off x="4723897" y="3879321"/>
            <a:ext cx="209351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rgbClr val="C00000"/>
                </a:solidFill>
              </a:rPr>
              <a:t>3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C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711DFD3-6F0D-E0E0-978D-5AD053A15FE3}"/>
              </a:ext>
            </a:extLst>
          </p:cNvPr>
          <p:cNvSpPr txBox="1"/>
          <p:nvPr/>
        </p:nvSpPr>
        <p:spPr>
          <a:xfrm>
            <a:off x="5365815" y="4172509"/>
            <a:ext cx="977189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3 muons!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8E5B133A-DD76-3033-1780-7D1906EC865D}"/>
              </a:ext>
            </a:extLst>
          </p:cNvPr>
          <p:cNvCxnSpPr>
            <a:cxnSpLocks/>
          </p:cNvCxnSpPr>
          <p:nvPr/>
        </p:nvCxnSpPr>
        <p:spPr>
          <a:xfrm flipV="1">
            <a:off x="2817647" y="3977681"/>
            <a:ext cx="944869" cy="1538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96907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  <p:bldP spid="43" grpId="0"/>
      <p:bldP spid="44" grpId="0"/>
      <p:bldP spid="45" grpId="0"/>
      <p:bldP spid="4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0B3C7AA-EC46-FC06-D2C5-7308B810AE17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A" smtClean="0"/>
              <a:t>18</a:t>
            </a:fld>
            <a:endParaRPr lang="en-C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942C8CBF-7B1C-ED86-F281-B3C9F804F79C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/>
                  <a:t>Marginal improvements to analysis will not bring us to confirmation, we simply need more data</a:t>
                </a:r>
              </a:p>
              <a:p>
                <a:r>
                  <a:rPr lang="en-US" dirty="0"/>
                  <a:t>The LHC Run 4 (early 2030s) pumps up the data collection (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~5×</m:t>
                    </m:r>
                  </m:oMath>
                </a14:m>
                <a:r>
                  <a:rPr lang="en-US" dirty="0"/>
                  <a:t> more yearly compared to Run 2/3)</a:t>
                </a:r>
              </a:p>
              <a:p>
                <a:r>
                  <a:rPr lang="en-US" dirty="0"/>
                  <a:t>NN training below is pessimistic due to lack of training data. Could be improved significantly with more sims!</a:t>
                </a:r>
              </a:p>
              <a:p>
                <a:pPr lvl="1"/>
                <a:r>
                  <a:rPr lang="en-US" dirty="0"/>
                  <a:t>Discovery extremely likely before 2037, even with only NNs</a:t>
                </a:r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942C8CBF-7B1C-ED86-F281-B3C9F804F79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3"/>
                <a:stretch>
                  <a:fillRect l="-1521" t="-1899" r="-9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>
            <a:extLst>
              <a:ext uri="{FF2B5EF4-FFF2-40B4-BE49-F238E27FC236}">
                <a16:creationId xmlns:a16="http://schemas.microsoft.com/office/drawing/2014/main" id="{D0189DB0-2C86-4687-C479-2B91B7D2E4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long until discovery?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A126F131-A7E4-D744-A84B-5BFD42025B0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41551762"/>
              </p:ext>
            </p:extLst>
          </p:nvPr>
        </p:nvGraphicFramePr>
        <p:xfrm>
          <a:off x="835927" y="3079630"/>
          <a:ext cx="5186146" cy="17182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041618338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19</a:t>
            </a:fld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8" name="analysis &gt; next big step in Higgs physics…"/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96856" y="762766"/>
                <a:ext cx="6370929" cy="4006157"/>
              </a:xfrm>
              <a:prstGeom prst="rect">
                <a:avLst/>
              </a:prstGeom>
            </p:spPr>
            <p:txBody>
              <a:bodyPr/>
              <a:lstStyle/>
              <a:p>
                <a:pPr marL="105568" indent="-105568" defTabSz="651509">
                  <a:spcBef>
                    <a:spcPts val="600"/>
                  </a:spcBef>
                  <a:defRPr sz="1994"/>
                </a:pPr>
                <a:r>
                  <a:rPr lang="en-CA" sz="2000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CA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CA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en-CA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𝜇𝜇</m:t>
                    </m:r>
                  </m:oMath>
                </a14:m>
                <a:r>
                  <a:rPr lang="en-CA" sz="2000" dirty="0"/>
                  <a:t> confirmation: key step in Higgs physics</a:t>
                </a:r>
              </a:p>
              <a:p>
                <a:pPr marL="499491" lvl="1" indent="-173736" defTabSz="651509">
                  <a:spcBef>
                    <a:spcPts val="600"/>
                  </a:spcBef>
                  <a:defRPr sz="1520"/>
                </a:pPr>
                <a:r>
                  <a:rPr lang="en-CA" sz="1400" dirty="0"/>
                  <a:t>Difficult due to overwhelming background </a:t>
                </a:r>
                <a14:m>
                  <m:oMath xmlns:m="http://schemas.openxmlformats.org/officeDocument/2006/math">
                    <m:r>
                      <a:rPr lang="en-CA" sz="1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𝜇𝜇</m:t>
                    </m:r>
                  </m:oMath>
                </a14:m>
                <a:r>
                  <a:rPr lang="en-CA" sz="1400" dirty="0"/>
                  <a:t> production in LHC</a:t>
                </a:r>
              </a:p>
              <a:p>
                <a:pPr marL="105568" indent="-105568" defTabSz="651509">
                  <a:spcBef>
                    <a:spcPts val="600"/>
                  </a:spcBef>
                  <a:defRPr sz="1994"/>
                </a:pPr>
                <a:r>
                  <a:rPr lang="en-CA" sz="2000" dirty="0"/>
                  <a:t> ML analyses have produced evidence, not discovery</a:t>
                </a:r>
              </a:p>
              <a:p>
                <a:pPr marL="499491" lvl="1" indent="-173736" defTabSz="651509">
                  <a:spcBef>
                    <a:spcPts val="600"/>
                  </a:spcBef>
                  <a:defRPr sz="1520"/>
                </a:pPr>
                <a:r>
                  <a:rPr lang="en-CA" sz="1400" dirty="0" err="1"/>
                  <a:t>DisCo</a:t>
                </a:r>
                <a:r>
                  <a:rPr lang="en-CA" sz="1400" dirty="0"/>
                  <a:t> NN overtaking BDTs in high-information event categories</a:t>
                </a:r>
              </a:p>
              <a:p>
                <a:pPr marL="84835" indent="-173736" defTabSz="651509">
                  <a:spcBef>
                    <a:spcPts val="600"/>
                  </a:spcBef>
                  <a:defRPr sz="1520"/>
                </a:pPr>
                <a:r>
                  <a:rPr lang="en-CA" sz="2000" dirty="0"/>
                  <a:t>Discovery expected during information-rich HL-LHC</a:t>
                </a:r>
              </a:p>
              <a:p>
                <a:pPr marL="499491" lvl="1" indent="-173736" defTabSz="651509">
                  <a:spcBef>
                    <a:spcPts val="600"/>
                  </a:spcBef>
                  <a:defRPr sz="1520"/>
                </a:pPr>
                <a:r>
                  <a:rPr lang="en-CA" sz="1500" dirty="0"/>
                  <a:t>Most likely 3-7 years after Run 4 starts</a:t>
                </a:r>
              </a:p>
              <a:p>
                <a:pPr marL="499491" lvl="1" indent="-173736" defTabSz="651509">
                  <a:spcBef>
                    <a:spcPts val="600"/>
                  </a:spcBef>
                  <a:defRPr sz="1520"/>
                </a:pPr>
                <a:r>
                  <a:rPr lang="en-CA" sz="1500" dirty="0"/>
                  <a:t>We expect </a:t>
                </a:r>
                <a:r>
                  <a:rPr lang="en-CA" sz="1500" dirty="0" err="1"/>
                  <a:t>DisCo</a:t>
                </a:r>
                <a:r>
                  <a:rPr lang="en-CA" sz="1500" dirty="0"/>
                  <a:t> NNs to continue becoming more competitive</a:t>
                </a:r>
              </a:p>
            </p:txBody>
          </p:sp>
        </mc:Choice>
        <mc:Fallback xmlns="">
          <p:sp>
            <p:nvSpPr>
              <p:cNvPr id="588" name="analysis &gt; next big step in Higgs physics…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96856" y="762766"/>
                <a:ext cx="6370929" cy="4006157"/>
              </a:xfrm>
              <a:prstGeom prst="rect">
                <a:avLst/>
              </a:prstGeom>
              <a:blipFill>
                <a:blip r:embed="rId3"/>
                <a:stretch>
                  <a:fillRect l="-1590" t="-18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9" name="Conclusion + Next Step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sz="3200" dirty="0" err="1"/>
              <a:t>Conclusio</a:t>
            </a:r>
            <a:r>
              <a:rPr lang="en-CA" sz="3200" dirty="0"/>
              <a:t>n</a:t>
            </a:r>
            <a:endParaRPr sz="32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0194315-10EE-DEED-C63C-3AFECB81E9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4808" y="1683634"/>
            <a:ext cx="321805" cy="32180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860FB57-D4A2-2F14-4D31-F70D3A3F4F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1760" y="2604941"/>
            <a:ext cx="321805" cy="32180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F79F6DE-8403-F5AA-B185-1F2B965524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856" y="762766"/>
            <a:ext cx="3212032" cy="4006157"/>
          </a:xfrm>
        </p:spPr>
        <p:txBody>
          <a:bodyPr>
            <a:normAutofit/>
          </a:bodyPr>
          <a:lstStyle/>
          <a:p>
            <a:r>
              <a:rPr lang="en-US" sz="2000" dirty="0"/>
              <a:t>Successful</a:t>
            </a:r>
          </a:p>
          <a:p>
            <a:pPr lvl="1"/>
            <a:r>
              <a:rPr lang="en-US" dirty="0"/>
              <a:t>High agreement with experiment</a:t>
            </a:r>
          </a:p>
          <a:p>
            <a:r>
              <a:rPr lang="en-US" sz="2000" dirty="0"/>
              <a:t>Descriptive</a:t>
            </a:r>
          </a:p>
          <a:p>
            <a:pPr lvl="1"/>
            <a:r>
              <a:rPr lang="en-US" dirty="0"/>
              <a:t>Explains 3/4 fundamental forces and all matter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AF95046-6BE5-29C9-F2AE-C22DDD6E7E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cs typeface="+mn-cs"/>
              </a:rPr>
              <a:t>The Standard Model</a:t>
            </a:r>
          </a:p>
        </p:txBody>
      </p:sp>
      <p:pic>
        <p:nvPicPr>
          <p:cNvPr id="5" name="Picture 4" descr="A diagram of a standard model of elementary particles&#10;&#10;AI-generated content may be incorrect.">
            <a:extLst>
              <a:ext uri="{FF2B5EF4-FFF2-40B4-BE49-F238E27FC236}">
                <a16:creationId xmlns:a16="http://schemas.microsoft.com/office/drawing/2014/main" id="{3A5ABFFC-18E6-F3BE-277C-BDF6C61976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9561" y="993646"/>
            <a:ext cx="3488439" cy="315620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C04001F-DE99-AC89-F49A-72FDE2C0D186}"/>
              </a:ext>
            </a:extLst>
          </p:cNvPr>
          <p:cNvSpPr txBox="1"/>
          <p:nvPr/>
        </p:nvSpPr>
        <p:spPr>
          <a:xfrm>
            <a:off x="3429000" y="4061543"/>
            <a:ext cx="935510" cy="20005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By Cush via Wikimedia.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084A88-3F55-A02A-A9EA-11C7D41D93AC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84249668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Title 1"/>
          <p:cNvSpPr txBox="1">
            <a:spLocks noGrp="1"/>
          </p:cNvSpPr>
          <p:nvPr>
            <p:ph type="title"/>
          </p:nvPr>
        </p:nvSpPr>
        <p:spPr>
          <a:xfrm>
            <a:off x="1286731" y="1830893"/>
            <a:ext cx="4284538" cy="740858"/>
          </a:xfrm>
          <a:prstGeom prst="rect">
            <a:avLst/>
          </a:prstGeom>
        </p:spPr>
        <p:txBody>
          <a:bodyPr/>
          <a:lstStyle>
            <a:lvl1pPr algn="ctr">
              <a:defRPr sz="3600"/>
            </a:lvl1pPr>
          </a:lstStyle>
          <a:p>
            <a:r>
              <a:rPr dirty="0"/>
              <a:t>Backup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63B80BC-CC32-7BEE-AC73-C4533B127E5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A" smtClean="0"/>
              <a:t>20</a:t>
            </a:fld>
            <a:endParaRPr lang="en-CA"/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669151" y="4826921"/>
            <a:ext cx="188849" cy="24384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21</a:t>
            </a:fld>
            <a:endParaRPr/>
          </a:p>
        </p:txBody>
      </p:sp>
      <p:sp>
        <p:nvSpPr>
          <p:cNvPr id="601" name="Coordinate system at ATLA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sz="3200" dirty="0"/>
              <a:t>Coordinate system at ATLAS</a:t>
            </a:r>
          </a:p>
        </p:txBody>
      </p:sp>
      <p:pic>
        <p:nvPicPr>
          <p:cNvPr id="602" name="ATLAS Coords.jpg" descr="ATLAS Coord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226" y="1290246"/>
            <a:ext cx="6159548" cy="295119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669151" y="4826921"/>
            <a:ext cx="188849" cy="24384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22</a:t>
            </a:fld>
            <a:endParaRPr/>
          </a:p>
        </p:txBody>
      </p:sp>
      <p:sp>
        <p:nvSpPr>
          <p:cNvPr id="152" name="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53" name="Constructing Invariant Mas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sz="3200" dirty="0"/>
              <a:t>Constructing </a:t>
            </a:r>
            <a:r>
              <a:rPr lang="en-CA" sz="3200" dirty="0" err="1"/>
              <a:t>i</a:t>
            </a:r>
            <a:r>
              <a:rPr sz="3200" dirty="0" err="1"/>
              <a:t>nvariant</a:t>
            </a:r>
            <a:r>
              <a:rPr sz="3200" dirty="0"/>
              <a:t> </a:t>
            </a:r>
            <a:r>
              <a:rPr lang="en-CA" sz="3200" dirty="0"/>
              <a:t>m</a:t>
            </a:r>
            <a:r>
              <a:rPr sz="3200" dirty="0"/>
              <a:t>ass</a:t>
            </a:r>
          </a:p>
        </p:txBody>
      </p:sp>
      <p:pic>
        <p:nvPicPr>
          <p:cNvPr id="154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361" y="1402391"/>
            <a:ext cx="4763278" cy="2726906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D826CBB-4BAD-D8F3-3638-4D36ED4BF84D}"/>
              </a:ext>
            </a:extLst>
          </p:cNvPr>
          <p:cNvSpPr txBox="1"/>
          <p:nvPr/>
        </p:nvSpPr>
        <p:spPr>
          <a:xfrm>
            <a:off x="4835471" y="3719594"/>
            <a:ext cx="153245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val="3555976875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DD969DE-8B5D-F02A-5668-586587364B1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A" smtClean="0"/>
              <a:t>23</a:t>
            </a:fld>
            <a:endParaRPr lang="en-CA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4E2A63C-0167-B760-48BA-EB871E33B8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Higgs Feynman diagrams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EA6FB10-B938-2BC4-F0F8-E39CC5EC36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649" y="666363"/>
            <a:ext cx="2163914" cy="178118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85768F0-9D2D-4FE3-722F-4D2719D811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9000" y="881903"/>
            <a:ext cx="2579405" cy="112300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1633752-3348-C8A2-A3A8-95542410C0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156" y="2447544"/>
            <a:ext cx="1866900" cy="11176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42A0148-26B0-582B-234F-6C590D50B504}"/>
                  </a:ext>
                </a:extLst>
              </p:cNvPr>
              <p:cNvSpPr txBox="1"/>
              <p:nvPr/>
            </p:nvSpPr>
            <p:spPr>
              <a:xfrm>
                <a:off x="849595" y="876608"/>
                <a:ext cx="909221" cy="37606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CA" sz="18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+mj-ea"/>
                          <a:cs typeface="+mj-cs"/>
                          <a:sym typeface="Calibri"/>
                        </a:rPr>
                        <m:t>𝐻</m:t>
                      </m:r>
                      <m:r>
                        <a:rPr kumimoji="0" lang="en-CA" sz="18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+mj-ea"/>
                          <a:cs typeface="+mj-cs"/>
                          <a:sym typeface="Calibri"/>
                        </a:rPr>
                        <m:t>→</m:t>
                      </m:r>
                      <m:r>
                        <a:rPr kumimoji="0" lang="en-CA" sz="18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+mj-ea"/>
                          <a:cs typeface="+mj-cs"/>
                          <a:sym typeface="Calibri"/>
                        </a:rPr>
                        <m:t>𝑓</m:t>
                      </m:r>
                      <m:acc>
                        <m:accPr>
                          <m:chr m:val="̅"/>
                          <m:ctrlPr>
                            <a:rPr kumimoji="0" lang="en-CA" sz="1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j-ea"/>
                              <a:cs typeface="+mj-cs"/>
                              <a:sym typeface="Calibri"/>
                            </a:rPr>
                          </m:ctrlPr>
                        </m:accPr>
                        <m:e>
                          <m:r>
                            <a:rPr kumimoji="0" lang="en-CA" sz="1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j-ea"/>
                              <a:cs typeface="+mj-cs"/>
                              <a:sym typeface="Calibri"/>
                            </a:rPr>
                            <m:t>𝑓</m:t>
                          </m:r>
                        </m:e>
                      </m:acc>
                    </m:oMath>
                  </m:oMathPara>
                </a14:m>
                <a:endPara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ea typeface="+mj-ea"/>
                  <a:cs typeface="+mj-cs"/>
                  <a:sym typeface="Calibri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42A0148-26B0-582B-234F-6C590D50B5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9595" y="876608"/>
                <a:ext cx="909221" cy="376063"/>
              </a:xfrm>
              <a:prstGeom prst="rect">
                <a:avLst/>
              </a:prstGeom>
              <a:blipFill>
                <a:blip r:embed="rId5"/>
                <a:stretch>
                  <a:fillRect r="-2740" b="-16667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83ECAC8-0BC0-969D-216B-2B9E8C923B5C}"/>
                  </a:ext>
                </a:extLst>
              </p:cNvPr>
              <p:cNvSpPr txBox="1"/>
              <p:nvPr/>
            </p:nvSpPr>
            <p:spPr>
              <a:xfrm>
                <a:off x="1143462" y="2202420"/>
                <a:ext cx="549186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0" lang="en-CA" sz="1800" b="0" i="0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+mj-ea"/>
                          <a:cs typeface="+mj-cs"/>
                          <a:sym typeface="Calibri"/>
                        </a:rPr>
                        <m:t>VBF</m:t>
                      </m:r>
                    </m:oMath>
                  </m:oMathPara>
                </a14:m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j-ea"/>
                  <a:cs typeface="+mj-cs"/>
                  <a:sym typeface="Calibri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83ECAC8-0BC0-969D-216B-2B9E8C923B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3462" y="2202420"/>
                <a:ext cx="549186" cy="369330"/>
              </a:xfrm>
              <a:prstGeom prst="rect">
                <a:avLst/>
              </a:prstGeom>
              <a:blipFill>
                <a:blip r:embed="rId6"/>
                <a:stretch>
                  <a:fillRect l="-2273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D208449-1F1E-AF18-6A41-65AE4ABDB972}"/>
                  </a:ext>
                </a:extLst>
              </p:cNvPr>
              <p:cNvSpPr txBox="1"/>
              <p:nvPr/>
            </p:nvSpPr>
            <p:spPr>
              <a:xfrm>
                <a:off x="4579751" y="720857"/>
                <a:ext cx="496288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0" lang="en-CA" sz="1800" b="0" i="0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+mj-ea"/>
                          <a:cs typeface="+mj-cs"/>
                          <a:sym typeface="Calibri"/>
                        </a:rPr>
                        <m:t>ggF</m:t>
                      </m:r>
                    </m:oMath>
                  </m:oMathPara>
                </a14:m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j-ea"/>
                  <a:cs typeface="+mj-cs"/>
                  <a:sym typeface="Calibri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D208449-1F1E-AF18-6A41-65AE4ABDB9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9751" y="720857"/>
                <a:ext cx="496288" cy="369330"/>
              </a:xfrm>
              <a:prstGeom prst="rect">
                <a:avLst/>
              </a:prstGeom>
              <a:blipFill>
                <a:blip r:embed="rId7"/>
                <a:stretch>
                  <a:fillRect l="-5000" r="-7500" b="-13333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39765610-B6C8-9026-F963-931D6ACED66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46301" y="2387085"/>
            <a:ext cx="1866900" cy="11176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458D986-F9D6-0860-E75B-3409EB31D8B2}"/>
                  </a:ext>
                </a:extLst>
              </p:cNvPr>
              <p:cNvSpPr txBox="1"/>
              <p:nvPr/>
            </p:nvSpPr>
            <p:spPr>
              <a:xfrm>
                <a:off x="4429970" y="2072227"/>
                <a:ext cx="461022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0" lang="en-CA" sz="1800" b="0" i="0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+mj-ea"/>
                          <a:cs typeface="+mj-cs"/>
                          <a:sym typeface="Calibri"/>
                        </a:rPr>
                        <m:t>ttH</m:t>
                      </m:r>
                    </m:oMath>
                  </m:oMathPara>
                </a14:m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j-ea"/>
                  <a:cs typeface="+mj-cs"/>
                  <a:sym typeface="Calibri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458D986-F9D6-0860-E75B-3409EB31D8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9970" y="2072227"/>
                <a:ext cx="461022" cy="369330"/>
              </a:xfrm>
              <a:prstGeom prst="rect">
                <a:avLst/>
              </a:prstGeom>
              <a:blipFill>
                <a:blip r:embed="rId9"/>
                <a:stretch>
                  <a:fillRect r="-2703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87968363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A16B59A-2E43-95AC-0E46-8E83443F6A4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A" smtClean="0"/>
              <a:t>24</a:t>
            </a:fld>
            <a:endParaRPr lang="en-CA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C6286A7-D86E-0B34-7DC4-873B6FE3C0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Feynman diagrams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5A45899-3548-0046-4888-21429277D0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669" y="881903"/>
            <a:ext cx="2311400" cy="2438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C94A550-2131-5036-3B2F-501DD449C536}"/>
                  </a:ext>
                </a:extLst>
              </p:cNvPr>
              <p:cNvSpPr txBox="1"/>
              <p:nvPr/>
            </p:nvSpPr>
            <p:spPr>
              <a:xfrm>
                <a:off x="804717" y="881903"/>
                <a:ext cx="1209303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CA" sz="18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+mj-ea"/>
                          <a:cs typeface="+mj-cs"/>
                          <a:sym typeface="Calibri"/>
                        </a:rPr>
                        <m:t>𝑍</m:t>
                      </m:r>
                      <m:r>
                        <a:rPr kumimoji="0" lang="en-CA" sz="18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+mj-ea"/>
                          <a:cs typeface="+mj-cs"/>
                          <a:sym typeface="Calibri"/>
                        </a:rPr>
                        <m:t>/</m:t>
                      </m:r>
                      <m:sSup>
                        <m:sSupPr>
                          <m:ctrlPr>
                            <a:rPr kumimoji="0" lang="en-CA" sz="1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j-ea"/>
                              <a:cs typeface="+mj-cs"/>
                              <a:sym typeface="Calibri"/>
                            </a:rPr>
                          </m:ctrlPr>
                        </m:sSupPr>
                        <m:e>
                          <m:r>
                            <a:rPr kumimoji="0" lang="en-CA" sz="1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j-ea"/>
                              <a:cs typeface="+mj-cs"/>
                              <a:sym typeface="Calibri"/>
                            </a:rPr>
                            <m:t>𝛾</m:t>
                          </m:r>
                        </m:e>
                        <m:sup>
                          <m:r>
                            <a:rPr kumimoji="0" lang="en-CA" sz="1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j-ea"/>
                              <a:cs typeface="+mj-cs"/>
                              <a:sym typeface="Calibri"/>
                            </a:rPr>
                            <m:t>∗</m:t>
                          </m:r>
                        </m:sup>
                      </m:sSup>
                      <m:r>
                        <a:rPr kumimoji="0" lang="en-CA" sz="18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+mj-ea"/>
                          <a:cs typeface="+mj-cs"/>
                          <a:sym typeface="Calibri"/>
                        </a:rPr>
                        <m:t>→</m:t>
                      </m:r>
                      <m:r>
                        <a:rPr kumimoji="0" lang="en-CA" sz="18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+mj-ea"/>
                          <a:cs typeface="+mj-cs"/>
                          <a:sym typeface="Calibri"/>
                        </a:rPr>
                        <m:t>𝜇𝜇</m:t>
                      </m:r>
                    </m:oMath>
                  </m:oMathPara>
                </a14:m>
                <a:endPara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ea typeface="+mj-ea"/>
                  <a:cs typeface="+mj-cs"/>
                  <a:sym typeface="Calibri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C94A550-2131-5036-3B2F-501DD449C5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717" y="881903"/>
                <a:ext cx="1209303" cy="369330"/>
              </a:xfrm>
              <a:prstGeom prst="rect">
                <a:avLst/>
              </a:prstGeom>
              <a:blipFill>
                <a:blip r:embed="rId3"/>
                <a:stretch>
                  <a:fillRect b="-13333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7ABCFF6F-7EA3-071A-B785-B8E95852E5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65068" y="1226280"/>
            <a:ext cx="4191858" cy="174964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CA568E5-263B-8A93-569F-85F094C14034}"/>
              </a:ext>
            </a:extLst>
          </p:cNvPr>
          <p:cNvSpPr txBox="1"/>
          <p:nvPr/>
        </p:nvSpPr>
        <p:spPr>
          <a:xfrm>
            <a:off x="3021495" y="1438071"/>
            <a:ext cx="1025279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single-top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75B473D-569A-0816-B34B-D37FF68EA560}"/>
              </a:ext>
            </a:extLst>
          </p:cNvPr>
          <p:cNvSpPr txBox="1"/>
          <p:nvPr/>
        </p:nvSpPr>
        <p:spPr>
          <a:xfrm>
            <a:off x="5375082" y="1226280"/>
            <a:ext cx="517127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EWZ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28ED0BC-01EC-A9B1-5276-DA77ED11E9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89819" y="3183602"/>
            <a:ext cx="3678362" cy="188716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6110985-08BA-2865-232F-67AA6CA9F977}"/>
              </a:ext>
            </a:extLst>
          </p:cNvPr>
          <p:cNvSpPr txBox="1"/>
          <p:nvPr/>
        </p:nvSpPr>
        <p:spPr>
          <a:xfrm>
            <a:off x="3796019" y="3375522"/>
            <a:ext cx="864978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Diboson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decays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33123634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02A4812-86B3-43E8-7013-0FABD523FB12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A" smtClean="0"/>
              <a:t>25</a:t>
            </a:fld>
            <a:endParaRPr lang="en-CA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9DA90AB-8C27-63D6-E0FD-06C92CF157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 decay diagrams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EBA6CD8-611A-2237-6C9F-E28E755E32F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49677"/>
          <a:stretch>
            <a:fillRect/>
          </a:stretch>
        </p:blipFill>
        <p:spPr>
          <a:xfrm>
            <a:off x="384590" y="1426572"/>
            <a:ext cx="3044410" cy="229035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30AD0D8-CDBD-026D-92F9-F545D214AAD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9749" b="-72"/>
          <a:stretch>
            <a:fillRect/>
          </a:stretch>
        </p:blipFill>
        <p:spPr>
          <a:xfrm>
            <a:off x="3690889" y="1587680"/>
            <a:ext cx="3044410" cy="229035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36DFDEE-B07C-AD3F-4157-DA68BE4F607B}"/>
                  </a:ext>
                </a:extLst>
              </p:cNvPr>
              <p:cNvSpPr txBox="1"/>
              <p:nvPr/>
            </p:nvSpPr>
            <p:spPr>
              <a:xfrm>
                <a:off x="6387922" y="1689463"/>
                <a:ext cx="347377" cy="369330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chemeClr val="bg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0" lang="en-CA" sz="1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j-ea"/>
                              <a:cs typeface="+mj-cs"/>
                              <a:sym typeface="Calibri"/>
                            </a:rPr>
                          </m:ctrlPr>
                        </m:sSupPr>
                        <m:e>
                          <m:r>
                            <a:rPr kumimoji="0" lang="en-CA" sz="1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j-ea"/>
                              <a:cs typeface="+mj-cs"/>
                              <a:sym typeface="Calibri"/>
                            </a:rPr>
                            <m:t>𝑙</m:t>
                          </m:r>
                        </m:e>
                        <m:sup>
                          <m:r>
                            <a:rPr kumimoji="0" lang="en-CA" sz="1800" b="0" i="0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j-ea"/>
                              <a:cs typeface="+mj-cs"/>
                              <a:sym typeface="Calibri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ea typeface="+mj-ea"/>
                  <a:cs typeface="+mj-cs"/>
                  <a:sym typeface="Calibri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36DFDEE-B07C-AD3F-4157-DA68BE4F60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7922" y="1689463"/>
                <a:ext cx="347377" cy="369330"/>
              </a:xfrm>
              <a:prstGeom prst="rect">
                <a:avLst/>
              </a:prstGeom>
              <a:blipFill>
                <a:blip r:embed="rId3"/>
                <a:stretch>
                  <a:fillRect l="-3448"/>
                </a:stretch>
              </a:blipFill>
              <a:ln w="12700" cap="flat">
                <a:solidFill>
                  <a:schemeClr val="bg1"/>
                </a:solidFill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25EBCF8-DF50-6433-FDA1-8164F351EAD3}"/>
                  </a:ext>
                </a:extLst>
              </p:cNvPr>
              <p:cNvSpPr txBox="1"/>
              <p:nvPr/>
            </p:nvSpPr>
            <p:spPr>
              <a:xfrm>
                <a:off x="6453236" y="2764570"/>
                <a:ext cx="347377" cy="369330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chemeClr val="bg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CA" sz="1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j-ea"/>
                              <a:cs typeface="+mj-cs"/>
                              <a:sym typeface="Calibri"/>
                            </a:rPr>
                          </m:ctrlPr>
                        </m:sSubPr>
                        <m:e>
                          <m:r>
                            <a:rPr kumimoji="0" lang="en-CA" sz="1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j-ea"/>
                              <a:cs typeface="+mj-cs"/>
                              <a:sym typeface="Calibri"/>
                            </a:rPr>
                            <m:t>𝜈</m:t>
                          </m:r>
                        </m:e>
                        <m:sub>
                          <m:r>
                            <a:rPr kumimoji="0" lang="en-CA" sz="1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j-ea"/>
                              <a:cs typeface="+mj-cs"/>
                              <a:sym typeface="Calibri"/>
                            </a:rPr>
                            <m:t>𝑙</m:t>
                          </m:r>
                        </m:sub>
                      </m:sSub>
                    </m:oMath>
                  </m:oMathPara>
                </a14:m>
                <a:endPara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ea typeface="+mj-ea"/>
                  <a:cs typeface="+mj-cs"/>
                  <a:sym typeface="Calibri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25EBCF8-DF50-6433-FDA1-8164F351EA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3236" y="2764570"/>
                <a:ext cx="347377" cy="36933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12700" cap="flat">
                <a:solidFill>
                  <a:schemeClr val="bg1"/>
                </a:solidFill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75052346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669151" y="4826921"/>
            <a:ext cx="188849" cy="24384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26</a:t>
            </a:fld>
            <a:endParaRPr/>
          </a:p>
        </p:txBody>
      </p:sp>
      <p:sp>
        <p:nvSpPr>
          <p:cNvPr id="573" name="Comparing data and simulation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Autofit/>
          </a:bodyPr>
          <a:lstStyle/>
          <a:p>
            <a:r>
              <a:rPr lang="en-CA" sz="2400" dirty="0"/>
              <a:t>2022 data vs mc23a simulation comparison</a:t>
            </a:r>
            <a:endParaRPr sz="24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299D0D6-4A9C-61F3-4133-FAA129E4B435}"/>
              </a:ext>
            </a:extLst>
          </p:cNvPr>
          <p:cNvGrpSpPr/>
          <p:nvPr/>
        </p:nvGrpSpPr>
        <p:grpSpPr>
          <a:xfrm>
            <a:off x="426512" y="732413"/>
            <a:ext cx="6004976" cy="4066863"/>
            <a:chOff x="426512" y="732413"/>
            <a:chExt cx="6004976" cy="4066863"/>
          </a:xfrm>
        </p:grpSpPr>
        <p:pic>
          <p:nvPicPr>
            <p:cNvPr id="574" name="HmumuAnalysisMCDataComp(fixedllll)_SherpaDY_PhPy8ttbar_SherpaEWZ_2022.pdf" descr="HmumuAnalysisMCDataComp(fixedllll)_SherpaDY_PhPy8ttbar_SherpaEWZ_2022.pd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6512" y="732413"/>
              <a:ext cx="6004976" cy="4066863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2" name="pasted-movie.png" descr="pasted-movie.png">
              <a:extLst>
                <a:ext uri="{FF2B5EF4-FFF2-40B4-BE49-F238E27FC236}">
                  <a16:creationId xmlns:a16="http://schemas.microsoft.com/office/drawing/2014/main" id="{18044EF3-19AD-4484-1D19-3F70FED1A80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35172" y="1379570"/>
              <a:ext cx="1014537" cy="11656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368359358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5063B7C-8774-B24E-9892-3DEAD2A936A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A" smtClean="0"/>
              <a:t>27</a:t>
            </a:fld>
            <a:endParaRPr lang="en-CA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BB1B47F-9575-503C-5E2F-1D37D8E341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131" y="1889861"/>
            <a:ext cx="2011838" cy="136377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492B341-C8E1-86A4-E3C7-D71716CD55BD}"/>
              </a:ext>
            </a:extLst>
          </p:cNvPr>
          <p:cNvSpPr txBox="1"/>
          <p:nvPr/>
        </p:nvSpPr>
        <p:spPr>
          <a:xfrm>
            <a:off x="449451" y="302217"/>
            <a:ext cx="4186400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Going deeper on Ian’s muon reconstruction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A55330C-46B5-787C-4507-1F3649867190}"/>
              </a:ext>
            </a:extLst>
          </p:cNvPr>
          <p:cNvCxnSpPr/>
          <p:nvPr/>
        </p:nvCxnSpPr>
        <p:spPr>
          <a:xfrm flipV="1">
            <a:off x="2595966" y="1503336"/>
            <a:ext cx="833034" cy="472698"/>
          </a:xfrm>
          <a:prstGeom prst="straightConnector1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A6BB323-6C9D-C188-A1F7-BA77A32D0E7E}"/>
              </a:ext>
            </a:extLst>
          </p:cNvPr>
          <p:cNvCxnSpPr/>
          <p:nvPr/>
        </p:nvCxnSpPr>
        <p:spPr>
          <a:xfrm flipV="1">
            <a:off x="2595966" y="1658319"/>
            <a:ext cx="999641" cy="317715"/>
          </a:xfrm>
          <a:prstGeom prst="straightConnector1">
            <a:avLst/>
          </a:prstGeom>
          <a:ln w="19050" cap="flat" cmpd="sng" algn="ctr">
            <a:solidFill>
              <a:schemeClr val="accent2"/>
            </a:solidFill>
            <a:prstDash val="dash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" name="Freeform 10">
            <a:extLst>
              <a:ext uri="{FF2B5EF4-FFF2-40B4-BE49-F238E27FC236}">
                <a16:creationId xmlns:a16="http://schemas.microsoft.com/office/drawing/2014/main" id="{9D455E3D-23E7-907D-9D77-D0C94632969E}"/>
              </a:ext>
            </a:extLst>
          </p:cNvPr>
          <p:cNvSpPr/>
          <p:nvPr/>
        </p:nvSpPr>
        <p:spPr>
          <a:xfrm>
            <a:off x="2603715" y="1999281"/>
            <a:ext cx="922149" cy="255722"/>
          </a:xfrm>
          <a:custGeom>
            <a:avLst/>
            <a:gdLst>
              <a:gd name="csX0" fmla="*/ 0 w 922149"/>
              <a:gd name="csY0" fmla="*/ 0 h 255722"/>
              <a:gd name="csX1" fmla="*/ 131736 w 922149"/>
              <a:gd name="csY1" fmla="*/ 23248 h 255722"/>
              <a:gd name="csX2" fmla="*/ 154983 w 922149"/>
              <a:gd name="csY2" fmla="*/ 30997 h 255722"/>
              <a:gd name="csX3" fmla="*/ 170482 w 922149"/>
              <a:gd name="csY3" fmla="*/ 46495 h 255722"/>
              <a:gd name="csX4" fmla="*/ 178231 w 922149"/>
              <a:gd name="csY4" fmla="*/ 100739 h 255722"/>
              <a:gd name="csX5" fmla="*/ 224726 w 922149"/>
              <a:gd name="csY5" fmla="*/ 116238 h 255722"/>
              <a:gd name="csX6" fmla="*/ 364210 w 922149"/>
              <a:gd name="csY6" fmla="*/ 100739 h 255722"/>
              <a:gd name="csX7" fmla="*/ 410705 w 922149"/>
              <a:gd name="csY7" fmla="*/ 85241 h 255722"/>
              <a:gd name="csX8" fmla="*/ 488197 w 922149"/>
              <a:gd name="csY8" fmla="*/ 92990 h 255722"/>
              <a:gd name="csX9" fmla="*/ 519193 w 922149"/>
              <a:gd name="csY9" fmla="*/ 131736 h 255722"/>
              <a:gd name="csX10" fmla="*/ 534692 w 922149"/>
              <a:gd name="csY10" fmla="*/ 185980 h 255722"/>
              <a:gd name="csX11" fmla="*/ 550190 w 922149"/>
              <a:gd name="csY11" fmla="*/ 209227 h 255722"/>
              <a:gd name="csX12" fmla="*/ 581187 w 922149"/>
              <a:gd name="csY12" fmla="*/ 240224 h 255722"/>
              <a:gd name="csX13" fmla="*/ 705173 w 922149"/>
              <a:gd name="csY13" fmla="*/ 232475 h 255722"/>
              <a:gd name="csX14" fmla="*/ 751668 w 922149"/>
              <a:gd name="csY14" fmla="*/ 216977 h 255722"/>
              <a:gd name="csX15" fmla="*/ 767166 w 922149"/>
              <a:gd name="csY15" fmla="*/ 201478 h 255722"/>
              <a:gd name="csX16" fmla="*/ 875654 w 922149"/>
              <a:gd name="csY16" fmla="*/ 201478 h 255722"/>
              <a:gd name="csX17" fmla="*/ 891153 w 922149"/>
              <a:gd name="csY17" fmla="*/ 216977 h 255722"/>
              <a:gd name="csX18" fmla="*/ 922149 w 922149"/>
              <a:gd name="csY18" fmla="*/ 255722 h 25572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</a:cxnLst>
            <a:rect l="l" t="t" r="r" b="b"/>
            <a:pathLst>
              <a:path w="922149" h="255722">
                <a:moveTo>
                  <a:pt x="0" y="0"/>
                </a:moveTo>
                <a:cubicBezTo>
                  <a:pt x="34011" y="4859"/>
                  <a:pt x="103123" y="13710"/>
                  <a:pt x="131736" y="23248"/>
                </a:cubicBezTo>
                <a:lnTo>
                  <a:pt x="154983" y="30997"/>
                </a:lnTo>
                <a:cubicBezTo>
                  <a:pt x="160149" y="36163"/>
                  <a:pt x="168172" y="39564"/>
                  <a:pt x="170482" y="46495"/>
                </a:cubicBezTo>
                <a:cubicBezTo>
                  <a:pt x="176258" y="63823"/>
                  <a:pt x="167018" y="86322"/>
                  <a:pt x="178231" y="100739"/>
                </a:cubicBezTo>
                <a:cubicBezTo>
                  <a:pt x="188261" y="113634"/>
                  <a:pt x="224726" y="116238"/>
                  <a:pt x="224726" y="116238"/>
                </a:cubicBezTo>
                <a:cubicBezTo>
                  <a:pt x="270431" y="112722"/>
                  <a:pt x="319098" y="113042"/>
                  <a:pt x="364210" y="100739"/>
                </a:cubicBezTo>
                <a:cubicBezTo>
                  <a:pt x="379971" y="96441"/>
                  <a:pt x="410705" y="85241"/>
                  <a:pt x="410705" y="85241"/>
                </a:cubicBezTo>
                <a:cubicBezTo>
                  <a:pt x="436536" y="87824"/>
                  <a:pt x="462902" y="87153"/>
                  <a:pt x="488197" y="92990"/>
                </a:cubicBezTo>
                <a:cubicBezTo>
                  <a:pt x="512371" y="98568"/>
                  <a:pt x="513647" y="112327"/>
                  <a:pt x="519193" y="131736"/>
                </a:cubicBezTo>
                <a:cubicBezTo>
                  <a:pt x="522502" y="143318"/>
                  <a:pt x="528500" y="173597"/>
                  <a:pt x="534692" y="185980"/>
                </a:cubicBezTo>
                <a:cubicBezTo>
                  <a:pt x="538857" y="194310"/>
                  <a:pt x="544129" y="202156"/>
                  <a:pt x="550190" y="209227"/>
                </a:cubicBezTo>
                <a:cubicBezTo>
                  <a:pt x="559699" y="220321"/>
                  <a:pt x="581187" y="240224"/>
                  <a:pt x="581187" y="240224"/>
                </a:cubicBezTo>
                <a:cubicBezTo>
                  <a:pt x="622516" y="237641"/>
                  <a:pt x="664143" y="238070"/>
                  <a:pt x="705173" y="232475"/>
                </a:cubicBezTo>
                <a:cubicBezTo>
                  <a:pt x="721360" y="230268"/>
                  <a:pt x="751668" y="216977"/>
                  <a:pt x="751668" y="216977"/>
                </a:cubicBezTo>
                <a:cubicBezTo>
                  <a:pt x="756834" y="211811"/>
                  <a:pt x="760901" y="205237"/>
                  <a:pt x="767166" y="201478"/>
                </a:cubicBezTo>
                <a:cubicBezTo>
                  <a:pt x="798059" y="182942"/>
                  <a:pt x="850112" y="199156"/>
                  <a:pt x="875654" y="201478"/>
                </a:cubicBezTo>
                <a:cubicBezTo>
                  <a:pt x="880820" y="206644"/>
                  <a:pt x="886589" y="211272"/>
                  <a:pt x="891153" y="216977"/>
                </a:cubicBezTo>
                <a:cubicBezTo>
                  <a:pt x="930255" y="265855"/>
                  <a:pt x="884728" y="218301"/>
                  <a:pt x="922149" y="255722"/>
                </a:cubicBezTo>
              </a:path>
            </a:pathLst>
          </a:custGeom>
          <a:noFill/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06D9E49-0E3E-5A73-CB41-5EF606E69A43}"/>
                  </a:ext>
                </a:extLst>
              </p:cNvPr>
              <p:cNvSpPr txBox="1"/>
              <p:nvPr/>
            </p:nvSpPr>
            <p:spPr>
              <a:xfrm>
                <a:off x="2757157" y="2200326"/>
                <a:ext cx="510651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0" lang="en-CA" sz="1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j-ea"/>
                              <a:cs typeface="+mj-cs"/>
                              <a:sym typeface="Calibri"/>
                            </a:rPr>
                          </m:ctrlPr>
                        </m:sSupPr>
                        <m:e>
                          <m:r>
                            <a:rPr kumimoji="0" lang="en-CA" sz="1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j-ea"/>
                              <a:cs typeface="+mj-cs"/>
                              <a:sym typeface="Calibri"/>
                            </a:rPr>
                            <m:t>𝑊</m:t>
                          </m:r>
                        </m:e>
                        <m:sup>
                          <m:r>
                            <a:rPr kumimoji="0" lang="en-CA" sz="1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j-ea"/>
                              <a:cs typeface="+mj-cs"/>
                              <a:sym typeface="Calibri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ea typeface="+mj-ea"/>
                  <a:cs typeface="+mj-cs"/>
                  <a:sym typeface="Calibri"/>
                </a:endParaRPr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06D9E49-0E3E-5A73-CB41-5EF606E69A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7157" y="2200326"/>
                <a:ext cx="510651" cy="36933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EDA59A3-3B5E-AC5E-D7A3-CB83CC5D9B63}"/>
              </a:ext>
            </a:extLst>
          </p:cNvPr>
          <p:cNvCxnSpPr/>
          <p:nvPr/>
        </p:nvCxnSpPr>
        <p:spPr>
          <a:xfrm flipV="1">
            <a:off x="3525864" y="1976034"/>
            <a:ext cx="860156" cy="278969"/>
          </a:xfrm>
          <a:prstGeom prst="straightConnector1">
            <a:avLst/>
          </a:prstGeom>
          <a:noFill/>
          <a:ln w="12700" cap="flat">
            <a:solidFill>
              <a:srgbClr val="FF0000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A7DC992-7E03-5D85-A8CC-A4B366C27009}"/>
                  </a:ext>
                </a:extLst>
              </p:cNvPr>
              <p:cNvSpPr txBox="1"/>
              <p:nvPr/>
            </p:nvSpPr>
            <p:spPr>
              <a:xfrm>
                <a:off x="4073415" y="1658319"/>
                <a:ext cx="409469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0" lang="en-CA" sz="1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j-ea"/>
                              <a:cs typeface="+mj-cs"/>
                              <a:sym typeface="Calibri"/>
                            </a:rPr>
                          </m:ctrlPr>
                        </m:sSupPr>
                        <m:e>
                          <m:r>
                            <a:rPr kumimoji="0" lang="en-CA" sz="1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j-ea"/>
                              <a:cs typeface="+mj-cs"/>
                              <a:sym typeface="Calibri"/>
                            </a:rPr>
                            <m:t>𝜇</m:t>
                          </m:r>
                        </m:e>
                        <m:sup>
                          <m:r>
                            <a:rPr kumimoji="0" lang="en-CA" sz="1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j-ea"/>
                              <a:cs typeface="+mj-cs"/>
                              <a:sym typeface="Calibri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ea typeface="+mj-ea"/>
                  <a:cs typeface="+mj-cs"/>
                  <a:sym typeface="Calibri"/>
                </a:endParaRPr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A7DC992-7E03-5D85-A8CC-A4B366C270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3415" y="1658319"/>
                <a:ext cx="409469" cy="369330"/>
              </a:xfrm>
              <a:prstGeom prst="rect">
                <a:avLst/>
              </a:prstGeom>
              <a:blipFill>
                <a:blip r:embed="rId4"/>
                <a:stretch>
                  <a:fillRect b="-6667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D182CA4-F423-C594-018E-99EB3D9C39EC}"/>
              </a:ext>
            </a:extLst>
          </p:cNvPr>
          <p:cNvCxnSpPr/>
          <p:nvPr/>
        </p:nvCxnSpPr>
        <p:spPr>
          <a:xfrm flipH="1" flipV="1">
            <a:off x="3525864" y="2255003"/>
            <a:ext cx="752285" cy="387458"/>
          </a:xfrm>
          <a:prstGeom prst="straightConnector1">
            <a:avLst/>
          </a:prstGeom>
          <a:noFill/>
          <a:ln w="12700" cap="flat">
            <a:solidFill>
              <a:srgbClr val="FF0000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18FDACF-3C8C-3A96-A4FA-147A2EA333A4}"/>
                  </a:ext>
                </a:extLst>
              </p:cNvPr>
              <p:cNvSpPr txBox="1"/>
              <p:nvPr/>
            </p:nvSpPr>
            <p:spPr>
              <a:xfrm>
                <a:off x="4143658" y="2297692"/>
                <a:ext cx="268982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CA" sz="1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j-ea"/>
                              <a:cs typeface="+mj-cs"/>
                              <a:sym typeface="Calibri"/>
                            </a:rPr>
                          </m:ctrlPr>
                        </m:accPr>
                        <m:e>
                          <m:r>
                            <a:rPr kumimoji="0" lang="en-CA" sz="1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j-ea"/>
                              <a:cs typeface="+mj-cs"/>
                              <a:sym typeface="Calibri"/>
                            </a:rPr>
                            <m:t>𝜈</m:t>
                          </m:r>
                        </m:e>
                      </m:acc>
                    </m:oMath>
                  </m:oMathPara>
                </a14:m>
                <a:endPara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ea typeface="+mj-ea"/>
                  <a:cs typeface="+mj-cs"/>
                  <a:sym typeface="Calibri"/>
                </a:endParaRPr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18FDACF-3C8C-3A96-A4FA-147A2EA333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3658" y="2297692"/>
                <a:ext cx="268982" cy="36933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50348F6-E47B-14CD-1874-D225DA918C30}"/>
              </a:ext>
            </a:extLst>
          </p:cNvPr>
          <p:cNvCxnSpPr>
            <a:cxnSpLocks/>
          </p:cNvCxnSpPr>
          <p:nvPr/>
        </p:nvCxnSpPr>
        <p:spPr>
          <a:xfrm>
            <a:off x="2603715" y="2626029"/>
            <a:ext cx="1469700" cy="568319"/>
          </a:xfrm>
          <a:prstGeom prst="straightConnector1">
            <a:avLst/>
          </a:prstGeom>
          <a:noFill/>
          <a:ln w="12700" cap="flat">
            <a:solidFill>
              <a:srgbClr val="FF0000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355960A-0B57-8E5F-1DFD-4DA7E50BE504}"/>
              </a:ext>
            </a:extLst>
          </p:cNvPr>
          <p:cNvCxnSpPr>
            <a:cxnSpLocks/>
          </p:cNvCxnSpPr>
          <p:nvPr/>
        </p:nvCxnSpPr>
        <p:spPr>
          <a:xfrm flipH="1" flipV="1">
            <a:off x="2602622" y="2642461"/>
            <a:ext cx="1365353" cy="982204"/>
          </a:xfrm>
          <a:prstGeom prst="straightConnector1">
            <a:avLst/>
          </a:prstGeom>
          <a:noFill/>
          <a:ln w="12700" cap="flat">
            <a:solidFill>
              <a:srgbClr val="FF0000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2B104F1-5946-14D5-D6AF-FE16229A9603}"/>
                  </a:ext>
                </a:extLst>
              </p:cNvPr>
              <p:cNvSpPr txBox="1"/>
              <p:nvPr/>
            </p:nvSpPr>
            <p:spPr>
              <a:xfrm>
                <a:off x="3107410" y="3549112"/>
                <a:ext cx="409469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0" lang="en-CA" sz="1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j-ea"/>
                              <a:cs typeface="+mj-cs"/>
                              <a:sym typeface="Calibri"/>
                            </a:rPr>
                          </m:ctrlPr>
                        </m:sSupPr>
                        <m:e>
                          <m:r>
                            <a:rPr kumimoji="0" lang="en-CA" sz="1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j-ea"/>
                              <a:cs typeface="+mj-cs"/>
                              <a:sym typeface="Calibri"/>
                            </a:rPr>
                            <m:t>𝜇</m:t>
                          </m:r>
                        </m:e>
                        <m:sup>
                          <m:r>
                            <a:rPr kumimoji="0" lang="en-CA" sz="1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j-ea"/>
                              <a:cs typeface="+mj-cs"/>
                              <a:sym typeface="Calibri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ea typeface="+mj-ea"/>
                  <a:cs typeface="+mj-cs"/>
                  <a:sym typeface="Calibri"/>
                </a:endParaRPr>
              </a:p>
            </p:txBody>
          </p:sp>
        </mc:Choice>
        <mc:Fallback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2B104F1-5946-14D5-D6AF-FE16229A96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7410" y="3549112"/>
                <a:ext cx="409469" cy="369330"/>
              </a:xfrm>
              <a:prstGeom prst="rect">
                <a:avLst/>
              </a:prstGeom>
              <a:blipFill>
                <a:blip r:embed="rId6"/>
                <a:stretch>
                  <a:fillRect b="-6667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DA5C2BA-CA5B-635C-4A0D-ADD8249A6D71}"/>
                  </a:ext>
                </a:extLst>
              </p:cNvPr>
              <p:cNvSpPr txBox="1"/>
              <p:nvPr/>
            </p:nvSpPr>
            <p:spPr>
              <a:xfrm>
                <a:off x="3793985" y="2787242"/>
                <a:ext cx="409469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0" lang="en-CA" sz="1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j-ea"/>
                              <a:cs typeface="+mj-cs"/>
                              <a:sym typeface="Calibri"/>
                            </a:rPr>
                          </m:ctrlPr>
                        </m:sSupPr>
                        <m:e>
                          <m:r>
                            <a:rPr kumimoji="0" lang="en-CA" sz="1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j-ea"/>
                              <a:cs typeface="+mj-cs"/>
                              <a:sym typeface="Calibri"/>
                            </a:rPr>
                            <m:t>𝜇</m:t>
                          </m:r>
                        </m:e>
                        <m:sup>
                          <m:r>
                            <a:rPr kumimoji="0" lang="en-CA" sz="1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j-ea"/>
                              <a:cs typeface="+mj-cs"/>
                              <a:sym typeface="Calibri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ea typeface="+mj-ea"/>
                  <a:cs typeface="+mj-cs"/>
                  <a:sym typeface="Calibri"/>
                </a:endParaRPr>
              </a:p>
            </p:txBody>
          </p:sp>
        </mc:Choice>
        <mc:Fallback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DA5C2BA-CA5B-635C-4A0D-ADD8249A6D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3985" y="2787242"/>
                <a:ext cx="409469" cy="369330"/>
              </a:xfrm>
              <a:prstGeom prst="rect">
                <a:avLst/>
              </a:prstGeom>
              <a:blipFill>
                <a:blip r:embed="rId7"/>
                <a:stretch>
                  <a:fillRect b="-6667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Oval 26">
            <a:extLst>
              <a:ext uri="{FF2B5EF4-FFF2-40B4-BE49-F238E27FC236}">
                <a16:creationId xmlns:a16="http://schemas.microsoft.com/office/drawing/2014/main" id="{9E6AB878-00F3-655C-F8FC-F0C110934D71}"/>
              </a:ext>
            </a:extLst>
          </p:cNvPr>
          <p:cNvSpPr/>
          <p:nvPr/>
        </p:nvSpPr>
        <p:spPr>
          <a:xfrm>
            <a:off x="2898183" y="3479369"/>
            <a:ext cx="697424" cy="550190"/>
          </a:xfrm>
          <a:prstGeom prst="ellipse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D658EF1-CB73-C3F7-2BC7-8D05A1179876}"/>
              </a:ext>
            </a:extLst>
          </p:cNvPr>
          <p:cNvSpPr txBox="1"/>
          <p:nvPr/>
        </p:nvSpPr>
        <p:spPr>
          <a:xfrm>
            <a:off x="2496125" y="4029559"/>
            <a:ext cx="1426029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Must be Higgs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BC399F14-ADC5-907D-CE8B-EE67BF734481}"/>
              </a:ext>
            </a:extLst>
          </p:cNvPr>
          <p:cNvSpPr/>
          <p:nvPr/>
        </p:nvSpPr>
        <p:spPr>
          <a:xfrm>
            <a:off x="3793985" y="2787242"/>
            <a:ext cx="409469" cy="364952"/>
          </a:xfrm>
          <a:prstGeom prst="ellipse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7B00FE5-F88F-3D7C-683F-5E6129772B2B}"/>
              </a:ext>
            </a:extLst>
          </p:cNvPr>
          <p:cNvSpPr/>
          <p:nvPr/>
        </p:nvSpPr>
        <p:spPr>
          <a:xfrm>
            <a:off x="4024983" y="1615243"/>
            <a:ext cx="409469" cy="364952"/>
          </a:xfrm>
          <a:prstGeom prst="ellipse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1C4F061-B597-E6A8-7798-E4A77FBB9761}"/>
              </a:ext>
            </a:extLst>
          </p:cNvPr>
          <p:cNvSpPr txBox="1"/>
          <p:nvPr/>
        </p:nvSpPr>
        <p:spPr>
          <a:xfrm>
            <a:off x="4750231" y="1619573"/>
            <a:ext cx="1919754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Could be Higgs, use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W to </a:t>
            </a:r>
            <a:r>
              <a:rPr lang="en-US" dirty="0" err="1"/>
              <a:t>reco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640BDF2F-B039-3206-50E3-CD3D90790738}"/>
              </a:ext>
            </a:extLst>
          </p:cNvPr>
          <p:cNvCxnSpPr/>
          <p:nvPr/>
        </p:nvCxnSpPr>
        <p:spPr>
          <a:xfrm flipH="1">
            <a:off x="4211203" y="2297692"/>
            <a:ext cx="712305" cy="546247"/>
          </a:xfrm>
          <a:prstGeom prst="straightConnector1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  <a:headEnd type="triangl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F8A4EB71-C843-1255-9EC5-6ED6FDEBE7DE}"/>
              </a:ext>
            </a:extLst>
          </p:cNvPr>
          <p:cNvCxnSpPr>
            <a:cxnSpLocks/>
            <a:stCxn id="31" idx="1"/>
            <a:endCxn id="15" idx="3"/>
          </p:cNvCxnSpPr>
          <p:nvPr/>
        </p:nvCxnSpPr>
        <p:spPr>
          <a:xfrm flipH="1" flipV="1">
            <a:off x="4482884" y="1842984"/>
            <a:ext cx="267347" cy="99754"/>
          </a:xfrm>
          <a:prstGeom prst="straightConnector1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  <a:headEnd type="triangl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279999552"/>
      </p:ext>
    </p:extLst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2183744-A53F-B91B-C889-F5C0AE45AA0C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A" smtClean="0"/>
              <a:t>28</a:t>
            </a:fld>
            <a:endParaRPr lang="en-CA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EEA4F83-5EC7-EEE9-3A94-7044EACD95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ttH</a:t>
            </a:r>
            <a:r>
              <a:rPr lang="en-US" dirty="0"/>
              <a:t>-high category plotted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701C43AF-1C59-B829-2044-8AA6882C30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158" y="737651"/>
            <a:ext cx="6223684" cy="3987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A2508F6-6CC9-D039-D405-3BE2AF16707B}"/>
              </a:ext>
            </a:extLst>
          </p:cNvPr>
          <p:cNvSpPr txBox="1"/>
          <p:nvPr/>
        </p:nvSpPr>
        <p:spPr>
          <a:xfrm>
            <a:off x="709749" y="4405849"/>
            <a:ext cx="3526970" cy="2462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1000" dirty="0">
                <a:hlinkClick r:id="rId3"/>
              </a:rPr>
              <a:t>https://doi.org/10.48550/arXiv.2507.03595</a:t>
            </a:r>
            <a:r>
              <a:rPr lang="en-US" sz="1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41827956"/>
      </p:ext>
    </p:extLst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5FF7261-42BF-1F93-42B0-FCB9C5BFDED8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A" smtClean="0"/>
              <a:t>29</a:t>
            </a:fld>
            <a:endParaRPr lang="en-CA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8DED5C7-C029-DDD6-D3FE-EE23E0C538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Selections + training vars used in </a:t>
            </a:r>
            <a:r>
              <a:rPr lang="en-US" dirty="0" err="1"/>
              <a:t>ttH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239F2E3-86EC-FF99-AF44-138F027CB2E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51032"/>
          <a:stretch>
            <a:fillRect/>
          </a:stretch>
        </p:blipFill>
        <p:spPr>
          <a:xfrm>
            <a:off x="215200" y="2345489"/>
            <a:ext cx="3201100" cy="20360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E602BCF-CBA4-BD5A-838C-1AAE20EB52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200" y="638884"/>
            <a:ext cx="5868100" cy="138981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DA8039F-1187-9F5B-4BC2-0E2BA197C32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-547" t="48685" r="547"/>
          <a:stretch>
            <a:fillRect/>
          </a:stretch>
        </p:blipFill>
        <p:spPr>
          <a:xfrm>
            <a:off x="3411497" y="2564692"/>
            <a:ext cx="3201100" cy="213360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50144AD-5DDB-3D23-22E3-E90C5C9D2E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1831" y="2431895"/>
            <a:ext cx="3074737" cy="1274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6868BB7-4AC7-FB88-819A-B06DF0D188B4}"/>
              </a:ext>
            </a:extLst>
          </p:cNvPr>
          <p:cNvSpPr txBox="1"/>
          <p:nvPr/>
        </p:nvSpPr>
        <p:spPr>
          <a:xfrm>
            <a:off x="653894" y="4513628"/>
            <a:ext cx="2323711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ATLAS</a:t>
            </a: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 Work in Progress</a:t>
            </a:r>
          </a:p>
        </p:txBody>
      </p:sp>
    </p:spTree>
    <p:extLst>
      <p:ext uri="{BB962C8B-B14F-4D97-AF65-F5344CB8AC3E}">
        <p14:creationId xmlns:p14="http://schemas.microsoft.com/office/powerpoint/2010/main" val="444388587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9B66B7-E2A6-000F-4CE1-51ECE827EB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27D0078-5FA2-7449-391B-F784D9C1B2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856" y="762766"/>
            <a:ext cx="3212032" cy="4006157"/>
          </a:xfrm>
        </p:spPr>
        <p:txBody>
          <a:bodyPr>
            <a:normAutofit/>
          </a:bodyPr>
          <a:lstStyle/>
          <a:p>
            <a:r>
              <a:rPr lang="en-US" sz="2000" dirty="0"/>
              <a:t>Successful</a:t>
            </a:r>
            <a:endParaRPr lang="en-US" dirty="0"/>
          </a:p>
          <a:p>
            <a:pPr lvl="1"/>
            <a:r>
              <a:rPr lang="en-US" dirty="0"/>
              <a:t>High agreement with experiment</a:t>
            </a:r>
          </a:p>
          <a:p>
            <a:r>
              <a:rPr lang="en-US" sz="2000" dirty="0"/>
              <a:t>Descriptive</a:t>
            </a:r>
            <a:endParaRPr lang="en-US" dirty="0"/>
          </a:p>
          <a:p>
            <a:pPr lvl="1"/>
            <a:r>
              <a:rPr lang="en-US" dirty="0"/>
              <a:t>Explains 3/4 fundamental forces and all matter</a:t>
            </a:r>
          </a:p>
          <a:p>
            <a:r>
              <a:rPr lang="en-US" sz="2000" dirty="0">
                <a:solidFill>
                  <a:srgbClr val="C00000"/>
                </a:solidFill>
              </a:rPr>
              <a:t>Incomplete</a:t>
            </a:r>
            <a:endParaRPr lang="en-US" dirty="0">
              <a:solidFill>
                <a:srgbClr val="C00000"/>
              </a:solidFill>
            </a:endParaRPr>
          </a:p>
          <a:p>
            <a:pPr lvl="1"/>
            <a:r>
              <a:rPr lang="en-US" dirty="0"/>
              <a:t>Gravity</a:t>
            </a:r>
          </a:p>
          <a:p>
            <a:pPr lvl="1"/>
            <a:r>
              <a:rPr lang="en-US" dirty="0"/>
              <a:t>Dark matter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5DC697-94D9-1008-BDE5-534A5671A5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The Standard Model</a:t>
            </a:r>
          </a:p>
        </p:txBody>
      </p:sp>
      <p:pic>
        <p:nvPicPr>
          <p:cNvPr id="5" name="Picture 4" descr="A diagram of a standard model of elementary particles&#10;&#10;AI-generated content may be incorrect.">
            <a:extLst>
              <a:ext uri="{FF2B5EF4-FFF2-40B4-BE49-F238E27FC236}">
                <a16:creationId xmlns:a16="http://schemas.microsoft.com/office/drawing/2014/main" id="{EDAFFA85-44B1-9F6D-6615-64D0762523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9561" y="993646"/>
            <a:ext cx="3488439" cy="315620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856FBAC-38D2-5204-78E0-7563CE4C4CD5}"/>
              </a:ext>
            </a:extLst>
          </p:cNvPr>
          <p:cNvSpPr txBox="1"/>
          <p:nvPr/>
        </p:nvSpPr>
        <p:spPr>
          <a:xfrm>
            <a:off x="3429000" y="4061543"/>
            <a:ext cx="935510" cy="20005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By Cush via Wikimedia.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C19F05-56D7-E580-F329-0EE18FB878A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47307530"/>
      </p:ext>
    </p:extLst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AFC6FB8-E95E-489E-BF88-6B12E8E9CC15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A" smtClean="0"/>
              <a:t>30</a:t>
            </a:fld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743636-9DC8-8E70-F248-63FE58BB6B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All samples simulated to match data from 2022-2024</a:t>
            </a:r>
          </a:p>
          <a:p>
            <a:r>
              <a:rPr lang="en-US" dirty="0"/>
              <a:t>Training:</a:t>
            </a:r>
          </a:p>
          <a:p>
            <a:pPr lvl="1"/>
            <a:r>
              <a:rPr lang="en-US" dirty="0"/>
              <a:t>Signal: </a:t>
            </a:r>
            <a:r>
              <a:rPr lang="en-US" dirty="0" err="1"/>
              <a:t>ttH</a:t>
            </a:r>
            <a:r>
              <a:rPr lang="en-US" dirty="0"/>
              <a:t>, </a:t>
            </a:r>
            <a:r>
              <a:rPr lang="en-US" dirty="0" err="1"/>
              <a:t>tH</a:t>
            </a:r>
            <a:endParaRPr lang="en-US" dirty="0"/>
          </a:p>
          <a:p>
            <a:pPr lvl="1"/>
            <a:r>
              <a:rPr lang="en-US" dirty="0"/>
              <a:t>Background: Drell-Yan, EWZ, top, </a:t>
            </a:r>
            <a:r>
              <a:rPr lang="en-US" dirty="0" err="1"/>
              <a:t>diboson</a:t>
            </a:r>
            <a:endParaRPr lang="en-US" dirty="0"/>
          </a:p>
          <a:p>
            <a:r>
              <a:rPr lang="en-US" dirty="0"/>
              <a:t>Scoring:</a:t>
            </a:r>
          </a:p>
          <a:p>
            <a:pPr lvl="1"/>
            <a:r>
              <a:rPr lang="en-US" dirty="0"/>
              <a:t>Signal: </a:t>
            </a:r>
            <a:r>
              <a:rPr lang="en-US" dirty="0" err="1"/>
              <a:t>ttH</a:t>
            </a:r>
            <a:r>
              <a:rPr lang="en-US" dirty="0"/>
              <a:t>, </a:t>
            </a:r>
            <a:r>
              <a:rPr lang="en-US" dirty="0" err="1"/>
              <a:t>tH</a:t>
            </a:r>
            <a:r>
              <a:rPr lang="en-US" dirty="0"/>
              <a:t>, </a:t>
            </a:r>
            <a:r>
              <a:rPr lang="en-US" dirty="0" err="1"/>
              <a:t>tWH</a:t>
            </a:r>
            <a:r>
              <a:rPr lang="en-US" dirty="0"/>
              <a:t>, VBF, </a:t>
            </a:r>
            <a:r>
              <a:rPr lang="en-US" dirty="0" err="1"/>
              <a:t>ggF</a:t>
            </a:r>
            <a:r>
              <a:rPr lang="en-US" dirty="0"/>
              <a:t>, </a:t>
            </a:r>
            <a:r>
              <a:rPr lang="en-US" dirty="0" err="1"/>
              <a:t>WpH</a:t>
            </a:r>
            <a:r>
              <a:rPr lang="en-US" dirty="0"/>
              <a:t>, </a:t>
            </a:r>
            <a:r>
              <a:rPr lang="en-US" dirty="0" err="1"/>
              <a:t>WmH</a:t>
            </a:r>
            <a:r>
              <a:rPr lang="en-US" dirty="0"/>
              <a:t>, ZH, </a:t>
            </a:r>
            <a:r>
              <a:rPr lang="en-US" dirty="0" err="1"/>
              <a:t>ggZH</a:t>
            </a:r>
            <a:r>
              <a:rPr lang="en-US" dirty="0"/>
              <a:t>, </a:t>
            </a:r>
            <a:r>
              <a:rPr lang="en-US" dirty="0" err="1"/>
              <a:t>bbH</a:t>
            </a:r>
            <a:endParaRPr lang="en-US" dirty="0"/>
          </a:p>
          <a:p>
            <a:pPr lvl="1"/>
            <a:r>
              <a:rPr lang="en-US" dirty="0"/>
              <a:t>Background: Drell-Yan, EWZ, top, </a:t>
            </a:r>
            <a:r>
              <a:rPr lang="en-US" dirty="0" err="1"/>
              <a:t>diboson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0449068-5192-CB60-7D3D-6CB3054CE3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ttH</a:t>
            </a:r>
            <a:r>
              <a:rPr lang="en-US" dirty="0"/>
              <a:t> NN samples</a:t>
            </a:r>
          </a:p>
        </p:txBody>
      </p:sp>
    </p:spTree>
    <p:extLst>
      <p:ext uri="{BB962C8B-B14F-4D97-AF65-F5344CB8AC3E}">
        <p14:creationId xmlns:p14="http://schemas.microsoft.com/office/powerpoint/2010/main" val="2616453014"/>
      </p:ext>
    </p:extLst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D619C51-1328-2213-BB33-DB1775CC294A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A" smtClean="0"/>
              <a:t>31</a:t>
            </a:fld>
            <a:endParaRPr lang="en-CA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16D9DD9-4FDD-EA47-9A09-5CBCFF7F0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Most recent </a:t>
            </a:r>
            <a:r>
              <a:rPr lang="en-US" dirty="0" err="1"/>
              <a:t>ttH</a:t>
            </a:r>
            <a:r>
              <a:rPr lang="en-US" dirty="0"/>
              <a:t> numbers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A6443B13-8936-EC3E-6315-EC62E1BEB6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3" y="1629629"/>
            <a:ext cx="6774799" cy="1884241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2CB2211-3975-414F-123B-278281CAD560}"/>
              </a:ext>
            </a:extLst>
          </p:cNvPr>
          <p:cNvSpPr/>
          <p:nvPr/>
        </p:nvSpPr>
        <p:spPr>
          <a:xfrm>
            <a:off x="148339" y="2621520"/>
            <a:ext cx="6544168" cy="34096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11FB574-C9DA-937F-986D-D82A91682B73}"/>
              </a:ext>
            </a:extLst>
          </p:cNvPr>
          <p:cNvSpPr/>
          <p:nvPr/>
        </p:nvSpPr>
        <p:spPr>
          <a:xfrm>
            <a:off x="3895063" y="3303446"/>
            <a:ext cx="2812942" cy="14723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20DD045-2EAC-2FA0-F740-F099554AD80E}"/>
              </a:ext>
            </a:extLst>
          </p:cNvPr>
          <p:cNvSpPr txBox="1"/>
          <p:nvPr/>
        </p:nvSpPr>
        <p:spPr>
          <a:xfrm>
            <a:off x="2277026" y="3450680"/>
            <a:ext cx="2323711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ATLAS</a:t>
            </a: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 Work in Progress</a:t>
            </a:r>
          </a:p>
        </p:txBody>
      </p:sp>
    </p:spTree>
    <p:extLst>
      <p:ext uri="{BB962C8B-B14F-4D97-AF65-F5344CB8AC3E}">
        <p14:creationId xmlns:p14="http://schemas.microsoft.com/office/powerpoint/2010/main" val="3532849787"/>
      </p:ext>
    </p:extLst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AE379A5-FF9D-7252-C5E1-8AAD23934AD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A" smtClean="0"/>
              <a:t>32</a:t>
            </a:fld>
            <a:endParaRPr lang="en-CA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2AC2B12-AD98-50D5-2A2C-5FF9393DA4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Selections + training vars used in prospects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694CD7D9-C27B-134A-F68B-20C514751F3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91392742"/>
                  </p:ext>
                </p:extLst>
              </p:nvPr>
            </p:nvGraphicFramePr>
            <p:xfrm>
              <a:off x="215721" y="803052"/>
              <a:ext cx="6426558" cy="195317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3213279">
                      <a:extLst>
                        <a:ext uri="{9D8B030D-6E8A-4147-A177-3AD203B41FA5}">
                          <a16:colId xmlns:a16="http://schemas.microsoft.com/office/drawing/2014/main" val="3889577189"/>
                        </a:ext>
                      </a:extLst>
                    </a:gridCol>
                    <a:gridCol w="3213279">
                      <a:extLst>
                        <a:ext uri="{9D8B030D-6E8A-4147-A177-3AD203B41FA5}">
                          <a16:colId xmlns:a16="http://schemas.microsoft.com/office/drawing/2014/main" val="3553325030"/>
                        </a:ext>
                      </a:extLst>
                    </a:gridCol>
                  </a:tblGrid>
                  <a:tr h="268714">
                    <a:tc>
                      <a:txBody>
                        <a:bodyPr/>
                        <a:lstStyle/>
                        <a:p>
                          <a:pPr algn="ctr"/>
                          <a:endParaRPr lang="en-US" sz="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700" dirty="0"/>
                            <a:t>Selection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41448532"/>
                      </a:ext>
                    </a:extLst>
                  </a:tr>
                  <a:tr h="2687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700" b="1" dirty="0"/>
                            <a:t>BASE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700" dirty="0"/>
                            <a:t>Primary Vertex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32196276"/>
                      </a:ext>
                    </a:extLst>
                  </a:tr>
                  <a:tr h="268714">
                    <a:tc>
                      <a:txBody>
                        <a:bodyPr/>
                        <a:lstStyle/>
                        <a:p>
                          <a:pPr algn="ctr"/>
                          <a:endParaRPr lang="en-US" sz="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700" dirty="0"/>
                            <a:t>Two opposite muons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70200727"/>
                      </a:ext>
                    </a:extLst>
                  </a:tr>
                  <a:tr h="268714">
                    <a:tc>
                      <a:txBody>
                        <a:bodyPr/>
                        <a:lstStyle/>
                        <a:p>
                          <a:pPr algn="ctr"/>
                          <a:endParaRPr lang="en-US" sz="7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700" dirty="0"/>
                            <a:t>Muons: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CA" sz="7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CA" sz="700" b="0" i="1" smtClean="0">
                                      <a:latin typeface="Cambria Math" panose="02040503050406030204" pitchFamily="18" charset="0"/>
                                    </a:rPr>
                                    <m:t>𝜂</m:t>
                                  </m:r>
                                </m:e>
                              </m:d>
                              <m:r>
                                <a:rPr lang="en-CA" sz="700" b="0" i="1" smtClean="0">
                                  <a:latin typeface="Cambria Math" panose="02040503050406030204" pitchFamily="18" charset="0"/>
                                </a:rPr>
                                <m:t>&lt;2.7</m:t>
                              </m:r>
                            </m:oMath>
                          </a14:m>
                          <a:r>
                            <a:rPr lang="en-US" sz="700" dirty="0"/>
                            <a:t>, 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CA" sz="7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CA" sz="700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CA" sz="700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b>
                                <m:sup>
                                  <m:r>
                                    <a:rPr lang="en-CA" sz="700" b="0" i="1" smtClean="0">
                                      <a:latin typeface="Cambria Math" panose="02040503050406030204" pitchFamily="18" charset="0"/>
                                    </a:rPr>
                                    <m:t>𝑙𝑒𝑎𝑑</m:t>
                                  </m:r>
                                </m:sup>
                              </m:sSubSup>
                              <m:r>
                                <a:rPr lang="en-CA" sz="700" b="0" i="1" smtClean="0">
                                  <a:latin typeface="Cambria Math" panose="02040503050406030204" pitchFamily="18" charset="0"/>
                                </a:rPr>
                                <m:t>&gt;27</m:t>
                              </m:r>
                            </m:oMath>
                          </a14:m>
                          <a:r>
                            <a:rPr lang="en-US" sz="700" dirty="0"/>
                            <a:t> GeV, 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CA" sz="7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CA" sz="700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CA" sz="700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b>
                                <m:sup>
                                  <m:r>
                                    <a:rPr lang="en-CA" sz="700" b="0" i="1" smtClean="0">
                                      <a:latin typeface="Cambria Math" panose="02040503050406030204" pitchFamily="18" charset="0"/>
                                    </a:rPr>
                                    <m:t>𝑠𝑢𝑏</m:t>
                                  </m:r>
                                </m:sup>
                              </m:sSubSup>
                              <m:r>
                                <a:rPr lang="en-CA" sz="700" b="0" i="1" smtClean="0">
                                  <a:latin typeface="Cambria Math" panose="02040503050406030204" pitchFamily="18" charset="0"/>
                                </a:rPr>
                                <m:t>&gt;15</m:t>
                              </m:r>
                            </m:oMath>
                          </a14:m>
                          <a:r>
                            <a:rPr lang="en-US" sz="700" dirty="0"/>
                            <a:t> GeV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23366342"/>
                      </a:ext>
                    </a:extLst>
                  </a:tr>
                  <a:tr h="2687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700" dirty="0"/>
                            <a:t>Fit Region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CA" sz="7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A" sz="700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CA" sz="700" b="0" i="1" smtClean="0">
                                        <a:latin typeface="Cambria Math" panose="02040503050406030204" pitchFamily="18" charset="0"/>
                                      </a:rPr>
                                      <m:t>𝜇𝜇</m:t>
                                    </m:r>
                                  </m:sub>
                                </m:sSub>
                                <m:r>
                                  <a:rPr lang="en-CA" sz="700" b="0" i="1" smtClean="0">
                                    <a:latin typeface="Cambria Math" panose="02040503050406030204" pitchFamily="18" charset="0"/>
                                  </a:rPr>
                                  <m:t>∈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CA" sz="7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CA" sz="700" b="0" i="1" smtClean="0">
                                        <a:latin typeface="Cambria Math" panose="02040503050406030204" pitchFamily="18" charset="0"/>
                                      </a:rPr>
                                      <m:t>110,160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7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33538225"/>
                      </a:ext>
                    </a:extLst>
                  </a:tr>
                  <a:tr h="29506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700" dirty="0"/>
                            <a:t>Jets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n-CA" sz="7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CA" sz="7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CA" sz="700" b="0" i="1" smtClean="0"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r>
                                          <a:rPr lang="en-CA" sz="700" b="0" i="1" smtClean="0">
                                            <a:latin typeface="Cambria Math" panose="02040503050406030204" pitchFamily="18" charset="0"/>
                                          </a:rPr>
                                          <m:t>𝑇</m:t>
                                        </m:r>
                                      </m:sub>
                                    </m:sSub>
                                    <m:r>
                                      <a:rPr lang="en-CA" sz="700" b="0" i="1" smtClean="0">
                                        <a:latin typeface="Cambria Math" panose="02040503050406030204" pitchFamily="18" charset="0"/>
                                      </a:rPr>
                                      <m:t>&gt;25</m:t>
                                    </m:r>
                                    <m:r>
                                      <a:rPr lang="en-CA" sz="700" b="0" i="0" smtClean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CA" sz="700" b="0" i="0" smtClean="0">
                                        <a:latin typeface="Cambria Math" panose="02040503050406030204" pitchFamily="18" charset="0"/>
                                      </a:rPr>
                                      <m:t>GeV</m:t>
                                    </m:r>
                                    <m:r>
                                      <a:rPr lang="en-CA" sz="700" b="0" i="0" smtClean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CA" sz="700" b="0" i="0" smtClean="0">
                                        <a:latin typeface="Cambria Math" panose="02040503050406030204" pitchFamily="18" charset="0"/>
                                      </a:rPr>
                                      <m:t>and</m:t>
                                    </m:r>
                                    <m:r>
                                      <a:rPr lang="en-CA" sz="700" b="0" i="0" smtClean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d>
                                      <m:dPr>
                                        <m:begChr m:val="|"/>
                                        <m:endChr m:val="|"/>
                                        <m:ctrlPr>
                                          <a:rPr lang="en-CA" sz="7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CA" sz="700" b="0" i="1" smtClean="0">
                                            <a:latin typeface="Cambria Math" panose="02040503050406030204" pitchFamily="18" charset="0"/>
                                          </a:rPr>
                                          <m:t>𝜂</m:t>
                                        </m:r>
                                      </m:e>
                                    </m:d>
                                    <m:r>
                                      <a:rPr lang="en-CA" sz="700" b="0" i="1" smtClean="0">
                                        <a:latin typeface="Cambria Math" panose="02040503050406030204" pitchFamily="18" charset="0"/>
                                      </a:rPr>
                                      <m:t>&lt;2.4</m:t>
                                    </m:r>
                                  </m:e>
                                </m:d>
                                <m:r>
                                  <a:rPr lang="en-CA" sz="7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CA" sz="700" b="0" i="0" smtClean="0">
                                    <a:latin typeface="Cambria Math" panose="02040503050406030204" pitchFamily="18" charset="0"/>
                                  </a:rPr>
                                  <m:t>or</m:t>
                                </m:r>
                              </m:oMath>
                            </m:oMathPara>
                          </a14:m>
                          <a:endParaRPr lang="en-CA" sz="700" b="0" i="0" dirty="0">
                            <a:latin typeface="Cambria Math" panose="02040503050406030204" pitchFamily="18" charset="0"/>
                          </a:endParaRP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n-CA" sz="7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CA" sz="7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CA" sz="700" b="0" i="1" smtClean="0"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r>
                                          <a:rPr lang="en-CA" sz="700" b="0" i="1" smtClean="0">
                                            <a:latin typeface="Cambria Math" panose="02040503050406030204" pitchFamily="18" charset="0"/>
                                          </a:rPr>
                                          <m:t>𝑇</m:t>
                                        </m:r>
                                      </m:sub>
                                    </m:sSub>
                                    <m:r>
                                      <a:rPr lang="en-CA" sz="700" b="0" i="1" smtClean="0">
                                        <a:latin typeface="Cambria Math" panose="02040503050406030204" pitchFamily="18" charset="0"/>
                                      </a:rPr>
                                      <m:t>&gt;30 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CA" sz="700" b="0" i="0" smtClean="0">
                                        <a:latin typeface="Cambria Math" panose="02040503050406030204" pitchFamily="18" charset="0"/>
                                      </a:rPr>
                                      <m:t>GeV</m:t>
                                    </m:r>
                                    <m:r>
                                      <a:rPr lang="en-CA" sz="700" b="0" i="0" smtClean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CA" sz="700" b="0" i="0" smtClean="0">
                                        <a:latin typeface="Cambria Math" panose="02040503050406030204" pitchFamily="18" charset="0"/>
                                      </a:rPr>
                                      <m:t>and</m:t>
                                    </m:r>
                                    <m:r>
                                      <a:rPr lang="en-CA" sz="700" b="0" i="0" smtClean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d>
                                      <m:dPr>
                                        <m:begChr m:val="|"/>
                                        <m:endChr m:val="|"/>
                                        <m:ctrlPr>
                                          <a:rPr lang="en-CA" sz="7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CA" sz="700" b="0" i="1" smtClean="0">
                                            <a:latin typeface="Cambria Math" panose="02040503050406030204" pitchFamily="18" charset="0"/>
                                          </a:rPr>
                                          <m:t>𝜂</m:t>
                                        </m:r>
                                      </m:e>
                                    </m:d>
                                    <m:r>
                                      <a:rPr lang="en-CA" sz="700" b="0" i="1" smtClean="0">
                                        <a:latin typeface="Cambria Math" panose="02040503050406030204" pitchFamily="18" charset="0"/>
                                      </a:rPr>
                                      <m:t>∈</m:t>
                                    </m:r>
                                    <m:d>
                                      <m:dPr>
                                        <m:begChr m:val="["/>
                                        <m:endChr m:val="]"/>
                                        <m:ctrlPr>
                                          <a:rPr lang="en-CA" sz="7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CA" sz="700" b="0" i="1" smtClean="0">
                                            <a:latin typeface="Cambria Math" panose="02040503050406030204" pitchFamily="18" charset="0"/>
                                          </a:rPr>
                                          <m:t>2.4,4.5</m:t>
                                        </m:r>
                                      </m:e>
                                    </m:d>
                                  </m:e>
                                </m:d>
                              </m:oMath>
                            </m:oMathPara>
                          </a14:m>
                          <a:endParaRPr lang="en-US" sz="7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23994232"/>
                      </a:ext>
                    </a:extLst>
                  </a:tr>
                  <a:tr h="295068">
                    <a:tc>
                      <a:txBody>
                        <a:bodyPr/>
                        <a:lstStyle/>
                        <a:p>
                          <a:pPr algn="ctr"/>
                          <a:endParaRPr lang="en-US" sz="7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700" dirty="0"/>
                            <a:t>B-tagged jets rejected (simulated at 85% WP)</a:t>
                          </a:r>
                        </a:p>
                        <a:p>
                          <a:pPr algn="ctr"/>
                          <a:endParaRPr lang="en-US" sz="7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9662020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694CD7D9-C27B-134A-F68B-20C514751F3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91392742"/>
                  </p:ext>
                </p:extLst>
              </p:nvPr>
            </p:nvGraphicFramePr>
            <p:xfrm>
              <a:off x="215721" y="803052"/>
              <a:ext cx="6426558" cy="195317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3213279">
                      <a:extLst>
                        <a:ext uri="{9D8B030D-6E8A-4147-A177-3AD203B41FA5}">
                          <a16:colId xmlns:a16="http://schemas.microsoft.com/office/drawing/2014/main" val="3889577189"/>
                        </a:ext>
                      </a:extLst>
                    </a:gridCol>
                    <a:gridCol w="3213279">
                      <a:extLst>
                        <a:ext uri="{9D8B030D-6E8A-4147-A177-3AD203B41FA5}">
                          <a16:colId xmlns:a16="http://schemas.microsoft.com/office/drawing/2014/main" val="3553325030"/>
                        </a:ext>
                      </a:extLst>
                    </a:gridCol>
                  </a:tblGrid>
                  <a:tr h="268714">
                    <a:tc>
                      <a:txBody>
                        <a:bodyPr/>
                        <a:lstStyle/>
                        <a:p>
                          <a:pPr algn="ctr"/>
                          <a:endParaRPr lang="en-US" sz="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700" dirty="0"/>
                            <a:t>Selection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41448532"/>
                      </a:ext>
                    </a:extLst>
                  </a:tr>
                  <a:tr h="2687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700" b="1" dirty="0"/>
                            <a:t>BASE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700" dirty="0"/>
                            <a:t>Primary Vertex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32196276"/>
                      </a:ext>
                    </a:extLst>
                  </a:tr>
                  <a:tr h="268714">
                    <a:tc>
                      <a:txBody>
                        <a:bodyPr/>
                        <a:lstStyle/>
                        <a:p>
                          <a:pPr algn="ctr"/>
                          <a:endParaRPr lang="en-US" sz="7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700" dirty="0"/>
                            <a:t>Two opposite muons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70200727"/>
                      </a:ext>
                    </a:extLst>
                  </a:tr>
                  <a:tr h="268714">
                    <a:tc>
                      <a:txBody>
                        <a:bodyPr/>
                        <a:lstStyle/>
                        <a:p>
                          <a:pPr algn="ctr"/>
                          <a:endParaRPr lang="en-US" sz="7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000" t="-309524" r="-394" b="-33809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723366342"/>
                      </a:ext>
                    </a:extLst>
                  </a:tr>
                  <a:tr h="2687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700" dirty="0"/>
                            <a:t>Fit Region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000" t="-390909" r="-394" b="-22272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33538225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700" dirty="0"/>
                            <a:t>Jets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000" t="-450000" r="-394" b="-1041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23994232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endParaRPr lang="en-US" sz="7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700" dirty="0"/>
                            <a:t>B-tagged jets rejected (simulated at 85% WP)</a:t>
                          </a:r>
                        </a:p>
                        <a:p>
                          <a:pPr algn="ctr"/>
                          <a:endParaRPr lang="en-US" sz="7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96620208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05DB8395-30F8-EEF2-1C57-8A5DA26D0D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669" y="2376152"/>
            <a:ext cx="3538252" cy="2767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027849"/>
      </p:ext>
    </p:extLst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3C75124-C913-7B0F-2970-9E8DBC077808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A" smtClean="0"/>
              <a:t>33</a:t>
            </a:fld>
            <a:endParaRPr lang="en-C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E02E3477-7278-55B0-16A9-C4F4FB178025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/>
                  <a:t>Current Sims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2022 MCs</a:t>
                </a:r>
              </a:p>
              <a:p>
                <a:r>
                  <a:rPr lang="en-US" dirty="0"/>
                  <a:t>Prospect sims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HL MCs</a:t>
                </a:r>
              </a:p>
              <a:p>
                <a:r>
                  <a:rPr lang="en-US" dirty="0"/>
                  <a:t>Training:</a:t>
                </a:r>
              </a:p>
              <a:p>
                <a:pPr lvl="1"/>
                <a:r>
                  <a:rPr lang="en-US" dirty="0"/>
                  <a:t>Signal: VBF</a:t>
                </a:r>
              </a:p>
              <a:p>
                <a:pPr lvl="1"/>
                <a:r>
                  <a:rPr lang="en-US" dirty="0"/>
                  <a:t>Background: Drell-Yan</a:t>
                </a:r>
              </a:p>
              <a:p>
                <a:r>
                  <a:rPr lang="en-US" dirty="0"/>
                  <a:t>Scoring:</a:t>
                </a:r>
              </a:p>
              <a:p>
                <a:pPr lvl="1"/>
                <a:r>
                  <a:rPr lang="en-US" dirty="0"/>
                  <a:t>Signal: </a:t>
                </a:r>
                <a:r>
                  <a:rPr lang="en-US" dirty="0" err="1"/>
                  <a:t>ggF</a:t>
                </a:r>
                <a:r>
                  <a:rPr lang="en-US" dirty="0"/>
                  <a:t>, VBF, </a:t>
                </a:r>
                <a:r>
                  <a:rPr lang="en-US" dirty="0" err="1"/>
                  <a:t>ttH</a:t>
                </a:r>
                <a:endParaRPr lang="en-US" dirty="0"/>
              </a:p>
              <a:p>
                <a:pPr lvl="1"/>
                <a:r>
                  <a:rPr lang="en-US" dirty="0"/>
                  <a:t>Background: Drell-Yan, Top*, EWZ*</a:t>
                </a:r>
              </a:p>
              <a:p>
                <a:r>
                  <a:rPr lang="en-US" dirty="0"/>
                  <a:t>Prospect sims not available for *, so current sims were used</a:t>
                </a:r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E02E3477-7278-55B0-16A9-C4F4FB1780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2"/>
                <a:stretch>
                  <a:fillRect l="-1521" t="-1899" r="-19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>
            <a:extLst>
              <a:ext uri="{FF2B5EF4-FFF2-40B4-BE49-F238E27FC236}">
                <a16:creationId xmlns:a16="http://schemas.microsoft.com/office/drawing/2014/main" id="{63451413-CE98-3B6A-CBC9-34D5C0618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Prospect training samples</a:t>
            </a:r>
          </a:p>
        </p:txBody>
      </p:sp>
    </p:spTree>
    <p:extLst>
      <p:ext uri="{BB962C8B-B14F-4D97-AF65-F5344CB8AC3E}">
        <p14:creationId xmlns:p14="http://schemas.microsoft.com/office/powerpoint/2010/main" val="4222439931"/>
      </p:ext>
    </p:extLst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Circle"/>
          <p:cNvSpPr/>
          <p:nvPr/>
        </p:nvSpPr>
        <p:spPr>
          <a:xfrm>
            <a:off x="5422094" y="2755457"/>
            <a:ext cx="358692" cy="359459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AD5B24"/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1" name="Circle"/>
          <p:cNvSpPr/>
          <p:nvPr/>
        </p:nvSpPr>
        <p:spPr>
          <a:xfrm>
            <a:off x="5630163" y="2758285"/>
            <a:ext cx="358693" cy="359459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AD5B24"/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2" name="Circle"/>
          <p:cNvSpPr/>
          <p:nvPr/>
        </p:nvSpPr>
        <p:spPr>
          <a:xfrm>
            <a:off x="5280828" y="2758285"/>
            <a:ext cx="358692" cy="359459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AD5B24"/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3" name="Circle"/>
          <p:cNvSpPr/>
          <p:nvPr/>
        </p:nvSpPr>
        <p:spPr>
          <a:xfrm>
            <a:off x="5745966" y="2758285"/>
            <a:ext cx="358693" cy="359459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AD5B24"/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4" name="Circle"/>
          <p:cNvSpPr/>
          <p:nvPr/>
        </p:nvSpPr>
        <p:spPr>
          <a:xfrm>
            <a:off x="5575562" y="2572206"/>
            <a:ext cx="358692" cy="359459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AD5B24"/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5" name="Circle"/>
          <p:cNvSpPr/>
          <p:nvPr/>
        </p:nvSpPr>
        <p:spPr>
          <a:xfrm>
            <a:off x="5422242" y="2572206"/>
            <a:ext cx="358692" cy="359459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AD5B24"/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6" name="Circle"/>
          <p:cNvSpPr/>
          <p:nvPr/>
        </p:nvSpPr>
        <p:spPr>
          <a:xfrm>
            <a:off x="5501330" y="2413944"/>
            <a:ext cx="358693" cy="359459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AD5B24"/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683228" y="4826921"/>
            <a:ext cx="174772" cy="24384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34</a:t>
            </a:fld>
            <a:endParaRPr/>
          </a:p>
        </p:txBody>
      </p:sp>
      <p:sp>
        <p:nvSpPr>
          <p:cNvPr id="188" name="Background shaping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Background shaping</a:t>
            </a:r>
          </a:p>
        </p:txBody>
      </p:sp>
      <p:sp>
        <p:nvSpPr>
          <p:cNvPr id="189" name="Circle"/>
          <p:cNvSpPr/>
          <p:nvPr/>
        </p:nvSpPr>
        <p:spPr>
          <a:xfrm>
            <a:off x="2066645" y="3166837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190" name="Circle"/>
          <p:cNvSpPr/>
          <p:nvPr/>
        </p:nvSpPr>
        <p:spPr>
          <a:xfrm>
            <a:off x="1907314" y="3100200"/>
            <a:ext cx="358693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191" name="Circle"/>
          <p:cNvSpPr/>
          <p:nvPr/>
        </p:nvSpPr>
        <p:spPr>
          <a:xfrm>
            <a:off x="1719671" y="2991916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192" name="Circle"/>
          <p:cNvSpPr/>
          <p:nvPr/>
        </p:nvSpPr>
        <p:spPr>
          <a:xfrm>
            <a:off x="1040062" y="2750358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193" name="Circle"/>
          <p:cNvSpPr/>
          <p:nvPr/>
        </p:nvSpPr>
        <p:spPr>
          <a:xfrm>
            <a:off x="588949" y="2478721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194" name="Circle"/>
          <p:cNvSpPr/>
          <p:nvPr/>
        </p:nvSpPr>
        <p:spPr>
          <a:xfrm>
            <a:off x="588949" y="2816995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195" name="Circle"/>
          <p:cNvSpPr/>
          <p:nvPr/>
        </p:nvSpPr>
        <p:spPr>
          <a:xfrm>
            <a:off x="588949" y="3100200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196" name="Circle"/>
          <p:cNvSpPr/>
          <p:nvPr/>
        </p:nvSpPr>
        <p:spPr>
          <a:xfrm>
            <a:off x="588949" y="3391736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197" name="Circle"/>
          <p:cNvSpPr/>
          <p:nvPr/>
        </p:nvSpPr>
        <p:spPr>
          <a:xfrm>
            <a:off x="831078" y="2652651"/>
            <a:ext cx="358693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198" name="Circle"/>
          <p:cNvSpPr/>
          <p:nvPr/>
        </p:nvSpPr>
        <p:spPr>
          <a:xfrm>
            <a:off x="831078" y="2902302"/>
            <a:ext cx="358693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199" name="Circle"/>
          <p:cNvSpPr/>
          <p:nvPr/>
        </p:nvSpPr>
        <p:spPr>
          <a:xfrm>
            <a:off x="831078" y="3208485"/>
            <a:ext cx="358693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00" name="Circle"/>
          <p:cNvSpPr/>
          <p:nvPr/>
        </p:nvSpPr>
        <p:spPr>
          <a:xfrm>
            <a:off x="831078" y="3391736"/>
            <a:ext cx="358693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01" name="Circle"/>
          <p:cNvSpPr/>
          <p:nvPr/>
        </p:nvSpPr>
        <p:spPr>
          <a:xfrm>
            <a:off x="1084962" y="3050223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02" name="Circle"/>
          <p:cNvSpPr/>
          <p:nvPr/>
        </p:nvSpPr>
        <p:spPr>
          <a:xfrm>
            <a:off x="1304994" y="2816995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03" name="Circle"/>
          <p:cNvSpPr/>
          <p:nvPr/>
        </p:nvSpPr>
        <p:spPr>
          <a:xfrm>
            <a:off x="1491175" y="2902302"/>
            <a:ext cx="358693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04" name="Circle"/>
          <p:cNvSpPr/>
          <p:nvPr/>
        </p:nvSpPr>
        <p:spPr>
          <a:xfrm>
            <a:off x="1660431" y="3100200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05" name="Circle"/>
          <p:cNvSpPr/>
          <p:nvPr/>
        </p:nvSpPr>
        <p:spPr>
          <a:xfrm>
            <a:off x="1821224" y="3308440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06" name="Circle"/>
          <p:cNvSpPr/>
          <p:nvPr/>
        </p:nvSpPr>
        <p:spPr>
          <a:xfrm>
            <a:off x="2075108" y="3391736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07" name="Circle"/>
          <p:cNvSpPr/>
          <p:nvPr/>
        </p:nvSpPr>
        <p:spPr>
          <a:xfrm>
            <a:off x="1084962" y="3208485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08" name="Circle"/>
          <p:cNvSpPr/>
          <p:nvPr/>
        </p:nvSpPr>
        <p:spPr>
          <a:xfrm>
            <a:off x="1332028" y="3100200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09" name="Circle"/>
          <p:cNvSpPr/>
          <p:nvPr/>
        </p:nvSpPr>
        <p:spPr>
          <a:xfrm>
            <a:off x="1084962" y="3391736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10" name="Circle"/>
          <p:cNvSpPr/>
          <p:nvPr/>
        </p:nvSpPr>
        <p:spPr>
          <a:xfrm>
            <a:off x="1338845" y="3391736"/>
            <a:ext cx="358693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11" name="Circle"/>
          <p:cNvSpPr/>
          <p:nvPr/>
        </p:nvSpPr>
        <p:spPr>
          <a:xfrm>
            <a:off x="1580035" y="3308440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12" name="Circle"/>
          <p:cNvSpPr/>
          <p:nvPr/>
        </p:nvSpPr>
        <p:spPr>
          <a:xfrm>
            <a:off x="1580975" y="3391736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13" name="Circle"/>
          <p:cNvSpPr/>
          <p:nvPr/>
        </p:nvSpPr>
        <p:spPr>
          <a:xfrm>
            <a:off x="1828041" y="3391736"/>
            <a:ext cx="358693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14" name="Background"/>
          <p:cNvSpPr txBox="1"/>
          <p:nvPr/>
        </p:nvSpPr>
        <p:spPr>
          <a:xfrm>
            <a:off x="795100" y="1661217"/>
            <a:ext cx="1572156" cy="4284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/>
          <a:lstStyle>
            <a:lvl1pPr>
              <a:defRPr>
                <a:solidFill>
                  <a:schemeClr val="accent1">
                    <a:satOff val="-3547"/>
                    <a:lumOff val="-10352"/>
                  </a:schemeClr>
                </a:solidFill>
              </a:defRPr>
            </a:lvl1pPr>
          </a:lstStyle>
          <a:p>
            <a:r>
              <a:t>Background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5" name="Invariant mass"/>
              <p:cNvSpPr txBox="1"/>
              <p:nvPr/>
            </p:nvSpPr>
            <p:spPr>
              <a:xfrm>
                <a:off x="4020675" y="4154703"/>
                <a:ext cx="2116133" cy="42843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45719" rIns="45719"/>
              <a:lstStyle/>
              <a:p>
                <a:r>
                  <a:t>Invariant mass </a:t>
                </a:r>
                <a14:m>
                  <m:oMath xmlns:m="http://schemas.openxmlformats.org/officeDocument/2006/math">
                    <m:r>
                      <a:rPr sz="19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endParaRPr/>
              </a:p>
            </p:txBody>
          </p:sp>
        </mc:Choice>
        <mc:Fallback xmlns="">
          <p:sp>
            <p:nvSpPr>
              <p:cNvPr id="215" name="Invariant mass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0675" y="4154703"/>
                <a:ext cx="2116133" cy="428431"/>
              </a:xfrm>
              <a:prstGeom prst="rect">
                <a:avLst/>
              </a:prstGeom>
              <a:blipFill>
                <a:blip r:embed="rId2"/>
                <a:stretch>
                  <a:fillRect l="-4167" t="-5882" b="-11765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6" name="Events"/>
              <p:cNvSpPr txBox="1"/>
              <p:nvPr/>
            </p:nvSpPr>
            <p:spPr>
              <a:xfrm rot="16200000">
                <a:off x="-497416" y="2715872"/>
                <a:ext cx="1572156" cy="42843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45719" rIns="45719"/>
              <a:lstStyle/>
              <a:p>
                <a:r>
                  <a:t>Events </a:t>
                </a:r>
                <a14:m>
                  <m:oMath xmlns:m="http://schemas.openxmlformats.org/officeDocument/2006/math">
                    <m:r>
                      <a:rPr sz="19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endParaRPr/>
              </a:p>
            </p:txBody>
          </p:sp>
        </mc:Choice>
        <mc:Fallback xmlns="">
          <p:sp>
            <p:nvSpPr>
              <p:cNvPr id="216" name="Events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497416" y="2715872"/>
                <a:ext cx="1572156" cy="428431"/>
              </a:xfrm>
              <a:prstGeom prst="rect">
                <a:avLst/>
              </a:prstGeom>
              <a:blipFill>
                <a:blip r:embed="rId3"/>
                <a:stretch>
                  <a:fillRect l="-2857" r="-11429" b="-640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7" name="Combined"/>
          <p:cNvSpPr txBox="1"/>
          <p:nvPr/>
        </p:nvSpPr>
        <p:spPr>
          <a:xfrm>
            <a:off x="4932901" y="1700616"/>
            <a:ext cx="1572156" cy="4284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/>
          <a:lstStyle>
            <a:lvl1pPr>
              <a:defRPr>
                <a:solidFill>
                  <a:srgbClr val="6861DE"/>
                </a:solidFill>
              </a:defRPr>
            </a:lvl1pPr>
          </a:lstStyle>
          <a:p>
            <a:r>
              <a:t>Combined</a:t>
            </a:r>
          </a:p>
        </p:txBody>
      </p:sp>
      <p:sp>
        <p:nvSpPr>
          <p:cNvPr id="218" name="Signal"/>
          <p:cNvSpPr txBox="1"/>
          <p:nvPr/>
        </p:nvSpPr>
        <p:spPr>
          <a:xfrm>
            <a:off x="2863898" y="1700616"/>
            <a:ext cx="1572155" cy="4284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t>Signal</a:t>
            </a:r>
          </a:p>
        </p:txBody>
      </p:sp>
      <p:sp>
        <p:nvSpPr>
          <p:cNvPr id="219" name="Circle"/>
          <p:cNvSpPr/>
          <p:nvPr/>
        </p:nvSpPr>
        <p:spPr>
          <a:xfrm>
            <a:off x="6249452" y="3158630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20" name="Circle"/>
          <p:cNvSpPr/>
          <p:nvPr/>
        </p:nvSpPr>
        <p:spPr>
          <a:xfrm>
            <a:off x="6090122" y="3091993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21" name="Circle"/>
          <p:cNvSpPr/>
          <p:nvPr/>
        </p:nvSpPr>
        <p:spPr>
          <a:xfrm>
            <a:off x="5902478" y="2983708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22" name="Circle"/>
          <p:cNvSpPr/>
          <p:nvPr/>
        </p:nvSpPr>
        <p:spPr>
          <a:xfrm>
            <a:off x="5222869" y="2742151"/>
            <a:ext cx="358693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23" name="Circle"/>
          <p:cNvSpPr/>
          <p:nvPr/>
        </p:nvSpPr>
        <p:spPr>
          <a:xfrm>
            <a:off x="4771756" y="2470514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24" name="Circle"/>
          <p:cNvSpPr/>
          <p:nvPr/>
        </p:nvSpPr>
        <p:spPr>
          <a:xfrm>
            <a:off x="4771756" y="2808787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25" name="Circle"/>
          <p:cNvSpPr/>
          <p:nvPr/>
        </p:nvSpPr>
        <p:spPr>
          <a:xfrm>
            <a:off x="4771756" y="3091993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26" name="Circle"/>
          <p:cNvSpPr/>
          <p:nvPr/>
        </p:nvSpPr>
        <p:spPr>
          <a:xfrm>
            <a:off x="4771756" y="3383528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27" name="Circle"/>
          <p:cNvSpPr/>
          <p:nvPr/>
        </p:nvSpPr>
        <p:spPr>
          <a:xfrm>
            <a:off x="5013886" y="2644443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28" name="Circle"/>
          <p:cNvSpPr/>
          <p:nvPr/>
        </p:nvSpPr>
        <p:spPr>
          <a:xfrm>
            <a:off x="5013886" y="2894095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29" name="Circle"/>
          <p:cNvSpPr/>
          <p:nvPr/>
        </p:nvSpPr>
        <p:spPr>
          <a:xfrm>
            <a:off x="5013886" y="3200278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30" name="Circle"/>
          <p:cNvSpPr/>
          <p:nvPr/>
        </p:nvSpPr>
        <p:spPr>
          <a:xfrm>
            <a:off x="5013886" y="3383528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31" name="Circle"/>
          <p:cNvSpPr/>
          <p:nvPr/>
        </p:nvSpPr>
        <p:spPr>
          <a:xfrm>
            <a:off x="5267769" y="3042016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32" name="Circle"/>
          <p:cNvSpPr/>
          <p:nvPr/>
        </p:nvSpPr>
        <p:spPr>
          <a:xfrm>
            <a:off x="5487801" y="2808787"/>
            <a:ext cx="358693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33" name="Circle"/>
          <p:cNvSpPr/>
          <p:nvPr/>
        </p:nvSpPr>
        <p:spPr>
          <a:xfrm>
            <a:off x="5673983" y="2894095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34" name="Circle"/>
          <p:cNvSpPr/>
          <p:nvPr/>
        </p:nvSpPr>
        <p:spPr>
          <a:xfrm>
            <a:off x="5843239" y="3091993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35" name="Circle"/>
          <p:cNvSpPr/>
          <p:nvPr/>
        </p:nvSpPr>
        <p:spPr>
          <a:xfrm>
            <a:off x="6004031" y="3300233"/>
            <a:ext cx="358693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36" name="Circle"/>
          <p:cNvSpPr/>
          <p:nvPr/>
        </p:nvSpPr>
        <p:spPr>
          <a:xfrm>
            <a:off x="6257915" y="3383528"/>
            <a:ext cx="358693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37" name="Circle"/>
          <p:cNvSpPr/>
          <p:nvPr/>
        </p:nvSpPr>
        <p:spPr>
          <a:xfrm>
            <a:off x="5267769" y="3200278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38" name="Circle"/>
          <p:cNvSpPr/>
          <p:nvPr/>
        </p:nvSpPr>
        <p:spPr>
          <a:xfrm>
            <a:off x="5514835" y="3091993"/>
            <a:ext cx="358693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39" name="Circle"/>
          <p:cNvSpPr/>
          <p:nvPr/>
        </p:nvSpPr>
        <p:spPr>
          <a:xfrm>
            <a:off x="5267769" y="3383528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40" name="Circle"/>
          <p:cNvSpPr/>
          <p:nvPr/>
        </p:nvSpPr>
        <p:spPr>
          <a:xfrm>
            <a:off x="5521653" y="3383528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41" name="Circle"/>
          <p:cNvSpPr/>
          <p:nvPr/>
        </p:nvSpPr>
        <p:spPr>
          <a:xfrm>
            <a:off x="5762842" y="3300233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42" name="Circle"/>
          <p:cNvSpPr/>
          <p:nvPr/>
        </p:nvSpPr>
        <p:spPr>
          <a:xfrm>
            <a:off x="5763783" y="3383528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43" name="Circle"/>
          <p:cNvSpPr/>
          <p:nvPr/>
        </p:nvSpPr>
        <p:spPr>
          <a:xfrm>
            <a:off x="6010849" y="3383528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44" name="Circle"/>
          <p:cNvSpPr/>
          <p:nvPr/>
        </p:nvSpPr>
        <p:spPr>
          <a:xfrm>
            <a:off x="3317161" y="3391736"/>
            <a:ext cx="358693" cy="359458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AD5B24"/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45" name="Circle"/>
          <p:cNvSpPr/>
          <p:nvPr/>
        </p:nvSpPr>
        <p:spPr>
          <a:xfrm>
            <a:off x="3525231" y="3394564"/>
            <a:ext cx="358692" cy="359459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AD5B24"/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46" name="Circle"/>
          <p:cNvSpPr/>
          <p:nvPr/>
        </p:nvSpPr>
        <p:spPr>
          <a:xfrm>
            <a:off x="3175895" y="3394564"/>
            <a:ext cx="358692" cy="359459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AD5B24"/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47" name="Circle"/>
          <p:cNvSpPr/>
          <p:nvPr/>
        </p:nvSpPr>
        <p:spPr>
          <a:xfrm>
            <a:off x="3641034" y="3394564"/>
            <a:ext cx="358692" cy="359459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AD5B24"/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48" name="Circle"/>
          <p:cNvSpPr/>
          <p:nvPr/>
        </p:nvSpPr>
        <p:spPr>
          <a:xfrm>
            <a:off x="3470630" y="3208485"/>
            <a:ext cx="358692" cy="359459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AD5B24"/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49" name="Circle"/>
          <p:cNvSpPr/>
          <p:nvPr/>
        </p:nvSpPr>
        <p:spPr>
          <a:xfrm>
            <a:off x="3317310" y="3208485"/>
            <a:ext cx="358692" cy="359459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AD5B24"/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50" name="Circle"/>
          <p:cNvSpPr/>
          <p:nvPr/>
        </p:nvSpPr>
        <p:spPr>
          <a:xfrm>
            <a:off x="3396398" y="3050223"/>
            <a:ext cx="358692" cy="359459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AD5B24"/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51" name="Pre-NN"/>
          <p:cNvSpPr txBox="1"/>
          <p:nvPr/>
        </p:nvSpPr>
        <p:spPr>
          <a:xfrm>
            <a:off x="708024" y="945406"/>
            <a:ext cx="777774" cy="333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t>Pre-NN</a:t>
            </a:r>
          </a:p>
        </p:txBody>
      </p:sp>
    </p:spTree>
    <p:extLst>
      <p:ext uri="{BB962C8B-B14F-4D97-AF65-F5344CB8AC3E}">
        <p14:creationId xmlns:p14="http://schemas.microsoft.com/office/powerpoint/2010/main" val="584278935"/>
      </p:ext>
    </p:extLst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Circle"/>
          <p:cNvSpPr/>
          <p:nvPr/>
        </p:nvSpPr>
        <p:spPr>
          <a:xfrm>
            <a:off x="5422094" y="2755457"/>
            <a:ext cx="358692" cy="359459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AD5B24"/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54" name="Circle"/>
          <p:cNvSpPr/>
          <p:nvPr/>
        </p:nvSpPr>
        <p:spPr>
          <a:xfrm>
            <a:off x="5630163" y="2758285"/>
            <a:ext cx="358693" cy="359459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AD5B24"/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55" name="Circle"/>
          <p:cNvSpPr/>
          <p:nvPr/>
        </p:nvSpPr>
        <p:spPr>
          <a:xfrm>
            <a:off x="5280828" y="2758285"/>
            <a:ext cx="358692" cy="359459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AD5B24"/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56" name="Circle"/>
          <p:cNvSpPr/>
          <p:nvPr/>
        </p:nvSpPr>
        <p:spPr>
          <a:xfrm>
            <a:off x="5745966" y="2758285"/>
            <a:ext cx="358693" cy="359459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AD5B24"/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57" name="Circle"/>
          <p:cNvSpPr/>
          <p:nvPr/>
        </p:nvSpPr>
        <p:spPr>
          <a:xfrm>
            <a:off x="5575562" y="2572206"/>
            <a:ext cx="358692" cy="359459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AD5B24"/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58" name="Circle"/>
          <p:cNvSpPr/>
          <p:nvPr/>
        </p:nvSpPr>
        <p:spPr>
          <a:xfrm>
            <a:off x="5422242" y="2572206"/>
            <a:ext cx="358692" cy="359459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AD5B24"/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59" name="Circle"/>
          <p:cNvSpPr/>
          <p:nvPr/>
        </p:nvSpPr>
        <p:spPr>
          <a:xfrm>
            <a:off x="5501330" y="2413944"/>
            <a:ext cx="358693" cy="359459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AD5B24"/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6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683228" y="4826921"/>
            <a:ext cx="174772" cy="24384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35</a:t>
            </a:fld>
            <a:endParaRPr/>
          </a:p>
        </p:txBody>
      </p:sp>
      <p:sp>
        <p:nvSpPr>
          <p:cNvPr id="261" name="Background shaping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Background shaping</a:t>
            </a:r>
          </a:p>
        </p:txBody>
      </p:sp>
      <p:sp>
        <p:nvSpPr>
          <p:cNvPr id="262" name="Circle"/>
          <p:cNvSpPr/>
          <p:nvPr/>
        </p:nvSpPr>
        <p:spPr>
          <a:xfrm>
            <a:off x="2075108" y="-430779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63" name="Circle"/>
          <p:cNvSpPr/>
          <p:nvPr/>
        </p:nvSpPr>
        <p:spPr>
          <a:xfrm>
            <a:off x="1821224" y="-495750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64" name="Circle"/>
          <p:cNvSpPr/>
          <p:nvPr/>
        </p:nvSpPr>
        <p:spPr>
          <a:xfrm>
            <a:off x="1660431" y="-438807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65" name="Circle"/>
          <p:cNvSpPr/>
          <p:nvPr/>
        </p:nvSpPr>
        <p:spPr>
          <a:xfrm>
            <a:off x="1015343" y="-430779"/>
            <a:ext cx="358693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66" name="Circle"/>
          <p:cNvSpPr/>
          <p:nvPr/>
        </p:nvSpPr>
        <p:spPr>
          <a:xfrm>
            <a:off x="588949" y="-495750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67" name="Circle"/>
          <p:cNvSpPr/>
          <p:nvPr/>
        </p:nvSpPr>
        <p:spPr>
          <a:xfrm>
            <a:off x="588949" y="-429381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68" name="Circle"/>
          <p:cNvSpPr/>
          <p:nvPr/>
        </p:nvSpPr>
        <p:spPr>
          <a:xfrm>
            <a:off x="588949" y="-429381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69" name="Circle"/>
          <p:cNvSpPr/>
          <p:nvPr/>
        </p:nvSpPr>
        <p:spPr>
          <a:xfrm>
            <a:off x="588949" y="3391736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70" name="Circle"/>
          <p:cNvSpPr/>
          <p:nvPr/>
        </p:nvSpPr>
        <p:spPr>
          <a:xfrm>
            <a:off x="831078" y="-429381"/>
            <a:ext cx="358693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71" name="Circle"/>
          <p:cNvSpPr/>
          <p:nvPr/>
        </p:nvSpPr>
        <p:spPr>
          <a:xfrm>
            <a:off x="831078" y="-488785"/>
            <a:ext cx="358693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72" name="Circle"/>
          <p:cNvSpPr/>
          <p:nvPr/>
        </p:nvSpPr>
        <p:spPr>
          <a:xfrm>
            <a:off x="829648" y="-438807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73" name="Circle"/>
          <p:cNvSpPr/>
          <p:nvPr/>
        </p:nvSpPr>
        <p:spPr>
          <a:xfrm>
            <a:off x="831078" y="3391736"/>
            <a:ext cx="358693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74" name="Circle"/>
          <p:cNvSpPr/>
          <p:nvPr/>
        </p:nvSpPr>
        <p:spPr>
          <a:xfrm>
            <a:off x="1084962" y="3050223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75" name="Circle"/>
          <p:cNvSpPr/>
          <p:nvPr/>
        </p:nvSpPr>
        <p:spPr>
          <a:xfrm>
            <a:off x="1245755" y="-438807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76" name="Circle"/>
          <p:cNvSpPr/>
          <p:nvPr/>
        </p:nvSpPr>
        <p:spPr>
          <a:xfrm>
            <a:off x="1491175" y="2902302"/>
            <a:ext cx="358693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77" name="Circle"/>
          <p:cNvSpPr/>
          <p:nvPr/>
        </p:nvSpPr>
        <p:spPr>
          <a:xfrm>
            <a:off x="1660431" y="3100200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78" name="Circle"/>
          <p:cNvSpPr/>
          <p:nvPr/>
        </p:nvSpPr>
        <p:spPr>
          <a:xfrm>
            <a:off x="1821224" y="3308440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79" name="Circle"/>
          <p:cNvSpPr/>
          <p:nvPr/>
        </p:nvSpPr>
        <p:spPr>
          <a:xfrm>
            <a:off x="2075108" y="3391736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80" name="Circle"/>
          <p:cNvSpPr/>
          <p:nvPr/>
        </p:nvSpPr>
        <p:spPr>
          <a:xfrm>
            <a:off x="1084962" y="3208485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81" name="Circle"/>
          <p:cNvSpPr/>
          <p:nvPr/>
        </p:nvSpPr>
        <p:spPr>
          <a:xfrm>
            <a:off x="1332028" y="3100200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82" name="Circle"/>
          <p:cNvSpPr/>
          <p:nvPr/>
        </p:nvSpPr>
        <p:spPr>
          <a:xfrm>
            <a:off x="1084962" y="3391736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83" name="Circle"/>
          <p:cNvSpPr/>
          <p:nvPr/>
        </p:nvSpPr>
        <p:spPr>
          <a:xfrm>
            <a:off x="1338845" y="3391736"/>
            <a:ext cx="358693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84" name="Circle"/>
          <p:cNvSpPr/>
          <p:nvPr/>
        </p:nvSpPr>
        <p:spPr>
          <a:xfrm>
            <a:off x="1580035" y="3308440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85" name="Circle"/>
          <p:cNvSpPr/>
          <p:nvPr/>
        </p:nvSpPr>
        <p:spPr>
          <a:xfrm>
            <a:off x="1660431" y="-488785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86" name="Circle"/>
          <p:cNvSpPr/>
          <p:nvPr/>
        </p:nvSpPr>
        <p:spPr>
          <a:xfrm>
            <a:off x="1828041" y="3391736"/>
            <a:ext cx="358693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87" name="Background"/>
          <p:cNvSpPr txBox="1"/>
          <p:nvPr/>
        </p:nvSpPr>
        <p:spPr>
          <a:xfrm>
            <a:off x="795100" y="1661217"/>
            <a:ext cx="1572156" cy="4284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/>
          <a:lstStyle>
            <a:lvl1pPr>
              <a:defRPr>
                <a:solidFill>
                  <a:schemeClr val="accent1">
                    <a:satOff val="-3547"/>
                    <a:lumOff val="-10352"/>
                  </a:schemeClr>
                </a:solidFill>
              </a:defRPr>
            </a:lvl1pPr>
          </a:lstStyle>
          <a:p>
            <a:r>
              <a:t>Background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8" name="Invariant mass"/>
              <p:cNvSpPr txBox="1"/>
              <p:nvPr/>
            </p:nvSpPr>
            <p:spPr>
              <a:xfrm>
                <a:off x="4020675" y="4154703"/>
                <a:ext cx="2116133" cy="42843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45719" rIns="45719"/>
              <a:lstStyle/>
              <a:p>
                <a:r>
                  <a:t>Invariant mass </a:t>
                </a:r>
                <a14:m>
                  <m:oMath xmlns:m="http://schemas.openxmlformats.org/officeDocument/2006/math">
                    <m:r>
                      <a:rPr sz="19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endParaRPr/>
              </a:p>
            </p:txBody>
          </p:sp>
        </mc:Choice>
        <mc:Fallback xmlns="">
          <p:sp>
            <p:nvSpPr>
              <p:cNvPr id="288" name="Invariant mass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0675" y="4154703"/>
                <a:ext cx="2116133" cy="428431"/>
              </a:xfrm>
              <a:prstGeom prst="rect">
                <a:avLst/>
              </a:prstGeom>
              <a:blipFill>
                <a:blip r:embed="rId2"/>
                <a:stretch>
                  <a:fillRect l="-4167" t="-5882" b="-11765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9" name="Events"/>
              <p:cNvSpPr txBox="1"/>
              <p:nvPr/>
            </p:nvSpPr>
            <p:spPr>
              <a:xfrm rot="16200000">
                <a:off x="-497416" y="2715872"/>
                <a:ext cx="1572156" cy="42843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45719" rIns="45719"/>
              <a:lstStyle/>
              <a:p>
                <a:r>
                  <a:t>Events </a:t>
                </a:r>
                <a14:m>
                  <m:oMath xmlns:m="http://schemas.openxmlformats.org/officeDocument/2006/math">
                    <m:r>
                      <a:rPr sz="19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endParaRPr/>
              </a:p>
            </p:txBody>
          </p:sp>
        </mc:Choice>
        <mc:Fallback xmlns="">
          <p:sp>
            <p:nvSpPr>
              <p:cNvPr id="289" name="Events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497416" y="2715872"/>
                <a:ext cx="1572156" cy="428431"/>
              </a:xfrm>
              <a:prstGeom prst="rect">
                <a:avLst/>
              </a:prstGeom>
              <a:blipFill>
                <a:blip r:embed="rId3"/>
                <a:stretch>
                  <a:fillRect l="-2857" r="-11429" b="-640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0" name="Combined"/>
          <p:cNvSpPr txBox="1"/>
          <p:nvPr/>
        </p:nvSpPr>
        <p:spPr>
          <a:xfrm>
            <a:off x="4932901" y="1700616"/>
            <a:ext cx="1572156" cy="4284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/>
          <a:lstStyle>
            <a:lvl1pPr>
              <a:defRPr>
                <a:solidFill>
                  <a:srgbClr val="6861DE"/>
                </a:solidFill>
              </a:defRPr>
            </a:lvl1pPr>
          </a:lstStyle>
          <a:p>
            <a:r>
              <a:t>Combined</a:t>
            </a:r>
          </a:p>
        </p:txBody>
      </p:sp>
      <p:sp>
        <p:nvSpPr>
          <p:cNvPr id="291" name="Signal"/>
          <p:cNvSpPr txBox="1"/>
          <p:nvPr/>
        </p:nvSpPr>
        <p:spPr>
          <a:xfrm>
            <a:off x="2863898" y="1700616"/>
            <a:ext cx="1572155" cy="4284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t>Signal</a:t>
            </a:r>
          </a:p>
        </p:txBody>
      </p:sp>
      <p:sp>
        <p:nvSpPr>
          <p:cNvPr id="292" name="Circle"/>
          <p:cNvSpPr/>
          <p:nvPr/>
        </p:nvSpPr>
        <p:spPr>
          <a:xfrm>
            <a:off x="6177519" y="-438807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93" name="Circle"/>
          <p:cNvSpPr/>
          <p:nvPr/>
        </p:nvSpPr>
        <p:spPr>
          <a:xfrm>
            <a:off x="6018188" y="-505444"/>
            <a:ext cx="358693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94" name="Circle"/>
          <p:cNvSpPr/>
          <p:nvPr/>
        </p:nvSpPr>
        <p:spPr>
          <a:xfrm>
            <a:off x="5830544" y="-613729"/>
            <a:ext cx="358693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95" name="Circle"/>
          <p:cNvSpPr/>
          <p:nvPr/>
        </p:nvSpPr>
        <p:spPr>
          <a:xfrm>
            <a:off x="5115755" y="-495750"/>
            <a:ext cx="358693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96" name="Circle"/>
          <p:cNvSpPr/>
          <p:nvPr/>
        </p:nvSpPr>
        <p:spPr>
          <a:xfrm>
            <a:off x="4771756" y="-488785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97" name="Circle"/>
          <p:cNvSpPr/>
          <p:nvPr/>
        </p:nvSpPr>
        <p:spPr>
          <a:xfrm>
            <a:off x="4765896" y="-635337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98" name="Circle"/>
          <p:cNvSpPr/>
          <p:nvPr/>
        </p:nvSpPr>
        <p:spPr>
          <a:xfrm>
            <a:off x="4765896" y="-495750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99" name="Circle"/>
          <p:cNvSpPr/>
          <p:nvPr/>
        </p:nvSpPr>
        <p:spPr>
          <a:xfrm>
            <a:off x="4771756" y="3383528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00" name="Circle"/>
          <p:cNvSpPr/>
          <p:nvPr/>
        </p:nvSpPr>
        <p:spPr>
          <a:xfrm>
            <a:off x="5013886" y="-438807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01" name="Circle"/>
          <p:cNvSpPr/>
          <p:nvPr/>
        </p:nvSpPr>
        <p:spPr>
          <a:xfrm>
            <a:off x="4899395" y="-635337"/>
            <a:ext cx="358693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02" name="Circle"/>
          <p:cNvSpPr/>
          <p:nvPr/>
        </p:nvSpPr>
        <p:spPr>
          <a:xfrm>
            <a:off x="4899395" y="-883964"/>
            <a:ext cx="358693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03" name="Circle"/>
          <p:cNvSpPr/>
          <p:nvPr/>
        </p:nvSpPr>
        <p:spPr>
          <a:xfrm>
            <a:off x="5013886" y="3383528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04" name="Circle"/>
          <p:cNvSpPr/>
          <p:nvPr/>
        </p:nvSpPr>
        <p:spPr>
          <a:xfrm>
            <a:off x="5267769" y="3042016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05" name="Circle"/>
          <p:cNvSpPr/>
          <p:nvPr/>
        </p:nvSpPr>
        <p:spPr>
          <a:xfrm>
            <a:off x="5458792" y="-488785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06" name="Circle"/>
          <p:cNvSpPr/>
          <p:nvPr/>
        </p:nvSpPr>
        <p:spPr>
          <a:xfrm>
            <a:off x="5673983" y="2894095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07" name="Circle"/>
          <p:cNvSpPr/>
          <p:nvPr/>
        </p:nvSpPr>
        <p:spPr>
          <a:xfrm>
            <a:off x="5843239" y="3091993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08" name="Circle"/>
          <p:cNvSpPr/>
          <p:nvPr/>
        </p:nvSpPr>
        <p:spPr>
          <a:xfrm>
            <a:off x="6004031" y="3300233"/>
            <a:ext cx="358693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09" name="Circle"/>
          <p:cNvSpPr/>
          <p:nvPr/>
        </p:nvSpPr>
        <p:spPr>
          <a:xfrm>
            <a:off x="6257915" y="3383528"/>
            <a:ext cx="358693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10" name="Circle"/>
          <p:cNvSpPr/>
          <p:nvPr/>
        </p:nvSpPr>
        <p:spPr>
          <a:xfrm>
            <a:off x="5267769" y="3200278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11" name="Circle"/>
          <p:cNvSpPr/>
          <p:nvPr/>
        </p:nvSpPr>
        <p:spPr>
          <a:xfrm>
            <a:off x="5514835" y="3091993"/>
            <a:ext cx="358693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12" name="Circle"/>
          <p:cNvSpPr/>
          <p:nvPr/>
        </p:nvSpPr>
        <p:spPr>
          <a:xfrm>
            <a:off x="5267769" y="3383528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13" name="Circle"/>
          <p:cNvSpPr/>
          <p:nvPr/>
        </p:nvSpPr>
        <p:spPr>
          <a:xfrm>
            <a:off x="5521653" y="3383528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14" name="Circle"/>
          <p:cNvSpPr/>
          <p:nvPr/>
        </p:nvSpPr>
        <p:spPr>
          <a:xfrm>
            <a:off x="5762842" y="3300233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15" name="Circle"/>
          <p:cNvSpPr/>
          <p:nvPr/>
        </p:nvSpPr>
        <p:spPr>
          <a:xfrm>
            <a:off x="5762842" y="-430779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16" name="Circle"/>
          <p:cNvSpPr/>
          <p:nvPr/>
        </p:nvSpPr>
        <p:spPr>
          <a:xfrm>
            <a:off x="6010849" y="3383528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17" name="Circle"/>
          <p:cNvSpPr/>
          <p:nvPr/>
        </p:nvSpPr>
        <p:spPr>
          <a:xfrm>
            <a:off x="3317161" y="3391736"/>
            <a:ext cx="358693" cy="359458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AD5B24"/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18" name="Circle"/>
          <p:cNvSpPr/>
          <p:nvPr/>
        </p:nvSpPr>
        <p:spPr>
          <a:xfrm>
            <a:off x="3525231" y="3394564"/>
            <a:ext cx="358692" cy="359459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AD5B24"/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19" name="Circle"/>
          <p:cNvSpPr/>
          <p:nvPr/>
        </p:nvSpPr>
        <p:spPr>
          <a:xfrm>
            <a:off x="3175895" y="3394564"/>
            <a:ext cx="358692" cy="359459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AD5B24"/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20" name="Circle"/>
          <p:cNvSpPr/>
          <p:nvPr/>
        </p:nvSpPr>
        <p:spPr>
          <a:xfrm>
            <a:off x="3641034" y="3394564"/>
            <a:ext cx="358692" cy="359459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AD5B24"/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21" name="Circle"/>
          <p:cNvSpPr/>
          <p:nvPr/>
        </p:nvSpPr>
        <p:spPr>
          <a:xfrm>
            <a:off x="3470630" y="3208485"/>
            <a:ext cx="358692" cy="359459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AD5B24"/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22" name="Circle"/>
          <p:cNvSpPr/>
          <p:nvPr/>
        </p:nvSpPr>
        <p:spPr>
          <a:xfrm>
            <a:off x="3317310" y="3208485"/>
            <a:ext cx="358692" cy="359459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AD5B24"/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23" name="Circle"/>
          <p:cNvSpPr/>
          <p:nvPr/>
        </p:nvSpPr>
        <p:spPr>
          <a:xfrm>
            <a:off x="3396398" y="3050223"/>
            <a:ext cx="358692" cy="359459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AD5B24"/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24" name="Post-NN: NN selects background in signal region"/>
          <p:cNvSpPr txBox="1"/>
          <p:nvPr/>
        </p:nvSpPr>
        <p:spPr>
          <a:xfrm>
            <a:off x="708024" y="945406"/>
            <a:ext cx="4548000" cy="333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t>Post-NN: NN selects background in signal region</a:t>
            </a:r>
          </a:p>
        </p:txBody>
      </p:sp>
    </p:spTree>
    <p:extLst>
      <p:ext uri="{BB962C8B-B14F-4D97-AF65-F5344CB8AC3E}">
        <p14:creationId xmlns:p14="http://schemas.microsoft.com/office/powerpoint/2010/main" val="386313056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683228" y="4826921"/>
            <a:ext cx="174772" cy="24384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36</a:t>
            </a:fld>
            <a:endParaRPr/>
          </a:p>
        </p:txBody>
      </p:sp>
      <p:sp>
        <p:nvSpPr>
          <p:cNvPr id="327" name="Why is background shaping bad?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Why is background shaping bad?</a:t>
            </a:r>
          </a:p>
        </p:txBody>
      </p:sp>
      <p:grpSp>
        <p:nvGrpSpPr>
          <p:cNvPr id="330" name="Group"/>
          <p:cNvGrpSpPr/>
          <p:nvPr/>
        </p:nvGrpSpPr>
        <p:grpSpPr>
          <a:xfrm>
            <a:off x="1106563" y="1529749"/>
            <a:ext cx="4644874" cy="3088627"/>
            <a:chOff x="0" y="0"/>
            <a:chExt cx="4644873" cy="3088626"/>
          </a:xfrm>
        </p:grpSpPr>
        <p:pic>
          <p:nvPicPr>
            <p:cNvPr id="328" name="pasted-movie.png" descr="pasted-movie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4644874" cy="308862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29" name="pasted-movie.png" descr="pasted-movie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7144" y="468722"/>
              <a:ext cx="1014536" cy="11656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331" name="Want to subtract background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Want to subtract background</a:t>
            </a:r>
          </a:p>
          <a:p>
            <a:pPr lvl="1"/>
            <a:r>
              <a:t>Need to know background from sidebands</a:t>
            </a:r>
          </a:p>
        </p:txBody>
      </p:sp>
    </p:spTree>
    <p:extLst>
      <p:ext uri="{BB962C8B-B14F-4D97-AF65-F5344CB8AC3E}">
        <p14:creationId xmlns:p14="http://schemas.microsoft.com/office/powerpoint/2010/main" val="2938700076"/>
      </p:ext>
    </p:extLst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Want to subtract background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Want to subtract background</a:t>
            </a:r>
          </a:p>
          <a:p>
            <a:pPr lvl="1"/>
            <a:r>
              <a:t>Need to know background from sidebands</a:t>
            </a:r>
          </a:p>
        </p:txBody>
      </p:sp>
      <p:grpSp>
        <p:nvGrpSpPr>
          <p:cNvPr id="336" name="Group"/>
          <p:cNvGrpSpPr/>
          <p:nvPr/>
        </p:nvGrpSpPr>
        <p:grpSpPr>
          <a:xfrm>
            <a:off x="1147540" y="1515577"/>
            <a:ext cx="4562920" cy="3034132"/>
            <a:chOff x="0" y="0"/>
            <a:chExt cx="4562919" cy="3034130"/>
          </a:xfrm>
        </p:grpSpPr>
        <p:pic>
          <p:nvPicPr>
            <p:cNvPr id="334" name="pasted-movie.png" descr="pasted-movie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4562920" cy="303413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35" name="pasted-movie.png" descr="pasted-movie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3215" y="456990"/>
              <a:ext cx="1014536" cy="11656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33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683228" y="4826921"/>
            <a:ext cx="174772" cy="24384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37</a:t>
            </a:fld>
            <a:endParaRPr/>
          </a:p>
        </p:txBody>
      </p:sp>
      <p:sp>
        <p:nvSpPr>
          <p:cNvPr id="338" name="Why is background shaping bad?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Why is background shaping bad?</a:t>
            </a:r>
          </a:p>
        </p:txBody>
      </p:sp>
      <p:sp>
        <p:nvSpPr>
          <p:cNvPr id="340" name="Connection Line"/>
          <p:cNvSpPr/>
          <p:nvPr/>
        </p:nvSpPr>
        <p:spPr>
          <a:xfrm>
            <a:off x="1571899" y="2202800"/>
            <a:ext cx="3994178" cy="2714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9673" y="15255"/>
                  <a:pt x="2473" y="8055"/>
                  <a:pt x="0" y="0"/>
                </a:cubicBezTo>
              </a:path>
            </a:pathLst>
          </a:custGeom>
          <a:ln w="38100">
            <a:solidFill>
              <a:schemeClr val="accent6"/>
            </a:solidFill>
            <a:miter/>
          </a:ln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70944336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0" grpId="0" animBg="1" advAuto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Circle"/>
          <p:cNvSpPr/>
          <p:nvPr/>
        </p:nvSpPr>
        <p:spPr>
          <a:xfrm>
            <a:off x="5422094" y="2755457"/>
            <a:ext cx="358692" cy="359459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AD5B24"/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3" name="Circle"/>
          <p:cNvSpPr/>
          <p:nvPr/>
        </p:nvSpPr>
        <p:spPr>
          <a:xfrm>
            <a:off x="5630163" y="2758285"/>
            <a:ext cx="358693" cy="359459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AD5B24"/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4" name="Circle"/>
          <p:cNvSpPr/>
          <p:nvPr/>
        </p:nvSpPr>
        <p:spPr>
          <a:xfrm>
            <a:off x="5280828" y="2758285"/>
            <a:ext cx="358692" cy="359459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AD5B24"/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5" name="Circle"/>
          <p:cNvSpPr/>
          <p:nvPr/>
        </p:nvSpPr>
        <p:spPr>
          <a:xfrm>
            <a:off x="5745966" y="2758285"/>
            <a:ext cx="358693" cy="359459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AD5B24"/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6" name="Circle"/>
          <p:cNvSpPr/>
          <p:nvPr/>
        </p:nvSpPr>
        <p:spPr>
          <a:xfrm>
            <a:off x="5575562" y="2572206"/>
            <a:ext cx="358692" cy="359459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AD5B24"/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7" name="Circle"/>
          <p:cNvSpPr/>
          <p:nvPr/>
        </p:nvSpPr>
        <p:spPr>
          <a:xfrm>
            <a:off x="5422242" y="2572206"/>
            <a:ext cx="358692" cy="359459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AD5B24"/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8" name="Circle"/>
          <p:cNvSpPr/>
          <p:nvPr/>
        </p:nvSpPr>
        <p:spPr>
          <a:xfrm>
            <a:off x="5501330" y="2413944"/>
            <a:ext cx="358693" cy="359459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AD5B24"/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38</a:t>
            </a:fld>
            <a:endParaRPr/>
          </a:p>
        </p:txBody>
      </p:sp>
      <p:sp>
        <p:nvSpPr>
          <p:cNvPr id="350" name="Unshaped background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Unshaped background</a:t>
            </a:r>
          </a:p>
        </p:txBody>
      </p:sp>
      <p:sp>
        <p:nvSpPr>
          <p:cNvPr id="351" name="Circle"/>
          <p:cNvSpPr/>
          <p:nvPr/>
        </p:nvSpPr>
        <p:spPr>
          <a:xfrm>
            <a:off x="2066645" y="3166837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52" name="Circle"/>
          <p:cNvSpPr/>
          <p:nvPr/>
        </p:nvSpPr>
        <p:spPr>
          <a:xfrm>
            <a:off x="1907314" y="3100200"/>
            <a:ext cx="358693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53" name="Circle"/>
          <p:cNvSpPr/>
          <p:nvPr/>
        </p:nvSpPr>
        <p:spPr>
          <a:xfrm>
            <a:off x="1719671" y="2991916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54" name="Circle"/>
          <p:cNvSpPr/>
          <p:nvPr/>
        </p:nvSpPr>
        <p:spPr>
          <a:xfrm>
            <a:off x="1040062" y="2750358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55" name="Circle"/>
          <p:cNvSpPr/>
          <p:nvPr/>
        </p:nvSpPr>
        <p:spPr>
          <a:xfrm>
            <a:off x="588949" y="2478721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56" name="Circle"/>
          <p:cNvSpPr/>
          <p:nvPr/>
        </p:nvSpPr>
        <p:spPr>
          <a:xfrm>
            <a:off x="588949" y="2816995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57" name="Circle"/>
          <p:cNvSpPr/>
          <p:nvPr/>
        </p:nvSpPr>
        <p:spPr>
          <a:xfrm>
            <a:off x="588949" y="3100200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58" name="Circle"/>
          <p:cNvSpPr/>
          <p:nvPr/>
        </p:nvSpPr>
        <p:spPr>
          <a:xfrm>
            <a:off x="588949" y="3391736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59" name="Circle"/>
          <p:cNvSpPr/>
          <p:nvPr/>
        </p:nvSpPr>
        <p:spPr>
          <a:xfrm>
            <a:off x="831078" y="2652651"/>
            <a:ext cx="358693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60" name="Circle"/>
          <p:cNvSpPr/>
          <p:nvPr/>
        </p:nvSpPr>
        <p:spPr>
          <a:xfrm>
            <a:off x="831078" y="2902302"/>
            <a:ext cx="358693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61" name="Circle"/>
          <p:cNvSpPr/>
          <p:nvPr/>
        </p:nvSpPr>
        <p:spPr>
          <a:xfrm>
            <a:off x="831078" y="3208485"/>
            <a:ext cx="358693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62" name="Circle"/>
          <p:cNvSpPr/>
          <p:nvPr/>
        </p:nvSpPr>
        <p:spPr>
          <a:xfrm>
            <a:off x="831078" y="3391736"/>
            <a:ext cx="358693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63" name="Circle"/>
          <p:cNvSpPr/>
          <p:nvPr/>
        </p:nvSpPr>
        <p:spPr>
          <a:xfrm>
            <a:off x="1084962" y="3050223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64" name="Circle"/>
          <p:cNvSpPr/>
          <p:nvPr/>
        </p:nvSpPr>
        <p:spPr>
          <a:xfrm>
            <a:off x="1304994" y="2816995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65" name="Circle"/>
          <p:cNvSpPr/>
          <p:nvPr/>
        </p:nvSpPr>
        <p:spPr>
          <a:xfrm>
            <a:off x="1491175" y="2902302"/>
            <a:ext cx="358693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66" name="Circle"/>
          <p:cNvSpPr/>
          <p:nvPr/>
        </p:nvSpPr>
        <p:spPr>
          <a:xfrm>
            <a:off x="1660431" y="3100200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67" name="Circle"/>
          <p:cNvSpPr/>
          <p:nvPr/>
        </p:nvSpPr>
        <p:spPr>
          <a:xfrm>
            <a:off x="1821224" y="3308440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68" name="Circle"/>
          <p:cNvSpPr/>
          <p:nvPr/>
        </p:nvSpPr>
        <p:spPr>
          <a:xfrm>
            <a:off x="2075108" y="3391736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69" name="Circle"/>
          <p:cNvSpPr/>
          <p:nvPr/>
        </p:nvSpPr>
        <p:spPr>
          <a:xfrm>
            <a:off x="1084962" y="3208485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70" name="Circle"/>
          <p:cNvSpPr/>
          <p:nvPr/>
        </p:nvSpPr>
        <p:spPr>
          <a:xfrm>
            <a:off x="1332028" y="3100200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71" name="Circle"/>
          <p:cNvSpPr/>
          <p:nvPr/>
        </p:nvSpPr>
        <p:spPr>
          <a:xfrm>
            <a:off x="1084962" y="3391736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72" name="Circle"/>
          <p:cNvSpPr/>
          <p:nvPr/>
        </p:nvSpPr>
        <p:spPr>
          <a:xfrm>
            <a:off x="1338845" y="3391736"/>
            <a:ext cx="358693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73" name="Circle"/>
          <p:cNvSpPr/>
          <p:nvPr/>
        </p:nvSpPr>
        <p:spPr>
          <a:xfrm>
            <a:off x="1580035" y="3308440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74" name="Circle"/>
          <p:cNvSpPr/>
          <p:nvPr/>
        </p:nvSpPr>
        <p:spPr>
          <a:xfrm>
            <a:off x="1580975" y="3391736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75" name="Circle"/>
          <p:cNvSpPr/>
          <p:nvPr/>
        </p:nvSpPr>
        <p:spPr>
          <a:xfrm>
            <a:off x="1828041" y="3391736"/>
            <a:ext cx="358693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76" name="Background"/>
          <p:cNvSpPr txBox="1"/>
          <p:nvPr/>
        </p:nvSpPr>
        <p:spPr>
          <a:xfrm>
            <a:off x="795100" y="1661217"/>
            <a:ext cx="1572156" cy="4284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/>
          <a:lstStyle>
            <a:lvl1pPr>
              <a:defRPr>
                <a:solidFill>
                  <a:schemeClr val="accent1">
                    <a:satOff val="-3547"/>
                    <a:lumOff val="-10352"/>
                  </a:schemeClr>
                </a:solidFill>
              </a:defRPr>
            </a:lvl1pPr>
          </a:lstStyle>
          <a:p>
            <a:r>
              <a:t>Background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7" name="Invariant mass"/>
              <p:cNvSpPr txBox="1"/>
              <p:nvPr/>
            </p:nvSpPr>
            <p:spPr>
              <a:xfrm>
                <a:off x="4020675" y="4154703"/>
                <a:ext cx="2116133" cy="42843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45719" rIns="45719"/>
              <a:lstStyle/>
              <a:p>
                <a:r>
                  <a:t>Invariant mass </a:t>
                </a:r>
                <a14:m>
                  <m:oMath xmlns:m="http://schemas.openxmlformats.org/officeDocument/2006/math">
                    <m:r>
                      <a:rPr sz="19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endParaRPr/>
              </a:p>
            </p:txBody>
          </p:sp>
        </mc:Choice>
        <mc:Fallback xmlns="">
          <p:sp>
            <p:nvSpPr>
              <p:cNvPr id="377" name="Invariant mass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0675" y="4154703"/>
                <a:ext cx="2116133" cy="428431"/>
              </a:xfrm>
              <a:prstGeom prst="rect">
                <a:avLst/>
              </a:prstGeom>
              <a:blipFill>
                <a:blip r:embed="rId2"/>
                <a:stretch>
                  <a:fillRect l="-4167" t="-5882" b="-11765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8" name="Events"/>
              <p:cNvSpPr txBox="1"/>
              <p:nvPr/>
            </p:nvSpPr>
            <p:spPr>
              <a:xfrm rot="16200000">
                <a:off x="-497416" y="2715872"/>
                <a:ext cx="1572156" cy="42843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45719" rIns="45719"/>
              <a:lstStyle/>
              <a:p>
                <a:r>
                  <a:t>Events </a:t>
                </a:r>
                <a14:m>
                  <m:oMath xmlns:m="http://schemas.openxmlformats.org/officeDocument/2006/math">
                    <m:r>
                      <a:rPr sz="19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endParaRPr/>
              </a:p>
            </p:txBody>
          </p:sp>
        </mc:Choice>
        <mc:Fallback xmlns="">
          <p:sp>
            <p:nvSpPr>
              <p:cNvPr id="378" name="Events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497416" y="2715872"/>
                <a:ext cx="1572156" cy="428431"/>
              </a:xfrm>
              <a:prstGeom prst="rect">
                <a:avLst/>
              </a:prstGeom>
              <a:blipFill>
                <a:blip r:embed="rId3"/>
                <a:stretch>
                  <a:fillRect l="-2857" r="-11429" b="-640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9" name="Combined"/>
          <p:cNvSpPr txBox="1"/>
          <p:nvPr/>
        </p:nvSpPr>
        <p:spPr>
          <a:xfrm>
            <a:off x="4932901" y="1700616"/>
            <a:ext cx="1572156" cy="4284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/>
          <a:lstStyle>
            <a:lvl1pPr>
              <a:defRPr>
                <a:solidFill>
                  <a:srgbClr val="6861DE"/>
                </a:solidFill>
              </a:defRPr>
            </a:lvl1pPr>
          </a:lstStyle>
          <a:p>
            <a:r>
              <a:t>Combined</a:t>
            </a:r>
          </a:p>
        </p:txBody>
      </p:sp>
      <p:sp>
        <p:nvSpPr>
          <p:cNvPr id="380" name="Signal"/>
          <p:cNvSpPr txBox="1"/>
          <p:nvPr/>
        </p:nvSpPr>
        <p:spPr>
          <a:xfrm>
            <a:off x="2863898" y="1700616"/>
            <a:ext cx="1572155" cy="4284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t>Signal</a:t>
            </a:r>
          </a:p>
        </p:txBody>
      </p:sp>
      <p:sp>
        <p:nvSpPr>
          <p:cNvPr id="381" name="Circle"/>
          <p:cNvSpPr/>
          <p:nvPr/>
        </p:nvSpPr>
        <p:spPr>
          <a:xfrm>
            <a:off x="6249452" y="3158630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82" name="Circle"/>
          <p:cNvSpPr/>
          <p:nvPr/>
        </p:nvSpPr>
        <p:spPr>
          <a:xfrm>
            <a:off x="6090122" y="3091993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83" name="Circle"/>
          <p:cNvSpPr/>
          <p:nvPr/>
        </p:nvSpPr>
        <p:spPr>
          <a:xfrm>
            <a:off x="5902478" y="2983708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84" name="Circle"/>
          <p:cNvSpPr/>
          <p:nvPr/>
        </p:nvSpPr>
        <p:spPr>
          <a:xfrm>
            <a:off x="5222869" y="2742151"/>
            <a:ext cx="358693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85" name="Circle"/>
          <p:cNvSpPr/>
          <p:nvPr/>
        </p:nvSpPr>
        <p:spPr>
          <a:xfrm>
            <a:off x="4771756" y="2470514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86" name="Circle"/>
          <p:cNvSpPr/>
          <p:nvPr/>
        </p:nvSpPr>
        <p:spPr>
          <a:xfrm>
            <a:off x="4771756" y="2808787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87" name="Circle"/>
          <p:cNvSpPr/>
          <p:nvPr/>
        </p:nvSpPr>
        <p:spPr>
          <a:xfrm>
            <a:off x="4771756" y="3091993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88" name="Circle"/>
          <p:cNvSpPr/>
          <p:nvPr/>
        </p:nvSpPr>
        <p:spPr>
          <a:xfrm>
            <a:off x="4771756" y="3383528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89" name="Circle"/>
          <p:cNvSpPr/>
          <p:nvPr/>
        </p:nvSpPr>
        <p:spPr>
          <a:xfrm>
            <a:off x="5013886" y="2644443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90" name="Circle"/>
          <p:cNvSpPr/>
          <p:nvPr/>
        </p:nvSpPr>
        <p:spPr>
          <a:xfrm>
            <a:off x="5013886" y="2894095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91" name="Circle"/>
          <p:cNvSpPr/>
          <p:nvPr/>
        </p:nvSpPr>
        <p:spPr>
          <a:xfrm>
            <a:off x="5013886" y="3200278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92" name="Circle"/>
          <p:cNvSpPr/>
          <p:nvPr/>
        </p:nvSpPr>
        <p:spPr>
          <a:xfrm>
            <a:off x="5013886" y="3383528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93" name="Circle"/>
          <p:cNvSpPr/>
          <p:nvPr/>
        </p:nvSpPr>
        <p:spPr>
          <a:xfrm>
            <a:off x="5267769" y="3042016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94" name="Circle"/>
          <p:cNvSpPr/>
          <p:nvPr/>
        </p:nvSpPr>
        <p:spPr>
          <a:xfrm>
            <a:off x="5487801" y="2808787"/>
            <a:ext cx="358693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95" name="Circle"/>
          <p:cNvSpPr/>
          <p:nvPr/>
        </p:nvSpPr>
        <p:spPr>
          <a:xfrm>
            <a:off x="5673983" y="2894095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96" name="Circle"/>
          <p:cNvSpPr/>
          <p:nvPr/>
        </p:nvSpPr>
        <p:spPr>
          <a:xfrm>
            <a:off x="5843239" y="3091993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97" name="Circle"/>
          <p:cNvSpPr/>
          <p:nvPr/>
        </p:nvSpPr>
        <p:spPr>
          <a:xfrm>
            <a:off x="6004031" y="3300233"/>
            <a:ext cx="358693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98" name="Circle"/>
          <p:cNvSpPr/>
          <p:nvPr/>
        </p:nvSpPr>
        <p:spPr>
          <a:xfrm>
            <a:off x="6257915" y="3383528"/>
            <a:ext cx="358693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99" name="Circle"/>
          <p:cNvSpPr/>
          <p:nvPr/>
        </p:nvSpPr>
        <p:spPr>
          <a:xfrm>
            <a:off x="5267769" y="3200278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400" name="Circle"/>
          <p:cNvSpPr/>
          <p:nvPr/>
        </p:nvSpPr>
        <p:spPr>
          <a:xfrm>
            <a:off x="5514835" y="3091993"/>
            <a:ext cx="358693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401" name="Circle"/>
          <p:cNvSpPr/>
          <p:nvPr/>
        </p:nvSpPr>
        <p:spPr>
          <a:xfrm>
            <a:off x="5267769" y="3383528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402" name="Circle"/>
          <p:cNvSpPr/>
          <p:nvPr/>
        </p:nvSpPr>
        <p:spPr>
          <a:xfrm>
            <a:off x="5521653" y="3383528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403" name="Circle"/>
          <p:cNvSpPr/>
          <p:nvPr/>
        </p:nvSpPr>
        <p:spPr>
          <a:xfrm>
            <a:off x="5762842" y="3300233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404" name="Circle"/>
          <p:cNvSpPr/>
          <p:nvPr/>
        </p:nvSpPr>
        <p:spPr>
          <a:xfrm>
            <a:off x="5763783" y="3383528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405" name="Circle"/>
          <p:cNvSpPr/>
          <p:nvPr/>
        </p:nvSpPr>
        <p:spPr>
          <a:xfrm>
            <a:off x="6010849" y="3383528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406" name="Circle"/>
          <p:cNvSpPr/>
          <p:nvPr/>
        </p:nvSpPr>
        <p:spPr>
          <a:xfrm>
            <a:off x="3317161" y="3391736"/>
            <a:ext cx="358693" cy="359458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AD5B24"/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07" name="Circle"/>
          <p:cNvSpPr/>
          <p:nvPr/>
        </p:nvSpPr>
        <p:spPr>
          <a:xfrm>
            <a:off x="3525231" y="3394564"/>
            <a:ext cx="358692" cy="359459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AD5B24"/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08" name="Circle"/>
          <p:cNvSpPr/>
          <p:nvPr/>
        </p:nvSpPr>
        <p:spPr>
          <a:xfrm>
            <a:off x="3175895" y="3394564"/>
            <a:ext cx="358692" cy="359459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AD5B24"/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09" name="Circle"/>
          <p:cNvSpPr/>
          <p:nvPr/>
        </p:nvSpPr>
        <p:spPr>
          <a:xfrm>
            <a:off x="3641034" y="3394564"/>
            <a:ext cx="358692" cy="359459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AD5B24"/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10" name="Circle"/>
          <p:cNvSpPr/>
          <p:nvPr/>
        </p:nvSpPr>
        <p:spPr>
          <a:xfrm>
            <a:off x="3470630" y="3208485"/>
            <a:ext cx="358692" cy="359459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AD5B24"/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11" name="Circle"/>
          <p:cNvSpPr/>
          <p:nvPr/>
        </p:nvSpPr>
        <p:spPr>
          <a:xfrm>
            <a:off x="3317310" y="3208485"/>
            <a:ext cx="358692" cy="359459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AD5B24"/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12" name="Circle"/>
          <p:cNvSpPr/>
          <p:nvPr/>
        </p:nvSpPr>
        <p:spPr>
          <a:xfrm>
            <a:off x="3396398" y="3050223"/>
            <a:ext cx="358692" cy="359459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AD5B24"/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13" name="Pre-NN"/>
          <p:cNvSpPr txBox="1"/>
          <p:nvPr/>
        </p:nvSpPr>
        <p:spPr>
          <a:xfrm>
            <a:off x="708024" y="945406"/>
            <a:ext cx="777774" cy="333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t>Pre-NN</a:t>
            </a:r>
          </a:p>
        </p:txBody>
      </p:sp>
    </p:spTree>
    <p:extLst>
      <p:ext uri="{BB962C8B-B14F-4D97-AF65-F5344CB8AC3E}">
        <p14:creationId xmlns:p14="http://schemas.microsoft.com/office/powerpoint/2010/main" val="1627120309"/>
      </p:ext>
    </p:extLst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Circle"/>
          <p:cNvSpPr/>
          <p:nvPr/>
        </p:nvSpPr>
        <p:spPr>
          <a:xfrm>
            <a:off x="5423532" y="3068559"/>
            <a:ext cx="358693" cy="359459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AD5B24"/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16" name="Circle"/>
          <p:cNvSpPr/>
          <p:nvPr/>
        </p:nvSpPr>
        <p:spPr>
          <a:xfrm>
            <a:off x="5631602" y="3071388"/>
            <a:ext cx="358692" cy="359458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AD5B24"/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17" name="Circle"/>
          <p:cNvSpPr/>
          <p:nvPr/>
        </p:nvSpPr>
        <p:spPr>
          <a:xfrm>
            <a:off x="5282266" y="3071388"/>
            <a:ext cx="358693" cy="359458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AD5B24"/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18" name="Circle"/>
          <p:cNvSpPr/>
          <p:nvPr/>
        </p:nvSpPr>
        <p:spPr>
          <a:xfrm>
            <a:off x="5747405" y="3071388"/>
            <a:ext cx="358692" cy="359458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AD5B24"/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19" name="Circle"/>
          <p:cNvSpPr/>
          <p:nvPr/>
        </p:nvSpPr>
        <p:spPr>
          <a:xfrm>
            <a:off x="5577001" y="2885309"/>
            <a:ext cx="358692" cy="359458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AD5B24"/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20" name="Circle"/>
          <p:cNvSpPr/>
          <p:nvPr/>
        </p:nvSpPr>
        <p:spPr>
          <a:xfrm>
            <a:off x="5423681" y="2885309"/>
            <a:ext cx="358692" cy="359458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AD5B24"/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21" name="Circle"/>
          <p:cNvSpPr/>
          <p:nvPr/>
        </p:nvSpPr>
        <p:spPr>
          <a:xfrm>
            <a:off x="5502769" y="2727047"/>
            <a:ext cx="358692" cy="359458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AD5B24"/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2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621961" y="4826921"/>
            <a:ext cx="236040" cy="24384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39</a:t>
            </a:fld>
            <a:endParaRPr/>
          </a:p>
        </p:txBody>
      </p:sp>
      <p:sp>
        <p:nvSpPr>
          <p:cNvPr id="423" name="Unshaped background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Unshaped background</a:t>
            </a:r>
          </a:p>
        </p:txBody>
      </p:sp>
      <p:sp>
        <p:nvSpPr>
          <p:cNvPr id="424" name="Circle"/>
          <p:cNvSpPr/>
          <p:nvPr/>
        </p:nvSpPr>
        <p:spPr>
          <a:xfrm>
            <a:off x="1952812" y="-487778"/>
            <a:ext cx="358693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425" name="Circle"/>
          <p:cNvSpPr/>
          <p:nvPr/>
        </p:nvSpPr>
        <p:spPr>
          <a:xfrm>
            <a:off x="1828042" y="-487778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426" name="Circle"/>
          <p:cNvSpPr/>
          <p:nvPr/>
        </p:nvSpPr>
        <p:spPr>
          <a:xfrm>
            <a:off x="1660431" y="-487778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427" name="Circle"/>
          <p:cNvSpPr/>
          <p:nvPr/>
        </p:nvSpPr>
        <p:spPr>
          <a:xfrm>
            <a:off x="998864" y="-487778"/>
            <a:ext cx="358693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428" name="Circle"/>
          <p:cNvSpPr/>
          <p:nvPr/>
        </p:nvSpPr>
        <p:spPr>
          <a:xfrm>
            <a:off x="588949" y="-405115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429" name="Circle"/>
          <p:cNvSpPr/>
          <p:nvPr/>
        </p:nvSpPr>
        <p:spPr>
          <a:xfrm>
            <a:off x="713026" y="-577692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430" name="Circle"/>
          <p:cNvSpPr/>
          <p:nvPr/>
        </p:nvSpPr>
        <p:spPr>
          <a:xfrm>
            <a:off x="588949" y="3100200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431" name="Circle"/>
          <p:cNvSpPr/>
          <p:nvPr/>
        </p:nvSpPr>
        <p:spPr>
          <a:xfrm>
            <a:off x="588949" y="3391736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432" name="Circle"/>
          <p:cNvSpPr/>
          <p:nvPr/>
        </p:nvSpPr>
        <p:spPr>
          <a:xfrm>
            <a:off x="831078" y="-405115"/>
            <a:ext cx="358693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433" name="Circle"/>
          <p:cNvSpPr/>
          <p:nvPr/>
        </p:nvSpPr>
        <p:spPr>
          <a:xfrm>
            <a:off x="831078" y="-697554"/>
            <a:ext cx="358693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434" name="Circle"/>
          <p:cNvSpPr/>
          <p:nvPr/>
        </p:nvSpPr>
        <p:spPr>
          <a:xfrm>
            <a:off x="831078" y="3208485"/>
            <a:ext cx="358693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435" name="Circle"/>
          <p:cNvSpPr/>
          <p:nvPr/>
        </p:nvSpPr>
        <p:spPr>
          <a:xfrm>
            <a:off x="831078" y="3391736"/>
            <a:ext cx="358693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436" name="Circle"/>
          <p:cNvSpPr/>
          <p:nvPr/>
        </p:nvSpPr>
        <p:spPr>
          <a:xfrm>
            <a:off x="1208495" y="-487778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437" name="Circle"/>
          <p:cNvSpPr/>
          <p:nvPr/>
        </p:nvSpPr>
        <p:spPr>
          <a:xfrm>
            <a:off x="1332028" y="-414467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438" name="Circle"/>
          <p:cNvSpPr/>
          <p:nvPr/>
        </p:nvSpPr>
        <p:spPr>
          <a:xfrm>
            <a:off x="1474696" y="-487778"/>
            <a:ext cx="358693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439" name="Circle"/>
          <p:cNvSpPr/>
          <p:nvPr/>
        </p:nvSpPr>
        <p:spPr>
          <a:xfrm>
            <a:off x="1660392" y="-487778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440" name="Circle"/>
          <p:cNvSpPr/>
          <p:nvPr/>
        </p:nvSpPr>
        <p:spPr>
          <a:xfrm>
            <a:off x="1821224" y="3308440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441" name="Circle"/>
          <p:cNvSpPr/>
          <p:nvPr/>
        </p:nvSpPr>
        <p:spPr>
          <a:xfrm>
            <a:off x="2075108" y="3391736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442" name="Circle"/>
          <p:cNvSpPr/>
          <p:nvPr/>
        </p:nvSpPr>
        <p:spPr>
          <a:xfrm>
            <a:off x="1084962" y="3208485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443" name="Circle"/>
          <p:cNvSpPr/>
          <p:nvPr/>
        </p:nvSpPr>
        <p:spPr>
          <a:xfrm>
            <a:off x="1405078" y="-414467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444" name="Circle"/>
          <p:cNvSpPr/>
          <p:nvPr/>
        </p:nvSpPr>
        <p:spPr>
          <a:xfrm>
            <a:off x="1084962" y="3391736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445" name="Circle"/>
          <p:cNvSpPr/>
          <p:nvPr/>
        </p:nvSpPr>
        <p:spPr>
          <a:xfrm>
            <a:off x="1338845" y="3391736"/>
            <a:ext cx="358693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446" name="Circle"/>
          <p:cNvSpPr/>
          <p:nvPr/>
        </p:nvSpPr>
        <p:spPr>
          <a:xfrm>
            <a:off x="1580035" y="3308440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447" name="Circle"/>
          <p:cNvSpPr/>
          <p:nvPr/>
        </p:nvSpPr>
        <p:spPr>
          <a:xfrm>
            <a:off x="1580975" y="3391736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448" name="Circle"/>
          <p:cNvSpPr/>
          <p:nvPr/>
        </p:nvSpPr>
        <p:spPr>
          <a:xfrm>
            <a:off x="1828041" y="3391736"/>
            <a:ext cx="358693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449" name="Background"/>
          <p:cNvSpPr txBox="1"/>
          <p:nvPr/>
        </p:nvSpPr>
        <p:spPr>
          <a:xfrm>
            <a:off x="795100" y="1661217"/>
            <a:ext cx="1572156" cy="4284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/>
          <a:lstStyle>
            <a:lvl1pPr>
              <a:defRPr>
                <a:solidFill>
                  <a:schemeClr val="accent1">
                    <a:satOff val="-3547"/>
                    <a:lumOff val="-10352"/>
                  </a:schemeClr>
                </a:solidFill>
              </a:defRPr>
            </a:lvl1pPr>
          </a:lstStyle>
          <a:p>
            <a:r>
              <a:t>Background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0" name="Invariant mass"/>
              <p:cNvSpPr txBox="1"/>
              <p:nvPr/>
            </p:nvSpPr>
            <p:spPr>
              <a:xfrm>
                <a:off x="4020675" y="4154703"/>
                <a:ext cx="2116133" cy="42843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45719" rIns="45719"/>
              <a:lstStyle/>
              <a:p>
                <a:r>
                  <a:t>Invariant mass </a:t>
                </a:r>
                <a14:m>
                  <m:oMath xmlns:m="http://schemas.openxmlformats.org/officeDocument/2006/math">
                    <m:r>
                      <a:rPr sz="19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endParaRPr/>
              </a:p>
            </p:txBody>
          </p:sp>
        </mc:Choice>
        <mc:Fallback xmlns="">
          <p:sp>
            <p:nvSpPr>
              <p:cNvPr id="450" name="Invariant mass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0675" y="4154703"/>
                <a:ext cx="2116133" cy="428431"/>
              </a:xfrm>
              <a:prstGeom prst="rect">
                <a:avLst/>
              </a:prstGeom>
              <a:blipFill>
                <a:blip r:embed="rId2"/>
                <a:stretch>
                  <a:fillRect l="-4167" t="-5882" b="-11765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1" name="Events"/>
              <p:cNvSpPr txBox="1"/>
              <p:nvPr/>
            </p:nvSpPr>
            <p:spPr>
              <a:xfrm rot="16200000">
                <a:off x="-497416" y="2715872"/>
                <a:ext cx="1572156" cy="42843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45719" rIns="45719"/>
              <a:lstStyle/>
              <a:p>
                <a:r>
                  <a:t>Events </a:t>
                </a:r>
                <a14:m>
                  <m:oMath xmlns:m="http://schemas.openxmlformats.org/officeDocument/2006/math">
                    <m:r>
                      <a:rPr sz="19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endParaRPr/>
              </a:p>
            </p:txBody>
          </p:sp>
        </mc:Choice>
        <mc:Fallback xmlns="">
          <p:sp>
            <p:nvSpPr>
              <p:cNvPr id="451" name="Events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497416" y="2715872"/>
                <a:ext cx="1572156" cy="428431"/>
              </a:xfrm>
              <a:prstGeom prst="rect">
                <a:avLst/>
              </a:prstGeom>
              <a:blipFill>
                <a:blip r:embed="rId3"/>
                <a:stretch>
                  <a:fillRect l="-2857" r="-11429" b="-640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2" name="Combined"/>
          <p:cNvSpPr txBox="1"/>
          <p:nvPr/>
        </p:nvSpPr>
        <p:spPr>
          <a:xfrm>
            <a:off x="4932901" y="1700616"/>
            <a:ext cx="1572156" cy="4284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/>
          <a:lstStyle>
            <a:lvl1pPr>
              <a:defRPr>
                <a:solidFill>
                  <a:srgbClr val="6861DE"/>
                </a:solidFill>
              </a:defRPr>
            </a:lvl1pPr>
          </a:lstStyle>
          <a:p>
            <a:r>
              <a:t>Combined</a:t>
            </a:r>
          </a:p>
        </p:txBody>
      </p:sp>
      <p:sp>
        <p:nvSpPr>
          <p:cNvPr id="453" name="Signal"/>
          <p:cNvSpPr txBox="1"/>
          <p:nvPr/>
        </p:nvSpPr>
        <p:spPr>
          <a:xfrm>
            <a:off x="2863898" y="1700616"/>
            <a:ext cx="1572155" cy="4284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t>Signal</a:t>
            </a:r>
          </a:p>
        </p:txBody>
      </p:sp>
      <p:sp>
        <p:nvSpPr>
          <p:cNvPr id="454" name="Circle"/>
          <p:cNvSpPr/>
          <p:nvPr/>
        </p:nvSpPr>
        <p:spPr>
          <a:xfrm>
            <a:off x="6134099" y="-697554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455" name="Circle"/>
          <p:cNvSpPr/>
          <p:nvPr/>
        </p:nvSpPr>
        <p:spPr>
          <a:xfrm>
            <a:off x="5948538" y="-577692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456" name="Circle"/>
          <p:cNvSpPr/>
          <p:nvPr/>
        </p:nvSpPr>
        <p:spPr>
          <a:xfrm>
            <a:off x="5948538" y="-574624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457" name="Circle"/>
          <p:cNvSpPr/>
          <p:nvPr/>
        </p:nvSpPr>
        <p:spPr>
          <a:xfrm>
            <a:off x="5173432" y="-487778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458" name="Circle"/>
          <p:cNvSpPr/>
          <p:nvPr/>
        </p:nvSpPr>
        <p:spPr>
          <a:xfrm>
            <a:off x="4771756" y="-577692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459" name="Circle"/>
          <p:cNvSpPr/>
          <p:nvPr/>
        </p:nvSpPr>
        <p:spPr>
          <a:xfrm>
            <a:off x="4763779" y="-414467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460" name="Circle"/>
          <p:cNvSpPr/>
          <p:nvPr/>
        </p:nvSpPr>
        <p:spPr>
          <a:xfrm>
            <a:off x="4771756" y="3091993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  <a:alpha val="99000"/>
            </a:schemeClr>
          </a:solidFill>
          <a:ln w="12700">
            <a:solidFill>
              <a:schemeClr val="accent1">
                <a:alpha val="99000"/>
              </a:schemeClr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461" name="Circle"/>
          <p:cNvSpPr/>
          <p:nvPr/>
        </p:nvSpPr>
        <p:spPr>
          <a:xfrm>
            <a:off x="4771756" y="3383528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462" name="Circle"/>
          <p:cNvSpPr/>
          <p:nvPr/>
        </p:nvSpPr>
        <p:spPr>
          <a:xfrm>
            <a:off x="4899395" y="-577692"/>
            <a:ext cx="358693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463" name="Circle"/>
          <p:cNvSpPr/>
          <p:nvPr/>
        </p:nvSpPr>
        <p:spPr>
          <a:xfrm>
            <a:off x="5013886" y="-414467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464" name="Circle"/>
          <p:cNvSpPr/>
          <p:nvPr/>
        </p:nvSpPr>
        <p:spPr>
          <a:xfrm>
            <a:off x="5013886" y="3200278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  <a:alpha val="98000"/>
            </a:schemeClr>
          </a:solidFill>
          <a:ln w="12700">
            <a:solidFill>
              <a:schemeClr val="accent1">
                <a:alpha val="98000"/>
              </a:schemeClr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465" name="Circle"/>
          <p:cNvSpPr/>
          <p:nvPr/>
        </p:nvSpPr>
        <p:spPr>
          <a:xfrm>
            <a:off x="5013886" y="3383528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  <a:alpha val="96000"/>
            </a:schemeClr>
          </a:solidFill>
          <a:ln w="12700">
            <a:solidFill>
              <a:schemeClr val="accent1">
                <a:alpha val="96000"/>
              </a:schemeClr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466" name="Circle"/>
          <p:cNvSpPr/>
          <p:nvPr/>
        </p:nvSpPr>
        <p:spPr>
          <a:xfrm>
            <a:off x="5180151" y="-577692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467" name="Circle"/>
          <p:cNvSpPr/>
          <p:nvPr/>
        </p:nvSpPr>
        <p:spPr>
          <a:xfrm>
            <a:off x="5422094" y="-487778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468" name="Circle"/>
          <p:cNvSpPr/>
          <p:nvPr/>
        </p:nvSpPr>
        <p:spPr>
          <a:xfrm>
            <a:off x="5745966" y="-577692"/>
            <a:ext cx="358693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469" name="Circle"/>
          <p:cNvSpPr/>
          <p:nvPr/>
        </p:nvSpPr>
        <p:spPr>
          <a:xfrm>
            <a:off x="5745966" y="-414467"/>
            <a:ext cx="358693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470" name="Circle"/>
          <p:cNvSpPr/>
          <p:nvPr/>
        </p:nvSpPr>
        <p:spPr>
          <a:xfrm>
            <a:off x="6004031" y="3300233"/>
            <a:ext cx="358693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rgbClr val="4E71BE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471" name="Circle"/>
          <p:cNvSpPr/>
          <p:nvPr/>
        </p:nvSpPr>
        <p:spPr>
          <a:xfrm>
            <a:off x="6257915" y="3383528"/>
            <a:ext cx="358693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472" name="Circle"/>
          <p:cNvSpPr/>
          <p:nvPr/>
        </p:nvSpPr>
        <p:spPr>
          <a:xfrm>
            <a:off x="5267769" y="3200278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  <a:alpha val="97000"/>
            </a:schemeClr>
          </a:solidFill>
          <a:ln w="12700">
            <a:solidFill>
              <a:schemeClr val="accent1">
                <a:alpha val="97000"/>
              </a:schemeClr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473" name="Circle"/>
          <p:cNvSpPr/>
          <p:nvPr/>
        </p:nvSpPr>
        <p:spPr>
          <a:xfrm>
            <a:off x="5501330" y="-490606"/>
            <a:ext cx="358693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474" name="Circle"/>
          <p:cNvSpPr/>
          <p:nvPr/>
        </p:nvSpPr>
        <p:spPr>
          <a:xfrm>
            <a:off x="5267769" y="3383528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475" name="Circle"/>
          <p:cNvSpPr/>
          <p:nvPr/>
        </p:nvSpPr>
        <p:spPr>
          <a:xfrm>
            <a:off x="5521653" y="3383528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476" name="Circle"/>
          <p:cNvSpPr/>
          <p:nvPr/>
        </p:nvSpPr>
        <p:spPr>
          <a:xfrm>
            <a:off x="5762842" y="3300233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rgbClr val="4E71BE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477" name="Circle"/>
          <p:cNvSpPr/>
          <p:nvPr/>
        </p:nvSpPr>
        <p:spPr>
          <a:xfrm>
            <a:off x="5763783" y="3383528"/>
            <a:ext cx="358692" cy="359459"/>
          </a:xfrm>
          <a:prstGeom prst="ellipse">
            <a:avLst/>
          </a:prstGeom>
          <a:solidFill>
            <a:srgbClr val="3F5A98"/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478" name="Circle"/>
          <p:cNvSpPr/>
          <p:nvPr/>
        </p:nvSpPr>
        <p:spPr>
          <a:xfrm>
            <a:off x="6010849" y="3383528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479" name="Circle"/>
          <p:cNvSpPr/>
          <p:nvPr/>
        </p:nvSpPr>
        <p:spPr>
          <a:xfrm>
            <a:off x="3317161" y="3391736"/>
            <a:ext cx="358693" cy="359458"/>
          </a:xfrm>
          <a:prstGeom prst="ellipse">
            <a:avLst/>
          </a:prstGeom>
          <a:solidFill>
            <a:schemeClr val="accent2">
              <a:alpha val="99000"/>
            </a:schemeClr>
          </a:solidFill>
          <a:ln w="12700">
            <a:solidFill>
              <a:srgbClr val="AD5B24">
                <a:alpha val="99000"/>
              </a:srgbClr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80" name="Circle"/>
          <p:cNvSpPr/>
          <p:nvPr/>
        </p:nvSpPr>
        <p:spPr>
          <a:xfrm>
            <a:off x="3525231" y="3394564"/>
            <a:ext cx="358692" cy="359459"/>
          </a:xfrm>
          <a:prstGeom prst="ellipse">
            <a:avLst/>
          </a:prstGeom>
          <a:solidFill>
            <a:schemeClr val="accent2">
              <a:alpha val="99000"/>
            </a:schemeClr>
          </a:solidFill>
          <a:ln w="12700">
            <a:solidFill>
              <a:srgbClr val="AD5B24">
                <a:alpha val="99000"/>
              </a:srgbClr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81" name="Circle"/>
          <p:cNvSpPr/>
          <p:nvPr/>
        </p:nvSpPr>
        <p:spPr>
          <a:xfrm>
            <a:off x="3175895" y="3394564"/>
            <a:ext cx="358692" cy="359459"/>
          </a:xfrm>
          <a:prstGeom prst="ellipse">
            <a:avLst/>
          </a:prstGeom>
          <a:solidFill>
            <a:schemeClr val="accent2">
              <a:alpha val="99000"/>
            </a:schemeClr>
          </a:solidFill>
          <a:ln w="12700">
            <a:solidFill>
              <a:srgbClr val="AD5B24">
                <a:alpha val="99000"/>
              </a:srgbClr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82" name="Circle"/>
          <p:cNvSpPr/>
          <p:nvPr/>
        </p:nvSpPr>
        <p:spPr>
          <a:xfrm>
            <a:off x="3641034" y="3394564"/>
            <a:ext cx="358692" cy="359459"/>
          </a:xfrm>
          <a:prstGeom prst="ellipse">
            <a:avLst/>
          </a:prstGeom>
          <a:solidFill>
            <a:schemeClr val="accent2">
              <a:alpha val="99000"/>
            </a:schemeClr>
          </a:solidFill>
          <a:ln w="12700">
            <a:solidFill>
              <a:srgbClr val="AD5B24">
                <a:alpha val="99000"/>
              </a:srgbClr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83" name="Circle"/>
          <p:cNvSpPr/>
          <p:nvPr/>
        </p:nvSpPr>
        <p:spPr>
          <a:xfrm>
            <a:off x="3470630" y="3208485"/>
            <a:ext cx="358692" cy="359459"/>
          </a:xfrm>
          <a:prstGeom prst="ellipse">
            <a:avLst/>
          </a:prstGeom>
          <a:solidFill>
            <a:schemeClr val="accent2">
              <a:alpha val="99000"/>
            </a:schemeClr>
          </a:solidFill>
          <a:ln w="12700">
            <a:solidFill>
              <a:srgbClr val="AD5B24">
                <a:alpha val="99000"/>
              </a:srgbClr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84" name="Circle"/>
          <p:cNvSpPr/>
          <p:nvPr/>
        </p:nvSpPr>
        <p:spPr>
          <a:xfrm>
            <a:off x="3317310" y="3208485"/>
            <a:ext cx="358692" cy="359459"/>
          </a:xfrm>
          <a:prstGeom prst="ellipse">
            <a:avLst/>
          </a:prstGeom>
          <a:solidFill>
            <a:schemeClr val="accent2">
              <a:alpha val="99000"/>
            </a:schemeClr>
          </a:solidFill>
          <a:ln w="12700">
            <a:solidFill>
              <a:srgbClr val="AD5B24">
                <a:alpha val="99000"/>
              </a:srgbClr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85" name="Circle"/>
          <p:cNvSpPr/>
          <p:nvPr/>
        </p:nvSpPr>
        <p:spPr>
          <a:xfrm>
            <a:off x="3396398" y="3050223"/>
            <a:ext cx="358692" cy="359459"/>
          </a:xfrm>
          <a:prstGeom prst="ellipse">
            <a:avLst/>
          </a:prstGeom>
          <a:solidFill>
            <a:schemeClr val="accent2">
              <a:alpha val="99000"/>
            </a:schemeClr>
          </a:solidFill>
          <a:ln w="12700">
            <a:solidFill>
              <a:srgbClr val="AD5B24">
                <a:alpha val="99000"/>
              </a:srgbClr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86" name="Post-NN: NN selects background evenly"/>
          <p:cNvSpPr txBox="1"/>
          <p:nvPr/>
        </p:nvSpPr>
        <p:spPr>
          <a:xfrm>
            <a:off x="708024" y="945406"/>
            <a:ext cx="3752811" cy="333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t>Post-NN: NN selects background evenly</a:t>
            </a:r>
          </a:p>
        </p:txBody>
      </p:sp>
    </p:spTree>
    <p:extLst>
      <p:ext uri="{BB962C8B-B14F-4D97-AF65-F5344CB8AC3E}">
        <p14:creationId xmlns:p14="http://schemas.microsoft.com/office/powerpoint/2010/main" val="148836177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advClick="0" advTm="0">
        <p159:morph option="byObject"/>
      </p:transition>
    </mc:Choice>
    <mc:Fallback xmlns="">
      <p:transition advClick="0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" dur="100" fill="hold"/>
                                        <p:tgtEl>
                                          <p:spTgt spid="4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"/>
                            </p:stCondLst>
                            <p:childTnLst>
                              <p:par>
                                <p:cTn id="9" presetID="10" presetClass="exit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0" dur="100" fill="hold"/>
                                        <p:tgtEl>
                                          <p:spTgt spid="4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"/>
                            </p:stCondLst>
                            <p:childTnLst>
                              <p:par>
                                <p:cTn id="13" presetID="10" presetClass="exit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100" fill="hold"/>
                                        <p:tgtEl>
                                          <p:spTgt spid="4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"/>
                            </p:stCondLst>
                            <p:childTnLst>
                              <p:par>
                                <p:cTn id="17" presetID="10" presetClass="exit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100" fill="hold"/>
                                        <p:tgtEl>
                                          <p:spTgt spid="4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"/>
                            </p:stCondLst>
                            <p:childTnLst>
                              <p:par>
                                <p:cTn id="21" presetID="10" presetClass="exit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2" dur="100" fill="hold"/>
                                        <p:tgtEl>
                                          <p:spTgt spid="4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xit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100" fill="hold"/>
                                        <p:tgtEl>
                                          <p:spTgt spid="4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"/>
                            </p:stCondLst>
                            <p:childTnLst>
                              <p:par>
                                <p:cTn id="29" presetID="10" presetClass="exit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100" fill="hold"/>
                                        <p:tgtEl>
                                          <p:spTgt spid="4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"/>
                            </p:stCondLst>
                            <p:childTnLst>
                              <p:par>
                                <p:cTn id="33" presetID="10" presetClass="exit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4" dur="100" fill="hold"/>
                                        <p:tgtEl>
                                          <p:spTgt spid="4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"/>
                            </p:stCondLst>
                            <p:childTnLst>
                              <p:par>
                                <p:cTn id="37" presetID="10" presetClass="exit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8" dur="100" fill="hold"/>
                                        <p:tgtEl>
                                          <p:spTgt spid="4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"/>
                            </p:stCondLst>
                            <p:childTnLst>
                              <p:par>
                                <p:cTn id="41" presetID="10" presetClass="exit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2" dur="100" fill="hold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0" presetClass="exit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6" dur="100" fill="hold"/>
                                        <p:tgtEl>
                                          <p:spTgt spid="4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"/>
                            </p:stCondLst>
                            <p:childTnLst>
                              <p:par>
                                <p:cTn id="49" presetID="10" presetClass="exit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0" dur="100" fill="hold"/>
                                        <p:tgtEl>
                                          <p:spTgt spid="4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00"/>
                            </p:stCondLst>
                            <p:childTnLst>
                              <p:par>
                                <p:cTn id="53" presetID="10" presetClass="exit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4" dur="100" fill="hold"/>
                                        <p:tgtEl>
                                          <p:spTgt spid="4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300"/>
                            </p:stCondLst>
                            <p:childTnLst>
                              <p:par>
                                <p:cTn id="57" presetID="10" presetClass="exit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8" dur="100" fill="hold"/>
                                        <p:tgtEl>
                                          <p:spTgt spid="4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400"/>
                            </p:stCondLst>
                            <p:childTnLst>
                              <p:par>
                                <p:cTn id="61" presetID="10" presetClass="exit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2" dur="100" fill="hold"/>
                                        <p:tgtEl>
                                          <p:spTgt spid="4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0"/>
                            </p:stCondLst>
                            <p:childTnLst>
                              <p:par>
                                <p:cTn id="65" presetID="10" presetClass="exit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6" dur="100" fill="hold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600"/>
                            </p:stCondLst>
                            <p:childTnLst>
                              <p:par>
                                <p:cTn id="69" presetID="10" presetClass="exit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70" dur="100" fill="hold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700"/>
                            </p:stCondLst>
                            <p:childTnLst>
                              <p:par>
                                <p:cTn id="73" presetID="10" presetClass="exit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74" dur="100" fill="hold"/>
                                        <p:tgtEl>
                                          <p:spTgt spid="4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800"/>
                            </p:stCondLst>
                            <p:childTnLst>
                              <p:par>
                                <p:cTn id="77" presetID="10" presetClass="exit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78" dur="100" fill="hold"/>
                                        <p:tgtEl>
                                          <p:spTgt spid="4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900"/>
                            </p:stCondLst>
                            <p:childTnLst>
                              <p:par>
                                <p:cTn id="81" presetID="10" presetClass="exit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82" dur="100" fill="hold"/>
                                        <p:tgtEl>
                                          <p:spTgt spid="4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000"/>
                            </p:stCondLst>
                            <p:childTnLst>
                              <p:par>
                                <p:cTn id="85" presetID="10" presetClass="exit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86" dur="100" fill="hold"/>
                                        <p:tgtEl>
                                          <p:spTgt spid="4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100"/>
                            </p:stCondLst>
                            <p:childTnLst>
                              <p:par>
                                <p:cTn id="89" presetID="10" presetClass="exit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90" dur="100" fill="hold"/>
                                        <p:tgtEl>
                                          <p:spTgt spid="4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" grpId="0" animBg="1" advAuto="0"/>
      <p:bldP spid="431" grpId="0" animBg="1" advAuto="0"/>
      <p:bldP spid="434" grpId="0" animBg="1" advAuto="0"/>
      <p:bldP spid="435" grpId="0" animBg="1" advAuto="0"/>
      <p:bldP spid="440" grpId="0" animBg="1" advAuto="0"/>
      <p:bldP spid="441" grpId="0" animBg="1" advAuto="0"/>
      <p:bldP spid="442" grpId="0" animBg="1" advAuto="0"/>
      <p:bldP spid="444" grpId="0" animBg="1" advAuto="0"/>
      <p:bldP spid="445" grpId="0" animBg="1" advAuto="0"/>
      <p:bldP spid="446" grpId="0" animBg="1" advAuto="0"/>
      <p:bldP spid="447" grpId="0" animBg="1" advAuto="0"/>
      <p:bldP spid="448" grpId="0" animBg="1" advAuto="0"/>
      <p:bldP spid="449" grpId="0" animBg="1" advAuto="0"/>
      <p:bldP spid="452" grpId="0" animBg="1" advAuto="0"/>
      <p:bldP spid="453" grpId="0" animBg="1" advAuto="0"/>
      <p:bldP spid="479" grpId="0" animBg="1" advAuto="0"/>
      <p:bldP spid="480" grpId="0" animBg="1" advAuto="0"/>
      <p:bldP spid="481" grpId="0" animBg="1" advAuto="0"/>
      <p:bldP spid="482" grpId="0" animBg="1" advAuto="0"/>
      <p:bldP spid="483" grpId="0" animBg="1" advAuto="0"/>
      <p:bldP spid="484" grpId="0" animBg="1" advAuto="0"/>
      <p:bldP spid="485" grpId="0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72471C-D5C0-493A-6C86-02A5BD26E2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F109DB4-2EF2-7666-8191-B30B21CB61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856" y="762766"/>
            <a:ext cx="3212032" cy="4006157"/>
          </a:xfrm>
        </p:spPr>
        <p:txBody>
          <a:bodyPr>
            <a:normAutofit/>
          </a:bodyPr>
          <a:lstStyle/>
          <a:p>
            <a:r>
              <a:rPr lang="en-US" sz="2000" dirty="0"/>
              <a:t>Successful</a:t>
            </a:r>
            <a:endParaRPr lang="en-US" dirty="0"/>
          </a:p>
          <a:p>
            <a:pPr lvl="1"/>
            <a:r>
              <a:rPr lang="en-US" dirty="0"/>
              <a:t>High agreement with experiment</a:t>
            </a:r>
          </a:p>
          <a:p>
            <a:r>
              <a:rPr lang="en-US" sz="2000" dirty="0"/>
              <a:t>Descriptive</a:t>
            </a:r>
            <a:endParaRPr lang="en-US" dirty="0"/>
          </a:p>
          <a:p>
            <a:pPr lvl="1"/>
            <a:r>
              <a:rPr lang="en-US" dirty="0"/>
              <a:t>Explains 3/4 fundamental forces and all matter</a:t>
            </a:r>
          </a:p>
          <a:p>
            <a:r>
              <a:rPr lang="en-US" sz="2000" dirty="0">
                <a:solidFill>
                  <a:srgbClr val="C00000"/>
                </a:solidFill>
              </a:rPr>
              <a:t>Incomplete</a:t>
            </a:r>
            <a:endParaRPr lang="en-US" dirty="0">
              <a:solidFill>
                <a:srgbClr val="C00000"/>
              </a:solidFill>
            </a:endParaRPr>
          </a:p>
          <a:p>
            <a:pPr lvl="1"/>
            <a:r>
              <a:rPr lang="en-US" dirty="0"/>
              <a:t>Gravity</a:t>
            </a:r>
          </a:p>
          <a:p>
            <a:pPr lvl="1"/>
            <a:r>
              <a:rPr lang="en-US" dirty="0"/>
              <a:t>Dark matter</a:t>
            </a:r>
          </a:p>
          <a:p>
            <a:r>
              <a:rPr lang="en-CA" sz="2000" dirty="0"/>
              <a:t>Two angles:</a:t>
            </a:r>
          </a:p>
          <a:p>
            <a:pPr lvl="1"/>
            <a:r>
              <a:rPr lang="en-CA" dirty="0"/>
              <a:t>Direct searches</a:t>
            </a:r>
          </a:p>
          <a:p>
            <a:pPr lvl="1"/>
            <a:r>
              <a:rPr lang="en-CA" dirty="0"/>
              <a:t>Precision measurements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5A20932-B88E-DEEB-2DA1-8E2F16C983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The Standard Model</a:t>
            </a:r>
          </a:p>
        </p:txBody>
      </p:sp>
      <p:pic>
        <p:nvPicPr>
          <p:cNvPr id="5" name="Picture 4" descr="A diagram of a standard model of elementary particles&#10;&#10;AI-generated content may be incorrect.">
            <a:extLst>
              <a:ext uri="{FF2B5EF4-FFF2-40B4-BE49-F238E27FC236}">
                <a16:creationId xmlns:a16="http://schemas.microsoft.com/office/drawing/2014/main" id="{B5B2F083-38AB-EE1D-F143-12DBE0B90F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9561" y="993646"/>
            <a:ext cx="3488439" cy="315620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E00E358-4C4A-0FA8-FCAD-0988C69C7C15}"/>
              </a:ext>
            </a:extLst>
          </p:cNvPr>
          <p:cNvSpPr txBox="1"/>
          <p:nvPr/>
        </p:nvSpPr>
        <p:spPr>
          <a:xfrm>
            <a:off x="3429000" y="4061543"/>
            <a:ext cx="935510" cy="20005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By Cush via Wikimedia.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9D3D0A-55E8-260E-FD27-F237C84FB633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30055124"/>
      </p:ext>
    </p:extLst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Circle"/>
          <p:cNvSpPr/>
          <p:nvPr/>
        </p:nvSpPr>
        <p:spPr>
          <a:xfrm>
            <a:off x="3158351" y="2763630"/>
            <a:ext cx="358692" cy="359458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AD5B24"/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89" name="Circle"/>
          <p:cNvSpPr/>
          <p:nvPr/>
        </p:nvSpPr>
        <p:spPr>
          <a:xfrm>
            <a:off x="3366420" y="2766458"/>
            <a:ext cx="358692" cy="359459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AD5B24"/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90" name="Circle"/>
          <p:cNvSpPr/>
          <p:nvPr/>
        </p:nvSpPr>
        <p:spPr>
          <a:xfrm>
            <a:off x="3017085" y="2766458"/>
            <a:ext cx="358692" cy="359459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AD5B24"/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91" name="Circle"/>
          <p:cNvSpPr/>
          <p:nvPr/>
        </p:nvSpPr>
        <p:spPr>
          <a:xfrm>
            <a:off x="3482223" y="2766458"/>
            <a:ext cx="358692" cy="359459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AD5B24"/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92" name="Circle"/>
          <p:cNvSpPr/>
          <p:nvPr/>
        </p:nvSpPr>
        <p:spPr>
          <a:xfrm>
            <a:off x="3311819" y="2580379"/>
            <a:ext cx="358692" cy="359459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AD5B24"/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93" name="Circle"/>
          <p:cNvSpPr/>
          <p:nvPr/>
        </p:nvSpPr>
        <p:spPr>
          <a:xfrm>
            <a:off x="3158499" y="2580379"/>
            <a:ext cx="358692" cy="359459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AD5B24"/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94" name="Circle"/>
          <p:cNvSpPr/>
          <p:nvPr/>
        </p:nvSpPr>
        <p:spPr>
          <a:xfrm>
            <a:off x="3237587" y="2422117"/>
            <a:ext cx="358693" cy="359459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AD5B24"/>
            </a:solidFill>
            <a:miter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40</a:t>
            </a:fld>
            <a:endParaRPr/>
          </a:p>
        </p:txBody>
      </p:sp>
      <p:sp>
        <p:nvSpPr>
          <p:cNvPr id="496" name="Unshaped background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Unshaped background</a:t>
            </a:r>
          </a:p>
        </p:txBody>
      </p:sp>
      <p:sp>
        <p:nvSpPr>
          <p:cNvPr id="497" name="Circle"/>
          <p:cNvSpPr/>
          <p:nvPr/>
        </p:nvSpPr>
        <p:spPr>
          <a:xfrm>
            <a:off x="1952812" y="-487778"/>
            <a:ext cx="358693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498" name="Circle"/>
          <p:cNvSpPr/>
          <p:nvPr/>
        </p:nvSpPr>
        <p:spPr>
          <a:xfrm>
            <a:off x="1828042" y="-487778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499" name="Circle"/>
          <p:cNvSpPr/>
          <p:nvPr/>
        </p:nvSpPr>
        <p:spPr>
          <a:xfrm>
            <a:off x="1660431" y="-487778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500" name="Circle"/>
          <p:cNvSpPr/>
          <p:nvPr/>
        </p:nvSpPr>
        <p:spPr>
          <a:xfrm>
            <a:off x="998864" y="-487778"/>
            <a:ext cx="358693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501" name="Circle"/>
          <p:cNvSpPr/>
          <p:nvPr/>
        </p:nvSpPr>
        <p:spPr>
          <a:xfrm>
            <a:off x="588949" y="-405115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502" name="Circle"/>
          <p:cNvSpPr/>
          <p:nvPr/>
        </p:nvSpPr>
        <p:spPr>
          <a:xfrm>
            <a:off x="713026" y="-577692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503" name="Circle"/>
          <p:cNvSpPr/>
          <p:nvPr/>
        </p:nvSpPr>
        <p:spPr>
          <a:xfrm>
            <a:off x="831078" y="-405115"/>
            <a:ext cx="358693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504" name="Circle"/>
          <p:cNvSpPr/>
          <p:nvPr/>
        </p:nvSpPr>
        <p:spPr>
          <a:xfrm>
            <a:off x="831078" y="-697554"/>
            <a:ext cx="358693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505" name="Circle"/>
          <p:cNvSpPr/>
          <p:nvPr/>
        </p:nvSpPr>
        <p:spPr>
          <a:xfrm>
            <a:off x="1208495" y="-487778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506" name="Circle"/>
          <p:cNvSpPr/>
          <p:nvPr/>
        </p:nvSpPr>
        <p:spPr>
          <a:xfrm>
            <a:off x="1332028" y="-414467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507" name="Circle"/>
          <p:cNvSpPr/>
          <p:nvPr/>
        </p:nvSpPr>
        <p:spPr>
          <a:xfrm>
            <a:off x="1474696" y="-487778"/>
            <a:ext cx="358693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508" name="Circle"/>
          <p:cNvSpPr/>
          <p:nvPr/>
        </p:nvSpPr>
        <p:spPr>
          <a:xfrm>
            <a:off x="1660392" y="-487778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509" name="Circle"/>
          <p:cNvSpPr/>
          <p:nvPr/>
        </p:nvSpPr>
        <p:spPr>
          <a:xfrm>
            <a:off x="1405078" y="-414467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0" name="Invariant mass"/>
              <p:cNvSpPr txBox="1"/>
              <p:nvPr/>
            </p:nvSpPr>
            <p:spPr>
              <a:xfrm>
                <a:off x="4020675" y="4154703"/>
                <a:ext cx="2116133" cy="42843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45719" rIns="45719"/>
              <a:lstStyle/>
              <a:p>
                <a:r>
                  <a:t>Invariant mass </a:t>
                </a:r>
                <a14:m>
                  <m:oMath xmlns:m="http://schemas.openxmlformats.org/officeDocument/2006/math">
                    <m:r>
                      <a:rPr sz="19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endParaRPr/>
              </a:p>
            </p:txBody>
          </p:sp>
        </mc:Choice>
        <mc:Fallback xmlns="">
          <p:sp>
            <p:nvSpPr>
              <p:cNvPr id="510" name="Invariant mass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0675" y="4154703"/>
                <a:ext cx="2116133" cy="428431"/>
              </a:xfrm>
              <a:prstGeom prst="rect">
                <a:avLst/>
              </a:prstGeom>
              <a:blipFill>
                <a:blip r:embed="rId2"/>
                <a:stretch>
                  <a:fillRect l="-4167" t="-5882" b="-11765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1" name="Events"/>
              <p:cNvSpPr txBox="1"/>
              <p:nvPr/>
            </p:nvSpPr>
            <p:spPr>
              <a:xfrm rot="16200000">
                <a:off x="-497416" y="2715872"/>
                <a:ext cx="1572156" cy="42843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45719" rIns="45719"/>
              <a:lstStyle/>
              <a:p>
                <a:r>
                  <a:t>Events </a:t>
                </a:r>
                <a14:m>
                  <m:oMath xmlns:m="http://schemas.openxmlformats.org/officeDocument/2006/math">
                    <m:r>
                      <a:rPr sz="19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endParaRPr/>
              </a:p>
            </p:txBody>
          </p:sp>
        </mc:Choice>
        <mc:Fallback xmlns="">
          <p:sp>
            <p:nvSpPr>
              <p:cNvPr id="511" name="Events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497416" y="2715872"/>
                <a:ext cx="1572156" cy="428431"/>
              </a:xfrm>
              <a:prstGeom prst="rect">
                <a:avLst/>
              </a:prstGeom>
              <a:blipFill>
                <a:blip r:embed="rId3"/>
                <a:stretch>
                  <a:fillRect l="-2857" r="-11429" b="-640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2" name="Circle"/>
          <p:cNvSpPr/>
          <p:nvPr/>
        </p:nvSpPr>
        <p:spPr>
          <a:xfrm>
            <a:off x="6134099" y="-697554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513" name="Circle"/>
          <p:cNvSpPr/>
          <p:nvPr/>
        </p:nvSpPr>
        <p:spPr>
          <a:xfrm>
            <a:off x="5948538" y="-577692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514" name="Circle"/>
          <p:cNvSpPr/>
          <p:nvPr/>
        </p:nvSpPr>
        <p:spPr>
          <a:xfrm>
            <a:off x="5948538" y="-574624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515" name="Circle"/>
          <p:cNvSpPr/>
          <p:nvPr/>
        </p:nvSpPr>
        <p:spPr>
          <a:xfrm>
            <a:off x="5173432" y="-487778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516" name="Circle"/>
          <p:cNvSpPr/>
          <p:nvPr/>
        </p:nvSpPr>
        <p:spPr>
          <a:xfrm>
            <a:off x="4771756" y="-577692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517" name="Circle"/>
          <p:cNvSpPr/>
          <p:nvPr/>
        </p:nvSpPr>
        <p:spPr>
          <a:xfrm>
            <a:off x="4763779" y="-414467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518" name="Circle"/>
          <p:cNvSpPr/>
          <p:nvPr/>
        </p:nvSpPr>
        <p:spPr>
          <a:xfrm>
            <a:off x="2506574" y="2787063"/>
            <a:ext cx="358693" cy="359459"/>
          </a:xfrm>
          <a:prstGeom prst="ellipse">
            <a:avLst/>
          </a:prstGeom>
          <a:solidFill>
            <a:schemeClr val="accent1">
              <a:satOff val="-3547"/>
              <a:lumOff val="-10352"/>
              <a:alpha val="99000"/>
            </a:schemeClr>
          </a:solidFill>
          <a:ln w="12700">
            <a:solidFill>
              <a:schemeClr val="accent1">
                <a:alpha val="99000"/>
              </a:schemeClr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519" name="Circle"/>
          <p:cNvSpPr/>
          <p:nvPr/>
        </p:nvSpPr>
        <p:spPr>
          <a:xfrm>
            <a:off x="2506574" y="3078599"/>
            <a:ext cx="358693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520" name="Circle"/>
          <p:cNvSpPr/>
          <p:nvPr/>
        </p:nvSpPr>
        <p:spPr>
          <a:xfrm>
            <a:off x="4899395" y="-577692"/>
            <a:ext cx="358693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521" name="Circle"/>
          <p:cNvSpPr/>
          <p:nvPr/>
        </p:nvSpPr>
        <p:spPr>
          <a:xfrm>
            <a:off x="5013886" y="-414467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522" name="Circle"/>
          <p:cNvSpPr/>
          <p:nvPr/>
        </p:nvSpPr>
        <p:spPr>
          <a:xfrm>
            <a:off x="2748704" y="2895348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  <a:alpha val="98000"/>
            </a:schemeClr>
          </a:solidFill>
          <a:ln w="12700">
            <a:solidFill>
              <a:schemeClr val="accent1">
                <a:alpha val="98000"/>
              </a:schemeClr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523" name="Circle"/>
          <p:cNvSpPr/>
          <p:nvPr/>
        </p:nvSpPr>
        <p:spPr>
          <a:xfrm>
            <a:off x="2748704" y="3078599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  <a:alpha val="96000"/>
            </a:schemeClr>
          </a:solidFill>
          <a:ln w="12700">
            <a:solidFill>
              <a:schemeClr val="accent1">
                <a:alpha val="96000"/>
              </a:schemeClr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524" name="Circle"/>
          <p:cNvSpPr/>
          <p:nvPr/>
        </p:nvSpPr>
        <p:spPr>
          <a:xfrm>
            <a:off x="5180151" y="-577692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525" name="Circle"/>
          <p:cNvSpPr/>
          <p:nvPr/>
        </p:nvSpPr>
        <p:spPr>
          <a:xfrm>
            <a:off x="5422094" y="-487778"/>
            <a:ext cx="358692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526" name="Circle"/>
          <p:cNvSpPr/>
          <p:nvPr/>
        </p:nvSpPr>
        <p:spPr>
          <a:xfrm>
            <a:off x="5745966" y="-577692"/>
            <a:ext cx="358693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527" name="Circle"/>
          <p:cNvSpPr/>
          <p:nvPr/>
        </p:nvSpPr>
        <p:spPr>
          <a:xfrm>
            <a:off x="5745966" y="-414467"/>
            <a:ext cx="358693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528" name="Circle"/>
          <p:cNvSpPr/>
          <p:nvPr/>
        </p:nvSpPr>
        <p:spPr>
          <a:xfrm>
            <a:off x="3738850" y="2995303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rgbClr val="4E71BE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529" name="Circle"/>
          <p:cNvSpPr/>
          <p:nvPr/>
        </p:nvSpPr>
        <p:spPr>
          <a:xfrm>
            <a:off x="3992733" y="3078599"/>
            <a:ext cx="358693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530" name="Circle"/>
          <p:cNvSpPr/>
          <p:nvPr/>
        </p:nvSpPr>
        <p:spPr>
          <a:xfrm>
            <a:off x="3002587" y="2895348"/>
            <a:ext cx="358693" cy="359459"/>
          </a:xfrm>
          <a:prstGeom prst="ellipse">
            <a:avLst/>
          </a:prstGeom>
          <a:solidFill>
            <a:schemeClr val="accent1">
              <a:satOff val="-3547"/>
              <a:lumOff val="-10352"/>
              <a:alpha val="97000"/>
            </a:schemeClr>
          </a:solidFill>
          <a:ln w="12700">
            <a:solidFill>
              <a:schemeClr val="accent1">
                <a:alpha val="97000"/>
              </a:schemeClr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531" name="Circle"/>
          <p:cNvSpPr/>
          <p:nvPr/>
        </p:nvSpPr>
        <p:spPr>
          <a:xfrm>
            <a:off x="5501330" y="-490606"/>
            <a:ext cx="358693" cy="359459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532" name="Circle"/>
          <p:cNvSpPr/>
          <p:nvPr/>
        </p:nvSpPr>
        <p:spPr>
          <a:xfrm>
            <a:off x="3002587" y="3078599"/>
            <a:ext cx="358693" cy="359458"/>
          </a:xfrm>
          <a:prstGeom prst="ellipse">
            <a:avLst/>
          </a:prstGeom>
          <a:solidFill>
            <a:schemeClr val="accent1">
              <a:satOff val="-3547"/>
              <a:lumOff val="-10352"/>
              <a:alpha val="95000"/>
            </a:schemeClr>
          </a:solidFill>
          <a:ln w="12700">
            <a:solidFill>
              <a:schemeClr val="accent1">
                <a:alpha val="95000"/>
              </a:schemeClr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533" name="Circle"/>
          <p:cNvSpPr/>
          <p:nvPr/>
        </p:nvSpPr>
        <p:spPr>
          <a:xfrm>
            <a:off x="3256471" y="3078599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534" name="Circle"/>
          <p:cNvSpPr/>
          <p:nvPr/>
        </p:nvSpPr>
        <p:spPr>
          <a:xfrm>
            <a:off x="3497660" y="2995303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rgbClr val="4E71BE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535" name="Circle"/>
          <p:cNvSpPr/>
          <p:nvPr/>
        </p:nvSpPr>
        <p:spPr>
          <a:xfrm>
            <a:off x="3511301" y="3078599"/>
            <a:ext cx="358692" cy="359458"/>
          </a:xfrm>
          <a:prstGeom prst="ellipse">
            <a:avLst/>
          </a:prstGeom>
          <a:solidFill>
            <a:srgbClr val="3F5A98"/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536" name="Circle"/>
          <p:cNvSpPr/>
          <p:nvPr/>
        </p:nvSpPr>
        <p:spPr>
          <a:xfrm>
            <a:off x="3745667" y="3078599"/>
            <a:ext cx="358692" cy="359458"/>
          </a:xfrm>
          <a:prstGeom prst="ellipse">
            <a:avLst/>
          </a:prstGeom>
          <a:solidFill>
            <a:schemeClr val="accent1">
              <a:satOff val="-3547"/>
              <a:lumOff val="-10352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537" name="Rectangle"/>
          <p:cNvSpPr/>
          <p:nvPr/>
        </p:nvSpPr>
        <p:spPr>
          <a:xfrm>
            <a:off x="2970838" y="2407992"/>
            <a:ext cx="888085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539" name="Connection Line"/>
          <p:cNvSpPr/>
          <p:nvPr/>
        </p:nvSpPr>
        <p:spPr>
          <a:xfrm>
            <a:off x="2424915" y="2697260"/>
            <a:ext cx="2031456" cy="3977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9187" y="15016"/>
                  <a:pt x="1987" y="7816"/>
                  <a:pt x="0" y="0"/>
                </a:cubicBezTo>
              </a:path>
            </a:pathLst>
          </a:custGeom>
          <a:ln w="38100">
            <a:solidFill>
              <a:schemeClr val="accent6"/>
            </a:solidFill>
            <a:miter/>
          </a:ln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9525200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"/>
                                        <p:tgtEl>
                                          <p:spTgt spid="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7" grpId="0" animBg="1" advAuto="0"/>
      <p:bldP spid="539" grpId="0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24C5CC-BEDE-65F2-243E-57A99E262B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7C823E7-87F5-E449-BACE-F68BFC4294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856" y="762766"/>
            <a:ext cx="3212032" cy="4006157"/>
          </a:xfrm>
        </p:spPr>
        <p:txBody>
          <a:bodyPr>
            <a:normAutofit/>
          </a:bodyPr>
          <a:lstStyle/>
          <a:p>
            <a:r>
              <a:rPr lang="en-US" sz="2000" dirty="0"/>
              <a:t>Successful</a:t>
            </a:r>
            <a:endParaRPr lang="en-US" dirty="0"/>
          </a:p>
          <a:p>
            <a:pPr lvl="1"/>
            <a:r>
              <a:rPr lang="en-US" dirty="0"/>
              <a:t>High agreement with experiment</a:t>
            </a:r>
          </a:p>
          <a:p>
            <a:r>
              <a:rPr lang="en-US" sz="2000" dirty="0"/>
              <a:t>Descriptive</a:t>
            </a:r>
            <a:endParaRPr lang="en-US" dirty="0"/>
          </a:p>
          <a:p>
            <a:pPr lvl="1"/>
            <a:r>
              <a:rPr lang="en-US" dirty="0"/>
              <a:t>Explains 3/4 fundamental forces and all matter</a:t>
            </a:r>
          </a:p>
          <a:p>
            <a:r>
              <a:rPr lang="en-US" sz="2000" dirty="0">
                <a:solidFill>
                  <a:srgbClr val="C00000"/>
                </a:solidFill>
              </a:rPr>
              <a:t>Incomplete</a:t>
            </a:r>
            <a:endParaRPr lang="en-US" dirty="0">
              <a:solidFill>
                <a:srgbClr val="C00000"/>
              </a:solidFill>
            </a:endParaRPr>
          </a:p>
          <a:p>
            <a:pPr lvl="1"/>
            <a:r>
              <a:rPr lang="en-US" dirty="0"/>
              <a:t>Gravity</a:t>
            </a:r>
          </a:p>
          <a:p>
            <a:pPr lvl="1"/>
            <a:r>
              <a:rPr lang="en-US" dirty="0"/>
              <a:t>Dark matter</a:t>
            </a:r>
          </a:p>
          <a:p>
            <a:r>
              <a:rPr lang="en-CA" sz="2000" dirty="0"/>
              <a:t>Two angles:</a:t>
            </a:r>
          </a:p>
          <a:p>
            <a:pPr lvl="1"/>
            <a:r>
              <a:rPr lang="en-CA" dirty="0"/>
              <a:t>Direct searches</a:t>
            </a:r>
          </a:p>
          <a:p>
            <a:pPr lvl="1"/>
            <a:r>
              <a:rPr lang="en-CA" dirty="0"/>
              <a:t>Precision measurements (Higgs couplings!)</a:t>
            </a:r>
          </a:p>
          <a:p>
            <a:pPr lvl="1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3E643EF-597E-350D-395B-37C0765CC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The Standard Model</a:t>
            </a:r>
          </a:p>
        </p:txBody>
      </p:sp>
      <p:pic>
        <p:nvPicPr>
          <p:cNvPr id="5" name="Picture 4" descr="A diagram of a standard model of elementary particles&#10;&#10;AI-generated content may be incorrect.">
            <a:extLst>
              <a:ext uri="{FF2B5EF4-FFF2-40B4-BE49-F238E27FC236}">
                <a16:creationId xmlns:a16="http://schemas.microsoft.com/office/drawing/2014/main" id="{EEC08879-01A6-3A2E-05AD-A5548FB8B5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9561" y="993646"/>
            <a:ext cx="3488439" cy="315620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F41E139-AD10-873D-CFE0-6CA1C956279C}"/>
              </a:ext>
            </a:extLst>
          </p:cNvPr>
          <p:cNvSpPr/>
          <p:nvPr/>
        </p:nvSpPr>
        <p:spPr>
          <a:xfrm>
            <a:off x="4781227" y="1604075"/>
            <a:ext cx="596685" cy="1844298"/>
          </a:xfrm>
          <a:prstGeom prst="rect">
            <a:avLst/>
          </a:prstGeom>
          <a:noFill/>
          <a:ln w="57150" cap="flat">
            <a:solidFill>
              <a:srgbClr val="C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EC66D06-DF18-9BAB-5BF5-8934ADCB98A9}"/>
              </a:ext>
            </a:extLst>
          </p:cNvPr>
          <p:cNvSpPr/>
          <p:nvPr/>
        </p:nvSpPr>
        <p:spPr>
          <a:xfrm>
            <a:off x="5377912" y="2834802"/>
            <a:ext cx="596685" cy="1224000"/>
          </a:xfrm>
          <a:prstGeom prst="rect">
            <a:avLst/>
          </a:prstGeom>
          <a:noFill/>
          <a:ln w="57150" cap="flat">
            <a:solidFill>
              <a:srgbClr val="C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2F4F747-C357-FF53-10A7-BF3D09C82DFA}"/>
                  </a:ext>
                </a:extLst>
              </p:cNvPr>
              <p:cNvSpPr txBox="1"/>
              <p:nvPr/>
            </p:nvSpPr>
            <p:spPr>
              <a:xfrm>
                <a:off x="4112015" y="4161569"/>
                <a:ext cx="2602634" cy="64632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ctr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CA" dirty="0">
                    <a:solidFill>
                      <a:srgbClr val="C00000"/>
                    </a:solidFill>
                  </a:rPr>
                  <a:t>Higgs interaction observed</a:t>
                </a:r>
                <a:endParaRPr kumimoji="0" lang="en-CA" sz="1800" b="0" u="none" strike="noStrike" cap="none" spc="0" normalizeH="0" baseline="0" dirty="0">
                  <a:ln>
                    <a:noFill/>
                  </a:ln>
                  <a:solidFill>
                    <a:srgbClr val="C00000"/>
                  </a:solidFill>
                  <a:effectLst/>
                  <a:uFillTx/>
                  <a:ea typeface="+mj-ea"/>
                  <a:cs typeface="+mj-cs"/>
                  <a:sym typeface="Calibri"/>
                </a:endParaRPr>
              </a:p>
              <a:p>
                <a:pPr marL="0" marR="0" indent="0" algn="ctr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CA" sz="1800" b="0" u="none" strike="noStrike" cap="none" spc="0" normalizeH="0" baseline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FillTx/>
                    <a:ea typeface="+mj-ea"/>
                    <a:cs typeface="+mj-cs"/>
                    <a:sym typeface="Calibri"/>
                  </a:rPr>
                  <a:t>&gt;</a:t>
                </a:r>
                <a14:m>
                  <m:oMath xmlns:m="http://schemas.openxmlformats.org/officeDocument/2006/math">
                    <m:r>
                      <a:rPr kumimoji="0" lang="en-CA" sz="1800" b="0" i="1" u="none" strike="noStrike" cap="none" spc="0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FillTx/>
                        <a:latin typeface="Cambria Math" panose="02040503050406030204" pitchFamily="18" charset="0"/>
                        <a:ea typeface="+mj-ea"/>
                        <a:cs typeface="+mj-cs"/>
                        <a:sym typeface="Calibri"/>
                      </a:rPr>
                      <m:t>5</m:t>
                    </m:r>
                    <m:r>
                      <a:rPr kumimoji="0" lang="en-CA" sz="1800" b="0" i="1" u="none" strike="noStrike" cap="none" spc="0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FillTx/>
                        <a:latin typeface="Cambria Math" panose="02040503050406030204" pitchFamily="18" charset="0"/>
                        <a:ea typeface="+mj-ea"/>
                        <a:cs typeface="+mj-cs"/>
                        <a:sym typeface="Calibri"/>
                      </a:rPr>
                      <m:t>𝜎</m:t>
                    </m:r>
                  </m:oMath>
                </a14:m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FillTx/>
                    <a:latin typeface="+mj-lt"/>
                    <a:ea typeface="+mj-ea"/>
                    <a:cs typeface="+mj-cs"/>
                    <a:sym typeface="Calibri"/>
                  </a:rPr>
                  <a:t> (99.9999%)</a:t>
                </a: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2F4F747-C357-FF53-10A7-BF3D09C82D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2015" y="4161569"/>
                <a:ext cx="2602634" cy="646329"/>
              </a:xfrm>
              <a:prstGeom prst="rect">
                <a:avLst/>
              </a:prstGeom>
              <a:blipFill>
                <a:blip r:embed="rId4"/>
                <a:stretch>
                  <a:fillRect l="-3415" t="-3846" r="-3415" b="-15385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1D3A7B16-D14C-48CE-A7A4-E4263F8C2687}"/>
              </a:ext>
            </a:extLst>
          </p:cNvPr>
          <p:cNvSpPr txBox="1"/>
          <p:nvPr/>
        </p:nvSpPr>
        <p:spPr>
          <a:xfrm>
            <a:off x="3429000" y="4061543"/>
            <a:ext cx="935510" cy="20005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By Cush via Wikimedia.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539C56-FC0E-E1E6-0940-273D2A7B413C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240150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669151" y="4826921"/>
            <a:ext cx="188849" cy="24384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6</a:t>
            </a:fld>
            <a:endParaRPr/>
          </a:p>
        </p:txBody>
      </p:sp>
      <p:sp>
        <p:nvSpPr>
          <p:cNvPr id="60" name="Predicted 1964…"/>
          <p:cNvSpPr txBox="1">
            <a:spLocks noGrp="1"/>
          </p:cNvSpPr>
          <p:nvPr>
            <p:ph type="body" sz="half" idx="1"/>
          </p:nvPr>
        </p:nvSpPr>
        <p:spPr>
          <a:xfrm>
            <a:off x="96856" y="762766"/>
            <a:ext cx="2956434" cy="4006157"/>
          </a:xfrm>
          <a:prstGeom prst="rect">
            <a:avLst/>
          </a:prstGeom>
        </p:spPr>
        <p:txBody>
          <a:bodyPr/>
          <a:lstStyle/>
          <a:p>
            <a:r>
              <a:rPr lang="en-CA" sz="2000" dirty="0"/>
              <a:t>Mass dictates Higgs coupling</a:t>
            </a:r>
          </a:p>
          <a:p>
            <a:pPr lvl="1"/>
            <a:r>
              <a:rPr lang="en-CA" dirty="0"/>
              <a:t>Gen II particles couple less strongly than Gen III</a:t>
            </a:r>
          </a:p>
          <a:p>
            <a:r>
              <a:rPr lang="en-CA" sz="2000" dirty="0"/>
              <a:t>Confirming Higgs decaying to two muons would be a big discovery!</a:t>
            </a:r>
          </a:p>
          <a:p>
            <a:pPr lvl="1"/>
            <a:r>
              <a:rPr lang="en-CA" dirty="0"/>
              <a:t>Charm quark is experimentally challenging</a:t>
            </a:r>
          </a:p>
          <a:p>
            <a:endParaRPr lang="en-CA" dirty="0"/>
          </a:p>
          <a:p>
            <a:pPr marL="0" indent="0">
              <a:buNone/>
            </a:pPr>
            <a:endParaRPr dirty="0"/>
          </a:p>
        </p:txBody>
      </p:sp>
      <p:sp>
        <p:nvSpPr>
          <p:cNvPr id="61" name="Higgs bos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sz="3200" dirty="0"/>
              <a:t>Higgs boson</a:t>
            </a:r>
          </a:p>
        </p:txBody>
      </p:sp>
      <p:pic>
        <p:nvPicPr>
          <p:cNvPr id="62" name="pasted-movie.png" descr="pasted-movi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6331" y="634942"/>
            <a:ext cx="3733801" cy="41402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669151" y="4826921"/>
            <a:ext cx="188849" cy="24384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7</a:t>
            </a:fld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3" name="Collide protons…"/>
              <p:cNvSpPr txBox="1">
                <a:spLocks noGrp="1"/>
              </p:cNvSpPr>
              <p:nvPr>
                <p:ph type="body" sz="half" idx="1"/>
              </p:nvPr>
            </p:nvSpPr>
            <p:spPr>
              <a:xfrm>
                <a:off x="96856" y="762766"/>
                <a:ext cx="2699033" cy="4006157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r>
                  <a:rPr lang="en-CA" sz="2000" dirty="0"/>
                  <a:t>Global collaboration</a:t>
                </a:r>
              </a:p>
              <a:p>
                <a:r>
                  <a:rPr lang="en-CA" sz="2000" dirty="0"/>
                  <a:t>Collide protons</a:t>
                </a:r>
              </a:p>
              <a:p>
                <a:r>
                  <a:rPr lang="en-CA" sz="2000" dirty="0"/>
                  <a:t>Produce particles</a:t>
                </a:r>
              </a:p>
              <a:p>
                <a:r>
                  <a:rPr lang="en-CA" sz="2000" dirty="0"/>
                  <a:t>Higgs decays</a:t>
                </a:r>
              </a:p>
              <a:p>
                <a:r>
                  <a:rPr lang="en-CA" sz="2000" dirty="0"/>
                  <a:t>Measure products’</a:t>
                </a:r>
              </a:p>
              <a:p>
                <a:pPr lvl="1"/>
                <a:r>
                  <a:rPr lang="en-CA" dirty="0"/>
                  <a:t>Momentum</a:t>
                </a:r>
              </a:p>
              <a:p>
                <a:pPr lvl="1"/>
                <a:r>
                  <a:rPr lang="en-CA" dirty="0"/>
                  <a:t>Energy</a:t>
                </a:r>
              </a:p>
              <a:p>
                <a:pPr lvl="1"/>
                <a:r>
                  <a:rPr lang="en-CA" dirty="0"/>
                  <a:t>Charge</a:t>
                </a:r>
              </a:p>
              <a:p>
                <a:pPr lvl="1"/>
                <a:r>
                  <a:rPr lang="en-CA" dirty="0"/>
                  <a:t>…</a:t>
                </a:r>
              </a:p>
              <a:p>
                <a14:m>
                  <m:oMath xmlns:m="http://schemas.openxmlformats.org/officeDocument/2006/math">
                    <m:r>
                      <a:rPr lang="en-CA" b="0" i="1" dirty="0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CA" b="0" i="1" dirty="0" smtClean="0">
                        <a:latin typeface="Cambria Math" panose="02040503050406030204" pitchFamily="18" charset="0"/>
                      </a:rPr>
                      <m:t>𝜇𝜇</m:t>
                    </m:r>
                  </m:oMath>
                </a14:m>
                <a:r>
                  <a:rPr lang="en-CA" b="0" i="1" dirty="0">
                    <a:latin typeface="Cambria Math" panose="02040503050406030204" pitchFamily="18" charset="0"/>
                  </a:rPr>
                  <a:t> </a:t>
                </a:r>
                <a:r>
                  <a:rPr lang="en-CA" b="0" dirty="0"/>
                  <a:t>candidate</a:t>
                </a:r>
                <a:r>
                  <a:rPr lang="en-CA" dirty="0"/>
                  <a:t>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endParaRPr lang="en-CA" b="0" i="1" dirty="0"/>
              </a:p>
            </p:txBody>
          </p:sp>
        </mc:Choice>
        <mc:Fallback xmlns="">
          <p:sp>
            <p:nvSpPr>
              <p:cNvPr id="133" name="Collide protons…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xfrm>
                <a:off x="96856" y="762766"/>
                <a:ext cx="2699033" cy="4006157"/>
              </a:xfrm>
              <a:prstGeom prst="rect">
                <a:avLst/>
              </a:prstGeom>
              <a:blipFill>
                <a:blip r:embed="rId3"/>
                <a:stretch>
                  <a:fillRect l="-3738" t="-18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4" name="LHC and ATLA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sz="3200" dirty="0"/>
              <a:t>LHC and ATLAS</a:t>
            </a:r>
          </a:p>
        </p:txBody>
      </p:sp>
      <p:pic>
        <p:nvPicPr>
          <p:cNvPr id="136" name="image001.png" descr="image00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33181" y="243573"/>
            <a:ext cx="3631618" cy="187633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E58876A2-092A-55B4-BA49-385AD7D3DE16}"/>
              </a:ext>
            </a:extLst>
          </p:cNvPr>
          <p:cNvGrpSpPr/>
          <p:nvPr/>
        </p:nvGrpSpPr>
        <p:grpSpPr>
          <a:xfrm>
            <a:off x="2676483" y="2156586"/>
            <a:ext cx="4039162" cy="2670335"/>
            <a:chOff x="2629989" y="2156586"/>
            <a:chExt cx="4039162" cy="2670335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04A1633A-0F16-1746-92C8-6C59F85A74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9989" y="2156586"/>
              <a:ext cx="4039162" cy="26703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EEE84EF5-99B0-250E-5579-E31E6967BCB6}"/>
                </a:ext>
              </a:extLst>
            </p:cNvPr>
            <p:cNvGrpSpPr/>
            <p:nvPr/>
          </p:nvGrpSpPr>
          <p:grpSpPr>
            <a:xfrm>
              <a:off x="3196438" y="2202420"/>
              <a:ext cx="3472713" cy="2624501"/>
              <a:chOff x="3196438" y="2202420"/>
              <a:chExt cx="3472713" cy="2624501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" name="TextBox 1">
                    <a:extLst>
                      <a:ext uri="{FF2B5EF4-FFF2-40B4-BE49-F238E27FC236}">
                        <a16:creationId xmlns:a16="http://schemas.microsoft.com/office/drawing/2014/main" id="{8DEF4B51-EC10-7965-6459-37E1A66468FE}"/>
                      </a:ext>
                    </a:extLst>
                  </p:cNvPr>
                  <p:cNvSpPr txBox="1"/>
                  <p:nvPr/>
                </p:nvSpPr>
                <p:spPr>
                  <a:xfrm>
                    <a:off x="4609947" y="2202420"/>
                    <a:ext cx="278086" cy="369330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none" lIns="45719" tIns="45719" rIns="45719" bIns="45719" numCol="1" spcCol="38100" rtlCol="0" anchor="t">
                    <a:spAutoFit/>
                  </a:bodyPr>
                  <a:lstStyle/>
                  <a:p>
                    <a:pPr marL="0" marR="0" indent="0" algn="l" defTabSz="45720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en-CA" sz="1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j-ea"/>
                              <a:cs typeface="+mj-cs"/>
                              <a:sym typeface="Calibri"/>
                            </a:rPr>
                            <m:t>𝜇</m:t>
                          </m:r>
                        </m:oMath>
                      </m:oMathPara>
                    </a14:m>
                    <a:endParaRPr kumimoji="0" lang="en-US" sz="1800" b="0" i="0" u="none" strike="noStrike" cap="none" spc="0" normalizeH="0" baseline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FillTx/>
                      <a:latin typeface="+mj-lt"/>
                      <a:ea typeface="+mj-ea"/>
                      <a:cs typeface="+mj-cs"/>
                      <a:sym typeface="Calibri"/>
                    </a:endParaRPr>
                  </a:p>
                </p:txBody>
              </p:sp>
            </mc:Choice>
            <mc:Fallback xmlns="">
              <p:sp>
                <p:nvSpPr>
                  <p:cNvPr id="2" name="TextBox 1">
                    <a:extLst>
                      <a:ext uri="{FF2B5EF4-FFF2-40B4-BE49-F238E27FC236}">
                        <a16:creationId xmlns:a16="http://schemas.microsoft.com/office/drawing/2014/main" id="{8DEF4B51-EC10-7965-6459-37E1A66468F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609947" y="2202420"/>
                    <a:ext cx="278086" cy="369330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b="-6667"/>
                    </a:stretch>
                  </a:blipFill>
                  <a:ln w="12700" cap="flat">
                    <a:noFill/>
                    <a:miter lim="400000"/>
                  </a:ln>
                  <a:effectLst/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" name="TextBox 2">
                    <a:extLst>
                      <a:ext uri="{FF2B5EF4-FFF2-40B4-BE49-F238E27FC236}">
                        <a16:creationId xmlns:a16="http://schemas.microsoft.com/office/drawing/2014/main" id="{6B8AF107-BAC1-925F-EF3E-84AF201A3AA2}"/>
                      </a:ext>
                    </a:extLst>
                  </p:cNvPr>
                  <p:cNvSpPr txBox="1"/>
                  <p:nvPr/>
                </p:nvSpPr>
                <p:spPr>
                  <a:xfrm>
                    <a:off x="6391065" y="3491753"/>
                    <a:ext cx="278086" cy="369330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none" lIns="45719" tIns="45719" rIns="45719" bIns="45719" numCol="1" spcCol="38100" rtlCol="0" anchor="t">
                    <a:spAutoFit/>
                  </a:bodyPr>
                  <a:lstStyle/>
                  <a:p>
                    <a:pPr marL="0" marR="0" indent="0" algn="l" defTabSz="45720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en-CA" sz="1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j-ea"/>
                              <a:cs typeface="+mj-cs"/>
                              <a:sym typeface="Calibri"/>
                            </a:rPr>
                            <m:t>𝜇</m:t>
                          </m:r>
                        </m:oMath>
                      </m:oMathPara>
                    </a14:m>
                    <a:endParaRPr kumimoji="0" lang="en-US" sz="1800" b="0" i="0" u="none" strike="noStrike" cap="none" spc="0" normalizeH="0" baseline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FillTx/>
                      <a:latin typeface="+mj-lt"/>
                      <a:ea typeface="+mj-ea"/>
                      <a:cs typeface="+mj-cs"/>
                      <a:sym typeface="Calibri"/>
                    </a:endParaRPr>
                  </a:p>
                </p:txBody>
              </p:sp>
            </mc:Choice>
            <mc:Fallback xmlns="">
              <p:sp>
                <p:nvSpPr>
                  <p:cNvPr id="3" name="TextBox 2">
                    <a:extLst>
                      <a:ext uri="{FF2B5EF4-FFF2-40B4-BE49-F238E27FC236}">
                        <a16:creationId xmlns:a16="http://schemas.microsoft.com/office/drawing/2014/main" id="{6B8AF107-BAC1-925F-EF3E-84AF201A3AA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391065" y="3491753"/>
                    <a:ext cx="278086" cy="369330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b="-6897"/>
                    </a:stretch>
                  </a:blipFill>
                  <a:ln w="12700" cap="flat">
                    <a:noFill/>
                    <a:miter lim="400000"/>
                  </a:ln>
                  <a:effectLst/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" name="TextBox 3">
                    <a:extLst>
                      <a:ext uri="{FF2B5EF4-FFF2-40B4-BE49-F238E27FC236}">
                        <a16:creationId xmlns:a16="http://schemas.microsoft.com/office/drawing/2014/main" id="{CE106B14-1E94-C7EA-95A0-9D48562D53FE}"/>
                      </a:ext>
                    </a:extLst>
                  </p:cNvPr>
                  <p:cNvSpPr txBox="1"/>
                  <p:nvPr/>
                </p:nvSpPr>
                <p:spPr>
                  <a:xfrm>
                    <a:off x="3196438" y="4457591"/>
                    <a:ext cx="232562" cy="369330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none" lIns="45719" tIns="45719" rIns="45719" bIns="45719" numCol="1" spcCol="38100" rtlCol="0" anchor="t">
                    <a:spAutoFit/>
                  </a:bodyPr>
                  <a:lstStyle/>
                  <a:p>
                    <a:pPr marL="0" marR="0" indent="0" algn="l" defTabSz="45720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en-CA" sz="1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A1B16E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j-ea"/>
                              <a:cs typeface="+mj-cs"/>
                              <a:sym typeface="Calibri"/>
                            </a:rPr>
                            <m:t>𝑗</m:t>
                          </m:r>
                        </m:oMath>
                      </m:oMathPara>
                    </a14:m>
                    <a:endParaRPr kumimoji="0" lang="en-US" sz="1800" b="0" i="0" u="none" strike="noStrike" cap="none" spc="0" normalizeH="0" baseline="0" dirty="0">
                      <a:ln>
                        <a:noFill/>
                      </a:ln>
                      <a:solidFill>
                        <a:srgbClr val="A1B16E"/>
                      </a:solidFill>
                      <a:effectLst/>
                      <a:uFillTx/>
                      <a:latin typeface="+mj-lt"/>
                      <a:ea typeface="+mj-ea"/>
                      <a:cs typeface="+mj-cs"/>
                      <a:sym typeface="Calibri"/>
                    </a:endParaRPr>
                  </a:p>
                </p:txBody>
              </p:sp>
            </mc:Choice>
            <mc:Fallback xmlns="">
              <p:sp>
                <p:nvSpPr>
                  <p:cNvPr id="4" name="TextBox 3">
                    <a:extLst>
                      <a:ext uri="{FF2B5EF4-FFF2-40B4-BE49-F238E27FC236}">
                        <a16:creationId xmlns:a16="http://schemas.microsoft.com/office/drawing/2014/main" id="{CE106B14-1E94-C7EA-95A0-9D48562D53F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196438" y="4457591"/>
                    <a:ext cx="232562" cy="369330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l="-15789" r="-10526" b="-9677"/>
                    </a:stretch>
                  </a:blipFill>
                  <a:ln w="12700" cap="flat">
                    <a:noFill/>
                    <a:miter lim="400000"/>
                  </a:ln>
                  <a:effectLst/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" name="TextBox 4">
                    <a:extLst>
                      <a:ext uri="{FF2B5EF4-FFF2-40B4-BE49-F238E27FC236}">
                        <a16:creationId xmlns:a16="http://schemas.microsoft.com/office/drawing/2014/main" id="{80B08C6C-8252-308D-C6FF-0FA191233968}"/>
                      </a:ext>
                    </a:extLst>
                  </p:cNvPr>
                  <p:cNvSpPr txBox="1"/>
                  <p:nvPr/>
                </p:nvSpPr>
                <p:spPr>
                  <a:xfrm>
                    <a:off x="5629519" y="3344126"/>
                    <a:ext cx="232562" cy="369330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none" lIns="45719" tIns="45719" rIns="45719" bIns="45719" numCol="1" spcCol="38100" rtlCol="0" anchor="t">
                    <a:spAutoFit/>
                  </a:bodyPr>
                  <a:lstStyle/>
                  <a:p>
                    <a:pPr marL="0" marR="0" indent="0" algn="l" defTabSz="45720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en-CA" sz="1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A1B16E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j-ea"/>
                              <a:cs typeface="+mj-cs"/>
                              <a:sym typeface="Calibri"/>
                            </a:rPr>
                            <m:t>𝑗</m:t>
                          </m:r>
                        </m:oMath>
                      </m:oMathPara>
                    </a14:m>
                    <a:endParaRPr kumimoji="0" lang="en-US" sz="1800" b="0" i="0" u="none" strike="noStrike" cap="none" spc="0" normalizeH="0" baseline="0" dirty="0">
                      <a:ln>
                        <a:noFill/>
                      </a:ln>
                      <a:solidFill>
                        <a:srgbClr val="A1B16E"/>
                      </a:solidFill>
                      <a:effectLst/>
                      <a:uFillTx/>
                      <a:latin typeface="+mj-lt"/>
                      <a:ea typeface="+mj-ea"/>
                      <a:cs typeface="+mj-cs"/>
                      <a:sym typeface="Calibri"/>
                    </a:endParaRPr>
                  </a:p>
                </p:txBody>
              </p:sp>
            </mc:Choice>
            <mc:Fallback xmlns="">
              <p:sp>
                <p:nvSpPr>
                  <p:cNvPr id="5" name="TextBox 4">
                    <a:extLst>
                      <a:ext uri="{FF2B5EF4-FFF2-40B4-BE49-F238E27FC236}">
                        <a16:creationId xmlns:a16="http://schemas.microsoft.com/office/drawing/2014/main" id="{80B08C6C-8252-308D-C6FF-0FA19123396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629519" y="3344126"/>
                    <a:ext cx="232562" cy="369330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l="-10000" r="-10000" b="-13333"/>
                    </a:stretch>
                  </a:blipFill>
                  <a:ln w="12700" cap="flat">
                    <a:noFill/>
                    <a:miter lim="400000"/>
                  </a:ln>
                  <a:effectLst/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683228" y="4826921"/>
            <a:ext cx="174772" cy="24384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8</a:t>
            </a:fld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9" name="Reconstructing a Higgs Boson Decay"/>
              <p:cNvSpPr txBox="1">
                <a:spLocks noGrp="1"/>
              </p:cNvSpPr>
              <p:nvPr>
                <p:ph type="title"/>
              </p:nvPr>
            </p:nvSpPr>
            <p:spPr>
              <a:prstGeom prst="rect">
                <a:avLst/>
              </a:prstGeom>
            </p:spPr>
            <p:txBody>
              <a:bodyPr>
                <a:normAutofit/>
              </a:bodyPr>
              <a:lstStyle>
                <a:lvl1pPr defTabSz="678941">
                  <a:defRPr sz="3267"/>
                </a:lvl1pPr>
              </a:lstStyle>
              <a:p>
                <a:r>
                  <a:rPr lang="en-CA" sz="3200" dirty="0"/>
                  <a:t>Reconstructing a </a:t>
                </a:r>
                <a14:m>
                  <m:oMath xmlns:m="http://schemas.openxmlformats.org/officeDocument/2006/math">
                    <m:r>
                      <a:rPr lang="en-CA" sz="3200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CA" sz="32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CA" sz="3200" b="0" i="1" smtClean="0">
                        <a:latin typeface="Cambria Math" panose="02040503050406030204" pitchFamily="18" charset="0"/>
                      </a:rPr>
                      <m:t>𝜇𝜇</m:t>
                    </m:r>
                  </m:oMath>
                </a14:m>
                <a:r>
                  <a:rPr lang="en-CA" sz="3200" dirty="0"/>
                  <a:t> decay</a:t>
                </a:r>
                <a:endParaRPr sz="3200" dirty="0"/>
              </a:p>
            </p:txBody>
          </p:sp>
        </mc:Choice>
        <mc:Fallback xmlns="">
          <p:sp>
            <p:nvSpPr>
              <p:cNvPr id="139" name="Reconstructing a Higgs Boson Decay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prstGeom prst="rect">
                <a:avLst/>
              </a:prstGeom>
              <a:blipFill>
                <a:blip r:embed="rId3"/>
                <a:stretch>
                  <a:fillRect l="-3074" b="-28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0" name="Reconstruct mass from particles’ energy &amp; momentum…"/>
          <p:cNvSpPr txBox="1">
            <a:spLocks noGrp="1"/>
          </p:cNvSpPr>
          <p:nvPr>
            <p:ph type="body" sz="half" idx="1"/>
          </p:nvPr>
        </p:nvSpPr>
        <p:spPr>
          <a:xfrm>
            <a:off x="96856" y="762766"/>
            <a:ext cx="4327910" cy="180898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CA" sz="2000" dirty="0"/>
              <a:t>Get resonance energy </a:t>
            </a:r>
            <a:r>
              <a:rPr sz="2000" dirty="0"/>
              <a:t>from </a:t>
            </a:r>
            <a:r>
              <a:rPr lang="en-CA" sz="2000" dirty="0"/>
              <a:t>muons</a:t>
            </a:r>
            <a:r>
              <a:rPr sz="2000" dirty="0"/>
              <a:t> </a:t>
            </a:r>
            <a:endParaRPr lang="en-CA" sz="2000" dirty="0"/>
          </a:p>
          <a:p>
            <a:r>
              <a:rPr sz="2000" dirty="0"/>
              <a:t>Sharp peak around Higgs mass </a:t>
            </a:r>
            <a:r>
              <a:rPr lang="en-CA" sz="2000" dirty="0"/>
              <a:t> </a:t>
            </a:r>
            <a:r>
              <a:rPr sz="2000" dirty="0"/>
              <a:t>(125 GeV) indicates Higgs </a:t>
            </a:r>
            <a:r>
              <a:rPr lang="en-CA" sz="2000" dirty="0"/>
              <a:t>presence</a:t>
            </a:r>
          </a:p>
          <a:p>
            <a:r>
              <a:rPr lang="en-CA" sz="2000" dirty="0"/>
              <a:t>Jet info helps reconstruct full event</a:t>
            </a:r>
          </a:p>
          <a:p>
            <a:endParaRPr sz="2000" dirty="0"/>
          </a:p>
        </p:txBody>
      </p:sp>
      <p:pic>
        <p:nvPicPr>
          <p:cNvPr id="142" name="pasted-movie.png" descr="pasted-movi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6685" y="772377"/>
            <a:ext cx="2443929" cy="2319537"/>
          </a:xfrm>
          <a:prstGeom prst="rect">
            <a:avLst/>
          </a:prstGeom>
          <a:ln w="12700">
            <a:miter lim="400000"/>
          </a:ln>
        </p:spPr>
      </p:pic>
      <p:sp>
        <p:nvSpPr>
          <p:cNvPr id="143" name="DOI: 10.1088/1742-6596/706/2/022002"/>
          <p:cNvSpPr txBox="1"/>
          <p:nvPr/>
        </p:nvSpPr>
        <p:spPr>
          <a:xfrm>
            <a:off x="4579872" y="653770"/>
            <a:ext cx="2624782" cy="345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8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rPr dirty="0"/>
              <a:t>DOI: 10.1088/1742-6596/706/2/022002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3E3F555-4E18-2FB8-D7A8-70209AE1ADB3}"/>
              </a:ext>
            </a:extLst>
          </p:cNvPr>
          <p:cNvSpPr txBox="1"/>
          <p:nvPr/>
        </p:nvSpPr>
        <p:spPr>
          <a:xfrm>
            <a:off x="-66270" y="3453275"/>
            <a:ext cx="1042299" cy="67637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From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accent1"/>
                </a:solidFill>
              </a:rPr>
              <a:t>protons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638D14F-6DD8-7E17-CC4F-70EF84A3171D}"/>
              </a:ext>
            </a:extLst>
          </p:cNvPr>
          <p:cNvSpPr/>
          <p:nvPr/>
        </p:nvSpPr>
        <p:spPr>
          <a:xfrm>
            <a:off x="3506041" y="2880358"/>
            <a:ext cx="946194" cy="1584000"/>
          </a:xfrm>
          <a:prstGeom prst="rect">
            <a:avLst/>
          </a:prstGeom>
          <a:noFill/>
          <a:ln w="3810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E60146C-EC4A-3ECE-89E4-3415B1CDBB7C}"/>
              </a:ext>
            </a:extLst>
          </p:cNvPr>
          <p:cNvSpPr txBox="1"/>
          <p:nvPr/>
        </p:nvSpPr>
        <p:spPr>
          <a:xfrm>
            <a:off x="4416830" y="3459589"/>
            <a:ext cx="974029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In the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rgbClr val="FF0000"/>
                </a:solidFill>
              </a:rPr>
              <a:t>detector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61C0B00-4FC4-885E-F4D3-8D65F3350F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7886" y="3156958"/>
            <a:ext cx="1612900" cy="1066800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C3B9E8B-277D-612D-32C5-CB8396D4F93D}"/>
              </a:ext>
            </a:extLst>
          </p:cNvPr>
          <p:cNvCxnSpPr>
            <a:cxnSpLocks/>
          </p:cNvCxnSpPr>
          <p:nvPr/>
        </p:nvCxnSpPr>
        <p:spPr>
          <a:xfrm>
            <a:off x="2722734" y="3270415"/>
            <a:ext cx="965362" cy="1828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C84BB09-00E8-9FE1-A821-E3B9BB310975}"/>
              </a:ext>
            </a:extLst>
          </p:cNvPr>
          <p:cNvCxnSpPr>
            <a:cxnSpLocks/>
          </p:cNvCxnSpPr>
          <p:nvPr/>
        </p:nvCxnSpPr>
        <p:spPr>
          <a:xfrm flipV="1">
            <a:off x="2722734" y="3116582"/>
            <a:ext cx="944869" cy="1538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8B3FA39-4C69-C467-087C-8332DCBE8CEA}"/>
              </a:ext>
            </a:extLst>
          </p:cNvPr>
          <p:cNvCxnSpPr>
            <a:cxnSpLocks/>
          </p:cNvCxnSpPr>
          <p:nvPr/>
        </p:nvCxnSpPr>
        <p:spPr>
          <a:xfrm>
            <a:off x="2722734" y="4111734"/>
            <a:ext cx="1084333" cy="2644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A847644-0D87-2E85-B774-A9B950047B7A}"/>
              </a:ext>
            </a:extLst>
          </p:cNvPr>
          <p:cNvCxnSpPr>
            <a:cxnSpLocks/>
          </p:cNvCxnSpPr>
          <p:nvPr/>
        </p:nvCxnSpPr>
        <p:spPr>
          <a:xfrm>
            <a:off x="3186390" y="4222475"/>
            <a:ext cx="908217" cy="725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AD33D68-B1EB-ED63-4A6D-955204F7B065}"/>
              </a:ext>
            </a:extLst>
          </p:cNvPr>
          <p:cNvCxnSpPr>
            <a:cxnSpLocks/>
          </p:cNvCxnSpPr>
          <p:nvPr/>
        </p:nvCxnSpPr>
        <p:spPr>
          <a:xfrm>
            <a:off x="2739902" y="4111734"/>
            <a:ext cx="589277" cy="32219"/>
          </a:xfrm>
          <a:prstGeom prst="straightConnector1">
            <a:avLst/>
          </a:prstGeom>
          <a:ln w="19050" cap="flat" cmpd="sng" algn="ctr">
            <a:solidFill>
              <a:schemeClr val="accent2"/>
            </a:solidFill>
            <a:prstDash val="dash"/>
            <a:round/>
            <a:headEnd type="none" w="med" len="med"/>
            <a:tailEnd type="stealth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B9344FD-60F5-0D5E-C135-8DBFEDDE7DFC}"/>
              </a:ext>
            </a:extLst>
          </p:cNvPr>
          <p:cNvCxnSpPr>
            <a:cxnSpLocks/>
          </p:cNvCxnSpPr>
          <p:nvPr/>
        </p:nvCxnSpPr>
        <p:spPr>
          <a:xfrm flipV="1">
            <a:off x="3325854" y="4031929"/>
            <a:ext cx="589277" cy="110741"/>
          </a:xfrm>
          <a:prstGeom prst="straightConnector1">
            <a:avLst/>
          </a:prstGeom>
          <a:ln w="19050" cap="flat" cmpd="sng" algn="ctr">
            <a:solidFill>
              <a:schemeClr val="accent2"/>
            </a:solidFill>
            <a:prstDash val="dash"/>
            <a:round/>
            <a:headEnd type="none" w="med" len="med"/>
            <a:tailEnd type="stealth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8E0C145-A802-0C4D-9B9B-AD557E11F9C0}"/>
              </a:ext>
            </a:extLst>
          </p:cNvPr>
          <p:cNvCxnSpPr>
            <a:cxnSpLocks/>
          </p:cNvCxnSpPr>
          <p:nvPr/>
        </p:nvCxnSpPr>
        <p:spPr>
          <a:xfrm>
            <a:off x="3325854" y="4142670"/>
            <a:ext cx="741677" cy="41659"/>
          </a:xfrm>
          <a:prstGeom prst="straightConnector1">
            <a:avLst/>
          </a:prstGeom>
          <a:ln w="19050" cap="flat" cmpd="sng" algn="ctr">
            <a:solidFill>
              <a:schemeClr val="accent2"/>
            </a:solidFill>
            <a:prstDash val="dash"/>
            <a:round/>
            <a:headEnd type="none" w="med" len="med"/>
            <a:tailEnd type="stealth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E51A633-7842-FC0D-D952-68C91415D9EE}"/>
              </a:ext>
            </a:extLst>
          </p:cNvPr>
          <p:cNvCxnSpPr>
            <a:cxnSpLocks/>
          </p:cNvCxnSpPr>
          <p:nvPr/>
        </p:nvCxnSpPr>
        <p:spPr>
          <a:xfrm>
            <a:off x="3391811" y="4243946"/>
            <a:ext cx="1025019" cy="1631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D5B741D-03A8-17FC-B736-008B10582696}"/>
              </a:ext>
            </a:extLst>
          </p:cNvPr>
          <p:cNvCxnSpPr>
            <a:cxnSpLocks/>
          </p:cNvCxnSpPr>
          <p:nvPr/>
        </p:nvCxnSpPr>
        <p:spPr>
          <a:xfrm>
            <a:off x="2730416" y="3272104"/>
            <a:ext cx="589277" cy="32219"/>
          </a:xfrm>
          <a:prstGeom prst="straightConnector1">
            <a:avLst/>
          </a:prstGeom>
          <a:ln w="19050" cap="flat" cmpd="sng" algn="ctr">
            <a:solidFill>
              <a:schemeClr val="accent2"/>
            </a:solidFill>
            <a:prstDash val="dash"/>
            <a:round/>
            <a:headEnd type="none" w="med" len="med"/>
            <a:tailEnd type="stealth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BBDA80DE-E019-F274-6CC3-1A5BA2BD93A3}"/>
              </a:ext>
            </a:extLst>
          </p:cNvPr>
          <p:cNvCxnSpPr>
            <a:cxnSpLocks/>
          </p:cNvCxnSpPr>
          <p:nvPr/>
        </p:nvCxnSpPr>
        <p:spPr>
          <a:xfrm flipV="1">
            <a:off x="3316368" y="3192299"/>
            <a:ext cx="589277" cy="110741"/>
          </a:xfrm>
          <a:prstGeom prst="straightConnector1">
            <a:avLst/>
          </a:prstGeom>
          <a:ln w="19050" cap="flat" cmpd="sng" algn="ctr">
            <a:solidFill>
              <a:schemeClr val="accent2"/>
            </a:solidFill>
            <a:prstDash val="dash"/>
            <a:round/>
            <a:headEnd type="none" w="med" len="med"/>
            <a:tailEnd type="stealth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7E35A1A7-BE49-CAE0-6336-43DFA4FB81CB}"/>
              </a:ext>
            </a:extLst>
          </p:cNvPr>
          <p:cNvCxnSpPr>
            <a:cxnSpLocks/>
          </p:cNvCxnSpPr>
          <p:nvPr/>
        </p:nvCxnSpPr>
        <p:spPr>
          <a:xfrm>
            <a:off x="3316368" y="3303040"/>
            <a:ext cx="741677" cy="41659"/>
          </a:xfrm>
          <a:prstGeom prst="straightConnector1">
            <a:avLst/>
          </a:prstGeom>
          <a:ln w="19050" cap="flat" cmpd="sng" algn="ctr">
            <a:solidFill>
              <a:schemeClr val="accent2"/>
            </a:solidFill>
            <a:prstDash val="dash"/>
            <a:round/>
            <a:headEnd type="none" w="med" len="med"/>
            <a:tailEnd type="stealth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DC199EB-606D-3805-B203-DE2606BDBAFE}"/>
              </a:ext>
            </a:extLst>
          </p:cNvPr>
          <p:cNvGrpSpPr/>
          <p:nvPr/>
        </p:nvGrpSpPr>
        <p:grpSpPr>
          <a:xfrm>
            <a:off x="4809862" y="4094706"/>
            <a:ext cx="776104" cy="493456"/>
            <a:chOff x="5587464" y="1634099"/>
            <a:chExt cx="891979" cy="572350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33AF53C-85E5-05B5-7B33-88DE86FEAA33}"/>
                </a:ext>
              </a:extLst>
            </p:cNvPr>
            <p:cNvSpPr txBox="1"/>
            <p:nvPr/>
          </p:nvSpPr>
          <p:spPr>
            <a:xfrm>
              <a:off x="5830528" y="1634099"/>
              <a:ext cx="464073" cy="30343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spc="0" normalizeH="0" baseline="0" dirty="0">
                  <a:ln>
                    <a:noFill/>
                  </a:ln>
                  <a:solidFill>
                    <a:schemeClr val="accent2"/>
                  </a:solidFill>
                  <a:effectLst/>
                  <a:uFillTx/>
                  <a:latin typeface="+mj-lt"/>
                  <a:ea typeface="+mj-ea"/>
                  <a:cs typeface="+mj-cs"/>
                  <a:sym typeface="Calibri"/>
                </a:rPr>
                <a:t>b-jets</a:t>
              </a: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DFC1C936-91AA-7ADB-DB08-5D7F16DD98C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87464" y="1780922"/>
              <a:ext cx="243067" cy="4894"/>
            </a:xfrm>
            <a:prstGeom prst="line">
              <a:avLst/>
            </a:prstGeom>
            <a:ln w="19050" cap="flat" cmpd="sng" algn="ctr">
              <a:solidFill>
                <a:schemeClr val="accent2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B93D6E70-0246-967D-9264-9D73B5E40D98}"/>
                </a:ext>
              </a:extLst>
            </p:cNvPr>
            <p:cNvSpPr txBox="1"/>
            <p:nvPr/>
          </p:nvSpPr>
          <p:spPr>
            <a:xfrm>
              <a:off x="5830529" y="1903015"/>
              <a:ext cx="648914" cy="30343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100" dirty="0"/>
                <a:t>light jets</a:t>
              </a:r>
              <a:endParaRPr kumimoji="0" lang="en-US" sz="11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endParaRPr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396BA017-6EEF-A4E9-F6A5-31028238659A}"/>
                </a:ext>
              </a:extLst>
            </p:cNvPr>
            <p:cNvCxnSpPr>
              <a:cxnSpLocks/>
            </p:cNvCxnSpPr>
            <p:nvPr/>
          </p:nvCxnSpPr>
          <p:spPr>
            <a:xfrm>
              <a:off x="5587464" y="2059522"/>
              <a:ext cx="243067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6D82DA4A-3DD0-916F-BAD3-3A2D076B62DB}"/>
              </a:ext>
            </a:extLst>
          </p:cNvPr>
          <p:cNvSpPr txBox="1"/>
          <p:nvPr/>
        </p:nvSpPr>
        <p:spPr>
          <a:xfrm>
            <a:off x="5021351" y="4501851"/>
            <a:ext cx="480258" cy="2616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>
                <a:solidFill>
                  <a:srgbClr val="FF0000"/>
                </a:solidFill>
              </a:rPr>
              <a:t>muons</a:t>
            </a:r>
            <a:endParaRPr kumimoji="0" lang="en-US" sz="1100" b="0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6B93B62-8A52-ECE7-7701-23CF28E4C90E}"/>
              </a:ext>
            </a:extLst>
          </p:cNvPr>
          <p:cNvCxnSpPr>
            <a:cxnSpLocks/>
          </p:cNvCxnSpPr>
          <p:nvPr/>
        </p:nvCxnSpPr>
        <p:spPr>
          <a:xfrm>
            <a:off x="4809862" y="4636785"/>
            <a:ext cx="211491" cy="0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09118120-1B16-EC37-2EF3-30687F35C61E}"/>
              </a:ext>
            </a:extLst>
          </p:cNvPr>
          <p:cNvCxnSpPr>
            <a:cxnSpLocks/>
          </p:cNvCxnSpPr>
          <p:nvPr/>
        </p:nvCxnSpPr>
        <p:spPr>
          <a:xfrm>
            <a:off x="2790786" y="3725065"/>
            <a:ext cx="1400187" cy="244114"/>
          </a:xfrm>
          <a:prstGeom prst="straightConnector1">
            <a:avLst/>
          </a:prstGeom>
          <a:noFill/>
          <a:ln w="12700" cap="flat">
            <a:solidFill>
              <a:srgbClr val="FF0000"/>
            </a:solidFill>
            <a:prstDash val="sysDot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BAB1F8F1-3283-4121-4905-E4561BAFFF46}"/>
              </a:ext>
            </a:extLst>
          </p:cNvPr>
          <p:cNvCxnSpPr>
            <a:cxnSpLocks/>
          </p:cNvCxnSpPr>
          <p:nvPr/>
        </p:nvCxnSpPr>
        <p:spPr>
          <a:xfrm flipV="1">
            <a:off x="2790786" y="3572665"/>
            <a:ext cx="1400187" cy="151117"/>
          </a:xfrm>
          <a:prstGeom prst="straightConnector1">
            <a:avLst/>
          </a:prstGeom>
          <a:noFill/>
          <a:ln w="12700" cap="flat">
            <a:solidFill>
              <a:srgbClr val="FF0000"/>
            </a:solidFill>
            <a:prstDash val="sysDot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C4C4A2FB-811C-C323-2866-A4F29085ED9F}"/>
              </a:ext>
            </a:extLst>
          </p:cNvPr>
          <p:cNvSpPr/>
          <p:nvPr/>
        </p:nvSpPr>
        <p:spPr>
          <a:xfrm>
            <a:off x="1076408" y="2882300"/>
            <a:ext cx="431321" cy="1584000"/>
          </a:xfrm>
          <a:prstGeom prst="rect">
            <a:avLst/>
          </a:prstGeom>
          <a:noFill/>
          <a:ln w="28575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5B9C7FB-3CBA-C462-F031-BF0A60C7FF25}"/>
              </a:ext>
            </a:extLst>
          </p:cNvPr>
          <p:cNvSpPr/>
          <p:nvPr/>
        </p:nvSpPr>
        <p:spPr>
          <a:xfrm>
            <a:off x="976029" y="2826358"/>
            <a:ext cx="2445322" cy="1692000"/>
          </a:xfrm>
          <a:prstGeom prst="rect">
            <a:avLst/>
          </a:prstGeom>
          <a:noFill/>
          <a:ln w="28575" cap="flat">
            <a:solidFill>
              <a:schemeClr val="accent6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9AE821D-0884-3910-4058-3ABB3FD0CA05}"/>
              </a:ext>
            </a:extLst>
          </p:cNvPr>
          <p:cNvSpPr txBox="1"/>
          <p:nvPr/>
        </p:nvSpPr>
        <p:spPr>
          <a:xfrm>
            <a:off x="1469206" y="2447717"/>
            <a:ext cx="1454883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accent6"/>
                </a:solidFill>
              </a:rPr>
              <a:t>Reconstructed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chemeClr val="accent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CEB1E85F-5DEA-4428-675C-B5D41E4E8649}"/>
                  </a:ext>
                </a:extLst>
              </p:cNvPr>
              <p:cNvSpPr txBox="1"/>
              <p:nvPr/>
            </p:nvSpPr>
            <p:spPr>
              <a:xfrm>
                <a:off x="2011415" y="4627638"/>
                <a:ext cx="1096003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CA" sz="18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+mj-ea"/>
                          <a:cs typeface="+mj-cs"/>
                          <a:sym typeface="Calibri"/>
                        </a:rPr>
                        <m:t>𝑡</m:t>
                      </m:r>
                      <m:acc>
                        <m:accPr>
                          <m:chr m:val="̅"/>
                          <m:ctrlPr>
                            <a:rPr kumimoji="0" lang="en-CA" sz="1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j-ea"/>
                              <a:cs typeface="+mj-cs"/>
                              <a:sym typeface="Calibri"/>
                            </a:rPr>
                          </m:ctrlPr>
                        </m:accPr>
                        <m:e>
                          <m:r>
                            <a:rPr kumimoji="0" lang="en-CA" sz="1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j-ea"/>
                              <a:cs typeface="+mj-cs"/>
                              <a:sym typeface="Calibri"/>
                            </a:rPr>
                            <m:t>𝑡</m:t>
                          </m:r>
                        </m:e>
                      </m:acc>
                      <m:r>
                        <a:rPr kumimoji="0" lang="en-CA" sz="18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+mj-ea"/>
                          <a:cs typeface="+mj-cs"/>
                          <a:sym typeface="Calibri"/>
                        </a:rPr>
                        <m:t>𝐻</m:t>
                      </m:r>
                      <m:r>
                        <a:rPr kumimoji="0" lang="en-CA" sz="18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+mj-ea"/>
                          <a:cs typeface="+mj-cs"/>
                          <a:sym typeface="Calibri"/>
                        </a:rPr>
                        <m:t>→</m:t>
                      </m:r>
                      <m:r>
                        <a:rPr kumimoji="0" lang="en-CA" sz="18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+mj-ea"/>
                          <a:cs typeface="+mj-cs"/>
                          <a:sym typeface="Calibri"/>
                        </a:rPr>
                        <m:t>𝜇𝜇</m:t>
                      </m:r>
                    </m:oMath>
                  </m:oMathPara>
                </a14:m>
                <a:endPara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ea typeface="+mj-ea"/>
                  <a:cs typeface="+mj-cs"/>
                  <a:sym typeface="Calibri"/>
                </a:endParaRPr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CEB1E85F-5DEA-4428-675C-B5D41E4E86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1415" y="4627638"/>
                <a:ext cx="1096003" cy="369330"/>
              </a:xfrm>
              <a:prstGeom prst="rect">
                <a:avLst/>
              </a:prstGeom>
              <a:blipFill>
                <a:blip r:embed="rId6"/>
                <a:stretch>
                  <a:fillRect b="-6667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2" name="Picture 41">
            <a:extLst>
              <a:ext uri="{FF2B5EF4-FFF2-40B4-BE49-F238E27FC236}">
                <a16:creationId xmlns:a16="http://schemas.microsoft.com/office/drawing/2014/main" id="{CD195B7A-9DAA-9F42-5CF0-D76D1755031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31159" y="4572173"/>
            <a:ext cx="480259" cy="480259"/>
          </a:xfrm>
          <a:prstGeom prst="rect">
            <a:avLst/>
          </a:prstGeom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622C4C7D-213C-5358-475E-00330A82283A}"/>
              </a:ext>
            </a:extLst>
          </p:cNvPr>
          <p:cNvCxnSpPr>
            <a:cxnSpLocks/>
          </p:cNvCxnSpPr>
          <p:nvPr/>
        </p:nvCxnSpPr>
        <p:spPr>
          <a:xfrm flipV="1">
            <a:off x="2744016" y="3956629"/>
            <a:ext cx="944869" cy="1538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683228" y="4826921"/>
            <a:ext cx="174772" cy="24384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9</a:t>
            </a:fld>
            <a:endParaRPr/>
          </a:p>
        </p:txBody>
      </p:sp>
      <p:sp>
        <p:nvSpPr>
          <p:cNvPr id="146" name="Reconstructing a   decay"/>
          <p:cNvSpPr txBox="1">
            <a:spLocks noGrp="1"/>
          </p:cNvSpPr>
          <p:nvPr>
            <p:ph type="title"/>
          </p:nvPr>
        </p:nvSpPr>
        <p:spPr>
          <a:xfrm>
            <a:off x="51483" y="11952"/>
            <a:ext cx="6172201" cy="857251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CA" sz="3200" dirty="0"/>
              <a:t>The background issue</a:t>
            </a:r>
            <a:endParaRPr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7" name="Reconstruct mass from muons’ energy &amp; momentum…"/>
              <p:cNvSpPr txBox="1">
                <a:spLocks noGrp="1"/>
              </p:cNvSpPr>
              <p:nvPr>
                <p:ph type="body" sz="half" idx="1"/>
              </p:nvPr>
            </p:nvSpPr>
            <p:spPr>
              <a:xfrm>
                <a:off x="96855" y="762766"/>
                <a:ext cx="3395275" cy="4006157"/>
              </a:xfrm>
              <a:prstGeom prst="rect">
                <a:avLst/>
              </a:prstGeom>
            </p:spPr>
            <p:txBody>
              <a:bodyPr>
                <a:normAutofit fontScale="92500"/>
              </a:bodyPr>
              <a:lstStyle/>
              <a:p>
                <a:r>
                  <a:rPr lang="en-CA" sz="2000" dirty="0"/>
                  <a:t>Many non-Higgs processes give muons</a:t>
                </a:r>
              </a:p>
              <a:p>
                <a:r>
                  <a:rPr lang="en-CA" sz="2000" dirty="0"/>
                  <a:t>Near the Higgs resonance,       </a:t>
                </a:r>
                <a14:m>
                  <m:oMath xmlns:m="http://schemas.openxmlformats.org/officeDocument/2006/math">
                    <m:r>
                      <a:rPr lang="en-CA" sz="2000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CA" sz="20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CA" sz="2000" b="0" i="1" smtClean="0">
                        <a:latin typeface="Cambria Math" panose="02040503050406030204" pitchFamily="18" charset="0"/>
                      </a:rPr>
                      <m:t>𝜇𝜇</m:t>
                    </m:r>
                  </m:oMath>
                </a14:m>
                <a:r>
                  <a:rPr lang="en-CA" sz="2000" dirty="0"/>
                  <a:t> is 1/500 events</a:t>
                </a:r>
              </a:p>
              <a:p>
                <a:r>
                  <a:rPr lang="en-CA" sz="2000" dirty="0"/>
                  <a:t>Need a way to pull signal from background</a:t>
                </a:r>
              </a:p>
            </p:txBody>
          </p:sp>
        </mc:Choice>
        <mc:Fallback xmlns="">
          <p:sp>
            <p:nvSpPr>
              <p:cNvPr id="147" name="Reconstruct mass from muons’ energy &amp; momentum…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xfrm>
                <a:off x="96855" y="762766"/>
                <a:ext cx="3395275" cy="4006157"/>
              </a:xfrm>
              <a:prstGeom prst="rect">
                <a:avLst/>
              </a:prstGeom>
              <a:blipFill>
                <a:blip r:embed="rId3"/>
                <a:stretch>
                  <a:fillRect l="-2602" t="-1899" r="-70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8" name="pasted-movie.png" descr="pasted-movie.png"/>
          <p:cNvPicPr>
            <a:picLocks noChangeAspect="1"/>
          </p:cNvPicPr>
          <p:nvPr/>
        </p:nvPicPr>
        <p:blipFill>
          <a:blip r:embed="rId4"/>
          <a:srcRect r="52237"/>
          <a:stretch>
            <a:fillRect/>
          </a:stretch>
        </p:blipFill>
        <p:spPr>
          <a:xfrm>
            <a:off x="3381496" y="632524"/>
            <a:ext cx="3180900" cy="2456280"/>
          </a:xfrm>
          <a:prstGeom prst="rect">
            <a:avLst/>
          </a:prstGeom>
          <a:ln w="12700">
            <a:miter lim="400000"/>
          </a:ln>
        </p:spPr>
      </p:pic>
      <p:pic>
        <p:nvPicPr>
          <p:cNvPr id="149" name="pasted-movie.png" descr="pasted-movi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4282" y="3371815"/>
            <a:ext cx="5614428" cy="1139161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FBB97734-C1B0-79E5-AE46-BDDF39367F84}"/>
              </a:ext>
            </a:extLst>
          </p:cNvPr>
          <p:cNvCxnSpPr>
            <a:cxnSpLocks/>
          </p:cNvCxnSpPr>
          <p:nvPr/>
        </p:nvCxnSpPr>
        <p:spPr>
          <a:xfrm flipV="1">
            <a:off x="4873925" y="1268083"/>
            <a:ext cx="0" cy="1303667"/>
          </a:xfrm>
          <a:prstGeom prst="line">
            <a:avLst/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A84F9825-34A3-BE13-0ECA-E263090C1A63}"/>
              </a:ext>
            </a:extLst>
          </p:cNvPr>
          <p:cNvCxnSpPr>
            <a:cxnSpLocks/>
          </p:cNvCxnSpPr>
          <p:nvPr/>
        </p:nvCxnSpPr>
        <p:spPr>
          <a:xfrm flipV="1">
            <a:off x="4379344" y="1268083"/>
            <a:ext cx="0" cy="1303667"/>
          </a:xfrm>
          <a:prstGeom prst="line">
            <a:avLst/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31361</TotalTime>
  <Words>1247</Words>
  <Application>Microsoft Macintosh PowerPoint</Application>
  <PresentationFormat>Custom</PresentationFormat>
  <Paragraphs>343</Paragraphs>
  <Slides>40</Slides>
  <Notes>15</Notes>
  <HiddenSlides>7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6" baseType="lpstr">
      <vt:lpstr>Arial</vt:lpstr>
      <vt:lpstr>Calibri</vt:lpstr>
      <vt:lpstr>Calibri Light</vt:lpstr>
      <vt:lpstr>Cambria Math</vt:lpstr>
      <vt:lpstr>Helvetica</vt:lpstr>
      <vt:lpstr>Office Theme</vt:lpstr>
      <vt:lpstr>Chasing a Rare Higgs Decay: From the LHC to the High Luminosity LHC using Neural Nets</vt:lpstr>
      <vt:lpstr>The Standard Model</vt:lpstr>
      <vt:lpstr>The Standard Model</vt:lpstr>
      <vt:lpstr>The Standard Model</vt:lpstr>
      <vt:lpstr>The Standard Model</vt:lpstr>
      <vt:lpstr>Higgs boson</vt:lpstr>
      <vt:lpstr>LHC and ATLAS</vt:lpstr>
      <vt:lpstr>Reconstructing a H→μμ decay</vt:lpstr>
      <vt:lpstr>The background issue</vt:lpstr>
      <vt:lpstr>Extracting using distributions</vt:lpstr>
      <vt:lpstr>Signal Extraction</vt:lpstr>
      <vt:lpstr>Signal Extraction</vt:lpstr>
      <vt:lpstr>Signal Extraction</vt:lpstr>
      <vt:lpstr>Using ML to extract H→μμ signal</vt:lpstr>
      <vt:lpstr>Taming the DNN: the DisCo loss function</vt:lpstr>
      <vt:lpstr>The ttH category</vt:lpstr>
      <vt:lpstr>Improvements to the ttH category</vt:lpstr>
      <vt:lpstr>How long until discovery?</vt:lpstr>
      <vt:lpstr>Conclusion</vt:lpstr>
      <vt:lpstr>Backup </vt:lpstr>
      <vt:lpstr>Coordinate system at ATLAS</vt:lpstr>
      <vt:lpstr>Constructing invariant mass</vt:lpstr>
      <vt:lpstr>Higgs Feynman diagrams</vt:lpstr>
      <vt:lpstr>Background Feynman diagrams</vt:lpstr>
      <vt:lpstr>Top decay diagrams</vt:lpstr>
      <vt:lpstr>2022 data vs mc23a simulation comparison</vt:lpstr>
      <vt:lpstr>PowerPoint Presentation</vt:lpstr>
      <vt:lpstr>The ttH-high category plotted</vt:lpstr>
      <vt:lpstr>Selections + training vars used in ttH</vt:lpstr>
      <vt:lpstr>ttH NN samples</vt:lpstr>
      <vt:lpstr>Most recent ttH numbers</vt:lpstr>
      <vt:lpstr>Selections + training vars used in prospects</vt:lpstr>
      <vt:lpstr>Prospect training samples</vt:lpstr>
      <vt:lpstr>Background shaping</vt:lpstr>
      <vt:lpstr>Background shaping</vt:lpstr>
      <vt:lpstr>Why is background shaping bad?</vt:lpstr>
      <vt:lpstr>Why is background shaping bad?</vt:lpstr>
      <vt:lpstr>Unshaped background</vt:lpstr>
      <vt:lpstr>Unshaped background</vt:lpstr>
      <vt:lpstr>Unshaped background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Samuel Moir</cp:lastModifiedBy>
  <cp:revision>15</cp:revision>
  <dcterms:modified xsi:type="dcterms:W3CDTF">2026-06-23T17:18:47Z</dcterms:modified>
</cp:coreProperties>
</file>