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73" r:id="rId9"/>
    <p:sldId id="263" r:id="rId10"/>
    <p:sldId id="265" r:id="rId11"/>
    <p:sldId id="267" r:id="rId12"/>
    <p:sldId id="266" r:id="rId13"/>
    <p:sldId id="270" r:id="rId14"/>
    <p:sldId id="268" r:id="rId15"/>
    <p:sldId id="269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90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2845B-7EC8-453C-8A9F-FB7B5815B173}" type="datetimeFigureOut">
              <a:rPr lang="en-CA" smtClean="0"/>
              <a:t>2026-06-22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FBF58-2D0E-405C-82A9-34EDCE930C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646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1FBF58-2D0E-405C-82A9-34EDCE930C60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0906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1FBF58-2D0E-405C-82A9-34EDCE930C6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7287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Identified and quantified the noise and removing it will allow us to reach the goal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1FBF58-2D0E-405C-82A9-34EDCE930C6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7629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1FBF58-2D0E-405C-82A9-34EDCE930C60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3960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1FBF58-2D0E-405C-82A9-34EDCE930C60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7347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1FBF58-2D0E-405C-82A9-34EDCE930C60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071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86D40-44E9-DCFA-A489-25C83CE6CF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11786D-E760-541B-5337-F45A20EBF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14DBC-BB10-E233-AAE8-50C043627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24200-FA76-4762-B945-3A46BF69148B}" type="datetime1">
              <a:rPr lang="en-CA" smtClean="0"/>
              <a:t>2026-06-22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E0C91-A865-BDED-D447-3E16780D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C5DFB-B29E-EB76-EEBC-22695ED0B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3498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20F77-0F10-E897-05A1-4BE0BEC6B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604734-07C8-015C-56FC-0F1E84F98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3BE1A-2828-A182-3F4A-B710F6C6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A55D-99FB-48F4-BC9D-EDDD4E9F8AA7}" type="datetime1">
              <a:rPr lang="en-CA" smtClean="0"/>
              <a:t>2026-06-22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02EBA-1705-7570-0ED5-800484497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31F54-7A1A-64A6-08B6-B34FBE08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7639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95BBDA-381E-482E-672B-B3A03ED60B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8B6FE9-1C72-7687-9B6F-649EDE67C7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CA03E-23E6-8AF8-4024-A6FB47E2A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A60E1-F829-4745-A2DA-85BFBF77FF28}" type="datetime1">
              <a:rPr lang="en-CA" smtClean="0"/>
              <a:t>2026-06-22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4B3E3-695F-1D2A-071B-8735E1C84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B790F-ACB5-4B4F-E678-CF060F6FC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154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BB8BA-E8BF-2867-FC1D-743DD1386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FD886-0484-63F6-E89D-CDC8756C7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D49836-A9A9-A71F-D12F-2403E8FAF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C2CD-ECFE-4050-A917-EF4413B5884B}" type="datetime1">
              <a:rPr lang="en-CA" smtClean="0"/>
              <a:t>2026-06-22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67F5B-1F46-6DAC-7C47-2F95DF075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E0D72-238B-9BEB-A865-957B5A014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746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AA3EC-A439-0C36-D71D-895D67149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D3CA2-C1E2-48E8-6256-62D6FE921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E7DFC-C267-6A0F-2451-48CA3DAE0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650D-C161-4EC8-ACCD-05EACFE14F4F}" type="datetime1">
              <a:rPr lang="en-CA" smtClean="0"/>
              <a:t>2026-06-22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385BD-A342-9732-29CF-39436D6CC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D3CD0-2E8F-F603-93A6-EC8B98F65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41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F582C-FF77-3E54-CB8D-52D2054CC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1DD05-980A-322D-02CD-451DA1187E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8DA822-8637-172F-2C8A-A2C2339AD5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3917EC-D270-0230-576F-C3AAE7FA3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EEC4-9E67-4527-AD60-730FDE291630}" type="datetime1">
              <a:rPr lang="en-CA" smtClean="0"/>
              <a:t>2026-06-22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DD030-C8F5-8134-908B-52AA73730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CE1FFC-6375-480F-1855-6FA58D1ED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182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32BB5-4A4F-BE85-DF14-DBAEEB2F9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0DA7E4-F874-C82C-7DAE-B611963A2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95358B-7F08-74FC-8540-2DBB24E6C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E75EA7-D454-7188-8785-6A2655491A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05706A-45BB-E431-92EA-720D82DE0F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B12CB5-FB84-7D34-C84C-5607DF5B7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9084-9372-4994-A933-8238EBE46176}" type="datetime1">
              <a:rPr lang="en-CA" smtClean="0"/>
              <a:t>2026-06-22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B70CAF-65B4-FBD5-EE0A-4D39D9BED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A39C86-4B2E-D59E-6B33-167A0C2BB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12462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A0395-C37C-2A71-B1C6-FBC14F0D2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922141-A7F5-9811-5D29-B1B437659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7569A-6E74-40EA-BEC6-7335035C521E}" type="datetime1">
              <a:rPr lang="en-CA" smtClean="0"/>
              <a:t>2026-06-22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0DC23C-6333-A0EF-7765-6ECD09454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A00F93-3373-5F64-0C68-61C46592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515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552B2-85DC-0D2C-9B41-922C1D39C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2CFE-B920-4DED-A23E-A73285A0C6A6}" type="datetime1">
              <a:rPr lang="en-CA" smtClean="0"/>
              <a:t>2026-06-22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F0017-5DC3-A8A8-1C2A-12824E219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6D7785-4E4C-0A27-CCA7-248528AE3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7252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6AF30-8BE2-E4D2-101D-0DBC6D19C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C4F9D-169E-64E8-EA17-0F6C6F7C6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C2329B-35FA-84C8-FDF5-A6C97AF31B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38772-1410-C9DE-ED0E-4AAD7C7A0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34CA-0D6A-4916-B6FA-7261AEA743FE}" type="datetime1">
              <a:rPr lang="en-CA" smtClean="0"/>
              <a:t>2026-06-22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B2F67-D885-C9FE-8B84-80E1F3D31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279B63-27E8-BF0A-E803-E45A5B23D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0248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F3791-B78C-BE8C-62FA-579B82D11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26A30A-54E8-20FB-2307-B460855597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501FE1-4B09-F20E-EE62-2DF8DE1C90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26EE2-3931-C23B-F599-961D1EDB1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00DE-E759-4F27-BE09-60AD9403DB7C}" type="datetime1">
              <a:rPr lang="en-CA" smtClean="0"/>
              <a:t>2026-06-22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074C2B-2077-D7A5-A7E2-44B28D62E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34C72-84A4-489C-EA23-2AFFC430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4379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8862E8-3881-0A1C-0730-10145AEC9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3B00E1-23C4-AF6C-F11A-238EA0320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A8FDF-CA6A-BAA4-930C-24A82F447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63D8F0-D734-4B8A-BFD4-41DA2BE7CDD0}" type="datetime1">
              <a:rPr lang="en-CA" smtClean="0"/>
              <a:t>2026-06-22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FEBEB-0AE8-88CC-4B7E-DE00D28B3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DEE2B-05F4-2FF8-42BB-84476B02C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1085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fld id="{17933CE4-BE79-4F53-8E6D-74B7D1C0AFD5}" type="slidenum">
              <a:rPr lang="en-CA" smtClean="0"/>
              <a:pPr/>
              <a:t>‹#›</a:t>
            </a:fld>
            <a:endParaRPr lang="en-CA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60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Slide Background">
            <a:extLst>
              <a:ext uri="{FF2B5EF4-FFF2-40B4-BE49-F238E27FC236}">
                <a16:creationId xmlns:a16="http://schemas.microsoft.com/office/drawing/2014/main" id="{9D768B77-8742-43A0-AF16-6AC4D378E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8B13CA8-CBEA-4805-955D-CEBE322365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12192000" cy="4112915"/>
          </a:xfrm>
          <a:prstGeom prst="rect">
            <a:avLst/>
          </a:prstGeom>
          <a:ln>
            <a:noFill/>
          </a:ln>
          <a:effectLst>
            <a:outerShdw blurRad="596900" dist="381000" dir="8820000" sx="90000" sy="90000" algn="t" rotWithShape="0">
              <a:srgbClr val="000000">
                <a:alpha val="2666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E5C2B6-7DA9-40F7-6550-F5292EAEF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5613" y="1553095"/>
            <a:ext cx="5525919" cy="2559821"/>
          </a:xfrm>
        </p:spPr>
        <p:txBody>
          <a:bodyPr anchor="t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CA" sz="3700" b="1" dirty="0">
                <a:latin typeface="Arial Nova Light" panose="020F0502020204030204" pitchFamily="34" charset="0"/>
                <a:ea typeface="Open Sans Light" panose="020F0502020204030204" pitchFamily="34" charset="0"/>
                <a:cs typeface="Arial" panose="020B0604020202020204" pitchFamily="34" charset="0"/>
              </a:rPr>
              <a:t>Performance results of Ge high-voltage detectors tested at the CUTE facility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1240BE-6068-0423-C3A6-6B43D7CFD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612" y="4369069"/>
            <a:ext cx="5525919" cy="1302913"/>
          </a:xfrm>
        </p:spPr>
        <p:txBody>
          <a:bodyPr anchor="b">
            <a:normAutofit/>
          </a:bodyPr>
          <a:lstStyle/>
          <a:p>
            <a:pPr algn="l"/>
            <a:r>
              <a:rPr lang="en-CA" sz="2200" dirty="0">
                <a:latin typeface="Arial Nova Light" panose="020B0304020202020204" pitchFamily="34" charset="0"/>
                <a:cs typeface="Arial" panose="020B0604020202020204" pitchFamily="34" charset="0"/>
              </a:rPr>
              <a:t>Ruchi Soni </a:t>
            </a:r>
          </a:p>
          <a:p>
            <a:pPr algn="l"/>
            <a:r>
              <a:rPr lang="en-CA" sz="2200" i="1" dirty="0">
                <a:latin typeface="Arial Nova Light" panose="020B0304020202020204" pitchFamily="34" charset="0"/>
                <a:cs typeface="Arial" panose="020B0604020202020204" pitchFamily="34" charset="0"/>
              </a:rPr>
              <a:t>On behalf of the </a:t>
            </a:r>
            <a:r>
              <a:rPr lang="en-CA" sz="2200" i="1" dirty="0" err="1">
                <a:latin typeface="Arial Nova Light" panose="020B0304020202020204" pitchFamily="34" charset="0"/>
                <a:cs typeface="Arial" panose="020B0604020202020204" pitchFamily="34" charset="0"/>
              </a:rPr>
              <a:t>SuperCDMS</a:t>
            </a:r>
            <a:r>
              <a:rPr lang="en-CA" sz="2200" i="1" dirty="0">
                <a:latin typeface="Arial Nova Light" panose="020B0304020202020204" pitchFamily="34" charset="0"/>
                <a:cs typeface="Arial" panose="020B0604020202020204" pitchFamily="34" charset="0"/>
              </a:rPr>
              <a:t> collaboration</a:t>
            </a:r>
          </a:p>
          <a:p>
            <a:pPr algn="l"/>
            <a:r>
              <a:rPr lang="en-CA" sz="2200" dirty="0">
                <a:latin typeface="Arial Nova Light" panose="020B0304020202020204" pitchFamily="34" charset="0"/>
                <a:cs typeface="Arial" panose="020B0604020202020204" pitchFamily="34" charset="0"/>
              </a:rPr>
              <a:t>Supervisor: Wolfgang Rau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3C041D-973A-48AD-C251-A066872058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" r="2" b="2"/>
          <a:stretch>
            <a:fillRect/>
          </a:stretch>
        </p:blipFill>
        <p:spPr>
          <a:xfrm>
            <a:off x="6509004" y="1553095"/>
            <a:ext cx="5422401" cy="4112918"/>
          </a:xfrm>
          <a:prstGeom prst="rect">
            <a:avLst/>
          </a:prstGeom>
          <a:effectLst>
            <a:outerShdw blurRad="254000" dist="190500" dir="5580000" sx="90000" sy="90000" algn="ctr" rotWithShape="0">
              <a:srgbClr val="000000">
                <a:alpha val="25000"/>
              </a:srgbClr>
            </a:outerShdw>
          </a:effectLst>
        </p:spPr>
      </p:pic>
      <p:pic>
        <p:nvPicPr>
          <p:cNvPr id="4" name="Picture 3" descr="A logo with a sun and a clock&#10;&#10;Description automatically generated with medium confidence">
            <a:extLst>
              <a:ext uri="{FF2B5EF4-FFF2-40B4-BE49-F238E27FC236}">
                <a16:creationId xmlns:a16="http://schemas.microsoft.com/office/drawing/2014/main" id="{A981073E-F327-C6D8-A439-8D1BAFFF0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272145" cy="1296942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EE676A8-FB21-CD98-35A9-4134466DE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1</a:t>
            </a:fld>
            <a:endParaRPr lang="en-CA"/>
          </a:p>
        </p:txBody>
      </p:sp>
      <p:pic>
        <p:nvPicPr>
          <p:cNvPr id="10" name="Picture 9" descr="Alumni Visual Identity Guide | Queen's Alumni">
            <a:extLst>
              <a:ext uri="{FF2B5EF4-FFF2-40B4-BE49-F238E27FC236}">
                <a16:creationId xmlns:a16="http://schemas.microsoft.com/office/drawing/2014/main" id="{ECEAABB4-4D27-CF2B-4357-E3705995AF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4282" y="187261"/>
            <a:ext cx="2486900" cy="58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804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433DB-1DFF-6E81-226F-CC0EACAC6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72B83-6463-2C09-F916-DD3FEC2D7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000"/>
              </a:spcBef>
            </a:pP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Successfully calibrated and characterized Ge detectors in the low and high energy regions</a:t>
            </a:r>
          </a:p>
          <a:p>
            <a:pPr>
              <a:spcBef>
                <a:spcPts val="2000"/>
              </a:spcBef>
            </a:pP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Voltage dependence of detector response up to 90 V was examined</a:t>
            </a:r>
          </a:p>
          <a:p>
            <a:pPr>
              <a:spcBef>
                <a:spcPts val="2000"/>
              </a:spcBef>
            </a:pP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Additional electronic filtering developed to reduce the noise and improve resolution for </a:t>
            </a:r>
            <a:r>
              <a:rPr lang="en-CA" dirty="0" err="1">
                <a:latin typeface="Arial Nova Light" panose="020B0304020202020204" pitchFamily="34" charset="0"/>
                <a:cs typeface="Poppins Light" panose="00000400000000000000" pitchFamily="2" charset="0"/>
              </a:rPr>
              <a:t>SuperCDMS</a:t>
            </a: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 SNOLAB </a:t>
            </a:r>
          </a:p>
          <a:p>
            <a:pPr>
              <a:spcBef>
                <a:spcPts val="2000"/>
              </a:spcBef>
            </a:pP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Publication in progress</a:t>
            </a:r>
          </a:p>
          <a:p>
            <a:pPr>
              <a:spcBef>
                <a:spcPts val="2000"/>
              </a:spcBef>
            </a:pPr>
            <a:endParaRPr lang="en-CA" dirty="0">
              <a:latin typeface="Arial Nova Light" panose="020B0304020202020204" pitchFamily="34" charset="0"/>
              <a:cs typeface="Poppins Light" panose="00000400000000000000" pitchFamily="2" charset="0"/>
            </a:endParaRPr>
          </a:p>
          <a:p>
            <a:endParaRPr lang="en-CA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4BC23-EB56-7BE1-2988-978056B1F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0934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FE385-79C7-F3F1-3D62-8FCB3F2DDF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F23E0-C09E-5FB3-7561-B9B369B78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024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B98E6-E941-7DA6-6322-024C2734F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Nova Light" panose="020B0304020202020204" pitchFamily="34" charset="0"/>
              </a:rPr>
              <a:t>Transition Edge Sensors (TES)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6F160-2C61-7640-E105-8C1387A46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latin typeface="Arial Nova Light" panose="020B0304020202020204" pitchFamily="34" charset="0"/>
              </a:rPr>
              <a:t>Phonon readout is through tungsten TESs</a:t>
            </a:r>
          </a:p>
        </p:txBody>
      </p:sp>
      <p:pic>
        <p:nvPicPr>
          <p:cNvPr id="4" name="Picture 3" descr="A diagram of a normal temperature&#10;&#10;Description automatically generated">
            <a:extLst>
              <a:ext uri="{FF2B5EF4-FFF2-40B4-BE49-F238E27FC236}">
                <a16:creationId xmlns:a16="http://schemas.microsoft.com/office/drawing/2014/main" id="{793285DF-C072-2E11-2C0B-4FE37FBFB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490" y="2422507"/>
            <a:ext cx="5501020" cy="388939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4A03D-29B8-266E-33F2-58C21C261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313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66B96A-44B0-EB10-E08E-59E00221A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CA" dirty="0">
                <a:latin typeface="Arial Nova Light" panose="020B0304020202020204" pitchFamily="34" charset="0"/>
              </a:rPr>
              <a:t>Phonon Readout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03544-3F0F-BF76-8B1E-D317340B7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8362"/>
            <a:ext cx="5459298" cy="3917773"/>
          </a:xfrm>
        </p:spPr>
        <p:txBody>
          <a:bodyPr>
            <a:normAutofit/>
          </a:bodyPr>
          <a:lstStyle/>
          <a:p>
            <a:pPr fontAlgn="base"/>
            <a:r>
              <a:rPr lang="en-CA" sz="2400" dirty="0">
                <a:latin typeface="Arial Nova Light" panose="020B0304020202020204" pitchFamily="34" charset="0"/>
              </a:rPr>
              <a:t>Quasiparticle-trap-assisted Electrothermal feedback TESs (QETs) to maximize the surface area for phonon collection without increasing TES heat capacity</a:t>
            </a:r>
          </a:p>
          <a:p>
            <a:pPr fontAlgn="base"/>
            <a:r>
              <a:rPr lang="en-CA" sz="2400" dirty="0">
                <a:latin typeface="Arial Nova Light" panose="020B0304020202020204" pitchFamily="34" charset="0"/>
              </a:rPr>
              <a:t>Al fins have a much higher T</a:t>
            </a:r>
            <a:r>
              <a:rPr lang="en-CA" sz="2400" baseline="-25000" dirty="0">
                <a:latin typeface="Arial Nova Light" panose="020B0304020202020204" pitchFamily="34" charset="0"/>
              </a:rPr>
              <a:t>c</a:t>
            </a:r>
            <a:r>
              <a:rPr lang="en-CA" sz="2400" dirty="0">
                <a:latin typeface="Arial Nova Light" panose="020B0304020202020204" pitchFamily="34" charset="0"/>
              </a:rPr>
              <a:t> (~1.2 K) so remains superconducting</a:t>
            </a:r>
          </a:p>
          <a:p>
            <a:pPr fontAlgn="base"/>
            <a:r>
              <a:rPr lang="en-CA" sz="2400" dirty="0">
                <a:latin typeface="Arial Nova Light" panose="020B0304020202020204" pitchFamily="34" charset="0"/>
              </a:rPr>
              <a:t>Phonon energy must be at least 350 𝜇eV (binding energy of Al)</a:t>
            </a:r>
          </a:p>
          <a:p>
            <a:endParaRPr lang="en-CA" sz="2000" dirty="0">
              <a:latin typeface="Arial Nova Light" panose="020B03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3DAC72-9CD9-FFA1-02AB-7EA88D276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367" y="2865745"/>
            <a:ext cx="4788505" cy="2394252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B752D-9DDD-F08B-2EB1-14A0F61A8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5417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955AB-F4A6-D750-D28D-BB99B6950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Nova Light" panose="020B0304020202020204" pitchFamily="34" charset="0"/>
              </a:rPr>
              <a:t>Data Collection and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97A66-3F2F-A006-C527-93F548E95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37246" cy="4351338"/>
          </a:xfrm>
        </p:spPr>
        <p:txBody>
          <a:bodyPr/>
          <a:lstStyle/>
          <a:p>
            <a:pPr fontAlgn="base"/>
            <a:r>
              <a:rPr lang="en-CA" dirty="0">
                <a:latin typeface="Arial Nova Light" panose="020B0304020202020204" pitchFamily="34" charset="0"/>
              </a:rPr>
              <a:t>Each energy deposit measured as a raw pulse collected in units of current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Optimal filter applied to each trace as data is processed to extract the amplitude and other useful quantities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Optimal filter: fits a fixed pulse shape to each event in frequency domain; frequency weighted by the signal-to-noise ratio</a:t>
            </a:r>
          </a:p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6EF6CE-5084-343A-5E59-EFAB0A573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5446" y="2276682"/>
            <a:ext cx="4516554" cy="344922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1BCC9-3561-E510-E14B-7D9459E01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7736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E8F5B-AEAE-6D20-FB49-560F449FE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>
                <a:latin typeface="Arial Nova Light" panose="020B0304020202020204" pitchFamily="34" charset="0"/>
              </a:rPr>
              <a:t>SuperCDMS</a:t>
            </a:r>
            <a:r>
              <a:rPr lang="en-CA" dirty="0">
                <a:latin typeface="Arial Nova Light" panose="020B0304020202020204" pitchFamily="34" charset="0"/>
              </a:rPr>
              <a:t> Shielding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D3CD8-4903-4207-9C32-A34D347A5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CA" dirty="0">
                <a:latin typeface="Arial Nova Light" panose="020B0304020202020204" pitchFamily="34" charset="0"/>
              </a:rPr>
              <a:t>Outer Neutron Shield: 60 cm Water Tanks top and sides, high density polyethylene bottom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Radon barrier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Gamma Shield: 20 cm low activity lead 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Inner Neutron Shield: 30 cm polyethylene 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Six copper cans act as an additional shield and couple to the stages of the dilution fridge</a:t>
            </a:r>
          </a:p>
          <a:p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D1B737-864E-CF10-70CB-CD5500543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3412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1DBE5-BB68-A27A-A817-AAB7445D3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Nova Light" panose="020B0304020202020204" pitchFamily="34" charset="0"/>
              </a:rPr>
              <a:t>CUTE Shielding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D57EC-2FE5-E04E-7B78-089908E79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75385" cy="4351338"/>
          </a:xfrm>
        </p:spPr>
        <p:txBody>
          <a:bodyPr/>
          <a:lstStyle/>
          <a:p>
            <a:pPr fontAlgn="base"/>
            <a:r>
              <a:rPr lang="en-CA" dirty="0">
                <a:latin typeface="Arial Nova Light" panose="020B0304020202020204" pitchFamily="34" charset="0"/>
              </a:rPr>
              <a:t>Payload is easily accessible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Outer water tank, sides and bottom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Two layers of lead shielding inside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Polyethylene shield at the top that can be moved away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Lead plug inside at the top 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Nested copper cans </a:t>
            </a:r>
          </a:p>
          <a:p>
            <a:endParaRPr lang="en-CA" dirty="0">
              <a:latin typeface="Arial Nova Light" panose="020B03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81682F-EA5B-85AA-E9DB-F79F21046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118" y="1145156"/>
            <a:ext cx="5693304" cy="514565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CE178-E12D-A923-A5FA-404372D3F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3006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34D88-43CF-13FA-1279-C04E0FE29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Nova Light" panose="020B0304020202020204" pitchFamily="34" charset="0"/>
              </a:rPr>
              <a:t>Low Energy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496BE-2C59-B617-C045-C526238B6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69966" cy="4351338"/>
          </a:xfrm>
        </p:spPr>
        <p:txBody>
          <a:bodyPr/>
          <a:lstStyle/>
          <a:p>
            <a:pPr fontAlgn="base"/>
            <a:r>
              <a:rPr lang="en-CA" dirty="0">
                <a:latin typeface="Arial Nova Light" panose="020B0304020202020204" pitchFamily="34" charset="0"/>
              </a:rPr>
              <a:t>Performed an </a:t>
            </a:r>
            <a:r>
              <a:rPr lang="en-CA" dirty="0" err="1">
                <a:latin typeface="Arial Nova Light" panose="020B0304020202020204" pitchFamily="34" charset="0"/>
              </a:rPr>
              <a:t>unbinned</a:t>
            </a:r>
            <a:r>
              <a:rPr lang="en-CA" dirty="0">
                <a:latin typeface="Arial Nova Light" panose="020B0304020202020204" pitchFamily="34" charset="0"/>
              </a:rPr>
              <a:t> NLL fit to each activation peak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Extract a linear calibration factor</a:t>
            </a:r>
          </a:p>
          <a:p>
            <a:pPr fontAlgn="base"/>
            <a:r>
              <a:rPr lang="en-CA" dirty="0">
                <a:latin typeface="Arial Nova Light" panose="020B0304020202020204" pitchFamily="34" charset="0"/>
              </a:rPr>
              <a:t>For 50 V data, had to linearize the energy scale using the integral estimator (which was found to be linear to higher energies than the amplitude)</a:t>
            </a:r>
          </a:p>
          <a:p>
            <a:endParaRPr lang="en-C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BBA1F9-62D4-CA1B-CB7B-042355FF0D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893" y="849702"/>
            <a:ext cx="5588479" cy="515859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569FCA-840F-B132-6BE8-65E816942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0613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0D3E4-0A3E-AE68-29A0-2DA4DA4F4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0619"/>
            <a:ext cx="10515600" cy="1325563"/>
          </a:xfrm>
        </p:spPr>
        <p:txBody>
          <a:bodyPr/>
          <a:lstStyle/>
          <a:p>
            <a:r>
              <a:rPr lang="en-CA" b="1" dirty="0" err="1">
                <a:latin typeface="Arial Nova Light" panose="020B0304020202020204" pitchFamily="34" charset="0"/>
                <a:cs typeface="Arial" panose="020B0604020202020204" pitchFamily="34" charset="0"/>
              </a:rPr>
              <a:t>SuperCDMS</a:t>
            </a:r>
            <a:r>
              <a:rPr lang="en-CA" b="1" dirty="0">
                <a:latin typeface="Arial Nova Light" panose="020B0304020202020204" pitchFamily="34" charset="0"/>
                <a:cs typeface="Arial" panose="020B0604020202020204" pitchFamily="34" charset="0"/>
              </a:rPr>
              <a:t> at SNOLAB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E8EFC-0D6A-14FC-B67B-6D4D67A39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60365" cy="4351338"/>
          </a:xfrm>
        </p:spPr>
        <p:txBody>
          <a:bodyPr>
            <a:normAutofit/>
          </a:bodyPr>
          <a:lstStyle/>
          <a:p>
            <a:pPr>
              <a:spcAft>
                <a:spcPts val="500"/>
              </a:spcAft>
            </a:pPr>
            <a:r>
              <a:rPr lang="en-CA" sz="2400" dirty="0">
                <a:latin typeface="Arial Nova Light" panose="020B0304020202020204" pitchFamily="34" charset="0"/>
                <a:cs typeface="Arial" panose="020B0604020202020204" pitchFamily="34" charset="0"/>
              </a:rPr>
              <a:t>Goal: search for </a:t>
            </a:r>
            <a:r>
              <a:rPr lang="en-CA" sz="2400" b="1" dirty="0">
                <a:latin typeface="Arial Nova Light" panose="020B0304020202020204" pitchFamily="34" charset="0"/>
                <a:cs typeface="Arial" panose="020B0604020202020204" pitchFamily="34" charset="0"/>
              </a:rPr>
              <a:t>low-mass</a:t>
            </a:r>
            <a:r>
              <a:rPr lang="en-CA" sz="2400" dirty="0">
                <a:latin typeface="Arial Nova Light" panose="020B0304020202020204" pitchFamily="34" charset="0"/>
                <a:cs typeface="Arial" panose="020B0604020202020204" pitchFamily="34" charset="0"/>
              </a:rPr>
              <a:t> (sub-GeV) dark matter with </a:t>
            </a:r>
            <a:r>
              <a:rPr lang="en-CA" sz="2400" b="1" dirty="0">
                <a:latin typeface="Arial Nova Light" panose="020B0304020202020204" pitchFamily="34" charset="0"/>
                <a:cs typeface="Arial" panose="020B0604020202020204" pitchFamily="34" charset="0"/>
              </a:rPr>
              <a:t>cryogenic</a:t>
            </a:r>
            <a:r>
              <a:rPr lang="en-CA" sz="2400" dirty="0">
                <a:latin typeface="Arial Nova Light" panose="020B0304020202020204" pitchFamily="34" charset="0"/>
                <a:cs typeface="Arial" panose="020B0604020202020204" pitchFamily="34" charset="0"/>
              </a:rPr>
              <a:t> particle detectors at SNOLAB</a:t>
            </a:r>
          </a:p>
          <a:p>
            <a:pPr>
              <a:spcAft>
                <a:spcPts val="500"/>
              </a:spcAft>
            </a:pPr>
            <a:r>
              <a:rPr lang="en-CA" sz="2400" dirty="0">
                <a:latin typeface="Arial Nova Light" panose="020B0304020202020204" pitchFamily="34" charset="0"/>
                <a:cs typeface="Arial" panose="020B0604020202020204" pitchFamily="34" charset="0"/>
              </a:rPr>
              <a:t>Two detector designs with Ge and Si targets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9943BD-CA9D-1DA2-8EBB-E913AE0C18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" t="2503" r="1203" b="2795"/>
          <a:stretch>
            <a:fillRect/>
          </a:stretch>
        </p:blipFill>
        <p:spPr>
          <a:xfrm>
            <a:off x="6498565" y="1656182"/>
            <a:ext cx="5607171" cy="280071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0F588CC-5FDC-A1E2-0031-5C4D9B85A1B1}"/>
              </a:ext>
            </a:extLst>
          </p:cNvPr>
          <p:cNvCxnSpPr>
            <a:cxnSpLocks/>
          </p:cNvCxnSpPr>
          <p:nvPr/>
        </p:nvCxnSpPr>
        <p:spPr>
          <a:xfrm flipH="1">
            <a:off x="7970808" y="3056537"/>
            <a:ext cx="925901" cy="1711421"/>
          </a:xfrm>
          <a:prstGeom prst="straightConnector1">
            <a:avLst/>
          </a:prstGeom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22A330-A297-2060-7C36-E136415AC7C5}"/>
              </a:ext>
            </a:extLst>
          </p:cNvPr>
          <p:cNvCxnSpPr>
            <a:cxnSpLocks/>
          </p:cNvCxnSpPr>
          <p:nvPr/>
        </p:nvCxnSpPr>
        <p:spPr>
          <a:xfrm>
            <a:off x="9224513" y="3056537"/>
            <a:ext cx="1069675" cy="1711421"/>
          </a:xfrm>
          <a:prstGeom prst="straightConnector1">
            <a:avLst/>
          </a:prstGeom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9E8F010-0BB6-22C5-40C0-6A909E2FA63D}"/>
              </a:ext>
            </a:extLst>
          </p:cNvPr>
          <p:cNvSpPr txBox="1"/>
          <p:nvPr/>
        </p:nvSpPr>
        <p:spPr>
          <a:xfrm>
            <a:off x="7073822" y="6245524"/>
            <a:ext cx="1570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err="1">
                <a:latin typeface="Poppins Light" panose="00000400000000000000" pitchFamily="2" charset="0"/>
                <a:cs typeface="Poppins Light" panose="00000400000000000000" pitchFamily="2" charset="0"/>
              </a:rPr>
              <a:t>iZIP</a:t>
            </a:r>
            <a:endParaRPr lang="en-CA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26471F-7AA2-BD20-410A-9E2BFEFA87FB}"/>
              </a:ext>
            </a:extLst>
          </p:cNvPr>
          <p:cNvSpPr txBox="1"/>
          <p:nvPr/>
        </p:nvSpPr>
        <p:spPr>
          <a:xfrm>
            <a:off x="9626582" y="6245524"/>
            <a:ext cx="1570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latin typeface="Poppins Light" panose="00000400000000000000" pitchFamily="2" charset="0"/>
                <a:cs typeface="Poppins Light" panose="00000400000000000000" pitchFamily="2" charset="0"/>
              </a:rPr>
              <a:t>HV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AD4B88-D1F4-1BBF-57A5-F42882B4C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2</a:t>
            </a:fld>
            <a:endParaRPr lang="en-CA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1EBAD2A-154F-7D24-8458-3CBE0B47C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991754"/>
              </p:ext>
            </p:extLst>
          </p:nvPr>
        </p:nvGraphicFramePr>
        <p:xfrm>
          <a:off x="885645" y="4001294"/>
          <a:ext cx="5273616" cy="1617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6808">
                  <a:extLst>
                    <a:ext uri="{9D8B030D-6E8A-4147-A177-3AD203B41FA5}">
                      <a16:colId xmlns:a16="http://schemas.microsoft.com/office/drawing/2014/main" val="3524934300"/>
                    </a:ext>
                  </a:extLst>
                </a:gridCol>
                <a:gridCol w="2636808">
                  <a:extLst>
                    <a:ext uri="{9D8B030D-6E8A-4147-A177-3AD203B41FA5}">
                      <a16:colId xmlns:a16="http://schemas.microsoft.com/office/drawing/2014/main" val="2614914093"/>
                    </a:ext>
                  </a:extLst>
                </a:gridCol>
              </a:tblGrid>
              <a:tr h="702978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CA" dirty="0" err="1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iZIPs</a:t>
                      </a:r>
                      <a:endParaRPr lang="en-CA" dirty="0">
                        <a:latin typeface="Arial Nova Light" panose="020B0304020202020204" pitchFamily="34" charset="0"/>
                        <a:cs typeface="Poppins Light" panose="00000400000000000000" pitchFamily="2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High Voltage (HV)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2119010"/>
                  </a:ext>
                </a:extLst>
              </a:tr>
              <a:tr h="573270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Charge and phonon readout, nuclear recoil discrimination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Phonon readout only, offers </a:t>
                      </a:r>
                      <a:r>
                        <a:rPr lang="en-CA" b="1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low energy threshold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917150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B4C7DA93-5BC6-8AAC-F028-ADE44BE7EF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480" y="4806839"/>
            <a:ext cx="1874117" cy="13998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5E6C69-0CA6-DD8C-09B6-24C436CB75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2"/>
          <a:stretch>
            <a:fillRect/>
          </a:stretch>
        </p:blipFill>
        <p:spPr>
          <a:xfrm>
            <a:off x="9455492" y="4806839"/>
            <a:ext cx="1946268" cy="139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171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CFD0B-FA48-81BB-4CBE-7B3A9843D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HV Detector Operation Principle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FAE67F-65F2-48A8-CDB5-FE8303C666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b="1" dirty="0" err="1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Neganov</a:t>
                </a:r>
                <a:r>
                  <a:rPr lang="en-CA" b="1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-Trofimov-Luke (NTL) Effect</a:t>
                </a:r>
                <a:r>
                  <a:rPr lang="en-CA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: phonon signal amplification</a:t>
                </a:r>
              </a:p>
              <a:p>
                <a:endParaRPr lang="en-CA" sz="3600" dirty="0">
                  <a:latin typeface="Poppins Light" panose="00000400000000000000" pitchFamily="2" charset="0"/>
                  <a:cs typeface="Poppins Light" panose="00000400000000000000" pitchFamily="2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𝑇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cs typeface="Poppins Light" panose="00000400000000000000" pitchFamily="2" charset="0"/>
                        </a:rPr>
                        <m:t>=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𝑟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cs typeface="Poppins Light" panose="00000400000000000000" pitchFamily="2" charset="0"/>
                        </a:rPr>
                        <m:t>+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𝑁𝑇𝐿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cs typeface="Poppins Light" panose="00000400000000000000" pitchFamily="2" charset="0"/>
                        </a:rPr>
                        <m:t>=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𝐸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𝑟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cs typeface="Poppins Light" panose="00000400000000000000" pitchFamily="2" charset="0"/>
                        </a:rPr>
                        <m:t>+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chemeClr val="tx2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chemeClr val="tx2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𝑛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tx2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𝑒h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cs typeface="Poppins Light" panose="00000400000000000000" pitchFamily="2" charset="0"/>
                        </a:rPr>
                        <m:t>𝑒</m:t>
                      </m:r>
                      <m:sSub>
                        <m:sSubPr>
                          <m:ctrlPr>
                            <a:rPr lang="en-CA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𝑉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Poppins Light" panose="00000400000000000000" pitchFamily="2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CA" dirty="0">
                  <a:latin typeface="Poppins Light" panose="00000400000000000000" pitchFamily="2" charset="0"/>
                  <a:cs typeface="Poppins Light" panose="00000400000000000000" pitchFamily="2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FAE67F-65F2-48A8-CDB5-FE8303C666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ECDD2E4-57C6-08A2-DDEB-93C368E481BF}"/>
              </a:ext>
            </a:extLst>
          </p:cNvPr>
          <p:cNvSpPr txBox="1"/>
          <p:nvPr/>
        </p:nvSpPr>
        <p:spPr>
          <a:xfrm>
            <a:off x="5250613" y="2255315"/>
            <a:ext cx="211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accent6"/>
                </a:solidFill>
              </a:rPr>
              <a:t>Recoil/Interaction Energy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B0E2F7-D51E-591F-3951-69B3EC9A17A6}"/>
              </a:ext>
            </a:extLst>
          </p:cNvPr>
          <p:cNvSpPr txBox="1"/>
          <p:nvPr/>
        </p:nvSpPr>
        <p:spPr>
          <a:xfrm>
            <a:off x="7113915" y="2493872"/>
            <a:ext cx="152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tx2">
                    <a:lumMod val="50000"/>
                    <a:lumOff val="50000"/>
                  </a:schemeClr>
                </a:solidFill>
              </a:rPr>
              <a:t># of e-h pairs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BF1348-3C33-CBAC-FD28-249A7BF6FC72}"/>
              </a:ext>
            </a:extLst>
          </p:cNvPr>
          <p:cNvSpPr txBox="1"/>
          <p:nvPr/>
        </p:nvSpPr>
        <p:spPr>
          <a:xfrm>
            <a:off x="8539431" y="2863204"/>
            <a:ext cx="1990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Applied Voltage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46E364-3E6F-12D4-9E8B-38EBA1E8DF01}"/>
              </a:ext>
            </a:extLst>
          </p:cNvPr>
          <p:cNvSpPr txBox="1"/>
          <p:nvPr/>
        </p:nvSpPr>
        <p:spPr>
          <a:xfrm>
            <a:off x="2861098" y="2393814"/>
            <a:ext cx="2231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accent2"/>
                </a:solidFill>
              </a:rPr>
              <a:t>Total Phonon Energy </a:t>
            </a:r>
          </a:p>
        </p:txBody>
      </p:sp>
      <p:pic>
        <p:nvPicPr>
          <p:cNvPr id="8" name="Picture 7" descr="Diagram of a solar cell&#10;&#10;Description automatically generated">
            <a:extLst>
              <a:ext uri="{FF2B5EF4-FFF2-40B4-BE49-F238E27FC236}">
                <a16:creationId xmlns:a16="http://schemas.microsoft.com/office/drawing/2014/main" id="{220CAE70-B6E6-FD0A-0BC0-B98BAA542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4780" y="3278156"/>
            <a:ext cx="5702439" cy="346825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69D21F5-B49F-4F54-793B-D54F085560DF}"/>
              </a:ext>
            </a:extLst>
          </p:cNvPr>
          <p:cNvSpPr/>
          <p:nvPr/>
        </p:nvSpPr>
        <p:spPr>
          <a:xfrm>
            <a:off x="3145767" y="5463396"/>
            <a:ext cx="207034" cy="230038"/>
          </a:xfrm>
          <a:prstGeom prst="ellipse">
            <a:avLst/>
          </a:prstGeom>
          <a:solidFill>
            <a:schemeClr val="tx1"/>
          </a:solidFill>
          <a:effectLst>
            <a:glow rad="101600">
              <a:schemeClr val="bg1">
                <a:lumMod val="50000"/>
                <a:alpha val="60000"/>
              </a:schemeClr>
            </a:glow>
            <a:innerShdw blurRad="114300">
              <a:prstClr val="black"/>
            </a:innerShdw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F9C6FA-65EE-7FBB-BD4D-E30AEB60C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3</a:t>
            </a:fld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FA8B4E-8457-2827-5145-0319AA280065}"/>
              </a:ext>
            </a:extLst>
          </p:cNvPr>
          <p:cNvSpPr/>
          <p:nvPr/>
        </p:nvSpPr>
        <p:spPr>
          <a:xfrm>
            <a:off x="3611593" y="2786586"/>
            <a:ext cx="626852" cy="56818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721C348-A832-DFE2-10E0-C61A765598D8}"/>
              </a:ext>
            </a:extLst>
          </p:cNvPr>
          <p:cNvSpPr/>
          <p:nvPr/>
        </p:nvSpPr>
        <p:spPr>
          <a:xfrm>
            <a:off x="6515819" y="2786586"/>
            <a:ext cx="496019" cy="568189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5FFB78F-30FB-4F0E-444B-A86BDE562075}"/>
              </a:ext>
            </a:extLst>
          </p:cNvPr>
          <p:cNvSpPr/>
          <p:nvPr/>
        </p:nvSpPr>
        <p:spPr>
          <a:xfrm>
            <a:off x="7953555" y="2824895"/>
            <a:ext cx="585876" cy="49157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6393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6716B-BB7A-45D8-969C-C8778E960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Detector Testing at CUTE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1F61B0-0162-642D-16D7-7A05BEC057F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574102" cy="4442904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2000"/>
                  </a:spcBef>
                </a:pPr>
                <a:r>
                  <a:rPr lang="en-CA" sz="24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Low background testing facility </a:t>
                </a:r>
              </a:p>
              <a:p>
                <a:pPr>
                  <a:spcBef>
                    <a:spcPts val="2000"/>
                  </a:spcBef>
                </a:pPr>
                <a:r>
                  <a:rPr lang="en-CA" sz="24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Tested </a:t>
                </a:r>
                <a:r>
                  <a:rPr lang="en-CA" sz="2400" b="1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4 Ge and 2 Si </a:t>
                </a:r>
                <a:r>
                  <a:rPr lang="en-CA" sz="24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HV detectors </a:t>
                </a:r>
                <a:br>
                  <a:rPr lang="en-CA" sz="24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</a:br>
                <a:r>
                  <a:rPr lang="en-CA" sz="24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(only 3/4 Ge detectors usable) </a:t>
                </a:r>
              </a:p>
              <a:p>
                <a:pPr>
                  <a:spcBef>
                    <a:spcPts val="2000"/>
                  </a:spcBef>
                </a:pPr>
                <a:r>
                  <a:rPr lang="en-CA" sz="24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First major analysis: </a:t>
                </a:r>
                <a:r>
                  <a:rPr lang="en-CA" sz="2400" b="1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calibrating</a:t>
                </a:r>
                <a:r>
                  <a:rPr lang="en-CA" sz="24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 Ge detectors</a:t>
                </a:r>
              </a:p>
              <a:p>
                <a:pPr lvl="1">
                  <a:spcBef>
                    <a:spcPts val="2000"/>
                  </a:spcBef>
                  <a:buFont typeface="Wingdings" panose="05000000000000000000" pitchFamily="2" charset="2"/>
                  <a:buChar char="§"/>
                </a:pPr>
                <a:r>
                  <a:rPr lang="en-CA" sz="20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Pulse amplitude/integral </a:t>
                </a:r>
                <a14:m>
                  <m:oMath xmlns:m="http://schemas.openxmlformats.org/officeDocument/2006/math">
                    <m:r>
                      <a:rPr lang="en-CA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Poppins Light" panose="00000400000000000000" pitchFamily="2" charset="0"/>
                      </a:rPr>
                      <m:t>∝</m:t>
                    </m:r>
                  </m:oMath>
                </a14:m>
                <a:r>
                  <a:rPr lang="en-CA" sz="20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 energy</a:t>
                </a:r>
              </a:p>
              <a:p>
                <a:pPr lvl="1">
                  <a:spcBef>
                    <a:spcPts val="2000"/>
                  </a:spcBef>
                  <a:buFont typeface="Wingdings" panose="05000000000000000000" pitchFamily="2" charset="2"/>
                  <a:buChar char="§"/>
                </a:pPr>
                <a:r>
                  <a:rPr lang="en-CA" sz="20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Find a conversion to energy using activation features</a:t>
                </a:r>
              </a:p>
              <a:p>
                <a:endParaRPr lang="en-CA" dirty="0">
                  <a:latin typeface="Poppins Light" panose="00000400000000000000" pitchFamily="2" charset="0"/>
                  <a:cs typeface="Poppins Light" panose="00000400000000000000" pitchFamily="2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1F61B0-0162-642D-16D7-7A05BEC057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574102" cy="4442904"/>
              </a:xfrm>
              <a:blipFill>
                <a:blip r:embed="rId3"/>
                <a:stretch>
                  <a:fillRect l="-1532" t="-192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E2AF1B76-2A84-101E-1574-A1A535A88F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7075" y="50195"/>
            <a:ext cx="5085658" cy="359328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126C9D-53A4-BE02-04AA-322B46ECB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4</a:t>
            </a:fld>
            <a:endParaRPr lang="en-CA"/>
          </a:p>
        </p:txBody>
      </p:sp>
      <p:pic>
        <p:nvPicPr>
          <p:cNvPr id="4" name="Picture 3" descr="A graph of a pulse&#10;&#10;Description automatically generated">
            <a:extLst>
              <a:ext uri="{FF2B5EF4-FFF2-40B4-BE49-F238E27FC236}">
                <a16:creationId xmlns:a16="http://schemas.microsoft.com/office/drawing/2014/main" id="{34C7DB22-6C2E-2F43-6C09-D6A0DF16836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1035"/>
          <a:stretch>
            <a:fillRect/>
          </a:stretch>
        </p:blipFill>
        <p:spPr>
          <a:xfrm>
            <a:off x="7531704" y="3992472"/>
            <a:ext cx="4023379" cy="26845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E9142F-EECB-49D8-82F1-AB23E3700D11}"/>
              </a:ext>
            </a:extLst>
          </p:cNvPr>
          <p:cNvSpPr txBox="1"/>
          <p:nvPr/>
        </p:nvSpPr>
        <p:spPr>
          <a:xfrm>
            <a:off x="7531704" y="3600091"/>
            <a:ext cx="4023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latin typeface="Arial Nova Light" panose="020B0304020202020204" pitchFamily="34" charset="0"/>
              </a:rPr>
              <a:t>Raw pulse in a phonon sensor</a:t>
            </a:r>
          </a:p>
        </p:txBody>
      </p:sp>
    </p:spTree>
    <p:extLst>
      <p:ext uri="{BB962C8B-B14F-4D97-AF65-F5344CB8AC3E}">
        <p14:creationId xmlns:p14="http://schemas.microsoft.com/office/powerpoint/2010/main" val="2062664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2AE80-C8D4-9E78-AEE1-008DC35B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rial Nova Light" panose="020B0304020202020204" pitchFamily="34" charset="0"/>
                <a:ea typeface="Verdana" panose="020B0604030504040204" pitchFamily="34" charset="0"/>
                <a:cs typeface="Poppins Light" panose="00000400000000000000" pitchFamily="2" charset="0"/>
              </a:rPr>
              <a:t>Ge Activation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526D28-29DE-ED27-8721-27E9A0AD9C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143445" cy="4351338"/>
              </a:xfrm>
            </p:spPr>
            <p:txBody>
              <a:bodyPr/>
              <a:lstStyle/>
              <a:p>
                <a:pPr marL="514350" indent="-514350">
                  <a:spcBef>
                    <a:spcPts val="2000"/>
                  </a:spcBef>
                  <a:buFont typeface="+mj-lt"/>
                  <a:buAutoNum type="arabicPeriod"/>
                </a:pPr>
                <a:r>
                  <a:rPr lang="en-CA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Neutron capture: </a:t>
                </a:r>
                <a:r>
                  <a:rPr lang="en-CA" baseline="300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70</a:t>
                </a:r>
                <a:r>
                  <a:rPr lang="en-CA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Ge      </a:t>
                </a:r>
                <a:r>
                  <a:rPr lang="en-CA" baseline="300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71</a:t>
                </a:r>
                <a:r>
                  <a:rPr lang="en-CA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Ge</a:t>
                </a:r>
              </a:p>
              <a:p>
                <a:pPr marL="514350" indent="-514350">
                  <a:spcBef>
                    <a:spcPts val="2000"/>
                  </a:spcBef>
                  <a:buFont typeface="+mj-lt"/>
                  <a:buAutoNum type="arabicPeriod"/>
                </a:pPr>
                <a:r>
                  <a:rPr lang="en-CA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Decay via electron capture: </a:t>
                </a:r>
              </a:p>
              <a:p>
                <a:pPr lvl="1">
                  <a:spcBef>
                    <a:spcPts val="2000"/>
                  </a:spcBef>
                </a:pPr>
                <a:r>
                  <a:rPr lang="en-CA" baseline="300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71</a:t>
                </a:r>
                <a:r>
                  <a:rPr lang="en-CA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Ge       </a:t>
                </a:r>
                <a:r>
                  <a:rPr lang="en-CA" baseline="300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71</a:t>
                </a:r>
                <a:r>
                  <a:rPr lang="en-CA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Ga + </a:t>
                </a: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Poppins Light" panose="00000400000000000000" pitchFamily="2" charset="0"/>
                      </a:rPr>
                      <m:t>𝜐</m:t>
                    </m:r>
                  </m:oMath>
                </a14:m>
                <a:r>
                  <a:rPr lang="en-CA" baseline="-250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e</a:t>
                </a:r>
                <a:r>
                  <a:rPr lang="en-CA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 +</a:t>
                </a:r>
                <a14:m>
                  <m:oMath xmlns:m="http://schemas.openxmlformats.org/officeDocument/2006/math">
                    <m:r>
                      <a:rPr lang="en-CA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Poppins Light" panose="00000400000000000000" pitchFamily="2" charset="0"/>
                      </a:rPr>
                      <m:t>  </m:t>
                    </m:r>
                    <m:r>
                      <a:rPr lang="en-CA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Poppins Light" panose="00000400000000000000" pitchFamily="2" charset="0"/>
                      </a:rPr>
                      <m:t>𝛾</m:t>
                    </m:r>
                    <m:r>
                      <a:rPr lang="en-CA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Poppins Light" panose="00000400000000000000" pitchFamily="2" charset="0"/>
                      </a:rPr>
                      <m:t> /</m:t>
                    </m:r>
                  </m:oMath>
                </a14:m>
                <a:r>
                  <a:rPr lang="en-CA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 Auger e</a:t>
                </a:r>
                <a:r>
                  <a:rPr lang="en-CA" baseline="30000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- </a:t>
                </a:r>
              </a:p>
              <a:p>
                <a:pPr lvl="1">
                  <a:spcBef>
                    <a:spcPts val="2000"/>
                  </a:spcBef>
                </a:pPr>
                <a:r>
                  <a:rPr lang="en-CA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Half-life of ~11 days</a:t>
                </a:r>
              </a:p>
              <a:p>
                <a:pPr marL="514350" indent="-514350">
                  <a:spcBef>
                    <a:spcPts val="2000"/>
                  </a:spcBef>
                  <a:buFont typeface="+mj-lt"/>
                  <a:buAutoNum type="arabicPeriod"/>
                </a:pPr>
                <a:r>
                  <a:rPr lang="en-CA" dirty="0">
                    <a:latin typeface="Arial Nova Light" panose="020B0304020202020204" pitchFamily="34" charset="0"/>
                    <a:cs typeface="Poppins Light" panose="00000400000000000000" pitchFamily="2" charset="0"/>
                  </a:rPr>
                  <a:t>Produces monoenergetic electron recoils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526D28-29DE-ED27-8721-27E9A0AD9C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143445" cy="4351338"/>
              </a:xfrm>
              <a:blipFill>
                <a:blip r:embed="rId2"/>
                <a:stretch>
                  <a:fillRect l="-2085" t="-238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Right 3">
            <a:extLst>
              <a:ext uri="{FF2B5EF4-FFF2-40B4-BE49-F238E27FC236}">
                <a16:creationId xmlns:a16="http://schemas.microsoft.com/office/drawing/2014/main" id="{3E634163-CEA7-717F-F8F3-FE8FA16AF6F1}"/>
              </a:ext>
            </a:extLst>
          </p:cNvPr>
          <p:cNvSpPr/>
          <p:nvPr/>
        </p:nvSpPr>
        <p:spPr>
          <a:xfrm>
            <a:off x="4929516" y="2001328"/>
            <a:ext cx="368061" cy="103518"/>
          </a:xfrm>
          <a:prstGeom prst="rightArrow">
            <a:avLst/>
          </a:prstGeom>
          <a:solidFill>
            <a:schemeClr val="accent2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E6E8EE-6AD6-6D5C-A252-BC3C0A0A4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215" y="1265208"/>
            <a:ext cx="3347585" cy="22406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846F14-ABA1-BD64-126C-F08FCF1AA60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680" t="20521" r="14516" b="12868"/>
          <a:stretch>
            <a:fillRect/>
          </a:stretch>
        </p:blipFill>
        <p:spPr>
          <a:xfrm>
            <a:off x="9776069" y="1136586"/>
            <a:ext cx="2435045" cy="2497912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9078A163-7FD1-F103-D13F-892902516FEB}"/>
              </a:ext>
            </a:extLst>
          </p:cNvPr>
          <p:cNvSpPr/>
          <p:nvPr/>
        </p:nvSpPr>
        <p:spPr>
          <a:xfrm>
            <a:off x="2310200" y="3270935"/>
            <a:ext cx="368061" cy="103518"/>
          </a:xfrm>
          <a:prstGeom prst="rightArrow">
            <a:avLst/>
          </a:prstGeom>
          <a:solidFill>
            <a:schemeClr val="accent2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2EF886A-64B5-9B87-B7A5-ECD7FDBCBF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789266"/>
              </p:ext>
            </p:extLst>
          </p:nvPr>
        </p:nvGraphicFramePr>
        <p:xfrm>
          <a:off x="7643003" y="3989512"/>
          <a:ext cx="3827398" cy="2187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699">
                  <a:extLst>
                    <a:ext uri="{9D8B030D-6E8A-4147-A177-3AD203B41FA5}">
                      <a16:colId xmlns:a16="http://schemas.microsoft.com/office/drawing/2014/main" val="3524934300"/>
                    </a:ext>
                  </a:extLst>
                </a:gridCol>
                <a:gridCol w="1913699">
                  <a:extLst>
                    <a:ext uri="{9D8B030D-6E8A-4147-A177-3AD203B41FA5}">
                      <a16:colId xmlns:a16="http://schemas.microsoft.com/office/drawing/2014/main" val="2614914093"/>
                    </a:ext>
                  </a:extLst>
                </a:gridCol>
              </a:tblGrid>
              <a:tr h="798895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Shell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Peak Position [keV]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2119010"/>
                  </a:ext>
                </a:extLst>
              </a:tr>
              <a:tr h="462852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K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10.37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917150"/>
                  </a:ext>
                </a:extLst>
              </a:tr>
              <a:tr h="462852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L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1.30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180608"/>
                  </a:ext>
                </a:extLst>
              </a:tr>
              <a:tr h="462852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M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0.160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957500"/>
                  </a:ext>
                </a:extLst>
              </a:tr>
            </a:tbl>
          </a:graphicData>
        </a:graphic>
      </p:graphicFrame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0EA5E40-27F5-1383-E15F-3996B0559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911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2129F-5796-D4ED-BE3B-6106D78B5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Low Energy Calibration and Detector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013FA-F752-E449-2A21-BF6828DAC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latin typeface="Arial Nova Light" panose="020B0304020202020204" pitchFamily="34" charset="0"/>
              </a:rPr>
              <a:t>Gaussian fits to activation peaks after quality cuts yield calibration factors</a:t>
            </a:r>
          </a:p>
          <a:p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Goal energy resolution: 50 eV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AE5C60F-F040-A782-6452-C37D1E034E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170" y="3272287"/>
            <a:ext cx="3731772" cy="3381615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98D259A-CC8C-12DA-59BD-F092B259B1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767693"/>
              </p:ext>
            </p:extLst>
          </p:nvPr>
        </p:nvGraphicFramePr>
        <p:xfrm>
          <a:off x="8430016" y="3701295"/>
          <a:ext cx="3243532" cy="2187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6196">
                  <a:extLst>
                    <a:ext uri="{9D8B030D-6E8A-4147-A177-3AD203B41FA5}">
                      <a16:colId xmlns:a16="http://schemas.microsoft.com/office/drawing/2014/main" val="3524934300"/>
                    </a:ext>
                  </a:extLst>
                </a:gridCol>
                <a:gridCol w="2047336">
                  <a:extLst>
                    <a:ext uri="{9D8B030D-6E8A-4147-A177-3AD203B41FA5}">
                      <a16:colId xmlns:a16="http://schemas.microsoft.com/office/drawing/2014/main" val="2614914093"/>
                    </a:ext>
                  </a:extLst>
                </a:gridCol>
              </a:tblGrid>
              <a:tr h="798895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Detector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Best measured resolution [eV]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2119010"/>
                  </a:ext>
                </a:extLst>
              </a:tr>
              <a:tr h="462852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89.2 ± 0.7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917150"/>
                  </a:ext>
                </a:extLst>
              </a:tr>
              <a:tr h="462852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80.2 ± 1.0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180608"/>
                  </a:ext>
                </a:extLst>
              </a:tr>
              <a:tr h="462852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6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latin typeface="Arial Nova Light" panose="020B0304020202020204" pitchFamily="34" charset="0"/>
                          <a:cs typeface="Poppins Light" panose="00000400000000000000" pitchFamily="2" charset="0"/>
                        </a:rPr>
                        <a:t>167 ± 14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95750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B5F8CD45-99A1-792E-EE6A-63E9E1463F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51" y="3272287"/>
            <a:ext cx="3731772" cy="338161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0509F2C-DC1C-EE07-DCAA-B675D86EB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2789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E263A-425C-E04C-A31E-0204D1DD0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Effect of applying voltage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FFA26-22A9-1777-258A-6D426340B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68912" cy="4351338"/>
          </a:xfrm>
        </p:spPr>
        <p:txBody>
          <a:bodyPr/>
          <a:lstStyle/>
          <a:p>
            <a:pPr>
              <a:spcBef>
                <a:spcPts val="2000"/>
              </a:spcBef>
            </a:pPr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Expectation: </a:t>
            </a: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peak position evolves linearly with voltage </a:t>
            </a:r>
            <a:b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</a:b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(NTL effect)</a:t>
            </a:r>
          </a:p>
          <a:p>
            <a:pPr>
              <a:spcBef>
                <a:spcPts val="2000"/>
              </a:spcBef>
            </a:pPr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Observation:</a:t>
            </a: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 L-shell consistent with linearity, K-shell is non-linear due to saturation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325AA-DBC8-FFE8-CC81-03D8A450A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7</a:t>
            </a:fld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EAF0F0-A6ED-257B-61A1-490E70B996BF}"/>
              </a:ext>
            </a:extLst>
          </p:cNvPr>
          <p:cNvSpPr/>
          <p:nvPr/>
        </p:nvSpPr>
        <p:spPr>
          <a:xfrm>
            <a:off x="6406551" y="3429000"/>
            <a:ext cx="391064" cy="268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BE6118-6593-139B-44D5-13B815508F82}"/>
              </a:ext>
            </a:extLst>
          </p:cNvPr>
          <p:cNvSpPr/>
          <p:nvPr/>
        </p:nvSpPr>
        <p:spPr>
          <a:xfrm>
            <a:off x="6518040" y="5606032"/>
            <a:ext cx="391064" cy="268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D35445-BBDD-2A0F-5EFE-9CC91197C7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112" y="1524000"/>
            <a:ext cx="5581945" cy="474569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C5D5D6-ADC6-9DC5-8418-762932899870}"/>
              </a:ext>
            </a:extLst>
          </p:cNvPr>
          <p:cNvSpPr/>
          <p:nvPr/>
        </p:nvSpPr>
        <p:spPr>
          <a:xfrm>
            <a:off x="6292080" y="3160143"/>
            <a:ext cx="335228" cy="268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CF73F8-C69C-397D-DFD0-B3814978D7B7}"/>
              </a:ext>
            </a:extLst>
          </p:cNvPr>
          <p:cNvSpPr/>
          <p:nvPr/>
        </p:nvSpPr>
        <p:spPr>
          <a:xfrm>
            <a:off x="6292080" y="5378867"/>
            <a:ext cx="335228" cy="268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0520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28AF9-B73A-6302-85DA-69C33D280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E9AC7-2AAD-D024-1B0B-C46C2108C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Effect of applying voltage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106B-8002-2001-40B2-8637F09F0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68912" cy="4351338"/>
          </a:xfrm>
        </p:spPr>
        <p:txBody>
          <a:bodyPr/>
          <a:lstStyle/>
          <a:p>
            <a:pPr>
              <a:spcBef>
                <a:spcPts val="2000"/>
              </a:spcBef>
            </a:pPr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Expectation: </a:t>
            </a: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peak position evolves linearly with voltage </a:t>
            </a:r>
            <a:b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</a:b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(NTL effect)</a:t>
            </a:r>
          </a:p>
          <a:p>
            <a:pPr>
              <a:spcBef>
                <a:spcPts val="2000"/>
              </a:spcBef>
            </a:pPr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Observation:</a:t>
            </a: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 L-shell consistent with linearity, K-shell is non-linear</a:t>
            </a:r>
          </a:p>
          <a:p>
            <a:pPr>
              <a:spcBef>
                <a:spcPts val="2000"/>
              </a:spcBef>
            </a:pP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Amplification via the NTL effect was larger than expected by about 17%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D7183-8E03-8B60-5E88-CEF82D088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8</a:t>
            </a:fld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6BE5C4-6E7A-10D3-0DBA-F9FDB1546A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187" y="1825625"/>
            <a:ext cx="5733796" cy="379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064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A6CA3-2130-8640-84E2-ECB0177CC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High Energy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11AA0-8D1C-49F6-DA81-541CBA05F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854962" cy="4351338"/>
          </a:xfrm>
        </p:spPr>
        <p:txBody>
          <a:bodyPr/>
          <a:lstStyle/>
          <a:p>
            <a:pPr>
              <a:spcBef>
                <a:spcPts val="2000"/>
              </a:spcBef>
            </a:pP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Spectral peaks from </a:t>
            </a:r>
            <a:r>
              <a:rPr lang="en-CA" b="1" baseline="30000" dirty="0">
                <a:latin typeface="Arial Nova Light" panose="020B0304020202020204" pitchFamily="34" charset="0"/>
                <a:cs typeface="Poppins Light" panose="00000400000000000000" pitchFamily="2" charset="0"/>
              </a:rPr>
              <a:t>133</a:t>
            </a:r>
            <a:r>
              <a:rPr lang="en-CA" b="1" dirty="0">
                <a:latin typeface="Arial Nova Light" panose="020B0304020202020204" pitchFamily="34" charset="0"/>
                <a:cs typeface="Poppins Light" panose="00000400000000000000" pitchFamily="2" charset="0"/>
              </a:rPr>
              <a:t>Ba source </a:t>
            </a: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used to calibrate at high energies</a:t>
            </a:r>
          </a:p>
          <a:p>
            <a:pPr>
              <a:spcBef>
                <a:spcPts val="2000"/>
              </a:spcBef>
            </a:pPr>
            <a:r>
              <a:rPr lang="en-CA" dirty="0">
                <a:latin typeface="Arial Nova Light" panose="020B0304020202020204" pitchFamily="34" charset="0"/>
                <a:cs typeface="Poppins Light" panose="00000400000000000000" pitchFamily="2" charset="0"/>
              </a:rPr>
              <a:t>Despite of saturation at these high energies, we can calibrate using the pulse integral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473516-F078-2A69-3D4D-854341D3B6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865" y="1825625"/>
            <a:ext cx="7545697" cy="397707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CE0B8-71A9-92A3-2FE5-7A448D1F5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3CE4-BE79-4F53-8E6D-74B7D1C0AFD5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1151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682</Words>
  <Application>Microsoft Office PowerPoint</Application>
  <PresentationFormat>Widescreen</PresentationFormat>
  <Paragraphs>120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Aptos</vt:lpstr>
      <vt:lpstr>Aptos Display</vt:lpstr>
      <vt:lpstr>Arial</vt:lpstr>
      <vt:lpstr>Arial Nova Light</vt:lpstr>
      <vt:lpstr>Cambria Math</vt:lpstr>
      <vt:lpstr>Poppins Light</vt:lpstr>
      <vt:lpstr>Wingdings</vt:lpstr>
      <vt:lpstr>Office Theme</vt:lpstr>
      <vt:lpstr>Performance results of Ge high-voltage detectors tested at the CUTE facility</vt:lpstr>
      <vt:lpstr>SuperCDMS at SNOLAB</vt:lpstr>
      <vt:lpstr>HV Detector Operation Principle</vt:lpstr>
      <vt:lpstr>Detector Testing at CUTE</vt:lpstr>
      <vt:lpstr>Ge Activation</vt:lpstr>
      <vt:lpstr>Low Energy Calibration and Detector Resolution</vt:lpstr>
      <vt:lpstr>Effect of applying voltage</vt:lpstr>
      <vt:lpstr>Effect of applying voltage</vt:lpstr>
      <vt:lpstr>High Energy Calibration</vt:lpstr>
      <vt:lpstr>Conclusions</vt:lpstr>
      <vt:lpstr>BACKUP</vt:lpstr>
      <vt:lpstr>Transition Edge Sensors (TES)</vt:lpstr>
      <vt:lpstr>Phonon Readout </vt:lpstr>
      <vt:lpstr>Data Collection and Processing</vt:lpstr>
      <vt:lpstr>SuperCDMS Shielding</vt:lpstr>
      <vt:lpstr>CUTE Shielding</vt:lpstr>
      <vt:lpstr>Low Energy Calibration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Ruchi Soni</dc:creator>
  <cp:lastModifiedBy>Ruchi Soni</cp:lastModifiedBy>
  <cp:revision>21</cp:revision>
  <dcterms:created xsi:type="dcterms:W3CDTF">2026-06-01T17:26:34Z</dcterms:created>
  <dcterms:modified xsi:type="dcterms:W3CDTF">2026-06-22T14:30:16Z</dcterms:modified>
</cp:coreProperties>
</file>