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1"/>
  </p:notesMasterIdLst>
  <p:sldIdLst>
    <p:sldId id="256" r:id="rId2"/>
    <p:sldId id="348" r:id="rId3"/>
    <p:sldId id="358" r:id="rId4"/>
    <p:sldId id="362" r:id="rId5"/>
    <p:sldId id="367" r:id="rId6"/>
    <p:sldId id="349" r:id="rId7"/>
    <p:sldId id="347" r:id="rId8"/>
    <p:sldId id="350" r:id="rId9"/>
    <p:sldId id="357" r:id="rId10"/>
    <p:sldId id="356" r:id="rId11"/>
    <p:sldId id="359" r:id="rId12"/>
    <p:sldId id="363" r:id="rId13"/>
    <p:sldId id="364" r:id="rId14"/>
    <p:sldId id="365" r:id="rId15"/>
    <p:sldId id="360" r:id="rId16"/>
    <p:sldId id="355" r:id="rId17"/>
    <p:sldId id="351" r:id="rId18"/>
    <p:sldId id="366" r:id="rId19"/>
    <p:sldId id="361" r:id="rId20"/>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2E90"/>
    <a:srgbClr val="040B0B"/>
    <a:srgbClr val="B685DB"/>
    <a:srgbClr val="462117"/>
    <a:srgbClr val="E3E3E3"/>
    <a:srgbClr val="947CD6"/>
    <a:srgbClr val="AC74D6"/>
    <a:srgbClr val="D1B2E8"/>
    <a:srgbClr val="999999"/>
    <a:srgbClr val="066D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28" autoAdjust="0"/>
    <p:restoredTop sz="94660"/>
  </p:normalViewPr>
  <p:slideViewPr>
    <p:cSldViewPr snapToGrid="0">
      <p:cViewPr varScale="1">
        <p:scale>
          <a:sx n="76" d="100"/>
          <a:sy n="76" d="100"/>
        </p:scale>
        <p:origin x="1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EA21C9-C429-4B14-BE74-39D2612252CB}" type="datetimeFigureOut">
              <a:rPr lang="en-US" smtClean="0"/>
              <a:t>7/6/2026</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FFBCB-B7C7-45B2-AD1E-675CF8F1322E}" type="slidenum">
              <a:rPr lang="en-US" smtClean="0"/>
              <a:t>‹N°›</a:t>
            </a:fld>
            <a:endParaRPr lang="en-US"/>
          </a:p>
        </p:txBody>
      </p:sp>
    </p:spTree>
    <p:extLst>
      <p:ext uri="{BB962C8B-B14F-4D97-AF65-F5344CB8AC3E}">
        <p14:creationId xmlns:p14="http://schemas.microsoft.com/office/powerpoint/2010/main" val="1838377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2</a:t>
            </a:fld>
            <a:endParaRPr lang="en-CA"/>
          </a:p>
        </p:txBody>
      </p:sp>
    </p:spTree>
    <p:extLst>
      <p:ext uri="{BB962C8B-B14F-4D97-AF65-F5344CB8AC3E}">
        <p14:creationId xmlns:p14="http://schemas.microsoft.com/office/powerpoint/2010/main" val="2540572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11</a:t>
            </a:fld>
            <a:endParaRPr lang="en-CA"/>
          </a:p>
        </p:txBody>
      </p:sp>
    </p:spTree>
    <p:extLst>
      <p:ext uri="{BB962C8B-B14F-4D97-AF65-F5344CB8AC3E}">
        <p14:creationId xmlns:p14="http://schemas.microsoft.com/office/powerpoint/2010/main" val="3263577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12</a:t>
            </a:fld>
            <a:endParaRPr lang="en-CA"/>
          </a:p>
        </p:txBody>
      </p:sp>
    </p:spTree>
    <p:extLst>
      <p:ext uri="{BB962C8B-B14F-4D97-AF65-F5344CB8AC3E}">
        <p14:creationId xmlns:p14="http://schemas.microsoft.com/office/powerpoint/2010/main" val="3690038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13</a:t>
            </a:fld>
            <a:endParaRPr lang="en-CA"/>
          </a:p>
        </p:txBody>
      </p:sp>
    </p:spTree>
    <p:extLst>
      <p:ext uri="{BB962C8B-B14F-4D97-AF65-F5344CB8AC3E}">
        <p14:creationId xmlns:p14="http://schemas.microsoft.com/office/powerpoint/2010/main" val="2939225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14</a:t>
            </a:fld>
            <a:endParaRPr lang="en-CA"/>
          </a:p>
        </p:txBody>
      </p:sp>
    </p:spTree>
    <p:extLst>
      <p:ext uri="{BB962C8B-B14F-4D97-AF65-F5344CB8AC3E}">
        <p14:creationId xmlns:p14="http://schemas.microsoft.com/office/powerpoint/2010/main" val="403981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15</a:t>
            </a:fld>
            <a:endParaRPr lang="en-CA"/>
          </a:p>
        </p:txBody>
      </p:sp>
    </p:spTree>
    <p:extLst>
      <p:ext uri="{BB962C8B-B14F-4D97-AF65-F5344CB8AC3E}">
        <p14:creationId xmlns:p14="http://schemas.microsoft.com/office/powerpoint/2010/main" val="342670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16</a:t>
            </a:fld>
            <a:endParaRPr lang="en-CA"/>
          </a:p>
        </p:txBody>
      </p:sp>
    </p:spTree>
    <p:extLst>
      <p:ext uri="{BB962C8B-B14F-4D97-AF65-F5344CB8AC3E}">
        <p14:creationId xmlns:p14="http://schemas.microsoft.com/office/powerpoint/2010/main" val="895208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17</a:t>
            </a:fld>
            <a:endParaRPr lang="en-CA"/>
          </a:p>
        </p:txBody>
      </p:sp>
    </p:spTree>
    <p:extLst>
      <p:ext uri="{BB962C8B-B14F-4D97-AF65-F5344CB8AC3E}">
        <p14:creationId xmlns:p14="http://schemas.microsoft.com/office/powerpoint/2010/main" val="705053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19</a:t>
            </a:fld>
            <a:endParaRPr lang="en-CA"/>
          </a:p>
        </p:txBody>
      </p:sp>
    </p:spTree>
    <p:extLst>
      <p:ext uri="{BB962C8B-B14F-4D97-AF65-F5344CB8AC3E}">
        <p14:creationId xmlns:p14="http://schemas.microsoft.com/office/powerpoint/2010/main" val="314433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3</a:t>
            </a:fld>
            <a:endParaRPr lang="en-CA"/>
          </a:p>
        </p:txBody>
      </p:sp>
    </p:spTree>
    <p:extLst>
      <p:ext uri="{BB962C8B-B14F-4D97-AF65-F5344CB8AC3E}">
        <p14:creationId xmlns:p14="http://schemas.microsoft.com/office/powerpoint/2010/main" val="2259123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4</a:t>
            </a:fld>
            <a:endParaRPr lang="en-CA"/>
          </a:p>
        </p:txBody>
      </p:sp>
    </p:spTree>
    <p:extLst>
      <p:ext uri="{BB962C8B-B14F-4D97-AF65-F5344CB8AC3E}">
        <p14:creationId xmlns:p14="http://schemas.microsoft.com/office/powerpoint/2010/main" val="282527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5</a:t>
            </a:fld>
            <a:endParaRPr lang="en-CA"/>
          </a:p>
        </p:txBody>
      </p:sp>
    </p:spTree>
    <p:extLst>
      <p:ext uri="{BB962C8B-B14F-4D97-AF65-F5344CB8AC3E}">
        <p14:creationId xmlns:p14="http://schemas.microsoft.com/office/powerpoint/2010/main" val="745724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6</a:t>
            </a:fld>
            <a:endParaRPr lang="en-CA"/>
          </a:p>
        </p:txBody>
      </p:sp>
    </p:spTree>
    <p:extLst>
      <p:ext uri="{BB962C8B-B14F-4D97-AF65-F5344CB8AC3E}">
        <p14:creationId xmlns:p14="http://schemas.microsoft.com/office/powerpoint/2010/main" val="2392977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7</a:t>
            </a:fld>
            <a:endParaRPr lang="en-CA"/>
          </a:p>
        </p:txBody>
      </p:sp>
    </p:spTree>
    <p:extLst>
      <p:ext uri="{BB962C8B-B14F-4D97-AF65-F5344CB8AC3E}">
        <p14:creationId xmlns:p14="http://schemas.microsoft.com/office/powerpoint/2010/main" val="455137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8</a:t>
            </a:fld>
            <a:endParaRPr lang="en-CA"/>
          </a:p>
        </p:txBody>
      </p:sp>
    </p:spTree>
    <p:extLst>
      <p:ext uri="{BB962C8B-B14F-4D97-AF65-F5344CB8AC3E}">
        <p14:creationId xmlns:p14="http://schemas.microsoft.com/office/powerpoint/2010/main" val="2635485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9</a:t>
            </a:fld>
            <a:endParaRPr lang="en-CA"/>
          </a:p>
        </p:txBody>
      </p:sp>
    </p:spTree>
    <p:extLst>
      <p:ext uri="{BB962C8B-B14F-4D97-AF65-F5344CB8AC3E}">
        <p14:creationId xmlns:p14="http://schemas.microsoft.com/office/powerpoint/2010/main" val="2412558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10</a:t>
            </a:fld>
            <a:endParaRPr lang="en-CA"/>
          </a:p>
        </p:txBody>
      </p:sp>
    </p:spTree>
    <p:extLst>
      <p:ext uri="{BB962C8B-B14F-4D97-AF65-F5344CB8AC3E}">
        <p14:creationId xmlns:p14="http://schemas.microsoft.com/office/powerpoint/2010/main" val="3996015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fr-FR"/>
              <a:t>Modifiez le style du titre</a:t>
            </a:r>
            <a:endParaRPr lang="en-US" dirty="0"/>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404235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052658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60199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226241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fr-FR"/>
              <a:t>Modifiez le style du titre</a:t>
            </a:r>
            <a:endParaRPr lang="en-US" dirty="0"/>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D1AA453-D01B-48DE-A141-14EAAC197953}" type="datetimeFigureOut">
              <a:rPr lang="en-US" smtClean="0"/>
              <a:t>7/6/2026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61868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57300" y="2738438"/>
            <a:ext cx="7772400" cy="65270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9258300" y="2738438"/>
            <a:ext cx="7772400" cy="65270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D1AA453-D01B-48DE-A141-14EAAC197953}"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737728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fr-FR"/>
              <a:t>Modifiez le style du titre</a:t>
            </a:r>
            <a:endParaRPr lang="en-US" dirty="0"/>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fr-FR"/>
              <a:t>Cliquez pour modifier les styles du texte du masque</a:t>
            </a:r>
          </a:p>
        </p:txBody>
      </p:sp>
      <p:sp>
        <p:nvSpPr>
          <p:cNvPr id="4" name="Content Placeholder 3"/>
          <p:cNvSpPr>
            <a:spLocks noGrp="1"/>
          </p:cNvSpPr>
          <p:nvPr>
            <p:ph sz="half" idx="2"/>
          </p:nvPr>
        </p:nvSpPr>
        <p:spPr>
          <a:xfrm>
            <a:off x="1259683" y="3757613"/>
            <a:ext cx="7736681" cy="55268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fr-FR"/>
              <a:t>Cliquez pour modifier les styles du texte du masque</a:t>
            </a:r>
          </a:p>
        </p:txBody>
      </p:sp>
      <p:sp>
        <p:nvSpPr>
          <p:cNvPr id="6" name="Content Placeholder 5"/>
          <p:cNvSpPr>
            <a:spLocks noGrp="1"/>
          </p:cNvSpPr>
          <p:nvPr>
            <p:ph sz="quarter" idx="4"/>
          </p:nvPr>
        </p:nvSpPr>
        <p:spPr>
          <a:xfrm>
            <a:off x="9258300" y="3757613"/>
            <a:ext cx="7774782" cy="55268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D1AA453-D01B-48DE-A141-14EAAC197953}" type="datetimeFigureOut">
              <a:rPr lang="en-US" smtClean="0"/>
              <a:t>7/6/2026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729808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2D1AA453-D01B-48DE-A141-14EAAC197953}" type="datetimeFigureOut">
              <a:rPr lang="en-US" smtClean="0"/>
              <a:t>7/6/2026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1943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1AA453-D01B-48DE-A141-14EAAC197953}" type="datetimeFigureOut">
              <a:rPr lang="en-US" smtClean="0"/>
              <a:t>7/6/2026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16593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fr-FR"/>
              <a:t>Modifiez le style du titre</a:t>
            </a:r>
            <a:endParaRPr lang="en-US" dirty="0"/>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D1AA453-D01B-48DE-A141-14EAAC197953}"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54377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fr-FR"/>
              <a:t>Modifiez le style du titre</a:t>
            </a:r>
            <a:endParaRPr lang="en-US" dirty="0"/>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D1AA453-D01B-48DE-A141-14EAAC197953}" type="datetimeFigureOut">
              <a:rPr lang="en-US" smtClean="0"/>
              <a:t>7/6/2026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97419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2D1AA453-D01B-48DE-A141-14EAAC197953}" type="datetimeFigureOut">
              <a:rPr lang="en-US" smtClean="0"/>
              <a:t>7/6/2026</a:t>
            </a:fld>
            <a:endParaRPr lang="en-US"/>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FA06332B-619C-42ED-A135-CC60550B3F5F}" type="slidenum">
              <a:rPr lang="en-US" smtClean="0"/>
              <a:t>‹N°›</a:t>
            </a:fld>
            <a:endParaRPr lang="en-US"/>
          </a:p>
        </p:txBody>
      </p:sp>
    </p:spTree>
    <p:extLst>
      <p:ext uri="{BB962C8B-B14F-4D97-AF65-F5344CB8AC3E}">
        <p14:creationId xmlns:p14="http://schemas.microsoft.com/office/powerpoint/2010/main" val="34192062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microsoft.com/office/2007/relationships/hdphoto" Target="../media/hdphoto3.wdp"/><Relationship Id="rId4" Type="http://schemas.openxmlformats.org/officeDocument/2006/relationships/image" Target="../media/image2.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7.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7.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00.png"/><Relationship Id="rId7"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6.gif"/><Relationship Id="rId5" Type="http://schemas.openxmlformats.org/officeDocument/2006/relationships/image" Target="../media/image45.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50.png"/><Relationship Id="rId5" Type="http://schemas.openxmlformats.org/officeDocument/2006/relationships/image" Target="../media/image7.png"/><Relationship Id="rId4" Type="http://schemas.openxmlformats.org/officeDocument/2006/relationships/image" Target="../media/image340.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7.png"/><Relationship Id="rId7" Type="http://schemas.openxmlformats.org/officeDocument/2006/relationships/image" Target="../media/image10.png"/><Relationship Id="rId12"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g"/><Relationship Id="rId11" Type="http://schemas.openxmlformats.org/officeDocument/2006/relationships/image" Target="../media/image14.png"/><Relationship Id="rId5" Type="http://schemas.microsoft.com/office/2007/relationships/hdphoto" Target="../media/hdphoto4.wdp"/><Relationship Id="rId10"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7.png"/><Relationship Id="rId4" Type="http://schemas.openxmlformats.org/officeDocument/2006/relationships/image" Target="../media/image18.png"/><Relationship Id="rId9" Type="http://schemas.openxmlformats.org/officeDocument/2006/relationships/image" Target="../media/image21.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4.wdp"/><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4.jp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10.png"/><Relationship Id="rId5" Type="http://schemas.openxmlformats.org/officeDocument/2006/relationships/image" Target="../media/image190.png"/><Relationship Id="rId4" Type="http://schemas.openxmlformats.org/officeDocument/2006/relationships/image" Target="../media/image180.png"/><Relationship Id="rId9"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link.springer.com/article/10.1140/epjc/s10052-022-11072-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Abstract purple waves on a dark background">
            <a:extLst>
              <a:ext uri="{FF2B5EF4-FFF2-40B4-BE49-F238E27FC236}">
                <a16:creationId xmlns:a16="http://schemas.microsoft.com/office/drawing/2014/main" id="{8C7CF314-3A13-4B92-B19A-08ED62268002}"/>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artisticBlur radius="100"/>
                    </a14:imgEffect>
                  </a14:imgLayer>
                </a14:imgProps>
              </a:ext>
              <a:ext uri="{28A0092B-C50C-407E-A947-70E740481C1C}">
                <a14:useLocalDpi xmlns:a14="http://schemas.microsoft.com/office/drawing/2010/main" val="0"/>
              </a:ext>
            </a:extLst>
          </a:blip>
          <a:srcRect l="3121" r="3121"/>
          <a:stretch/>
        </p:blipFill>
        <p:spPr bwMode="auto">
          <a:xfrm rot="10800000">
            <a:off x="-60960" y="-33720"/>
            <a:ext cx="18409920" cy="10354439"/>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5F81393A-B126-43E3-B3DC-A01DD46A7AC6}"/>
              </a:ext>
            </a:extLst>
          </p:cNvPr>
          <p:cNvPicPr>
            <a:picLocks noChangeAspect="1"/>
          </p:cNvPicPr>
          <p:nvPr/>
        </p:nvPicPr>
        <p:blipFill rotWithShape="1">
          <a:blip r:embed="rId4">
            <a:extLst>
              <a:ext uri="{28A0092B-C50C-407E-A947-70E740481C1C}">
                <a14:useLocalDpi xmlns:a14="http://schemas.microsoft.com/office/drawing/2010/main" val="0"/>
              </a:ext>
            </a:extLst>
          </a:blip>
          <a:srcRect l="9811" t="7686" r="35632" b="14915"/>
          <a:stretch/>
        </p:blipFill>
        <p:spPr>
          <a:xfrm>
            <a:off x="12477947" y="-2026240"/>
            <a:ext cx="5651636" cy="12027490"/>
          </a:xfrm>
          <a:prstGeom prst="rect">
            <a:avLst/>
          </a:prstGeom>
        </p:spPr>
      </p:pic>
      <p:pic>
        <p:nvPicPr>
          <p:cNvPr id="12" name="Image 11">
            <a:extLst>
              <a:ext uri="{FF2B5EF4-FFF2-40B4-BE49-F238E27FC236}">
                <a16:creationId xmlns:a16="http://schemas.microsoft.com/office/drawing/2014/main" id="{D0B24719-7C81-4342-B57C-302B3D63AF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5400000">
            <a:off x="-1979426" y="1301946"/>
            <a:ext cx="10447344" cy="7835508"/>
          </a:xfrm>
          <a:prstGeom prst="rect">
            <a:avLst/>
          </a:prstGeom>
        </p:spPr>
      </p:pic>
      <p:pic>
        <p:nvPicPr>
          <p:cNvPr id="17" name="Image 16">
            <a:extLst>
              <a:ext uri="{FF2B5EF4-FFF2-40B4-BE49-F238E27FC236}">
                <a16:creationId xmlns:a16="http://schemas.microsoft.com/office/drawing/2014/main" id="{620B35BB-430C-4E24-805A-6EF6DF6D14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rot="5610983">
            <a:off x="-2877346" y="1090468"/>
            <a:ext cx="11519284" cy="8639464"/>
          </a:xfrm>
          <a:prstGeom prst="rect">
            <a:avLst/>
          </a:prstGeom>
        </p:spPr>
      </p:pic>
      <p:sp>
        <p:nvSpPr>
          <p:cNvPr id="5" name="Rectangle 4">
            <a:extLst>
              <a:ext uri="{FF2B5EF4-FFF2-40B4-BE49-F238E27FC236}">
                <a16:creationId xmlns:a16="http://schemas.microsoft.com/office/drawing/2014/main" id="{F38CC433-A8E2-464F-82F4-2E5187E80121}"/>
              </a:ext>
            </a:extLst>
          </p:cNvPr>
          <p:cNvSpPr/>
          <p:nvPr/>
        </p:nvSpPr>
        <p:spPr>
          <a:xfrm>
            <a:off x="-121920" y="1"/>
            <a:ext cx="18531840" cy="10287000"/>
          </a:xfrm>
          <a:prstGeom prst="rect">
            <a:avLst/>
          </a:prstGeom>
          <a:gradFill flip="none" rotWithShape="1">
            <a:gsLst>
              <a:gs pos="80000">
                <a:schemeClr val="tx1">
                  <a:alpha val="0"/>
                </a:schemeClr>
              </a:gs>
              <a:gs pos="65000">
                <a:schemeClr val="tx1"/>
              </a:gs>
              <a:gs pos="35000">
                <a:schemeClr val="tx1"/>
              </a:gs>
              <a:gs pos="20000">
                <a:schemeClr val="tx1">
                  <a:alpha val="0"/>
                </a:schemeClr>
              </a:gs>
              <a:gs pos="50000">
                <a:schemeClr val="tx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F568856A-8A6C-4701-B5A1-2344EE899E89}"/>
              </a:ext>
            </a:extLst>
          </p:cNvPr>
          <p:cNvSpPr/>
          <p:nvPr/>
        </p:nvSpPr>
        <p:spPr>
          <a:xfrm>
            <a:off x="6287677" y="-49887"/>
            <a:ext cx="2149365" cy="10386775"/>
          </a:xfrm>
          <a:prstGeom prst="rect">
            <a:avLst/>
          </a:prstGeom>
          <a:gradFill>
            <a:gsLst>
              <a:gs pos="80000">
                <a:schemeClr val="tx1">
                  <a:alpha val="0"/>
                </a:schemeClr>
              </a:gs>
              <a:gs pos="0">
                <a:schemeClr val="tx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BF66753E-5F47-434B-A74C-7E6D69D2915A}"/>
              </a:ext>
            </a:extLst>
          </p:cNvPr>
          <p:cNvSpPr/>
          <p:nvPr/>
        </p:nvSpPr>
        <p:spPr>
          <a:xfrm flipH="1">
            <a:off x="9850960" y="-49887"/>
            <a:ext cx="2149365" cy="10386775"/>
          </a:xfrm>
          <a:prstGeom prst="rect">
            <a:avLst/>
          </a:prstGeom>
          <a:gradFill>
            <a:gsLst>
              <a:gs pos="80000">
                <a:schemeClr val="tx1">
                  <a:alpha val="0"/>
                </a:schemeClr>
              </a:gs>
              <a:gs pos="0">
                <a:schemeClr val="tx1"/>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itre 1">
            <a:extLst>
              <a:ext uri="{FF2B5EF4-FFF2-40B4-BE49-F238E27FC236}">
                <a16:creationId xmlns:a16="http://schemas.microsoft.com/office/drawing/2014/main" id="{1B343E3B-E4B3-4962-8DCE-8E639282AFAE}"/>
              </a:ext>
            </a:extLst>
          </p:cNvPr>
          <p:cNvSpPr>
            <a:spLocks noGrp="1"/>
          </p:cNvSpPr>
          <p:nvPr>
            <p:ph type="ctrTitle"/>
          </p:nvPr>
        </p:nvSpPr>
        <p:spPr>
          <a:xfrm>
            <a:off x="4872037" y="791601"/>
            <a:ext cx="8543926" cy="3567039"/>
          </a:xfrm>
          <a:effectLst>
            <a:glow rad="127000">
              <a:schemeClr val="bg1"/>
            </a:glow>
          </a:effectLst>
        </p:spPr>
        <p:txBody>
          <a:bodyPr>
            <a:noAutofit/>
          </a:bodyPr>
          <a:lstStyle/>
          <a:p>
            <a:r>
              <a:rPr lang="en-US" sz="4400" dirty="0">
                <a:gradFill flip="none" rotWithShape="1">
                  <a:gsLst>
                    <a:gs pos="100000">
                      <a:schemeClr val="bg1"/>
                    </a:gs>
                    <a:gs pos="44000">
                      <a:srgbClr val="947CD6"/>
                    </a:gs>
                  </a:gsLst>
                  <a:lin ang="18900000" scaled="1"/>
                  <a:tileRect/>
                </a:gradFill>
                <a:latin typeface="Copperplate Gothic Bold" panose="020E0705020206020404" pitchFamily="34" charset="0"/>
              </a:rPr>
              <a:t>In Situ Comparison of Silicon Photomultiplier Performance in Liquid Xenon with </a:t>
            </a:r>
            <a:r>
              <a:rPr lang="en-US" sz="4400" dirty="0" err="1">
                <a:gradFill flip="none" rotWithShape="1">
                  <a:gsLst>
                    <a:gs pos="100000">
                      <a:schemeClr val="bg1"/>
                    </a:gs>
                    <a:gs pos="44000">
                      <a:srgbClr val="947CD6"/>
                    </a:gs>
                  </a:gsLst>
                  <a:lin ang="18900000" scaled="1"/>
                  <a:tileRect/>
                </a:gradFill>
                <a:latin typeface="Copperplate Gothic Bold" panose="020E0705020206020404" pitchFamily="34" charset="0"/>
              </a:rPr>
              <a:t>LoLX</a:t>
            </a:r>
            <a:r>
              <a:rPr lang="en-US" sz="4400" dirty="0">
                <a:gradFill flip="none" rotWithShape="1">
                  <a:gsLst>
                    <a:gs pos="100000">
                      <a:schemeClr val="bg1"/>
                    </a:gs>
                    <a:gs pos="44000">
                      <a:srgbClr val="947CD6"/>
                    </a:gs>
                  </a:gsLst>
                  <a:lin ang="18900000" scaled="1"/>
                  <a:tileRect/>
                </a:gradFill>
                <a:latin typeface="Copperplate Gothic Bold" panose="020E0705020206020404" pitchFamily="34" charset="0"/>
              </a:rPr>
              <a:t> 2</a:t>
            </a:r>
            <a:endParaRPr lang="en-CA" sz="2800" dirty="0">
              <a:gradFill flip="none" rotWithShape="1">
                <a:gsLst>
                  <a:gs pos="100000">
                    <a:schemeClr val="bg1"/>
                  </a:gs>
                  <a:gs pos="44000">
                    <a:srgbClr val="947CD6"/>
                  </a:gs>
                </a:gsLst>
                <a:lin ang="18900000" scaled="1"/>
                <a:tileRect/>
              </a:gradFill>
              <a:latin typeface="Copperplate Gothic Bold" panose="020E0705020206020404" pitchFamily="34" charset="0"/>
            </a:endParaRPr>
          </a:p>
        </p:txBody>
      </p:sp>
      <p:sp>
        <p:nvSpPr>
          <p:cNvPr id="7" name="Sous-titre 2">
            <a:extLst>
              <a:ext uri="{FF2B5EF4-FFF2-40B4-BE49-F238E27FC236}">
                <a16:creationId xmlns:a16="http://schemas.microsoft.com/office/drawing/2014/main" id="{7F2DB53C-A857-440D-9292-AA466C0FA962}"/>
              </a:ext>
            </a:extLst>
          </p:cNvPr>
          <p:cNvSpPr>
            <a:spLocks noGrp="1"/>
          </p:cNvSpPr>
          <p:nvPr>
            <p:ph type="subTitle" idx="1"/>
          </p:nvPr>
        </p:nvSpPr>
        <p:spPr>
          <a:xfrm>
            <a:off x="5422084" y="5023846"/>
            <a:ext cx="7443834" cy="4356879"/>
          </a:xfrm>
        </p:spPr>
        <p:txBody>
          <a:bodyPr>
            <a:normAutofit/>
          </a:bodyPr>
          <a:lstStyle/>
          <a:p>
            <a:r>
              <a:rPr lang="en-CA" sz="3200" b="1" dirty="0">
                <a:gradFill>
                  <a:gsLst>
                    <a:gs pos="100000">
                      <a:schemeClr val="bg1"/>
                    </a:gs>
                    <a:gs pos="44000">
                      <a:srgbClr val="947CD6"/>
                    </a:gs>
                  </a:gsLst>
                  <a:lin ang="18900000" scaled="1"/>
                </a:gradFill>
                <a:latin typeface="Copperplate Gothic Bold" panose="020E0705020206020404" pitchFamily="34" charset="0"/>
              </a:rPr>
              <a:t>Frédéric Girard, M</a:t>
            </a:r>
            <a:r>
              <a:rPr lang="en-CA" sz="2400" dirty="0">
                <a:gradFill>
                  <a:gsLst>
                    <a:gs pos="100000">
                      <a:schemeClr val="bg1"/>
                    </a:gs>
                    <a:gs pos="44000">
                      <a:srgbClr val="947CD6"/>
                    </a:gs>
                  </a:gsLst>
                  <a:lin ang="18900000" scaled="1"/>
                </a:gradFill>
                <a:latin typeface="Copperplate Gothic Bold" panose="020E0705020206020404" pitchFamily="34" charset="0"/>
              </a:rPr>
              <a:t>cGill University</a:t>
            </a:r>
          </a:p>
          <a:p>
            <a:endParaRPr lang="en-CA" sz="800" dirty="0">
              <a:gradFill>
                <a:gsLst>
                  <a:gs pos="100000">
                    <a:schemeClr val="bg1"/>
                  </a:gs>
                  <a:gs pos="44000">
                    <a:srgbClr val="947CD6"/>
                  </a:gs>
                </a:gsLst>
                <a:lin ang="18900000" scaled="1"/>
              </a:gradFill>
              <a:latin typeface="Copperplate Gothic Bold" panose="020E0705020206020404" pitchFamily="34" charset="0"/>
            </a:endParaRPr>
          </a:p>
          <a:p>
            <a:r>
              <a:rPr lang="en-CA" sz="2000" b="1" dirty="0">
                <a:gradFill>
                  <a:gsLst>
                    <a:gs pos="100000">
                      <a:schemeClr val="bg1"/>
                    </a:gs>
                    <a:gs pos="44000">
                      <a:srgbClr val="947CD6"/>
                    </a:gs>
                  </a:gsLst>
                  <a:lin ang="18900000" scaled="1"/>
                </a:gradFill>
                <a:latin typeface="Copperplate Gothic Bold" panose="020E0705020206020404" pitchFamily="34" charset="0"/>
              </a:rPr>
              <a:t>On behalf of the </a:t>
            </a:r>
            <a:r>
              <a:rPr lang="en-CA" sz="2000" b="1" dirty="0" err="1">
                <a:gradFill>
                  <a:gsLst>
                    <a:gs pos="100000">
                      <a:schemeClr val="bg1"/>
                    </a:gs>
                    <a:gs pos="44000">
                      <a:srgbClr val="947CD6"/>
                    </a:gs>
                  </a:gsLst>
                  <a:lin ang="18900000" scaled="1"/>
                </a:gradFill>
                <a:latin typeface="Copperplate Gothic Bold" panose="020E0705020206020404" pitchFamily="34" charset="0"/>
              </a:rPr>
              <a:t>LoLX</a:t>
            </a:r>
            <a:r>
              <a:rPr lang="en-CA" sz="2000" b="1" dirty="0">
                <a:gradFill>
                  <a:gsLst>
                    <a:gs pos="100000">
                      <a:schemeClr val="bg1"/>
                    </a:gs>
                    <a:gs pos="44000">
                      <a:srgbClr val="947CD6"/>
                    </a:gs>
                  </a:gsLst>
                  <a:lin ang="18900000" scaled="1"/>
                </a:gradFill>
                <a:latin typeface="Copperplate Gothic Bold" panose="020E0705020206020404" pitchFamily="34" charset="0"/>
              </a:rPr>
              <a:t> collaboration</a:t>
            </a:r>
          </a:p>
          <a:p>
            <a:endParaRPr lang="en-CA" sz="2400" b="1" dirty="0">
              <a:gradFill>
                <a:gsLst>
                  <a:gs pos="100000">
                    <a:schemeClr val="bg1"/>
                  </a:gs>
                  <a:gs pos="44000">
                    <a:srgbClr val="947CD6"/>
                  </a:gs>
                </a:gsLst>
                <a:lin ang="18900000" scaled="1"/>
              </a:gradFill>
              <a:latin typeface="Copperplate Gothic Bold" panose="020E0705020206020404" pitchFamily="34" charset="0"/>
            </a:endParaRPr>
          </a:p>
          <a:p>
            <a:endParaRPr lang="en-CA" sz="600" dirty="0">
              <a:gradFill>
                <a:gsLst>
                  <a:gs pos="100000">
                    <a:schemeClr val="bg1"/>
                  </a:gs>
                  <a:gs pos="44000">
                    <a:srgbClr val="947CD6"/>
                  </a:gs>
                </a:gsLst>
                <a:lin ang="18900000" scaled="1"/>
              </a:gradFill>
              <a:latin typeface="Copperplate Gothic Bold" panose="020E0705020206020404" pitchFamily="34" charset="0"/>
            </a:endParaRPr>
          </a:p>
          <a:p>
            <a:r>
              <a:rPr lang="en-CA" sz="2000" dirty="0">
                <a:gradFill>
                  <a:gsLst>
                    <a:gs pos="100000">
                      <a:schemeClr val="bg1"/>
                    </a:gs>
                    <a:gs pos="44000">
                      <a:srgbClr val="947CD6"/>
                    </a:gs>
                  </a:gsLst>
                  <a:lin ang="18900000" scaled="1"/>
                </a:gradFill>
                <a:latin typeface="Copperplate Gothic Bold" panose="020E0705020206020404" pitchFamily="34" charset="0"/>
              </a:rPr>
              <a:t>2026 CAP Congress</a:t>
            </a:r>
          </a:p>
        </p:txBody>
      </p:sp>
      <p:grpSp>
        <p:nvGrpSpPr>
          <p:cNvPr id="45" name="Groupe 44">
            <a:extLst>
              <a:ext uri="{FF2B5EF4-FFF2-40B4-BE49-F238E27FC236}">
                <a16:creationId xmlns:a16="http://schemas.microsoft.com/office/drawing/2014/main" id="{FC4BF5C8-93BC-4EC7-B201-39A9BC8A9CB1}"/>
              </a:ext>
            </a:extLst>
          </p:cNvPr>
          <p:cNvGrpSpPr/>
          <p:nvPr/>
        </p:nvGrpSpPr>
        <p:grpSpPr>
          <a:xfrm>
            <a:off x="5900387" y="8117726"/>
            <a:ext cx="6487227" cy="1011600"/>
            <a:chOff x="5619777" y="8117726"/>
            <a:chExt cx="6487227" cy="1011600"/>
          </a:xfrm>
        </p:grpSpPr>
        <p:pic>
          <p:nvPicPr>
            <p:cNvPr id="29" name="Image 28">
              <a:extLst>
                <a:ext uri="{FF2B5EF4-FFF2-40B4-BE49-F238E27FC236}">
                  <a16:creationId xmlns:a16="http://schemas.microsoft.com/office/drawing/2014/main" id="{7072D27A-9C12-44A7-8F75-AEC4CAC062D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619777" y="8117734"/>
              <a:ext cx="2817265" cy="1011585"/>
            </a:xfrm>
            <a:prstGeom prst="rect">
              <a:avLst/>
            </a:prstGeom>
            <a:effectLst>
              <a:glow rad="76200">
                <a:schemeClr val="bg1">
                  <a:alpha val="46000"/>
                </a:schemeClr>
              </a:glow>
            </a:effectLst>
          </p:spPr>
        </p:pic>
        <p:pic>
          <p:nvPicPr>
            <p:cNvPr id="44" name="Image 43">
              <a:extLst>
                <a:ext uri="{FF2B5EF4-FFF2-40B4-BE49-F238E27FC236}">
                  <a16:creationId xmlns:a16="http://schemas.microsoft.com/office/drawing/2014/main" id="{BAABD2CF-CBEC-4C0F-8596-8BCE16515B4E}"/>
                </a:ext>
              </a:extLst>
            </p:cNvPr>
            <p:cNvPicPr>
              <a:picLocks noChangeAspect="1"/>
            </p:cNvPicPr>
            <p:nvPr/>
          </p:nvPicPr>
          <p:blipFill rotWithShape="1">
            <a:blip r:embed="rId9">
              <a:extLst>
                <a:ext uri="{BEBA8EAE-BF5A-486C-A8C5-ECC9F3942E4B}">
                  <a14:imgProps xmlns:a14="http://schemas.microsoft.com/office/drawing/2010/main">
                    <a14:imgLayer r:embed="rId10">
                      <a14:imgEffect>
                        <a14:saturation sat="0"/>
                      </a14:imgEffect>
                      <a14:imgEffect>
                        <a14:brightnessContrast bright="-81000"/>
                      </a14:imgEffect>
                    </a14:imgLayer>
                  </a14:imgProps>
                </a:ext>
                <a:ext uri="{28A0092B-C50C-407E-A947-70E740481C1C}">
                  <a14:useLocalDpi xmlns:a14="http://schemas.microsoft.com/office/drawing/2010/main" val="0"/>
                </a:ext>
              </a:extLst>
            </a:blip>
            <a:srcRect l="2897" r="9590"/>
            <a:stretch/>
          </p:blipFill>
          <p:spPr>
            <a:xfrm>
              <a:off x="8884583" y="8117726"/>
              <a:ext cx="3222421" cy="1011600"/>
            </a:xfrm>
            <a:prstGeom prst="rect">
              <a:avLst/>
            </a:prstGeom>
            <a:effectLst>
              <a:glow rad="76200">
                <a:schemeClr val="bg1">
                  <a:alpha val="46000"/>
                </a:schemeClr>
              </a:glow>
            </a:effectLst>
          </p:spPr>
        </p:pic>
      </p:grpSp>
    </p:spTree>
    <p:extLst>
      <p:ext uri="{BB962C8B-B14F-4D97-AF65-F5344CB8AC3E}">
        <p14:creationId xmlns:p14="http://schemas.microsoft.com/office/powerpoint/2010/main" val="2180303647"/>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a:latin typeface="Arial" panose="020B0604020202020204" pitchFamily="34" charset="0"/>
                <a:cs typeface="Arial" panose="020B0604020202020204" pitchFamily="34" charset="0"/>
              </a:rPr>
              <a:t>Simulation pipeline</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8220034" cy="6628355"/>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400" dirty="0">
                <a:latin typeface="Arial" panose="020B0604020202020204" pitchFamily="34" charset="0"/>
                <a:cs typeface="Arial" panose="020B0604020202020204" pitchFamily="34" charset="0"/>
              </a:rPr>
              <a:t>Detector response modeled with multi-stage simulation pipeline</a:t>
            </a:r>
          </a:p>
          <a:p>
            <a:pPr lvl="1">
              <a:lnSpc>
                <a:spcPct val="100000"/>
              </a:lnSpc>
            </a:pPr>
            <a:r>
              <a:rPr lang="en-CA" sz="2000" dirty="0">
                <a:latin typeface="Arial" panose="020B0604020202020204" pitchFamily="34" charset="0"/>
                <a:cs typeface="Arial" panose="020B0604020202020204" pitchFamily="34" charset="0"/>
              </a:rPr>
              <a:t>Geant4: Particle interaction and energy deposition</a:t>
            </a:r>
          </a:p>
          <a:p>
            <a:pPr lvl="1">
              <a:lnSpc>
                <a:spcPct val="100000"/>
              </a:lnSpc>
            </a:pPr>
            <a:r>
              <a:rPr lang="en-CA" sz="2000" dirty="0">
                <a:latin typeface="Arial" panose="020B0604020202020204" pitchFamily="34" charset="0"/>
                <a:cs typeface="Arial" panose="020B0604020202020204" pitchFamily="34" charset="0"/>
              </a:rPr>
              <a:t>NEST: </a:t>
            </a:r>
            <a:r>
              <a:rPr lang="en-CA" sz="2000" dirty="0" err="1">
                <a:latin typeface="Arial" panose="020B0604020202020204" pitchFamily="34" charset="0"/>
                <a:cs typeface="Arial" panose="020B0604020202020204" pitchFamily="34" charset="0"/>
              </a:rPr>
              <a:t>LXe</a:t>
            </a:r>
            <a:r>
              <a:rPr lang="en-CA" sz="2000" dirty="0">
                <a:latin typeface="Arial" panose="020B0604020202020204" pitchFamily="34" charset="0"/>
                <a:cs typeface="Arial" panose="020B0604020202020204" pitchFamily="34" charset="0"/>
              </a:rPr>
              <a:t> scintillation</a:t>
            </a:r>
          </a:p>
          <a:p>
            <a:pPr lvl="1">
              <a:lnSpc>
                <a:spcPct val="100000"/>
              </a:lnSpc>
            </a:pPr>
            <a:r>
              <a:rPr lang="en-CA" sz="2000" dirty="0">
                <a:latin typeface="Arial" panose="020B0604020202020204" pitchFamily="34" charset="0"/>
                <a:cs typeface="Arial" panose="020B0604020202020204" pitchFamily="34" charset="0"/>
              </a:rPr>
              <a:t>CHROMA: GPU-based light transport</a:t>
            </a:r>
          </a:p>
          <a:p>
            <a:pPr>
              <a:lnSpc>
                <a:spcPct val="100000"/>
              </a:lnSpc>
            </a:pPr>
            <a:r>
              <a:rPr lang="en-CA" sz="2400" dirty="0">
                <a:latin typeface="Arial" panose="020B0604020202020204" pitchFamily="34" charset="0"/>
                <a:cs typeface="Arial" panose="020B0604020202020204" pitchFamily="34" charset="0"/>
              </a:rPr>
              <a:t>PDE offset governed by geometric fill factor</a:t>
            </a:r>
          </a:p>
          <a:p>
            <a:pPr lvl="1">
              <a:lnSpc>
                <a:spcPct val="100000"/>
              </a:lnSpc>
            </a:pPr>
            <a:r>
              <a:rPr lang="en-CA" sz="2000" dirty="0">
                <a:latin typeface="Arial" panose="020B0604020202020204" pitchFamily="34" charset="0"/>
                <a:cs typeface="Arial" panose="020B0604020202020204" pitchFamily="34" charset="0"/>
              </a:rPr>
              <a:t>FBK: 0.8</a:t>
            </a:r>
          </a:p>
          <a:p>
            <a:pPr lvl="1">
              <a:lnSpc>
                <a:spcPct val="100000"/>
              </a:lnSpc>
            </a:pPr>
            <a:r>
              <a:rPr lang="en-CA" sz="2000" dirty="0">
                <a:latin typeface="Arial" panose="020B0604020202020204" pitchFamily="34" charset="0"/>
                <a:cs typeface="Arial" panose="020B0604020202020204" pitchFamily="34" charset="0"/>
              </a:rPr>
              <a:t>HPK: 0.6</a:t>
            </a:r>
          </a:p>
          <a:p>
            <a:pPr>
              <a:lnSpc>
                <a:spcPct val="100000"/>
              </a:lnSpc>
            </a:pPr>
            <a:r>
              <a:rPr lang="en-CA" sz="2400" dirty="0">
                <a:latin typeface="Arial" panose="020B0604020202020204" pitchFamily="34" charset="0"/>
                <a:cs typeface="Arial" panose="020B0604020202020204" pitchFamily="34" charset="0"/>
              </a:rPr>
              <a:t>FBK optical transmission probability cut-off caused by thin-film interference</a:t>
            </a:r>
          </a:p>
          <a:p>
            <a:pPr>
              <a:lnSpc>
                <a:spcPct val="100000"/>
              </a:lnSpc>
            </a:pPr>
            <a:r>
              <a:rPr lang="en-CA" sz="2400" dirty="0">
                <a:latin typeface="Arial" panose="020B0604020202020204" pitchFamily="34" charset="0"/>
                <a:cs typeface="Arial" panose="020B0604020202020204" pitchFamily="34" charset="0"/>
              </a:rPr>
              <a:t>HPK shadowing caused by surface topology</a:t>
            </a:r>
          </a:p>
          <a:p>
            <a:pPr>
              <a:lnSpc>
                <a:spcPct val="100000"/>
              </a:lnSpc>
            </a:pPr>
            <a:r>
              <a:rPr lang="en-CA" sz="2400" dirty="0">
                <a:latin typeface="Arial" panose="020B0604020202020204" pitchFamily="34" charset="0"/>
                <a:cs typeface="Arial" panose="020B0604020202020204" pitchFamily="34" charset="0"/>
              </a:rPr>
              <a:t>HPK quartz window treated separately in CHROMA</a:t>
            </a:r>
            <a:endParaRPr lang="en-CA" sz="1600" dirty="0">
              <a:latin typeface="Arial" panose="020B0604020202020204" pitchFamily="34" charset="0"/>
              <a:cs typeface="Arial" panose="020B0604020202020204" pitchFamily="34" charset="0"/>
            </a:endParaRPr>
          </a:p>
        </p:txBody>
      </p:sp>
      <p:sp>
        <p:nvSpPr>
          <p:cNvPr id="12" name="ZoneTexte 11">
            <a:extLst>
              <a:ext uri="{FF2B5EF4-FFF2-40B4-BE49-F238E27FC236}">
                <a16:creationId xmlns:a16="http://schemas.microsoft.com/office/drawing/2014/main" id="{A21DA21E-0904-4FB7-AAF7-35C3F7CE2FC0}"/>
              </a:ext>
            </a:extLst>
          </p:cNvPr>
          <p:cNvSpPr txBox="1"/>
          <p:nvPr/>
        </p:nvSpPr>
        <p:spPr>
          <a:xfrm>
            <a:off x="12740639" y="9179423"/>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26" name="Rectangle 25">
            <a:extLst>
              <a:ext uri="{FF2B5EF4-FFF2-40B4-BE49-F238E27FC236}">
                <a16:creationId xmlns:a16="http://schemas.microsoft.com/office/drawing/2014/main" id="{49FE1762-9A2E-4CBD-BBA7-E3E0ECB94410}"/>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21249CD1-E224-42D9-9710-627457F0DDDB}"/>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8" name="ZoneTexte 27">
            <a:extLst>
              <a:ext uri="{FF2B5EF4-FFF2-40B4-BE49-F238E27FC236}">
                <a16:creationId xmlns:a16="http://schemas.microsoft.com/office/drawing/2014/main" id="{94D6A0D5-772A-42C6-9D71-959C70065E47}"/>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9" name="Espace réservé du numéro de diapositive 9">
            <a:extLst>
              <a:ext uri="{FF2B5EF4-FFF2-40B4-BE49-F238E27FC236}">
                <a16:creationId xmlns:a16="http://schemas.microsoft.com/office/drawing/2014/main" id="{4ED63028-87AE-4503-A996-5CFDAC257A6B}"/>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10</a:t>
            </a:fld>
            <a:endParaRPr lang="en-CA" sz="2800" dirty="0">
              <a:solidFill>
                <a:schemeClr val="bg1"/>
              </a:solidFill>
              <a:latin typeface="Arial" panose="020B0604020202020204" pitchFamily="34" charset="0"/>
              <a:cs typeface="Arial" panose="020B0604020202020204" pitchFamily="34" charset="0"/>
            </a:endParaRPr>
          </a:p>
        </p:txBody>
      </p:sp>
      <p:grpSp>
        <p:nvGrpSpPr>
          <p:cNvPr id="30" name="Groupe 29">
            <a:extLst>
              <a:ext uri="{FF2B5EF4-FFF2-40B4-BE49-F238E27FC236}">
                <a16:creationId xmlns:a16="http://schemas.microsoft.com/office/drawing/2014/main" id="{AD83F034-DFFB-4F70-AB75-8844A42C59C3}"/>
              </a:ext>
            </a:extLst>
          </p:cNvPr>
          <p:cNvGrpSpPr/>
          <p:nvPr/>
        </p:nvGrpSpPr>
        <p:grpSpPr>
          <a:xfrm>
            <a:off x="10332728" y="9804288"/>
            <a:ext cx="390319" cy="404426"/>
            <a:chOff x="10175120" y="10287000"/>
            <a:chExt cx="390319" cy="404426"/>
          </a:xfrm>
        </p:grpSpPr>
        <p:sp>
          <p:nvSpPr>
            <p:cNvPr id="31" name="Ellipse 30">
              <a:extLst>
                <a:ext uri="{FF2B5EF4-FFF2-40B4-BE49-F238E27FC236}">
                  <a16:creationId xmlns:a16="http://schemas.microsoft.com/office/drawing/2014/main" id="{B06541E7-E239-4E29-BD4E-E1A04F71913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2" name="Image 31">
              <a:extLst>
                <a:ext uri="{FF2B5EF4-FFF2-40B4-BE49-F238E27FC236}">
                  <a16:creationId xmlns:a16="http://schemas.microsoft.com/office/drawing/2014/main" id="{EDD53180-F084-4B92-946B-EB7971A038BE}"/>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grpSp>
        <p:nvGrpSpPr>
          <p:cNvPr id="3" name="Groupe 2">
            <a:extLst>
              <a:ext uri="{FF2B5EF4-FFF2-40B4-BE49-F238E27FC236}">
                <a16:creationId xmlns:a16="http://schemas.microsoft.com/office/drawing/2014/main" id="{A3D49D94-FCDC-4C6B-81A0-8DF429961B9E}"/>
              </a:ext>
            </a:extLst>
          </p:cNvPr>
          <p:cNvGrpSpPr/>
          <p:nvPr/>
        </p:nvGrpSpPr>
        <p:grpSpPr>
          <a:xfrm>
            <a:off x="9546517" y="2014836"/>
            <a:ext cx="7684810" cy="6257327"/>
            <a:chOff x="9439837" y="1624014"/>
            <a:chExt cx="7684810" cy="6257327"/>
          </a:xfrm>
        </p:grpSpPr>
        <p:pic>
          <p:nvPicPr>
            <p:cNvPr id="6" name="Image 5">
              <a:extLst>
                <a:ext uri="{FF2B5EF4-FFF2-40B4-BE49-F238E27FC236}">
                  <a16:creationId xmlns:a16="http://schemas.microsoft.com/office/drawing/2014/main" id="{FE2598A3-AC3E-4B31-A5D9-E9C700931BD1}"/>
                </a:ext>
              </a:extLst>
            </p:cNvPr>
            <p:cNvPicPr>
              <a:picLocks noChangeAspect="1"/>
            </p:cNvPicPr>
            <p:nvPr/>
          </p:nvPicPr>
          <p:blipFill>
            <a:blip r:embed="rId4"/>
            <a:stretch>
              <a:fillRect/>
            </a:stretch>
          </p:blipFill>
          <p:spPr>
            <a:xfrm>
              <a:off x="9439837" y="1624014"/>
              <a:ext cx="7684810" cy="5461640"/>
            </a:xfrm>
            <a:prstGeom prst="rect">
              <a:avLst/>
            </a:prstGeom>
          </p:spPr>
        </p:pic>
        <p:sp>
          <p:nvSpPr>
            <p:cNvPr id="19" name="ZoneTexte 18">
              <a:extLst>
                <a:ext uri="{FF2B5EF4-FFF2-40B4-BE49-F238E27FC236}">
                  <a16:creationId xmlns:a16="http://schemas.microsoft.com/office/drawing/2014/main" id="{04E2F8F5-6DB4-4722-AC9A-20202C837D6E}"/>
                </a:ext>
              </a:extLst>
            </p:cNvPr>
            <p:cNvSpPr txBox="1"/>
            <p:nvPr/>
          </p:nvSpPr>
          <p:spPr>
            <a:xfrm>
              <a:off x="10863723" y="7173455"/>
              <a:ext cx="6033659" cy="707886"/>
            </a:xfrm>
            <a:prstGeom prst="rect">
              <a:avLst/>
            </a:prstGeom>
            <a:noFill/>
          </p:spPr>
          <p:txBody>
            <a:bodyPr wrap="square" rtlCol="0">
              <a:spAutoFit/>
            </a:bodyPr>
            <a:lstStyle/>
            <a:p>
              <a:pPr algn="r"/>
              <a:r>
                <a:rPr lang="en-CA" sz="2000" dirty="0">
                  <a:latin typeface="Arial" panose="020B0604020202020204" pitchFamily="34" charset="0"/>
                  <a:cs typeface="Arial" panose="020B0604020202020204" pitchFamily="34" charset="0"/>
                </a:rPr>
                <a:t>Angular dependence of optical transmission probability and photodetection efficiency</a:t>
              </a:r>
              <a:endParaRPr lang="fr-CA" sz="2000" dirty="0"/>
            </a:p>
          </p:txBody>
        </p:sp>
      </p:grpSp>
      <p:sp>
        <p:nvSpPr>
          <p:cNvPr id="4" name="ZoneTexte 3">
            <a:extLst>
              <a:ext uri="{FF2B5EF4-FFF2-40B4-BE49-F238E27FC236}">
                <a16:creationId xmlns:a16="http://schemas.microsoft.com/office/drawing/2014/main" id="{05218793-3441-46C4-83B4-45EFC56F59EC}"/>
              </a:ext>
            </a:extLst>
          </p:cNvPr>
          <p:cNvSpPr txBox="1"/>
          <p:nvPr/>
        </p:nvSpPr>
        <p:spPr>
          <a:xfrm>
            <a:off x="6065073" y="4554206"/>
            <a:ext cx="3132268" cy="461665"/>
          </a:xfrm>
          <a:prstGeom prst="rect">
            <a:avLst/>
          </a:prstGeom>
          <a:noFill/>
        </p:spPr>
        <p:txBody>
          <a:bodyPr wrap="square" rtlCol="0">
            <a:spAutoFit/>
          </a:bodyPr>
          <a:lstStyle/>
          <a:p>
            <a:r>
              <a:rPr lang="fr-CA" sz="2400" dirty="0" err="1">
                <a:solidFill>
                  <a:srgbClr val="FF0000"/>
                </a:solidFill>
              </a:rPr>
              <a:t>See</a:t>
            </a:r>
            <a:r>
              <a:rPr lang="fr-CA" sz="2400" dirty="0">
                <a:solidFill>
                  <a:srgbClr val="FF0000"/>
                </a:solidFill>
              </a:rPr>
              <a:t> talk by Xiang Li!</a:t>
            </a:r>
          </a:p>
        </p:txBody>
      </p:sp>
      <p:sp>
        <p:nvSpPr>
          <p:cNvPr id="17" name="Rectangle 16">
            <a:extLst>
              <a:ext uri="{FF2B5EF4-FFF2-40B4-BE49-F238E27FC236}">
                <a16:creationId xmlns:a16="http://schemas.microsoft.com/office/drawing/2014/main" id="{88F319B0-4E70-45BF-9B12-E55DE53D6661}"/>
              </a:ext>
            </a:extLst>
          </p:cNvPr>
          <p:cNvSpPr/>
          <p:nvPr/>
        </p:nvSpPr>
        <p:spPr>
          <a:xfrm>
            <a:off x="9673838" y="6301137"/>
            <a:ext cx="3404202" cy="523220"/>
          </a:xfrm>
          <a:prstGeom prst="rect">
            <a:avLst/>
          </a:prstGeom>
          <a:noFill/>
        </p:spPr>
        <p:txBody>
          <a:bodyPr wrap="square" lIns="91440" tIns="45720" rIns="91440" bIns="45720">
            <a:spAutoFit/>
          </a:bodyPr>
          <a:lstStyle/>
          <a:p>
            <a:pPr algn="ctr"/>
            <a:r>
              <a:rPr lang="fr-FR" sz="2800"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Tree>
    <p:extLst>
      <p:ext uri="{BB962C8B-B14F-4D97-AF65-F5344CB8AC3E}">
        <p14:creationId xmlns:p14="http://schemas.microsoft.com/office/powerpoint/2010/main" val="150992081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73BF5D3-C4F0-4307-B5FF-D40B79DF7AF3}"/>
              </a:ext>
            </a:extLst>
          </p:cNvPr>
          <p:cNvSpPr/>
          <p:nvPr/>
        </p:nvSpPr>
        <p:spPr>
          <a:xfrm>
            <a:off x="11226940" y="-1241188"/>
            <a:ext cx="3404202" cy="523220"/>
          </a:xfrm>
          <a:prstGeom prst="rect">
            <a:avLst/>
          </a:prstGeom>
          <a:noFill/>
        </p:spPr>
        <p:txBody>
          <a:bodyPr wrap="square" lIns="91440" tIns="45720" rIns="91440" bIns="45720">
            <a:spAutoFit/>
          </a:bodyPr>
          <a:lstStyle/>
          <a:p>
            <a:pPr algn="ctr"/>
            <a:r>
              <a:rPr lang="fr-FR" sz="2800" b="0" cap="none" spc="0" dirty="0">
                <a:ln w="0"/>
                <a:solidFill>
                  <a:srgbClr val="FF0000">
                    <a:alpha val="20000"/>
                  </a:srgbClr>
                </a:solidFill>
                <a:effectLst>
                  <a:outerShdw blurRad="38100" dist="19050" dir="2700000" algn="tl" rotWithShape="0">
                    <a:schemeClr val="dk1">
                      <a:alpha val="40000"/>
                    </a:schemeClr>
                  </a:outerShdw>
                </a:effectLst>
              </a:rPr>
              <a:t>Preliminary</a:t>
            </a:r>
          </a:p>
        </p:txBody>
      </p:sp>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8290008" cy="1988345"/>
          </a:xfrm>
        </p:spPr>
        <p:txBody>
          <a:bodyPr>
            <a:normAutofit/>
          </a:bodyPr>
          <a:lstStyle/>
          <a:p>
            <a:r>
              <a:rPr lang="en-US" sz="4400" dirty="0">
                <a:latin typeface="Arial" panose="020B0604020202020204" pitchFamily="34" charset="0"/>
                <a:cs typeface="Arial" panose="020B0604020202020204" pitchFamily="34" charset="0"/>
              </a:rPr>
              <a:t>Experimental and Simulations Comparison of SiPM Response to </a:t>
            </a:r>
            <a:r>
              <a:rPr lang="en-US" sz="4400" dirty="0" err="1">
                <a:latin typeface="Arial" panose="020B0604020202020204" pitchFamily="34" charset="0"/>
                <a:cs typeface="Arial" panose="020B0604020202020204" pitchFamily="34" charset="0"/>
              </a:rPr>
              <a:t>LXe</a:t>
            </a:r>
            <a:r>
              <a:rPr lang="en-US" sz="4400" dirty="0">
                <a:latin typeface="Arial" panose="020B0604020202020204" pitchFamily="34" charset="0"/>
                <a:cs typeface="Arial" panose="020B0604020202020204" pitchFamily="34" charset="0"/>
              </a:rPr>
              <a:t> Scintillation</a:t>
            </a:r>
            <a:endParaRPr lang="en-GB" sz="44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2" y="2441348"/>
            <a:ext cx="6717928" cy="1241500"/>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US" sz="2400" dirty="0">
                <a:latin typeface="Arial" panose="020B0604020202020204" pitchFamily="34" charset="0"/>
                <a:cs typeface="Arial" panose="020B0604020202020204" pitchFamily="34" charset="0"/>
              </a:rPr>
              <a:t>Collected charge normalized to the total nominal active area</a:t>
            </a:r>
          </a:p>
        </p:txBody>
      </p:sp>
      <p:sp>
        <p:nvSpPr>
          <p:cNvPr id="12" name="ZoneTexte 11">
            <a:extLst>
              <a:ext uri="{FF2B5EF4-FFF2-40B4-BE49-F238E27FC236}">
                <a16:creationId xmlns:a16="http://schemas.microsoft.com/office/drawing/2014/main" id="{A21DA21E-0904-4FB7-AAF7-35C3F7CE2FC0}"/>
              </a:ext>
            </a:extLst>
          </p:cNvPr>
          <p:cNvSpPr txBox="1"/>
          <p:nvPr/>
        </p:nvSpPr>
        <p:spPr>
          <a:xfrm>
            <a:off x="12740639" y="9179423"/>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26" name="Rectangle 25">
            <a:extLst>
              <a:ext uri="{FF2B5EF4-FFF2-40B4-BE49-F238E27FC236}">
                <a16:creationId xmlns:a16="http://schemas.microsoft.com/office/drawing/2014/main" id="{49FE1762-9A2E-4CBD-BBA7-E3E0ECB94410}"/>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21249CD1-E224-42D9-9710-627457F0DDDB}"/>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8" name="ZoneTexte 27">
            <a:extLst>
              <a:ext uri="{FF2B5EF4-FFF2-40B4-BE49-F238E27FC236}">
                <a16:creationId xmlns:a16="http://schemas.microsoft.com/office/drawing/2014/main" id="{94D6A0D5-772A-42C6-9D71-959C70065E47}"/>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9" name="Espace réservé du numéro de diapositive 9">
            <a:extLst>
              <a:ext uri="{FF2B5EF4-FFF2-40B4-BE49-F238E27FC236}">
                <a16:creationId xmlns:a16="http://schemas.microsoft.com/office/drawing/2014/main" id="{4ED63028-87AE-4503-A996-5CFDAC257A6B}"/>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11</a:t>
            </a:fld>
            <a:endParaRPr lang="en-CA" sz="2800" dirty="0">
              <a:solidFill>
                <a:schemeClr val="bg1"/>
              </a:solidFill>
              <a:latin typeface="Arial" panose="020B0604020202020204" pitchFamily="34" charset="0"/>
              <a:cs typeface="Arial" panose="020B0604020202020204" pitchFamily="34" charset="0"/>
            </a:endParaRPr>
          </a:p>
        </p:txBody>
      </p:sp>
      <p:grpSp>
        <p:nvGrpSpPr>
          <p:cNvPr id="30" name="Groupe 29">
            <a:extLst>
              <a:ext uri="{FF2B5EF4-FFF2-40B4-BE49-F238E27FC236}">
                <a16:creationId xmlns:a16="http://schemas.microsoft.com/office/drawing/2014/main" id="{AD83F034-DFFB-4F70-AB75-8844A42C59C3}"/>
              </a:ext>
            </a:extLst>
          </p:cNvPr>
          <p:cNvGrpSpPr/>
          <p:nvPr/>
        </p:nvGrpSpPr>
        <p:grpSpPr>
          <a:xfrm>
            <a:off x="10332728" y="9804288"/>
            <a:ext cx="390319" cy="404426"/>
            <a:chOff x="10175120" y="10287000"/>
            <a:chExt cx="390319" cy="404426"/>
          </a:xfrm>
        </p:grpSpPr>
        <p:sp>
          <p:nvSpPr>
            <p:cNvPr id="31" name="Ellipse 30">
              <a:extLst>
                <a:ext uri="{FF2B5EF4-FFF2-40B4-BE49-F238E27FC236}">
                  <a16:creationId xmlns:a16="http://schemas.microsoft.com/office/drawing/2014/main" id="{B06541E7-E239-4E29-BD4E-E1A04F71913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2" name="Image 31">
              <a:extLst>
                <a:ext uri="{FF2B5EF4-FFF2-40B4-BE49-F238E27FC236}">
                  <a16:creationId xmlns:a16="http://schemas.microsoft.com/office/drawing/2014/main" id="{EDD53180-F084-4B92-946B-EB7971A038BE}"/>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grpSp>
        <p:nvGrpSpPr>
          <p:cNvPr id="3" name="Groupe 2">
            <a:extLst>
              <a:ext uri="{FF2B5EF4-FFF2-40B4-BE49-F238E27FC236}">
                <a16:creationId xmlns:a16="http://schemas.microsoft.com/office/drawing/2014/main" id="{D67C0301-9922-433B-BC3A-83A151260904}"/>
              </a:ext>
            </a:extLst>
          </p:cNvPr>
          <p:cNvGrpSpPr>
            <a:grpSpLocks noChangeAspect="1"/>
          </p:cNvGrpSpPr>
          <p:nvPr/>
        </p:nvGrpSpPr>
        <p:grpSpPr>
          <a:xfrm>
            <a:off x="9645428" y="1493519"/>
            <a:ext cx="8540972" cy="7418977"/>
            <a:chOff x="859866" y="-1885619"/>
            <a:chExt cx="17362840" cy="15081949"/>
          </a:xfrm>
        </p:grpSpPr>
        <p:pic>
          <p:nvPicPr>
            <p:cNvPr id="9" name="Image 8">
              <a:extLst>
                <a:ext uri="{FF2B5EF4-FFF2-40B4-BE49-F238E27FC236}">
                  <a16:creationId xmlns:a16="http://schemas.microsoft.com/office/drawing/2014/main" id="{CDB74009-CAE0-42FA-9AB0-348B2CE98183}"/>
                </a:ext>
              </a:extLst>
            </p:cNvPr>
            <p:cNvPicPr>
              <a:picLocks noChangeAspect="1"/>
            </p:cNvPicPr>
            <p:nvPr/>
          </p:nvPicPr>
          <p:blipFill rotWithShape="1">
            <a:blip r:embed="rId4">
              <a:clrChange>
                <a:clrFrom>
                  <a:srgbClr val="FFFFFF"/>
                </a:clrFrom>
                <a:clrTo>
                  <a:srgbClr val="FFFFFF">
                    <a:alpha val="0"/>
                  </a:srgbClr>
                </a:clrTo>
              </a:clrChange>
            </a:blip>
            <a:srcRect t="503"/>
            <a:stretch/>
          </p:blipFill>
          <p:spPr>
            <a:xfrm>
              <a:off x="937760" y="-1885619"/>
              <a:ext cx="8405588" cy="7218340"/>
            </a:xfrm>
            <a:prstGeom prst="rect">
              <a:avLst/>
            </a:prstGeom>
          </p:spPr>
        </p:pic>
        <p:pic>
          <p:nvPicPr>
            <p:cNvPr id="11" name="Image 10">
              <a:extLst>
                <a:ext uri="{FF2B5EF4-FFF2-40B4-BE49-F238E27FC236}">
                  <a16:creationId xmlns:a16="http://schemas.microsoft.com/office/drawing/2014/main" id="{5B46499F-7C63-4527-BE11-695E213746A8}"/>
                </a:ext>
              </a:extLst>
            </p:cNvPr>
            <p:cNvPicPr>
              <a:picLocks noChangeAspect="1"/>
            </p:cNvPicPr>
            <p:nvPr/>
          </p:nvPicPr>
          <p:blipFill>
            <a:blip r:embed="rId5"/>
            <a:stretch>
              <a:fillRect/>
            </a:stretch>
          </p:blipFill>
          <p:spPr>
            <a:xfrm>
              <a:off x="859866" y="5609647"/>
              <a:ext cx="8591857" cy="7586683"/>
            </a:xfrm>
            <a:prstGeom prst="rect">
              <a:avLst/>
            </a:prstGeom>
          </p:spPr>
        </p:pic>
        <p:pic>
          <p:nvPicPr>
            <p:cNvPr id="5" name="Image 4">
              <a:extLst>
                <a:ext uri="{FF2B5EF4-FFF2-40B4-BE49-F238E27FC236}">
                  <a16:creationId xmlns:a16="http://schemas.microsoft.com/office/drawing/2014/main" id="{F463F8A7-C5CC-4746-B621-C653D49F28A3}"/>
                </a:ext>
              </a:extLst>
            </p:cNvPr>
            <p:cNvPicPr>
              <a:picLocks noChangeAspect="1"/>
            </p:cNvPicPr>
            <p:nvPr/>
          </p:nvPicPr>
          <p:blipFill rotWithShape="1">
            <a:blip r:embed="rId6">
              <a:alphaModFix/>
            </a:blip>
            <a:srcRect t="770" b="-1"/>
            <a:stretch/>
          </p:blipFill>
          <p:spPr>
            <a:xfrm>
              <a:off x="9647506" y="5673799"/>
              <a:ext cx="8575200" cy="7522531"/>
            </a:xfrm>
            <a:prstGeom prst="rect">
              <a:avLst/>
            </a:prstGeom>
          </p:spPr>
        </p:pic>
        <p:pic>
          <p:nvPicPr>
            <p:cNvPr id="7" name="Image 6">
              <a:extLst>
                <a:ext uri="{FF2B5EF4-FFF2-40B4-BE49-F238E27FC236}">
                  <a16:creationId xmlns:a16="http://schemas.microsoft.com/office/drawing/2014/main" id="{95BC8670-00BE-4096-9851-7F8FA3903574}"/>
                </a:ext>
              </a:extLst>
            </p:cNvPr>
            <p:cNvPicPr>
              <a:picLocks noChangeAspect="1"/>
            </p:cNvPicPr>
            <p:nvPr/>
          </p:nvPicPr>
          <p:blipFill rotWithShape="1">
            <a:blip r:embed="rId7">
              <a:alphaModFix/>
            </a:blip>
            <a:srcRect t="502" b="1090"/>
            <a:stretch/>
          </p:blipFill>
          <p:spPr>
            <a:xfrm>
              <a:off x="9712801" y="-1885617"/>
              <a:ext cx="8405588" cy="7161824"/>
            </a:xfrm>
            <a:prstGeom prst="rect">
              <a:avLst/>
            </a:prstGeom>
          </p:spPr>
        </p:pic>
      </p:grpSp>
      <p:sp>
        <p:nvSpPr>
          <p:cNvPr id="4" name="ZoneTexte 3">
            <a:extLst>
              <a:ext uri="{FF2B5EF4-FFF2-40B4-BE49-F238E27FC236}">
                <a16:creationId xmlns:a16="http://schemas.microsoft.com/office/drawing/2014/main" id="{94B742FC-E585-4452-9A10-946289345D75}"/>
              </a:ext>
            </a:extLst>
          </p:cNvPr>
          <p:cNvSpPr txBox="1"/>
          <p:nvPr/>
        </p:nvSpPr>
        <p:spPr>
          <a:xfrm>
            <a:off x="10347887" y="830379"/>
            <a:ext cx="2581154" cy="461665"/>
          </a:xfrm>
          <a:prstGeom prst="rect">
            <a:avLst/>
          </a:prstGeom>
          <a:noFill/>
        </p:spPr>
        <p:txBody>
          <a:bodyPr wrap="square" rtlCol="0">
            <a:spAutoFit/>
          </a:bodyPr>
          <a:lstStyle/>
          <a:p>
            <a:pPr algn="ctr"/>
            <a:r>
              <a:rPr lang="fr-CA" sz="2400" baseline="30000" dirty="0">
                <a:latin typeface="Arial" panose="020B0604020202020204" pitchFamily="34" charset="0"/>
                <a:cs typeface="Arial" panose="020B0604020202020204" pitchFamily="34" charset="0"/>
              </a:rPr>
              <a:t>133</a:t>
            </a:r>
            <a:r>
              <a:rPr lang="fr-CA" sz="2400" dirty="0">
                <a:latin typeface="Arial" panose="020B0604020202020204" pitchFamily="34" charset="0"/>
                <a:cs typeface="Arial" panose="020B0604020202020204" pitchFamily="34" charset="0"/>
              </a:rPr>
              <a:t>Ba</a:t>
            </a:r>
          </a:p>
        </p:txBody>
      </p:sp>
      <p:sp>
        <p:nvSpPr>
          <p:cNvPr id="21" name="ZoneTexte 20">
            <a:extLst>
              <a:ext uri="{FF2B5EF4-FFF2-40B4-BE49-F238E27FC236}">
                <a16:creationId xmlns:a16="http://schemas.microsoft.com/office/drawing/2014/main" id="{E4F3FB1C-BBDD-4B50-B523-CE6EFF650097}"/>
              </a:ext>
            </a:extLst>
          </p:cNvPr>
          <p:cNvSpPr txBox="1"/>
          <p:nvPr/>
        </p:nvSpPr>
        <p:spPr>
          <a:xfrm>
            <a:off x="14786705" y="830378"/>
            <a:ext cx="2581154" cy="461665"/>
          </a:xfrm>
          <a:prstGeom prst="rect">
            <a:avLst/>
          </a:prstGeom>
          <a:noFill/>
        </p:spPr>
        <p:txBody>
          <a:bodyPr wrap="square" rtlCol="0">
            <a:spAutoFit/>
          </a:bodyPr>
          <a:lstStyle/>
          <a:p>
            <a:pPr algn="ctr"/>
            <a:r>
              <a:rPr lang="fr-CA" sz="2400" baseline="30000" dirty="0">
                <a:latin typeface="Arial" panose="020B0604020202020204" pitchFamily="34" charset="0"/>
                <a:cs typeface="Arial" panose="020B0604020202020204" pitchFamily="34" charset="0"/>
              </a:rPr>
              <a:t>137</a:t>
            </a:r>
            <a:r>
              <a:rPr lang="fr-CA" sz="2400" dirty="0">
                <a:latin typeface="Arial" panose="020B0604020202020204" pitchFamily="34" charset="0"/>
                <a:cs typeface="Arial" panose="020B0604020202020204" pitchFamily="34" charset="0"/>
              </a:rPr>
              <a:t>Cs</a:t>
            </a:r>
          </a:p>
        </p:txBody>
      </p:sp>
      <p:sp>
        <p:nvSpPr>
          <p:cNvPr id="22" name="ZoneTexte 21">
            <a:extLst>
              <a:ext uri="{FF2B5EF4-FFF2-40B4-BE49-F238E27FC236}">
                <a16:creationId xmlns:a16="http://schemas.microsoft.com/office/drawing/2014/main" id="{3B69AA52-5F79-4407-9472-C24FC56B05BD}"/>
              </a:ext>
            </a:extLst>
          </p:cNvPr>
          <p:cNvSpPr txBox="1"/>
          <p:nvPr/>
        </p:nvSpPr>
        <p:spPr>
          <a:xfrm rot="16200000">
            <a:off x="7792907" y="3038076"/>
            <a:ext cx="2581154" cy="461665"/>
          </a:xfrm>
          <a:prstGeom prst="rect">
            <a:avLst/>
          </a:prstGeom>
          <a:noFill/>
        </p:spPr>
        <p:txBody>
          <a:bodyPr wrap="square" rtlCol="0">
            <a:spAutoFit/>
          </a:bodyPr>
          <a:lstStyle/>
          <a:p>
            <a:pPr algn="ctr"/>
            <a:r>
              <a:rPr lang="en-CA" sz="2400" dirty="0">
                <a:latin typeface="Arial" panose="020B0604020202020204" pitchFamily="34" charset="0"/>
                <a:cs typeface="Arial" panose="020B0604020202020204" pitchFamily="34" charset="0"/>
              </a:rPr>
              <a:t>Experimental</a:t>
            </a:r>
          </a:p>
        </p:txBody>
      </p:sp>
      <p:sp>
        <p:nvSpPr>
          <p:cNvPr id="23" name="ZoneTexte 22">
            <a:extLst>
              <a:ext uri="{FF2B5EF4-FFF2-40B4-BE49-F238E27FC236}">
                <a16:creationId xmlns:a16="http://schemas.microsoft.com/office/drawing/2014/main" id="{82ED23DF-DCD0-4FB0-ABB3-79B80E91D28A}"/>
              </a:ext>
            </a:extLst>
          </p:cNvPr>
          <p:cNvSpPr txBox="1"/>
          <p:nvPr/>
        </p:nvSpPr>
        <p:spPr>
          <a:xfrm rot="16200000">
            <a:off x="7792908" y="6815676"/>
            <a:ext cx="2581154" cy="461665"/>
          </a:xfrm>
          <a:prstGeom prst="rect">
            <a:avLst/>
          </a:prstGeom>
          <a:noFill/>
        </p:spPr>
        <p:txBody>
          <a:bodyPr wrap="square" rtlCol="0">
            <a:spAutoFit/>
          </a:bodyPr>
          <a:lstStyle/>
          <a:p>
            <a:pPr algn="ctr"/>
            <a:r>
              <a:rPr lang="fr-CA" sz="2400" dirty="0">
                <a:latin typeface="Arial" panose="020B0604020202020204" pitchFamily="34" charset="0"/>
                <a:cs typeface="Arial" panose="020B0604020202020204" pitchFamily="34" charset="0"/>
              </a:rPr>
              <a:t>Simulations</a:t>
            </a:r>
          </a:p>
        </p:txBody>
      </p:sp>
      <p:sp>
        <p:nvSpPr>
          <p:cNvPr id="6" name="Rectangle 5">
            <a:extLst>
              <a:ext uri="{FF2B5EF4-FFF2-40B4-BE49-F238E27FC236}">
                <a16:creationId xmlns:a16="http://schemas.microsoft.com/office/drawing/2014/main" id="{6D17220E-23D1-4400-B004-3702029FBEE3}"/>
              </a:ext>
            </a:extLst>
          </p:cNvPr>
          <p:cNvSpPr/>
          <p:nvPr/>
        </p:nvSpPr>
        <p:spPr>
          <a:xfrm>
            <a:off x="9448800" y="1306040"/>
            <a:ext cx="8737600" cy="7771585"/>
          </a:xfrm>
          <a:prstGeom prst="rect">
            <a:avLst/>
          </a:prstGeom>
          <a:noFill/>
          <a:ln w="53975">
            <a:solidFill>
              <a:srgbClr val="472E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0" name="Connecteur droit 9">
            <a:extLst>
              <a:ext uri="{FF2B5EF4-FFF2-40B4-BE49-F238E27FC236}">
                <a16:creationId xmlns:a16="http://schemas.microsoft.com/office/drawing/2014/main" id="{EE4D8544-B6D7-4121-B6B8-E390FF7FB680}"/>
              </a:ext>
            </a:extLst>
          </p:cNvPr>
          <p:cNvCxnSpPr/>
          <p:nvPr/>
        </p:nvCxnSpPr>
        <p:spPr>
          <a:xfrm>
            <a:off x="9448799" y="5105689"/>
            <a:ext cx="8712000" cy="0"/>
          </a:xfrm>
          <a:prstGeom prst="line">
            <a:avLst/>
          </a:prstGeom>
          <a:ln w="53975">
            <a:solidFill>
              <a:srgbClr val="472E90"/>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4991B7F4-26DD-409C-B8A1-DFF85B89289C}"/>
              </a:ext>
            </a:extLst>
          </p:cNvPr>
          <p:cNvCxnSpPr>
            <a:cxnSpLocks/>
          </p:cNvCxnSpPr>
          <p:nvPr/>
        </p:nvCxnSpPr>
        <p:spPr>
          <a:xfrm>
            <a:off x="13906146" y="1292043"/>
            <a:ext cx="0" cy="7785582"/>
          </a:xfrm>
          <a:prstGeom prst="line">
            <a:avLst/>
          </a:prstGeom>
          <a:ln w="53975">
            <a:solidFill>
              <a:srgbClr val="472E90"/>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CECC6970-D92C-4289-AA61-98736A4A702A}"/>
              </a:ext>
            </a:extLst>
          </p:cNvPr>
          <p:cNvSpPr/>
          <p:nvPr/>
        </p:nvSpPr>
        <p:spPr>
          <a:xfrm>
            <a:off x="10347886" y="514350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6" name="Rectangle 35">
            <a:extLst>
              <a:ext uri="{FF2B5EF4-FFF2-40B4-BE49-F238E27FC236}">
                <a16:creationId xmlns:a16="http://schemas.microsoft.com/office/drawing/2014/main" id="{30F97FD7-74E9-4409-9FBA-444815673618}"/>
              </a:ext>
            </a:extLst>
          </p:cNvPr>
          <p:cNvSpPr/>
          <p:nvPr/>
        </p:nvSpPr>
        <p:spPr>
          <a:xfrm>
            <a:off x="14727357" y="5167079"/>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7" name="Rectangle 36">
            <a:extLst>
              <a:ext uri="{FF2B5EF4-FFF2-40B4-BE49-F238E27FC236}">
                <a16:creationId xmlns:a16="http://schemas.microsoft.com/office/drawing/2014/main" id="{CA1D0B39-3F89-427D-AC7A-F8DA0D2E4047}"/>
              </a:ext>
            </a:extLst>
          </p:cNvPr>
          <p:cNvSpPr/>
          <p:nvPr/>
        </p:nvSpPr>
        <p:spPr>
          <a:xfrm>
            <a:off x="14786705" y="145571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8" name="Rectangle 37">
            <a:extLst>
              <a:ext uri="{FF2B5EF4-FFF2-40B4-BE49-F238E27FC236}">
                <a16:creationId xmlns:a16="http://schemas.microsoft.com/office/drawing/2014/main" id="{0C1BA4B9-B491-4DE3-901E-78FA2490EEC5}"/>
              </a:ext>
            </a:extLst>
          </p:cNvPr>
          <p:cNvSpPr/>
          <p:nvPr/>
        </p:nvSpPr>
        <p:spPr>
          <a:xfrm>
            <a:off x="10629672" y="144583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2" name="Image 41">
            <a:extLst>
              <a:ext uri="{FF2B5EF4-FFF2-40B4-BE49-F238E27FC236}">
                <a16:creationId xmlns:a16="http://schemas.microsoft.com/office/drawing/2014/main" id="{42111FA0-56E7-4D2F-B1A8-B09F5E3C78B4}"/>
              </a:ext>
            </a:extLst>
          </p:cNvPr>
          <p:cNvPicPr>
            <a:picLocks noChangeAspect="1"/>
          </p:cNvPicPr>
          <p:nvPr/>
        </p:nvPicPr>
        <p:blipFill>
          <a:blip r:embed="rId8"/>
          <a:stretch>
            <a:fillRect/>
          </a:stretch>
        </p:blipFill>
        <p:spPr>
          <a:xfrm>
            <a:off x="628131" y="3583311"/>
            <a:ext cx="7271222" cy="3573036"/>
          </a:xfrm>
          <a:prstGeom prst="rect">
            <a:avLst/>
          </a:prstGeom>
        </p:spPr>
      </p:pic>
      <p:pic>
        <p:nvPicPr>
          <p:cNvPr id="46" name="Image 45">
            <a:extLst>
              <a:ext uri="{FF2B5EF4-FFF2-40B4-BE49-F238E27FC236}">
                <a16:creationId xmlns:a16="http://schemas.microsoft.com/office/drawing/2014/main" id="{08D72147-2018-44FE-B061-13987855309E}"/>
              </a:ext>
            </a:extLst>
          </p:cNvPr>
          <p:cNvPicPr>
            <a:picLocks noChangeAspect="1"/>
          </p:cNvPicPr>
          <p:nvPr/>
        </p:nvPicPr>
        <p:blipFill rotWithShape="1">
          <a:blip r:embed="rId9"/>
          <a:srcRect l="17241" t="16954" r="26289" b="13379"/>
          <a:stretch/>
        </p:blipFill>
        <p:spPr>
          <a:xfrm>
            <a:off x="1725561" y="7156346"/>
            <a:ext cx="2610865" cy="2489215"/>
          </a:xfrm>
          <a:prstGeom prst="rect">
            <a:avLst/>
          </a:prstGeom>
          <a:effectLst>
            <a:outerShdw blurRad="190500" dist="38100" dir="2700000" sx="102000" sy="102000" algn="tl" rotWithShape="0">
              <a:prstClr val="black">
                <a:alpha val="40000"/>
              </a:prstClr>
            </a:outerShdw>
          </a:effectLst>
        </p:spPr>
      </p:pic>
      <p:pic>
        <p:nvPicPr>
          <p:cNvPr id="48" name="Image 47">
            <a:extLst>
              <a:ext uri="{FF2B5EF4-FFF2-40B4-BE49-F238E27FC236}">
                <a16:creationId xmlns:a16="http://schemas.microsoft.com/office/drawing/2014/main" id="{17A3E508-C23D-4F96-ABA0-A0CDE3062A50}"/>
              </a:ext>
            </a:extLst>
          </p:cNvPr>
          <p:cNvPicPr>
            <a:picLocks noChangeAspect="1"/>
          </p:cNvPicPr>
          <p:nvPr/>
        </p:nvPicPr>
        <p:blipFill rotWithShape="1">
          <a:blip r:embed="rId10"/>
          <a:srcRect l="21291" t="13297" r="29777" b="15822"/>
          <a:stretch/>
        </p:blipFill>
        <p:spPr>
          <a:xfrm flipH="1">
            <a:off x="4362025" y="7064405"/>
            <a:ext cx="2305717" cy="2581156"/>
          </a:xfrm>
          <a:prstGeom prst="rect">
            <a:avLst/>
          </a:prstGeom>
          <a:effectLst>
            <a:outerShdw blurRad="190500" dist="38100" dir="2700000" sx="102000" sy="102000" algn="tl" rotWithShape="0">
              <a:prstClr val="black">
                <a:alpha val="40000"/>
              </a:prstClr>
            </a:outerShdw>
          </a:effectLst>
        </p:spPr>
      </p:pic>
      <p:sp>
        <p:nvSpPr>
          <p:cNvPr id="50" name="ZoneTexte 49">
            <a:extLst>
              <a:ext uri="{FF2B5EF4-FFF2-40B4-BE49-F238E27FC236}">
                <a16:creationId xmlns:a16="http://schemas.microsoft.com/office/drawing/2014/main" id="{945DEF6E-A96D-4C1E-B303-F5D65C2EEF86}"/>
              </a:ext>
            </a:extLst>
          </p:cNvPr>
          <p:cNvSpPr txBox="1"/>
          <p:nvPr/>
        </p:nvSpPr>
        <p:spPr>
          <a:xfrm>
            <a:off x="1098109" y="8114961"/>
            <a:ext cx="985940" cy="523220"/>
          </a:xfrm>
          <a:prstGeom prst="rect">
            <a:avLst/>
          </a:prstGeom>
          <a:noFill/>
        </p:spPr>
        <p:txBody>
          <a:bodyPr wrap="square">
            <a:spAutoFit/>
          </a:bodyPr>
          <a:lstStyle/>
          <a:p>
            <a:pPr algn="ctr"/>
            <a:r>
              <a:rPr lang="en-US" sz="2800" dirty="0">
                <a:latin typeface="Arial" panose="020B0604020202020204" pitchFamily="34" charset="0"/>
                <a:cs typeface="Arial" panose="020B0604020202020204" pitchFamily="34" charset="0"/>
              </a:rPr>
              <a:t>HPK</a:t>
            </a:r>
            <a:endParaRPr lang="fr-CA" sz="2800" dirty="0"/>
          </a:p>
        </p:txBody>
      </p:sp>
      <p:sp>
        <p:nvSpPr>
          <p:cNvPr id="51" name="ZoneTexte 50">
            <a:extLst>
              <a:ext uri="{FF2B5EF4-FFF2-40B4-BE49-F238E27FC236}">
                <a16:creationId xmlns:a16="http://schemas.microsoft.com/office/drawing/2014/main" id="{6C225111-F805-4BAB-8BDA-14E1ABB8B413}"/>
              </a:ext>
            </a:extLst>
          </p:cNvPr>
          <p:cNvSpPr txBox="1"/>
          <p:nvPr/>
        </p:nvSpPr>
        <p:spPr>
          <a:xfrm>
            <a:off x="6615051" y="8203625"/>
            <a:ext cx="985940" cy="523220"/>
          </a:xfrm>
          <a:prstGeom prst="rect">
            <a:avLst/>
          </a:prstGeom>
          <a:noFill/>
        </p:spPr>
        <p:txBody>
          <a:bodyPr wrap="square">
            <a:spAutoFit/>
          </a:bodyPr>
          <a:lstStyle/>
          <a:p>
            <a:pPr algn="ctr"/>
            <a:r>
              <a:rPr lang="en-US" sz="2800" dirty="0">
                <a:latin typeface="Arial" panose="020B0604020202020204" pitchFamily="34" charset="0"/>
                <a:cs typeface="Arial" panose="020B0604020202020204" pitchFamily="34" charset="0"/>
              </a:rPr>
              <a:t>FBK</a:t>
            </a:r>
            <a:endParaRPr lang="fr-CA" sz="2800" dirty="0"/>
          </a:p>
        </p:txBody>
      </p:sp>
      <p:sp>
        <p:nvSpPr>
          <p:cNvPr id="35" name="Rectangle 34">
            <a:extLst>
              <a:ext uri="{FF2B5EF4-FFF2-40B4-BE49-F238E27FC236}">
                <a16:creationId xmlns:a16="http://schemas.microsoft.com/office/drawing/2014/main" id="{FE799838-FB37-470C-ACA0-5CF2E7BC9EFB}"/>
              </a:ext>
            </a:extLst>
          </p:cNvPr>
          <p:cNvSpPr/>
          <p:nvPr/>
        </p:nvSpPr>
        <p:spPr>
          <a:xfrm>
            <a:off x="10699257" y="1636731"/>
            <a:ext cx="3404202" cy="369332"/>
          </a:xfrm>
          <a:prstGeom prst="rect">
            <a:avLst/>
          </a:prstGeom>
          <a:noFill/>
        </p:spPr>
        <p:txBody>
          <a:bodyPr wrap="square" lIns="91440" tIns="45720" rIns="91440" bIns="45720">
            <a:spAutoFit/>
          </a:bodyPr>
          <a:lstStyle/>
          <a:p>
            <a:pPr algn="ctr"/>
            <a:r>
              <a:rPr lang="fr-FR"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
        <p:nvSpPr>
          <p:cNvPr id="40" name="Rectangle 39">
            <a:extLst>
              <a:ext uri="{FF2B5EF4-FFF2-40B4-BE49-F238E27FC236}">
                <a16:creationId xmlns:a16="http://schemas.microsoft.com/office/drawing/2014/main" id="{EA173B57-CA5C-42C7-8A17-E36D8F7FEFAC}"/>
              </a:ext>
            </a:extLst>
          </p:cNvPr>
          <p:cNvSpPr/>
          <p:nvPr/>
        </p:nvSpPr>
        <p:spPr>
          <a:xfrm>
            <a:off x="15051648" y="1636731"/>
            <a:ext cx="3404202" cy="369332"/>
          </a:xfrm>
          <a:prstGeom prst="rect">
            <a:avLst/>
          </a:prstGeom>
          <a:noFill/>
        </p:spPr>
        <p:txBody>
          <a:bodyPr wrap="square" lIns="91440" tIns="45720" rIns="91440" bIns="45720">
            <a:spAutoFit/>
          </a:bodyPr>
          <a:lstStyle/>
          <a:p>
            <a:pPr algn="ctr"/>
            <a:r>
              <a:rPr lang="fr-FR"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
        <p:nvSpPr>
          <p:cNvPr id="41" name="Rectangle 40">
            <a:extLst>
              <a:ext uri="{FF2B5EF4-FFF2-40B4-BE49-F238E27FC236}">
                <a16:creationId xmlns:a16="http://schemas.microsoft.com/office/drawing/2014/main" id="{138BDE9D-47FB-488C-95D1-438F14D12A2D}"/>
              </a:ext>
            </a:extLst>
          </p:cNvPr>
          <p:cNvSpPr/>
          <p:nvPr/>
        </p:nvSpPr>
        <p:spPr>
          <a:xfrm>
            <a:off x="15051648" y="5394984"/>
            <a:ext cx="3404202" cy="369332"/>
          </a:xfrm>
          <a:prstGeom prst="rect">
            <a:avLst/>
          </a:prstGeom>
          <a:noFill/>
        </p:spPr>
        <p:txBody>
          <a:bodyPr wrap="square" lIns="91440" tIns="45720" rIns="91440" bIns="45720">
            <a:spAutoFit/>
          </a:bodyPr>
          <a:lstStyle/>
          <a:p>
            <a:pPr algn="ctr"/>
            <a:r>
              <a:rPr lang="fr-FR"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
        <p:nvSpPr>
          <p:cNvPr id="43" name="Rectangle 42">
            <a:extLst>
              <a:ext uri="{FF2B5EF4-FFF2-40B4-BE49-F238E27FC236}">
                <a16:creationId xmlns:a16="http://schemas.microsoft.com/office/drawing/2014/main" id="{413D8E7B-B010-416F-B515-2BBCC88A0DFB}"/>
              </a:ext>
            </a:extLst>
          </p:cNvPr>
          <p:cNvSpPr/>
          <p:nvPr/>
        </p:nvSpPr>
        <p:spPr>
          <a:xfrm>
            <a:off x="10699257" y="5394984"/>
            <a:ext cx="3404202" cy="369332"/>
          </a:xfrm>
          <a:prstGeom prst="rect">
            <a:avLst/>
          </a:prstGeom>
          <a:noFill/>
        </p:spPr>
        <p:txBody>
          <a:bodyPr wrap="square" lIns="91440" tIns="45720" rIns="91440" bIns="45720">
            <a:spAutoFit/>
          </a:bodyPr>
          <a:lstStyle/>
          <a:p>
            <a:pPr algn="ctr"/>
            <a:r>
              <a:rPr lang="fr-FR"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Tree>
    <p:extLst>
      <p:ext uri="{BB962C8B-B14F-4D97-AF65-F5344CB8AC3E}">
        <p14:creationId xmlns:p14="http://schemas.microsoft.com/office/powerpoint/2010/main" val="28200126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A21DA21E-0904-4FB7-AAF7-35C3F7CE2FC0}"/>
              </a:ext>
            </a:extLst>
          </p:cNvPr>
          <p:cNvSpPr txBox="1"/>
          <p:nvPr/>
        </p:nvSpPr>
        <p:spPr>
          <a:xfrm>
            <a:off x="12740639" y="9179423"/>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26" name="Rectangle 25">
            <a:extLst>
              <a:ext uri="{FF2B5EF4-FFF2-40B4-BE49-F238E27FC236}">
                <a16:creationId xmlns:a16="http://schemas.microsoft.com/office/drawing/2014/main" id="{49FE1762-9A2E-4CBD-BBA7-E3E0ECB94410}"/>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21249CD1-E224-42D9-9710-627457F0DDDB}"/>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8" name="ZoneTexte 27">
            <a:extLst>
              <a:ext uri="{FF2B5EF4-FFF2-40B4-BE49-F238E27FC236}">
                <a16:creationId xmlns:a16="http://schemas.microsoft.com/office/drawing/2014/main" id="{94D6A0D5-772A-42C6-9D71-959C70065E47}"/>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9" name="Espace réservé du numéro de diapositive 9">
            <a:extLst>
              <a:ext uri="{FF2B5EF4-FFF2-40B4-BE49-F238E27FC236}">
                <a16:creationId xmlns:a16="http://schemas.microsoft.com/office/drawing/2014/main" id="{4ED63028-87AE-4503-A996-5CFDAC257A6B}"/>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12</a:t>
            </a:fld>
            <a:endParaRPr lang="en-CA" sz="2800" dirty="0">
              <a:solidFill>
                <a:schemeClr val="bg1"/>
              </a:solidFill>
              <a:latin typeface="Arial" panose="020B0604020202020204" pitchFamily="34" charset="0"/>
              <a:cs typeface="Arial" panose="020B0604020202020204" pitchFamily="34" charset="0"/>
            </a:endParaRPr>
          </a:p>
        </p:txBody>
      </p:sp>
      <p:grpSp>
        <p:nvGrpSpPr>
          <p:cNvPr id="30" name="Groupe 29">
            <a:extLst>
              <a:ext uri="{FF2B5EF4-FFF2-40B4-BE49-F238E27FC236}">
                <a16:creationId xmlns:a16="http://schemas.microsoft.com/office/drawing/2014/main" id="{AD83F034-DFFB-4F70-AB75-8844A42C59C3}"/>
              </a:ext>
            </a:extLst>
          </p:cNvPr>
          <p:cNvGrpSpPr/>
          <p:nvPr/>
        </p:nvGrpSpPr>
        <p:grpSpPr>
          <a:xfrm>
            <a:off x="10332728" y="9804288"/>
            <a:ext cx="390319" cy="404426"/>
            <a:chOff x="10175120" y="10287000"/>
            <a:chExt cx="390319" cy="404426"/>
          </a:xfrm>
        </p:grpSpPr>
        <p:sp>
          <p:nvSpPr>
            <p:cNvPr id="31" name="Ellipse 30">
              <a:extLst>
                <a:ext uri="{FF2B5EF4-FFF2-40B4-BE49-F238E27FC236}">
                  <a16:creationId xmlns:a16="http://schemas.microsoft.com/office/drawing/2014/main" id="{B06541E7-E239-4E29-BD4E-E1A04F71913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2" name="Image 31">
              <a:extLst>
                <a:ext uri="{FF2B5EF4-FFF2-40B4-BE49-F238E27FC236}">
                  <a16:creationId xmlns:a16="http://schemas.microsoft.com/office/drawing/2014/main" id="{EDD53180-F084-4B92-946B-EB7971A038BE}"/>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16" name="Rectangle 15">
            <a:extLst>
              <a:ext uri="{FF2B5EF4-FFF2-40B4-BE49-F238E27FC236}">
                <a16:creationId xmlns:a16="http://schemas.microsoft.com/office/drawing/2014/main" id="{CECC6970-D92C-4289-AA61-98736A4A702A}"/>
              </a:ext>
            </a:extLst>
          </p:cNvPr>
          <p:cNvSpPr/>
          <p:nvPr/>
        </p:nvSpPr>
        <p:spPr>
          <a:xfrm>
            <a:off x="10347886" y="514350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6" name="Rectangle 35">
            <a:extLst>
              <a:ext uri="{FF2B5EF4-FFF2-40B4-BE49-F238E27FC236}">
                <a16:creationId xmlns:a16="http://schemas.microsoft.com/office/drawing/2014/main" id="{30F97FD7-74E9-4409-9FBA-444815673618}"/>
              </a:ext>
            </a:extLst>
          </p:cNvPr>
          <p:cNvSpPr/>
          <p:nvPr/>
        </p:nvSpPr>
        <p:spPr>
          <a:xfrm>
            <a:off x="14727357" y="5167079"/>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7" name="Rectangle 36">
            <a:extLst>
              <a:ext uri="{FF2B5EF4-FFF2-40B4-BE49-F238E27FC236}">
                <a16:creationId xmlns:a16="http://schemas.microsoft.com/office/drawing/2014/main" id="{CA1D0B39-3F89-427D-AC7A-F8DA0D2E4047}"/>
              </a:ext>
            </a:extLst>
          </p:cNvPr>
          <p:cNvSpPr/>
          <p:nvPr/>
        </p:nvSpPr>
        <p:spPr>
          <a:xfrm>
            <a:off x="14786705" y="145571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8" name="Rectangle 37">
            <a:extLst>
              <a:ext uri="{FF2B5EF4-FFF2-40B4-BE49-F238E27FC236}">
                <a16:creationId xmlns:a16="http://schemas.microsoft.com/office/drawing/2014/main" id="{0C1BA4B9-B491-4DE3-901E-78FA2490EEC5}"/>
              </a:ext>
            </a:extLst>
          </p:cNvPr>
          <p:cNvSpPr/>
          <p:nvPr/>
        </p:nvSpPr>
        <p:spPr>
          <a:xfrm>
            <a:off x="10629672" y="1445830"/>
            <a:ext cx="2392743" cy="2053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2" name="Image 41">
            <a:extLst>
              <a:ext uri="{FF2B5EF4-FFF2-40B4-BE49-F238E27FC236}">
                <a16:creationId xmlns:a16="http://schemas.microsoft.com/office/drawing/2014/main" id="{42111FA0-56E7-4D2F-B1A8-B09F5E3C78B4}"/>
              </a:ext>
            </a:extLst>
          </p:cNvPr>
          <p:cNvPicPr>
            <a:picLocks noChangeAspect="1"/>
          </p:cNvPicPr>
          <p:nvPr/>
        </p:nvPicPr>
        <p:blipFill>
          <a:blip r:embed="rId4"/>
          <a:stretch>
            <a:fillRect/>
          </a:stretch>
        </p:blipFill>
        <p:spPr>
          <a:xfrm>
            <a:off x="628131" y="3583311"/>
            <a:ext cx="7271222" cy="3573036"/>
          </a:xfrm>
          <a:prstGeom prst="rect">
            <a:avLst/>
          </a:prstGeom>
        </p:spPr>
      </p:pic>
      <p:pic>
        <p:nvPicPr>
          <p:cNvPr id="13" name="Image 12">
            <a:extLst>
              <a:ext uri="{FF2B5EF4-FFF2-40B4-BE49-F238E27FC236}">
                <a16:creationId xmlns:a16="http://schemas.microsoft.com/office/drawing/2014/main" id="{CAACBA2E-8677-4E01-B3E1-EC08503DE557}"/>
              </a:ext>
            </a:extLst>
          </p:cNvPr>
          <p:cNvPicPr>
            <a:picLocks noChangeAspect="1"/>
          </p:cNvPicPr>
          <p:nvPr/>
        </p:nvPicPr>
        <p:blipFill>
          <a:blip r:embed="rId5"/>
          <a:stretch>
            <a:fillRect/>
          </a:stretch>
        </p:blipFill>
        <p:spPr>
          <a:xfrm>
            <a:off x="9018310" y="1482796"/>
            <a:ext cx="8382566" cy="6178776"/>
          </a:xfrm>
          <a:prstGeom prst="rect">
            <a:avLst/>
          </a:prstGeom>
        </p:spPr>
      </p:pic>
      <p:sp>
        <p:nvSpPr>
          <p:cNvPr id="40" name="Titre 1">
            <a:extLst>
              <a:ext uri="{FF2B5EF4-FFF2-40B4-BE49-F238E27FC236}">
                <a16:creationId xmlns:a16="http://schemas.microsoft.com/office/drawing/2014/main" id="{507D4FEA-93BE-48E8-A275-A24E1E717074}"/>
              </a:ext>
            </a:extLst>
          </p:cNvPr>
          <p:cNvSpPr txBox="1">
            <a:spLocks/>
          </p:cNvSpPr>
          <p:nvPr/>
        </p:nvSpPr>
        <p:spPr>
          <a:xfrm>
            <a:off x="562644" y="547688"/>
            <a:ext cx="8290008" cy="1988345"/>
          </a:xfrm>
          <a:prstGeom prst="rect">
            <a:avLst/>
          </a:prstGeom>
        </p:spPr>
        <p:txBody>
          <a:bodyPr vert="horz" lIns="91440" tIns="45720" rIns="91440" bIns="45720" rtlCol="0" anchor="ctr">
            <a:normAutofit/>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r>
              <a:rPr lang="en-US" sz="4400">
                <a:latin typeface="Arial" panose="020B0604020202020204" pitchFamily="34" charset="0"/>
                <a:cs typeface="Arial" panose="020B0604020202020204" pitchFamily="34" charset="0"/>
              </a:rPr>
              <a:t>Experimental and Simulations Comparison of SiPM Response to LXe Scintillation</a:t>
            </a:r>
            <a:endParaRPr lang="en-GB" sz="4400" dirty="0">
              <a:latin typeface="Arial" panose="020B0604020202020204" pitchFamily="34" charset="0"/>
              <a:cs typeface="Arial" panose="020B0604020202020204" pitchFamily="34" charset="0"/>
            </a:endParaRPr>
          </a:p>
        </p:txBody>
      </p:sp>
      <p:sp>
        <p:nvSpPr>
          <p:cNvPr id="41" name="Espace réservé du contenu 2">
            <a:extLst>
              <a:ext uri="{FF2B5EF4-FFF2-40B4-BE49-F238E27FC236}">
                <a16:creationId xmlns:a16="http://schemas.microsoft.com/office/drawing/2014/main" id="{7FAACBC8-5F19-4EA0-9EA4-61383A68B7F2}"/>
              </a:ext>
            </a:extLst>
          </p:cNvPr>
          <p:cNvSpPr txBox="1">
            <a:spLocks/>
          </p:cNvSpPr>
          <p:nvPr/>
        </p:nvSpPr>
        <p:spPr>
          <a:xfrm>
            <a:off x="628132" y="2441348"/>
            <a:ext cx="6717928" cy="1241500"/>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US" sz="2400" dirty="0">
                <a:latin typeface="Arial" panose="020B0604020202020204" pitchFamily="34" charset="0"/>
                <a:cs typeface="Arial" panose="020B0604020202020204" pitchFamily="34" charset="0"/>
              </a:rPr>
              <a:t>Collected charge normalized to the total nominal active area</a:t>
            </a:r>
          </a:p>
        </p:txBody>
      </p:sp>
      <p:pic>
        <p:nvPicPr>
          <p:cNvPr id="43" name="Image 42">
            <a:extLst>
              <a:ext uri="{FF2B5EF4-FFF2-40B4-BE49-F238E27FC236}">
                <a16:creationId xmlns:a16="http://schemas.microsoft.com/office/drawing/2014/main" id="{787B8275-ECEE-4218-9A91-25CECF7C6E0F}"/>
              </a:ext>
            </a:extLst>
          </p:cNvPr>
          <p:cNvPicPr>
            <a:picLocks noChangeAspect="1"/>
          </p:cNvPicPr>
          <p:nvPr/>
        </p:nvPicPr>
        <p:blipFill rotWithShape="1">
          <a:blip r:embed="rId6"/>
          <a:srcRect l="17241" t="16954" r="26289" b="13379"/>
          <a:stretch/>
        </p:blipFill>
        <p:spPr>
          <a:xfrm>
            <a:off x="1725561" y="7156346"/>
            <a:ext cx="2610865" cy="2489215"/>
          </a:xfrm>
          <a:prstGeom prst="rect">
            <a:avLst/>
          </a:prstGeom>
          <a:effectLst>
            <a:outerShdw blurRad="190500" dist="38100" dir="2700000" sx="102000" sy="102000" algn="tl" rotWithShape="0">
              <a:prstClr val="black">
                <a:alpha val="40000"/>
              </a:prstClr>
            </a:outerShdw>
          </a:effectLst>
        </p:spPr>
      </p:pic>
      <p:pic>
        <p:nvPicPr>
          <p:cNvPr id="44" name="Image 43">
            <a:extLst>
              <a:ext uri="{FF2B5EF4-FFF2-40B4-BE49-F238E27FC236}">
                <a16:creationId xmlns:a16="http://schemas.microsoft.com/office/drawing/2014/main" id="{35EC2F6C-7D2A-4C09-ACCC-4285A2DE3AE3}"/>
              </a:ext>
            </a:extLst>
          </p:cNvPr>
          <p:cNvPicPr>
            <a:picLocks noChangeAspect="1"/>
          </p:cNvPicPr>
          <p:nvPr/>
        </p:nvPicPr>
        <p:blipFill rotWithShape="1">
          <a:blip r:embed="rId7"/>
          <a:srcRect l="21291" t="13297" r="29777" b="15822"/>
          <a:stretch/>
        </p:blipFill>
        <p:spPr>
          <a:xfrm flipH="1">
            <a:off x="4362025" y="7064405"/>
            <a:ext cx="2305717" cy="2581156"/>
          </a:xfrm>
          <a:prstGeom prst="rect">
            <a:avLst/>
          </a:prstGeom>
          <a:effectLst>
            <a:outerShdw blurRad="190500" dist="38100" dir="2700000" sx="102000" sy="102000" algn="tl" rotWithShape="0">
              <a:prstClr val="black">
                <a:alpha val="40000"/>
              </a:prstClr>
            </a:outerShdw>
          </a:effectLst>
        </p:spPr>
      </p:pic>
      <p:sp>
        <p:nvSpPr>
          <p:cNvPr id="45" name="ZoneTexte 44">
            <a:extLst>
              <a:ext uri="{FF2B5EF4-FFF2-40B4-BE49-F238E27FC236}">
                <a16:creationId xmlns:a16="http://schemas.microsoft.com/office/drawing/2014/main" id="{DE590C5C-AE7A-4199-AA69-56A13A718443}"/>
              </a:ext>
            </a:extLst>
          </p:cNvPr>
          <p:cNvSpPr txBox="1"/>
          <p:nvPr/>
        </p:nvSpPr>
        <p:spPr>
          <a:xfrm>
            <a:off x="1098109" y="8114961"/>
            <a:ext cx="985940" cy="523220"/>
          </a:xfrm>
          <a:prstGeom prst="rect">
            <a:avLst/>
          </a:prstGeom>
          <a:noFill/>
        </p:spPr>
        <p:txBody>
          <a:bodyPr wrap="square">
            <a:spAutoFit/>
          </a:bodyPr>
          <a:lstStyle/>
          <a:p>
            <a:pPr algn="ctr"/>
            <a:r>
              <a:rPr lang="en-US" sz="2800" dirty="0">
                <a:latin typeface="Arial" panose="020B0604020202020204" pitchFamily="34" charset="0"/>
                <a:cs typeface="Arial" panose="020B0604020202020204" pitchFamily="34" charset="0"/>
              </a:rPr>
              <a:t>HPK</a:t>
            </a:r>
            <a:endParaRPr lang="fr-CA" sz="2800" dirty="0"/>
          </a:p>
        </p:txBody>
      </p:sp>
      <p:sp>
        <p:nvSpPr>
          <p:cNvPr id="47" name="ZoneTexte 46">
            <a:extLst>
              <a:ext uri="{FF2B5EF4-FFF2-40B4-BE49-F238E27FC236}">
                <a16:creationId xmlns:a16="http://schemas.microsoft.com/office/drawing/2014/main" id="{2B72D917-8E5A-4315-93DD-9F6C3FFAC002}"/>
              </a:ext>
            </a:extLst>
          </p:cNvPr>
          <p:cNvSpPr txBox="1"/>
          <p:nvPr/>
        </p:nvSpPr>
        <p:spPr>
          <a:xfrm>
            <a:off x="6615051" y="8203625"/>
            <a:ext cx="985940" cy="523220"/>
          </a:xfrm>
          <a:prstGeom prst="rect">
            <a:avLst/>
          </a:prstGeom>
          <a:noFill/>
        </p:spPr>
        <p:txBody>
          <a:bodyPr wrap="square">
            <a:spAutoFit/>
          </a:bodyPr>
          <a:lstStyle/>
          <a:p>
            <a:pPr algn="ctr"/>
            <a:r>
              <a:rPr lang="en-US" sz="2800" dirty="0">
                <a:latin typeface="Arial" panose="020B0604020202020204" pitchFamily="34" charset="0"/>
                <a:cs typeface="Arial" panose="020B0604020202020204" pitchFamily="34" charset="0"/>
              </a:rPr>
              <a:t>FBK</a:t>
            </a:r>
            <a:endParaRPr lang="fr-CA" sz="2800" dirty="0"/>
          </a:p>
        </p:txBody>
      </p:sp>
      <p:sp>
        <p:nvSpPr>
          <p:cNvPr id="49" name="ZoneTexte 48">
            <a:extLst>
              <a:ext uri="{FF2B5EF4-FFF2-40B4-BE49-F238E27FC236}">
                <a16:creationId xmlns:a16="http://schemas.microsoft.com/office/drawing/2014/main" id="{D12A6692-CB48-43CB-B03B-F3D28B4D5255}"/>
              </a:ext>
            </a:extLst>
          </p:cNvPr>
          <p:cNvSpPr txBox="1"/>
          <p:nvPr/>
        </p:nvSpPr>
        <p:spPr>
          <a:xfrm>
            <a:off x="9219282" y="7892282"/>
            <a:ext cx="11134845" cy="1077218"/>
          </a:xfrm>
          <a:prstGeom prst="rect">
            <a:avLst/>
          </a:prstGeom>
          <a:noFill/>
        </p:spPr>
        <p:txBody>
          <a:bodyPr wrap="square">
            <a:spAutoFit/>
          </a:bodyPr>
          <a:lstStyle/>
          <a:p>
            <a:pPr marL="342900" indent="-342900">
              <a:buFont typeface="Arial" panose="020B0604020202020204" pitchFamily="34" charset="0"/>
              <a:buChar char="•"/>
            </a:pPr>
            <a:r>
              <a:rPr lang="en-CA" sz="2400" dirty="0"/>
              <a:t>The effective photon detection ratio is a convolution of:</a:t>
            </a:r>
          </a:p>
          <a:p>
            <a:pPr marL="800100" lvl="1" indent="-342900">
              <a:buFont typeface="Arial" panose="020B0604020202020204" pitchFamily="34" charset="0"/>
              <a:buChar char="•"/>
            </a:pPr>
            <a:r>
              <a:rPr lang="en-CA" sz="2000" dirty="0"/>
              <a:t>the intrinsic angle dependent efficiency of the SiPMs</a:t>
            </a:r>
          </a:p>
          <a:p>
            <a:pPr marL="800100" lvl="1" indent="-342900">
              <a:buFont typeface="Arial" panose="020B0604020202020204" pitchFamily="34" charset="0"/>
              <a:buChar char="•"/>
            </a:pPr>
            <a:r>
              <a:rPr lang="en-CA" sz="2000" dirty="0"/>
              <a:t>system-level photon transport</a:t>
            </a:r>
          </a:p>
        </p:txBody>
      </p:sp>
      <p:sp>
        <p:nvSpPr>
          <p:cNvPr id="18" name="Ellipse 17">
            <a:extLst>
              <a:ext uri="{FF2B5EF4-FFF2-40B4-BE49-F238E27FC236}">
                <a16:creationId xmlns:a16="http://schemas.microsoft.com/office/drawing/2014/main" id="{FEE40D01-7DD8-4A6D-A85D-BC87E48B689E}"/>
              </a:ext>
            </a:extLst>
          </p:cNvPr>
          <p:cNvSpPr/>
          <p:nvPr/>
        </p:nvSpPr>
        <p:spPr>
          <a:xfrm rot="3076145">
            <a:off x="12472001" y="4144079"/>
            <a:ext cx="5752166" cy="1588485"/>
          </a:xfrm>
          <a:prstGeom prst="ellipse">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ZoneTexte 18">
            <a:extLst>
              <a:ext uri="{FF2B5EF4-FFF2-40B4-BE49-F238E27FC236}">
                <a16:creationId xmlns:a16="http://schemas.microsoft.com/office/drawing/2014/main" id="{77867D0E-EF03-4214-A528-25ABCE0A9C3E}"/>
              </a:ext>
            </a:extLst>
          </p:cNvPr>
          <p:cNvSpPr txBox="1"/>
          <p:nvPr/>
        </p:nvSpPr>
        <p:spPr>
          <a:xfrm>
            <a:off x="15173790" y="2653478"/>
            <a:ext cx="2392744" cy="646331"/>
          </a:xfrm>
          <a:prstGeom prst="rect">
            <a:avLst/>
          </a:prstGeom>
          <a:solidFill>
            <a:schemeClr val="bg1"/>
          </a:solidFill>
          <a:ln>
            <a:solidFill>
              <a:srgbClr val="C00000"/>
            </a:solidFill>
          </a:ln>
        </p:spPr>
        <p:txBody>
          <a:bodyPr wrap="square" rtlCol="0">
            <a:spAutoFit/>
          </a:bodyPr>
          <a:lstStyle/>
          <a:p>
            <a:r>
              <a:rPr lang="fr-CA" dirty="0" err="1"/>
              <a:t>Shadowing</a:t>
            </a:r>
            <a:r>
              <a:rPr lang="fr-CA" dirty="0"/>
              <a:t> </a:t>
            </a:r>
            <a:r>
              <a:rPr lang="fr-CA" dirty="0" err="1"/>
              <a:t>from</a:t>
            </a:r>
            <a:r>
              <a:rPr lang="fr-CA" dirty="0"/>
              <a:t> SiPM packaging</a:t>
            </a:r>
          </a:p>
        </p:txBody>
      </p:sp>
      <p:sp>
        <p:nvSpPr>
          <p:cNvPr id="24" name="Rectangle 23">
            <a:extLst>
              <a:ext uri="{FF2B5EF4-FFF2-40B4-BE49-F238E27FC236}">
                <a16:creationId xmlns:a16="http://schemas.microsoft.com/office/drawing/2014/main" id="{973BF5D3-C4F0-4307-B5FF-D40B79DF7AF3}"/>
              </a:ext>
            </a:extLst>
          </p:cNvPr>
          <p:cNvSpPr/>
          <p:nvPr/>
        </p:nvSpPr>
        <p:spPr>
          <a:xfrm>
            <a:off x="9271574" y="1767842"/>
            <a:ext cx="3404202" cy="523220"/>
          </a:xfrm>
          <a:prstGeom prst="rect">
            <a:avLst/>
          </a:prstGeom>
          <a:noFill/>
        </p:spPr>
        <p:txBody>
          <a:bodyPr wrap="square" lIns="91440" tIns="45720" rIns="91440" bIns="45720">
            <a:spAutoFit/>
          </a:bodyPr>
          <a:lstStyle/>
          <a:p>
            <a:pPr algn="ctr"/>
            <a:r>
              <a:rPr lang="fr-FR" sz="2800"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Tree>
    <p:extLst>
      <p:ext uri="{BB962C8B-B14F-4D97-AF65-F5344CB8AC3E}">
        <p14:creationId xmlns:p14="http://schemas.microsoft.com/office/powerpoint/2010/main" val="243257472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a:extLst>
              <a:ext uri="{FF2B5EF4-FFF2-40B4-BE49-F238E27FC236}">
                <a16:creationId xmlns:a16="http://schemas.microsoft.com/office/drawing/2014/main" id="{C445018B-8E2E-4BDF-A0B6-F9565578D448}"/>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A4B9747E-B2E2-468A-B3E2-6565A7707A75}"/>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4" name="ZoneTexte 33">
            <a:extLst>
              <a:ext uri="{FF2B5EF4-FFF2-40B4-BE49-F238E27FC236}">
                <a16:creationId xmlns:a16="http://schemas.microsoft.com/office/drawing/2014/main" id="{5ADB00B9-C794-4196-BBE4-F3829D7908AA}"/>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5" name="Espace réservé du numéro de diapositive 9">
            <a:extLst>
              <a:ext uri="{FF2B5EF4-FFF2-40B4-BE49-F238E27FC236}">
                <a16:creationId xmlns:a16="http://schemas.microsoft.com/office/drawing/2014/main" id="{E81F5D47-6435-4CF4-878B-07D9ACC4B5AE}"/>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13</a:t>
            </a:fld>
            <a:endParaRPr lang="en-CA" sz="2800" dirty="0">
              <a:solidFill>
                <a:schemeClr val="bg1"/>
              </a:solidFill>
              <a:latin typeface="Arial" panose="020B0604020202020204" pitchFamily="34" charset="0"/>
              <a:cs typeface="Arial" panose="020B0604020202020204" pitchFamily="34" charset="0"/>
            </a:endParaRPr>
          </a:p>
        </p:txBody>
      </p:sp>
      <p:grpSp>
        <p:nvGrpSpPr>
          <p:cNvPr id="36" name="Groupe 35">
            <a:extLst>
              <a:ext uri="{FF2B5EF4-FFF2-40B4-BE49-F238E27FC236}">
                <a16:creationId xmlns:a16="http://schemas.microsoft.com/office/drawing/2014/main" id="{43C73AFC-BA01-48C4-B8DD-5D10588351CC}"/>
              </a:ext>
            </a:extLst>
          </p:cNvPr>
          <p:cNvGrpSpPr/>
          <p:nvPr/>
        </p:nvGrpSpPr>
        <p:grpSpPr>
          <a:xfrm>
            <a:off x="10332728" y="9804288"/>
            <a:ext cx="390319" cy="404426"/>
            <a:chOff x="10175120" y="10287000"/>
            <a:chExt cx="390319" cy="404426"/>
          </a:xfrm>
        </p:grpSpPr>
        <p:sp>
          <p:nvSpPr>
            <p:cNvPr id="37" name="Ellipse 36">
              <a:extLst>
                <a:ext uri="{FF2B5EF4-FFF2-40B4-BE49-F238E27FC236}">
                  <a16:creationId xmlns:a16="http://schemas.microsoft.com/office/drawing/2014/main" id="{9390AD31-0346-4E1F-91B5-C23AB692A7DF}"/>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8" name="Image 37">
              <a:extLst>
                <a:ext uri="{FF2B5EF4-FFF2-40B4-BE49-F238E27FC236}">
                  <a16:creationId xmlns:a16="http://schemas.microsoft.com/office/drawing/2014/main" id="{DD2ACAF2-AC83-43D1-9756-1F46DD94AF19}"/>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5" name="ZoneTexte 4">
            <a:extLst>
              <a:ext uri="{FF2B5EF4-FFF2-40B4-BE49-F238E27FC236}">
                <a16:creationId xmlns:a16="http://schemas.microsoft.com/office/drawing/2014/main" id="{1009205A-EEAA-4F53-BDB7-8FAF3B31A985}"/>
              </a:ext>
            </a:extLst>
          </p:cNvPr>
          <p:cNvSpPr txBox="1"/>
          <p:nvPr/>
        </p:nvSpPr>
        <p:spPr>
          <a:xfrm>
            <a:off x="5067300" y="3989338"/>
            <a:ext cx="8153400" cy="2308324"/>
          </a:xfrm>
          <a:prstGeom prst="rect">
            <a:avLst/>
          </a:prstGeom>
          <a:noFill/>
        </p:spPr>
        <p:txBody>
          <a:bodyPr wrap="square" rtlCol="0">
            <a:spAutoFit/>
          </a:bodyPr>
          <a:lstStyle/>
          <a:p>
            <a:pPr algn="ctr"/>
            <a:r>
              <a:rPr lang="fr-CA" sz="7200" dirty="0" err="1">
                <a:latin typeface="Arial" panose="020B0604020202020204" pitchFamily="34" charset="0"/>
                <a:cs typeface="Arial" panose="020B0604020202020204" pitchFamily="34" charset="0"/>
              </a:rPr>
              <a:t>What’s</a:t>
            </a:r>
            <a:r>
              <a:rPr lang="fr-CA" sz="7200" dirty="0">
                <a:latin typeface="Arial" panose="020B0604020202020204" pitchFamily="34" charset="0"/>
                <a:cs typeface="Arial" panose="020B0604020202020204" pitchFamily="34" charset="0"/>
              </a:rPr>
              <a:t> </a:t>
            </a:r>
            <a:r>
              <a:rPr lang="fr-CA" sz="7200" dirty="0" err="1">
                <a:latin typeface="Arial" panose="020B0604020202020204" pitchFamily="34" charset="0"/>
                <a:cs typeface="Arial" panose="020B0604020202020204" pitchFamily="34" charset="0"/>
              </a:rPr>
              <a:t>next</a:t>
            </a:r>
            <a:r>
              <a:rPr lang="fr-CA" sz="7200" dirty="0">
                <a:latin typeface="Arial" panose="020B0604020202020204" pitchFamily="34" charset="0"/>
                <a:cs typeface="Arial" panose="020B0604020202020204" pitchFamily="34" charset="0"/>
              </a:rPr>
              <a:t> for LoLX?</a:t>
            </a:r>
          </a:p>
        </p:txBody>
      </p:sp>
    </p:spTree>
    <p:extLst>
      <p:ext uri="{BB962C8B-B14F-4D97-AF65-F5344CB8AC3E}">
        <p14:creationId xmlns:p14="http://schemas.microsoft.com/office/powerpoint/2010/main" val="92270160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6">
            <a:extLst>
              <a:ext uri="{FF2B5EF4-FFF2-40B4-BE49-F238E27FC236}">
                <a16:creationId xmlns:a16="http://schemas.microsoft.com/office/drawing/2014/main" id="{CF0F088D-5758-244C-0415-3286D7D88E6D}"/>
              </a:ext>
            </a:extLst>
          </p:cNvPr>
          <p:cNvPicPr>
            <a:picLocks noChangeAspect="1"/>
          </p:cNvPicPr>
          <p:nvPr/>
        </p:nvPicPr>
        <p:blipFill>
          <a:blip r:embed="rId3"/>
          <a:stretch>
            <a:fillRect/>
          </a:stretch>
        </p:blipFill>
        <p:spPr>
          <a:xfrm>
            <a:off x="7228288" y="2791432"/>
            <a:ext cx="6282263" cy="6192515"/>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9419556" cy="1988345"/>
          </a:xfrm>
        </p:spPr>
        <p:txBody>
          <a:bodyPr>
            <a:normAutofit/>
          </a:bodyPr>
          <a:lstStyle/>
          <a:p>
            <a:r>
              <a:rPr lang="en-GB" sz="4400" dirty="0">
                <a:latin typeface="Arial" panose="020B0604020202020204" pitchFamily="34" charset="0"/>
                <a:cs typeface="Arial" panose="020B0604020202020204" pitchFamily="34" charset="0"/>
              </a:rPr>
              <a:t>Angle-Dependent External Crosstalk Measurements in </a:t>
            </a:r>
            <a:r>
              <a:rPr lang="en-GB" sz="4400" dirty="0" err="1">
                <a:latin typeface="Arial" panose="020B0604020202020204" pitchFamily="34" charset="0"/>
                <a:cs typeface="Arial" panose="020B0604020202020204" pitchFamily="34" charset="0"/>
              </a:rPr>
              <a:t>LXe</a:t>
            </a:r>
            <a:endParaRPr lang="en-GB" sz="44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6534670" cy="6378718"/>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Illuminate a single SiPM with pulsed visible-light laser</a:t>
            </a:r>
          </a:p>
          <a:p>
            <a:pPr lvl="1">
              <a:lnSpc>
                <a:spcPct val="100000"/>
              </a:lnSpc>
            </a:pPr>
            <a:r>
              <a:rPr lang="en-CA" sz="2400" dirty="0">
                <a:latin typeface="Arial" panose="020B0604020202020204" pitchFamily="34" charset="0"/>
                <a:cs typeface="Arial" panose="020B0604020202020204" pitchFamily="34" charset="0"/>
              </a:rPr>
              <a:t>99% of light seen by source SiPM</a:t>
            </a:r>
          </a:p>
          <a:p>
            <a:pPr>
              <a:lnSpc>
                <a:spcPct val="100000"/>
              </a:lnSpc>
            </a:pPr>
            <a:r>
              <a:rPr lang="en-CA" sz="2800" dirty="0">
                <a:latin typeface="Arial" panose="020B0604020202020204" pitchFamily="34" charset="0"/>
                <a:cs typeface="Arial" panose="020B0604020202020204" pitchFamily="34" charset="0"/>
              </a:rPr>
              <a:t>Measure correlated events in other SiPMs produced by IR photons produced during the initial photo-avalanche</a:t>
            </a:r>
            <a:endParaRPr lang="en-CA" sz="2400"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With vs. Without source SiPM active</a:t>
            </a:r>
          </a:p>
          <a:p>
            <a:pPr>
              <a:lnSpc>
                <a:spcPct val="100000"/>
              </a:lnSpc>
            </a:pPr>
            <a:r>
              <a:rPr lang="en-CA" sz="2800" dirty="0">
                <a:latin typeface="Arial" panose="020B0604020202020204" pitchFamily="34" charset="0"/>
                <a:cs typeface="Arial" panose="020B0604020202020204" pitchFamily="34" charset="0"/>
              </a:rPr>
              <a:t>Estimate the probability of photons produced in the photo-avalanche process to be detected in a different SiPM</a:t>
            </a:r>
          </a:p>
          <a:p>
            <a:pPr>
              <a:lnSpc>
                <a:spcPct val="100000"/>
              </a:lnSpc>
            </a:pPr>
            <a:r>
              <a:rPr lang="en-CA" sz="2800" dirty="0">
                <a:latin typeface="Arial" panose="020B0604020202020204" pitchFamily="34" charset="0"/>
                <a:cs typeface="Arial" panose="020B0604020202020204" pitchFamily="34" charset="0"/>
              </a:rPr>
              <a:t>Measurement in Progress - Stay tune!</a:t>
            </a:r>
            <a:endParaRPr lang="en-CA" sz="2400" dirty="0">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C445018B-8E2E-4BDF-A0B6-F9565578D448}"/>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A4B9747E-B2E2-468A-B3E2-6565A7707A75}"/>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4" name="ZoneTexte 33">
            <a:extLst>
              <a:ext uri="{FF2B5EF4-FFF2-40B4-BE49-F238E27FC236}">
                <a16:creationId xmlns:a16="http://schemas.microsoft.com/office/drawing/2014/main" id="{5ADB00B9-C794-4196-BBE4-F3829D7908AA}"/>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5" name="Espace réservé du numéro de diapositive 9">
            <a:extLst>
              <a:ext uri="{FF2B5EF4-FFF2-40B4-BE49-F238E27FC236}">
                <a16:creationId xmlns:a16="http://schemas.microsoft.com/office/drawing/2014/main" id="{E81F5D47-6435-4CF4-878B-07D9ACC4B5AE}"/>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14</a:t>
            </a:fld>
            <a:endParaRPr lang="en-CA" sz="2800" dirty="0">
              <a:solidFill>
                <a:schemeClr val="bg1"/>
              </a:solidFill>
              <a:latin typeface="Arial" panose="020B0604020202020204" pitchFamily="34" charset="0"/>
              <a:cs typeface="Arial" panose="020B0604020202020204" pitchFamily="34" charset="0"/>
            </a:endParaRPr>
          </a:p>
        </p:txBody>
      </p:sp>
      <p:grpSp>
        <p:nvGrpSpPr>
          <p:cNvPr id="36" name="Groupe 35">
            <a:extLst>
              <a:ext uri="{FF2B5EF4-FFF2-40B4-BE49-F238E27FC236}">
                <a16:creationId xmlns:a16="http://schemas.microsoft.com/office/drawing/2014/main" id="{43C73AFC-BA01-48C4-B8DD-5D10588351CC}"/>
              </a:ext>
            </a:extLst>
          </p:cNvPr>
          <p:cNvGrpSpPr/>
          <p:nvPr/>
        </p:nvGrpSpPr>
        <p:grpSpPr>
          <a:xfrm>
            <a:off x="10332728" y="9804288"/>
            <a:ext cx="390319" cy="404426"/>
            <a:chOff x="10175120" y="10287000"/>
            <a:chExt cx="390319" cy="404426"/>
          </a:xfrm>
        </p:grpSpPr>
        <p:sp>
          <p:nvSpPr>
            <p:cNvPr id="37" name="Ellipse 36">
              <a:extLst>
                <a:ext uri="{FF2B5EF4-FFF2-40B4-BE49-F238E27FC236}">
                  <a16:creationId xmlns:a16="http://schemas.microsoft.com/office/drawing/2014/main" id="{9390AD31-0346-4E1F-91B5-C23AB692A7DF}"/>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8" name="Image 37">
              <a:extLst>
                <a:ext uri="{FF2B5EF4-FFF2-40B4-BE49-F238E27FC236}">
                  <a16:creationId xmlns:a16="http://schemas.microsoft.com/office/drawing/2014/main" id="{DD2ACAF2-AC83-43D1-9756-1F46DD94AF19}"/>
                </a:ext>
              </a:extLst>
            </p:cNvPr>
            <p:cNvPicPr>
              <a:picLocks noChangeAspect="1"/>
            </p:cNvPicPr>
            <p:nvPr/>
          </p:nvPicPr>
          <p:blipFill rotWithShape="1">
            <a:blip r:embed="rId4">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pic>
        <p:nvPicPr>
          <p:cNvPr id="17" name="Content Placeholder 5">
            <a:extLst>
              <a:ext uri="{FF2B5EF4-FFF2-40B4-BE49-F238E27FC236}">
                <a16:creationId xmlns:a16="http://schemas.microsoft.com/office/drawing/2014/main" id="{C54327BE-C58D-FD0C-F123-C000DA8BDD68}"/>
              </a:ext>
            </a:extLst>
          </p:cNvPr>
          <p:cNvPicPr>
            <a:picLocks noGrp="1" noChangeAspect="1"/>
          </p:cNvPicPr>
          <p:nvPr/>
        </p:nvPicPr>
        <p:blipFill>
          <a:blip r:embed="rId5"/>
          <a:stretch>
            <a:fillRect/>
          </a:stretch>
        </p:blipFill>
        <p:spPr>
          <a:xfrm>
            <a:off x="13498591" y="356733"/>
            <a:ext cx="4478225" cy="6017614"/>
          </a:xfrm>
          <a:prstGeom prst="rect">
            <a:avLst/>
          </a:prstGeom>
          <a:effectLst>
            <a:softEdge rad="63500"/>
          </a:effectLst>
        </p:spPr>
      </p:pic>
      <p:sp>
        <p:nvSpPr>
          <p:cNvPr id="21" name="ZoneTexte 20">
            <a:extLst>
              <a:ext uri="{FF2B5EF4-FFF2-40B4-BE49-F238E27FC236}">
                <a16:creationId xmlns:a16="http://schemas.microsoft.com/office/drawing/2014/main" id="{F94BEE84-C8A1-4197-A186-F1D702463C09}"/>
              </a:ext>
            </a:extLst>
          </p:cNvPr>
          <p:cNvSpPr txBox="1"/>
          <p:nvPr/>
        </p:nvSpPr>
        <p:spPr>
          <a:xfrm>
            <a:off x="13576038" y="6413065"/>
            <a:ext cx="4270002" cy="646331"/>
          </a:xfrm>
          <a:prstGeom prst="rect">
            <a:avLst/>
          </a:prstGeom>
          <a:noFill/>
        </p:spPr>
        <p:txBody>
          <a:bodyPr wrap="square" rtlCol="0">
            <a:spAutoFit/>
          </a:bodyPr>
          <a:lstStyle/>
          <a:p>
            <a:r>
              <a:rPr lang="fr-CA" dirty="0">
                <a:latin typeface="Arial" panose="020B0604020202020204" pitchFamily="34" charset="0"/>
                <a:cs typeface="Arial" panose="020B0604020202020204" pitchFamily="34" charset="0"/>
              </a:rPr>
              <a:t>Source SiPM </a:t>
            </a:r>
            <a:r>
              <a:rPr lang="fr-CA" dirty="0" err="1">
                <a:latin typeface="Arial" panose="020B0604020202020204" pitchFamily="34" charset="0"/>
                <a:cs typeface="Arial" panose="020B0604020202020204" pitchFamily="34" charset="0"/>
              </a:rPr>
              <a:t>illuminated</a:t>
            </a:r>
            <a:r>
              <a:rPr lang="fr-CA" dirty="0">
                <a:latin typeface="Arial" panose="020B0604020202020204" pitchFamily="34" charset="0"/>
                <a:cs typeface="Arial" panose="020B0604020202020204" pitchFamily="34" charset="0"/>
              </a:rPr>
              <a:t> by light </a:t>
            </a:r>
            <a:r>
              <a:rPr lang="fr-CA" dirty="0" err="1">
                <a:latin typeface="Arial" panose="020B0604020202020204" pitchFamily="34" charset="0"/>
                <a:cs typeface="Arial" panose="020B0604020202020204" pitchFamily="34" charset="0"/>
              </a:rPr>
              <a:t>from</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optical</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fiber</a:t>
            </a:r>
            <a:endParaRPr lang="fr-CA" dirty="0">
              <a:latin typeface="Arial" panose="020B0604020202020204" pitchFamily="34" charset="0"/>
              <a:cs typeface="Arial" panose="020B0604020202020204" pitchFamily="34" charset="0"/>
            </a:endParaRPr>
          </a:p>
        </p:txBody>
      </p:sp>
      <p:sp>
        <p:nvSpPr>
          <p:cNvPr id="6" name="Étoile : 7 branches 5">
            <a:extLst>
              <a:ext uri="{FF2B5EF4-FFF2-40B4-BE49-F238E27FC236}">
                <a16:creationId xmlns:a16="http://schemas.microsoft.com/office/drawing/2014/main" id="{020EC837-4F58-4E25-BAE0-7588FCEE6141}"/>
              </a:ext>
            </a:extLst>
          </p:cNvPr>
          <p:cNvSpPr>
            <a:spLocks noChangeAspect="1"/>
          </p:cNvSpPr>
          <p:nvPr/>
        </p:nvSpPr>
        <p:spPr>
          <a:xfrm>
            <a:off x="9752420" y="7269312"/>
            <a:ext cx="459560" cy="459560"/>
          </a:xfrm>
          <a:prstGeom prst="star7">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3" name="Étoile : 7 branches 22">
            <a:extLst>
              <a:ext uri="{FF2B5EF4-FFF2-40B4-BE49-F238E27FC236}">
                <a16:creationId xmlns:a16="http://schemas.microsoft.com/office/drawing/2014/main" id="{914BAB2C-FA3C-4C51-8A1E-1BE3F33BEDB5}"/>
              </a:ext>
            </a:extLst>
          </p:cNvPr>
          <p:cNvSpPr>
            <a:spLocks noChangeAspect="1"/>
          </p:cNvSpPr>
          <p:nvPr/>
        </p:nvSpPr>
        <p:spPr>
          <a:xfrm>
            <a:off x="11805732" y="4936142"/>
            <a:ext cx="343596" cy="343596"/>
          </a:xfrm>
          <a:prstGeom prst="star7">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2" name="Forme libre : forme 21">
            <a:extLst>
              <a:ext uri="{FF2B5EF4-FFF2-40B4-BE49-F238E27FC236}">
                <a16:creationId xmlns:a16="http://schemas.microsoft.com/office/drawing/2014/main" id="{87DC05A2-43AA-4DF2-85F9-19542C283F81}"/>
              </a:ext>
            </a:extLst>
          </p:cNvPr>
          <p:cNvSpPr>
            <a:spLocks noChangeAspect="1"/>
          </p:cNvSpPr>
          <p:nvPr/>
        </p:nvSpPr>
        <p:spPr>
          <a:xfrm rot="2375888" flipH="1">
            <a:off x="10741342" y="4710046"/>
            <a:ext cx="270721" cy="3024114"/>
          </a:xfrm>
          <a:custGeom>
            <a:avLst/>
            <a:gdLst>
              <a:gd name="connsiteX0" fmla="*/ 21781 w 4354304"/>
              <a:gd name="connsiteY0" fmla="*/ 0 h 13650686"/>
              <a:gd name="connsiteX1" fmla="*/ 4354295 w 4354304"/>
              <a:gd name="connsiteY1" fmla="*/ 1654629 h 13650686"/>
              <a:gd name="connsiteX2" fmla="*/ 10895 w 4354304"/>
              <a:gd name="connsiteY2" fmla="*/ 3363686 h 13650686"/>
              <a:gd name="connsiteX3" fmla="*/ 4310752 w 4354304"/>
              <a:gd name="connsiteY3" fmla="*/ 5083629 h 13650686"/>
              <a:gd name="connsiteX4" fmla="*/ 9 w 4354304"/>
              <a:gd name="connsiteY4" fmla="*/ 6803571 h 13650686"/>
              <a:gd name="connsiteX5" fmla="*/ 4354295 w 4354304"/>
              <a:gd name="connsiteY5" fmla="*/ 8523514 h 13650686"/>
              <a:gd name="connsiteX6" fmla="*/ 43552 w 4354304"/>
              <a:gd name="connsiteY6" fmla="*/ 10221686 h 13650686"/>
              <a:gd name="connsiteX7" fmla="*/ 4310752 w 4354304"/>
              <a:gd name="connsiteY7" fmla="*/ 11952514 h 13650686"/>
              <a:gd name="connsiteX8" fmla="*/ 10895 w 4354304"/>
              <a:gd name="connsiteY8" fmla="*/ 13650686 h 1365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304" h="13650686">
                <a:moveTo>
                  <a:pt x="21781" y="0"/>
                </a:moveTo>
                <a:cubicBezTo>
                  <a:pt x="2188945" y="547007"/>
                  <a:pt x="4356109" y="1094015"/>
                  <a:pt x="4354295" y="1654629"/>
                </a:cubicBezTo>
                <a:cubicBezTo>
                  <a:pt x="4352481" y="2215243"/>
                  <a:pt x="18152" y="2792186"/>
                  <a:pt x="10895" y="3363686"/>
                </a:cubicBezTo>
                <a:cubicBezTo>
                  <a:pt x="3638" y="3935186"/>
                  <a:pt x="4312566" y="4510315"/>
                  <a:pt x="4310752" y="5083629"/>
                </a:cubicBezTo>
                <a:cubicBezTo>
                  <a:pt x="4308938" y="5656943"/>
                  <a:pt x="-7248" y="6230257"/>
                  <a:pt x="9" y="6803571"/>
                </a:cubicBezTo>
                <a:cubicBezTo>
                  <a:pt x="7266" y="7376885"/>
                  <a:pt x="4347038" y="7953828"/>
                  <a:pt x="4354295" y="8523514"/>
                </a:cubicBezTo>
                <a:cubicBezTo>
                  <a:pt x="4361552" y="9093200"/>
                  <a:pt x="50809" y="9650186"/>
                  <a:pt x="43552" y="10221686"/>
                </a:cubicBezTo>
                <a:cubicBezTo>
                  <a:pt x="36295" y="10793186"/>
                  <a:pt x="4316195" y="11381014"/>
                  <a:pt x="4310752" y="11952514"/>
                </a:cubicBezTo>
                <a:cubicBezTo>
                  <a:pt x="4305309" y="12524014"/>
                  <a:pt x="134266" y="13209815"/>
                  <a:pt x="10895" y="13650686"/>
                </a:cubicBezTo>
              </a:path>
            </a:pathLst>
          </a:custGeom>
          <a:noFill/>
          <a:ln w="63500" cap="rnd">
            <a:solidFill>
              <a:srgbClr val="00B0F0"/>
            </a:solidFill>
            <a:headEnd type="triangle" w="sm" len="lg"/>
            <a:tailEnd type="none" w="sm"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ZoneTexte 18">
            <a:extLst>
              <a:ext uri="{FF2B5EF4-FFF2-40B4-BE49-F238E27FC236}">
                <a16:creationId xmlns:a16="http://schemas.microsoft.com/office/drawing/2014/main" id="{755D658E-31AA-4C52-AC84-2137B3E21CBC}"/>
              </a:ext>
            </a:extLst>
          </p:cNvPr>
          <p:cNvSpPr txBox="1"/>
          <p:nvPr/>
        </p:nvSpPr>
        <p:spPr>
          <a:xfrm>
            <a:off x="9083484" y="8824765"/>
            <a:ext cx="4270002" cy="369332"/>
          </a:xfrm>
          <a:prstGeom prst="rect">
            <a:avLst/>
          </a:prstGeom>
          <a:noFill/>
        </p:spPr>
        <p:txBody>
          <a:bodyPr wrap="square" rtlCol="0">
            <a:spAutoFit/>
          </a:bodyPr>
          <a:lstStyle/>
          <a:p>
            <a:r>
              <a:rPr lang="fr-CA" dirty="0" err="1">
                <a:latin typeface="Arial" panose="020B0604020202020204" pitchFamily="34" charset="0"/>
                <a:cs typeface="Arial" panose="020B0604020202020204" pitchFamily="34" charset="0"/>
              </a:rPr>
              <a:t>External</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crosstalk</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principle</a:t>
            </a:r>
            <a:endParaRPr lang="fr-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935311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10090842" cy="1988345"/>
          </a:xfrm>
        </p:spPr>
        <p:txBody>
          <a:bodyPr>
            <a:normAutofit/>
          </a:bodyPr>
          <a:lstStyle/>
          <a:p>
            <a:r>
              <a:rPr lang="en-GB" sz="4400" baseline="30000" dirty="0">
                <a:latin typeface="Arial" panose="020B0604020202020204" pitchFamily="34" charset="0"/>
                <a:cs typeface="Arial" panose="020B0604020202020204" pitchFamily="34" charset="0"/>
              </a:rPr>
              <a:t>181</a:t>
            </a:r>
            <a:r>
              <a:rPr lang="en-GB" sz="4400" dirty="0">
                <a:latin typeface="Arial" panose="020B0604020202020204" pitchFamily="34" charset="0"/>
                <a:cs typeface="Arial" panose="020B0604020202020204" pitchFamily="34" charset="0"/>
              </a:rPr>
              <a:t>Hf Source Activation</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0" y="2382355"/>
                <a:ext cx="7816541" cy="6378718"/>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400" dirty="0">
                    <a:latin typeface="Arial" panose="020B0604020202020204" pitchFamily="34" charset="0"/>
                    <a:cs typeface="Arial" panose="020B0604020202020204" pitchFamily="34" charset="0"/>
                  </a:rPr>
                  <a:t>Half-life: 42.39 days</a:t>
                </a:r>
              </a:p>
              <a:p>
                <a:pPr>
                  <a:lnSpc>
                    <a:spcPct val="100000"/>
                  </a:lnSpc>
                </a:pPr>
                <a:r>
                  <a:rPr lang="en-CA" sz="2400" dirty="0">
                    <a:latin typeface="Arial" panose="020B0604020202020204" pitchFamily="34" charset="0"/>
                    <a:cs typeface="Arial" panose="020B0604020202020204" pitchFamily="34" charset="0"/>
                  </a:rPr>
                  <a:t>Main </a:t>
                </a:r>
                <a14:m>
                  <m:oMath xmlns:m="http://schemas.openxmlformats.org/officeDocument/2006/math">
                    <m:r>
                      <a:rPr lang="fr-CA" sz="2400" b="0" i="1" smtClean="0">
                        <a:latin typeface="Cambria Math" panose="02040503050406030204" pitchFamily="18" charset="0"/>
                        <a:cs typeface="Arial" panose="020B0604020202020204" pitchFamily="34" charset="0"/>
                      </a:rPr>
                      <m:t>𝛾</m:t>
                    </m:r>
                  </m:oMath>
                </a14:m>
                <a:r>
                  <a:rPr lang="en-CA" sz="2400" dirty="0">
                    <a:latin typeface="Arial" panose="020B0604020202020204" pitchFamily="34" charset="0"/>
                    <a:cs typeface="Arial" panose="020B0604020202020204" pitchFamily="34" charset="0"/>
                  </a:rPr>
                  <a:t> lines: 133 and 482 keV</a:t>
                </a:r>
              </a:p>
              <a:p>
                <a:pPr>
                  <a:lnSpc>
                    <a:spcPct val="100000"/>
                  </a:lnSpc>
                </a:pPr>
                <a:r>
                  <a:rPr lang="en-CA" sz="2400" dirty="0">
                    <a:latin typeface="Arial" panose="020B0604020202020204" pitchFamily="34" charset="0"/>
                    <a:cs typeface="Arial" panose="020B0604020202020204" pitchFamily="34" charset="0"/>
                  </a:rPr>
                  <a:t>Target Activity: 1 </a:t>
                </a:r>
                <a:r>
                  <a:rPr lang="en-CA" sz="2400" dirty="0" err="1">
                    <a:latin typeface="Arial" panose="020B0604020202020204" pitchFamily="34" charset="0"/>
                    <a:cs typeface="Arial" panose="020B0604020202020204" pitchFamily="34" charset="0"/>
                  </a:rPr>
                  <a:t>kBq</a:t>
                </a:r>
                <a:endParaRPr lang="en-CA" sz="2400" dirty="0">
                  <a:latin typeface="Arial" panose="020B0604020202020204" pitchFamily="34" charset="0"/>
                  <a:cs typeface="Arial" panose="020B0604020202020204" pitchFamily="34" charset="0"/>
                </a:endParaRPr>
              </a:p>
              <a:p>
                <a:pPr>
                  <a:lnSpc>
                    <a:spcPct val="100000"/>
                  </a:lnSpc>
                </a:pPr>
                <a:r>
                  <a:rPr lang="en-CA" sz="2400" dirty="0">
                    <a:latin typeface="Arial" panose="020B0604020202020204" pitchFamily="34" charset="0"/>
                    <a:cs typeface="Arial" panose="020B0604020202020204" pitchFamily="34" charset="0"/>
                  </a:rPr>
                  <a:t>Centrally located in the </a:t>
                </a:r>
                <a:r>
                  <a:rPr lang="en-CA" sz="2400" dirty="0" err="1">
                    <a:latin typeface="Arial" panose="020B0604020202020204" pitchFamily="34" charset="0"/>
                    <a:cs typeface="Arial" panose="020B0604020202020204" pitchFamily="34" charset="0"/>
                  </a:rPr>
                  <a:t>LoLX</a:t>
                </a:r>
                <a:r>
                  <a:rPr lang="en-CA" sz="2400" dirty="0">
                    <a:latin typeface="Arial" panose="020B0604020202020204" pitchFamily="34" charset="0"/>
                    <a:cs typeface="Arial" panose="020B0604020202020204" pitchFamily="34" charset="0"/>
                  </a:rPr>
                  <a:t> active volume</a:t>
                </a:r>
              </a:p>
              <a:p>
                <a:pPr>
                  <a:lnSpc>
                    <a:spcPct val="100000"/>
                  </a:lnSpc>
                </a:pPr>
                <a:r>
                  <a:rPr lang="en-CA" sz="2400" dirty="0">
                    <a:latin typeface="Arial" panose="020B0604020202020204" pitchFamily="34" charset="0"/>
                    <a:cs typeface="Arial" panose="020B0604020202020204" pitchFamily="34" charset="0"/>
                  </a:rPr>
                  <a:t>Collaboration with SLOWPOKE-II Laboratory of </a:t>
                </a:r>
                <a:r>
                  <a:rPr lang="en-CA" sz="2400" i="1" dirty="0">
                    <a:latin typeface="Arial" panose="020B0604020202020204" pitchFamily="34" charset="0"/>
                    <a:cs typeface="Arial" panose="020B0604020202020204" pitchFamily="34" charset="0"/>
                  </a:rPr>
                  <a:t>École Polytechnique de Montréal</a:t>
                </a:r>
                <a:endParaRPr lang="en-CA" sz="2000" i="1" dirty="0">
                  <a:latin typeface="Arial" panose="020B0604020202020204" pitchFamily="34" charset="0"/>
                  <a:cs typeface="Arial" panose="020B0604020202020204" pitchFamily="34" charset="0"/>
                </a:endParaRPr>
              </a:p>
              <a:p>
                <a:pPr lvl="1">
                  <a:lnSpc>
                    <a:spcPct val="100000"/>
                  </a:lnSpc>
                </a:pPr>
                <a:r>
                  <a:rPr lang="en-CA" sz="2000" dirty="0">
                    <a:latin typeface="Arial" panose="020B0604020202020204" pitchFamily="34" charset="0"/>
                    <a:cs typeface="Arial" panose="020B0604020202020204" pitchFamily="34" charset="0"/>
                  </a:rPr>
                  <a:t>Neutron activation of natural Hafnium</a:t>
                </a:r>
              </a:p>
              <a:p>
                <a:pPr>
                  <a:lnSpc>
                    <a:spcPct val="100000"/>
                  </a:lnSpc>
                </a:pPr>
                <a:r>
                  <a:rPr lang="en-CA" sz="2400" dirty="0">
                    <a:latin typeface="Arial" panose="020B0604020202020204" pitchFamily="34" charset="0"/>
                    <a:cs typeface="Arial" panose="020B0604020202020204" pitchFamily="34" charset="0"/>
                  </a:rPr>
                  <a:t>Hafnium sample spot-welded at McGill to natural zirconium rod</a:t>
                </a:r>
              </a:p>
              <a:p>
                <a:pPr>
                  <a:lnSpc>
                    <a:spcPct val="100000"/>
                  </a:lnSpc>
                </a:pPr>
                <a:r>
                  <a:rPr lang="en-CA" sz="2400" dirty="0">
                    <a:latin typeface="Arial" panose="020B0604020202020204" pitchFamily="34" charset="0"/>
                    <a:cs typeface="Arial" panose="020B0604020202020204" pitchFamily="34" charset="0"/>
                  </a:rPr>
                  <a:t>Cryogenically tested at 77 K with LN</a:t>
                </a:r>
                <a:r>
                  <a:rPr lang="en-CA" sz="2400" baseline="-25000" dirty="0">
                    <a:latin typeface="Arial" panose="020B0604020202020204" pitchFamily="34" charset="0"/>
                    <a:cs typeface="Arial" panose="020B0604020202020204" pitchFamily="34" charset="0"/>
                  </a:rPr>
                  <a:t>2 </a:t>
                </a:r>
                <a:r>
                  <a:rPr lang="en-CA" sz="2400" dirty="0">
                    <a:latin typeface="Arial" panose="020B0604020202020204" pitchFamily="34" charset="0"/>
                    <a:cs typeface="Arial" panose="020B0604020202020204" pitchFamily="34" charset="0"/>
                  </a:rPr>
                  <a:t>for structural integrity</a:t>
                </a:r>
                <a:endParaRPr lang="en-CA" sz="2400" baseline="-25000" dirty="0">
                  <a:latin typeface="Arial" panose="020B0604020202020204" pitchFamily="34" charset="0"/>
                  <a:cs typeface="Arial" panose="020B0604020202020204" pitchFamily="34" charset="0"/>
                </a:endParaRPr>
              </a:p>
              <a:p>
                <a:pPr>
                  <a:lnSpc>
                    <a:spcPct val="100000"/>
                  </a:lnSpc>
                </a:pPr>
                <a:r>
                  <a:rPr lang="en-CA" sz="2400" dirty="0">
                    <a:latin typeface="Arial" panose="020B0604020202020204" pitchFamily="34" charset="0"/>
                    <a:cs typeface="Arial" panose="020B0604020202020204" pitchFamily="34" charset="0"/>
                  </a:rPr>
                  <a:t>Activation </a:t>
                </a:r>
                <a:r>
                  <a:rPr lang="en-CA" sz="2400" u="sng" dirty="0">
                    <a:latin typeface="Arial" panose="020B0604020202020204" pitchFamily="34" charset="0"/>
                    <a:cs typeface="Arial" panose="020B0604020202020204" pitchFamily="34" charset="0"/>
                  </a:rPr>
                  <a:t>Summer 2026</a:t>
                </a:r>
              </a:p>
            </p:txBody>
          </p:sp>
        </mc:Choice>
        <mc:Fallback xmlns="">
          <p:sp>
            <p:nvSpPr>
              <p:cNvPr id="39" name="Espace réservé du contenu 2">
                <a:extLst>
                  <a:ext uri="{FF2B5EF4-FFF2-40B4-BE49-F238E27FC236}">
                    <a16:creationId xmlns:a16="http://schemas.microsoft.com/office/drawing/2014/main" id="{059F9EB7-F033-4B9D-9427-D89C13538F6B}"/>
                  </a:ext>
                </a:extLst>
              </p:cNvPr>
              <p:cNvSpPr txBox="1">
                <a:spLocks noRot="1" noChangeAspect="1" noMove="1" noResize="1" noEditPoints="1" noAdjustHandles="1" noChangeArrowheads="1" noChangeShapeType="1" noTextEdit="1"/>
              </p:cNvSpPr>
              <p:nvPr/>
            </p:nvSpPr>
            <p:spPr>
              <a:xfrm>
                <a:off x="628130" y="2382355"/>
                <a:ext cx="7816541" cy="6378718"/>
              </a:xfrm>
              <a:prstGeom prst="rect">
                <a:avLst/>
              </a:prstGeom>
              <a:blipFill>
                <a:blip r:embed="rId3"/>
                <a:stretch>
                  <a:fillRect l="-1014" r="-1872"/>
                </a:stretch>
              </a:blipFill>
            </p:spPr>
            <p:txBody>
              <a:bodyPr/>
              <a:lstStyle/>
              <a:p>
                <a:r>
                  <a:rPr lang="fr-CA">
                    <a:noFill/>
                  </a:rPr>
                  <a:t> </a:t>
                </a:r>
              </a:p>
            </p:txBody>
          </p:sp>
        </mc:Fallback>
      </mc:AlternateContent>
      <p:sp>
        <p:nvSpPr>
          <p:cNvPr id="32" name="Rectangle 31">
            <a:extLst>
              <a:ext uri="{FF2B5EF4-FFF2-40B4-BE49-F238E27FC236}">
                <a16:creationId xmlns:a16="http://schemas.microsoft.com/office/drawing/2014/main" id="{C445018B-8E2E-4BDF-A0B6-F9565578D448}"/>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A4B9747E-B2E2-468A-B3E2-6565A7707A75}"/>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4" name="ZoneTexte 33">
            <a:extLst>
              <a:ext uri="{FF2B5EF4-FFF2-40B4-BE49-F238E27FC236}">
                <a16:creationId xmlns:a16="http://schemas.microsoft.com/office/drawing/2014/main" id="{5ADB00B9-C794-4196-BBE4-F3829D7908AA}"/>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5" name="Espace réservé du numéro de diapositive 9">
            <a:extLst>
              <a:ext uri="{FF2B5EF4-FFF2-40B4-BE49-F238E27FC236}">
                <a16:creationId xmlns:a16="http://schemas.microsoft.com/office/drawing/2014/main" id="{E81F5D47-6435-4CF4-878B-07D9ACC4B5AE}"/>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15</a:t>
            </a:fld>
            <a:endParaRPr lang="en-CA" sz="2800" dirty="0">
              <a:solidFill>
                <a:schemeClr val="bg1"/>
              </a:solidFill>
              <a:latin typeface="Arial" panose="020B0604020202020204" pitchFamily="34" charset="0"/>
              <a:cs typeface="Arial" panose="020B0604020202020204" pitchFamily="34" charset="0"/>
            </a:endParaRPr>
          </a:p>
        </p:txBody>
      </p:sp>
      <p:grpSp>
        <p:nvGrpSpPr>
          <p:cNvPr id="36" name="Groupe 35">
            <a:extLst>
              <a:ext uri="{FF2B5EF4-FFF2-40B4-BE49-F238E27FC236}">
                <a16:creationId xmlns:a16="http://schemas.microsoft.com/office/drawing/2014/main" id="{43C73AFC-BA01-48C4-B8DD-5D10588351CC}"/>
              </a:ext>
            </a:extLst>
          </p:cNvPr>
          <p:cNvGrpSpPr/>
          <p:nvPr/>
        </p:nvGrpSpPr>
        <p:grpSpPr>
          <a:xfrm>
            <a:off x="10332728" y="9804288"/>
            <a:ext cx="390319" cy="404426"/>
            <a:chOff x="10175120" y="10287000"/>
            <a:chExt cx="390319" cy="404426"/>
          </a:xfrm>
        </p:grpSpPr>
        <p:sp>
          <p:nvSpPr>
            <p:cNvPr id="37" name="Ellipse 36">
              <a:extLst>
                <a:ext uri="{FF2B5EF4-FFF2-40B4-BE49-F238E27FC236}">
                  <a16:creationId xmlns:a16="http://schemas.microsoft.com/office/drawing/2014/main" id="{9390AD31-0346-4E1F-91B5-C23AB692A7DF}"/>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8" name="Image 37">
              <a:extLst>
                <a:ext uri="{FF2B5EF4-FFF2-40B4-BE49-F238E27FC236}">
                  <a16:creationId xmlns:a16="http://schemas.microsoft.com/office/drawing/2014/main" id="{DD2ACAF2-AC83-43D1-9756-1F46DD94AF19}"/>
                </a:ext>
              </a:extLst>
            </p:cNvPr>
            <p:cNvPicPr>
              <a:picLocks noChangeAspect="1"/>
            </p:cNvPicPr>
            <p:nvPr/>
          </p:nvPicPr>
          <p:blipFill rotWithShape="1">
            <a:blip r:embed="rId4">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pic>
        <p:nvPicPr>
          <p:cNvPr id="4" name="Image 3">
            <a:extLst>
              <a:ext uri="{FF2B5EF4-FFF2-40B4-BE49-F238E27FC236}">
                <a16:creationId xmlns:a16="http://schemas.microsoft.com/office/drawing/2014/main" id="{F0497F84-E273-4895-AD90-A40D3CE76BE7}"/>
              </a:ext>
            </a:extLst>
          </p:cNvPr>
          <p:cNvPicPr>
            <a:picLocks noChangeAspect="1"/>
          </p:cNvPicPr>
          <p:nvPr/>
        </p:nvPicPr>
        <p:blipFill rotWithShape="1">
          <a:blip r:embed="rId5">
            <a:extLst>
              <a:ext uri="{28A0092B-C50C-407E-A947-70E740481C1C}">
                <a14:useLocalDpi xmlns:a14="http://schemas.microsoft.com/office/drawing/2010/main" val="0"/>
              </a:ext>
            </a:extLst>
          </a:blip>
          <a:srcRect l="17145" t="18488" r="17145" b="18488"/>
          <a:stretch/>
        </p:blipFill>
        <p:spPr>
          <a:xfrm>
            <a:off x="12132120" y="547688"/>
            <a:ext cx="5736880" cy="4128257"/>
          </a:xfrm>
          <a:prstGeom prst="rect">
            <a:avLst/>
          </a:prstGeom>
          <a:effectLst>
            <a:softEdge rad="63500"/>
          </a:effectLst>
        </p:spPr>
      </p:pic>
      <p:sp>
        <p:nvSpPr>
          <p:cNvPr id="5" name="ZoneTexte 4">
            <a:extLst>
              <a:ext uri="{FF2B5EF4-FFF2-40B4-BE49-F238E27FC236}">
                <a16:creationId xmlns:a16="http://schemas.microsoft.com/office/drawing/2014/main" id="{E4EFC247-5689-4CF9-86E1-9A15048CE0E4}"/>
              </a:ext>
            </a:extLst>
          </p:cNvPr>
          <p:cNvSpPr txBox="1"/>
          <p:nvPr/>
        </p:nvSpPr>
        <p:spPr>
          <a:xfrm>
            <a:off x="12132120" y="4717546"/>
            <a:ext cx="5527749" cy="923330"/>
          </a:xfrm>
          <a:prstGeom prst="rect">
            <a:avLst/>
          </a:prstGeom>
          <a:noFill/>
        </p:spPr>
        <p:txBody>
          <a:bodyPr wrap="square" rtlCol="0">
            <a:spAutoFit/>
          </a:bodyPr>
          <a:lstStyle/>
          <a:p>
            <a:r>
              <a:rPr lang="fr-CA" dirty="0" err="1">
                <a:latin typeface="Arial" panose="020B0604020202020204" pitchFamily="34" charset="0"/>
                <a:cs typeface="Arial" panose="020B0604020202020204" pitchFamily="34" charset="0"/>
              </a:rPr>
              <a:t>Visit</a:t>
            </a:r>
            <a:r>
              <a:rPr lang="fr-CA" dirty="0">
                <a:latin typeface="Arial" panose="020B0604020202020204" pitchFamily="34" charset="0"/>
                <a:cs typeface="Arial" panose="020B0604020202020204" pitchFamily="34" charset="0"/>
              </a:rPr>
              <a:t> of the SLOWPOKE-II </a:t>
            </a:r>
            <a:r>
              <a:rPr lang="fr-CA" dirty="0" err="1">
                <a:latin typeface="Arial" panose="020B0604020202020204" pitchFamily="34" charset="0"/>
                <a:cs typeface="Arial" panose="020B0604020202020204" pitchFamily="34" charset="0"/>
              </a:rPr>
              <a:t>reactor</a:t>
            </a:r>
            <a:r>
              <a:rPr lang="fr-CA" dirty="0">
                <a:latin typeface="Arial" panose="020B0604020202020204" pitchFamily="34" charset="0"/>
                <a:cs typeface="Arial" panose="020B0604020202020204" pitchFamily="34" charset="0"/>
              </a:rPr>
              <a:t>. Darren Hall (SLOWPOKE-II </a:t>
            </a:r>
            <a:r>
              <a:rPr lang="fr-CA" dirty="0" err="1">
                <a:latin typeface="Arial" panose="020B0604020202020204" pitchFamily="34" charset="0"/>
                <a:cs typeface="Arial" panose="020B0604020202020204" pitchFamily="34" charset="0"/>
              </a:rPr>
              <a:t>Lab</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Director</a:t>
            </a:r>
            <a:r>
              <a:rPr lang="fr-CA" dirty="0">
                <a:latin typeface="Arial" panose="020B0604020202020204" pitchFamily="34" charset="0"/>
                <a:cs typeface="Arial" panose="020B0604020202020204" pitchFamily="34" charset="0"/>
              </a:rPr>
              <a:t>), Naman </a:t>
            </a:r>
            <a:r>
              <a:rPr lang="fr-CA" dirty="0" err="1">
                <a:latin typeface="Arial" panose="020B0604020202020204" pitchFamily="34" charset="0"/>
                <a:cs typeface="Arial" panose="020B0604020202020204" pitchFamily="34" charset="0"/>
              </a:rPr>
              <a:t>Walia</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Sandhya</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Rotto</a:t>
            </a:r>
            <a:r>
              <a:rPr lang="fr-CA" dirty="0">
                <a:latin typeface="Arial" panose="020B0604020202020204" pitchFamily="34" charset="0"/>
                <a:cs typeface="Arial" panose="020B0604020202020204" pitchFamily="34" charset="0"/>
              </a:rPr>
              <a:t>, Irina </a:t>
            </a:r>
            <a:r>
              <a:rPr lang="fr-CA" dirty="0" err="1">
                <a:latin typeface="Arial" panose="020B0604020202020204" pitchFamily="34" charset="0"/>
                <a:cs typeface="Arial" panose="020B0604020202020204" pitchFamily="34" charset="0"/>
              </a:rPr>
              <a:t>Nitu</a:t>
            </a:r>
            <a:r>
              <a:rPr lang="fr-CA" dirty="0">
                <a:latin typeface="Arial" panose="020B0604020202020204" pitchFamily="34" charset="0"/>
                <a:cs typeface="Arial" panose="020B0604020202020204" pitchFamily="34" charset="0"/>
              </a:rPr>
              <a:t>, Eleanor Allen</a:t>
            </a:r>
          </a:p>
        </p:txBody>
      </p:sp>
      <p:pic>
        <p:nvPicPr>
          <p:cNvPr id="1026" name="Picture 2">
            <a:extLst>
              <a:ext uri="{FF2B5EF4-FFF2-40B4-BE49-F238E27FC236}">
                <a16:creationId xmlns:a16="http://schemas.microsoft.com/office/drawing/2014/main" id="{E9383B22-2EFE-44E4-8CB7-7FC6F20079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44672" y="553706"/>
            <a:ext cx="3406809" cy="412223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1FDCA985-FA32-42E4-81CD-767125913869}"/>
              </a:ext>
            </a:extLst>
          </p:cNvPr>
          <p:cNvSpPr txBox="1"/>
          <p:nvPr/>
        </p:nvSpPr>
        <p:spPr>
          <a:xfrm>
            <a:off x="8444672" y="4687726"/>
            <a:ext cx="3406809" cy="369332"/>
          </a:xfrm>
          <a:prstGeom prst="rect">
            <a:avLst/>
          </a:prstGeom>
          <a:noFill/>
        </p:spPr>
        <p:txBody>
          <a:bodyPr wrap="square" rtlCol="0">
            <a:spAutoFit/>
          </a:bodyPr>
          <a:lstStyle/>
          <a:p>
            <a:r>
              <a:rPr lang="fr-CA" baseline="30000" dirty="0" err="1">
                <a:latin typeface="Arial" panose="020B0604020202020204" pitchFamily="34" charset="0"/>
                <a:cs typeface="Arial" panose="020B0604020202020204" pitchFamily="34" charset="0"/>
              </a:rPr>
              <a:t>nat</a:t>
            </a:r>
            <a:r>
              <a:rPr lang="fr-CA" dirty="0" err="1">
                <a:latin typeface="Arial" panose="020B0604020202020204" pitchFamily="34" charset="0"/>
                <a:cs typeface="Arial" panose="020B0604020202020204" pitchFamily="34" charset="0"/>
              </a:rPr>
              <a:t>Hf</a:t>
            </a:r>
            <a:r>
              <a:rPr lang="fr-CA" dirty="0">
                <a:latin typeface="Arial" panose="020B0604020202020204" pitchFamily="34" charset="0"/>
                <a:cs typeface="Arial" panose="020B0604020202020204" pitchFamily="34" charset="0"/>
              </a:rPr>
              <a:t> </a:t>
            </a:r>
            <a:r>
              <a:rPr lang="fr-CA" dirty="0" err="1">
                <a:latin typeface="Arial" panose="020B0604020202020204" pitchFamily="34" charset="0"/>
                <a:cs typeface="Arial" panose="020B0604020202020204" pitchFamily="34" charset="0"/>
              </a:rPr>
              <a:t>welded</a:t>
            </a:r>
            <a:r>
              <a:rPr lang="fr-CA" dirty="0">
                <a:latin typeface="Arial" panose="020B0604020202020204" pitchFamily="34" charset="0"/>
                <a:cs typeface="Arial" panose="020B0604020202020204" pitchFamily="34" charset="0"/>
              </a:rPr>
              <a:t> to a Zn </a:t>
            </a:r>
            <a:r>
              <a:rPr lang="fr-CA" dirty="0" err="1">
                <a:latin typeface="Arial" panose="020B0604020202020204" pitchFamily="34" charset="0"/>
                <a:cs typeface="Arial" panose="020B0604020202020204" pitchFamily="34" charset="0"/>
              </a:rPr>
              <a:t>rod</a:t>
            </a:r>
            <a:endParaRPr lang="fr-CA" dirty="0">
              <a:latin typeface="Arial" panose="020B0604020202020204" pitchFamily="34" charset="0"/>
              <a:cs typeface="Arial" panose="020B0604020202020204" pitchFamily="34" charset="0"/>
            </a:endParaRPr>
          </a:p>
        </p:txBody>
      </p:sp>
      <p:pic>
        <p:nvPicPr>
          <p:cNvPr id="7" name="Graphique 6">
            <a:extLst>
              <a:ext uri="{FF2B5EF4-FFF2-40B4-BE49-F238E27FC236}">
                <a16:creationId xmlns:a16="http://schemas.microsoft.com/office/drawing/2014/main" id="{AE8B2FD1-CBD9-421C-9FF0-A0EAC7BA054B}"/>
              </a:ext>
            </a:extLst>
          </p:cNvPr>
          <p:cNvPicPr>
            <a:picLocks noChangeAspect="1"/>
          </p:cNvPicPr>
          <p:nvPr/>
        </p:nvPicPr>
        <p:blipFill>
          <a:blip r:embed="rId7">
            <a:biLevel thresh="75000"/>
            <a:extLst>
              <a:ext uri="{96DAC541-7B7A-43D3-8B79-37D633B846F1}">
                <asvg:svgBlip xmlns:asvg="http://schemas.microsoft.com/office/drawing/2016/SVG/main" r:embed="rId8"/>
              </a:ext>
            </a:extLst>
          </a:blip>
          <a:stretch>
            <a:fillRect/>
          </a:stretch>
        </p:blipFill>
        <p:spPr>
          <a:xfrm>
            <a:off x="9565331" y="5284076"/>
            <a:ext cx="5527749" cy="4214909"/>
          </a:xfrm>
          <a:prstGeom prst="rect">
            <a:avLst/>
          </a:prstGeom>
        </p:spPr>
      </p:pic>
    </p:spTree>
    <p:extLst>
      <p:ext uri="{BB962C8B-B14F-4D97-AF65-F5344CB8AC3E}">
        <p14:creationId xmlns:p14="http://schemas.microsoft.com/office/powerpoint/2010/main" val="306774997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C403EFE0-A0EC-46C1-98DB-A813886837BA}"/>
              </a:ext>
            </a:extLst>
          </p:cNvPr>
          <p:cNvPicPr>
            <a:picLocks noChangeAspect="1"/>
          </p:cNvPicPr>
          <p:nvPr/>
        </p:nvPicPr>
        <p:blipFill>
          <a:blip r:embed="rId3">
            <a:alphaModFix/>
          </a:blip>
          <a:stretch>
            <a:fillRect/>
          </a:stretch>
        </p:blipFill>
        <p:spPr>
          <a:xfrm>
            <a:off x="8394516" y="4161109"/>
            <a:ext cx="8631793" cy="5881548"/>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1774499" cy="1988345"/>
          </a:xfrm>
        </p:spPr>
        <p:txBody>
          <a:bodyPr>
            <a:normAutofit/>
          </a:bodyPr>
          <a:lstStyle/>
          <a:p>
            <a:r>
              <a:rPr lang="en-GB" sz="4400" dirty="0">
                <a:latin typeface="Arial" panose="020B0604020202020204" pitchFamily="34" charset="0"/>
                <a:cs typeface="Arial" panose="020B0604020202020204" pitchFamily="34" charset="0"/>
              </a:rPr>
              <a:t>Purification  System Upgrade:</a:t>
            </a:r>
            <a:br>
              <a:rPr lang="en-GB" sz="4400" dirty="0">
                <a:latin typeface="Arial" panose="020B0604020202020204" pitchFamily="34" charset="0"/>
                <a:cs typeface="Arial" panose="020B0604020202020204" pitchFamily="34" charset="0"/>
              </a:rPr>
            </a:br>
            <a:r>
              <a:rPr lang="en-GB" sz="4400" dirty="0">
                <a:latin typeface="Arial" panose="020B0604020202020204" pitchFamily="34" charset="0"/>
                <a:cs typeface="Arial" panose="020B0604020202020204" pitchFamily="34" charset="0"/>
              </a:rPr>
              <a:t>Xenon Gas Magnetic Pump</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0" y="2382355"/>
            <a:ext cx="6838826"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400" dirty="0">
                <a:latin typeface="Arial" panose="020B0604020202020204" pitchFamily="34" charset="0"/>
                <a:cs typeface="Arial" panose="020B0604020202020204" pitchFamily="34" charset="0"/>
              </a:rPr>
              <a:t>We are designing a low-cost, high-purity magnetically driven piston pump</a:t>
            </a:r>
          </a:p>
          <a:p>
            <a:pPr>
              <a:lnSpc>
                <a:spcPct val="100000"/>
              </a:lnSpc>
            </a:pPr>
            <a:r>
              <a:rPr lang="en-CA" sz="2400" dirty="0">
                <a:latin typeface="Arial" panose="020B0604020202020204" pitchFamily="34" charset="0"/>
                <a:cs typeface="Arial" panose="020B0604020202020204" pitchFamily="34" charset="0"/>
              </a:rPr>
              <a:t>Inspired by similar pumps designs built by the EXO-200 </a:t>
            </a:r>
            <a:r>
              <a:rPr lang="en-CA" sz="1600" dirty="0">
                <a:latin typeface="Arial" panose="020B0604020202020204" pitchFamily="34" charset="0"/>
                <a:cs typeface="Arial" panose="020B0604020202020204" pitchFamily="34" charset="0"/>
              </a:rPr>
              <a:t>[Rev. Sci. </a:t>
            </a:r>
            <a:r>
              <a:rPr lang="en-CA" sz="1600" dirty="0" err="1">
                <a:latin typeface="Arial" panose="020B0604020202020204" pitchFamily="34" charset="0"/>
                <a:cs typeface="Arial" panose="020B0604020202020204" pitchFamily="34" charset="0"/>
              </a:rPr>
              <a:t>Instrum</a:t>
            </a:r>
            <a:r>
              <a:rPr lang="en-CA" sz="1600" dirty="0">
                <a:latin typeface="Arial" panose="020B0604020202020204" pitchFamily="34" charset="0"/>
                <a:cs typeface="Arial" panose="020B0604020202020204" pitchFamily="34" charset="0"/>
              </a:rPr>
              <a:t>. 82, 105114 (2011)] </a:t>
            </a:r>
            <a:r>
              <a:rPr lang="en-CA" sz="2400" dirty="0">
                <a:latin typeface="Arial" panose="020B0604020202020204" pitchFamily="34" charset="0"/>
                <a:cs typeface="Arial" panose="020B0604020202020204" pitchFamily="34" charset="0"/>
              </a:rPr>
              <a:t>and XENON </a:t>
            </a:r>
            <a:r>
              <a:rPr lang="en-CA" sz="1600" dirty="0">
                <a:latin typeface="Arial" panose="020B0604020202020204" pitchFamily="34" charset="0"/>
                <a:cs typeface="Arial" panose="020B0604020202020204" pitchFamily="34" charset="0"/>
              </a:rPr>
              <a:t>[</a:t>
            </a:r>
            <a:r>
              <a:rPr lang="fr-CA" sz="1600" dirty="0" err="1">
                <a:latin typeface="Arial" panose="020B0604020202020204" pitchFamily="34" charset="0"/>
                <a:cs typeface="Arial" panose="020B0604020202020204" pitchFamily="34" charset="0"/>
              </a:rPr>
              <a:t>Eur</a:t>
            </a:r>
            <a:r>
              <a:rPr lang="fr-CA" sz="1600" dirty="0">
                <a:latin typeface="Arial" panose="020B0604020202020204" pitchFamily="34" charset="0"/>
                <a:cs typeface="Arial" panose="020B0604020202020204" pitchFamily="34" charset="0"/>
              </a:rPr>
              <a:t>. Phys. J. C (2018) 78:604</a:t>
            </a:r>
            <a:r>
              <a:rPr lang="en-CA" sz="1600" dirty="0">
                <a:latin typeface="Arial" panose="020B0604020202020204" pitchFamily="34" charset="0"/>
                <a:cs typeface="Arial" panose="020B0604020202020204" pitchFamily="34" charset="0"/>
              </a:rPr>
              <a:t>]</a:t>
            </a:r>
            <a:r>
              <a:rPr lang="en-CA" sz="2400" dirty="0">
                <a:latin typeface="Arial" panose="020B0604020202020204" pitchFamily="34" charset="0"/>
                <a:cs typeface="Arial" panose="020B0604020202020204" pitchFamily="34" charset="0"/>
              </a:rPr>
              <a:t> experiments, and design from </a:t>
            </a:r>
            <a:r>
              <a:rPr lang="en-CA" sz="2400" dirty="0" err="1">
                <a:latin typeface="Arial" panose="020B0604020202020204" pitchFamily="34" charset="0"/>
                <a:cs typeface="Arial" panose="020B0604020202020204" pitchFamily="34" charset="0"/>
              </a:rPr>
              <a:t>nEXO</a:t>
            </a:r>
            <a:r>
              <a:rPr lang="en-CA" sz="2400" dirty="0">
                <a:latin typeface="Arial" panose="020B0604020202020204" pitchFamily="34" charset="0"/>
                <a:cs typeface="Arial" panose="020B0604020202020204" pitchFamily="34" charset="0"/>
              </a:rPr>
              <a:t> collaborators at SLAC</a:t>
            </a:r>
          </a:p>
          <a:p>
            <a:pPr>
              <a:lnSpc>
                <a:spcPct val="100000"/>
              </a:lnSpc>
            </a:pPr>
            <a:r>
              <a:rPr lang="en-CA" sz="2400" dirty="0">
                <a:latin typeface="Arial" panose="020B0604020202020204" pitchFamily="34" charset="0"/>
                <a:cs typeface="Arial" panose="020B0604020202020204" pitchFamily="34" charset="0"/>
              </a:rPr>
              <a:t>Target Xe flow: 5 </a:t>
            </a:r>
            <a:r>
              <a:rPr lang="en-CA" sz="2400" dirty="0" err="1">
                <a:latin typeface="Arial" panose="020B0604020202020204" pitchFamily="34" charset="0"/>
                <a:cs typeface="Arial" panose="020B0604020202020204" pitchFamily="34" charset="0"/>
              </a:rPr>
              <a:t>slpm</a:t>
            </a:r>
            <a:endParaRPr lang="en-CA" sz="2400" dirty="0">
              <a:latin typeface="Arial" panose="020B0604020202020204" pitchFamily="34" charset="0"/>
              <a:cs typeface="Arial" panose="020B0604020202020204" pitchFamily="34" charset="0"/>
            </a:endParaRPr>
          </a:p>
          <a:p>
            <a:pPr>
              <a:lnSpc>
                <a:spcPct val="100000"/>
              </a:lnSpc>
            </a:pPr>
            <a:r>
              <a:rPr lang="en-CA" sz="2400" dirty="0">
                <a:latin typeface="Arial" panose="020B0604020202020204" pitchFamily="34" charset="0"/>
                <a:cs typeface="Arial" panose="020B0604020202020204" pitchFamily="34" charset="0"/>
              </a:rPr>
              <a:t>All wetted surfaces 316L stainless steel</a:t>
            </a:r>
          </a:p>
          <a:p>
            <a:pPr>
              <a:lnSpc>
                <a:spcPct val="100000"/>
              </a:lnSpc>
            </a:pPr>
            <a:r>
              <a:rPr lang="en-CA" sz="2400" dirty="0">
                <a:latin typeface="Arial" panose="020B0604020202020204" pitchFamily="34" charset="0"/>
                <a:cs typeface="Arial" panose="020B0604020202020204" pitchFamily="34" charset="0"/>
              </a:rPr>
              <a:t>Ultra-high molecular weight polyethylene piston rings</a:t>
            </a:r>
          </a:p>
          <a:p>
            <a:pPr>
              <a:lnSpc>
                <a:spcPct val="100000"/>
              </a:lnSpc>
            </a:pPr>
            <a:r>
              <a:rPr lang="en-CA" sz="2400" dirty="0">
                <a:latin typeface="Arial" panose="020B0604020202020204" pitchFamily="34" charset="0"/>
                <a:cs typeface="Arial" panose="020B0604020202020204" pitchFamily="34" charset="0"/>
              </a:rPr>
              <a:t>High-toque stepper motor with programable drive unit</a:t>
            </a:r>
          </a:p>
          <a:p>
            <a:pPr>
              <a:lnSpc>
                <a:spcPct val="100000"/>
              </a:lnSpc>
            </a:pPr>
            <a:r>
              <a:rPr lang="en-CA" sz="2400" dirty="0">
                <a:latin typeface="Arial" panose="020B0604020202020204" pitchFamily="34" charset="0"/>
                <a:cs typeface="Arial" panose="020B0604020202020204" pitchFamily="34" charset="0"/>
              </a:rPr>
              <a:t>Will allow for the continuous purification of xenon in </a:t>
            </a:r>
            <a:r>
              <a:rPr lang="en-CA" sz="2400" dirty="0" err="1">
                <a:latin typeface="Arial" panose="020B0604020202020204" pitchFamily="34" charset="0"/>
                <a:cs typeface="Arial" panose="020B0604020202020204" pitchFamily="34" charset="0"/>
              </a:rPr>
              <a:t>LoLX</a:t>
            </a:r>
            <a:endParaRPr lang="en-CA" sz="24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7FFC5E44-1B1C-4C22-B5A0-6EE544BE6212}"/>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FB4F3818-A463-49C9-A932-588B3D7B287B}"/>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EE66D3CC-2A95-48BF-AFEC-86F246DC4FCB}"/>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8" name="Espace réservé du numéro de diapositive 9">
            <a:extLst>
              <a:ext uri="{FF2B5EF4-FFF2-40B4-BE49-F238E27FC236}">
                <a16:creationId xmlns:a16="http://schemas.microsoft.com/office/drawing/2014/main" id="{210CB856-902C-4367-9AE1-4310269B7A53}"/>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16</a:t>
            </a:fld>
            <a:endParaRPr lang="en-CA" sz="2800" dirty="0">
              <a:solidFill>
                <a:schemeClr val="bg1"/>
              </a:solidFill>
              <a:latin typeface="Arial" panose="020B0604020202020204" pitchFamily="34" charset="0"/>
              <a:cs typeface="Arial" panose="020B0604020202020204" pitchFamily="34" charset="0"/>
            </a:endParaRPr>
          </a:p>
        </p:txBody>
      </p:sp>
      <p:grpSp>
        <p:nvGrpSpPr>
          <p:cNvPr id="29" name="Groupe 28">
            <a:extLst>
              <a:ext uri="{FF2B5EF4-FFF2-40B4-BE49-F238E27FC236}">
                <a16:creationId xmlns:a16="http://schemas.microsoft.com/office/drawing/2014/main" id="{6A438C1C-4EAF-4AF2-9891-FF6D91B018C9}"/>
              </a:ext>
            </a:extLst>
          </p:cNvPr>
          <p:cNvGrpSpPr/>
          <p:nvPr/>
        </p:nvGrpSpPr>
        <p:grpSpPr>
          <a:xfrm>
            <a:off x="10332728" y="9804288"/>
            <a:ext cx="390319" cy="404426"/>
            <a:chOff x="10175120" y="10287000"/>
            <a:chExt cx="390319" cy="404426"/>
          </a:xfrm>
        </p:grpSpPr>
        <p:sp>
          <p:nvSpPr>
            <p:cNvPr id="30" name="Ellipse 29">
              <a:extLst>
                <a:ext uri="{FF2B5EF4-FFF2-40B4-BE49-F238E27FC236}">
                  <a16:creationId xmlns:a16="http://schemas.microsoft.com/office/drawing/2014/main" id="{3B2242B1-6D18-4382-A745-15ADE6A6C028}"/>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1" name="Image 30">
              <a:extLst>
                <a:ext uri="{FF2B5EF4-FFF2-40B4-BE49-F238E27FC236}">
                  <a16:creationId xmlns:a16="http://schemas.microsoft.com/office/drawing/2014/main" id="{103CC0CD-E7ED-48C8-A735-484D76CCB086}"/>
                </a:ext>
              </a:extLst>
            </p:cNvPr>
            <p:cNvPicPr>
              <a:picLocks noChangeAspect="1"/>
            </p:cNvPicPr>
            <p:nvPr/>
          </p:nvPicPr>
          <p:blipFill rotWithShape="1">
            <a:blip r:embed="rId4">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cxnSp>
        <p:nvCxnSpPr>
          <p:cNvPr id="95" name="Connecteur droit avec flèche 94">
            <a:extLst>
              <a:ext uri="{FF2B5EF4-FFF2-40B4-BE49-F238E27FC236}">
                <a16:creationId xmlns:a16="http://schemas.microsoft.com/office/drawing/2014/main" id="{A2AA19B3-7CB5-41DB-9FF2-A07BFF61E10D}"/>
              </a:ext>
            </a:extLst>
          </p:cNvPr>
          <p:cNvCxnSpPr>
            <a:cxnSpLocks/>
          </p:cNvCxnSpPr>
          <p:nvPr/>
        </p:nvCxnSpPr>
        <p:spPr>
          <a:xfrm>
            <a:off x="9178108" y="4980257"/>
            <a:ext cx="1642292" cy="87043"/>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89" name="Connecteur droit avec flèche 88">
            <a:extLst>
              <a:ext uri="{FF2B5EF4-FFF2-40B4-BE49-F238E27FC236}">
                <a16:creationId xmlns:a16="http://schemas.microsoft.com/office/drawing/2014/main" id="{6B86ACDA-2F5C-43C2-AAEA-6B764AA9C76C}"/>
              </a:ext>
            </a:extLst>
          </p:cNvPr>
          <p:cNvCxnSpPr>
            <a:cxnSpLocks/>
          </p:cNvCxnSpPr>
          <p:nvPr/>
        </p:nvCxnSpPr>
        <p:spPr>
          <a:xfrm rot="20700000" flipH="1">
            <a:off x="13854509" y="5971973"/>
            <a:ext cx="1872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90" name="Connecteur droit avec flèche 89">
            <a:extLst>
              <a:ext uri="{FF2B5EF4-FFF2-40B4-BE49-F238E27FC236}">
                <a16:creationId xmlns:a16="http://schemas.microsoft.com/office/drawing/2014/main" id="{B03F8DF1-EB2A-4A1D-9564-09F975464407}"/>
              </a:ext>
            </a:extLst>
          </p:cNvPr>
          <p:cNvCxnSpPr>
            <a:cxnSpLocks/>
          </p:cNvCxnSpPr>
          <p:nvPr/>
        </p:nvCxnSpPr>
        <p:spPr>
          <a:xfrm rot="20700000" flipH="1">
            <a:off x="15924775" y="7274870"/>
            <a:ext cx="576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91" name="Connecteur droit avec flèche 90">
            <a:extLst>
              <a:ext uri="{FF2B5EF4-FFF2-40B4-BE49-F238E27FC236}">
                <a16:creationId xmlns:a16="http://schemas.microsoft.com/office/drawing/2014/main" id="{CB0D9D45-8649-4542-BFEE-B42E8FC99706}"/>
              </a:ext>
            </a:extLst>
          </p:cNvPr>
          <p:cNvCxnSpPr>
            <a:cxnSpLocks/>
          </p:cNvCxnSpPr>
          <p:nvPr/>
        </p:nvCxnSpPr>
        <p:spPr>
          <a:xfrm rot="20700000" flipH="1">
            <a:off x="15322922" y="8327438"/>
            <a:ext cx="1152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92" name="Connecteur droit avec flèche 91">
            <a:extLst>
              <a:ext uri="{FF2B5EF4-FFF2-40B4-BE49-F238E27FC236}">
                <a16:creationId xmlns:a16="http://schemas.microsoft.com/office/drawing/2014/main" id="{46CE20D7-129E-4DFE-B9AB-59B08E736278}"/>
              </a:ext>
            </a:extLst>
          </p:cNvPr>
          <p:cNvCxnSpPr>
            <a:cxnSpLocks/>
          </p:cNvCxnSpPr>
          <p:nvPr/>
        </p:nvCxnSpPr>
        <p:spPr>
          <a:xfrm rot="900000">
            <a:off x="9160321" y="5115361"/>
            <a:ext cx="1044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93" name="Connecteur droit avec flèche 92">
            <a:extLst>
              <a:ext uri="{FF2B5EF4-FFF2-40B4-BE49-F238E27FC236}">
                <a16:creationId xmlns:a16="http://schemas.microsoft.com/office/drawing/2014/main" id="{0431A540-D83D-4BDD-BC26-F47DA8D231A2}"/>
              </a:ext>
            </a:extLst>
          </p:cNvPr>
          <p:cNvCxnSpPr>
            <a:cxnSpLocks/>
          </p:cNvCxnSpPr>
          <p:nvPr/>
        </p:nvCxnSpPr>
        <p:spPr>
          <a:xfrm rot="900000">
            <a:off x="9105061" y="6779505"/>
            <a:ext cx="936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94" name="ZoneTexte 93">
            <a:extLst>
              <a:ext uri="{FF2B5EF4-FFF2-40B4-BE49-F238E27FC236}">
                <a16:creationId xmlns:a16="http://schemas.microsoft.com/office/drawing/2014/main" id="{33B952D6-B774-4A2F-9BD0-6B8CB446D6EA}"/>
              </a:ext>
            </a:extLst>
          </p:cNvPr>
          <p:cNvSpPr txBox="1"/>
          <p:nvPr/>
        </p:nvSpPr>
        <p:spPr>
          <a:xfrm>
            <a:off x="7208473" y="4575733"/>
            <a:ext cx="1912535" cy="707886"/>
          </a:xfrm>
          <a:prstGeom prst="rect">
            <a:avLst/>
          </a:prstGeom>
          <a:noFill/>
        </p:spPr>
        <p:txBody>
          <a:bodyPr wrap="square" rtlCol="0">
            <a:spAutoFit/>
          </a:bodyPr>
          <a:lstStyle/>
          <a:p>
            <a:pPr algn="r"/>
            <a:r>
              <a:rPr lang="fr-CA" sz="2000" dirty="0" err="1"/>
              <a:t>Particulate</a:t>
            </a:r>
            <a:r>
              <a:rPr lang="fr-CA" sz="2000" dirty="0"/>
              <a:t> </a:t>
            </a:r>
            <a:r>
              <a:rPr lang="fr-CA" sz="2000" dirty="0" err="1"/>
              <a:t>filters</a:t>
            </a:r>
            <a:endParaRPr lang="fr-CA" sz="2000" dirty="0"/>
          </a:p>
        </p:txBody>
      </p:sp>
      <p:sp>
        <p:nvSpPr>
          <p:cNvPr id="97" name="ZoneTexte 96">
            <a:extLst>
              <a:ext uri="{FF2B5EF4-FFF2-40B4-BE49-F238E27FC236}">
                <a16:creationId xmlns:a16="http://schemas.microsoft.com/office/drawing/2014/main" id="{C52742A4-558D-43FB-A5B4-3444AFC9F94C}"/>
              </a:ext>
            </a:extLst>
          </p:cNvPr>
          <p:cNvSpPr txBox="1"/>
          <p:nvPr/>
        </p:nvSpPr>
        <p:spPr>
          <a:xfrm>
            <a:off x="7840227" y="6270532"/>
            <a:ext cx="1229714" cy="707886"/>
          </a:xfrm>
          <a:prstGeom prst="rect">
            <a:avLst/>
          </a:prstGeom>
          <a:noFill/>
        </p:spPr>
        <p:txBody>
          <a:bodyPr wrap="square" rtlCol="0">
            <a:spAutoFit/>
          </a:bodyPr>
          <a:lstStyle/>
          <a:p>
            <a:pPr algn="r"/>
            <a:r>
              <a:rPr lang="fr-CA" sz="2000" dirty="0"/>
              <a:t>Power </a:t>
            </a:r>
            <a:r>
              <a:rPr lang="fr-CA" sz="2000" dirty="0" err="1"/>
              <a:t>supply</a:t>
            </a:r>
            <a:endParaRPr lang="fr-CA" sz="2000" dirty="0"/>
          </a:p>
        </p:txBody>
      </p:sp>
      <p:sp>
        <p:nvSpPr>
          <p:cNvPr id="98" name="ZoneTexte 97">
            <a:extLst>
              <a:ext uri="{FF2B5EF4-FFF2-40B4-BE49-F238E27FC236}">
                <a16:creationId xmlns:a16="http://schemas.microsoft.com/office/drawing/2014/main" id="{15E1FB31-3547-41B5-9386-9AC2B94DBECC}"/>
              </a:ext>
            </a:extLst>
          </p:cNvPr>
          <p:cNvSpPr txBox="1"/>
          <p:nvPr/>
        </p:nvSpPr>
        <p:spPr>
          <a:xfrm>
            <a:off x="15779359" y="5344652"/>
            <a:ext cx="1502034" cy="707886"/>
          </a:xfrm>
          <a:prstGeom prst="rect">
            <a:avLst/>
          </a:prstGeom>
          <a:noFill/>
        </p:spPr>
        <p:txBody>
          <a:bodyPr wrap="square" rtlCol="0">
            <a:spAutoFit/>
          </a:bodyPr>
          <a:lstStyle/>
          <a:p>
            <a:r>
              <a:rPr lang="fr-CA" sz="2000" dirty="0"/>
              <a:t>Outer magnet ring</a:t>
            </a:r>
          </a:p>
        </p:txBody>
      </p:sp>
      <p:sp>
        <p:nvSpPr>
          <p:cNvPr id="99" name="ZoneTexte 98">
            <a:extLst>
              <a:ext uri="{FF2B5EF4-FFF2-40B4-BE49-F238E27FC236}">
                <a16:creationId xmlns:a16="http://schemas.microsoft.com/office/drawing/2014/main" id="{55AE0989-CC09-4247-82E3-E841E1567CF5}"/>
              </a:ext>
            </a:extLst>
          </p:cNvPr>
          <p:cNvSpPr txBox="1"/>
          <p:nvPr/>
        </p:nvSpPr>
        <p:spPr>
          <a:xfrm>
            <a:off x="16512299" y="6846387"/>
            <a:ext cx="1912535" cy="707886"/>
          </a:xfrm>
          <a:prstGeom prst="rect">
            <a:avLst/>
          </a:prstGeom>
          <a:noFill/>
        </p:spPr>
        <p:txBody>
          <a:bodyPr wrap="square" rtlCol="0">
            <a:spAutoFit/>
          </a:bodyPr>
          <a:lstStyle/>
          <a:p>
            <a:r>
              <a:rPr lang="fr-CA" sz="2000" dirty="0"/>
              <a:t>High-torque stepper </a:t>
            </a:r>
            <a:r>
              <a:rPr lang="fr-CA" sz="2000" dirty="0" err="1"/>
              <a:t>motor</a:t>
            </a:r>
            <a:endParaRPr lang="fr-CA" sz="2000" dirty="0"/>
          </a:p>
        </p:txBody>
      </p:sp>
      <p:sp>
        <p:nvSpPr>
          <p:cNvPr id="100" name="ZoneTexte 99">
            <a:extLst>
              <a:ext uri="{FF2B5EF4-FFF2-40B4-BE49-F238E27FC236}">
                <a16:creationId xmlns:a16="http://schemas.microsoft.com/office/drawing/2014/main" id="{A8DDC972-3D83-4F7C-B13F-C6FFBF4D5FEA}"/>
              </a:ext>
            </a:extLst>
          </p:cNvPr>
          <p:cNvSpPr txBox="1"/>
          <p:nvPr/>
        </p:nvSpPr>
        <p:spPr>
          <a:xfrm>
            <a:off x="16512299" y="7826313"/>
            <a:ext cx="1912535" cy="707886"/>
          </a:xfrm>
          <a:prstGeom prst="rect">
            <a:avLst/>
          </a:prstGeom>
          <a:noFill/>
        </p:spPr>
        <p:txBody>
          <a:bodyPr wrap="square" rtlCol="0">
            <a:spAutoFit/>
          </a:bodyPr>
          <a:lstStyle/>
          <a:p>
            <a:r>
              <a:rPr lang="fr-CA" sz="2000" dirty="0"/>
              <a:t>Stepper </a:t>
            </a:r>
            <a:r>
              <a:rPr lang="fr-CA" sz="2000" dirty="0" err="1"/>
              <a:t>motor</a:t>
            </a:r>
            <a:r>
              <a:rPr lang="fr-CA" sz="2000" dirty="0"/>
              <a:t> drive</a:t>
            </a:r>
          </a:p>
        </p:txBody>
      </p:sp>
      <p:cxnSp>
        <p:nvCxnSpPr>
          <p:cNvPr id="105" name="Connecteur droit avec flèche 104">
            <a:extLst>
              <a:ext uri="{FF2B5EF4-FFF2-40B4-BE49-F238E27FC236}">
                <a16:creationId xmlns:a16="http://schemas.microsoft.com/office/drawing/2014/main" id="{D94F7597-5F48-4E37-9ED2-4FB3036115E3}"/>
              </a:ext>
            </a:extLst>
          </p:cNvPr>
          <p:cNvCxnSpPr>
            <a:cxnSpLocks/>
          </p:cNvCxnSpPr>
          <p:nvPr/>
        </p:nvCxnSpPr>
        <p:spPr>
          <a:xfrm rot="20700000" flipH="1">
            <a:off x="13740076" y="6996226"/>
            <a:ext cx="2592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06" name="ZoneTexte 105">
            <a:extLst>
              <a:ext uri="{FF2B5EF4-FFF2-40B4-BE49-F238E27FC236}">
                <a16:creationId xmlns:a16="http://schemas.microsoft.com/office/drawing/2014/main" id="{D431C35C-0239-4DE1-9C18-0B7C1D7C3381}"/>
              </a:ext>
            </a:extLst>
          </p:cNvPr>
          <p:cNvSpPr txBox="1"/>
          <p:nvPr/>
        </p:nvSpPr>
        <p:spPr>
          <a:xfrm>
            <a:off x="16305502" y="6435949"/>
            <a:ext cx="1912535" cy="400110"/>
          </a:xfrm>
          <a:prstGeom prst="rect">
            <a:avLst/>
          </a:prstGeom>
          <a:noFill/>
        </p:spPr>
        <p:txBody>
          <a:bodyPr wrap="square" rtlCol="0">
            <a:spAutoFit/>
          </a:bodyPr>
          <a:lstStyle/>
          <a:p>
            <a:r>
              <a:rPr lang="fr-CA" sz="2000" dirty="0" err="1"/>
              <a:t>Linear</a:t>
            </a:r>
            <a:r>
              <a:rPr lang="fr-CA" sz="2000" dirty="0"/>
              <a:t> </a:t>
            </a:r>
            <a:r>
              <a:rPr lang="fr-CA" sz="2000" dirty="0" err="1"/>
              <a:t>bearing</a:t>
            </a:r>
            <a:endParaRPr lang="fr-CA" sz="2000" dirty="0"/>
          </a:p>
        </p:txBody>
      </p:sp>
      <p:grpSp>
        <p:nvGrpSpPr>
          <p:cNvPr id="5" name="Groupe 4">
            <a:extLst>
              <a:ext uri="{FF2B5EF4-FFF2-40B4-BE49-F238E27FC236}">
                <a16:creationId xmlns:a16="http://schemas.microsoft.com/office/drawing/2014/main" id="{766F7F26-141D-4E6A-B165-A136D51DA5F0}"/>
              </a:ext>
            </a:extLst>
          </p:cNvPr>
          <p:cNvGrpSpPr/>
          <p:nvPr/>
        </p:nvGrpSpPr>
        <p:grpSpPr>
          <a:xfrm>
            <a:off x="13362625" y="655479"/>
            <a:ext cx="5923626" cy="3601482"/>
            <a:chOff x="12878755" y="655479"/>
            <a:chExt cx="5923626" cy="3601482"/>
          </a:xfrm>
        </p:grpSpPr>
        <p:pic>
          <p:nvPicPr>
            <p:cNvPr id="104" name="Image 103">
              <a:extLst>
                <a:ext uri="{FF2B5EF4-FFF2-40B4-BE49-F238E27FC236}">
                  <a16:creationId xmlns:a16="http://schemas.microsoft.com/office/drawing/2014/main" id="{A604667E-FCD1-4C76-AF89-8EE1A4C96A83}"/>
                </a:ext>
              </a:extLst>
            </p:cNvPr>
            <p:cNvPicPr>
              <a:picLocks noChangeAspect="1"/>
            </p:cNvPicPr>
            <p:nvPr/>
          </p:nvPicPr>
          <p:blipFill>
            <a:blip r:embed="rId5"/>
            <a:stretch>
              <a:fillRect/>
            </a:stretch>
          </p:blipFill>
          <p:spPr>
            <a:xfrm>
              <a:off x="12878755" y="655479"/>
              <a:ext cx="3522329" cy="3601482"/>
            </a:xfrm>
            <a:prstGeom prst="rect">
              <a:avLst/>
            </a:prstGeom>
            <a:effectLst>
              <a:outerShdw blurRad="190500" dist="38100" dir="2700000" sx="102000" sy="102000" algn="tl" rotWithShape="0">
                <a:prstClr val="black">
                  <a:alpha val="40000"/>
                </a:prstClr>
              </a:outerShdw>
            </a:effectLst>
          </p:spPr>
        </p:pic>
        <p:sp>
          <p:nvSpPr>
            <p:cNvPr id="85" name="ZoneTexte 84">
              <a:extLst>
                <a:ext uri="{FF2B5EF4-FFF2-40B4-BE49-F238E27FC236}">
                  <a16:creationId xmlns:a16="http://schemas.microsoft.com/office/drawing/2014/main" id="{51A08E00-04EE-4ED3-BC22-483204C47165}"/>
                </a:ext>
              </a:extLst>
            </p:cNvPr>
            <p:cNvSpPr txBox="1"/>
            <p:nvPr/>
          </p:nvSpPr>
          <p:spPr>
            <a:xfrm>
              <a:off x="16889846" y="1501446"/>
              <a:ext cx="1912535" cy="400110"/>
            </a:xfrm>
            <a:prstGeom prst="rect">
              <a:avLst/>
            </a:prstGeom>
            <a:noFill/>
          </p:spPr>
          <p:txBody>
            <a:bodyPr wrap="square" rtlCol="0">
              <a:spAutoFit/>
            </a:bodyPr>
            <a:lstStyle/>
            <a:p>
              <a:r>
                <a:rPr lang="fr-CA" sz="2000" dirty="0"/>
                <a:t>Piston</a:t>
              </a:r>
            </a:p>
          </p:txBody>
        </p:sp>
        <p:cxnSp>
          <p:nvCxnSpPr>
            <p:cNvPr id="86" name="Connecteur droit avec flèche 85">
              <a:extLst>
                <a:ext uri="{FF2B5EF4-FFF2-40B4-BE49-F238E27FC236}">
                  <a16:creationId xmlns:a16="http://schemas.microsoft.com/office/drawing/2014/main" id="{23B84C06-487A-4F84-BD9B-34CB17245004}"/>
                </a:ext>
              </a:extLst>
            </p:cNvPr>
            <p:cNvCxnSpPr>
              <a:cxnSpLocks/>
            </p:cNvCxnSpPr>
            <p:nvPr/>
          </p:nvCxnSpPr>
          <p:spPr>
            <a:xfrm rot="20700000" flipH="1">
              <a:off x="15933084" y="1822629"/>
              <a:ext cx="936000" cy="0"/>
            </a:xfrm>
            <a:prstGeom prst="straightConnector1">
              <a:avLst/>
            </a:prstGeom>
            <a:ln w="44450" cap="rnd">
              <a:solidFill>
                <a:srgbClr val="472E90"/>
              </a:solidFill>
              <a:tailEnd type="triangle" w="sm" len="lg"/>
            </a:ln>
            <a:effectLst>
              <a:glow rad="50800">
                <a:schemeClr val="bg1">
                  <a:alpha val="50000"/>
                </a:schemeClr>
              </a:glow>
            </a:effectLst>
          </p:spPr>
          <p:style>
            <a:lnRef idx="1">
              <a:schemeClr val="accent1"/>
            </a:lnRef>
            <a:fillRef idx="0">
              <a:schemeClr val="accent1"/>
            </a:fillRef>
            <a:effectRef idx="0">
              <a:schemeClr val="accent1"/>
            </a:effectRef>
            <a:fontRef idx="minor">
              <a:schemeClr val="tx1"/>
            </a:fontRef>
          </p:style>
        </p:cxnSp>
      </p:grpSp>
      <p:sp>
        <p:nvSpPr>
          <p:cNvPr id="87" name="ZoneTexte 86">
            <a:extLst>
              <a:ext uri="{FF2B5EF4-FFF2-40B4-BE49-F238E27FC236}">
                <a16:creationId xmlns:a16="http://schemas.microsoft.com/office/drawing/2014/main" id="{7DB1F38F-5376-474C-9A3F-23510D193614}"/>
              </a:ext>
            </a:extLst>
          </p:cNvPr>
          <p:cNvSpPr txBox="1"/>
          <p:nvPr/>
        </p:nvSpPr>
        <p:spPr>
          <a:xfrm>
            <a:off x="8200116" y="3760999"/>
            <a:ext cx="3896852" cy="400110"/>
          </a:xfrm>
          <a:prstGeom prst="rect">
            <a:avLst/>
          </a:prstGeom>
          <a:noFill/>
        </p:spPr>
        <p:txBody>
          <a:bodyPr wrap="square" rtlCol="0">
            <a:spAutoFit/>
          </a:bodyPr>
          <a:lstStyle/>
          <a:p>
            <a:r>
              <a:rPr lang="fr-CA" sz="2000" dirty="0"/>
              <a:t>First motion tests</a:t>
            </a:r>
          </a:p>
        </p:txBody>
      </p:sp>
      <p:sp>
        <p:nvSpPr>
          <p:cNvPr id="96" name="ZoneTexte 95">
            <a:extLst>
              <a:ext uri="{FF2B5EF4-FFF2-40B4-BE49-F238E27FC236}">
                <a16:creationId xmlns:a16="http://schemas.microsoft.com/office/drawing/2014/main" id="{6BEBD771-E80A-44BE-998E-4171E3D2AAB9}"/>
              </a:ext>
            </a:extLst>
          </p:cNvPr>
          <p:cNvSpPr txBox="1"/>
          <p:nvPr/>
        </p:nvSpPr>
        <p:spPr>
          <a:xfrm>
            <a:off x="12962557" y="4296775"/>
            <a:ext cx="4005478" cy="400110"/>
          </a:xfrm>
          <a:prstGeom prst="rect">
            <a:avLst/>
          </a:prstGeom>
          <a:noFill/>
        </p:spPr>
        <p:txBody>
          <a:bodyPr wrap="square" rtlCol="0">
            <a:spAutoFit/>
          </a:bodyPr>
          <a:lstStyle/>
          <a:p>
            <a:pPr algn="r"/>
            <a:r>
              <a:rPr lang="fr-CA" sz="2000" dirty="0"/>
              <a:t>Magnetic piston </a:t>
            </a:r>
            <a:r>
              <a:rPr lang="fr-CA" sz="2000" dirty="0" err="1"/>
              <a:t>assembly</a:t>
            </a:r>
            <a:endParaRPr lang="fr-CA" sz="2000" dirty="0"/>
          </a:p>
        </p:txBody>
      </p:sp>
      <p:pic>
        <p:nvPicPr>
          <p:cNvPr id="8" name="Image 7">
            <a:extLst>
              <a:ext uri="{FF2B5EF4-FFF2-40B4-BE49-F238E27FC236}">
                <a16:creationId xmlns:a16="http://schemas.microsoft.com/office/drawing/2014/main" id="{4FA4412C-66FB-4DF3-88F9-B23078C7106C}"/>
              </a:ext>
            </a:extLst>
          </p:cNvPr>
          <p:cNvPicPr>
            <a:picLocks noChangeAspect="1"/>
          </p:cNvPicPr>
          <p:nvPr/>
        </p:nvPicPr>
        <p:blipFill>
          <a:blip r:embed="rId6"/>
          <a:stretch>
            <a:fillRect/>
          </a:stretch>
        </p:blipFill>
        <p:spPr>
          <a:xfrm>
            <a:off x="8335714" y="1306310"/>
            <a:ext cx="4374699" cy="2461604"/>
          </a:xfrm>
          <a:prstGeom prst="rect">
            <a:avLst/>
          </a:prstGeom>
          <a:effectLst>
            <a:softEdge rad="63500"/>
          </a:effectLst>
        </p:spPr>
      </p:pic>
    </p:spTree>
    <p:extLst>
      <p:ext uri="{BB962C8B-B14F-4D97-AF65-F5344CB8AC3E}">
        <p14:creationId xmlns:p14="http://schemas.microsoft.com/office/powerpoint/2010/main" val="97018373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7">
            <a:extLst>
              <a:ext uri="{FF2B5EF4-FFF2-40B4-BE49-F238E27FC236}">
                <a16:creationId xmlns:a16="http://schemas.microsoft.com/office/drawing/2014/main" id="{F476B54B-08DE-47C9-96BE-A296B1FFC3AC}"/>
              </a:ext>
            </a:extLst>
          </p:cNvPr>
          <p:cNvPicPr>
            <a:picLocks noGrp="1" noChangeAspect="1"/>
          </p:cNvPicPr>
          <p:nvPr>
            <p:ph idx="1"/>
          </p:nvPr>
        </p:nvPicPr>
        <p:blipFill>
          <a:blip r:embed="rId3"/>
          <a:srcRect/>
          <a:stretch/>
        </p:blipFill>
        <p:spPr>
          <a:xfrm>
            <a:off x="10589259" y="49274"/>
            <a:ext cx="6003696" cy="9005544"/>
          </a:xfr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10090842" cy="1988345"/>
          </a:xfrm>
        </p:spPr>
        <p:txBody>
          <a:bodyPr>
            <a:normAutofit/>
          </a:bodyPr>
          <a:lstStyle/>
          <a:p>
            <a:r>
              <a:rPr lang="en-GB" sz="4400" dirty="0">
                <a:latin typeface="Arial" panose="020B0604020202020204" pitchFamily="34" charset="0"/>
                <a:cs typeface="Arial" panose="020B0604020202020204" pitchFamily="34" charset="0"/>
              </a:rPr>
              <a:t>Summary</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0" y="2164081"/>
            <a:ext cx="10025356" cy="5974080"/>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400" dirty="0">
                <a:latin typeface="Arial" panose="020B0604020202020204" pitchFamily="34" charset="0"/>
                <a:cs typeface="Arial" panose="020B0604020202020204" pitchFamily="34" charset="0"/>
              </a:rPr>
              <a:t>We have measured the relative photon detection efficiency of Hamamatsu VUV4 and FBK VUV-HD3 </a:t>
            </a:r>
            <a:r>
              <a:rPr lang="en-CA" sz="2400" dirty="0" err="1">
                <a:latin typeface="Arial" panose="020B0604020202020204" pitchFamily="34" charset="0"/>
                <a:cs typeface="Arial" panose="020B0604020202020204" pitchFamily="34" charset="0"/>
              </a:rPr>
              <a:t>Cryo</a:t>
            </a:r>
            <a:r>
              <a:rPr lang="en-CA" sz="2400" dirty="0">
                <a:latin typeface="Arial" panose="020B0604020202020204" pitchFamily="34" charset="0"/>
                <a:cs typeface="Arial" panose="020B0604020202020204" pitchFamily="34" charset="0"/>
              </a:rPr>
              <a:t> in </a:t>
            </a:r>
            <a:r>
              <a:rPr lang="en-CA" sz="2400" dirty="0" err="1">
                <a:latin typeface="Arial" panose="020B0604020202020204" pitchFamily="34" charset="0"/>
                <a:cs typeface="Arial" panose="020B0604020202020204" pitchFamily="34" charset="0"/>
              </a:rPr>
              <a:t>LXe</a:t>
            </a:r>
            <a:endParaRPr lang="en-CA" sz="2400" dirty="0">
              <a:latin typeface="Arial" panose="020B0604020202020204" pitchFamily="34" charset="0"/>
              <a:cs typeface="Arial" panose="020B0604020202020204" pitchFamily="34" charset="0"/>
            </a:endParaRPr>
          </a:p>
          <a:p>
            <a:pPr>
              <a:lnSpc>
                <a:spcPct val="100000"/>
              </a:lnSpc>
            </a:pPr>
            <a:r>
              <a:rPr lang="en-CA" sz="2400" dirty="0">
                <a:latin typeface="Arial" panose="020B0604020202020204" pitchFamily="34" charset="0"/>
                <a:cs typeface="Arial" panose="020B0604020202020204" pitchFamily="34" charset="0"/>
              </a:rPr>
              <a:t>We observed a PDE 33-38% lower for the HPK SiPMs compared to the FBKs</a:t>
            </a:r>
          </a:p>
          <a:p>
            <a:pPr lvl="1">
              <a:lnSpc>
                <a:spcPct val="100000"/>
              </a:lnSpc>
            </a:pPr>
            <a:r>
              <a:rPr lang="en-CA" sz="2000" dirty="0">
                <a:latin typeface="Arial" panose="020B0604020202020204" pitchFamily="34" charset="0"/>
                <a:cs typeface="Arial" panose="020B0604020202020204" pitchFamily="34" charset="0"/>
              </a:rPr>
              <a:t>Discrepancy much bigger than from normal incidence vacuum measurements</a:t>
            </a:r>
          </a:p>
          <a:p>
            <a:pPr lvl="1">
              <a:lnSpc>
                <a:spcPct val="100000"/>
              </a:lnSpc>
            </a:pPr>
            <a:r>
              <a:rPr lang="en-CA" sz="2000" dirty="0">
                <a:latin typeface="Arial" panose="020B0604020202020204" pitchFamily="34" charset="0"/>
                <a:cs typeface="Arial" panose="020B0604020202020204" pitchFamily="34" charset="0"/>
              </a:rPr>
              <a:t>Lower fill factor</a:t>
            </a:r>
          </a:p>
          <a:p>
            <a:pPr lvl="1">
              <a:lnSpc>
                <a:spcPct val="100000"/>
              </a:lnSpc>
            </a:pPr>
            <a:r>
              <a:rPr lang="en-CA" sz="2000" dirty="0">
                <a:latin typeface="Arial" panose="020B0604020202020204" pitchFamily="34" charset="0"/>
                <a:cs typeface="Arial" panose="020B0604020202020204" pitchFamily="34" charset="0"/>
              </a:rPr>
              <a:t>Shadowing effects for low grazing angles</a:t>
            </a:r>
          </a:p>
          <a:p>
            <a:pPr>
              <a:lnSpc>
                <a:spcPct val="100000"/>
              </a:lnSpc>
            </a:pPr>
            <a:r>
              <a:rPr lang="en-CA" sz="2400" dirty="0">
                <a:latin typeface="Arial" panose="020B0604020202020204" pitchFamily="34" charset="0"/>
                <a:cs typeface="Arial" panose="020B0604020202020204" pitchFamily="34" charset="0"/>
              </a:rPr>
              <a:t>We successfully reproduced these PDE ratios with comprehensive optical simulations</a:t>
            </a:r>
          </a:p>
          <a:p>
            <a:pPr>
              <a:lnSpc>
                <a:spcPct val="100000"/>
              </a:lnSpc>
            </a:pPr>
            <a:r>
              <a:rPr lang="en-CA" sz="2400" dirty="0">
                <a:latin typeface="Arial" panose="020B0604020202020204" pitchFamily="34" charset="0"/>
                <a:cs typeface="Arial" panose="020B0604020202020204" pitchFamily="34" charset="0"/>
              </a:rPr>
              <a:t>This discrepancy with normal incidence vacuum measurements highlights the need for complete simulations for large scales experiments</a:t>
            </a:r>
          </a:p>
          <a:p>
            <a:pPr lvl="1">
              <a:lnSpc>
                <a:spcPct val="100000"/>
              </a:lnSpc>
            </a:pPr>
            <a:endParaRPr lang="en-CA" sz="2400" dirty="0">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C445018B-8E2E-4BDF-A0B6-F9565578D448}"/>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A4B9747E-B2E2-468A-B3E2-6565A7707A75}"/>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4" name="ZoneTexte 33">
            <a:extLst>
              <a:ext uri="{FF2B5EF4-FFF2-40B4-BE49-F238E27FC236}">
                <a16:creationId xmlns:a16="http://schemas.microsoft.com/office/drawing/2014/main" id="{5ADB00B9-C794-4196-BBE4-F3829D7908AA}"/>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5" name="Espace réservé du numéro de diapositive 9">
            <a:extLst>
              <a:ext uri="{FF2B5EF4-FFF2-40B4-BE49-F238E27FC236}">
                <a16:creationId xmlns:a16="http://schemas.microsoft.com/office/drawing/2014/main" id="{E81F5D47-6435-4CF4-878B-07D9ACC4B5AE}"/>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17</a:t>
            </a:fld>
            <a:endParaRPr lang="en-CA" sz="2800" dirty="0">
              <a:solidFill>
                <a:schemeClr val="bg1"/>
              </a:solidFill>
              <a:latin typeface="Arial" panose="020B0604020202020204" pitchFamily="34" charset="0"/>
              <a:cs typeface="Arial" panose="020B0604020202020204" pitchFamily="34" charset="0"/>
            </a:endParaRPr>
          </a:p>
        </p:txBody>
      </p:sp>
      <p:grpSp>
        <p:nvGrpSpPr>
          <p:cNvPr id="36" name="Groupe 35">
            <a:extLst>
              <a:ext uri="{FF2B5EF4-FFF2-40B4-BE49-F238E27FC236}">
                <a16:creationId xmlns:a16="http://schemas.microsoft.com/office/drawing/2014/main" id="{43C73AFC-BA01-48C4-B8DD-5D10588351CC}"/>
              </a:ext>
            </a:extLst>
          </p:cNvPr>
          <p:cNvGrpSpPr/>
          <p:nvPr/>
        </p:nvGrpSpPr>
        <p:grpSpPr>
          <a:xfrm>
            <a:off x="10332728" y="9804288"/>
            <a:ext cx="390319" cy="404426"/>
            <a:chOff x="10175120" y="10287000"/>
            <a:chExt cx="390319" cy="404426"/>
          </a:xfrm>
        </p:grpSpPr>
        <p:sp>
          <p:nvSpPr>
            <p:cNvPr id="37" name="Ellipse 36">
              <a:extLst>
                <a:ext uri="{FF2B5EF4-FFF2-40B4-BE49-F238E27FC236}">
                  <a16:creationId xmlns:a16="http://schemas.microsoft.com/office/drawing/2014/main" id="{9390AD31-0346-4E1F-91B5-C23AB692A7DF}"/>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8" name="Image 37">
              <a:extLst>
                <a:ext uri="{FF2B5EF4-FFF2-40B4-BE49-F238E27FC236}">
                  <a16:creationId xmlns:a16="http://schemas.microsoft.com/office/drawing/2014/main" id="{DD2ACAF2-AC83-43D1-9756-1F46DD94AF19}"/>
                </a:ext>
              </a:extLst>
            </p:cNvPr>
            <p:cNvPicPr>
              <a:picLocks noChangeAspect="1"/>
            </p:cNvPicPr>
            <p:nvPr/>
          </p:nvPicPr>
          <p:blipFill rotWithShape="1">
            <a:blip r:embed="rId4">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3" name="ZoneTexte 2">
            <a:extLst>
              <a:ext uri="{FF2B5EF4-FFF2-40B4-BE49-F238E27FC236}">
                <a16:creationId xmlns:a16="http://schemas.microsoft.com/office/drawing/2014/main" id="{7AEE7953-4891-4728-8724-B1DC900AD377}"/>
              </a:ext>
            </a:extLst>
          </p:cNvPr>
          <p:cNvSpPr txBox="1"/>
          <p:nvPr/>
        </p:nvSpPr>
        <p:spPr>
          <a:xfrm>
            <a:off x="1005840" y="7880323"/>
            <a:ext cx="6477000" cy="1015663"/>
          </a:xfrm>
          <a:prstGeom prst="rect">
            <a:avLst/>
          </a:prstGeom>
          <a:noFill/>
        </p:spPr>
        <p:txBody>
          <a:bodyPr wrap="square" rtlCol="0">
            <a:spAutoFit/>
          </a:bodyPr>
          <a:lstStyle/>
          <a:p>
            <a:pPr algn="ctr"/>
            <a:r>
              <a:rPr lang="fr-CA" sz="6000" dirty="0" err="1">
                <a:latin typeface="Arial" panose="020B0604020202020204" pitchFamily="34" charset="0"/>
                <a:cs typeface="Arial" panose="020B0604020202020204" pitchFamily="34" charset="0"/>
              </a:rPr>
              <a:t>Thank</a:t>
            </a:r>
            <a:r>
              <a:rPr lang="fr-CA" sz="6000" dirty="0">
                <a:latin typeface="Arial" panose="020B0604020202020204" pitchFamily="34" charset="0"/>
                <a:cs typeface="Arial" panose="020B0604020202020204" pitchFamily="34" charset="0"/>
              </a:rPr>
              <a:t> </a:t>
            </a:r>
            <a:r>
              <a:rPr lang="fr-CA" sz="6000" dirty="0" err="1">
                <a:latin typeface="Arial" panose="020B0604020202020204" pitchFamily="34" charset="0"/>
                <a:cs typeface="Arial" panose="020B0604020202020204" pitchFamily="34" charset="0"/>
              </a:rPr>
              <a:t>you</a:t>
            </a:r>
            <a:r>
              <a:rPr lang="fr-CA" sz="6000" dirty="0">
                <a:latin typeface="Arial" panose="020B0604020202020204" pitchFamily="34" charset="0"/>
                <a:cs typeface="Arial" panose="020B0604020202020204" pitchFamily="34" charset="0"/>
              </a:rPr>
              <a:t>!</a:t>
            </a:r>
          </a:p>
        </p:txBody>
      </p:sp>
      <p:pic>
        <p:nvPicPr>
          <p:cNvPr id="14" name="Image 13">
            <a:extLst>
              <a:ext uri="{FF2B5EF4-FFF2-40B4-BE49-F238E27FC236}">
                <a16:creationId xmlns:a16="http://schemas.microsoft.com/office/drawing/2014/main" id="{6F11DAE6-2171-4AA9-981F-2445BE7D7B82}"/>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48000"/>
                    </a14:imgEffect>
                  </a14:imgLayer>
                </a14:imgProps>
              </a:ext>
            </a:extLst>
          </a:blip>
          <a:srcRect/>
          <a:stretch/>
        </p:blipFill>
        <p:spPr>
          <a:xfrm>
            <a:off x="15602355" y="8658128"/>
            <a:ext cx="2304645" cy="821938"/>
          </a:xfrm>
          <a:prstGeom prst="rect">
            <a:avLst/>
          </a:prstGeom>
        </p:spPr>
      </p:pic>
    </p:spTree>
    <p:extLst>
      <p:ext uri="{BB962C8B-B14F-4D97-AF65-F5344CB8AC3E}">
        <p14:creationId xmlns:p14="http://schemas.microsoft.com/office/powerpoint/2010/main" val="277837076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4D37267-6EC7-4879-9832-7B0AD9757849}"/>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sharpenSoften amount="48000"/>
                    </a14:imgEffect>
                  </a14:imgLayer>
                </a14:imgProps>
              </a:ext>
            </a:extLst>
          </a:blip>
          <a:srcRect/>
          <a:stretch/>
        </p:blipFill>
        <p:spPr>
          <a:xfrm>
            <a:off x="6797042" y="4306471"/>
            <a:ext cx="4693918" cy="1674058"/>
          </a:xfrm>
          <a:prstGeom prst="rect">
            <a:avLst/>
          </a:prstGeom>
        </p:spPr>
      </p:pic>
    </p:spTree>
    <p:extLst>
      <p:ext uri="{BB962C8B-B14F-4D97-AF65-F5344CB8AC3E}">
        <p14:creationId xmlns:p14="http://schemas.microsoft.com/office/powerpoint/2010/main" val="428714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1E17919-321D-430A-9693-7FD58D66397D}"/>
              </a:ext>
            </a:extLst>
          </p:cNvPr>
          <p:cNvPicPr>
            <a:picLocks noChangeAspect="1"/>
          </p:cNvPicPr>
          <p:nvPr/>
        </p:nvPicPr>
        <p:blipFill>
          <a:blip r:embed="rId3"/>
          <a:stretch>
            <a:fillRect/>
          </a:stretch>
        </p:blipFill>
        <p:spPr>
          <a:xfrm>
            <a:off x="6838169" y="1828801"/>
            <a:ext cx="10881554" cy="6201752"/>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160403" cy="1988345"/>
          </a:xfrm>
        </p:spPr>
        <p:txBody>
          <a:bodyPr>
            <a:normAutofit/>
          </a:bodyPr>
          <a:lstStyle/>
          <a:p>
            <a:r>
              <a:rPr lang="en-US" sz="4400" dirty="0" err="1">
                <a:latin typeface="Arial" panose="020B0604020202020204" pitchFamily="34" charset="0"/>
                <a:cs typeface="Arial" panose="020B0604020202020204" pitchFamily="34" charset="0"/>
              </a:rPr>
              <a:t>Bernouli</a:t>
            </a:r>
            <a:r>
              <a:rPr lang="en-US" sz="4400" dirty="0">
                <a:latin typeface="Arial" panose="020B0604020202020204" pitchFamily="34" charset="0"/>
                <a:cs typeface="Arial" panose="020B0604020202020204" pitchFamily="34" charset="0"/>
              </a:rPr>
              <a:t> trial photon detection scheme</a:t>
            </a:r>
            <a:endParaRPr lang="en-GB" sz="44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0" y="2382355"/>
                <a:ext cx="7554577" cy="4940965"/>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14:m>
                  <m:oMath xmlns:m="http://schemas.openxmlformats.org/officeDocument/2006/math">
                    <m:r>
                      <a:rPr lang="fr-CA" sz="2800" b="0" i="1" smtClean="0">
                        <a:latin typeface="Cambria Math" panose="02040503050406030204" pitchFamily="18" charset="0"/>
                        <a:cs typeface="Arial" panose="020B0604020202020204" pitchFamily="34" charset="0"/>
                      </a:rPr>
                      <m:t>𝐹𝐹</m:t>
                    </m:r>
                  </m:oMath>
                </a14:m>
                <a:r>
                  <a:rPr lang="fr-CA" sz="2800" dirty="0">
                    <a:latin typeface="Arial" panose="020B0604020202020204" pitchFamily="34" charset="0"/>
                    <a:cs typeface="Arial" panose="020B0604020202020204" pitchFamily="34" charset="0"/>
                  </a:rPr>
                  <a:t>: Fill Factor</a:t>
                </a:r>
              </a:p>
              <a:p>
                <a:pPr>
                  <a:lnSpc>
                    <a:spcPct val="100000"/>
                  </a:lnSpc>
                </a:pPr>
                <a14:m>
                  <m:oMath xmlns:m="http://schemas.openxmlformats.org/officeDocument/2006/math">
                    <m:sSub>
                      <m:sSubPr>
                        <m:ctrlPr>
                          <a:rPr lang="fr-CA" sz="2800" b="0" i="1" smtClean="0">
                            <a:latin typeface="Cambria Math" panose="02040503050406030204" pitchFamily="18" charset="0"/>
                            <a:cs typeface="Arial" panose="020B0604020202020204" pitchFamily="34" charset="0"/>
                          </a:rPr>
                        </m:ctrlPr>
                      </m:sSubPr>
                      <m:e>
                        <m:r>
                          <a:rPr lang="fr-CA" sz="2800" b="0" i="1" smtClean="0">
                            <a:latin typeface="Cambria Math" panose="02040503050406030204" pitchFamily="18" charset="0"/>
                            <a:cs typeface="Arial" panose="020B0604020202020204" pitchFamily="34" charset="0"/>
                          </a:rPr>
                          <m:t>𝑅</m:t>
                        </m:r>
                      </m:e>
                      <m:sub>
                        <m:r>
                          <a:rPr lang="fr-CA" sz="2800" b="0" i="1" smtClean="0">
                            <a:latin typeface="Cambria Math" panose="02040503050406030204" pitchFamily="18" charset="0"/>
                            <a:cs typeface="Arial" panose="020B0604020202020204" pitchFamily="34" charset="0"/>
                          </a:rPr>
                          <m:t>𝑆𝑝</m:t>
                        </m:r>
                      </m:sub>
                    </m:sSub>
                    <m:r>
                      <a:rPr lang="fr-CA" sz="2800" b="0" i="0"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𝜆</m:t>
                    </m:r>
                    <m:r>
                      <a:rPr lang="fr-CA" sz="2800" b="0" i="0"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𝜃</m:t>
                    </m:r>
                    <m:r>
                      <a:rPr lang="fr-CA" sz="2800" b="0" i="0" smtClean="0">
                        <a:latin typeface="Cambria Math" panose="02040503050406030204" pitchFamily="18" charset="0"/>
                        <a:cs typeface="Arial" panose="020B0604020202020204" pitchFamily="34" charset="0"/>
                      </a:rPr>
                      <m:t>)</m:t>
                    </m:r>
                  </m:oMath>
                </a14:m>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Specular</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Reflection</a:t>
                </a:r>
                <a:endParaRPr lang="fr-CA" sz="2800" dirty="0">
                  <a:latin typeface="Arial" panose="020B0604020202020204" pitchFamily="34" charset="0"/>
                  <a:cs typeface="Arial" panose="020B0604020202020204" pitchFamily="34" charset="0"/>
                </a:endParaRPr>
              </a:p>
              <a:p>
                <a:pPr>
                  <a:lnSpc>
                    <a:spcPct val="100000"/>
                  </a:lnSpc>
                </a:pPr>
                <a14:m>
                  <m:oMath xmlns:m="http://schemas.openxmlformats.org/officeDocument/2006/math">
                    <m:r>
                      <a:rPr lang="fr-CA" sz="2800" i="1" dirty="0" smtClean="0">
                        <a:latin typeface="Cambria Math" panose="02040503050406030204" pitchFamily="18" charset="0"/>
                        <a:cs typeface="Arial" panose="020B0604020202020204" pitchFamily="34" charset="0"/>
                      </a:rPr>
                      <m:t>𝑅</m:t>
                    </m:r>
                    <m:r>
                      <a:rPr lang="fr-CA" sz="2800" i="1" baseline="-25000" dirty="0" smtClean="0">
                        <a:latin typeface="Cambria Math" panose="02040503050406030204" pitchFamily="18" charset="0"/>
                        <a:cs typeface="Arial" panose="020B0604020202020204" pitchFamily="34" charset="0"/>
                      </a:rPr>
                      <m:t>𝐷</m:t>
                    </m:r>
                  </m:oMath>
                </a14:m>
                <a:r>
                  <a:rPr lang="fr-CA" sz="2800" dirty="0">
                    <a:latin typeface="Arial" panose="020B0604020202020204" pitchFamily="34" charset="0"/>
                    <a:cs typeface="Arial" panose="020B0604020202020204" pitchFamily="34" charset="0"/>
                  </a:rPr>
                  <a:t>: Diffuse </a:t>
                </a:r>
                <a:r>
                  <a:rPr lang="fr-CA" sz="2800" dirty="0" err="1">
                    <a:latin typeface="Arial" panose="020B0604020202020204" pitchFamily="34" charset="0"/>
                    <a:cs typeface="Arial" panose="020B0604020202020204" pitchFamily="34" charset="0"/>
                  </a:rPr>
                  <a:t>Reflection</a:t>
                </a:r>
                <a:endParaRPr lang="fr-CA" sz="2800" dirty="0">
                  <a:latin typeface="Arial" panose="020B0604020202020204" pitchFamily="34" charset="0"/>
                  <a:cs typeface="Arial" panose="020B0604020202020204" pitchFamily="34" charset="0"/>
                </a:endParaRPr>
              </a:p>
              <a:p>
                <a:pPr>
                  <a:lnSpc>
                    <a:spcPct val="100000"/>
                  </a:lnSpc>
                </a:pPr>
                <a14:m>
                  <m:oMath xmlns:m="http://schemas.openxmlformats.org/officeDocument/2006/math">
                    <m:r>
                      <a:rPr lang="fr-CA" sz="2800" i="1" dirty="0" smtClean="0">
                        <a:latin typeface="Cambria Math" panose="02040503050406030204" pitchFamily="18" charset="0"/>
                        <a:cs typeface="Arial" panose="020B0604020202020204" pitchFamily="34" charset="0"/>
                      </a:rPr>
                      <m:t>𝑖𝑃𝐷𝐸</m:t>
                    </m:r>
                    <m:d>
                      <m:dPr>
                        <m:ctrlPr>
                          <a:rPr lang="fr-CA" sz="2800" b="0" i="1" dirty="0" smtClean="0">
                            <a:latin typeface="Cambria Math" panose="02040503050406030204" pitchFamily="18" charset="0"/>
                            <a:cs typeface="Arial" panose="020B0604020202020204" pitchFamily="34" charset="0"/>
                          </a:rPr>
                        </m:ctrlPr>
                      </m:dPr>
                      <m:e>
                        <m:r>
                          <a:rPr lang="fr-CA" sz="2800" b="0" i="1" dirty="0" smtClean="0">
                            <a:latin typeface="Cambria Math" panose="02040503050406030204" pitchFamily="18" charset="0"/>
                            <a:cs typeface="Arial" panose="020B0604020202020204" pitchFamily="34" charset="0"/>
                          </a:rPr>
                          <m:t>𝜆</m:t>
                        </m:r>
                        <m:r>
                          <a:rPr lang="fr-CA" sz="2800" b="0" i="1" dirty="0" smtClean="0">
                            <a:latin typeface="Cambria Math" panose="02040503050406030204" pitchFamily="18" charset="0"/>
                            <a:cs typeface="Arial" panose="020B0604020202020204" pitchFamily="34" charset="0"/>
                          </a:rPr>
                          <m:t>,</m:t>
                        </m:r>
                        <m:sSub>
                          <m:sSubPr>
                            <m:ctrlPr>
                              <a:rPr lang="fr-CA" sz="2800" b="0" i="1" dirty="0" smtClean="0">
                                <a:latin typeface="Cambria Math" panose="02040503050406030204" pitchFamily="18" charset="0"/>
                                <a:cs typeface="Arial" panose="020B0604020202020204" pitchFamily="34" charset="0"/>
                              </a:rPr>
                            </m:ctrlPr>
                          </m:sSubPr>
                          <m:e>
                            <m:r>
                              <a:rPr lang="fr-CA" sz="2800" b="0" i="1" dirty="0" smtClean="0">
                                <a:latin typeface="Cambria Math" panose="02040503050406030204" pitchFamily="18" charset="0"/>
                                <a:cs typeface="Arial" panose="020B0604020202020204" pitchFamily="34" charset="0"/>
                              </a:rPr>
                              <m:t>𝑉</m:t>
                            </m:r>
                          </m:e>
                          <m:sub>
                            <m:r>
                              <m:rPr>
                                <m:sty m:val="p"/>
                              </m:rPr>
                              <a:rPr lang="fr-CA" sz="2800" b="0" i="0" dirty="0" smtClean="0">
                                <a:latin typeface="Cambria Math" panose="02040503050406030204" pitchFamily="18" charset="0"/>
                                <a:cs typeface="Arial" panose="020B0604020202020204" pitchFamily="34" charset="0"/>
                              </a:rPr>
                              <m:t>OV</m:t>
                            </m:r>
                          </m:sub>
                        </m:sSub>
                      </m:e>
                    </m:d>
                  </m:oMath>
                </a14:m>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internal</a:t>
                </a:r>
                <a:r>
                  <a:rPr lang="fr-CA" sz="2800" dirty="0">
                    <a:latin typeface="Arial" panose="020B0604020202020204" pitchFamily="34" charset="0"/>
                    <a:cs typeface="Arial" panose="020B0604020202020204" pitchFamily="34" charset="0"/>
                  </a:rPr>
                  <a:t> Photon </a:t>
                </a:r>
                <a:r>
                  <a:rPr lang="fr-CA" sz="2800" dirty="0" err="1">
                    <a:latin typeface="Arial" panose="020B0604020202020204" pitchFamily="34" charset="0"/>
                    <a:cs typeface="Arial" panose="020B0604020202020204" pitchFamily="34" charset="0"/>
                  </a:rPr>
                  <a:t>Detection</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Efficiency</a:t>
                </a:r>
                <a:endParaRPr lang="fr-CA" sz="2800" dirty="0">
                  <a:latin typeface="Arial" panose="020B0604020202020204" pitchFamily="34" charset="0"/>
                  <a:cs typeface="Arial" panose="020B0604020202020204" pitchFamily="34" charset="0"/>
                </a:endParaRPr>
              </a:p>
              <a:p>
                <a:pPr>
                  <a:lnSpc>
                    <a:spcPct val="100000"/>
                  </a:lnSpc>
                </a:pPr>
                <a14:m>
                  <m:oMath xmlns:m="http://schemas.openxmlformats.org/officeDocument/2006/math">
                    <m:r>
                      <a:rPr lang="fr-CA" sz="2800" b="0" i="1" smtClean="0">
                        <a:latin typeface="Cambria Math" panose="02040503050406030204" pitchFamily="18" charset="0"/>
                        <a:cs typeface="Arial" panose="020B0604020202020204" pitchFamily="34" charset="0"/>
                      </a:rPr>
                      <m:t>𝑇</m:t>
                    </m:r>
                    <m:d>
                      <m:dPr>
                        <m:ctrlPr>
                          <a:rPr lang="fr-CA" sz="2800" b="0" i="1" smtClean="0">
                            <a:latin typeface="Cambria Math" panose="02040503050406030204" pitchFamily="18" charset="0"/>
                            <a:cs typeface="Arial" panose="020B0604020202020204" pitchFamily="34" charset="0"/>
                          </a:rPr>
                        </m:ctrlPr>
                      </m:dPr>
                      <m:e>
                        <m:r>
                          <a:rPr lang="fr-CA" sz="2800" b="0" i="1" smtClean="0">
                            <a:latin typeface="Cambria Math" panose="02040503050406030204" pitchFamily="18" charset="0"/>
                            <a:cs typeface="Arial" panose="020B0604020202020204" pitchFamily="34" charset="0"/>
                          </a:rPr>
                          <m:t>𝜆</m:t>
                        </m:r>
                        <m:r>
                          <a:rPr lang="fr-CA" sz="2800" b="0" i="1"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𝜃</m:t>
                        </m:r>
                      </m:e>
                    </m:d>
                  </m:oMath>
                </a14:m>
                <a:r>
                  <a:rPr lang="fr-CA" sz="2800" dirty="0">
                    <a:latin typeface="Arial" panose="020B0604020202020204" pitchFamily="34" charset="0"/>
                    <a:cs typeface="Arial" panose="020B0604020202020204" pitchFamily="34" charset="0"/>
                  </a:rPr>
                  <a:t>: Transmission </a:t>
                </a:r>
                <a:r>
                  <a:rPr lang="fr-CA" sz="2800" dirty="0" err="1">
                    <a:latin typeface="Arial" panose="020B0604020202020204" pitchFamily="34" charset="0"/>
                    <a:cs typeface="Arial" panose="020B0604020202020204" pitchFamily="34" charset="0"/>
                  </a:rPr>
                  <a:t>Probability</a:t>
                </a:r>
                <a:endParaRPr lang="fr-CA" sz="2800" dirty="0">
                  <a:latin typeface="Arial" panose="020B0604020202020204" pitchFamily="34" charset="0"/>
                  <a:cs typeface="Arial" panose="020B0604020202020204" pitchFamily="34" charset="0"/>
                </a:endParaRPr>
              </a:p>
            </p:txBody>
          </p:sp>
        </mc:Choice>
        <mc:Fallback xmlns="">
          <p:sp>
            <p:nvSpPr>
              <p:cNvPr id="39" name="Espace réservé du contenu 2">
                <a:extLst>
                  <a:ext uri="{FF2B5EF4-FFF2-40B4-BE49-F238E27FC236}">
                    <a16:creationId xmlns:a16="http://schemas.microsoft.com/office/drawing/2014/main" id="{059F9EB7-F033-4B9D-9427-D89C13538F6B}"/>
                  </a:ext>
                </a:extLst>
              </p:cNvPr>
              <p:cNvSpPr txBox="1">
                <a:spLocks noRot="1" noChangeAspect="1" noMove="1" noResize="1" noEditPoints="1" noAdjustHandles="1" noChangeArrowheads="1" noChangeShapeType="1" noTextEdit="1"/>
              </p:cNvSpPr>
              <p:nvPr/>
            </p:nvSpPr>
            <p:spPr>
              <a:xfrm>
                <a:off x="628130" y="2382355"/>
                <a:ext cx="7554577" cy="4940965"/>
              </a:xfrm>
              <a:prstGeom prst="rect">
                <a:avLst/>
              </a:prstGeom>
              <a:blipFill>
                <a:blip r:embed="rId4"/>
                <a:stretch>
                  <a:fillRect/>
                </a:stretch>
              </a:blipFill>
            </p:spPr>
            <p:txBody>
              <a:bodyPr/>
              <a:lstStyle/>
              <a:p>
                <a:r>
                  <a:rPr lang="fr-CA">
                    <a:noFill/>
                  </a:rPr>
                  <a:t> </a:t>
                </a:r>
              </a:p>
            </p:txBody>
          </p:sp>
        </mc:Fallback>
      </mc:AlternateContent>
      <p:sp>
        <p:nvSpPr>
          <p:cNvPr id="12" name="ZoneTexte 11">
            <a:extLst>
              <a:ext uri="{FF2B5EF4-FFF2-40B4-BE49-F238E27FC236}">
                <a16:creationId xmlns:a16="http://schemas.microsoft.com/office/drawing/2014/main" id="{A21DA21E-0904-4FB7-AAF7-35C3F7CE2FC0}"/>
              </a:ext>
            </a:extLst>
          </p:cNvPr>
          <p:cNvSpPr txBox="1"/>
          <p:nvPr/>
        </p:nvSpPr>
        <p:spPr>
          <a:xfrm>
            <a:off x="12740639" y="9179423"/>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26" name="Rectangle 25">
            <a:extLst>
              <a:ext uri="{FF2B5EF4-FFF2-40B4-BE49-F238E27FC236}">
                <a16:creationId xmlns:a16="http://schemas.microsoft.com/office/drawing/2014/main" id="{49FE1762-9A2E-4CBD-BBA7-E3E0ECB94410}"/>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21249CD1-E224-42D9-9710-627457F0DDDB}"/>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8" name="ZoneTexte 27">
            <a:extLst>
              <a:ext uri="{FF2B5EF4-FFF2-40B4-BE49-F238E27FC236}">
                <a16:creationId xmlns:a16="http://schemas.microsoft.com/office/drawing/2014/main" id="{94D6A0D5-772A-42C6-9D71-959C70065E47}"/>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9" name="Espace réservé du numéro de diapositive 9">
            <a:extLst>
              <a:ext uri="{FF2B5EF4-FFF2-40B4-BE49-F238E27FC236}">
                <a16:creationId xmlns:a16="http://schemas.microsoft.com/office/drawing/2014/main" id="{4ED63028-87AE-4503-A996-5CFDAC257A6B}"/>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19</a:t>
            </a:fld>
            <a:endParaRPr lang="en-CA" sz="2800" dirty="0">
              <a:solidFill>
                <a:schemeClr val="bg1"/>
              </a:solidFill>
              <a:latin typeface="Arial" panose="020B0604020202020204" pitchFamily="34" charset="0"/>
              <a:cs typeface="Arial" panose="020B0604020202020204" pitchFamily="34" charset="0"/>
            </a:endParaRPr>
          </a:p>
        </p:txBody>
      </p:sp>
      <p:grpSp>
        <p:nvGrpSpPr>
          <p:cNvPr id="30" name="Groupe 29">
            <a:extLst>
              <a:ext uri="{FF2B5EF4-FFF2-40B4-BE49-F238E27FC236}">
                <a16:creationId xmlns:a16="http://schemas.microsoft.com/office/drawing/2014/main" id="{AD83F034-DFFB-4F70-AB75-8844A42C59C3}"/>
              </a:ext>
            </a:extLst>
          </p:cNvPr>
          <p:cNvGrpSpPr/>
          <p:nvPr/>
        </p:nvGrpSpPr>
        <p:grpSpPr>
          <a:xfrm>
            <a:off x="10332728" y="9804288"/>
            <a:ext cx="390319" cy="404426"/>
            <a:chOff x="10175120" y="10287000"/>
            <a:chExt cx="390319" cy="404426"/>
          </a:xfrm>
        </p:grpSpPr>
        <p:sp>
          <p:nvSpPr>
            <p:cNvPr id="31" name="Ellipse 30">
              <a:extLst>
                <a:ext uri="{FF2B5EF4-FFF2-40B4-BE49-F238E27FC236}">
                  <a16:creationId xmlns:a16="http://schemas.microsoft.com/office/drawing/2014/main" id="{B06541E7-E239-4E29-BD4E-E1A04F71913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2" name="Image 31">
              <a:extLst>
                <a:ext uri="{FF2B5EF4-FFF2-40B4-BE49-F238E27FC236}">
                  <a16:creationId xmlns:a16="http://schemas.microsoft.com/office/drawing/2014/main" id="{EDD53180-F084-4B92-946B-EB7971A038BE}"/>
                </a:ext>
              </a:extLst>
            </p:cNvPr>
            <p:cNvPicPr>
              <a:picLocks noChangeAspect="1"/>
            </p:cNvPicPr>
            <p:nvPr/>
          </p:nvPicPr>
          <p:blipFill rotWithShape="1">
            <a:blip r:embed="rId5">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8C16054C-92FD-4E63-B921-326A677D133B}"/>
                  </a:ext>
                </a:extLst>
              </p:cNvPr>
              <p:cNvSpPr txBox="1"/>
              <p:nvPr/>
            </p:nvSpPr>
            <p:spPr>
              <a:xfrm>
                <a:off x="285750" y="7991781"/>
                <a:ext cx="8418804" cy="523220"/>
              </a:xfrm>
              <a:prstGeom prst="rect">
                <a:avLst/>
              </a:prstGeom>
              <a:noFill/>
            </p:spPr>
            <p:txBody>
              <a:bodyPr wrap="square" rtlCol="0">
                <a:spAutoFit/>
              </a:bodyPr>
              <a:lstStyle/>
              <a:p>
                <a:pPr algn="ctr"/>
                <a14:m>
                  <m:oMathPara xmlns:m="http://schemas.openxmlformats.org/officeDocument/2006/math">
                    <m:oMathParaPr>
                      <m:jc m:val="center"/>
                    </m:oMathParaPr>
                    <m:oMath xmlns:m="http://schemas.openxmlformats.org/officeDocument/2006/math">
                      <m:r>
                        <a:rPr lang="fr-CA" sz="2800" b="0" i="1" smtClean="0">
                          <a:latin typeface="Cambria Math" panose="02040503050406030204" pitchFamily="18" charset="0"/>
                          <a:cs typeface="Arial" panose="020B0604020202020204" pitchFamily="34" charset="0"/>
                        </a:rPr>
                        <m:t>𝑃𝐷𝐸</m:t>
                      </m:r>
                      <m:d>
                        <m:dPr>
                          <m:ctrlPr>
                            <a:rPr lang="fr-CA" sz="2800" b="0" i="1" smtClean="0">
                              <a:latin typeface="Cambria Math" panose="02040503050406030204" pitchFamily="18" charset="0"/>
                              <a:cs typeface="Arial" panose="020B0604020202020204" pitchFamily="34" charset="0"/>
                            </a:rPr>
                          </m:ctrlPr>
                        </m:dPr>
                        <m:e>
                          <m:r>
                            <a:rPr lang="fr-CA" sz="2800" b="0" i="1" smtClean="0">
                              <a:latin typeface="Cambria Math" panose="02040503050406030204" pitchFamily="18" charset="0"/>
                              <a:cs typeface="Arial" panose="020B0604020202020204" pitchFamily="34" charset="0"/>
                            </a:rPr>
                            <m:t>𝜆</m:t>
                          </m:r>
                          <m:r>
                            <a:rPr lang="fr-CA" sz="2800" b="0" i="1"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𝜃</m:t>
                          </m:r>
                          <m:r>
                            <a:rPr lang="fr-CA" sz="2800" b="0" i="1" smtClean="0">
                              <a:latin typeface="Cambria Math" panose="02040503050406030204" pitchFamily="18" charset="0"/>
                              <a:cs typeface="Arial" panose="020B0604020202020204" pitchFamily="34" charset="0"/>
                            </a:rPr>
                            <m:t>,</m:t>
                          </m:r>
                          <m:sSub>
                            <m:sSubPr>
                              <m:ctrlPr>
                                <a:rPr lang="fr-CA" sz="2800" b="0" i="1" smtClean="0">
                                  <a:latin typeface="Cambria Math" panose="02040503050406030204" pitchFamily="18" charset="0"/>
                                  <a:cs typeface="Arial" panose="020B0604020202020204" pitchFamily="34" charset="0"/>
                                </a:rPr>
                              </m:ctrlPr>
                            </m:sSubPr>
                            <m:e>
                              <m:r>
                                <a:rPr lang="fr-CA" sz="2800" b="0" i="1" smtClean="0">
                                  <a:latin typeface="Cambria Math" panose="02040503050406030204" pitchFamily="18" charset="0"/>
                                  <a:cs typeface="Arial" panose="020B0604020202020204" pitchFamily="34" charset="0"/>
                                </a:rPr>
                                <m:t>𝑉</m:t>
                              </m:r>
                            </m:e>
                            <m:sub>
                              <m:r>
                                <m:rPr>
                                  <m:sty m:val="p"/>
                                </m:rPr>
                                <a:rPr lang="fr-CA" sz="2800" b="0" i="0" smtClean="0">
                                  <a:latin typeface="Cambria Math" panose="02040503050406030204" pitchFamily="18" charset="0"/>
                                  <a:cs typeface="Arial" panose="020B0604020202020204" pitchFamily="34" charset="0"/>
                                </a:rPr>
                                <m:t>OV</m:t>
                              </m:r>
                            </m:sub>
                          </m:sSub>
                        </m:e>
                      </m:d>
                      <m:r>
                        <a:rPr lang="fr-CA" sz="2800" b="0" i="0"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𝐹𝐹</m:t>
                      </m:r>
                      <m:r>
                        <a:rPr lang="fr-CA" sz="2800" b="0" i="1"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𝑇</m:t>
                      </m:r>
                      <m:d>
                        <m:dPr>
                          <m:ctrlPr>
                            <a:rPr lang="fr-CA" sz="2800" b="0" i="1" smtClean="0">
                              <a:latin typeface="Cambria Math" panose="02040503050406030204" pitchFamily="18" charset="0"/>
                              <a:cs typeface="Arial" panose="020B0604020202020204" pitchFamily="34" charset="0"/>
                            </a:rPr>
                          </m:ctrlPr>
                        </m:dPr>
                        <m:e>
                          <m:r>
                            <a:rPr lang="fr-CA" sz="2800" b="0" i="1" smtClean="0">
                              <a:latin typeface="Cambria Math" panose="02040503050406030204" pitchFamily="18" charset="0"/>
                              <a:cs typeface="Arial" panose="020B0604020202020204" pitchFamily="34" charset="0"/>
                            </a:rPr>
                            <m:t>𝜆</m:t>
                          </m:r>
                          <m:r>
                            <a:rPr lang="fr-CA" sz="2800" b="0" i="1"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𝜃</m:t>
                          </m:r>
                        </m:e>
                      </m:d>
                      <m:r>
                        <a:rPr lang="fr-CA" sz="2800" b="0" i="1" smtClean="0">
                          <a:latin typeface="Cambria Math" panose="02040503050406030204" pitchFamily="18" charset="0"/>
                          <a:cs typeface="Arial" panose="020B0604020202020204" pitchFamily="34" charset="0"/>
                        </a:rPr>
                        <m:t>⋅</m:t>
                      </m:r>
                      <m:r>
                        <a:rPr lang="fr-CA" sz="2800" b="0" i="1" smtClean="0">
                          <a:latin typeface="Cambria Math" panose="02040503050406030204" pitchFamily="18" charset="0"/>
                          <a:cs typeface="Arial" panose="020B0604020202020204" pitchFamily="34" charset="0"/>
                        </a:rPr>
                        <m:t>𝑖𝑃𝐷𝐸</m:t>
                      </m:r>
                      <m:d>
                        <m:dPr>
                          <m:ctrlPr>
                            <a:rPr lang="fr-CA" sz="2800" b="0" i="1" smtClean="0">
                              <a:latin typeface="Cambria Math" panose="02040503050406030204" pitchFamily="18" charset="0"/>
                              <a:cs typeface="Arial" panose="020B0604020202020204" pitchFamily="34" charset="0"/>
                            </a:rPr>
                          </m:ctrlPr>
                        </m:dPr>
                        <m:e>
                          <m:r>
                            <a:rPr lang="fr-CA" sz="2800" b="0" i="1" smtClean="0">
                              <a:latin typeface="Cambria Math" panose="02040503050406030204" pitchFamily="18" charset="0"/>
                              <a:cs typeface="Arial" panose="020B0604020202020204" pitchFamily="34" charset="0"/>
                            </a:rPr>
                            <m:t>𝜆</m:t>
                          </m:r>
                          <m:r>
                            <a:rPr lang="fr-CA" sz="2800" b="0" i="1" smtClean="0">
                              <a:latin typeface="Cambria Math" panose="02040503050406030204" pitchFamily="18" charset="0"/>
                              <a:cs typeface="Arial" panose="020B0604020202020204" pitchFamily="34" charset="0"/>
                            </a:rPr>
                            <m:t>,</m:t>
                          </m:r>
                          <m:sSub>
                            <m:sSubPr>
                              <m:ctrlPr>
                                <a:rPr lang="fr-CA" sz="2800" b="0" i="1" smtClean="0">
                                  <a:latin typeface="Cambria Math" panose="02040503050406030204" pitchFamily="18" charset="0"/>
                                  <a:cs typeface="Arial" panose="020B0604020202020204" pitchFamily="34" charset="0"/>
                                </a:rPr>
                              </m:ctrlPr>
                            </m:sSubPr>
                            <m:e>
                              <m:r>
                                <a:rPr lang="fr-CA" sz="2800" b="0" i="1" smtClean="0">
                                  <a:latin typeface="Cambria Math" panose="02040503050406030204" pitchFamily="18" charset="0"/>
                                  <a:cs typeface="Arial" panose="020B0604020202020204" pitchFamily="34" charset="0"/>
                                </a:rPr>
                                <m:t>𝑉</m:t>
                              </m:r>
                            </m:e>
                            <m:sub>
                              <m:r>
                                <m:rPr>
                                  <m:sty m:val="p"/>
                                </m:rPr>
                                <a:rPr lang="fr-CA" sz="2800" b="0" i="0" smtClean="0">
                                  <a:latin typeface="Cambria Math" panose="02040503050406030204" pitchFamily="18" charset="0"/>
                                  <a:cs typeface="Arial" panose="020B0604020202020204" pitchFamily="34" charset="0"/>
                                </a:rPr>
                                <m:t>OV</m:t>
                              </m:r>
                            </m:sub>
                          </m:sSub>
                        </m:e>
                      </m:d>
                    </m:oMath>
                  </m:oMathPara>
                </a14:m>
                <a:endParaRPr lang="fr-CA" sz="2800" dirty="0">
                  <a:latin typeface="Arial" panose="020B0604020202020204" pitchFamily="34" charset="0"/>
                  <a:cs typeface="Arial" panose="020B0604020202020204" pitchFamily="34" charset="0"/>
                </a:endParaRPr>
              </a:p>
            </p:txBody>
          </p:sp>
        </mc:Choice>
        <mc:Fallback xmlns="">
          <p:sp>
            <p:nvSpPr>
              <p:cNvPr id="3" name="ZoneTexte 2">
                <a:extLst>
                  <a:ext uri="{FF2B5EF4-FFF2-40B4-BE49-F238E27FC236}">
                    <a16:creationId xmlns:a16="http://schemas.microsoft.com/office/drawing/2014/main" id="{8C16054C-92FD-4E63-B921-326A677D133B}"/>
                  </a:ext>
                </a:extLst>
              </p:cNvPr>
              <p:cNvSpPr txBox="1">
                <a:spLocks noRot="1" noChangeAspect="1" noMove="1" noResize="1" noEditPoints="1" noAdjustHandles="1" noChangeArrowheads="1" noChangeShapeType="1" noTextEdit="1"/>
              </p:cNvSpPr>
              <p:nvPr/>
            </p:nvSpPr>
            <p:spPr>
              <a:xfrm>
                <a:off x="285750" y="7991781"/>
                <a:ext cx="8418804" cy="523220"/>
              </a:xfrm>
              <a:prstGeom prst="rect">
                <a:avLst/>
              </a:prstGeom>
              <a:blipFill>
                <a:blip r:embed="rId6"/>
                <a:stretch>
                  <a:fillRect/>
                </a:stretch>
              </a:blipFill>
            </p:spPr>
            <p:txBody>
              <a:bodyPr/>
              <a:lstStyle/>
              <a:p>
                <a:r>
                  <a:rPr lang="fr-CA">
                    <a:noFill/>
                  </a:rPr>
                  <a:t> </a:t>
                </a:r>
              </a:p>
            </p:txBody>
          </p:sp>
        </mc:Fallback>
      </mc:AlternateContent>
    </p:spTree>
    <p:extLst>
      <p:ext uri="{BB962C8B-B14F-4D97-AF65-F5344CB8AC3E}">
        <p14:creationId xmlns:p14="http://schemas.microsoft.com/office/powerpoint/2010/main" val="412019567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a:latin typeface="Arial" panose="020B0604020202020204" pitchFamily="34" charset="0"/>
                <a:cs typeface="Arial" panose="020B0604020202020204" pitchFamily="34" charset="0"/>
              </a:rPr>
              <a:t>Light-only Liquid Xenon Collaboration</a:t>
            </a:r>
          </a:p>
        </p:txBody>
      </p:sp>
      <p:sp>
        <p:nvSpPr>
          <p:cNvPr id="21" name="Rectangle 20">
            <a:extLst>
              <a:ext uri="{FF2B5EF4-FFF2-40B4-BE49-F238E27FC236}">
                <a16:creationId xmlns:a16="http://schemas.microsoft.com/office/drawing/2014/main" id="{1061CD6F-2DC9-460F-AC03-EF7A830A6EA2}"/>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9E11746-9452-45F5-BE54-577D75657CC2}"/>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3" name="ZoneTexte 22">
            <a:extLst>
              <a:ext uri="{FF2B5EF4-FFF2-40B4-BE49-F238E27FC236}">
                <a16:creationId xmlns:a16="http://schemas.microsoft.com/office/drawing/2014/main" id="{3A17553E-F011-4651-90FE-CBC2A2E38CEB}"/>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5" name="Espace réservé du numéro de diapositive 9">
            <a:extLst>
              <a:ext uri="{FF2B5EF4-FFF2-40B4-BE49-F238E27FC236}">
                <a16:creationId xmlns:a16="http://schemas.microsoft.com/office/drawing/2014/main" id="{D20E6EA6-5532-4D88-9D0C-976B68799FF2}"/>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2</a:t>
            </a:fld>
            <a:endParaRPr lang="en-CA" sz="2800" dirty="0">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60EB1DA3-DD38-4EF9-BB00-922264BE42C4}"/>
              </a:ext>
            </a:extLst>
          </p:cNvPr>
          <p:cNvGrpSpPr/>
          <p:nvPr/>
        </p:nvGrpSpPr>
        <p:grpSpPr>
          <a:xfrm>
            <a:off x="10332728" y="9804288"/>
            <a:ext cx="390319" cy="404426"/>
            <a:chOff x="10175120" y="10287000"/>
            <a:chExt cx="390319" cy="404426"/>
          </a:xfrm>
        </p:grpSpPr>
        <p:sp>
          <p:nvSpPr>
            <p:cNvPr id="4" name="Ellipse 3">
              <a:extLst>
                <a:ext uri="{FF2B5EF4-FFF2-40B4-BE49-F238E27FC236}">
                  <a16:creationId xmlns:a16="http://schemas.microsoft.com/office/drawing/2014/main" id="{17E2946C-B02A-4BDA-A6E5-14ED4F7EC633}"/>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24" name="Image 23">
              <a:extLst>
                <a:ext uri="{FF2B5EF4-FFF2-40B4-BE49-F238E27FC236}">
                  <a16:creationId xmlns:a16="http://schemas.microsoft.com/office/drawing/2014/main" id="{E1EE1815-C5BE-4A09-B96B-C20C66DB297F}"/>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56988" y="2151729"/>
            <a:ext cx="11370673" cy="3716073"/>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400" dirty="0">
                <a:latin typeface="Arial" panose="020B0604020202020204" pitchFamily="34" charset="0"/>
                <a:cs typeface="Arial" panose="020B0604020202020204" pitchFamily="34" charset="0"/>
              </a:rPr>
              <a:t>Detector </a:t>
            </a:r>
            <a:r>
              <a:rPr lang="fr-CA" sz="2400" dirty="0" err="1">
                <a:latin typeface="Arial" panose="020B0604020202020204" pitchFamily="34" charset="0"/>
                <a:cs typeface="Arial" panose="020B0604020202020204" pitchFamily="34" charset="0"/>
              </a:rPr>
              <a:t>located</a:t>
            </a:r>
            <a:r>
              <a:rPr lang="fr-CA" sz="2400" dirty="0">
                <a:latin typeface="Arial" panose="020B0604020202020204" pitchFamily="34" charset="0"/>
                <a:cs typeface="Arial" panose="020B0604020202020204" pitchFamily="34" charset="0"/>
              </a:rPr>
              <a:t> at McGill </a:t>
            </a:r>
            <a:r>
              <a:rPr lang="fr-CA" sz="2400" dirty="0" err="1">
                <a:latin typeface="Arial" panose="020B0604020202020204" pitchFamily="34" charset="0"/>
                <a:cs typeface="Arial" panose="020B0604020202020204" pitchFamily="34" charset="0"/>
              </a:rPr>
              <a:t>University</a:t>
            </a:r>
            <a:r>
              <a:rPr lang="fr-CA" sz="2400" dirty="0">
                <a:latin typeface="Arial" panose="020B0604020202020204" pitchFamily="34" charset="0"/>
                <a:cs typeface="Arial" panose="020B0604020202020204" pitchFamily="34" charset="0"/>
              </a:rPr>
              <a:t>, Montréal, Canada</a:t>
            </a:r>
          </a:p>
          <a:p>
            <a:pPr>
              <a:lnSpc>
                <a:spcPct val="100000"/>
              </a:lnSpc>
            </a:pPr>
            <a:r>
              <a:rPr lang="fr-CA" sz="2400" dirty="0">
                <a:latin typeface="Arial" panose="020B0604020202020204" pitchFamily="34" charset="0"/>
                <a:cs typeface="Arial" panose="020B0604020202020204" pitchFamily="34" charset="0"/>
              </a:rPr>
              <a:t>Design, </a:t>
            </a:r>
            <a:r>
              <a:rPr lang="fr-CA" sz="2400" dirty="0" err="1">
                <a:latin typeface="Arial" panose="020B0604020202020204" pitchFamily="34" charset="0"/>
                <a:cs typeface="Arial" panose="020B0604020202020204" pitchFamily="34" charset="0"/>
              </a:rPr>
              <a:t>development</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operation</a:t>
            </a:r>
            <a:r>
              <a:rPr lang="fr-CA" sz="2400" dirty="0">
                <a:latin typeface="Arial" panose="020B0604020202020204" pitchFamily="34" charset="0"/>
                <a:cs typeface="Arial" panose="020B0604020202020204" pitchFamily="34" charset="0"/>
              </a:rPr>
              <a:t> and </a:t>
            </a:r>
            <a:r>
              <a:rPr lang="fr-CA" sz="2400" dirty="0" err="1">
                <a:latin typeface="Arial" panose="020B0604020202020204" pitchFamily="34" charset="0"/>
                <a:cs typeface="Arial" panose="020B0604020202020204" pitchFamily="34" charset="0"/>
              </a:rPr>
              <a:t>analysis</a:t>
            </a:r>
            <a:r>
              <a:rPr lang="fr-CA" sz="2400" dirty="0">
                <a:latin typeface="Arial" panose="020B0604020202020204" pitchFamily="34" charset="0"/>
                <a:cs typeface="Arial" panose="020B0604020202020204" pitchFamily="34" charset="0"/>
              </a:rPr>
              <a:t>: McGill and TRIUMF</a:t>
            </a:r>
          </a:p>
          <a:p>
            <a:pPr>
              <a:lnSpc>
                <a:spcPct val="100000"/>
              </a:lnSpc>
            </a:pPr>
            <a:r>
              <a:rPr lang="fr-CA" sz="2400" dirty="0" err="1">
                <a:latin typeface="Arial" panose="020B0604020202020204" pitchFamily="34" charset="0"/>
                <a:cs typeface="Arial" panose="020B0604020202020204" pitchFamily="34" charset="0"/>
              </a:rPr>
              <a:t>Photosensor</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development</a:t>
            </a:r>
            <a:r>
              <a:rPr lang="fr-CA" sz="2400" dirty="0">
                <a:latin typeface="Arial" panose="020B0604020202020204" pitchFamily="34" charset="0"/>
                <a:cs typeface="Arial" panose="020B0604020202020204" pitchFamily="34" charset="0"/>
              </a:rPr>
              <a:t>: U. Sherbrooke and TRIUMF</a:t>
            </a:r>
          </a:p>
          <a:p>
            <a:pPr>
              <a:lnSpc>
                <a:spcPct val="100000"/>
              </a:lnSpc>
            </a:pPr>
            <a:r>
              <a:rPr lang="fr-CA" sz="2400" dirty="0">
                <a:latin typeface="Arial" panose="020B0604020202020204" pitchFamily="34" charset="0"/>
                <a:cs typeface="Arial" panose="020B0604020202020204" pitchFamily="34" charset="0"/>
              </a:rPr>
              <a:t>DAQ: TRIUMF and INFN</a:t>
            </a:r>
          </a:p>
          <a:p>
            <a:pPr>
              <a:lnSpc>
                <a:spcPct val="100000"/>
              </a:lnSpc>
            </a:pPr>
            <a:r>
              <a:rPr lang="fr-CA" sz="2400" dirty="0">
                <a:latin typeface="Arial" panose="020B0604020202020204" pitchFamily="34" charset="0"/>
                <a:cs typeface="Arial" panose="020B0604020202020204" pitchFamily="34" charset="0"/>
              </a:rPr>
              <a:t>Simulations: Carleton, TRIUMF, McGill</a:t>
            </a:r>
          </a:p>
          <a:p>
            <a:pPr>
              <a:lnSpc>
                <a:spcPct val="100000"/>
              </a:lnSpc>
            </a:pPr>
            <a:endParaRPr lang="fr-CA" sz="2000" dirty="0">
              <a:latin typeface="Arial" panose="020B0604020202020204" pitchFamily="34" charset="0"/>
              <a:cs typeface="Arial" panose="020B0604020202020204" pitchFamily="34" charset="0"/>
            </a:endParaRPr>
          </a:p>
        </p:txBody>
      </p:sp>
      <p:grpSp>
        <p:nvGrpSpPr>
          <p:cNvPr id="14" name="Groupe 13">
            <a:extLst>
              <a:ext uri="{FF2B5EF4-FFF2-40B4-BE49-F238E27FC236}">
                <a16:creationId xmlns:a16="http://schemas.microsoft.com/office/drawing/2014/main" id="{EE2DE301-85B7-4BE2-8DF4-4641C90ECB07}"/>
              </a:ext>
            </a:extLst>
          </p:cNvPr>
          <p:cNvGrpSpPr>
            <a:grpSpLocks noChangeAspect="1"/>
          </p:cNvGrpSpPr>
          <p:nvPr/>
        </p:nvGrpSpPr>
        <p:grpSpPr>
          <a:xfrm>
            <a:off x="879493" y="5389111"/>
            <a:ext cx="7253002" cy="3868415"/>
            <a:chOff x="8835944" y="216292"/>
            <a:chExt cx="8762206" cy="4673355"/>
          </a:xfrm>
        </p:grpSpPr>
        <p:pic>
          <p:nvPicPr>
            <p:cNvPr id="17" name="Image 16">
              <a:extLst>
                <a:ext uri="{FF2B5EF4-FFF2-40B4-BE49-F238E27FC236}">
                  <a16:creationId xmlns:a16="http://schemas.microsoft.com/office/drawing/2014/main" id="{957C1C9D-C357-4894-B8AF-2CCD5DE2A9BE}"/>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48000"/>
                      </a14:imgEffect>
                    </a14:imgLayer>
                  </a14:imgProps>
                </a:ext>
              </a:extLst>
            </a:blip>
            <a:srcRect/>
            <a:stretch/>
          </p:blipFill>
          <p:spPr>
            <a:xfrm>
              <a:off x="11234243" y="216292"/>
              <a:ext cx="3965608" cy="1414312"/>
            </a:xfrm>
            <a:prstGeom prst="rect">
              <a:avLst/>
            </a:prstGeom>
          </p:spPr>
        </p:pic>
        <p:grpSp>
          <p:nvGrpSpPr>
            <p:cNvPr id="13" name="Groupe 12">
              <a:extLst>
                <a:ext uri="{FF2B5EF4-FFF2-40B4-BE49-F238E27FC236}">
                  <a16:creationId xmlns:a16="http://schemas.microsoft.com/office/drawing/2014/main" id="{245E82C4-1FED-465B-9ABE-9E31543907E4}"/>
                </a:ext>
              </a:extLst>
            </p:cNvPr>
            <p:cNvGrpSpPr/>
            <p:nvPr/>
          </p:nvGrpSpPr>
          <p:grpSpPr>
            <a:xfrm>
              <a:off x="8835944" y="1710206"/>
              <a:ext cx="8762206" cy="2173229"/>
              <a:chOff x="8835944" y="1710206"/>
              <a:chExt cx="8762206" cy="2173229"/>
            </a:xfrm>
          </p:grpSpPr>
          <p:pic>
            <p:nvPicPr>
              <p:cNvPr id="11" name="Image 10">
                <a:extLst>
                  <a:ext uri="{FF2B5EF4-FFF2-40B4-BE49-F238E27FC236}">
                    <a16:creationId xmlns:a16="http://schemas.microsoft.com/office/drawing/2014/main" id="{0FD009AD-770F-48CE-922A-70C76A1AD3F6}"/>
                  </a:ext>
                </a:extLst>
              </p:cNvPr>
              <p:cNvPicPr>
                <a:picLocks noChangeAspect="1"/>
              </p:cNvPicPr>
              <p:nvPr/>
            </p:nvPicPr>
            <p:blipFill rotWithShape="1">
              <a:blip r:embed="rId6"/>
              <a:srcRect l="13611" t="9480" r="13611" b="9480"/>
              <a:stretch/>
            </p:blipFill>
            <p:spPr>
              <a:xfrm>
                <a:off x="14365255" y="2983435"/>
                <a:ext cx="3232895" cy="900000"/>
              </a:xfrm>
              <a:prstGeom prst="rect">
                <a:avLst/>
              </a:prstGeom>
            </p:spPr>
          </p:pic>
          <p:pic>
            <p:nvPicPr>
              <p:cNvPr id="5" name="Image 4">
                <a:extLst>
                  <a:ext uri="{FF2B5EF4-FFF2-40B4-BE49-F238E27FC236}">
                    <a16:creationId xmlns:a16="http://schemas.microsoft.com/office/drawing/2014/main" id="{08F20696-52EE-467C-B3AC-FDAA561CBD1E}"/>
                  </a:ext>
                </a:extLst>
              </p:cNvPr>
              <p:cNvPicPr>
                <a:picLocks noChangeAspect="1"/>
              </p:cNvPicPr>
              <p:nvPr/>
            </p:nvPicPr>
            <p:blipFill rotWithShape="1">
              <a:blip r:embed="rId7"/>
              <a:srcRect t="10391" b="9842"/>
              <a:stretch/>
            </p:blipFill>
            <p:spPr>
              <a:xfrm>
                <a:off x="14410547" y="1712236"/>
                <a:ext cx="3142311" cy="900000"/>
              </a:xfrm>
              <a:prstGeom prst="rect">
                <a:avLst/>
              </a:prstGeom>
            </p:spPr>
          </p:pic>
          <p:pic>
            <p:nvPicPr>
              <p:cNvPr id="2050" name="Picture 2" descr="Acquisition of ARTMS, TRIUMF medical isotope spinoff ...">
                <a:extLst>
                  <a:ext uri="{FF2B5EF4-FFF2-40B4-BE49-F238E27FC236}">
                    <a16:creationId xmlns:a16="http://schemas.microsoft.com/office/drawing/2014/main" id="{9B71350B-0651-4AEB-B8EF-FBAD46C6B3F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1917" b="31917"/>
              <a:stretch/>
            </p:blipFill>
            <p:spPr bwMode="auto">
              <a:xfrm>
                <a:off x="9019039" y="1710206"/>
                <a:ext cx="4751916" cy="9000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AE5B366B-CF44-4950-A1B6-33DA4F142832}"/>
                  </a:ext>
                </a:extLst>
              </p:cNvPr>
              <p:cNvPicPr>
                <a:picLocks noChangeAspect="1"/>
              </p:cNvPicPr>
              <p:nvPr/>
            </p:nvPicPr>
            <p:blipFill rotWithShape="1">
              <a:blip r:embed="rId9"/>
              <a:srcRect l="6189" t="16162" r="6189" b="24254"/>
              <a:stretch/>
            </p:blipFill>
            <p:spPr>
              <a:xfrm>
                <a:off x="8835944" y="2733024"/>
                <a:ext cx="5118106" cy="900000"/>
              </a:xfrm>
              <a:prstGeom prst="rect">
                <a:avLst/>
              </a:prstGeom>
            </p:spPr>
          </p:pic>
        </p:grpSp>
        <p:pic>
          <p:nvPicPr>
            <p:cNvPr id="8" name="Image 7">
              <a:extLst>
                <a:ext uri="{FF2B5EF4-FFF2-40B4-BE49-F238E27FC236}">
                  <a16:creationId xmlns:a16="http://schemas.microsoft.com/office/drawing/2014/main" id="{1C61129A-E666-4A90-84D2-C28D9ED49306}"/>
                </a:ext>
              </a:extLst>
            </p:cNvPr>
            <p:cNvPicPr>
              <a:picLocks noChangeAspect="1"/>
            </p:cNvPicPr>
            <p:nvPr/>
          </p:nvPicPr>
          <p:blipFill>
            <a:blip r:embed="rId10"/>
            <a:stretch>
              <a:fillRect/>
            </a:stretch>
          </p:blipFill>
          <p:spPr>
            <a:xfrm>
              <a:off x="12326326" y="3989647"/>
              <a:ext cx="1781443" cy="900000"/>
            </a:xfrm>
            <a:prstGeom prst="rect">
              <a:avLst/>
            </a:prstGeom>
          </p:spPr>
        </p:pic>
      </p:grpSp>
      <p:grpSp>
        <p:nvGrpSpPr>
          <p:cNvPr id="16" name="Groupe 15">
            <a:extLst>
              <a:ext uri="{FF2B5EF4-FFF2-40B4-BE49-F238E27FC236}">
                <a16:creationId xmlns:a16="http://schemas.microsoft.com/office/drawing/2014/main" id="{898FA604-9E75-4176-8716-A8540F8E2A90}"/>
              </a:ext>
            </a:extLst>
          </p:cNvPr>
          <p:cNvGrpSpPr>
            <a:grpSpLocks noChangeAspect="1"/>
          </p:cNvGrpSpPr>
          <p:nvPr/>
        </p:nvGrpSpPr>
        <p:grpSpPr>
          <a:xfrm>
            <a:off x="10332728" y="501911"/>
            <a:ext cx="6964003" cy="9005270"/>
            <a:chOff x="9565367" y="-995773"/>
            <a:chExt cx="8157600" cy="10548731"/>
          </a:xfrm>
        </p:grpSpPr>
        <p:pic>
          <p:nvPicPr>
            <p:cNvPr id="7" name="Image 6">
              <a:extLst>
                <a:ext uri="{FF2B5EF4-FFF2-40B4-BE49-F238E27FC236}">
                  <a16:creationId xmlns:a16="http://schemas.microsoft.com/office/drawing/2014/main" id="{1DA0177B-C650-4DEF-A190-B629DA9603E6}"/>
                </a:ext>
              </a:extLst>
            </p:cNvPr>
            <p:cNvPicPr>
              <a:picLocks noChangeAspect="1"/>
            </p:cNvPicPr>
            <p:nvPr/>
          </p:nvPicPr>
          <p:blipFill rotWithShape="1">
            <a:blip r:embed="rId11"/>
            <a:srcRect b="27041"/>
            <a:stretch/>
          </p:blipFill>
          <p:spPr>
            <a:xfrm>
              <a:off x="9565769" y="5093681"/>
              <a:ext cx="8156797" cy="4459277"/>
            </a:xfrm>
            <a:prstGeom prst="rect">
              <a:avLst/>
            </a:prstGeom>
            <a:effectLst>
              <a:softEdge rad="63500"/>
            </a:effectLst>
          </p:spPr>
        </p:pic>
        <p:pic>
          <p:nvPicPr>
            <p:cNvPr id="10" name="Image 9">
              <a:extLst>
                <a:ext uri="{FF2B5EF4-FFF2-40B4-BE49-F238E27FC236}">
                  <a16:creationId xmlns:a16="http://schemas.microsoft.com/office/drawing/2014/main" id="{D16D15F6-EB0B-4CC3-83A9-983AE545C88C}"/>
                </a:ext>
              </a:extLst>
            </p:cNvPr>
            <p:cNvPicPr>
              <a:picLocks noChangeAspect="1"/>
            </p:cNvPicPr>
            <p:nvPr/>
          </p:nvPicPr>
          <p:blipFill>
            <a:blip r:embed="rId12"/>
            <a:srcRect/>
            <a:stretch/>
          </p:blipFill>
          <p:spPr>
            <a:xfrm>
              <a:off x="9565367" y="-995773"/>
              <a:ext cx="8157600" cy="6118200"/>
            </a:xfrm>
            <a:prstGeom prst="rect">
              <a:avLst/>
            </a:prstGeom>
            <a:effectLst>
              <a:softEdge rad="63500"/>
            </a:effectLst>
          </p:spPr>
        </p:pic>
      </p:grpSp>
    </p:spTree>
    <p:extLst>
      <p:ext uri="{BB962C8B-B14F-4D97-AF65-F5344CB8AC3E}">
        <p14:creationId xmlns:p14="http://schemas.microsoft.com/office/powerpoint/2010/main" val="81587628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9481104" cy="1988345"/>
          </a:xfrm>
        </p:spPr>
        <p:txBody>
          <a:bodyPr>
            <a:normAutofit/>
          </a:bodyPr>
          <a:lstStyle/>
          <a:p>
            <a:r>
              <a:rPr lang="en-GB" sz="4400" dirty="0">
                <a:latin typeface="Arial" panose="020B0604020202020204" pitchFamily="34" charset="0"/>
                <a:cs typeface="Arial" panose="020B0604020202020204" pitchFamily="34" charset="0"/>
              </a:rPr>
              <a:t>Xenon Time Projection Chamber</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7616123" cy="6159189"/>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US" sz="2800" dirty="0">
                    <a:latin typeface="Arial" panose="020B0604020202020204" pitchFamily="34" charset="0"/>
                    <a:cs typeface="Arial" panose="020B0604020202020204" pitchFamily="34" charset="0"/>
                  </a:rPr>
                  <a:t>Detection of prompt scintillation (S1) and delayed ionization signal (S2)</a:t>
                </a:r>
              </a:p>
              <a:p>
                <a:pPr lvl="1">
                  <a:lnSpc>
                    <a:spcPct val="100000"/>
                  </a:lnSpc>
                </a:pPr>
                <a:r>
                  <a:rPr lang="fr-CA" sz="2400" b="0" dirty="0">
                    <a:latin typeface="Arial" panose="020B0604020202020204" pitchFamily="34" charset="0"/>
                    <a:cs typeface="Arial" panose="020B0604020202020204" pitchFamily="34" charset="0"/>
                  </a:rPr>
                  <a:t>Vacuum Ultra-Violet photons, </a:t>
                </a:r>
                <a14:m>
                  <m:oMath xmlns:m="http://schemas.openxmlformats.org/officeDocument/2006/math">
                    <m:r>
                      <a:rPr lang="fr-CA" sz="2400" b="0" i="1" smtClean="0">
                        <a:latin typeface="Cambria Math" panose="02040503050406030204" pitchFamily="18" charset="0"/>
                        <a:cs typeface="Arial" panose="020B0604020202020204" pitchFamily="34" charset="0"/>
                      </a:rPr>
                      <m:t>𝜆</m:t>
                    </m:r>
                  </m:oMath>
                </a14:m>
                <a:r>
                  <a:rPr lang="en-US" sz="2400" dirty="0">
                    <a:latin typeface="Arial" panose="020B0604020202020204" pitchFamily="34" charset="0"/>
                    <a:cs typeface="Arial" panose="020B0604020202020204" pitchFamily="34" charset="0"/>
                  </a:rPr>
                  <a:t> = 178 nm</a:t>
                </a:r>
              </a:p>
              <a:p>
                <a:pPr lvl="1">
                  <a:lnSpc>
                    <a:spcPct val="100000"/>
                  </a:lnSpc>
                </a:pPr>
                <a:r>
                  <a:rPr lang="en-US" sz="2400" dirty="0">
                    <a:latin typeface="Arial" panose="020B0604020202020204" pitchFamily="34" charset="0"/>
                    <a:cs typeface="Arial" panose="020B0604020202020204" pitchFamily="34" charset="0"/>
                  </a:rPr>
                  <a:t>Photosensors at the top, bottom, or side walls</a:t>
                </a:r>
              </a:p>
              <a:p>
                <a:pPr>
                  <a:lnSpc>
                    <a:spcPct val="100000"/>
                  </a:lnSpc>
                </a:pPr>
                <a:r>
                  <a:rPr lang="en-US" sz="2800" dirty="0">
                    <a:latin typeface="Arial" panose="020B0604020202020204" pitchFamily="34" charset="0"/>
                    <a:cs typeface="Arial" panose="020B0604020202020204" pitchFamily="34" charset="0"/>
                  </a:rPr>
                  <a:t>3D position reconstruction</a:t>
                </a:r>
              </a:p>
              <a:p>
                <a:pPr lvl="1">
                  <a:lnSpc>
                    <a:spcPct val="100000"/>
                  </a:lnSpc>
                </a:pPr>
                <a:r>
                  <a:rPr lang="en-US" sz="2400" dirty="0">
                    <a:latin typeface="Arial" panose="020B0604020202020204" pitchFamily="34" charset="0"/>
                    <a:cs typeface="Arial" panose="020B0604020202020204" pitchFamily="34" charset="0"/>
                  </a:rPr>
                  <a:t>X-Y from hit pattern</a:t>
                </a:r>
              </a:p>
              <a:p>
                <a:pPr lvl="1">
                  <a:lnSpc>
                    <a:spcPct val="100000"/>
                  </a:lnSpc>
                </a:pPr>
                <a:r>
                  <a:rPr lang="en-US" sz="2400" dirty="0">
                    <a:latin typeface="Arial" panose="020B0604020202020204" pitchFamily="34" charset="0"/>
                    <a:cs typeface="Arial" panose="020B0604020202020204" pitchFamily="34" charset="0"/>
                  </a:rPr>
                  <a:t>Z from S1-S2 time delay</a:t>
                </a:r>
              </a:p>
              <a:p>
                <a:pPr>
                  <a:lnSpc>
                    <a:spcPct val="100000"/>
                  </a:lnSpc>
                </a:pPr>
                <a:r>
                  <a:rPr lang="en-US" sz="2800" dirty="0">
                    <a:latin typeface="Arial" panose="020B0604020202020204" pitchFamily="34" charset="0"/>
                    <a:cs typeface="Arial" panose="020B0604020202020204" pitchFamily="34" charset="0"/>
                  </a:rPr>
                  <a:t>Electronic recoil/Nuclear recoil discrimination based on S1/S2 ratio</a:t>
                </a:r>
              </a:p>
            </p:txBody>
          </p:sp>
        </mc:Choice>
        <mc:Fallback xmlns="">
          <p:sp>
            <p:nvSpPr>
              <p:cNvPr id="39" name="Espace réservé du contenu 2">
                <a:extLst>
                  <a:ext uri="{FF2B5EF4-FFF2-40B4-BE49-F238E27FC236}">
                    <a16:creationId xmlns:a16="http://schemas.microsoft.com/office/drawing/2014/main" id="{059F9EB7-F033-4B9D-9427-D89C13538F6B}"/>
                  </a:ext>
                </a:extLst>
              </p:cNvPr>
              <p:cNvSpPr txBox="1">
                <a:spLocks noRot="1" noChangeAspect="1" noMove="1" noResize="1" noEditPoints="1" noAdjustHandles="1" noChangeArrowheads="1" noChangeShapeType="1" noTextEdit="1"/>
              </p:cNvSpPr>
              <p:nvPr/>
            </p:nvSpPr>
            <p:spPr>
              <a:xfrm>
                <a:off x="628131" y="2382355"/>
                <a:ext cx="7616123" cy="6159189"/>
              </a:xfrm>
              <a:prstGeom prst="rect">
                <a:avLst/>
              </a:prstGeom>
              <a:blipFill>
                <a:blip r:embed="rId3"/>
                <a:stretch>
                  <a:fillRect l="-1441" r="-2722"/>
                </a:stretch>
              </a:blipFill>
            </p:spPr>
            <p:txBody>
              <a:bodyPr/>
              <a:lstStyle/>
              <a:p>
                <a:r>
                  <a:rPr lang="fr-CA">
                    <a:noFill/>
                  </a:rPr>
                  <a:t> </a:t>
                </a:r>
              </a:p>
            </p:txBody>
          </p:sp>
        </mc:Fallback>
      </mc:AlternateContent>
      <p:sp>
        <p:nvSpPr>
          <p:cNvPr id="19" name="Rectangle 18">
            <a:extLst>
              <a:ext uri="{FF2B5EF4-FFF2-40B4-BE49-F238E27FC236}">
                <a16:creationId xmlns:a16="http://schemas.microsoft.com/office/drawing/2014/main" id="{43D5B9B0-3DC6-45CA-9AEC-A85E8E23B13A}"/>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B874D99A-AC99-4A8B-BD52-B225B1A0EB88}"/>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525300B9-DEB1-4154-82C6-2752BBCEDA25}"/>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8" name="Espace réservé du numéro de diapositive 9">
            <a:extLst>
              <a:ext uri="{FF2B5EF4-FFF2-40B4-BE49-F238E27FC236}">
                <a16:creationId xmlns:a16="http://schemas.microsoft.com/office/drawing/2014/main" id="{1F7D198D-90E6-4D77-A2CC-439EBCE4F772}"/>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3</a:t>
            </a:fld>
            <a:endParaRPr lang="en-CA" sz="2800" dirty="0">
              <a:solidFill>
                <a:schemeClr val="bg1"/>
              </a:solidFill>
              <a:latin typeface="Arial" panose="020B0604020202020204" pitchFamily="34" charset="0"/>
              <a:cs typeface="Arial" panose="020B0604020202020204" pitchFamily="34" charset="0"/>
            </a:endParaRPr>
          </a:p>
        </p:txBody>
      </p:sp>
      <p:grpSp>
        <p:nvGrpSpPr>
          <p:cNvPr id="29" name="Groupe 28">
            <a:extLst>
              <a:ext uri="{FF2B5EF4-FFF2-40B4-BE49-F238E27FC236}">
                <a16:creationId xmlns:a16="http://schemas.microsoft.com/office/drawing/2014/main" id="{B77748ED-640E-4DE5-B3E6-DDF07D581AFE}"/>
              </a:ext>
            </a:extLst>
          </p:cNvPr>
          <p:cNvGrpSpPr/>
          <p:nvPr/>
        </p:nvGrpSpPr>
        <p:grpSpPr>
          <a:xfrm>
            <a:off x="10332728" y="9804288"/>
            <a:ext cx="390319" cy="404426"/>
            <a:chOff x="10175120" y="10287000"/>
            <a:chExt cx="390319" cy="404426"/>
          </a:xfrm>
        </p:grpSpPr>
        <p:sp>
          <p:nvSpPr>
            <p:cNvPr id="30" name="Ellipse 29">
              <a:extLst>
                <a:ext uri="{FF2B5EF4-FFF2-40B4-BE49-F238E27FC236}">
                  <a16:creationId xmlns:a16="http://schemas.microsoft.com/office/drawing/2014/main" id="{9A0A0072-B53E-4809-9BF4-2545BA8B7C7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1" name="Image 30">
              <a:extLst>
                <a:ext uri="{FF2B5EF4-FFF2-40B4-BE49-F238E27FC236}">
                  <a16:creationId xmlns:a16="http://schemas.microsoft.com/office/drawing/2014/main" id="{D4C5AABA-D4E3-4E2D-8143-F60034D87658}"/>
                </a:ext>
              </a:extLst>
            </p:cNvPr>
            <p:cNvPicPr>
              <a:picLocks noChangeAspect="1"/>
            </p:cNvPicPr>
            <p:nvPr/>
          </p:nvPicPr>
          <p:blipFill rotWithShape="1">
            <a:blip r:embed="rId4">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pic>
        <p:nvPicPr>
          <p:cNvPr id="50" name="Image 49">
            <a:extLst>
              <a:ext uri="{FF2B5EF4-FFF2-40B4-BE49-F238E27FC236}">
                <a16:creationId xmlns:a16="http://schemas.microsoft.com/office/drawing/2014/main" id="{2F88DB10-07B3-4F00-AC8F-5C80D892AF80}"/>
              </a:ext>
            </a:extLst>
          </p:cNvPr>
          <p:cNvPicPr>
            <a:picLocks noChangeAspect="1"/>
          </p:cNvPicPr>
          <p:nvPr/>
        </p:nvPicPr>
        <p:blipFill>
          <a:blip r:embed="rId5"/>
          <a:srcRect/>
          <a:stretch/>
        </p:blipFill>
        <p:spPr>
          <a:xfrm>
            <a:off x="9144000" y="871744"/>
            <a:ext cx="7886698" cy="8069594"/>
          </a:xfrm>
          <a:prstGeom prst="rect">
            <a:avLst/>
          </a:prstGeom>
        </p:spPr>
      </p:pic>
    </p:spTree>
    <p:extLst>
      <p:ext uri="{BB962C8B-B14F-4D97-AF65-F5344CB8AC3E}">
        <p14:creationId xmlns:p14="http://schemas.microsoft.com/office/powerpoint/2010/main" val="88758880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a:extLst>
              <a:ext uri="{FF2B5EF4-FFF2-40B4-BE49-F238E27FC236}">
                <a16:creationId xmlns:a16="http://schemas.microsoft.com/office/drawing/2014/main" id="{F905DA53-6D46-49F8-85CC-7C2CD24A8049}"/>
              </a:ext>
            </a:extLst>
          </p:cNvPr>
          <p:cNvGrpSpPr/>
          <p:nvPr/>
        </p:nvGrpSpPr>
        <p:grpSpPr>
          <a:xfrm>
            <a:off x="9563320" y="3577105"/>
            <a:ext cx="4048125" cy="5650439"/>
            <a:chOff x="9011777" y="48992"/>
            <a:chExt cx="4048125" cy="5650439"/>
          </a:xfrm>
        </p:grpSpPr>
        <p:pic>
          <p:nvPicPr>
            <p:cNvPr id="16" name="Image 15">
              <a:extLst>
                <a:ext uri="{FF2B5EF4-FFF2-40B4-BE49-F238E27FC236}">
                  <a16:creationId xmlns:a16="http://schemas.microsoft.com/office/drawing/2014/main" id="{0DD59738-6087-4086-96B9-6F66B53E109C}"/>
                </a:ext>
              </a:extLst>
            </p:cNvPr>
            <p:cNvPicPr>
              <a:picLocks noChangeAspect="1"/>
            </p:cNvPicPr>
            <p:nvPr/>
          </p:nvPicPr>
          <p:blipFill>
            <a:blip r:embed="rId3"/>
            <a:stretch>
              <a:fillRect/>
            </a:stretch>
          </p:blipFill>
          <p:spPr>
            <a:xfrm flipH="1">
              <a:off x="9011777" y="48992"/>
              <a:ext cx="4048125" cy="5372100"/>
            </a:xfrm>
            <a:prstGeom prst="rect">
              <a:avLst/>
            </a:prstGeom>
          </p:spPr>
        </p:pic>
        <p:sp>
          <p:nvSpPr>
            <p:cNvPr id="32" name="ZoneTexte 31">
              <a:extLst>
                <a:ext uri="{FF2B5EF4-FFF2-40B4-BE49-F238E27FC236}">
                  <a16:creationId xmlns:a16="http://schemas.microsoft.com/office/drawing/2014/main" id="{ECBCE2BD-EFEB-4D4E-8163-EF45868BA778}"/>
                </a:ext>
              </a:extLst>
            </p:cNvPr>
            <p:cNvSpPr txBox="1"/>
            <p:nvPr/>
          </p:nvSpPr>
          <p:spPr>
            <a:xfrm>
              <a:off x="9573628" y="5299321"/>
              <a:ext cx="2924422" cy="400110"/>
            </a:xfrm>
            <a:prstGeom prst="rect">
              <a:avLst/>
            </a:prstGeom>
            <a:noFill/>
          </p:spPr>
          <p:txBody>
            <a:bodyPr wrap="square" rtlCol="0">
              <a:spAutoFit/>
            </a:bodyPr>
            <a:lstStyle/>
            <a:p>
              <a:pPr algn="ctr"/>
              <a:r>
                <a:rPr lang="fr-CA" sz="2000" dirty="0">
                  <a:latin typeface="Arial" panose="020B0604020202020204" pitchFamily="34" charset="0"/>
                  <a:cs typeface="Arial" panose="020B0604020202020204" pitchFamily="34" charset="0"/>
                </a:rPr>
                <a:t>46 080 SiPMs in </a:t>
              </a:r>
              <a:r>
                <a:rPr lang="fr-CA" sz="2000" dirty="0" err="1">
                  <a:latin typeface="Arial" panose="020B0604020202020204" pitchFamily="34" charset="0"/>
                  <a:cs typeface="Arial" panose="020B0604020202020204" pitchFamily="34" charset="0"/>
                </a:rPr>
                <a:t>nEXO</a:t>
              </a:r>
              <a:endParaRPr lang="fr-CA" sz="2000" dirty="0">
                <a:latin typeface="Arial" panose="020B0604020202020204" pitchFamily="34" charset="0"/>
                <a:cs typeface="Arial" panose="020B0604020202020204" pitchFamily="34" charset="0"/>
              </a:endParaRPr>
            </a:p>
          </p:txBody>
        </p:sp>
      </p:grpSp>
      <p:grpSp>
        <p:nvGrpSpPr>
          <p:cNvPr id="88" name="Groupe 87">
            <a:extLst>
              <a:ext uri="{FF2B5EF4-FFF2-40B4-BE49-F238E27FC236}">
                <a16:creationId xmlns:a16="http://schemas.microsoft.com/office/drawing/2014/main" id="{4A871DF2-7E55-4B4A-9617-52F94B46B466}"/>
              </a:ext>
            </a:extLst>
          </p:cNvPr>
          <p:cNvGrpSpPr/>
          <p:nvPr/>
        </p:nvGrpSpPr>
        <p:grpSpPr>
          <a:xfrm>
            <a:off x="13049593" y="388021"/>
            <a:ext cx="3583886" cy="3643086"/>
            <a:chOff x="13789471" y="414323"/>
            <a:chExt cx="3583886" cy="3643086"/>
          </a:xfrm>
        </p:grpSpPr>
        <p:pic>
          <p:nvPicPr>
            <p:cNvPr id="12" name="Image 11">
              <a:extLst>
                <a:ext uri="{FF2B5EF4-FFF2-40B4-BE49-F238E27FC236}">
                  <a16:creationId xmlns:a16="http://schemas.microsoft.com/office/drawing/2014/main" id="{DC3F632F-0BF5-42D6-9C6B-0A84C297B0A7}"/>
                </a:ext>
              </a:extLst>
            </p:cNvPr>
            <p:cNvPicPr>
              <a:picLocks noChangeAspect="1"/>
            </p:cNvPicPr>
            <p:nvPr/>
          </p:nvPicPr>
          <p:blipFill>
            <a:blip r:embed="rId4"/>
            <a:stretch>
              <a:fillRect/>
            </a:stretch>
          </p:blipFill>
          <p:spPr>
            <a:xfrm rot="16200000">
              <a:off x="13759871" y="443923"/>
              <a:ext cx="3643086" cy="3583886"/>
            </a:xfrm>
            <a:prstGeom prst="rect">
              <a:avLst/>
            </a:prstGeom>
          </p:spPr>
        </p:pic>
        <p:sp>
          <p:nvSpPr>
            <p:cNvPr id="80" name="Rectangle 79">
              <a:extLst>
                <a:ext uri="{FF2B5EF4-FFF2-40B4-BE49-F238E27FC236}">
                  <a16:creationId xmlns:a16="http://schemas.microsoft.com/office/drawing/2014/main" id="{23099A4C-890E-4855-BDA2-F5421B7DABA7}"/>
                </a:ext>
              </a:extLst>
            </p:cNvPr>
            <p:cNvSpPr/>
            <p:nvPr/>
          </p:nvSpPr>
          <p:spPr>
            <a:xfrm>
              <a:off x="14516100" y="708660"/>
              <a:ext cx="2080260" cy="3086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106" name="Forme libre : forme 105">
            <a:extLst>
              <a:ext uri="{FF2B5EF4-FFF2-40B4-BE49-F238E27FC236}">
                <a16:creationId xmlns:a16="http://schemas.microsoft.com/office/drawing/2014/main" id="{8DA0B87A-A0A4-4990-ABD5-2430C5064F2A}"/>
              </a:ext>
            </a:extLst>
          </p:cNvPr>
          <p:cNvSpPr/>
          <p:nvPr/>
        </p:nvSpPr>
        <p:spPr>
          <a:xfrm flipH="1">
            <a:off x="12204347" y="1985860"/>
            <a:ext cx="2108597" cy="1146572"/>
          </a:xfrm>
          <a:custGeom>
            <a:avLst/>
            <a:gdLst>
              <a:gd name="connsiteX0" fmla="*/ 19050 w 2886075"/>
              <a:gd name="connsiteY0" fmla="*/ 814387 h 3995737"/>
              <a:gd name="connsiteX1" fmla="*/ 2886075 w 2886075"/>
              <a:gd name="connsiteY1" fmla="*/ 0 h 3995737"/>
              <a:gd name="connsiteX2" fmla="*/ 2876550 w 2886075"/>
              <a:gd name="connsiteY2" fmla="*/ 3995737 h 3995737"/>
              <a:gd name="connsiteX3" fmla="*/ 0 w 2886075"/>
              <a:gd name="connsiteY3" fmla="*/ 3567112 h 3995737"/>
              <a:gd name="connsiteX4" fmla="*/ 19050 w 2886075"/>
              <a:gd name="connsiteY4" fmla="*/ 814387 h 3995737"/>
              <a:gd name="connsiteX0" fmla="*/ 381000 w 2886075"/>
              <a:gd name="connsiteY0" fmla="*/ 1614487 h 3995737"/>
              <a:gd name="connsiteX1" fmla="*/ 2886075 w 2886075"/>
              <a:gd name="connsiteY1" fmla="*/ 0 h 3995737"/>
              <a:gd name="connsiteX2" fmla="*/ 2876550 w 2886075"/>
              <a:gd name="connsiteY2" fmla="*/ 3995737 h 3995737"/>
              <a:gd name="connsiteX3" fmla="*/ 0 w 2886075"/>
              <a:gd name="connsiteY3" fmla="*/ 3567112 h 3995737"/>
              <a:gd name="connsiteX4" fmla="*/ 381000 w 2886075"/>
              <a:gd name="connsiteY4" fmla="*/ 1614487 h 3995737"/>
              <a:gd name="connsiteX0" fmla="*/ 22225 w 2527300"/>
              <a:gd name="connsiteY0" fmla="*/ 1614487 h 3995737"/>
              <a:gd name="connsiteX1" fmla="*/ 2527300 w 2527300"/>
              <a:gd name="connsiteY1" fmla="*/ 0 h 3995737"/>
              <a:gd name="connsiteX2" fmla="*/ 2517775 w 2527300"/>
              <a:gd name="connsiteY2" fmla="*/ 3995737 h 3995737"/>
              <a:gd name="connsiteX3" fmla="*/ 0 w 2527300"/>
              <a:gd name="connsiteY3" fmla="*/ 1893887 h 3995737"/>
              <a:gd name="connsiteX4" fmla="*/ 22225 w 2527300"/>
              <a:gd name="connsiteY4" fmla="*/ 1614487 h 3995737"/>
              <a:gd name="connsiteX0" fmla="*/ 22225 w 2527300"/>
              <a:gd name="connsiteY0" fmla="*/ 1614487 h 2452687"/>
              <a:gd name="connsiteX1" fmla="*/ 2527300 w 2527300"/>
              <a:gd name="connsiteY1" fmla="*/ 0 h 2452687"/>
              <a:gd name="connsiteX2" fmla="*/ 1933575 w 2527300"/>
              <a:gd name="connsiteY2" fmla="*/ 2452687 h 2452687"/>
              <a:gd name="connsiteX3" fmla="*/ 0 w 2527300"/>
              <a:gd name="connsiteY3" fmla="*/ 1893887 h 2452687"/>
              <a:gd name="connsiteX4" fmla="*/ 22225 w 2527300"/>
              <a:gd name="connsiteY4" fmla="*/ 1614487 h 2452687"/>
              <a:gd name="connsiteX0" fmla="*/ 22225 w 1933575"/>
              <a:gd name="connsiteY0" fmla="*/ 449262 h 1287462"/>
              <a:gd name="connsiteX1" fmla="*/ 1930400 w 1933575"/>
              <a:gd name="connsiteY1" fmla="*/ 0 h 1287462"/>
              <a:gd name="connsiteX2" fmla="*/ 1933575 w 1933575"/>
              <a:gd name="connsiteY2" fmla="*/ 1287462 h 1287462"/>
              <a:gd name="connsiteX3" fmla="*/ 0 w 1933575"/>
              <a:gd name="connsiteY3" fmla="*/ 728662 h 1287462"/>
              <a:gd name="connsiteX4" fmla="*/ 22225 w 1933575"/>
              <a:gd name="connsiteY4" fmla="*/ 449262 h 1287462"/>
              <a:gd name="connsiteX0" fmla="*/ 15081 w 1926431"/>
              <a:gd name="connsiteY0" fmla="*/ 449262 h 1287462"/>
              <a:gd name="connsiteX1" fmla="*/ 1923256 w 1926431"/>
              <a:gd name="connsiteY1" fmla="*/ 0 h 1287462"/>
              <a:gd name="connsiteX2" fmla="*/ 1926431 w 1926431"/>
              <a:gd name="connsiteY2" fmla="*/ 1287462 h 1287462"/>
              <a:gd name="connsiteX3" fmla="*/ 0 w 1926431"/>
              <a:gd name="connsiteY3" fmla="*/ 745330 h 1287462"/>
              <a:gd name="connsiteX4" fmla="*/ 15081 w 1926431"/>
              <a:gd name="connsiteY4" fmla="*/ 449262 h 1287462"/>
              <a:gd name="connsiteX0" fmla="*/ 327025 w 2238375"/>
              <a:gd name="connsiteY0" fmla="*/ 449262 h 1287462"/>
              <a:gd name="connsiteX1" fmla="*/ 2235200 w 2238375"/>
              <a:gd name="connsiteY1" fmla="*/ 0 h 1287462"/>
              <a:gd name="connsiteX2" fmla="*/ 2238375 w 2238375"/>
              <a:gd name="connsiteY2" fmla="*/ 1287462 h 1287462"/>
              <a:gd name="connsiteX3" fmla="*/ 0 w 2238375"/>
              <a:gd name="connsiteY3" fmla="*/ 660795 h 1287462"/>
              <a:gd name="connsiteX4" fmla="*/ 327025 w 2238375"/>
              <a:gd name="connsiteY4" fmla="*/ 449262 h 1287462"/>
              <a:gd name="connsiteX0" fmla="*/ 282972 w 2238375"/>
              <a:gd name="connsiteY0" fmla="*/ 660003 h 1287462"/>
              <a:gd name="connsiteX1" fmla="*/ 2235200 w 2238375"/>
              <a:gd name="connsiteY1" fmla="*/ 0 h 1287462"/>
              <a:gd name="connsiteX2" fmla="*/ 2238375 w 2238375"/>
              <a:gd name="connsiteY2" fmla="*/ 1287462 h 1287462"/>
              <a:gd name="connsiteX3" fmla="*/ 0 w 2238375"/>
              <a:gd name="connsiteY3" fmla="*/ 660795 h 1287462"/>
              <a:gd name="connsiteX4" fmla="*/ 282972 w 2238375"/>
              <a:gd name="connsiteY4" fmla="*/ 660003 h 1287462"/>
              <a:gd name="connsiteX0" fmla="*/ 282972 w 2235206"/>
              <a:gd name="connsiteY0" fmla="*/ 660003 h 1806575"/>
              <a:gd name="connsiteX1" fmla="*/ 2235200 w 2235206"/>
              <a:gd name="connsiteY1" fmla="*/ 0 h 1806575"/>
              <a:gd name="connsiteX2" fmla="*/ 2108597 w 2235206"/>
              <a:gd name="connsiteY2" fmla="*/ 1806575 h 1806575"/>
              <a:gd name="connsiteX3" fmla="*/ 0 w 2235206"/>
              <a:gd name="connsiteY3" fmla="*/ 660795 h 1806575"/>
              <a:gd name="connsiteX4" fmla="*/ 282972 w 2235206"/>
              <a:gd name="connsiteY4" fmla="*/ 660003 h 1806575"/>
              <a:gd name="connsiteX0" fmla="*/ 282972 w 2108597"/>
              <a:gd name="connsiteY0" fmla="*/ 0 h 1146572"/>
              <a:gd name="connsiteX1" fmla="*/ 2103040 w 2108597"/>
              <a:gd name="connsiteY1" fmla="*/ 508000 h 1146572"/>
              <a:gd name="connsiteX2" fmla="*/ 2108597 w 2108597"/>
              <a:gd name="connsiteY2" fmla="*/ 1146572 h 1146572"/>
              <a:gd name="connsiteX3" fmla="*/ 0 w 2108597"/>
              <a:gd name="connsiteY3" fmla="*/ 792 h 1146572"/>
              <a:gd name="connsiteX4" fmla="*/ 282972 w 2108597"/>
              <a:gd name="connsiteY4" fmla="*/ 0 h 1146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8597" h="1146572">
                <a:moveTo>
                  <a:pt x="282972" y="0"/>
                </a:moveTo>
                <a:lnTo>
                  <a:pt x="2103040" y="508000"/>
                </a:lnTo>
                <a:cubicBezTo>
                  <a:pt x="2104098" y="937154"/>
                  <a:pt x="2107539" y="717418"/>
                  <a:pt x="2108597" y="1146572"/>
                </a:cubicBezTo>
                <a:lnTo>
                  <a:pt x="0" y="792"/>
                </a:lnTo>
                <a:lnTo>
                  <a:pt x="282972" y="0"/>
                </a:lnTo>
                <a:close/>
              </a:path>
            </a:pathLst>
          </a:custGeom>
          <a:gradFill flip="none" rotWithShape="1">
            <a:gsLst>
              <a:gs pos="100000">
                <a:schemeClr val="accent1">
                  <a:lumMod val="5000"/>
                  <a:lumOff val="95000"/>
                  <a:alpha val="50000"/>
                </a:schemeClr>
              </a:gs>
              <a:gs pos="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5" name="Forme libre : forme 104">
            <a:extLst>
              <a:ext uri="{FF2B5EF4-FFF2-40B4-BE49-F238E27FC236}">
                <a16:creationId xmlns:a16="http://schemas.microsoft.com/office/drawing/2014/main" id="{7B7F9C3A-52B5-484C-9EC7-EF8FCAEA3417}"/>
              </a:ext>
            </a:extLst>
          </p:cNvPr>
          <p:cNvSpPr/>
          <p:nvPr/>
        </p:nvSpPr>
        <p:spPr>
          <a:xfrm flipH="1">
            <a:off x="12203809" y="710411"/>
            <a:ext cx="2106612" cy="980280"/>
          </a:xfrm>
          <a:custGeom>
            <a:avLst/>
            <a:gdLst>
              <a:gd name="connsiteX0" fmla="*/ 19050 w 2886075"/>
              <a:gd name="connsiteY0" fmla="*/ 814387 h 3995737"/>
              <a:gd name="connsiteX1" fmla="*/ 2886075 w 2886075"/>
              <a:gd name="connsiteY1" fmla="*/ 0 h 3995737"/>
              <a:gd name="connsiteX2" fmla="*/ 2876550 w 2886075"/>
              <a:gd name="connsiteY2" fmla="*/ 3995737 h 3995737"/>
              <a:gd name="connsiteX3" fmla="*/ 0 w 2886075"/>
              <a:gd name="connsiteY3" fmla="*/ 3567112 h 3995737"/>
              <a:gd name="connsiteX4" fmla="*/ 19050 w 2886075"/>
              <a:gd name="connsiteY4" fmla="*/ 814387 h 3995737"/>
              <a:gd name="connsiteX0" fmla="*/ 381000 w 2886075"/>
              <a:gd name="connsiteY0" fmla="*/ 1614487 h 3995737"/>
              <a:gd name="connsiteX1" fmla="*/ 2886075 w 2886075"/>
              <a:gd name="connsiteY1" fmla="*/ 0 h 3995737"/>
              <a:gd name="connsiteX2" fmla="*/ 2876550 w 2886075"/>
              <a:gd name="connsiteY2" fmla="*/ 3995737 h 3995737"/>
              <a:gd name="connsiteX3" fmla="*/ 0 w 2886075"/>
              <a:gd name="connsiteY3" fmla="*/ 3567112 h 3995737"/>
              <a:gd name="connsiteX4" fmla="*/ 381000 w 2886075"/>
              <a:gd name="connsiteY4" fmla="*/ 1614487 h 3995737"/>
              <a:gd name="connsiteX0" fmla="*/ 22225 w 2527300"/>
              <a:gd name="connsiteY0" fmla="*/ 1614487 h 3995737"/>
              <a:gd name="connsiteX1" fmla="*/ 2527300 w 2527300"/>
              <a:gd name="connsiteY1" fmla="*/ 0 h 3995737"/>
              <a:gd name="connsiteX2" fmla="*/ 2517775 w 2527300"/>
              <a:gd name="connsiteY2" fmla="*/ 3995737 h 3995737"/>
              <a:gd name="connsiteX3" fmla="*/ 0 w 2527300"/>
              <a:gd name="connsiteY3" fmla="*/ 1893887 h 3995737"/>
              <a:gd name="connsiteX4" fmla="*/ 22225 w 2527300"/>
              <a:gd name="connsiteY4" fmla="*/ 1614487 h 3995737"/>
              <a:gd name="connsiteX0" fmla="*/ 22225 w 2527300"/>
              <a:gd name="connsiteY0" fmla="*/ 1614487 h 2452687"/>
              <a:gd name="connsiteX1" fmla="*/ 2527300 w 2527300"/>
              <a:gd name="connsiteY1" fmla="*/ 0 h 2452687"/>
              <a:gd name="connsiteX2" fmla="*/ 1933575 w 2527300"/>
              <a:gd name="connsiteY2" fmla="*/ 2452687 h 2452687"/>
              <a:gd name="connsiteX3" fmla="*/ 0 w 2527300"/>
              <a:gd name="connsiteY3" fmla="*/ 1893887 h 2452687"/>
              <a:gd name="connsiteX4" fmla="*/ 22225 w 2527300"/>
              <a:gd name="connsiteY4" fmla="*/ 1614487 h 2452687"/>
              <a:gd name="connsiteX0" fmla="*/ 22225 w 1933575"/>
              <a:gd name="connsiteY0" fmla="*/ 449262 h 1287462"/>
              <a:gd name="connsiteX1" fmla="*/ 1930400 w 1933575"/>
              <a:gd name="connsiteY1" fmla="*/ 0 h 1287462"/>
              <a:gd name="connsiteX2" fmla="*/ 1933575 w 1933575"/>
              <a:gd name="connsiteY2" fmla="*/ 1287462 h 1287462"/>
              <a:gd name="connsiteX3" fmla="*/ 0 w 1933575"/>
              <a:gd name="connsiteY3" fmla="*/ 728662 h 1287462"/>
              <a:gd name="connsiteX4" fmla="*/ 22225 w 1933575"/>
              <a:gd name="connsiteY4" fmla="*/ 449262 h 1287462"/>
              <a:gd name="connsiteX0" fmla="*/ 15081 w 1926431"/>
              <a:gd name="connsiteY0" fmla="*/ 449262 h 1287462"/>
              <a:gd name="connsiteX1" fmla="*/ 1923256 w 1926431"/>
              <a:gd name="connsiteY1" fmla="*/ 0 h 1287462"/>
              <a:gd name="connsiteX2" fmla="*/ 1926431 w 1926431"/>
              <a:gd name="connsiteY2" fmla="*/ 1287462 h 1287462"/>
              <a:gd name="connsiteX3" fmla="*/ 0 w 1926431"/>
              <a:gd name="connsiteY3" fmla="*/ 745330 h 1287462"/>
              <a:gd name="connsiteX4" fmla="*/ 15081 w 1926431"/>
              <a:gd name="connsiteY4" fmla="*/ 449262 h 1287462"/>
              <a:gd name="connsiteX0" fmla="*/ 15081 w 1926431"/>
              <a:gd name="connsiteY0" fmla="*/ 0 h 838200"/>
              <a:gd name="connsiteX1" fmla="*/ 1896268 w 1926431"/>
              <a:gd name="connsiteY1" fmla="*/ 20638 h 838200"/>
              <a:gd name="connsiteX2" fmla="*/ 1926431 w 1926431"/>
              <a:gd name="connsiteY2" fmla="*/ 838200 h 838200"/>
              <a:gd name="connsiteX3" fmla="*/ 0 w 1926431"/>
              <a:gd name="connsiteY3" fmla="*/ 296068 h 838200"/>
              <a:gd name="connsiteX4" fmla="*/ 15081 w 1926431"/>
              <a:gd name="connsiteY4" fmla="*/ 0 h 838200"/>
              <a:gd name="connsiteX0" fmla="*/ 15081 w 1904206"/>
              <a:gd name="connsiteY0" fmla="*/ 0 h 577850"/>
              <a:gd name="connsiteX1" fmla="*/ 1896268 w 1904206"/>
              <a:gd name="connsiteY1" fmla="*/ 20638 h 577850"/>
              <a:gd name="connsiteX2" fmla="*/ 1904206 w 1904206"/>
              <a:gd name="connsiteY2" fmla="*/ 577850 h 577850"/>
              <a:gd name="connsiteX3" fmla="*/ 0 w 1904206"/>
              <a:gd name="connsiteY3" fmla="*/ 296068 h 577850"/>
              <a:gd name="connsiteX4" fmla="*/ 15081 w 1904206"/>
              <a:gd name="connsiteY4" fmla="*/ 0 h 577850"/>
              <a:gd name="connsiteX0" fmla="*/ 0 w 1889125"/>
              <a:gd name="connsiteY0" fmla="*/ 0 h 1004093"/>
              <a:gd name="connsiteX1" fmla="*/ 1881187 w 1889125"/>
              <a:gd name="connsiteY1" fmla="*/ 20638 h 1004093"/>
              <a:gd name="connsiteX2" fmla="*/ 1889125 w 1889125"/>
              <a:gd name="connsiteY2" fmla="*/ 577850 h 1004093"/>
              <a:gd name="connsiteX3" fmla="*/ 72232 w 1889125"/>
              <a:gd name="connsiteY3" fmla="*/ 1004093 h 1004093"/>
              <a:gd name="connsiteX4" fmla="*/ 0 w 1889125"/>
              <a:gd name="connsiteY4" fmla="*/ 0 h 1004093"/>
              <a:gd name="connsiteX0" fmla="*/ 0 w 2106612"/>
              <a:gd name="connsiteY0" fmla="*/ 971549 h 983455"/>
              <a:gd name="connsiteX1" fmla="*/ 2098674 w 2106612"/>
              <a:gd name="connsiteY1" fmla="*/ 0 h 983455"/>
              <a:gd name="connsiteX2" fmla="*/ 2106612 w 2106612"/>
              <a:gd name="connsiteY2" fmla="*/ 557212 h 983455"/>
              <a:gd name="connsiteX3" fmla="*/ 289719 w 2106612"/>
              <a:gd name="connsiteY3" fmla="*/ 983455 h 983455"/>
              <a:gd name="connsiteX4" fmla="*/ 0 w 2106612"/>
              <a:gd name="connsiteY4" fmla="*/ 971549 h 983455"/>
              <a:gd name="connsiteX0" fmla="*/ 0 w 2106612"/>
              <a:gd name="connsiteY0" fmla="*/ 971549 h 980280"/>
              <a:gd name="connsiteX1" fmla="*/ 2098674 w 2106612"/>
              <a:gd name="connsiteY1" fmla="*/ 0 h 980280"/>
              <a:gd name="connsiteX2" fmla="*/ 2106612 w 2106612"/>
              <a:gd name="connsiteY2" fmla="*/ 557212 h 980280"/>
              <a:gd name="connsiteX3" fmla="*/ 299244 w 2106612"/>
              <a:gd name="connsiteY3" fmla="*/ 980280 h 980280"/>
              <a:gd name="connsiteX4" fmla="*/ 0 w 2106612"/>
              <a:gd name="connsiteY4" fmla="*/ 971549 h 98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6612" h="980280">
                <a:moveTo>
                  <a:pt x="0" y="971549"/>
                </a:moveTo>
                <a:lnTo>
                  <a:pt x="2098674" y="0"/>
                </a:lnTo>
                <a:cubicBezTo>
                  <a:pt x="2099732" y="429154"/>
                  <a:pt x="2105554" y="128058"/>
                  <a:pt x="2106612" y="557212"/>
                </a:cubicBezTo>
                <a:lnTo>
                  <a:pt x="299244" y="980280"/>
                </a:lnTo>
                <a:lnTo>
                  <a:pt x="0" y="971549"/>
                </a:lnTo>
                <a:close/>
              </a:path>
            </a:pathLst>
          </a:custGeom>
          <a:gradFill flip="none" rotWithShape="1">
            <a:gsLst>
              <a:gs pos="100000">
                <a:schemeClr val="accent1">
                  <a:lumMod val="5000"/>
                  <a:lumOff val="95000"/>
                  <a:alpha val="50000"/>
                </a:schemeClr>
              </a:gs>
              <a:gs pos="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104" name="Forme libre : forme 103">
            <a:extLst>
              <a:ext uri="{FF2B5EF4-FFF2-40B4-BE49-F238E27FC236}">
                <a16:creationId xmlns:a16="http://schemas.microsoft.com/office/drawing/2014/main" id="{7C6054B6-C6DC-40D4-95BF-679423367359}"/>
              </a:ext>
            </a:extLst>
          </p:cNvPr>
          <p:cNvSpPr/>
          <p:nvPr/>
        </p:nvSpPr>
        <p:spPr>
          <a:xfrm flipH="1">
            <a:off x="12095205" y="1242551"/>
            <a:ext cx="1926431" cy="1287462"/>
          </a:xfrm>
          <a:custGeom>
            <a:avLst/>
            <a:gdLst>
              <a:gd name="connsiteX0" fmla="*/ 19050 w 2886075"/>
              <a:gd name="connsiteY0" fmla="*/ 814387 h 3995737"/>
              <a:gd name="connsiteX1" fmla="*/ 2886075 w 2886075"/>
              <a:gd name="connsiteY1" fmla="*/ 0 h 3995737"/>
              <a:gd name="connsiteX2" fmla="*/ 2876550 w 2886075"/>
              <a:gd name="connsiteY2" fmla="*/ 3995737 h 3995737"/>
              <a:gd name="connsiteX3" fmla="*/ 0 w 2886075"/>
              <a:gd name="connsiteY3" fmla="*/ 3567112 h 3995737"/>
              <a:gd name="connsiteX4" fmla="*/ 19050 w 2886075"/>
              <a:gd name="connsiteY4" fmla="*/ 814387 h 3995737"/>
              <a:gd name="connsiteX0" fmla="*/ 381000 w 2886075"/>
              <a:gd name="connsiteY0" fmla="*/ 1614487 h 3995737"/>
              <a:gd name="connsiteX1" fmla="*/ 2886075 w 2886075"/>
              <a:gd name="connsiteY1" fmla="*/ 0 h 3995737"/>
              <a:gd name="connsiteX2" fmla="*/ 2876550 w 2886075"/>
              <a:gd name="connsiteY2" fmla="*/ 3995737 h 3995737"/>
              <a:gd name="connsiteX3" fmla="*/ 0 w 2886075"/>
              <a:gd name="connsiteY3" fmla="*/ 3567112 h 3995737"/>
              <a:gd name="connsiteX4" fmla="*/ 381000 w 2886075"/>
              <a:gd name="connsiteY4" fmla="*/ 1614487 h 3995737"/>
              <a:gd name="connsiteX0" fmla="*/ 22225 w 2527300"/>
              <a:gd name="connsiteY0" fmla="*/ 1614487 h 3995737"/>
              <a:gd name="connsiteX1" fmla="*/ 2527300 w 2527300"/>
              <a:gd name="connsiteY1" fmla="*/ 0 h 3995737"/>
              <a:gd name="connsiteX2" fmla="*/ 2517775 w 2527300"/>
              <a:gd name="connsiteY2" fmla="*/ 3995737 h 3995737"/>
              <a:gd name="connsiteX3" fmla="*/ 0 w 2527300"/>
              <a:gd name="connsiteY3" fmla="*/ 1893887 h 3995737"/>
              <a:gd name="connsiteX4" fmla="*/ 22225 w 2527300"/>
              <a:gd name="connsiteY4" fmla="*/ 1614487 h 3995737"/>
              <a:gd name="connsiteX0" fmla="*/ 22225 w 2527300"/>
              <a:gd name="connsiteY0" fmla="*/ 1614487 h 2452687"/>
              <a:gd name="connsiteX1" fmla="*/ 2527300 w 2527300"/>
              <a:gd name="connsiteY1" fmla="*/ 0 h 2452687"/>
              <a:gd name="connsiteX2" fmla="*/ 1933575 w 2527300"/>
              <a:gd name="connsiteY2" fmla="*/ 2452687 h 2452687"/>
              <a:gd name="connsiteX3" fmla="*/ 0 w 2527300"/>
              <a:gd name="connsiteY3" fmla="*/ 1893887 h 2452687"/>
              <a:gd name="connsiteX4" fmla="*/ 22225 w 2527300"/>
              <a:gd name="connsiteY4" fmla="*/ 1614487 h 2452687"/>
              <a:gd name="connsiteX0" fmla="*/ 22225 w 1933575"/>
              <a:gd name="connsiteY0" fmla="*/ 449262 h 1287462"/>
              <a:gd name="connsiteX1" fmla="*/ 1930400 w 1933575"/>
              <a:gd name="connsiteY1" fmla="*/ 0 h 1287462"/>
              <a:gd name="connsiteX2" fmla="*/ 1933575 w 1933575"/>
              <a:gd name="connsiteY2" fmla="*/ 1287462 h 1287462"/>
              <a:gd name="connsiteX3" fmla="*/ 0 w 1933575"/>
              <a:gd name="connsiteY3" fmla="*/ 728662 h 1287462"/>
              <a:gd name="connsiteX4" fmla="*/ 22225 w 1933575"/>
              <a:gd name="connsiteY4" fmla="*/ 449262 h 1287462"/>
              <a:gd name="connsiteX0" fmla="*/ 15081 w 1926431"/>
              <a:gd name="connsiteY0" fmla="*/ 449262 h 1287462"/>
              <a:gd name="connsiteX1" fmla="*/ 1923256 w 1926431"/>
              <a:gd name="connsiteY1" fmla="*/ 0 h 1287462"/>
              <a:gd name="connsiteX2" fmla="*/ 1926431 w 1926431"/>
              <a:gd name="connsiteY2" fmla="*/ 1287462 h 1287462"/>
              <a:gd name="connsiteX3" fmla="*/ 0 w 1926431"/>
              <a:gd name="connsiteY3" fmla="*/ 745330 h 1287462"/>
              <a:gd name="connsiteX4" fmla="*/ 15081 w 1926431"/>
              <a:gd name="connsiteY4" fmla="*/ 449262 h 128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431" h="1287462">
                <a:moveTo>
                  <a:pt x="15081" y="449262"/>
                </a:moveTo>
                <a:lnTo>
                  <a:pt x="1923256" y="0"/>
                </a:lnTo>
                <a:cubicBezTo>
                  <a:pt x="1924314" y="429154"/>
                  <a:pt x="1925373" y="858308"/>
                  <a:pt x="1926431" y="1287462"/>
                </a:cubicBezTo>
                <a:lnTo>
                  <a:pt x="0" y="745330"/>
                </a:lnTo>
                <a:lnTo>
                  <a:pt x="15081" y="449262"/>
                </a:lnTo>
                <a:close/>
              </a:path>
            </a:pathLst>
          </a:custGeom>
          <a:gradFill flip="none" rotWithShape="1">
            <a:gsLst>
              <a:gs pos="100000">
                <a:schemeClr val="accent1">
                  <a:lumMod val="5000"/>
                  <a:lumOff val="95000"/>
                  <a:alpha val="50000"/>
                </a:schemeClr>
              </a:gs>
              <a:gs pos="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1" name="Forme libre : forme 60">
            <a:extLst>
              <a:ext uri="{FF2B5EF4-FFF2-40B4-BE49-F238E27FC236}">
                <a16:creationId xmlns:a16="http://schemas.microsoft.com/office/drawing/2014/main" id="{03C569BA-D273-467B-9D00-F644CC7FC92C}"/>
              </a:ext>
            </a:extLst>
          </p:cNvPr>
          <p:cNvSpPr/>
          <p:nvPr/>
        </p:nvSpPr>
        <p:spPr>
          <a:xfrm>
            <a:off x="11814107" y="8546265"/>
            <a:ext cx="3241674" cy="680244"/>
          </a:xfrm>
          <a:custGeom>
            <a:avLst/>
            <a:gdLst>
              <a:gd name="connsiteX0" fmla="*/ 0 w 3245643"/>
              <a:gd name="connsiteY0" fmla="*/ 1271587 h 1271587"/>
              <a:gd name="connsiteX1" fmla="*/ 3245643 w 3245643"/>
              <a:gd name="connsiteY1" fmla="*/ 0 h 1271587"/>
              <a:gd name="connsiteX2" fmla="*/ 3238500 w 3245643"/>
              <a:gd name="connsiteY2" fmla="*/ 452437 h 1271587"/>
              <a:gd name="connsiteX3" fmla="*/ 369093 w 3245643"/>
              <a:gd name="connsiteY3" fmla="*/ 1264443 h 1271587"/>
              <a:gd name="connsiteX4" fmla="*/ 0 w 3245643"/>
              <a:gd name="connsiteY4" fmla="*/ 1271587 h 1271587"/>
              <a:gd name="connsiteX0" fmla="*/ 0 w 3245643"/>
              <a:gd name="connsiteY0" fmla="*/ 1319212 h 1319212"/>
              <a:gd name="connsiteX1" fmla="*/ 3245643 w 3245643"/>
              <a:gd name="connsiteY1" fmla="*/ 0 h 1319212"/>
              <a:gd name="connsiteX2" fmla="*/ 3238500 w 3245643"/>
              <a:gd name="connsiteY2" fmla="*/ 452437 h 1319212"/>
              <a:gd name="connsiteX3" fmla="*/ 369093 w 3245643"/>
              <a:gd name="connsiteY3" fmla="*/ 1264443 h 1319212"/>
              <a:gd name="connsiteX4" fmla="*/ 0 w 3245643"/>
              <a:gd name="connsiteY4" fmla="*/ 1319212 h 1319212"/>
              <a:gd name="connsiteX0" fmla="*/ 0 w 3240880"/>
              <a:gd name="connsiteY0" fmla="*/ 1278731 h 1278731"/>
              <a:gd name="connsiteX1" fmla="*/ 3240880 w 3240880"/>
              <a:gd name="connsiteY1" fmla="*/ 0 h 1278731"/>
              <a:gd name="connsiteX2" fmla="*/ 3233737 w 3240880"/>
              <a:gd name="connsiteY2" fmla="*/ 452437 h 1278731"/>
              <a:gd name="connsiteX3" fmla="*/ 364330 w 3240880"/>
              <a:gd name="connsiteY3" fmla="*/ 1264443 h 1278731"/>
              <a:gd name="connsiteX4" fmla="*/ 0 w 3240880"/>
              <a:gd name="connsiteY4" fmla="*/ 1278731 h 1278731"/>
              <a:gd name="connsiteX0" fmla="*/ 0 w 3250405"/>
              <a:gd name="connsiteY0" fmla="*/ 1312069 h 1312069"/>
              <a:gd name="connsiteX1" fmla="*/ 3250405 w 3250405"/>
              <a:gd name="connsiteY1" fmla="*/ 0 h 1312069"/>
              <a:gd name="connsiteX2" fmla="*/ 3243262 w 3250405"/>
              <a:gd name="connsiteY2" fmla="*/ 452437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3262 w 3250405"/>
              <a:gd name="connsiteY2" fmla="*/ 440531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3262 w 3250405"/>
              <a:gd name="connsiteY2" fmla="*/ 438150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8024 w 3250405"/>
              <a:gd name="connsiteY2" fmla="*/ 452437 h 1312069"/>
              <a:gd name="connsiteX3" fmla="*/ 373855 w 3250405"/>
              <a:gd name="connsiteY3" fmla="*/ 1264443 h 1312069"/>
              <a:gd name="connsiteX4" fmla="*/ 0 w 3250405"/>
              <a:gd name="connsiteY4" fmla="*/ 1312069 h 1312069"/>
              <a:gd name="connsiteX0" fmla="*/ 0 w 3284550"/>
              <a:gd name="connsiteY0" fmla="*/ 1312069 h 1312069"/>
              <a:gd name="connsiteX1" fmla="*/ 3250405 w 3284550"/>
              <a:gd name="connsiteY1" fmla="*/ 0 h 1312069"/>
              <a:gd name="connsiteX2" fmla="*/ 3284537 w 3284550"/>
              <a:gd name="connsiteY2" fmla="*/ 955675 h 1312069"/>
              <a:gd name="connsiteX3" fmla="*/ 373855 w 3284550"/>
              <a:gd name="connsiteY3" fmla="*/ 1264443 h 1312069"/>
              <a:gd name="connsiteX4" fmla="*/ 0 w 3284550"/>
              <a:gd name="connsiteY4" fmla="*/ 1312069 h 1312069"/>
              <a:gd name="connsiteX0" fmla="*/ 0 w 3284614"/>
              <a:gd name="connsiteY0" fmla="*/ 605631 h 605631"/>
              <a:gd name="connsiteX1" fmla="*/ 3280567 w 3284614"/>
              <a:gd name="connsiteY1" fmla="*/ 0 h 605631"/>
              <a:gd name="connsiteX2" fmla="*/ 3284537 w 3284614"/>
              <a:gd name="connsiteY2" fmla="*/ 249237 h 605631"/>
              <a:gd name="connsiteX3" fmla="*/ 373855 w 3284614"/>
              <a:gd name="connsiteY3" fmla="*/ 558005 h 605631"/>
              <a:gd name="connsiteX4" fmla="*/ 0 w 3284614"/>
              <a:gd name="connsiteY4" fmla="*/ 605631 h 605631"/>
              <a:gd name="connsiteX0" fmla="*/ 40483 w 2910759"/>
              <a:gd name="connsiteY0" fmla="*/ 0 h 989012"/>
              <a:gd name="connsiteX1" fmla="*/ 2906712 w 2910759"/>
              <a:gd name="connsiteY1" fmla="*/ 431007 h 989012"/>
              <a:gd name="connsiteX2" fmla="*/ 2910682 w 2910759"/>
              <a:gd name="connsiteY2" fmla="*/ 680244 h 989012"/>
              <a:gd name="connsiteX3" fmla="*/ 0 w 2910759"/>
              <a:gd name="connsiteY3" fmla="*/ 989012 h 989012"/>
              <a:gd name="connsiteX4" fmla="*/ 40483 w 2910759"/>
              <a:gd name="connsiteY4" fmla="*/ 0 h 989012"/>
              <a:gd name="connsiteX0" fmla="*/ 367508 w 3237784"/>
              <a:gd name="connsiteY0" fmla="*/ 0 h 680244"/>
              <a:gd name="connsiteX1" fmla="*/ 3233737 w 3237784"/>
              <a:gd name="connsiteY1" fmla="*/ 431007 h 680244"/>
              <a:gd name="connsiteX2" fmla="*/ 3237707 w 3237784"/>
              <a:gd name="connsiteY2" fmla="*/ 680244 h 680244"/>
              <a:gd name="connsiteX3" fmla="*/ 0 w 3237784"/>
              <a:gd name="connsiteY3" fmla="*/ 65087 h 680244"/>
              <a:gd name="connsiteX4" fmla="*/ 367508 w 3237784"/>
              <a:gd name="connsiteY4" fmla="*/ 0 h 680244"/>
              <a:gd name="connsiteX0" fmla="*/ 367508 w 3241674"/>
              <a:gd name="connsiteY0" fmla="*/ 0 h 680244"/>
              <a:gd name="connsiteX1" fmla="*/ 3241674 w 3241674"/>
              <a:gd name="connsiteY1" fmla="*/ 423070 h 680244"/>
              <a:gd name="connsiteX2" fmla="*/ 3237707 w 3241674"/>
              <a:gd name="connsiteY2" fmla="*/ 680244 h 680244"/>
              <a:gd name="connsiteX3" fmla="*/ 0 w 3241674"/>
              <a:gd name="connsiteY3" fmla="*/ 65087 h 680244"/>
              <a:gd name="connsiteX4" fmla="*/ 367508 w 3241674"/>
              <a:gd name="connsiteY4" fmla="*/ 0 h 680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1674" h="680244">
                <a:moveTo>
                  <a:pt x="367508" y="0"/>
                </a:moveTo>
                <a:lnTo>
                  <a:pt x="3241674" y="423070"/>
                </a:lnTo>
                <a:cubicBezTo>
                  <a:pt x="3240880" y="573882"/>
                  <a:pt x="3238501" y="529432"/>
                  <a:pt x="3237707" y="680244"/>
                </a:cubicBezTo>
                <a:lnTo>
                  <a:pt x="0" y="65087"/>
                </a:lnTo>
                <a:lnTo>
                  <a:pt x="367508" y="0"/>
                </a:lnTo>
                <a:close/>
              </a:path>
            </a:pathLst>
          </a:custGeom>
          <a:gradFill>
            <a:gsLst>
              <a:gs pos="100000">
                <a:schemeClr val="accent1">
                  <a:lumMod val="5000"/>
                  <a:lumOff val="95000"/>
                  <a:alpha val="50000"/>
                </a:schemeClr>
              </a:gs>
              <a:gs pos="0">
                <a:schemeClr val="tx1">
                  <a:alpha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9" name="Forme libre : forme 58">
            <a:extLst>
              <a:ext uri="{FF2B5EF4-FFF2-40B4-BE49-F238E27FC236}">
                <a16:creationId xmlns:a16="http://schemas.microsoft.com/office/drawing/2014/main" id="{AC964A2F-41B2-4AF9-821B-FCDDB06AE82D}"/>
              </a:ext>
            </a:extLst>
          </p:cNvPr>
          <p:cNvSpPr/>
          <p:nvPr/>
        </p:nvSpPr>
        <p:spPr>
          <a:xfrm>
            <a:off x="11811001" y="4526757"/>
            <a:ext cx="3250405" cy="1312069"/>
          </a:xfrm>
          <a:custGeom>
            <a:avLst/>
            <a:gdLst>
              <a:gd name="connsiteX0" fmla="*/ 0 w 3245643"/>
              <a:gd name="connsiteY0" fmla="*/ 1271587 h 1271587"/>
              <a:gd name="connsiteX1" fmla="*/ 3245643 w 3245643"/>
              <a:gd name="connsiteY1" fmla="*/ 0 h 1271587"/>
              <a:gd name="connsiteX2" fmla="*/ 3238500 w 3245643"/>
              <a:gd name="connsiteY2" fmla="*/ 452437 h 1271587"/>
              <a:gd name="connsiteX3" fmla="*/ 369093 w 3245643"/>
              <a:gd name="connsiteY3" fmla="*/ 1264443 h 1271587"/>
              <a:gd name="connsiteX4" fmla="*/ 0 w 3245643"/>
              <a:gd name="connsiteY4" fmla="*/ 1271587 h 1271587"/>
              <a:gd name="connsiteX0" fmla="*/ 0 w 3245643"/>
              <a:gd name="connsiteY0" fmla="*/ 1319212 h 1319212"/>
              <a:gd name="connsiteX1" fmla="*/ 3245643 w 3245643"/>
              <a:gd name="connsiteY1" fmla="*/ 0 h 1319212"/>
              <a:gd name="connsiteX2" fmla="*/ 3238500 w 3245643"/>
              <a:gd name="connsiteY2" fmla="*/ 452437 h 1319212"/>
              <a:gd name="connsiteX3" fmla="*/ 369093 w 3245643"/>
              <a:gd name="connsiteY3" fmla="*/ 1264443 h 1319212"/>
              <a:gd name="connsiteX4" fmla="*/ 0 w 3245643"/>
              <a:gd name="connsiteY4" fmla="*/ 1319212 h 1319212"/>
              <a:gd name="connsiteX0" fmla="*/ 0 w 3240880"/>
              <a:gd name="connsiteY0" fmla="*/ 1278731 h 1278731"/>
              <a:gd name="connsiteX1" fmla="*/ 3240880 w 3240880"/>
              <a:gd name="connsiteY1" fmla="*/ 0 h 1278731"/>
              <a:gd name="connsiteX2" fmla="*/ 3233737 w 3240880"/>
              <a:gd name="connsiteY2" fmla="*/ 452437 h 1278731"/>
              <a:gd name="connsiteX3" fmla="*/ 364330 w 3240880"/>
              <a:gd name="connsiteY3" fmla="*/ 1264443 h 1278731"/>
              <a:gd name="connsiteX4" fmla="*/ 0 w 3240880"/>
              <a:gd name="connsiteY4" fmla="*/ 1278731 h 1278731"/>
              <a:gd name="connsiteX0" fmla="*/ 0 w 3250405"/>
              <a:gd name="connsiteY0" fmla="*/ 1312069 h 1312069"/>
              <a:gd name="connsiteX1" fmla="*/ 3250405 w 3250405"/>
              <a:gd name="connsiteY1" fmla="*/ 0 h 1312069"/>
              <a:gd name="connsiteX2" fmla="*/ 3243262 w 3250405"/>
              <a:gd name="connsiteY2" fmla="*/ 452437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3262 w 3250405"/>
              <a:gd name="connsiteY2" fmla="*/ 440531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3262 w 3250405"/>
              <a:gd name="connsiteY2" fmla="*/ 438150 h 1312069"/>
              <a:gd name="connsiteX3" fmla="*/ 373855 w 3250405"/>
              <a:gd name="connsiteY3" fmla="*/ 1264443 h 1312069"/>
              <a:gd name="connsiteX4" fmla="*/ 0 w 3250405"/>
              <a:gd name="connsiteY4" fmla="*/ 1312069 h 1312069"/>
              <a:gd name="connsiteX0" fmla="*/ 0 w 3250405"/>
              <a:gd name="connsiteY0" fmla="*/ 1312069 h 1312069"/>
              <a:gd name="connsiteX1" fmla="*/ 3250405 w 3250405"/>
              <a:gd name="connsiteY1" fmla="*/ 0 h 1312069"/>
              <a:gd name="connsiteX2" fmla="*/ 3248024 w 3250405"/>
              <a:gd name="connsiteY2" fmla="*/ 452437 h 1312069"/>
              <a:gd name="connsiteX3" fmla="*/ 373855 w 3250405"/>
              <a:gd name="connsiteY3" fmla="*/ 1264443 h 1312069"/>
              <a:gd name="connsiteX4" fmla="*/ 0 w 3250405"/>
              <a:gd name="connsiteY4" fmla="*/ 1312069 h 1312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0405" h="1312069">
                <a:moveTo>
                  <a:pt x="0" y="1312069"/>
                </a:moveTo>
                <a:lnTo>
                  <a:pt x="3250405" y="0"/>
                </a:lnTo>
                <a:cubicBezTo>
                  <a:pt x="3249611" y="150812"/>
                  <a:pt x="3248818" y="301625"/>
                  <a:pt x="3248024" y="452437"/>
                </a:cubicBezTo>
                <a:lnTo>
                  <a:pt x="373855" y="1264443"/>
                </a:lnTo>
                <a:lnTo>
                  <a:pt x="0" y="1312069"/>
                </a:lnTo>
                <a:close/>
              </a:path>
            </a:pathLst>
          </a:custGeom>
          <a:gradFill>
            <a:gsLst>
              <a:gs pos="100000">
                <a:schemeClr val="accent1">
                  <a:lumMod val="5000"/>
                  <a:lumOff val="95000"/>
                  <a:alpha val="50000"/>
                </a:schemeClr>
              </a:gs>
              <a:gs pos="0">
                <a:schemeClr val="tx1">
                  <a:alpha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6" name="Forme libre : forme 55">
            <a:extLst>
              <a:ext uri="{FF2B5EF4-FFF2-40B4-BE49-F238E27FC236}">
                <a16:creationId xmlns:a16="http://schemas.microsoft.com/office/drawing/2014/main" id="{8B73D1ED-4AC5-4B93-9984-497E9D4ADE6E}"/>
              </a:ext>
            </a:extLst>
          </p:cNvPr>
          <p:cNvSpPr/>
          <p:nvPr/>
        </p:nvSpPr>
        <p:spPr>
          <a:xfrm>
            <a:off x="12172950" y="4976813"/>
            <a:ext cx="2886075" cy="3995737"/>
          </a:xfrm>
          <a:custGeom>
            <a:avLst/>
            <a:gdLst>
              <a:gd name="connsiteX0" fmla="*/ 19050 w 2886075"/>
              <a:gd name="connsiteY0" fmla="*/ 814387 h 3995737"/>
              <a:gd name="connsiteX1" fmla="*/ 2886075 w 2886075"/>
              <a:gd name="connsiteY1" fmla="*/ 0 h 3995737"/>
              <a:gd name="connsiteX2" fmla="*/ 2876550 w 2886075"/>
              <a:gd name="connsiteY2" fmla="*/ 3995737 h 3995737"/>
              <a:gd name="connsiteX3" fmla="*/ 0 w 2886075"/>
              <a:gd name="connsiteY3" fmla="*/ 3567112 h 3995737"/>
              <a:gd name="connsiteX4" fmla="*/ 19050 w 2886075"/>
              <a:gd name="connsiteY4" fmla="*/ 814387 h 3995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6075" h="3995737">
                <a:moveTo>
                  <a:pt x="19050" y="814387"/>
                </a:moveTo>
                <a:lnTo>
                  <a:pt x="2886075" y="0"/>
                </a:lnTo>
                <a:lnTo>
                  <a:pt x="2876550" y="3995737"/>
                </a:lnTo>
                <a:lnTo>
                  <a:pt x="0" y="3567112"/>
                </a:lnTo>
                <a:lnTo>
                  <a:pt x="19050" y="814387"/>
                </a:lnTo>
                <a:close/>
              </a:path>
            </a:pathLst>
          </a:custGeom>
          <a:gradFill flip="none" rotWithShape="1">
            <a:gsLst>
              <a:gs pos="100000">
                <a:schemeClr val="accent1">
                  <a:lumMod val="5000"/>
                  <a:lumOff val="95000"/>
                  <a:alpha val="50000"/>
                </a:schemeClr>
              </a:gs>
              <a:gs pos="0">
                <a:schemeClr val="tx1">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err="1">
                <a:latin typeface="Arial" panose="020B0604020202020204" pitchFamily="34" charset="0"/>
                <a:cs typeface="Arial" panose="020B0604020202020204" pitchFamily="34" charset="0"/>
              </a:rPr>
              <a:t>LoLX</a:t>
            </a:r>
            <a:r>
              <a:rPr lang="en-GB" sz="4400" dirty="0">
                <a:latin typeface="Arial" panose="020B0604020202020204" pitchFamily="34" charset="0"/>
                <a:cs typeface="Arial" panose="020B0604020202020204" pitchFamily="34" charset="0"/>
              </a:rPr>
              <a:t> 2 Goals</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8209356" cy="6159189"/>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Photosensor R&amp;D for next-generation low background experiments (</a:t>
            </a:r>
            <a:r>
              <a:rPr lang="en-CA" sz="2800" dirty="0" err="1">
                <a:latin typeface="Arial" panose="020B0604020202020204" pitchFamily="34" charset="0"/>
                <a:cs typeface="Arial" panose="020B0604020202020204" pitchFamily="34" charset="0"/>
              </a:rPr>
              <a:t>nEXO</a:t>
            </a:r>
            <a:r>
              <a:rPr lang="en-CA" sz="2800" dirty="0">
                <a:latin typeface="Arial" panose="020B0604020202020204" pitchFamily="34" charset="0"/>
                <a:cs typeface="Arial" panose="020B0604020202020204" pitchFamily="34" charset="0"/>
              </a:rPr>
              <a:t>, PIONEER, XLZD)</a:t>
            </a:r>
          </a:p>
          <a:p>
            <a:pPr lvl="1">
              <a:lnSpc>
                <a:spcPct val="100000"/>
              </a:lnSpc>
            </a:pPr>
            <a:r>
              <a:rPr lang="en-CA" sz="2400" b="1" dirty="0">
                <a:latin typeface="Arial" panose="020B0604020202020204" pitchFamily="34" charset="0"/>
                <a:cs typeface="Arial" panose="020B0604020202020204" pitchFamily="34" charset="0"/>
              </a:rPr>
              <a:t>Direct comparison of SiPM performance in </a:t>
            </a:r>
            <a:r>
              <a:rPr lang="en-CA" sz="2400" b="1" dirty="0" err="1">
                <a:latin typeface="Arial" panose="020B0604020202020204" pitchFamily="34" charset="0"/>
                <a:cs typeface="Arial" panose="020B0604020202020204" pitchFamily="34" charset="0"/>
              </a:rPr>
              <a:t>LXe</a:t>
            </a:r>
            <a:endParaRPr lang="en-CA" sz="2400" b="1"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Study of external crosstalk</a:t>
            </a:r>
          </a:p>
          <a:p>
            <a:pPr lvl="1">
              <a:lnSpc>
                <a:spcPct val="100000"/>
              </a:lnSpc>
            </a:pPr>
            <a:r>
              <a:rPr lang="en-CA" sz="2400" dirty="0">
                <a:latin typeface="Arial" panose="020B0604020202020204" pitchFamily="34" charset="0"/>
                <a:cs typeface="Arial" panose="020B0604020202020204" pitchFamily="34" charset="0"/>
              </a:rPr>
              <a:t>Long-term photosensor stability at cryogenic temperature</a:t>
            </a:r>
          </a:p>
          <a:p>
            <a:pPr>
              <a:lnSpc>
                <a:spcPct val="100000"/>
              </a:lnSpc>
            </a:pPr>
            <a:r>
              <a:rPr lang="en-CA" sz="2800" dirty="0">
                <a:latin typeface="Arial" panose="020B0604020202020204" pitchFamily="34" charset="0"/>
                <a:cs typeface="Arial" panose="020B0604020202020204" pitchFamily="34" charset="0"/>
              </a:rPr>
              <a:t>Study of optical properties of </a:t>
            </a:r>
            <a:r>
              <a:rPr lang="en-CA" sz="2800" dirty="0" err="1">
                <a:latin typeface="Arial" panose="020B0604020202020204" pitchFamily="34" charset="0"/>
                <a:cs typeface="Arial" panose="020B0604020202020204" pitchFamily="34" charset="0"/>
              </a:rPr>
              <a:t>LXe</a:t>
            </a:r>
            <a:r>
              <a:rPr lang="en-CA" sz="2800" dirty="0">
                <a:latin typeface="Arial" panose="020B0604020202020204" pitchFamily="34" charset="0"/>
                <a:cs typeface="Arial" panose="020B0604020202020204" pitchFamily="34" charset="0"/>
              </a:rPr>
              <a:t> and validation of simulations</a:t>
            </a:r>
          </a:p>
          <a:p>
            <a:pPr lvl="1">
              <a:lnSpc>
                <a:spcPct val="100000"/>
              </a:lnSpc>
            </a:pPr>
            <a:r>
              <a:rPr lang="en-CA" sz="2400" dirty="0" err="1">
                <a:latin typeface="Arial" panose="020B0604020202020204" pitchFamily="34" charset="0"/>
                <a:cs typeface="Arial" panose="020B0604020202020204" pitchFamily="34" charset="0"/>
              </a:rPr>
              <a:t>LXe</a:t>
            </a:r>
            <a:r>
              <a:rPr lang="en-CA" sz="2400" dirty="0">
                <a:latin typeface="Arial" panose="020B0604020202020204" pitchFamily="34" charset="0"/>
                <a:cs typeface="Arial" panose="020B0604020202020204" pitchFamily="34" charset="0"/>
              </a:rPr>
              <a:t> scintillation</a:t>
            </a:r>
          </a:p>
          <a:p>
            <a:pPr lvl="1">
              <a:lnSpc>
                <a:spcPct val="100000"/>
              </a:lnSpc>
            </a:pPr>
            <a:r>
              <a:rPr lang="en-CA" sz="2400" dirty="0">
                <a:latin typeface="Arial" panose="020B0604020202020204" pitchFamily="34" charset="0"/>
                <a:cs typeface="Arial" panose="020B0604020202020204" pitchFamily="34" charset="0"/>
              </a:rPr>
              <a:t>Cherenkov radiation in </a:t>
            </a:r>
            <a:r>
              <a:rPr lang="en-CA" sz="2400" dirty="0" err="1">
                <a:latin typeface="Arial" panose="020B0604020202020204" pitchFamily="34" charset="0"/>
                <a:cs typeface="Arial" panose="020B0604020202020204" pitchFamily="34" charset="0"/>
              </a:rPr>
              <a:t>LXe</a:t>
            </a:r>
            <a:endParaRPr lang="en-CA" sz="24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43D5B9B0-3DC6-45CA-9AEC-A85E8E23B13A}"/>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B874D99A-AC99-4A8B-BD52-B225B1A0EB88}"/>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525300B9-DEB1-4154-82C6-2752BBCEDA25}"/>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8" name="Espace réservé du numéro de diapositive 9">
            <a:extLst>
              <a:ext uri="{FF2B5EF4-FFF2-40B4-BE49-F238E27FC236}">
                <a16:creationId xmlns:a16="http://schemas.microsoft.com/office/drawing/2014/main" id="{1F7D198D-90E6-4D77-A2CC-439EBCE4F772}"/>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4</a:t>
            </a:fld>
            <a:endParaRPr lang="en-CA" sz="2800" dirty="0">
              <a:solidFill>
                <a:schemeClr val="bg1"/>
              </a:solidFill>
              <a:latin typeface="Arial" panose="020B0604020202020204" pitchFamily="34" charset="0"/>
              <a:cs typeface="Arial" panose="020B0604020202020204" pitchFamily="34" charset="0"/>
            </a:endParaRPr>
          </a:p>
        </p:txBody>
      </p:sp>
      <p:grpSp>
        <p:nvGrpSpPr>
          <p:cNvPr id="29" name="Groupe 28">
            <a:extLst>
              <a:ext uri="{FF2B5EF4-FFF2-40B4-BE49-F238E27FC236}">
                <a16:creationId xmlns:a16="http://schemas.microsoft.com/office/drawing/2014/main" id="{B77748ED-640E-4DE5-B3E6-DDF07D581AFE}"/>
              </a:ext>
            </a:extLst>
          </p:cNvPr>
          <p:cNvGrpSpPr/>
          <p:nvPr/>
        </p:nvGrpSpPr>
        <p:grpSpPr>
          <a:xfrm>
            <a:off x="10332728" y="9804288"/>
            <a:ext cx="390319" cy="404426"/>
            <a:chOff x="10175120" y="10287000"/>
            <a:chExt cx="390319" cy="404426"/>
          </a:xfrm>
        </p:grpSpPr>
        <p:sp>
          <p:nvSpPr>
            <p:cNvPr id="30" name="Ellipse 29">
              <a:extLst>
                <a:ext uri="{FF2B5EF4-FFF2-40B4-BE49-F238E27FC236}">
                  <a16:creationId xmlns:a16="http://schemas.microsoft.com/office/drawing/2014/main" id="{9A0A0072-B53E-4809-9BF4-2545BA8B7C7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1" name="Image 30">
              <a:extLst>
                <a:ext uri="{FF2B5EF4-FFF2-40B4-BE49-F238E27FC236}">
                  <a16:creationId xmlns:a16="http://schemas.microsoft.com/office/drawing/2014/main" id="{D4C5AABA-D4E3-4E2D-8143-F60034D87658}"/>
                </a:ext>
              </a:extLst>
            </p:cNvPr>
            <p:cNvPicPr>
              <a:picLocks noChangeAspect="1"/>
            </p:cNvPicPr>
            <p:nvPr/>
          </p:nvPicPr>
          <p:blipFill rotWithShape="1">
            <a:blip r:embed="rId5">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21" name="Rectangle 20">
            <a:extLst>
              <a:ext uri="{FF2B5EF4-FFF2-40B4-BE49-F238E27FC236}">
                <a16:creationId xmlns:a16="http://schemas.microsoft.com/office/drawing/2014/main" id="{5A26FEB9-3283-4B15-AAA6-1E8B35808A7F}"/>
              </a:ext>
            </a:extLst>
          </p:cNvPr>
          <p:cNvSpPr/>
          <p:nvPr/>
        </p:nvSpPr>
        <p:spPr>
          <a:xfrm>
            <a:off x="15287625" y="4775597"/>
            <a:ext cx="190500" cy="403622"/>
          </a:xfrm>
          <a:prstGeom prst="rect">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2" name="Rectangle 21">
            <a:extLst>
              <a:ext uri="{FF2B5EF4-FFF2-40B4-BE49-F238E27FC236}">
                <a16:creationId xmlns:a16="http://schemas.microsoft.com/office/drawing/2014/main" id="{50CFF207-A656-4086-BBC7-C0872066F83D}"/>
              </a:ext>
            </a:extLst>
          </p:cNvPr>
          <p:cNvSpPr/>
          <p:nvPr/>
        </p:nvSpPr>
        <p:spPr>
          <a:xfrm>
            <a:off x="11572876" y="4285061"/>
            <a:ext cx="194400" cy="248400"/>
          </a:xfrm>
          <a:prstGeom prst="rect">
            <a:avLst/>
          </a:prstGeom>
          <a:noFill/>
          <a:ln w="34925">
            <a:solidFill>
              <a:srgbClr val="040B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24" name="Connecteur droit 23">
            <a:extLst>
              <a:ext uri="{FF2B5EF4-FFF2-40B4-BE49-F238E27FC236}">
                <a16:creationId xmlns:a16="http://schemas.microsoft.com/office/drawing/2014/main" id="{58CB2025-70B7-415B-A84B-B609E72F8CA8}"/>
              </a:ext>
            </a:extLst>
          </p:cNvPr>
          <p:cNvCxnSpPr/>
          <p:nvPr/>
        </p:nvCxnSpPr>
        <p:spPr>
          <a:xfrm>
            <a:off x="11781231" y="4264816"/>
            <a:ext cx="0" cy="288000"/>
          </a:xfrm>
          <a:prstGeom prst="line">
            <a:avLst/>
          </a:prstGeom>
          <a:ln w="19050">
            <a:solidFill>
              <a:srgbClr val="E3E3E3"/>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0DB55FC8-EA84-4382-84D5-BB83B18E6D64}"/>
              </a:ext>
            </a:extLst>
          </p:cNvPr>
          <p:cNvCxnSpPr/>
          <p:nvPr/>
        </p:nvCxnSpPr>
        <p:spPr>
          <a:xfrm>
            <a:off x="11562155" y="4245461"/>
            <a:ext cx="0" cy="360000"/>
          </a:xfrm>
          <a:prstGeom prst="line">
            <a:avLst/>
          </a:prstGeom>
          <a:ln w="12700">
            <a:solidFill>
              <a:srgbClr val="462117"/>
            </a:solidFill>
          </a:ln>
        </p:spPr>
        <p:style>
          <a:lnRef idx="1">
            <a:schemeClr val="accent1"/>
          </a:lnRef>
          <a:fillRef idx="0">
            <a:schemeClr val="accent1"/>
          </a:fillRef>
          <a:effectRef idx="0">
            <a:schemeClr val="accent1"/>
          </a:effectRef>
          <a:fontRef idx="minor">
            <a:schemeClr val="tx1"/>
          </a:fontRef>
        </p:style>
      </p:cxnSp>
      <p:grpSp>
        <p:nvGrpSpPr>
          <p:cNvPr id="42" name="Groupe 41">
            <a:extLst>
              <a:ext uri="{FF2B5EF4-FFF2-40B4-BE49-F238E27FC236}">
                <a16:creationId xmlns:a16="http://schemas.microsoft.com/office/drawing/2014/main" id="{E513528A-BD6A-4ECA-91BC-A86A70084973}"/>
              </a:ext>
            </a:extLst>
          </p:cNvPr>
          <p:cNvGrpSpPr/>
          <p:nvPr/>
        </p:nvGrpSpPr>
        <p:grpSpPr>
          <a:xfrm>
            <a:off x="11789570" y="5781675"/>
            <a:ext cx="404811" cy="2831306"/>
            <a:chOff x="11789570" y="5781675"/>
            <a:chExt cx="404811" cy="2831306"/>
          </a:xfrm>
        </p:grpSpPr>
        <p:cxnSp>
          <p:nvCxnSpPr>
            <p:cNvPr id="34" name="Connecteur droit 33">
              <a:extLst>
                <a:ext uri="{FF2B5EF4-FFF2-40B4-BE49-F238E27FC236}">
                  <a16:creationId xmlns:a16="http://schemas.microsoft.com/office/drawing/2014/main" id="{6A14F601-DCEF-4366-BF8E-D07FCA8B0D3F}"/>
                </a:ext>
              </a:extLst>
            </p:cNvPr>
            <p:cNvCxnSpPr/>
            <p:nvPr/>
          </p:nvCxnSpPr>
          <p:spPr>
            <a:xfrm flipV="1">
              <a:off x="11806238" y="5784056"/>
              <a:ext cx="388143" cy="57150"/>
            </a:xfrm>
            <a:prstGeom prst="line">
              <a:avLst/>
            </a:prstGeom>
            <a:ln w="3810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076FF9A3-313F-4148-8A45-F55980E4F503}"/>
                </a:ext>
              </a:extLst>
            </p:cNvPr>
            <p:cNvCxnSpPr>
              <a:cxnSpLocks/>
            </p:cNvCxnSpPr>
            <p:nvPr/>
          </p:nvCxnSpPr>
          <p:spPr>
            <a:xfrm flipV="1">
              <a:off x="12168188" y="5781675"/>
              <a:ext cx="23812" cy="2759869"/>
            </a:xfrm>
            <a:prstGeom prst="line">
              <a:avLst/>
            </a:prstGeom>
            <a:ln w="3810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01473743-37D9-4BA5-A759-9316BF4E9107}"/>
                </a:ext>
              </a:extLst>
            </p:cNvPr>
            <p:cNvCxnSpPr>
              <a:cxnSpLocks/>
            </p:cNvCxnSpPr>
            <p:nvPr/>
          </p:nvCxnSpPr>
          <p:spPr>
            <a:xfrm flipV="1">
              <a:off x="11806238" y="5841207"/>
              <a:ext cx="5949" cy="2771774"/>
            </a:xfrm>
            <a:prstGeom prst="line">
              <a:avLst/>
            </a:prstGeom>
            <a:ln w="3810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A22E8E6F-F316-43A2-889E-8BCF2D5E15B9}"/>
                </a:ext>
              </a:extLst>
            </p:cNvPr>
            <p:cNvCxnSpPr/>
            <p:nvPr/>
          </p:nvCxnSpPr>
          <p:spPr>
            <a:xfrm flipV="1">
              <a:off x="11789570" y="8548688"/>
              <a:ext cx="388143" cy="57150"/>
            </a:xfrm>
            <a:prstGeom prst="line">
              <a:avLst/>
            </a:prstGeom>
            <a:ln w="38100">
              <a:solidFill>
                <a:srgbClr val="00B0F0"/>
              </a:solidFill>
              <a:prstDash val="solid"/>
            </a:ln>
          </p:spPr>
          <p:style>
            <a:lnRef idx="1">
              <a:schemeClr val="accent1"/>
            </a:lnRef>
            <a:fillRef idx="0">
              <a:schemeClr val="accent1"/>
            </a:fillRef>
            <a:effectRef idx="0">
              <a:schemeClr val="accent1"/>
            </a:effectRef>
            <a:fontRef idx="minor">
              <a:schemeClr val="tx1"/>
            </a:fontRef>
          </p:style>
        </p:cxnSp>
      </p:grpSp>
      <p:cxnSp>
        <p:nvCxnSpPr>
          <p:cNvPr id="44" name="Connecteur droit 43">
            <a:extLst>
              <a:ext uri="{FF2B5EF4-FFF2-40B4-BE49-F238E27FC236}">
                <a16:creationId xmlns:a16="http://schemas.microsoft.com/office/drawing/2014/main" id="{66A5216B-EF0E-4B23-A9D5-3945F7F4E497}"/>
              </a:ext>
            </a:extLst>
          </p:cNvPr>
          <p:cNvCxnSpPr>
            <a:cxnSpLocks/>
            <a:stCxn id="59" idx="3"/>
          </p:cNvCxnSpPr>
          <p:nvPr/>
        </p:nvCxnSpPr>
        <p:spPr>
          <a:xfrm flipV="1">
            <a:off x="12184856" y="4552816"/>
            <a:ext cx="4383882" cy="1238384"/>
          </a:xfrm>
          <a:prstGeom prst="line">
            <a:avLst/>
          </a:prstGeom>
          <a:ln w="38100" cap="rnd">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5" name="Connecteur droit 44">
            <a:extLst>
              <a:ext uri="{FF2B5EF4-FFF2-40B4-BE49-F238E27FC236}">
                <a16:creationId xmlns:a16="http://schemas.microsoft.com/office/drawing/2014/main" id="{CB1759AF-409C-4FC6-BA81-28586435A8E2}"/>
              </a:ext>
            </a:extLst>
          </p:cNvPr>
          <p:cNvCxnSpPr>
            <a:cxnSpLocks/>
            <a:stCxn id="59" idx="0"/>
          </p:cNvCxnSpPr>
          <p:nvPr/>
        </p:nvCxnSpPr>
        <p:spPr>
          <a:xfrm flipV="1">
            <a:off x="11811001" y="4541872"/>
            <a:ext cx="3244780" cy="1296954"/>
          </a:xfrm>
          <a:prstGeom prst="line">
            <a:avLst/>
          </a:prstGeom>
          <a:ln w="38100" cap="rnd">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F1B5F3F1-4DB1-4A6A-91E7-7F29818F604B}"/>
              </a:ext>
            </a:extLst>
          </p:cNvPr>
          <p:cNvCxnSpPr>
            <a:cxnSpLocks/>
          </p:cNvCxnSpPr>
          <p:nvPr/>
        </p:nvCxnSpPr>
        <p:spPr>
          <a:xfrm>
            <a:off x="12192000" y="8541544"/>
            <a:ext cx="4358715" cy="686000"/>
          </a:xfrm>
          <a:prstGeom prst="line">
            <a:avLst/>
          </a:prstGeom>
          <a:ln w="38100" cap="rnd">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35C27C1C-16DB-4746-9F88-B8F508AFEE4F}"/>
              </a:ext>
            </a:extLst>
          </p:cNvPr>
          <p:cNvCxnSpPr>
            <a:cxnSpLocks/>
          </p:cNvCxnSpPr>
          <p:nvPr/>
        </p:nvCxnSpPr>
        <p:spPr>
          <a:xfrm>
            <a:off x="11803857" y="8612981"/>
            <a:ext cx="3269000" cy="628560"/>
          </a:xfrm>
          <a:prstGeom prst="line">
            <a:avLst/>
          </a:prstGeom>
          <a:ln w="38100" cap="rnd">
            <a:solidFill>
              <a:srgbClr val="00B0F0"/>
            </a:solidFill>
            <a:prstDash val="solid"/>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76918DEB-0648-4F8B-8B09-AE70491A1F82}"/>
              </a:ext>
            </a:extLst>
          </p:cNvPr>
          <p:cNvPicPr>
            <a:picLocks noChangeAspect="1"/>
          </p:cNvPicPr>
          <p:nvPr/>
        </p:nvPicPr>
        <p:blipFill>
          <a:blip r:embed="rId6"/>
          <a:stretch>
            <a:fillRect/>
          </a:stretch>
        </p:blipFill>
        <p:spPr>
          <a:xfrm>
            <a:off x="15072857" y="4555869"/>
            <a:ext cx="1477858" cy="4671675"/>
          </a:xfrm>
          <a:prstGeom prst="rect">
            <a:avLst/>
          </a:prstGeom>
          <a:ln w="38100">
            <a:solidFill>
              <a:srgbClr val="00B0F0"/>
            </a:solidFill>
            <a:prstDash val="solid"/>
          </a:ln>
        </p:spPr>
      </p:pic>
      <p:sp>
        <p:nvSpPr>
          <p:cNvPr id="62" name="Rectangle 61">
            <a:extLst>
              <a:ext uri="{FF2B5EF4-FFF2-40B4-BE49-F238E27FC236}">
                <a16:creationId xmlns:a16="http://schemas.microsoft.com/office/drawing/2014/main" id="{DAFEE1F1-1D23-449E-838C-9CBA5C256754}"/>
              </a:ext>
            </a:extLst>
          </p:cNvPr>
          <p:cNvSpPr/>
          <p:nvPr/>
        </p:nvSpPr>
        <p:spPr>
          <a:xfrm>
            <a:off x="15274131" y="4759325"/>
            <a:ext cx="229394" cy="43616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82" name="Connecteur droit 81">
            <a:extLst>
              <a:ext uri="{FF2B5EF4-FFF2-40B4-BE49-F238E27FC236}">
                <a16:creationId xmlns:a16="http://schemas.microsoft.com/office/drawing/2014/main" id="{B6530309-C9AA-4A43-9517-CDB36381C426}"/>
              </a:ext>
            </a:extLst>
          </p:cNvPr>
          <p:cNvCxnSpPr>
            <a:stCxn id="62" idx="0"/>
            <a:endCxn id="80" idx="2"/>
          </p:cNvCxnSpPr>
          <p:nvPr/>
        </p:nvCxnSpPr>
        <p:spPr>
          <a:xfrm flipH="1" flipV="1">
            <a:off x="14816352" y="3768458"/>
            <a:ext cx="572476" cy="99086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ZoneTexte 82">
            <a:extLst>
              <a:ext uri="{FF2B5EF4-FFF2-40B4-BE49-F238E27FC236}">
                <a16:creationId xmlns:a16="http://schemas.microsoft.com/office/drawing/2014/main" id="{29B744FA-7FE1-49DD-A099-713C42505E03}"/>
              </a:ext>
            </a:extLst>
          </p:cNvPr>
          <p:cNvSpPr txBox="1"/>
          <p:nvPr/>
        </p:nvSpPr>
        <p:spPr>
          <a:xfrm>
            <a:off x="16507935" y="1871465"/>
            <a:ext cx="1730843" cy="707886"/>
          </a:xfrm>
          <a:prstGeom prst="rect">
            <a:avLst/>
          </a:prstGeom>
          <a:noFill/>
        </p:spPr>
        <p:txBody>
          <a:bodyPr wrap="square" rtlCol="0">
            <a:spAutoFit/>
          </a:bodyPr>
          <a:lstStyle/>
          <a:p>
            <a:pPr algn="ctr"/>
            <a:r>
              <a:rPr lang="fr-CA" sz="2000" dirty="0">
                <a:latin typeface="Arial" panose="020B0604020202020204" pitchFamily="34" charset="0"/>
                <a:cs typeface="Arial" panose="020B0604020202020204" pitchFamily="34" charset="0"/>
              </a:rPr>
              <a:t>96-SiPM </a:t>
            </a:r>
            <a:r>
              <a:rPr lang="fr-CA" sz="2000" dirty="0" err="1">
                <a:latin typeface="Arial" panose="020B0604020202020204" pitchFamily="34" charset="0"/>
                <a:cs typeface="Arial" panose="020B0604020202020204" pitchFamily="34" charset="0"/>
              </a:rPr>
              <a:t>nEXO</a:t>
            </a:r>
            <a:r>
              <a:rPr lang="fr-CA" sz="2000" dirty="0">
                <a:latin typeface="Arial" panose="020B0604020202020204" pitchFamily="34" charset="0"/>
                <a:cs typeface="Arial" panose="020B0604020202020204" pitchFamily="34" charset="0"/>
              </a:rPr>
              <a:t> </a:t>
            </a:r>
            <a:r>
              <a:rPr lang="fr-CA" sz="2000" dirty="0" err="1">
                <a:latin typeface="Arial" panose="020B0604020202020204" pitchFamily="34" charset="0"/>
                <a:cs typeface="Arial" panose="020B0604020202020204" pitchFamily="34" charset="0"/>
              </a:rPr>
              <a:t>tile</a:t>
            </a:r>
            <a:endParaRPr lang="fr-CA" sz="2000" dirty="0">
              <a:latin typeface="Arial" panose="020B0604020202020204" pitchFamily="34" charset="0"/>
              <a:cs typeface="Arial" panose="020B0604020202020204" pitchFamily="34" charset="0"/>
            </a:endParaRPr>
          </a:p>
        </p:txBody>
      </p:sp>
      <p:sp>
        <p:nvSpPr>
          <p:cNvPr id="84" name="ZoneTexte 83">
            <a:extLst>
              <a:ext uri="{FF2B5EF4-FFF2-40B4-BE49-F238E27FC236}">
                <a16:creationId xmlns:a16="http://schemas.microsoft.com/office/drawing/2014/main" id="{C6A8A1F1-1048-4255-9111-99CE4CC12DDA}"/>
              </a:ext>
            </a:extLst>
          </p:cNvPr>
          <p:cNvSpPr txBox="1"/>
          <p:nvPr/>
        </p:nvSpPr>
        <p:spPr>
          <a:xfrm>
            <a:off x="16458715" y="6748293"/>
            <a:ext cx="1477858" cy="707886"/>
          </a:xfrm>
          <a:prstGeom prst="rect">
            <a:avLst/>
          </a:prstGeom>
          <a:noFill/>
        </p:spPr>
        <p:txBody>
          <a:bodyPr wrap="square" rtlCol="0">
            <a:spAutoFit/>
          </a:bodyPr>
          <a:lstStyle/>
          <a:p>
            <a:pPr algn="ctr"/>
            <a:r>
              <a:rPr lang="fr-CA" sz="2000" dirty="0">
                <a:latin typeface="Arial" panose="020B0604020202020204" pitchFamily="34" charset="0"/>
                <a:cs typeface="Arial" panose="020B0604020202020204" pitchFamily="34" charset="0"/>
              </a:rPr>
              <a:t>20-tile </a:t>
            </a:r>
            <a:r>
              <a:rPr lang="fr-CA" sz="2000" dirty="0" err="1">
                <a:latin typeface="Arial" panose="020B0604020202020204" pitchFamily="34" charset="0"/>
                <a:cs typeface="Arial" panose="020B0604020202020204" pitchFamily="34" charset="0"/>
              </a:rPr>
              <a:t>stave</a:t>
            </a:r>
            <a:endParaRPr lang="fr-CA" sz="2000" dirty="0">
              <a:latin typeface="Arial" panose="020B0604020202020204" pitchFamily="34" charset="0"/>
              <a:cs typeface="Arial" panose="020B0604020202020204" pitchFamily="34" charset="0"/>
            </a:endParaRPr>
          </a:p>
        </p:txBody>
      </p:sp>
      <p:sp>
        <p:nvSpPr>
          <p:cNvPr id="87" name="Rectangle 86">
            <a:extLst>
              <a:ext uri="{FF2B5EF4-FFF2-40B4-BE49-F238E27FC236}">
                <a16:creationId xmlns:a16="http://schemas.microsoft.com/office/drawing/2014/main" id="{1C5AC59A-E554-4D1F-8A0F-DF080ABD346D}"/>
              </a:ext>
            </a:extLst>
          </p:cNvPr>
          <p:cNvSpPr/>
          <p:nvPr/>
        </p:nvSpPr>
        <p:spPr>
          <a:xfrm>
            <a:off x="14023748" y="1686755"/>
            <a:ext cx="290443" cy="300038"/>
          </a:xfrm>
          <a:prstGeom prst="rect">
            <a:avLst/>
          </a:prstGeom>
          <a:noFill/>
          <a:ln w="317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89" name="Connecteur droit 88">
            <a:extLst>
              <a:ext uri="{FF2B5EF4-FFF2-40B4-BE49-F238E27FC236}">
                <a16:creationId xmlns:a16="http://schemas.microsoft.com/office/drawing/2014/main" id="{B73886BF-4CF5-411B-8E15-6BCDF316A061}"/>
              </a:ext>
            </a:extLst>
          </p:cNvPr>
          <p:cNvCxnSpPr>
            <a:cxnSpLocks/>
          </p:cNvCxnSpPr>
          <p:nvPr/>
        </p:nvCxnSpPr>
        <p:spPr>
          <a:xfrm flipH="1">
            <a:off x="12203809" y="1982616"/>
            <a:ext cx="2110382" cy="1149816"/>
          </a:xfrm>
          <a:prstGeom prst="line">
            <a:avLst/>
          </a:prstGeom>
          <a:ln w="381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1" name="Connecteur droit 90">
            <a:extLst>
              <a:ext uri="{FF2B5EF4-FFF2-40B4-BE49-F238E27FC236}">
                <a16:creationId xmlns:a16="http://schemas.microsoft.com/office/drawing/2014/main" id="{C70A2713-C60A-4313-8703-D61152FE8807}"/>
              </a:ext>
            </a:extLst>
          </p:cNvPr>
          <p:cNvCxnSpPr>
            <a:cxnSpLocks/>
          </p:cNvCxnSpPr>
          <p:nvPr/>
        </p:nvCxnSpPr>
        <p:spPr>
          <a:xfrm flipH="1" flipV="1">
            <a:off x="12203809" y="716052"/>
            <a:ext cx="2110382" cy="970035"/>
          </a:xfrm>
          <a:prstGeom prst="line">
            <a:avLst/>
          </a:prstGeom>
          <a:ln w="381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6" name="Connecteur droit 95">
            <a:extLst>
              <a:ext uri="{FF2B5EF4-FFF2-40B4-BE49-F238E27FC236}">
                <a16:creationId xmlns:a16="http://schemas.microsoft.com/office/drawing/2014/main" id="{95E6CADC-5E56-4091-A81B-540CE9C4B1F0}"/>
              </a:ext>
            </a:extLst>
          </p:cNvPr>
          <p:cNvCxnSpPr>
            <a:cxnSpLocks/>
          </p:cNvCxnSpPr>
          <p:nvPr/>
        </p:nvCxnSpPr>
        <p:spPr>
          <a:xfrm flipH="1" flipV="1">
            <a:off x="9955105" y="741514"/>
            <a:ext cx="4066531" cy="944465"/>
          </a:xfrm>
          <a:prstGeom prst="line">
            <a:avLst/>
          </a:prstGeom>
          <a:ln w="38100" cap="rnd">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8" name="Connecteur droit 97">
            <a:extLst>
              <a:ext uri="{FF2B5EF4-FFF2-40B4-BE49-F238E27FC236}">
                <a16:creationId xmlns:a16="http://schemas.microsoft.com/office/drawing/2014/main" id="{0DDFD9D8-E11C-4CA8-B214-B7EEA09D1772}"/>
              </a:ext>
            </a:extLst>
          </p:cNvPr>
          <p:cNvCxnSpPr>
            <a:cxnSpLocks/>
          </p:cNvCxnSpPr>
          <p:nvPr/>
        </p:nvCxnSpPr>
        <p:spPr>
          <a:xfrm flipH="1">
            <a:off x="9955105" y="1981840"/>
            <a:ext cx="4066531" cy="1134226"/>
          </a:xfrm>
          <a:prstGeom prst="line">
            <a:avLst/>
          </a:prstGeom>
          <a:ln w="38100" cap="rnd">
            <a:solidFill>
              <a:srgbClr val="00B0F0"/>
            </a:solidFill>
          </a:ln>
        </p:spPr>
        <p:style>
          <a:lnRef idx="1">
            <a:schemeClr val="accent1"/>
          </a:lnRef>
          <a:fillRef idx="0">
            <a:schemeClr val="accent1"/>
          </a:fillRef>
          <a:effectRef idx="0">
            <a:schemeClr val="accent1"/>
          </a:effectRef>
          <a:fontRef idx="minor">
            <a:schemeClr val="tx1"/>
          </a:fontRef>
        </p:style>
      </p:cxnSp>
      <p:pic>
        <p:nvPicPr>
          <p:cNvPr id="86" name="Image 85">
            <a:extLst>
              <a:ext uri="{FF2B5EF4-FFF2-40B4-BE49-F238E27FC236}">
                <a16:creationId xmlns:a16="http://schemas.microsoft.com/office/drawing/2014/main" id="{84DE7406-852D-4C82-911A-CAC49B94509F}"/>
              </a:ext>
            </a:extLst>
          </p:cNvPr>
          <p:cNvPicPr>
            <a:picLocks noChangeAspect="1"/>
          </p:cNvPicPr>
          <p:nvPr/>
        </p:nvPicPr>
        <p:blipFill>
          <a:blip r:embed="rId7"/>
          <a:stretch>
            <a:fillRect/>
          </a:stretch>
        </p:blipFill>
        <p:spPr>
          <a:xfrm>
            <a:off x="9955104" y="732005"/>
            <a:ext cx="2236896" cy="2384061"/>
          </a:xfrm>
          <a:prstGeom prst="rect">
            <a:avLst/>
          </a:prstGeom>
          <a:ln w="38100">
            <a:solidFill>
              <a:srgbClr val="00B0F0"/>
            </a:solidFill>
          </a:ln>
        </p:spPr>
      </p:pic>
      <mc:AlternateContent xmlns:mc="http://schemas.openxmlformats.org/markup-compatibility/2006" xmlns:a14="http://schemas.microsoft.com/office/drawing/2010/main">
        <mc:Choice Requires="a14">
          <p:sp>
            <p:nvSpPr>
              <p:cNvPr id="111" name="ZoneTexte 110">
                <a:extLst>
                  <a:ext uri="{FF2B5EF4-FFF2-40B4-BE49-F238E27FC236}">
                    <a16:creationId xmlns:a16="http://schemas.microsoft.com/office/drawing/2014/main" id="{A06DB74C-0EA8-47FF-A3EA-466DB44A661A}"/>
                  </a:ext>
                </a:extLst>
              </p:cNvPr>
              <p:cNvSpPr txBox="1"/>
              <p:nvPr/>
            </p:nvSpPr>
            <p:spPr>
              <a:xfrm>
                <a:off x="8095130" y="1660472"/>
                <a:ext cx="1788918" cy="707886"/>
              </a:xfrm>
              <a:prstGeom prst="rect">
                <a:avLst/>
              </a:prstGeom>
              <a:noFill/>
            </p:spPr>
            <p:txBody>
              <a:bodyPr wrap="square" rtlCol="0">
                <a:spAutoFit/>
              </a:bodyPr>
              <a:lstStyle/>
              <a:p>
                <a:pPr algn="ctr"/>
                <a:r>
                  <a:rPr lang="fr-CA" sz="2000" dirty="0">
                    <a:latin typeface="Arial" panose="020B0604020202020204" pitchFamily="34" charset="0"/>
                    <a:cs typeface="Arial" panose="020B0604020202020204" pitchFamily="34" charset="0"/>
                  </a:rPr>
                  <a:t>10 </a:t>
                </a:r>
                <a14:m>
                  <m:oMath xmlns:m="http://schemas.openxmlformats.org/officeDocument/2006/math">
                    <m:r>
                      <a:rPr lang="fr-CA" sz="2000" b="0" i="1" smtClean="0">
                        <a:latin typeface="Cambria Math" panose="02040503050406030204" pitchFamily="18" charset="0"/>
                        <a:cs typeface="Arial" panose="020B0604020202020204" pitchFamily="34" charset="0"/>
                      </a:rPr>
                      <m:t>×</m:t>
                    </m:r>
                  </m:oMath>
                </a14:m>
                <a:r>
                  <a:rPr lang="fr-CA" sz="2000" dirty="0">
                    <a:latin typeface="Arial" panose="020B0604020202020204" pitchFamily="34" charset="0"/>
                    <a:cs typeface="Arial" panose="020B0604020202020204" pitchFamily="34" charset="0"/>
                  </a:rPr>
                  <a:t> 10 mm</a:t>
                </a:r>
                <a:r>
                  <a:rPr lang="fr-CA" sz="2000" baseline="30000" dirty="0">
                    <a:latin typeface="Arial" panose="020B0604020202020204" pitchFamily="34" charset="0"/>
                    <a:cs typeface="Arial" panose="020B0604020202020204" pitchFamily="34" charset="0"/>
                  </a:rPr>
                  <a:t>2</a:t>
                </a:r>
                <a:r>
                  <a:rPr lang="fr-CA" sz="2000" dirty="0">
                    <a:latin typeface="Arial" panose="020B0604020202020204" pitchFamily="34" charset="0"/>
                    <a:cs typeface="Arial" panose="020B0604020202020204" pitchFamily="34" charset="0"/>
                  </a:rPr>
                  <a:t> SiPM </a:t>
                </a:r>
              </a:p>
            </p:txBody>
          </p:sp>
        </mc:Choice>
        <mc:Fallback xmlns="">
          <p:sp>
            <p:nvSpPr>
              <p:cNvPr id="111" name="ZoneTexte 110">
                <a:extLst>
                  <a:ext uri="{FF2B5EF4-FFF2-40B4-BE49-F238E27FC236}">
                    <a16:creationId xmlns:a16="http://schemas.microsoft.com/office/drawing/2014/main" id="{A06DB74C-0EA8-47FF-A3EA-466DB44A661A}"/>
                  </a:ext>
                </a:extLst>
              </p:cNvPr>
              <p:cNvSpPr txBox="1">
                <a:spLocks noRot="1" noChangeAspect="1" noMove="1" noResize="1" noEditPoints="1" noAdjustHandles="1" noChangeArrowheads="1" noChangeShapeType="1" noTextEdit="1"/>
              </p:cNvSpPr>
              <p:nvPr/>
            </p:nvSpPr>
            <p:spPr>
              <a:xfrm>
                <a:off x="8095130" y="1660472"/>
                <a:ext cx="1788918" cy="707886"/>
              </a:xfrm>
              <a:prstGeom prst="rect">
                <a:avLst/>
              </a:prstGeom>
              <a:blipFill>
                <a:blip r:embed="rId8"/>
                <a:stretch>
                  <a:fillRect l="-341" t="-3419" b="-14530"/>
                </a:stretch>
              </a:blipFill>
            </p:spPr>
            <p:txBody>
              <a:bodyPr/>
              <a:lstStyle/>
              <a:p>
                <a:r>
                  <a:rPr lang="fr-CA">
                    <a:noFill/>
                  </a:rPr>
                  <a:t> </a:t>
                </a:r>
              </a:p>
            </p:txBody>
          </p:sp>
        </mc:Fallback>
      </mc:AlternateContent>
      <p:pic>
        <p:nvPicPr>
          <p:cNvPr id="1026" name="Picture 2" descr="Searching for neutrinoless double decay with the nEXO experiment">
            <a:extLst>
              <a:ext uri="{FF2B5EF4-FFF2-40B4-BE49-F238E27FC236}">
                <a16:creationId xmlns:a16="http://schemas.microsoft.com/office/drawing/2014/main" id="{93EFA003-F74E-41A3-BC2E-6586B2A4BD1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95999" y="8458050"/>
            <a:ext cx="2165550" cy="738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91322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err="1">
                <a:latin typeface="Arial" panose="020B0604020202020204" pitchFamily="34" charset="0"/>
                <a:cs typeface="Arial" panose="020B0604020202020204" pitchFamily="34" charset="0"/>
              </a:rPr>
              <a:t>LoLX</a:t>
            </a:r>
            <a:r>
              <a:rPr lang="en-GB" sz="4400" dirty="0">
                <a:latin typeface="Arial" panose="020B0604020202020204" pitchFamily="34" charset="0"/>
                <a:cs typeface="Arial" panose="020B0604020202020204" pitchFamily="34" charset="0"/>
              </a:rPr>
              <a:t> 2 Goals</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8314163" cy="6159189"/>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Photosensor R&amp;D for next-generation low background experiments (</a:t>
            </a:r>
            <a:r>
              <a:rPr lang="en-CA" sz="2800" dirty="0" err="1">
                <a:latin typeface="Arial" panose="020B0604020202020204" pitchFamily="34" charset="0"/>
                <a:cs typeface="Arial" panose="020B0604020202020204" pitchFamily="34" charset="0"/>
              </a:rPr>
              <a:t>nEXO</a:t>
            </a:r>
            <a:r>
              <a:rPr lang="en-CA" sz="2800" dirty="0">
                <a:latin typeface="Arial" panose="020B0604020202020204" pitchFamily="34" charset="0"/>
                <a:cs typeface="Arial" panose="020B0604020202020204" pitchFamily="34" charset="0"/>
              </a:rPr>
              <a:t>, PIONEER, XLZD)</a:t>
            </a:r>
          </a:p>
          <a:p>
            <a:pPr lvl="1">
              <a:lnSpc>
                <a:spcPct val="100000"/>
              </a:lnSpc>
            </a:pPr>
            <a:r>
              <a:rPr lang="en-CA" sz="2400" b="1" dirty="0">
                <a:latin typeface="Arial" panose="020B0604020202020204" pitchFamily="34" charset="0"/>
                <a:cs typeface="Arial" panose="020B0604020202020204" pitchFamily="34" charset="0"/>
              </a:rPr>
              <a:t>Direct comparison of SiPM performance in </a:t>
            </a:r>
            <a:r>
              <a:rPr lang="en-CA" sz="2400" b="1" dirty="0" err="1">
                <a:latin typeface="Arial" panose="020B0604020202020204" pitchFamily="34" charset="0"/>
                <a:cs typeface="Arial" panose="020B0604020202020204" pitchFamily="34" charset="0"/>
              </a:rPr>
              <a:t>LXe</a:t>
            </a:r>
            <a:endParaRPr lang="en-CA" sz="2400" b="1"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Study of external crosstalk</a:t>
            </a:r>
          </a:p>
          <a:p>
            <a:pPr lvl="1">
              <a:lnSpc>
                <a:spcPct val="100000"/>
              </a:lnSpc>
            </a:pPr>
            <a:r>
              <a:rPr lang="en-CA" sz="2400" dirty="0">
                <a:latin typeface="Arial" panose="020B0604020202020204" pitchFamily="34" charset="0"/>
                <a:cs typeface="Arial" panose="020B0604020202020204" pitchFamily="34" charset="0"/>
              </a:rPr>
              <a:t>Long-term photosensor stability at cryogenic temperature</a:t>
            </a:r>
          </a:p>
          <a:p>
            <a:pPr>
              <a:lnSpc>
                <a:spcPct val="100000"/>
              </a:lnSpc>
            </a:pPr>
            <a:r>
              <a:rPr lang="en-CA" sz="2800" dirty="0">
                <a:latin typeface="Arial" panose="020B0604020202020204" pitchFamily="34" charset="0"/>
                <a:cs typeface="Arial" panose="020B0604020202020204" pitchFamily="34" charset="0"/>
              </a:rPr>
              <a:t>Study of optical properties of </a:t>
            </a:r>
            <a:r>
              <a:rPr lang="en-CA" sz="2800" dirty="0" err="1">
                <a:latin typeface="Arial" panose="020B0604020202020204" pitchFamily="34" charset="0"/>
                <a:cs typeface="Arial" panose="020B0604020202020204" pitchFamily="34" charset="0"/>
              </a:rPr>
              <a:t>LXe</a:t>
            </a:r>
            <a:r>
              <a:rPr lang="en-CA" sz="2800" dirty="0">
                <a:latin typeface="Arial" panose="020B0604020202020204" pitchFamily="34" charset="0"/>
                <a:cs typeface="Arial" panose="020B0604020202020204" pitchFamily="34" charset="0"/>
              </a:rPr>
              <a:t> and validation of simulations</a:t>
            </a:r>
          </a:p>
          <a:p>
            <a:pPr lvl="1">
              <a:lnSpc>
                <a:spcPct val="100000"/>
              </a:lnSpc>
            </a:pPr>
            <a:r>
              <a:rPr lang="en-CA" sz="2400" dirty="0" err="1">
                <a:latin typeface="Arial" panose="020B0604020202020204" pitchFamily="34" charset="0"/>
                <a:cs typeface="Arial" panose="020B0604020202020204" pitchFamily="34" charset="0"/>
              </a:rPr>
              <a:t>LXe</a:t>
            </a:r>
            <a:r>
              <a:rPr lang="en-CA" sz="2400" dirty="0">
                <a:latin typeface="Arial" panose="020B0604020202020204" pitchFamily="34" charset="0"/>
                <a:cs typeface="Arial" panose="020B0604020202020204" pitchFamily="34" charset="0"/>
              </a:rPr>
              <a:t> scintillation</a:t>
            </a:r>
          </a:p>
          <a:p>
            <a:pPr lvl="1">
              <a:lnSpc>
                <a:spcPct val="100000"/>
              </a:lnSpc>
            </a:pPr>
            <a:r>
              <a:rPr lang="en-CA" sz="2400" dirty="0">
                <a:latin typeface="Arial" panose="020B0604020202020204" pitchFamily="34" charset="0"/>
                <a:cs typeface="Arial" panose="020B0604020202020204" pitchFamily="34" charset="0"/>
              </a:rPr>
              <a:t>Cherenkov radiation in </a:t>
            </a:r>
            <a:r>
              <a:rPr lang="en-CA" sz="2400" dirty="0" err="1">
                <a:latin typeface="Arial" panose="020B0604020202020204" pitchFamily="34" charset="0"/>
                <a:cs typeface="Arial" panose="020B0604020202020204" pitchFamily="34" charset="0"/>
              </a:rPr>
              <a:t>LXe</a:t>
            </a:r>
            <a:endParaRPr lang="en-CA" sz="24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43D5B9B0-3DC6-45CA-9AEC-A85E8E23B13A}"/>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B874D99A-AC99-4A8B-BD52-B225B1A0EB88}"/>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525300B9-DEB1-4154-82C6-2752BBCEDA25}"/>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28" name="Espace réservé du numéro de diapositive 9">
            <a:extLst>
              <a:ext uri="{FF2B5EF4-FFF2-40B4-BE49-F238E27FC236}">
                <a16:creationId xmlns:a16="http://schemas.microsoft.com/office/drawing/2014/main" id="{1F7D198D-90E6-4D77-A2CC-439EBCE4F772}"/>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5</a:t>
            </a:fld>
            <a:endParaRPr lang="en-CA" sz="2800" dirty="0">
              <a:solidFill>
                <a:schemeClr val="bg1"/>
              </a:solidFill>
              <a:latin typeface="Arial" panose="020B0604020202020204" pitchFamily="34" charset="0"/>
              <a:cs typeface="Arial" panose="020B0604020202020204" pitchFamily="34" charset="0"/>
            </a:endParaRPr>
          </a:p>
        </p:txBody>
      </p:sp>
      <p:grpSp>
        <p:nvGrpSpPr>
          <p:cNvPr id="29" name="Groupe 28">
            <a:extLst>
              <a:ext uri="{FF2B5EF4-FFF2-40B4-BE49-F238E27FC236}">
                <a16:creationId xmlns:a16="http://schemas.microsoft.com/office/drawing/2014/main" id="{B77748ED-640E-4DE5-B3E6-DDF07D581AFE}"/>
              </a:ext>
            </a:extLst>
          </p:cNvPr>
          <p:cNvGrpSpPr/>
          <p:nvPr/>
        </p:nvGrpSpPr>
        <p:grpSpPr>
          <a:xfrm>
            <a:off x="10332728" y="9804288"/>
            <a:ext cx="390319" cy="404426"/>
            <a:chOff x="10175120" y="10287000"/>
            <a:chExt cx="390319" cy="404426"/>
          </a:xfrm>
        </p:grpSpPr>
        <p:sp>
          <p:nvSpPr>
            <p:cNvPr id="30" name="Ellipse 29">
              <a:extLst>
                <a:ext uri="{FF2B5EF4-FFF2-40B4-BE49-F238E27FC236}">
                  <a16:creationId xmlns:a16="http://schemas.microsoft.com/office/drawing/2014/main" id="{9A0A0072-B53E-4809-9BF4-2545BA8B7C7E}"/>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1" name="Image 30">
              <a:extLst>
                <a:ext uri="{FF2B5EF4-FFF2-40B4-BE49-F238E27FC236}">
                  <a16:creationId xmlns:a16="http://schemas.microsoft.com/office/drawing/2014/main" id="{D4C5AABA-D4E3-4E2D-8143-F60034D87658}"/>
                </a:ext>
              </a:extLst>
            </p:cNvPr>
            <p:cNvPicPr>
              <a:picLocks noChangeAspect="1"/>
            </p:cNvPicPr>
            <p:nvPr/>
          </p:nvPicPr>
          <p:blipFill rotWithShape="1">
            <a:blip r:embed="rId3">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pic>
        <p:nvPicPr>
          <p:cNvPr id="4" name="Image 3">
            <a:extLst>
              <a:ext uri="{FF2B5EF4-FFF2-40B4-BE49-F238E27FC236}">
                <a16:creationId xmlns:a16="http://schemas.microsoft.com/office/drawing/2014/main" id="{FF57ED13-435D-4057-B7DF-4D4369981D4C}"/>
              </a:ext>
            </a:extLst>
          </p:cNvPr>
          <p:cNvPicPr>
            <a:picLocks noChangeAspect="1"/>
          </p:cNvPicPr>
          <p:nvPr/>
        </p:nvPicPr>
        <p:blipFill>
          <a:blip r:embed="rId4"/>
          <a:srcRect/>
          <a:stretch/>
        </p:blipFill>
        <p:spPr>
          <a:xfrm>
            <a:off x="8778874" y="1824910"/>
            <a:ext cx="8655444" cy="6637179"/>
          </a:xfrm>
          <a:prstGeom prst="rect">
            <a:avLst/>
          </a:prstGeom>
        </p:spPr>
      </p:pic>
      <p:sp>
        <p:nvSpPr>
          <p:cNvPr id="5" name="ZoneTexte 4">
            <a:extLst>
              <a:ext uri="{FF2B5EF4-FFF2-40B4-BE49-F238E27FC236}">
                <a16:creationId xmlns:a16="http://schemas.microsoft.com/office/drawing/2014/main" id="{068E274F-35B0-465C-94E4-0943DAD519DC}"/>
              </a:ext>
            </a:extLst>
          </p:cNvPr>
          <p:cNvSpPr txBox="1"/>
          <p:nvPr/>
        </p:nvSpPr>
        <p:spPr>
          <a:xfrm>
            <a:off x="11604812" y="1056199"/>
            <a:ext cx="3590364" cy="523220"/>
          </a:xfrm>
          <a:prstGeom prst="rect">
            <a:avLst/>
          </a:prstGeom>
          <a:noFill/>
        </p:spPr>
        <p:txBody>
          <a:bodyPr wrap="square" rtlCol="0">
            <a:spAutoFit/>
          </a:bodyPr>
          <a:lstStyle/>
          <a:p>
            <a:pPr algn="ctr"/>
            <a:r>
              <a:rPr lang="fr-CA" sz="2800" dirty="0">
                <a:latin typeface="Arial" panose="020B0604020202020204" pitchFamily="34" charset="0"/>
                <a:cs typeface="Arial" panose="020B0604020202020204" pitchFamily="34" charset="0"/>
              </a:rPr>
              <a:t>Fill Factor: 60%</a:t>
            </a:r>
          </a:p>
        </p:txBody>
      </p:sp>
      <p:sp>
        <p:nvSpPr>
          <p:cNvPr id="53" name="ZoneTexte 52">
            <a:extLst>
              <a:ext uri="{FF2B5EF4-FFF2-40B4-BE49-F238E27FC236}">
                <a16:creationId xmlns:a16="http://schemas.microsoft.com/office/drawing/2014/main" id="{EA6032B3-E96E-48C6-8454-0F140CCFCEA1}"/>
              </a:ext>
            </a:extLst>
          </p:cNvPr>
          <p:cNvSpPr txBox="1"/>
          <p:nvPr/>
        </p:nvSpPr>
        <p:spPr>
          <a:xfrm>
            <a:off x="11604812" y="8610554"/>
            <a:ext cx="3590364" cy="523220"/>
          </a:xfrm>
          <a:prstGeom prst="rect">
            <a:avLst/>
          </a:prstGeom>
          <a:noFill/>
        </p:spPr>
        <p:txBody>
          <a:bodyPr wrap="square" rtlCol="0">
            <a:spAutoFit/>
          </a:bodyPr>
          <a:lstStyle/>
          <a:p>
            <a:pPr algn="ctr"/>
            <a:r>
              <a:rPr lang="fr-CA" sz="2800" dirty="0">
                <a:latin typeface="Arial" panose="020B0604020202020204" pitchFamily="34" charset="0"/>
                <a:cs typeface="Arial" panose="020B0604020202020204" pitchFamily="34" charset="0"/>
              </a:rPr>
              <a:t>Fill Factor: 80%</a:t>
            </a:r>
          </a:p>
        </p:txBody>
      </p:sp>
    </p:spTree>
    <p:extLst>
      <p:ext uri="{BB962C8B-B14F-4D97-AF65-F5344CB8AC3E}">
        <p14:creationId xmlns:p14="http://schemas.microsoft.com/office/powerpoint/2010/main" val="392123950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7E67717-45DB-4F78-A1F9-B2D2A89A1353}"/>
              </a:ext>
            </a:extLst>
          </p:cNvPr>
          <p:cNvPicPr>
            <a:picLocks noChangeAspect="1"/>
          </p:cNvPicPr>
          <p:nvPr/>
        </p:nvPicPr>
        <p:blipFill>
          <a:blip r:embed="rId3"/>
          <a:srcRect t="7" b="7"/>
          <a:stretch/>
        </p:blipFill>
        <p:spPr>
          <a:xfrm>
            <a:off x="11234319" y="665418"/>
            <a:ext cx="7616123" cy="9355080"/>
          </a:xfrm>
          <a:prstGeom prst="rect">
            <a:avLst/>
          </a:prstGeom>
        </p:spPr>
      </p:pic>
      <p:pic>
        <p:nvPicPr>
          <p:cNvPr id="25" name="Image 24">
            <a:extLst>
              <a:ext uri="{FF2B5EF4-FFF2-40B4-BE49-F238E27FC236}">
                <a16:creationId xmlns:a16="http://schemas.microsoft.com/office/drawing/2014/main" id="{D41EA303-F750-47CB-A72C-3D49F15AC84A}"/>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48000"/>
                    </a14:imgEffect>
                  </a14:imgLayer>
                </a14:imgProps>
              </a:ext>
            </a:extLst>
          </a:blip>
          <a:srcRect/>
          <a:stretch/>
        </p:blipFill>
        <p:spPr>
          <a:xfrm>
            <a:off x="9264455" y="8414324"/>
            <a:ext cx="1969864" cy="702541"/>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err="1">
                <a:latin typeface="Arial" panose="020B0604020202020204" pitchFamily="34" charset="0"/>
                <a:cs typeface="Arial" panose="020B0604020202020204" pitchFamily="34" charset="0"/>
              </a:rPr>
              <a:t>LoLX</a:t>
            </a:r>
            <a:r>
              <a:rPr lang="en-GB" sz="4400" dirty="0">
                <a:latin typeface="Arial" panose="020B0604020202020204" pitchFamily="34" charset="0"/>
                <a:cs typeface="Arial" panose="020B0604020202020204" pitchFamily="34" charset="0"/>
              </a:rPr>
              <a:t> 2 Overview</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7616123"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Double-walled cryostat</a:t>
            </a:r>
          </a:p>
          <a:p>
            <a:pPr lvl="1">
              <a:lnSpc>
                <a:spcPct val="100000"/>
              </a:lnSpc>
            </a:pPr>
            <a:r>
              <a:rPr lang="en-CA" sz="2400" dirty="0">
                <a:latin typeface="Arial" panose="020B0604020202020204" pitchFamily="34" charset="0"/>
                <a:cs typeface="Arial" panose="020B0604020202020204" pitchFamily="34" charset="0"/>
              </a:rPr>
              <a:t>5 kg </a:t>
            </a:r>
            <a:r>
              <a:rPr lang="en-CA" sz="2400" dirty="0" err="1">
                <a:latin typeface="Arial" panose="020B0604020202020204" pitchFamily="34" charset="0"/>
                <a:cs typeface="Arial" panose="020B0604020202020204" pitchFamily="34" charset="0"/>
              </a:rPr>
              <a:t>LXe</a:t>
            </a:r>
            <a:r>
              <a:rPr lang="en-CA" sz="2400" dirty="0">
                <a:latin typeface="Arial" panose="020B0604020202020204" pitchFamily="34" charset="0"/>
                <a:cs typeface="Arial" panose="020B0604020202020204" pitchFamily="34" charset="0"/>
              </a:rPr>
              <a:t> total</a:t>
            </a:r>
          </a:p>
          <a:p>
            <a:pPr lvl="1">
              <a:lnSpc>
                <a:spcPct val="100000"/>
              </a:lnSpc>
            </a:pPr>
            <a:r>
              <a:rPr lang="en-CA" sz="2400" dirty="0">
                <a:latin typeface="Arial" panose="020B0604020202020204" pitchFamily="34" charset="0"/>
                <a:cs typeface="Arial" panose="020B0604020202020204" pitchFamily="34" charset="0"/>
              </a:rPr>
              <a:t>Hosts the detector at 165 K</a:t>
            </a:r>
          </a:p>
          <a:p>
            <a:pPr lvl="1">
              <a:lnSpc>
                <a:spcPct val="100000"/>
              </a:lnSpc>
            </a:pPr>
            <a:r>
              <a:rPr lang="en-CA" sz="2400" dirty="0">
                <a:latin typeface="Arial" panose="020B0604020202020204" pitchFamily="34" charset="0"/>
                <a:cs typeface="Arial" panose="020B0604020202020204" pitchFamily="34" charset="0"/>
              </a:rPr>
              <a:t>Detector inserted from the top</a:t>
            </a:r>
          </a:p>
          <a:p>
            <a:pPr>
              <a:lnSpc>
                <a:spcPct val="100000"/>
              </a:lnSpc>
            </a:pPr>
            <a:r>
              <a:rPr lang="en-CA" sz="2800" dirty="0">
                <a:latin typeface="Arial" panose="020B0604020202020204" pitchFamily="34" charset="0"/>
                <a:cs typeface="Arial" panose="020B0604020202020204" pitchFamily="34" charset="0"/>
              </a:rPr>
              <a:t>Cooling from Gifford-McMahon cryocooler</a:t>
            </a:r>
          </a:p>
          <a:p>
            <a:pPr lvl="1">
              <a:lnSpc>
                <a:spcPct val="100000"/>
              </a:lnSpc>
            </a:pPr>
            <a:r>
              <a:rPr lang="en-CA" sz="2400" dirty="0">
                <a:latin typeface="Arial" panose="020B0604020202020204" pitchFamily="34" charset="0"/>
                <a:cs typeface="Arial" panose="020B0604020202020204" pitchFamily="34" charset="0"/>
              </a:rPr>
              <a:t>Copper cooling plates surround the inner vessel</a:t>
            </a:r>
          </a:p>
          <a:p>
            <a:pPr>
              <a:lnSpc>
                <a:spcPct val="100000"/>
              </a:lnSpc>
            </a:pPr>
            <a:r>
              <a:rPr lang="en-CA" sz="2800" dirty="0">
                <a:latin typeface="Arial" panose="020B0604020202020204" pitchFamily="34" charset="0"/>
                <a:cs typeface="Arial" panose="020B0604020202020204" pitchFamily="34" charset="0"/>
              </a:rPr>
              <a:t>Gas handling system </a:t>
            </a:r>
          </a:p>
          <a:p>
            <a:pPr lvl="1">
              <a:lnSpc>
                <a:spcPct val="100000"/>
              </a:lnSpc>
            </a:pPr>
            <a:r>
              <a:rPr lang="en-CA" sz="2400" dirty="0">
                <a:latin typeface="Arial" panose="020B0604020202020204" pitchFamily="34" charset="0"/>
                <a:cs typeface="Arial" panose="020B0604020202020204" pitchFamily="34" charset="0"/>
              </a:rPr>
              <a:t>Purification during filling with hot metal getter (</a:t>
            </a:r>
            <a:r>
              <a:rPr lang="en-CA" sz="2400" dirty="0" err="1">
                <a:latin typeface="Arial" panose="020B0604020202020204" pitchFamily="34" charset="0"/>
                <a:cs typeface="Arial" panose="020B0604020202020204" pitchFamily="34" charset="0"/>
              </a:rPr>
              <a:t>MonoTorr</a:t>
            </a:r>
            <a:r>
              <a:rPr lang="en-CA" sz="2400" dirty="0">
                <a:latin typeface="Arial" panose="020B0604020202020204" pitchFamily="34" charset="0"/>
                <a:cs typeface="Arial" panose="020B0604020202020204" pitchFamily="34" charset="0"/>
              </a:rPr>
              <a:t> PS3-MT3)</a:t>
            </a:r>
          </a:p>
          <a:p>
            <a:pPr lvl="1">
              <a:lnSpc>
                <a:spcPct val="100000"/>
              </a:lnSpc>
            </a:pPr>
            <a:r>
              <a:rPr lang="en-CA" sz="2400" dirty="0">
                <a:latin typeface="Arial" panose="020B0604020202020204" pitchFamily="34" charset="0"/>
                <a:cs typeface="Arial" panose="020B0604020202020204" pitchFamily="34" charset="0"/>
              </a:rPr>
              <a:t>Storage in stainless steel cylinders</a:t>
            </a:r>
          </a:p>
          <a:p>
            <a:pPr lvl="1">
              <a:lnSpc>
                <a:spcPct val="100000"/>
              </a:lnSpc>
            </a:pPr>
            <a:r>
              <a:rPr lang="en-CA" sz="2400" dirty="0">
                <a:latin typeface="Arial" panose="020B0604020202020204" pitchFamily="34" charset="0"/>
                <a:cs typeface="Arial" panose="020B0604020202020204" pitchFamily="34" charset="0"/>
              </a:rPr>
              <a:t>Xe recuperation with </a:t>
            </a:r>
            <a:r>
              <a:rPr lang="en-CA" sz="2400" dirty="0" err="1">
                <a:latin typeface="Arial" panose="020B0604020202020204" pitchFamily="34" charset="0"/>
                <a:cs typeface="Arial" panose="020B0604020202020204" pitchFamily="34" charset="0"/>
              </a:rPr>
              <a:t>cryopumping</a:t>
            </a:r>
            <a:endParaRPr lang="en-CA" sz="2400" dirty="0">
              <a:latin typeface="Arial" panose="020B0604020202020204" pitchFamily="34" charset="0"/>
              <a:cs typeface="Arial" panose="020B0604020202020204" pitchFamily="34" charset="0"/>
            </a:endParaRPr>
          </a:p>
          <a:p>
            <a:pPr lvl="1">
              <a:lnSpc>
                <a:spcPct val="100000"/>
              </a:lnSpc>
            </a:pPr>
            <a:endParaRPr lang="en-CA" sz="1800" dirty="0">
              <a:latin typeface="Arial" panose="020B0604020202020204" pitchFamily="34" charset="0"/>
              <a:cs typeface="Arial" panose="020B0604020202020204" pitchFamily="34" charset="0"/>
            </a:endParaRPr>
          </a:p>
        </p:txBody>
      </p:sp>
      <p:cxnSp>
        <p:nvCxnSpPr>
          <p:cNvPr id="14" name="Connecteur droit avec flèche 13">
            <a:extLst>
              <a:ext uri="{FF2B5EF4-FFF2-40B4-BE49-F238E27FC236}">
                <a16:creationId xmlns:a16="http://schemas.microsoft.com/office/drawing/2014/main" id="{5D9816E4-EFCA-4FB8-BF14-C173395F68EC}"/>
              </a:ext>
            </a:extLst>
          </p:cNvPr>
          <p:cNvCxnSpPr>
            <a:cxnSpLocks/>
          </p:cNvCxnSpPr>
          <p:nvPr/>
        </p:nvCxnSpPr>
        <p:spPr>
          <a:xfrm rot="900000">
            <a:off x="10581151" y="7688909"/>
            <a:ext cx="198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079A7BDA-2294-4B84-860E-74CDE6CC3F0D}"/>
              </a:ext>
            </a:extLst>
          </p:cNvPr>
          <p:cNvSpPr txBox="1"/>
          <p:nvPr/>
        </p:nvSpPr>
        <p:spPr>
          <a:xfrm>
            <a:off x="8655023" y="7232623"/>
            <a:ext cx="1912535" cy="400110"/>
          </a:xfrm>
          <a:prstGeom prst="rect">
            <a:avLst/>
          </a:prstGeom>
          <a:noFill/>
        </p:spPr>
        <p:txBody>
          <a:bodyPr wrap="square" rtlCol="0">
            <a:spAutoFit/>
          </a:bodyPr>
          <a:lstStyle/>
          <a:p>
            <a:pPr algn="r"/>
            <a:r>
              <a:rPr lang="fr-CA" sz="2000" dirty="0"/>
              <a:t>GM </a:t>
            </a:r>
            <a:r>
              <a:rPr lang="fr-CA" sz="2000" dirty="0" err="1"/>
              <a:t>Cryocooler</a:t>
            </a:r>
            <a:endParaRPr lang="fr-CA" sz="2000" dirty="0"/>
          </a:p>
        </p:txBody>
      </p:sp>
      <p:cxnSp>
        <p:nvCxnSpPr>
          <p:cNvPr id="16" name="Connecteur droit avec flèche 15">
            <a:extLst>
              <a:ext uri="{FF2B5EF4-FFF2-40B4-BE49-F238E27FC236}">
                <a16:creationId xmlns:a16="http://schemas.microsoft.com/office/drawing/2014/main" id="{D8E86D51-DACC-4D1E-86CE-DFF7538C0C34}"/>
              </a:ext>
            </a:extLst>
          </p:cNvPr>
          <p:cNvCxnSpPr>
            <a:cxnSpLocks/>
          </p:cNvCxnSpPr>
          <p:nvPr/>
        </p:nvCxnSpPr>
        <p:spPr>
          <a:xfrm rot="900000">
            <a:off x="10560911" y="7292644"/>
            <a:ext cx="3168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F68A6B02-43AF-4AAD-B952-A69085814C24}"/>
              </a:ext>
            </a:extLst>
          </p:cNvPr>
          <p:cNvSpPr txBox="1"/>
          <p:nvPr/>
        </p:nvSpPr>
        <p:spPr>
          <a:xfrm>
            <a:off x="8655023" y="6682611"/>
            <a:ext cx="1912535" cy="400110"/>
          </a:xfrm>
          <a:prstGeom prst="rect">
            <a:avLst/>
          </a:prstGeom>
          <a:noFill/>
        </p:spPr>
        <p:txBody>
          <a:bodyPr wrap="square" rtlCol="0">
            <a:spAutoFit/>
          </a:bodyPr>
          <a:lstStyle/>
          <a:p>
            <a:pPr algn="r"/>
            <a:r>
              <a:rPr lang="fr-CA" sz="2000" dirty="0"/>
              <a:t>Cold Head</a:t>
            </a:r>
          </a:p>
        </p:txBody>
      </p:sp>
      <p:cxnSp>
        <p:nvCxnSpPr>
          <p:cNvPr id="18" name="Connecteur droit avec flèche 17">
            <a:extLst>
              <a:ext uri="{FF2B5EF4-FFF2-40B4-BE49-F238E27FC236}">
                <a16:creationId xmlns:a16="http://schemas.microsoft.com/office/drawing/2014/main" id="{F338B666-AD8D-430C-A4FE-137491963DAA}"/>
              </a:ext>
            </a:extLst>
          </p:cNvPr>
          <p:cNvCxnSpPr>
            <a:cxnSpLocks/>
          </p:cNvCxnSpPr>
          <p:nvPr/>
        </p:nvCxnSpPr>
        <p:spPr>
          <a:xfrm rot="900000">
            <a:off x="10538222" y="4144783"/>
            <a:ext cx="450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03CAD710-C675-4591-BC65-DCCBDA7B7A48}"/>
              </a:ext>
            </a:extLst>
          </p:cNvPr>
          <p:cNvSpPr txBox="1"/>
          <p:nvPr/>
        </p:nvSpPr>
        <p:spPr>
          <a:xfrm>
            <a:off x="8655023" y="3202709"/>
            <a:ext cx="1912535" cy="707886"/>
          </a:xfrm>
          <a:prstGeom prst="rect">
            <a:avLst/>
          </a:prstGeom>
          <a:noFill/>
        </p:spPr>
        <p:txBody>
          <a:bodyPr wrap="square" rtlCol="0">
            <a:spAutoFit/>
          </a:bodyPr>
          <a:lstStyle/>
          <a:p>
            <a:pPr algn="r"/>
            <a:r>
              <a:rPr lang="fr-CA" sz="2000" dirty="0"/>
              <a:t>Double </a:t>
            </a:r>
            <a:r>
              <a:rPr lang="fr-CA" sz="2000" dirty="0" err="1"/>
              <a:t>Walled</a:t>
            </a:r>
            <a:r>
              <a:rPr lang="fr-CA" sz="2000" dirty="0"/>
              <a:t> Cryostat</a:t>
            </a:r>
          </a:p>
        </p:txBody>
      </p:sp>
      <p:cxnSp>
        <p:nvCxnSpPr>
          <p:cNvPr id="26" name="Connecteur droit avec flèche 25">
            <a:extLst>
              <a:ext uri="{FF2B5EF4-FFF2-40B4-BE49-F238E27FC236}">
                <a16:creationId xmlns:a16="http://schemas.microsoft.com/office/drawing/2014/main" id="{99E09911-6AC8-4519-A6E5-82890E25686B}"/>
              </a:ext>
            </a:extLst>
          </p:cNvPr>
          <p:cNvCxnSpPr>
            <a:cxnSpLocks/>
          </p:cNvCxnSpPr>
          <p:nvPr/>
        </p:nvCxnSpPr>
        <p:spPr>
          <a:xfrm rot="900000">
            <a:off x="10581151" y="4759302"/>
            <a:ext cx="198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D3AA0AD8-B4A8-44EC-9A24-0B5E88927096}"/>
              </a:ext>
            </a:extLst>
          </p:cNvPr>
          <p:cNvSpPr txBox="1"/>
          <p:nvPr/>
        </p:nvSpPr>
        <p:spPr>
          <a:xfrm>
            <a:off x="8655023" y="4157875"/>
            <a:ext cx="1912535" cy="707886"/>
          </a:xfrm>
          <a:prstGeom prst="rect">
            <a:avLst/>
          </a:prstGeom>
          <a:noFill/>
        </p:spPr>
        <p:txBody>
          <a:bodyPr wrap="square" rtlCol="0">
            <a:spAutoFit/>
          </a:bodyPr>
          <a:lstStyle/>
          <a:p>
            <a:pPr algn="r"/>
            <a:r>
              <a:rPr lang="fr-CA" sz="2000" dirty="0" err="1"/>
              <a:t>Turbomolecular</a:t>
            </a:r>
            <a:r>
              <a:rPr lang="fr-CA" sz="2000" dirty="0"/>
              <a:t> </a:t>
            </a:r>
            <a:r>
              <a:rPr lang="fr-CA" sz="2000" dirty="0" err="1"/>
              <a:t>Pump</a:t>
            </a:r>
            <a:endParaRPr lang="fr-CA" sz="2000" dirty="0"/>
          </a:p>
        </p:txBody>
      </p:sp>
      <p:cxnSp>
        <p:nvCxnSpPr>
          <p:cNvPr id="28" name="Connecteur droit avec flèche 27">
            <a:extLst>
              <a:ext uri="{FF2B5EF4-FFF2-40B4-BE49-F238E27FC236}">
                <a16:creationId xmlns:a16="http://schemas.microsoft.com/office/drawing/2014/main" id="{052FF7D3-B32E-4DD9-8E16-30CF86A6DC42}"/>
              </a:ext>
            </a:extLst>
          </p:cNvPr>
          <p:cNvCxnSpPr>
            <a:cxnSpLocks/>
          </p:cNvCxnSpPr>
          <p:nvPr/>
        </p:nvCxnSpPr>
        <p:spPr>
          <a:xfrm rot="900000">
            <a:off x="10548648" y="1528294"/>
            <a:ext cx="3888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ECA19926-D997-4648-8D0C-487E03AC1E2A}"/>
              </a:ext>
            </a:extLst>
          </p:cNvPr>
          <p:cNvSpPr txBox="1"/>
          <p:nvPr/>
        </p:nvSpPr>
        <p:spPr>
          <a:xfrm>
            <a:off x="8655023" y="679940"/>
            <a:ext cx="1912535" cy="707886"/>
          </a:xfrm>
          <a:prstGeom prst="rect">
            <a:avLst/>
          </a:prstGeom>
          <a:noFill/>
        </p:spPr>
        <p:txBody>
          <a:bodyPr wrap="square" rtlCol="0">
            <a:spAutoFit/>
          </a:bodyPr>
          <a:lstStyle/>
          <a:p>
            <a:pPr algn="r"/>
            <a:r>
              <a:rPr lang="fr-CA" sz="2000" dirty="0"/>
              <a:t>Cable </a:t>
            </a:r>
            <a:r>
              <a:rPr lang="fr-CA" sz="2000" dirty="0" err="1"/>
              <a:t>Feedthroughs</a:t>
            </a:r>
            <a:endParaRPr lang="fr-CA" sz="2000" dirty="0"/>
          </a:p>
        </p:txBody>
      </p:sp>
      <p:sp>
        <p:nvSpPr>
          <p:cNvPr id="47" name="Rectangle 46">
            <a:extLst>
              <a:ext uri="{FF2B5EF4-FFF2-40B4-BE49-F238E27FC236}">
                <a16:creationId xmlns:a16="http://schemas.microsoft.com/office/drawing/2014/main" id="{1D82F955-A0E7-48F6-B902-6C942FC628C6}"/>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id="{E207A19C-BD3F-4AD7-828E-9762B6D52404}"/>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49" name="ZoneTexte 48">
            <a:extLst>
              <a:ext uri="{FF2B5EF4-FFF2-40B4-BE49-F238E27FC236}">
                <a16:creationId xmlns:a16="http://schemas.microsoft.com/office/drawing/2014/main" id="{BA9791A0-D077-4D6D-B337-B5DE6AD87ED8}"/>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50" name="Espace réservé du numéro de diapositive 9">
            <a:extLst>
              <a:ext uri="{FF2B5EF4-FFF2-40B4-BE49-F238E27FC236}">
                <a16:creationId xmlns:a16="http://schemas.microsoft.com/office/drawing/2014/main" id="{B3B47B92-AAC4-466E-8807-5F56AF76A5C9}"/>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6</a:t>
            </a:fld>
            <a:endParaRPr lang="en-CA" sz="2800" dirty="0">
              <a:solidFill>
                <a:schemeClr val="bg1"/>
              </a:solidFill>
              <a:latin typeface="Arial" panose="020B0604020202020204" pitchFamily="34" charset="0"/>
              <a:cs typeface="Arial" panose="020B0604020202020204" pitchFamily="34" charset="0"/>
            </a:endParaRPr>
          </a:p>
        </p:txBody>
      </p:sp>
      <p:grpSp>
        <p:nvGrpSpPr>
          <p:cNvPr id="51" name="Groupe 50">
            <a:extLst>
              <a:ext uri="{FF2B5EF4-FFF2-40B4-BE49-F238E27FC236}">
                <a16:creationId xmlns:a16="http://schemas.microsoft.com/office/drawing/2014/main" id="{486DF492-C521-4671-BCA6-989E4B71260E}"/>
              </a:ext>
            </a:extLst>
          </p:cNvPr>
          <p:cNvGrpSpPr/>
          <p:nvPr/>
        </p:nvGrpSpPr>
        <p:grpSpPr>
          <a:xfrm>
            <a:off x="10332728" y="9804288"/>
            <a:ext cx="390319" cy="404426"/>
            <a:chOff x="10175120" y="10287000"/>
            <a:chExt cx="390319" cy="404426"/>
          </a:xfrm>
        </p:grpSpPr>
        <p:sp>
          <p:nvSpPr>
            <p:cNvPr id="52" name="Ellipse 51">
              <a:extLst>
                <a:ext uri="{FF2B5EF4-FFF2-40B4-BE49-F238E27FC236}">
                  <a16:creationId xmlns:a16="http://schemas.microsoft.com/office/drawing/2014/main" id="{85084B9B-BAA3-4674-AF30-BA8F01077FBB}"/>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3" name="Image 52">
              <a:extLst>
                <a:ext uri="{FF2B5EF4-FFF2-40B4-BE49-F238E27FC236}">
                  <a16:creationId xmlns:a16="http://schemas.microsoft.com/office/drawing/2014/main" id="{34F65024-DD05-4DFC-9103-DAF1BC68AA9C}"/>
                </a:ext>
              </a:extLst>
            </p:cNvPr>
            <p:cNvPicPr>
              <a:picLocks noChangeAspect="1"/>
            </p:cNvPicPr>
            <p:nvPr/>
          </p:nvPicPr>
          <p:blipFill rotWithShape="1">
            <a:blip r:embed="rId6">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cxnSp>
        <p:nvCxnSpPr>
          <p:cNvPr id="23" name="Connecteur droit avec flèche 22">
            <a:extLst>
              <a:ext uri="{FF2B5EF4-FFF2-40B4-BE49-F238E27FC236}">
                <a16:creationId xmlns:a16="http://schemas.microsoft.com/office/drawing/2014/main" id="{8E8298A7-6122-482F-B4F7-FC71963828EA}"/>
              </a:ext>
            </a:extLst>
          </p:cNvPr>
          <p:cNvCxnSpPr>
            <a:cxnSpLocks/>
          </p:cNvCxnSpPr>
          <p:nvPr/>
        </p:nvCxnSpPr>
        <p:spPr>
          <a:xfrm rot="900000">
            <a:off x="10538217" y="6366402"/>
            <a:ext cx="450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61FA4B97-F356-4C42-B2F1-E06C7782864E}"/>
              </a:ext>
            </a:extLst>
          </p:cNvPr>
          <p:cNvSpPr txBox="1"/>
          <p:nvPr/>
        </p:nvSpPr>
        <p:spPr>
          <a:xfrm>
            <a:off x="8655018" y="5591241"/>
            <a:ext cx="1912535" cy="400110"/>
          </a:xfrm>
          <a:prstGeom prst="rect">
            <a:avLst/>
          </a:prstGeom>
          <a:noFill/>
        </p:spPr>
        <p:txBody>
          <a:bodyPr wrap="square" rtlCol="0">
            <a:spAutoFit/>
          </a:bodyPr>
          <a:lstStyle/>
          <a:p>
            <a:pPr algn="r"/>
            <a:r>
              <a:rPr lang="fr-CA" sz="2000" dirty="0"/>
              <a:t>Detector</a:t>
            </a:r>
          </a:p>
        </p:txBody>
      </p:sp>
      <p:cxnSp>
        <p:nvCxnSpPr>
          <p:cNvPr id="30" name="Connecteur droit avec flèche 29">
            <a:extLst>
              <a:ext uri="{FF2B5EF4-FFF2-40B4-BE49-F238E27FC236}">
                <a16:creationId xmlns:a16="http://schemas.microsoft.com/office/drawing/2014/main" id="{72FB4891-B73E-42D0-A1E1-225E9CFC1C4C}"/>
              </a:ext>
            </a:extLst>
          </p:cNvPr>
          <p:cNvCxnSpPr>
            <a:cxnSpLocks/>
          </p:cNvCxnSpPr>
          <p:nvPr/>
        </p:nvCxnSpPr>
        <p:spPr>
          <a:xfrm rot="900000">
            <a:off x="10554160" y="2697861"/>
            <a:ext cx="3564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CABCEEAD-6FD5-433F-A9D6-98440B99E62A}"/>
              </a:ext>
            </a:extLst>
          </p:cNvPr>
          <p:cNvSpPr txBox="1"/>
          <p:nvPr/>
        </p:nvSpPr>
        <p:spPr>
          <a:xfrm>
            <a:off x="8655018" y="2043842"/>
            <a:ext cx="1912535" cy="400110"/>
          </a:xfrm>
          <a:prstGeom prst="rect">
            <a:avLst/>
          </a:prstGeom>
          <a:noFill/>
        </p:spPr>
        <p:txBody>
          <a:bodyPr wrap="square" rtlCol="0">
            <a:spAutoFit/>
          </a:bodyPr>
          <a:lstStyle/>
          <a:p>
            <a:pPr algn="r"/>
            <a:r>
              <a:rPr lang="fr-CA" sz="2000" dirty="0" err="1"/>
              <a:t>Gate</a:t>
            </a:r>
            <a:r>
              <a:rPr lang="fr-CA" sz="2000" dirty="0"/>
              <a:t> Valve</a:t>
            </a:r>
          </a:p>
        </p:txBody>
      </p:sp>
    </p:spTree>
    <p:extLst>
      <p:ext uri="{BB962C8B-B14F-4D97-AF65-F5344CB8AC3E}">
        <p14:creationId xmlns:p14="http://schemas.microsoft.com/office/powerpoint/2010/main" val="94539896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E4526AE9-ED19-4FE3-9550-DAF433F81D9A}"/>
              </a:ext>
            </a:extLst>
          </p:cNvPr>
          <p:cNvPicPr>
            <a:picLocks noGrp="1" noChangeAspect="1"/>
          </p:cNvPicPr>
          <p:nvPr>
            <p:ph idx="1"/>
          </p:nvPr>
        </p:nvPicPr>
        <p:blipFill>
          <a:blip r:embed="rId3"/>
          <a:srcRect/>
          <a:stretch/>
        </p:blipFill>
        <p:spPr>
          <a:xfrm>
            <a:off x="12052299" y="49274"/>
            <a:ext cx="6003696" cy="9005544"/>
          </a:xfr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7886700" cy="1988345"/>
          </a:xfrm>
        </p:spPr>
        <p:txBody>
          <a:bodyPr>
            <a:normAutofit/>
          </a:bodyPr>
          <a:lstStyle/>
          <a:p>
            <a:r>
              <a:rPr lang="en-GB" sz="4400" dirty="0" err="1">
                <a:latin typeface="Arial" panose="020B0604020202020204" pitchFamily="34" charset="0"/>
                <a:cs typeface="Arial" panose="020B0604020202020204" pitchFamily="34" charset="0"/>
              </a:rPr>
              <a:t>LoLX</a:t>
            </a:r>
            <a:r>
              <a:rPr lang="en-GB" sz="4400" dirty="0">
                <a:latin typeface="Arial" panose="020B0604020202020204" pitchFamily="34" charset="0"/>
                <a:cs typeface="Arial" panose="020B0604020202020204" pitchFamily="34" charset="0"/>
              </a:rPr>
              <a:t> 2 Detector</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a:extLst>
              <a:ext uri="{FF2B5EF4-FFF2-40B4-BE49-F238E27FC236}">
                <a16:creationId xmlns:a16="http://schemas.microsoft.com/office/drawing/2014/main" id="{0DA58036-EF64-47E9-BE76-0EBAC07CECB0}"/>
              </a:ext>
            </a:extLst>
          </p:cNvPr>
          <p:cNvCxnSpPr>
            <a:cxnSpLocks/>
          </p:cNvCxnSpPr>
          <p:nvPr/>
        </p:nvCxnSpPr>
        <p:spPr>
          <a:xfrm rot="900000">
            <a:off x="11809273" y="1684066"/>
            <a:ext cx="3024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AA1E0C01-C6B7-49EC-8EC6-0CD8351214FD}"/>
              </a:ext>
            </a:extLst>
          </p:cNvPr>
          <p:cNvCxnSpPr>
            <a:cxnSpLocks/>
          </p:cNvCxnSpPr>
          <p:nvPr/>
        </p:nvCxnSpPr>
        <p:spPr>
          <a:xfrm rot="900000">
            <a:off x="11812338" y="6254541"/>
            <a:ext cx="2844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3A9EEE7C-3A94-4299-9B05-14DB4CCCF860}"/>
              </a:ext>
            </a:extLst>
          </p:cNvPr>
          <p:cNvCxnSpPr>
            <a:cxnSpLocks/>
          </p:cNvCxnSpPr>
          <p:nvPr/>
        </p:nvCxnSpPr>
        <p:spPr>
          <a:xfrm rot="900000">
            <a:off x="11811725" y="3755486"/>
            <a:ext cx="288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5DF475AF-9EC8-4722-81CD-FF07B89A2E1B}"/>
              </a:ext>
            </a:extLst>
          </p:cNvPr>
          <p:cNvCxnSpPr>
            <a:cxnSpLocks/>
          </p:cNvCxnSpPr>
          <p:nvPr/>
        </p:nvCxnSpPr>
        <p:spPr>
          <a:xfrm rot="900000">
            <a:off x="11805595" y="5827728"/>
            <a:ext cx="324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3286E700-F111-4B10-9032-16EF36BFA03B}"/>
              </a:ext>
            </a:extLst>
          </p:cNvPr>
          <p:cNvCxnSpPr>
            <a:cxnSpLocks/>
          </p:cNvCxnSpPr>
          <p:nvPr/>
        </p:nvCxnSpPr>
        <p:spPr>
          <a:xfrm rot="900000">
            <a:off x="11811730" y="5430979"/>
            <a:ext cx="2880000" cy="0"/>
          </a:xfrm>
          <a:prstGeom prst="straightConnector1">
            <a:avLst/>
          </a:prstGeom>
          <a:ln w="44450">
            <a:solidFill>
              <a:srgbClr val="472E90"/>
            </a:solidFill>
            <a:tailEnd type="triangle" w="sm"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1" name="ZoneTexte 10">
            <a:extLst>
              <a:ext uri="{FF2B5EF4-FFF2-40B4-BE49-F238E27FC236}">
                <a16:creationId xmlns:a16="http://schemas.microsoft.com/office/drawing/2014/main" id="{740365D6-A6AA-4712-AFCA-6A319D628B12}"/>
              </a:ext>
            </a:extLst>
          </p:cNvPr>
          <p:cNvSpPr txBox="1"/>
          <p:nvPr/>
        </p:nvSpPr>
        <p:spPr>
          <a:xfrm>
            <a:off x="9908029" y="929276"/>
            <a:ext cx="1962694" cy="707886"/>
          </a:xfrm>
          <a:prstGeom prst="rect">
            <a:avLst/>
          </a:prstGeom>
          <a:noFill/>
        </p:spPr>
        <p:txBody>
          <a:bodyPr wrap="square" rtlCol="0">
            <a:spAutoFit/>
          </a:bodyPr>
          <a:lstStyle/>
          <a:p>
            <a:pPr algn="r"/>
            <a:r>
              <a:rPr lang="fr-CA" sz="2000" dirty="0" err="1"/>
              <a:t>Xenon</a:t>
            </a:r>
            <a:r>
              <a:rPr lang="fr-CA" sz="2000" dirty="0"/>
              <a:t> </a:t>
            </a:r>
            <a:r>
              <a:rPr lang="fr-CA" sz="2000" dirty="0" err="1"/>
              <a:t>Purity</a:t>
            </a:r>
            <a:endParaRPr lang="fr-CA" sz="2000" dirty="0"/>
          </a:p>
          <a:p>
            <a:pPr algn="r"/>
            <a:r>
              <a:rPr lang="fr-CA" sz="2000" dirty="0"/>
              <a:t>Monitor (PUMA)</a:t>
            </a:r>
          </a:p>
        </p:txBody>
      </p:sp>
      <p:sp>
        <p:nvSpPr>
          <p:cNvPr id="35" name="ZoneTexte 34">
            <a:extLst>
              <a:ext uri="{FF2B5EF4-FFF2-40B4-BE49-F238E27FC236}">
                <a16:creationId xmlns:a16="http://schemas.microsoft.com/office/drawing/2014/main" id="{262271A3-AC47-47D2-86EB-E5F95BE71B77}"/>
              </a:ext>
            </a:extLst>
          </p:cNvPr>
          <p:cNvSpPr txBox="1"/>
          <p:nvPr/>
        </p:nvSpPr>
        <p:spPr>
          <a:xfrm>
            <a:off x="9401814" y="3038762"/>
            <a:ext cx="2468909" cy="707886"/>
          </a:xfrm>
          <a:prstGeom prst="rect">
            <a:avLst/>
          </a:prstGeom>
          <a:noFill/>
        </p:spPr>
        <p:txBody>
          <a:bodyPr wrap="square" rtlCol="0">
            <a:spAutoFit/>
          </a:bodyPr>
          <a:lstStyle/>
          <a:p>
            <a:pPr algn="r"/>
            <a:r>
              <a:rPr lang="fr-CA" sz="2000" dirty="0"/>
              <a:t>R8520-406 SEL Photomultiplier Tube</a:t>
            </a:r>
          </a:p>
        </p:txBody>
      </p:sp>
      <mc:AlternateContent xmlns:mc="http://schemas.openxmlformats.org/markup-compatibility/2006" xmlns:a14="http://schemas.microsoft.com/office/drawing/2010/main">
        <mc:Choice Requires="a14">
          <p:sp>
            <p:nvSpPr>
              <p:cNvPr id="36" name="ZoneTexte 35">
                <a:extLst>
                  <a:ext uri="{FF2B5EF4-FFF2-40B4-BE49-F238E27FC236}">
                    <a16:creationId xmlns:a16="http://schemas.microsoft.com/office/drawing/2014/main" id="{FBE77265-6899-41E1-B72B-CB473A931993}"/>
                  </a:ext>
                </a:extLst>
              </p:cNvPr>
              <p:cNvSpPr txBox="1"/>
              <p:nvPr/>
            </p:nvSpPr>
            <p:spPr>
              <a:xfrm>
                <a:off x="8310247" y="4859819"/>
                <a:ext cx="3560476" cy="400110"/>
              </a:xfrm>
              <a:prstGeom prst="rect">
                <a:avLst/>
              </a:prstGeom>
              <a:noFill/>
            </p:spPr>
            <p:txBody>
              <a:bodyPr wrap="square" rtlCol="0">
                <a:spAutoFit/>
              </a:bodyPr>
              <a:lstStyle/>
              <a:p>
                <a:pPr algn="r"/>
                <a:r>
                  <a:rPr lang="fr-CA" sz="2000" dirty="0"/>
                  <a:t>Hamamastsu VUV4 SiPMs (</a:t>
                </a:r>
                <a14:m>
                  <m:oMath xmlns:m="http://schemas.openxmlformats.org/officeDocument/2006/math">
                    <m:r>
                      <a:rPr lang="fr-CA" sz="2000" b="0" i="1" smtClean="0">
                        <a:latin typeface="Cambria Math" panose="02040503050406030204" pitchFamily="18" charset="0"/>
                      </a:rPr>
                      <m:t>×</m:t>
                    </m:r>
                  </m:oMath>
                </a14:m>
                <a:r>
                  <a:rPr lang="fr-CA" sz="2000" dirty="0"/>
                  <a:t>40)</a:t>
                </a:r>
              </a:p>
            </p:txBody>
          </p:sp>
        </mc:Choice>
        <mc:Fallback xmlns="">
          <p:sp>
            <p:nvSpPr>
              <p:cNvPr id="36" name="ZoneTexte 35">
                <a:extLst>
                  <a:ext uri="{FF2B5EF4-FFF2-40B4-BE49-F238E27FC236}">
                    <a16:creationId xmlns:a16="http://schemas.microsoft.com/office/drawing/2014/main" id="{FBE77265-6899-41E1-B72B-CB473A931993}"/>
                  </a:ext>
                </a:extLst>
              </p:cNvPr>
              <p:cNvSpPr txBox="1">
                <a:spLocks noRot="1" noChangeAspect="1" noMove="1" noResize="1" noEditPoints="1" noAdjustHandles="1" noChangeArrowheads="1" noChangeShapeType="1" noTextEdit="1"/>
              </p:cNvSpPr>
              <p:nvPr/>
            </p:nvSpPr>
            <p:spPr>
              <a:xfrm>
                <a:off x="8310247" y="4859819"/>
                <a:ext cx="3560476" cy="400110"/>
              </a:xfrm>
              <a:prstGeom prst="rect">
                <a:avLst/>
              </a:prstGeom>
              <a:blipFill>
                <a:blip r:embed="rId4"/>
                <a:stretch>
                  <a:fillRect l="-171" t="-7576" r="-1884" b="-25758"/>
                </a:stretch>
              </a:blipFill>
            </p:spPr>
            <p:txBody>
              <a:bodyPr/>
              <a:lstStyle/>
              <a:p>
                <a:r>
                  <a:rPr lang="fr-CA">
                    <a:noFill/>
                  </a:rPr>
                  <a:t> </a:t>
                </a:r>
              </a:p>
            </p:txBody>
          </p:sp>
        </mc:Fallback>
      </mc:AlternateContent>
      <p:sp>
        <p:nvSpPr>
          <p:cNvPr id="37" name="ZoneTexte 36">
            <a:extLst>
              <a:ext uri="{FF2B5EF4-FFF2-40B4-BE49-F238E27FC236}">
                <a16:creationId xmlns:a16="http://schemas.microsoft.com/office/drawing/2014/main" id="{9463853C-1AA6-43B6-9187-9617151006D5}"/>
              </a:ext>
            </a:extLst>
          </p:cNvPr>
          <p:cNvSpPr txBox="1"/>
          <p:nvPr/>
        </p:nvSpPr>
        <p:spPr>
          <a:xfrm>
            <a:off x="8310247" y="5229623"/>
            <a:ext cx="3560476" cy="400110"/>
          </a:xfrm>
          <a:prstGeom prst="rect">
            <a:avLst/>
          </a:prstGeom>
          <a:noFill/>
        </p:spPr>
        <p:txBody>
          <a:bodyPr wrap="square" rtlCol="0">
            <a:spAutoFit/>
          </a:bodyPr>
          <a:lstStyle/>
          <a:p>
            <a:pPr algn="r"/>
            <a:r>
              <a:rPr lang="fr-CA" sz="2000" dirty="0"/>
              <a:t>Calibration sources (</a:t>
            </a:r>
            <a:r>
              <a:rPr lang="fr-CA" sz="2000" baseline="30000" dirty="0"/>
              <a:t>131</a:t>
            </a:r>
            <a:r>
              <a:rPr lang="fr-CA" sz="2000" dirty="0"/>
              <a:t>Hf, </a:t>
            </a:r>
            <a:r>
              <a:rPr lang="fr-CA" sz="2000" baseline="30000" dirty="0"/>
              <a:t>90</a:t>
            </a:r>
            <a:r>
              <a:rPr lang="fr-CA" sz="2000" dirty="0"/>
              <a:t>Sr)</a:t>
            </a:r>
          </a:p>
        </p:txBody>
      </p:sp>
      <mc:AlternateContent xmlns:mc="http://schemas.openxmlformats.org/markup-compatibility/2006" xmlns:a14="http://schemas.microsoft.com/office/drawing/2010/main">
        <mc:Choice Requires="a14">
          <p:sp>
            <p:nvSpPr>
              <p:cNvPr id="38" name="ZoneTexte 37">
                <a:extLst>
                  <a:ext uri="{FF2B5EF4-FFF2-40B4-BE49-F238E27FC236}">
                    <a16:creationId xmlns:a16="http://schemas.microsoft.com/office/drawing/2014/main" id="{FCBF04E3-2D68-4F17-9225-FBA053491FA3}"/>
                  </a:ext>
                </a:extLst>
              </p:cNvPr>
              <p:cNvSpPr txBox="1"/>
              <p:nvPr/>
            </p:nvSpPr>
            <p:spPr>
              <a:xfrm>
                <a:off x="8310247" y="5699146"/>
                <a:ext cx="3560476" cy="400110"/>
              </a:xfrm>
              <a:prstGeom prst="rect">
                <a:avLst/>
              </a:prstGeom>
              <a:noFill/>
            </p:spPr>
            <p:txBody>
              <a:bodyPr wrap="square" rtlCol="0">
                <a:spAutoFit/>
              </a:bodyPr>
              <a:lstStyle/>
              <a:p>
                <a:pPr algn="r"/>
                <a:r>
                  <a:rPr lang="fr-CA" sz="2000" dirty="0"/>
                  <a:t>FBK VUV-HD3 Cryo SiPMs (</a:t>
                </a:r>
                <a14:m>
                  <m:oMath xmlns:m="http://schemas.openxmlformats.org/officeDocument/2006/math">
                    <m:r>
                      <a:rPr lang="fr-CA" sz="2000" b="0" i="1" smtClean="0">
                        <a:latin typeface="Cambria Math" panose="02040503050406030204" pitchFamily="18" charset="0"/>
                      </a:rPr>
                      <m:t>×</m:t>
                    </m:r>
                  </m:oMath>
                </a14:m>
                <a:r>
                  <a:rPr lang="fr-CA" sz="2000" dirty="0"/>
                  <a:t>40)</a:t>
                </a:r>
              </a:p>
            </p:txBody>
          </p:sp>
        </mc:Choice>
        <mc:Fallback xmlns="">
          <p:sp>
            <p:nvSpPr>
              <p:cNvPr id="38" name="ZoneTexte 37">
                <a:extLst>
                  <a:ext uri="{FF2B5EF4-FFF2-40B4-BE49-F238E27FC236}">
                    <a16:creationId xmlns:a16="http://schemas.microsoft.com/office/drawing/2014/main" id="{FCBF04E3-2D68-4F17-9225-FBA053491FA3}"/>
                  </a:ext>
                </a:extLst>
              </p:cNvPr>
              <p:cNvSpPr txBox="1">
                <a:spLocks noRot="1" noChangeAspect="1" noMove="1" noResize="1" noEditPoints="1" noAdjustHandles="1" noChangeArrowheads="1" noChangeShapeType="1" noTextEdit="1"/>
              </p:cNvSpPr>
              <p:nvPr/>
            </p:nvSpPr>
            <p:spPr>
              <a:xfrm>
                <a:off x="8310247" y="5699146"/>
                <a:ext cx="3560476" cy="400110"/>
              </a:xfrm>
              <a:prstGeom prst="rect">
                <a:avLst/>
              </a:prstGeom>
              <a:blipFill>
                <a:blip r:embed="rId5"/>
                <a:stretch>
                  <a:fillRect t="-9091" r="-1884" b="-25758"/>
                </a:stretch>
              </a:blipFill>
            </p:spPr>
            <p:txBody>
              <a:bodyPr/>
              <a:lstStyle/>
              <a:p>
                <a:r>
                  <a:rPr lang="fr-CA">
                    <a:noFill/>
                  </a:rPr>
                  <a:t> </a:t>
                </a:r>
              </a:p>
            </p:txBody>
          </p:sp>
        </mc:Fallback>
      </mc:AlternateContent>
      <mc:AlternateContent xmlns:mc="http://schemas.openxmlformats.org/markup-compatibility/2006" xmlns:a14="http://schemas.microsoft.com/office/drawing/2010/main">
        <mc:Choice Requires="a14">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7616123"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42 x 42 x 45 mm</a:t>
                </a:r>
                <a:r>
                  <a:rPr lang="en-CA" sz="2800" baseline="30000" dirty="0">
                    <a:latin typeface="Arial" panose="020B0604020202020204" pitchFamily="34" charset="0"/>
                    <a:cs typeface="Arial" panose="020B0604020202020204" pitchFamily="34" charset="0"/>
                  </a:rPr>
                  <a:t>3</a:t>
                </a:r>
                <a:r>
                  <a:rPr lang="en-CA" sz="2800" dirty="0">
                    <a:latin typeface="Arial" panose="020B0604020202020204" pitchFamily="34" charset="0"/>
                    <a:cs typeface="Arial" panose="020B0604020202020204" pitchFamily="34" charset="0"/>
                  </a:rPr>
                  <a:t> cubic volume of </a:t>
                </a:r>
                <a:r>
                  <a:rPr lang="en-CA" sz="2800" dirty="0" err="1">
                    <a:latin typeface="Arial" panose="020B0604020202020204" pitchFamily="34" charset="0"/>
                    <a:cs typeface="Arial" panose="020B0604020202020204" pitchFamily="34" charset="0"/>
                  </a:rPr>
                  <a:t>LXe</a:t>
                </a:r>
                <a:r>
                  <a:rPr lang="en-CA" sz="2800" dirty="0">
                    <a:latin typeface="Arial" panose="020B0604020202020204" pitchFamily="34" charset="0"/>
                    <a:cs typeface="Arial" panose="020B0604020202020204" pitchFamily="34" charset="0"/>
                  </a:rPr>
                  <a:t> instrumented with:</a:t>
                </a:r>
              </a:p>
              <a:p>
                <a:pPr lvl="1">
                  <a:lnSpc>
                    <a:spcPct val="100000"/>
                  </a:lnSpc>
                </a:pPr>
                <a:r>
                  <a:rPr lang="en-CA" sz="2400" dirty="0">
                    <a:latin typeface="Arial" panose="020B0604020202020204" pitchFamily="34" charset="0"/>
                    <a:cs typeface="Arial" panose="020B0604020202020204" pitchFamily="34" charset="0"/>
                  </a:rPr>
                  <a:t>40</a:t>
                </a:r>
                <a14:m>
                  <m:oMath xmlns:m="http://schemas.openxmlformats.org/officeDocument/2006/math">
                    <m:r>
                      <a:rPr lang="en-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6</a:t>
                </a:r>
                <a:r>
                  <a:rPr lang="en-CA" sz="2400" dirty="0">
                    <a:cs typeface="Arial" panose="020B0604020202020204" pitchFamily="34" charset="0"/>
                  </a:rPr>
                  <a:t> </a:t>
                </a:r>
                <a14:m>
                  <m:oMath xmlns:m="http://schemas.openxmlformats.org/officeDocument/2006/math">
                    <m:r>
                      <a:rPr lang="en-CA" sz="2400" i="1">
                        <a:latin typeface="Cambria Math" panose="02040503050406030204" pitchFamily="18" charset="0"/>
                        <a:cs typeface="Arial" panose="020B0604020202020204" pitchFamily="34" charset="0"/>
                      </a:rPr>
                      <m:t>× </m:t>
                    </m:r>
                  </m:oMath>
                </a14:m>
                <a:r>
                  <a:rPr lang="en-CA" sz="2400" dirty="0">
                    <a:latin typeface="Arial" panose="020B0604020202020204" pitchFamily="34" charset="0"/>
                    <a:cs typeface="Arial" panose="020B0604020202020204" pitchFamily="34" charset="0"/>
                  </a:rPr>
                  <a:t>6 mm</a:t>
                </a:r>
                <a:r>
                  <a:rPr lang="en-CA" sz="2400" baseline="30000" dirty="0">
                    <a:latin typeface="Arial" panose="020B0604020202020204" pitchFamily="34" charset="0"/>
                    <a:cs typeface="Arial" panose="020B0604020202020204" pitchFamily="34" charset="0"/>
                  </a:rPr>
                  <a:t>2 </a:t>
                </a:r>
                <a:r>
                  <a:rPr lang="en-CA" sz="2400" dirty="0">
                    <a:latin typeface="Arial" panose="020B0604020202020204" pitchFamily="34" charset="0"/>
                    <a:cs typeface="Arial" panose="020B0604020202020204" pitchFamily="34" charset="0"/>
                  </a:rPr>
                  <a:t>Hamamatsu VUV4 SiPMs</a:t>
                </a:r>
              </a:p>
              <a:p>
                <a:pPr lvl="1">
                  <a:lnSpc>
                    <a:spcPct val="100000"/>
                  </a:lnSpc>
                </a:pPr>
                <a:r>
                  <a:rPr lang="en-CA" sz="2400" dirty="0">
                    <a:latin typeface="Arial" panose="020B0604020202020204" pitchFamily="34" charset="0"/>
                    <a:cs typeface="Arial" panose="020B0604020202020204" pitchFamily="34" charset="0"/>
                  </a:rPr>
                  <a:t>40</a:t>
                </a:r>
                <a14:m>
                  <m:oMath xmlns:m="http://schemas.openxmlformats.org/officeDocument/2006/math">
                    <m:r>
                      <a:rPr lang="en-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6</a:t>
                </a:r>
                <a:r>
                  <a:rPr lang="en-CA" sz="2400" dirty="0">
                    <a:cs typeface="Arial" panose="020B0604020202020204" pitchFamily="34" charset="0"/>
                  </a:rPr>
                  <a:t> </a:t>
                </a:r>
                <a14:m>
                  <m:oMath xmlns:m="http://schemas.openxmlformats.org/officeDocument/2006/math">
                    <m:r>
                      <a:rPr lang="en-CA" sz="2400" i="1">
                        <a:latin typeface="Cambria Math" panose="02040503050406030204" pitchFamily="18" charset="0"/>
                        <a:cs typeface="Arial" panose="020B0604020202020204" pitchFamily="34" charset="0"/>
                      </a:rPr>
                      <m:t>× </m:t>
                    </m:r>
                  </m:oMath>
                </a14:m>
                <a:r>
                  <a:rPr lang="en-CA" sz="2400" dirty="0">
                    <a:latin typeface="Arial" panose="020B0604020202020204" pitchFamily="34" charset="0"/>
                    <a:cs typeface="Arial" panose="020B0604020202020204" pitchFamily="34" charset="0"/>
                  </a:rPr>
                  <a:t>6 mm</a:t>
                </a:r>
                <a:r>
                  <a:rPr lang="en-CA" sz="2400" baseline="30000" dirty="0">
                    <a:latin typeface="Arial" panose="020B0604020202020204" pitchFamily="34" charset="0"/>
                    <a:cs typeface="Arial" panose="020B0604020202020204" pitchFamily="34" charset="0"/>
                  </a:rPr>
                  <a:t>2 </a:t>
                </a:r>
                <a:r>
                  <a:rPr lang="en-CA" sz="2400" dirty="0">
                    <a:latin typeface="Arial" panose="020B0604020202020204" pitchFamily="34" charset="0"/>
                    <a:cs typeface="Arial" panose="020B0604020202020204" pitchFamily="34" charset="0"/>
                  </a:rPr>
                  <a:t>FBK VUV-HD3 </a:t>
                </a:r>
                <a:r>
                  <a:rPr lang="en-CA" sz="2400" dirty="0" err="1">
                    <a:latin typeface="Arial" panose="020B0604020202020204" pitchFamily="34" charset="0"/>
                    <a:cs typeface="Arial" panose="020B0604020202020204" pitchFamily="34" charset="0"/>
                  </a:rPr>
                  <a:t>Cryo</a:t>
                </a:r>
                <a:r>
                  <a:rPr lang="en-CA" sz="2400" dirty="0">
                    <a:latin typeface="Arial" panose="020B0604020202020204" pitchFamily="34" charset="0"/>
                    <a:cs typeface="Arial" panose="020B0604020202020204" pitchFamily="34" charset="0"/>
                  </a:rPr>
                  <a:t> SiPMs</a:t>
                </a:r>
              </a:p>
              <a:p>
                <a:pPr lvl="1">
                  <a:lnSpc>
                    <a:spcPct val="100000"/>
                  </a:lnSpc>
                </a:pPr>
                <a:r>
                  <a:rPr lang="en-CA" sz="2400" dirty="0">
                    <a:latin typeface="Arial" panose="020B0604020202020204" pitchFamily="34" charset="0"/>
                    <a:cs typeface="Arial" panose="020B0604020202020204" pitchFamily="34" charset="0"/>
                  </a:rPr>
                  <a:t>1</a:t>
                </a:r>
                <a14:m>
                  <m:oMath xmlns:m="http://schemas.openxmlformats.org/officeDocument/2006/math">
                    <m:r>
                      <a:rPr lang="en-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1’’ Hamamatsu Photomultiplier Tube</a:t>
                </a:r>
              </a:p>
              <a:p>
                <a:pPr>
                  <a:lnSpc>
                    <a:spcPct val="100000"/>
                  </a:lnSpc>
                </a:pPr>
                <a:r>
                  <a:rPr lang="en-CA" sz="2800" dirty="0">
                    <a:latin typeface="Arial" panose="020B0604020202020204" pitchFamily="34" charset="0"/>
                    <a:cs typeface="Arial" panose="020B0604020202020204" pitchFamily="34" charset="0"/>
                  </a:rPr>
                  <a:t>Purity Monitor (PUMA)</a:t>
                </a:r>
              </a:p>
              <a:p>
                <a:pPr lvl="1">
                  <a:lnSpc>
                    <a:spcPct val="100000"/>
                  </a:lnSpc>
                </a:pPr>
                <a:r>
                  <a:rPr lang="en-CA" sz="2400" dirty="0">
                    <a:latin typeface="Arial" panose="020B0604020202020204" pitchFamily="34" charset="0"/>
                    <a:cs typeface="Arial" panose="020B0604020202020204" pitchFamily="34" charset="0"/>
                  </a:rPr>
                  <a:t>Continuous monitoring of the electron drift lifetime</a:t>
                </a:r>
              </a:p>
              <a:p>
                <a:pPr>
                  <a:lnSpc>
                    <a:spcPct val="100000"/>
                  </a:lnSpc>
                </a:pPr>
                <a:r>
                  <a:rPr lang="en-CA" sz="2800" dirty="0">
                    <a:latin typeface="Arial" panose="020B0604020202020204" pitchFamily="34" charset="0"/>
                    <a:cs typeface="Arial" panose="020B0604020202020204" pitchFamily="34" charset="0"/>
                  </a:rPr>
                  <a:t>Calibration sources:</a:t>
                </a:r>
              </a:p>
              <a:p>
                <a:pPr lvl="1">
                  <a:lnSpc>
                    <a:spcPct val="100000"/>
                  </a:lnSpc>
                </a:pPr>
                <a:r>
                  <a:rPr lang="en-CA" sz="2200" dirty="0">
                    <a:latin typeface="Arial" panose="020B0604020202020204" pitchFamily="34" charset="0"/>
                    <a:cs typeface="Arial" panose="020B0604020202020204" pitchFamily="34" charset="0"/>
                  </a:rPr>
                  <a:t>External (</a:t>
                </a:r>
                <a:r>
                  <a:rPr lang="en-CA" sz="2200" baseline="30000" dirty="0">
                    <a:latin typeface="Arial" panose="020B0604020202020204" pitchFamily="34" charset="0"/>
                    <a:cs typeface="Arial" panose="020B0604020202020204" pitchFamily="34" charset="0"/>
                  </a:rPr>
                  <a:t>22</a:t>
                </a:r>
                <a:r>
                  <a:rPr lang="en-CA" sz="2200" dirty="0">
                    <a:latin typeface="Arial" panose="020B0604020202020204" pitchFamily="34" charset="0"/>
                    <a:cs typeface="Arial" panose="020B0604020202020204" pitchFamily="34" charset="0"/>
                  </a:rPr>
                  <a:t>Na, </a:t>
                </a:r>
                <a:r>
                  <a:rPr lang="en-CA" sz="2200" baseline="30000" dirty="0">
                    <a:latin typeface="Arial" panose="020B0604020202020204" pitchFamily="34" charset="0"/>
                    <a:cs typeface="Arial" panose="020B0604020202020204" pitchFamily="34" charset="0"/>
                  </a:rPr>
                  <a:t>133</a:t>
                </a:r>
                <a:r>
                  <a:rPr lang="en-CA" sz="2200" dirty="0">
                    <a:latin typeface="Arial" panose="020B0604020202020204" pitchFamily="34" charset="0"/>
                    <a:cs typeface="Arial" panose="020B0604020202020204" pitchFamily="34" charset="0"/>
                  </a:rPr>
                  <a:t>Ba, </a:t>
                </a:r>
                <a:r>
                  <a:rPr lang="en-CA" sz="2200" baseline="30000" dirty="0">
                    <a:latin typeface="Arial" panose="020B0604020202020204" pitchFamily="34" charset="0"/>
                    <a:cs typeface="Arial" panose="020B0604020202020204" pitchFamily="34" charset="0"/>
                  </a:rPr>
                  <a:t>137</a:t>
                </a:r>
                <a:r>
                  <a:rPr lang="en-CA" sz="2200" dirty="0">
                    <a:latin typeface="Arial" panose="020B0604020202020204" pitchFamily="34" charset="0"/>
                    <a:cs typeface="Arial" panose="020B0604020202020204" pitchFamily="34" charset="0"/>
                  </a:rPr>
                  <a:t>Cs)</a:t>
                </a:r>
              </a:p>
              <a:p>
                <a:pPr lvl="1">
                  <a:lnSpc>
                    <a:spcPct val="100000"/>
                  </a:lnSpc>
                </a:pPr>
                <a:r>
                  <a:rPr lang="en-CA" sz="2200" dirty="0">
                    <a:latin typeface="Arial" panose="020B0604020202020204" pitchFamily="34" charset="0"/>
                    <a:cs typeface="Arial" panose="020B0604020202020204" pitchFamily="34" charset="0"/>
                  </a:rPr>
                  <a:t>Internal (</a:t>
                </a:r>
                <a:r>
                  <a:rPr lang="en-CA" sz="2200" baseline="30000" dirty="0">
                    <a:latin typeface="Arial" panose="020B0604020202020204" pitchFamily="34" charset="0"/>
                    <a:cs typeface="Arial" panose="020B0604020202020204" pitchFamily="34" charset="0"/>
                  </a:rPr>
                  <a:t>127</a:t>
                </a:r>
                <a:r>
                  <a:rPr lang="en-CA" sz="2200" dirty="0">
                    <a:latin typeface="Arial" panose="020B0604020202020204" pitchFamily="34" charset="0"/>
                    <a:cs typeface="Arial" panose="020B0604020202020204" pitchFamily="34" charset="0"/>
                  </a:rPr>
                  <a:t>Xe (Gaseous), </a:t>
                </a:r>
                <a:r>
                  <a:rPr lang="en-CA" sz="2200" baseline="30000" dirty="0">
                    <a:latin typeface="Arial" panose="020B0604020202020204" pitchFamily="34" charset="0"/>
                    <a:cs typeface="Arial" panose="020B0604020202020204" pitchFamily="34" charset="0"/>
                  </a:rPr>
                  <a:t>181</a:t>
                </a:r>
                <a:r>
                  <a:rPr lang="en-CA" sz="2200" dirty="0">
                    <a:latin typeface="Arial" panose="020B0604020202020204" pitchFamily="34" charset="0"/>
                    <a:cs typeface="Arial" panose="020B0604020202020204" pitchFamily="34" charset="0"/>
                  </a:rPr>
                  <a:t>Hf, </a:t>
                </a:r>
                <a:r>
                  <a:rPr lang="en-CA" sz="2200" baseline="30000" dirty="0">
                    <a:latin typeface="Arial" panose="020B0604020202020204" pitchFamily="34" charset="0"/>
                    <a:cs typeface="Arial" panose="020B0604020202020204" pitchFamily="34" charset="0"/>
                  </a:rPr>
                  <a:t>90</a:t>
                </a:r>
                <a:r>
                  <a:rPr lang="en-CA" sz="2200" dirty="0">
                    <a:latin typeface="Arial" panose="020B0604020202020204" pitchFamily="34" charset="0"/>
                    <a:cs typeface="Arial" panose="020B0604020202020204" pitchFamily="34" charset="0"/>
                  </a:rPr>
                  <a:t>Sr)</a:t>
                </a:r>
              </a:p>
              <a:p>
                <a:pPr lvl="1">
                  <a:lnSpc>
                    <a:spcPct val="100000"/>
                  </a:lnSpc>
                </a:pPr>
                <a:r>
                  <a:rPr lang="en-CA" sz="2200" dirty="0">
                    <a:latin typeface="Arial" panose="020B0604020202020204" pitchFamily="34" charset="0"/>
                    <a:cs typeface="Arial" panose="020B0604020202020204" pitchFamily="34" charset="0"/>
                  </a:rPr>
                  <a:t>Visible-light laser</a:t>
                </a:r>
              </a:p>
              <a:p>
                <a:pPr lvl="1">
                  <a:lnSpc>
                    <a:spcPct val="100000"/>
                  </a:lnSpc>
                </a:pPr>
                <a:endParaRPr lang="en-CA" sz="1800" dirty="0">
                  <a:latin typeface="Arial" panose="020B0604020202020204" pitchFamily="34" charset="0"/>
                  <a:cs typeface="Arial" panose="020B0604020202020204" pitchFamily="34" charset="0"/>
                </a:endParaRPr>
              </a:p>
            </p:txBody>
          </p:sp>
        </mc:Choice>
        <mc:Fallback xmlns="">
          <p:sp>
            <p:nvSpPr>
              <p:cNvPr id="39" name="Espace réservé du contenu 2">
                <a:extLst>
                  <a:ext uri="{FF2B5EF4-FFF2-40B4-BE49-F238E27FC236}">
                    <a16:creationId xmlns:a16="http://schemas.microsoft.com/office/drawing/2014/main" id="{059F9EB7-F033-4B9D-9427-D89C13538F6B}"/>
                  </a:ext>
                </a:extLst>
              </p:cNvPr>
              <p:cNvSpPr txBox="1">
                <a:spLocks noRot="1" noChangeAspect="1" noMove="1" noResize="1" noEditPoints="1" noAdjustHandles="1" noChangeArrowheads="1" noChangeShapeType="1" noTextEdit="1"/>
              </p:cNvSpPr>
              <p:nvPr/>
            </p:nvSpPr>
            <p:spPr>
              <a:xfrm>
                <a:off x="628131" y="2382355"/>
                <a:ext cx="7616123" cy="7168046"/>
              </a:xfrm>
              <a:prstGeom prst="rect">
                <a:avLst/>
              </a:prstGeom>
              <a:blipFill>
                <a:blip r:embed="rId6"/>
                <a:stretch>
                  <a:fillRect l="-1441"/>
                </a:stretch>
              </a:blipFill>
            </p:spPr>
            <p:txBody>
              <a:bodyPr/>
              <a:lstStyle/>
              <a:p>
                <a:r>
                  <a:rPr lang="fr-CA">
                    <a:noFill/>
                  </a:rPr>
                  <a:t> </a:t>
                </a:r>
              </a:p>
            </p:txBody>
          </p:sp>
        </mc:Fallback>
      </mc:AlternateContent>
      <p:cxnSp>
        <p:nvCxnSpPr>
          <p:cNvPr id="5" name="Connecteur droit avec flèche 4">
            <a:extLst>
              <a:ext uri="{FF2B5EF4-FFF2-40B4-BE49-F238E27FC236}">
                <a16:creationId xmlns:a16="http://schemas.microsoft.com/office/drawing/2014/main" id="{2817A342-FFB3-43CE-9ED8-4E3865E5F9B2}"/>
              </a:ext>
            </a:extLst>
          </p:cNvPr>
          <p:cNvCxnSpPr>
            <a:cxnSpLocks/>
          </p:cNvCxnSpPr>
          <p:nvPr/>
        </p:nvCxnSpPr>
        <p:spPr>
          <a:xfrm>
            <a:off x="13834853" y="8985585"/>
            <a:ext cx="2407444" cy="0"/>
          </a:xfrm>
          <a:prstGeom prst="straightConnector1">
            <a:avLst/>
          </a:prstGeom>
          <a:ln w="50800">
            <a:solidFill>
              <a:srgbClr val="C00000"/>
            </a:solidFill>
            <a:headEnd type="triangle" w="med" len="lg"/>
            <a:tailEnd type="triangle" w="med" len="lg"/>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B7B3FBA4-F819-4C85-B3A6-1D9F7D5A1C5C}"/>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ZoneTexte 43">
            <a:extLst>
              <a:ext uri="{FF2B5EF4-FFF2-40B4-BE49-F238E27FC236}">
                <a16:creationId xmlns:a16="http://schemas.microsoft.com/office/drawing/2014/main" id="{2A12B9FD-D6CC-4ECE-8588-F4DBD9733E33}"/>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45" name="ZoneTexte 44">
            <a:extLst>
              <a:ext uri="{FF2B5EF4-FFF2-40B4-BE49-F238E27FC236}">
                <a16:creationId xmlns:a16="http://schemas.microsoft.com/office/drawing/2014/main" id="{90F14949-25EA-41DC-BE72-BA31EEDC5CEC}"/>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46" name="Espace réservé du numéro de diapositive 9">
            <a:extLst>
              <a:ext uri="{FF2B5EF4-FFF2-40B4-BE49-F238E27FC236}">
                <a16:creationId xmlns:a16="http://schemas.microsoft.com/office/drawing/2014/main" id="{6319D164-29F0-41D5-9843-FA309ABD3756}"/>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7</a:t>
            </a:fld>
            <a:endParaRPr lang="en-CA" sz="2800" dirty="0">
              <a:solidFill>
                <a:schemeClr val="bg1"/>
              </a:solidFill>
              <a:latin typeface="Arial" panose="020B0604020202020204" pitchFamily="34" charset="0"/>
              <a:cs typeface="Arial" panose="020B0604020202020204" pitchFamily="34" charset="0"/>
            </a:endParaRPr>
          </a:p>
        </p:txBody>
      </p:sp>
      <p:grpSp>
        <p:nvGrpSpPr>
          <p:cNvPr id="47" name="Groupe 46">
            <a:extLst>
              <a:ext uri="{FF2B5EF4-FFF2-40B4-BE49-F238E27FC236}">
                <a16:creationId xmlns:a16="http://schemas.microsoft.com/office/drawing/2014/main" id="{49BA26BF-8045-4F76-82C9-9DB18CDADF53}"/>
              </a:ext>
            </a:extLst>
          </p:cNvPr>
          <p:cNvGrpSpPr/>
          <p:nvPr/>
        </p:nvGrpSpPr>
        <p:grpSpPr>
          <a:xfrm>
            <a:off x="10332728" y="9804288"/>
            <a:ext cx="390319" cy="404426"/>
            <a:chOff x="10175120" y="10287000"/>
            <a:chExt cx="390319" cy="404426"/>
          </a:xfrm>
        </p:grpSpPr>
        <p:sp>
          <p:nvSpPr>
            <p:cNvPr id="48" name="Ellipse 47">
              <a:extLst>
                <a:ext uri="{FF2B5EF4-FFF2-40B4-BE49-F238E27FC236}">
                  <a16:creationId xmlns:a16="http://schemas.microsoft.com/office/drawing/2014/main" id="{33FC4C3D-62A8-4705-BCBD-35B47564EB01}"/>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9" name="Image 48">
              <a:extLst>
                <a:ext uri="{FF2B5EF4-FFF2-40B4-BE49-F238E27FC236}">
                  <a16:creationId xmlns:a16="http://schemas.microsoft.com/office/drawing/2014/main" id="{261376D3-5157-4B9A-AAC2-26FAD081FE09}"/>
                </a:ext>
              </a:extLst>
            </p:cNvPr>
            <p:cNvPicPr>
              <a:picLocks noChangeAspect="1"/>
            </p:cNvPicPr>
            <p:nvPr/>
          </p:nvPicPr>
          <p:blipFill rotWithShape="1">
            <a:blip r:embed="rId7">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3" name="ZoneTexte 2">
            <a:extLst>
              <a:ext uri="{FF2B5EF4-FFF2-40B4-BE49-F238E27FC236}">
                <a16:creationId xmlns:a16="http://schemas.microsoft.com/office/drawing/2014/main" id="{DD242E6C-1C89-43D9-8AD0-AF097EFE0EFB}"/>
              </a:ext>
            </a:extLst>
          </p:cNvPr>
          <p:cNvSpPr txBox="1"/>
          <p:nvPr/>
        </p:nvSpPr>
        <p:spPr>
          <a:xfrm>
            <a:off x="14020004" y="9095765"/>
            <a:ext cx="2068285" cy="400110"/>
          </a:xfrm>
          <a:prstGeom prst="rect">
            <a:avLst/>
          </a:prstGeom>
          <a:noFill/>
        </p:spPr>
        <p:txBody>
          <a:bodyPr wrap="square" rtlCol="0">
            <a:spAutoFit/>
          </a:bodyPr>
          <a:lstStyle/>
          <a:p>
            <a:pPr algn="ctr"/>
            <a:r>
              <a:rPr lang="fr-CA" sz="2000" dirty="0">
                <a:latin typeface="Arial" panose="020B0604020202020204" pitchFamily="34" charset="0"/>
                <a:cs typeface="Arial" panose="020B0604020202020204" pitchFamily="34" charset="0"/>
              </a:rPr>
              <a:t>40 mm</a:t>
            </a:r>
          </a:p>
        </p:txBody>
      </p:sp>
      <p:cxnSp>
        <p:nvCxnSpPr>
          <p:cNvPr id="6" name="Connecteur droit 5">
            <a:extLst>
              <a:ext uri="{FF2B5EF4-FFF2-40B4-BE49-F238E27FC236}">
                <a16:creationId xmlns:a16="http://schemas.microsoft.com/office/drawing/2014/main" id="{0E627638-CEA8-47E9-BFC4-D3D952D8607B}"/>
              </a:ext>
            </a:extLst>
          </p:cNvPr>
          <p:cNvCxnSpPr>
            <a:cxnSpLocks/>
          </p:cNvCxnSpPr>
          <p:nvPr/>
        </p:nvCxnSpPr>
        <p:spPr>
          <a:xfrm flipV="1">
            <a:off x="13834853" y="7208572"/>
            <a:ext cx="0" cy="1836000"/>
          </a:xfrm>
          <a:prstGeom prst="line">
            <a:avLst/>
          </a:prstGeom>
          <a:ln w="28575">
            <a:solidFill>
              <a:srgbClr val="C00000"/>
            </a:solidFill>
            <a:prstDash val="dash"/>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29" name="Connecteur droit 28">
            <a:extLst>
              <a:ext uri="{FF2B5EF4-FFF2-40B4-BE49-F238E27FC236}">
                <a16:creationId xmlns:a16="http://schemas.microsoft.com/office/drawing/2014/main" id="{45F4AF5A-DABE-4DF0-97C9-542B27EF3C6A}"/>
              </a:ext>
            </a:extLst>
          </p:cNvPr>
          <p:cNvCxnSpPr>
            <a:cxnSpLocks/>
          </p:cNvCxnSpPr>
          <p:nvPr/>
        </p:nvCxnSpPr>
        <p:spPr>
          <a:xfrm flipV="1">
            <a:off x="16242297" y="7208572"/>
            <a:ext cx="0" cy="1836000"/>
          </a:xfrm>
          <a:prstGeom prst="line">
            <a:avLst/>
          </a:prstGeom>
          <a:ln w="28575">
            <a:solidFill>
              <a:srgbClr val="C00000"/>
            </a:solidFill>
            <a:prstDash val="dash"/>
          </a:ln>
          <a:effectLst>
            <a:glow rad="63500">
              <a:schemeClr val="bg1">
                <a:alpha val="50000"/>
              </a:schemeClr>
            </a:glow>
          </a:effectLst>
        </p:spPr>
        <p:style>
          <a:lnRef idx="1">
            <a:schemeClr val="accent1"/>
          </a:lnRef>
          <a:fillRef idx="0">
            <a:schemeClr val="accent1"/>
          </a:fillRef>
          <a:effectRef idx="0">
            <a:schemeClr val="accent1"/>
          </a:effectRef>
          <a:fontRef idx="minor">
            <a:schemeClr val="tx1"/>
          </a:fontRef>
        </p:style>
      </p:cxnSp>
      <p:pic>
        <p:nvPicPr>
          <p:cNvPr id="34" name="Image 33">
            <a:extLst>
              <a:ext uri="{FF2B5EF4-FFF2-40B4-BE49-F238E27FC236}">
                <a16:creationId xmlns:a16="http://schemas.microsoft.com/office/drawing/2014/main" id="{F2E5E19B-5300-4557-872C-B16EE83B58AB}"/>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48000"/>
                    </a14:imgEffect>
                  </a14:imgLayer>
                </a14:imgProps>
              </a:ext>
            </a:extLst>
          </a:blip>
          <a:srcRect/>
          <a:stretch/>
        </p:blipFill>
        <p:spPr>
          <a:xfrm>
            <a:off x="11646200" y="8777709"/>
            <a:ext cx="1969864" cy="702541"/>
          </a:xfrm>
          <a:prstGeom prst="rect">
            <a:avLst/>
          </a:prstGeom>
        </p:spPr>
      </p:pic>
    </p:spTree>
    <p:extLst>
      <p:ext uri="{BB962C8B-B14F-4D97-AF65-F5344CB8AC3E}">
        <p14:creationId xmlns:p14="http://schemas.microsoft.com/office/powerpoint/2010/main" val="93225596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49AB10CC-675D-4526-A89B-5CED5D38ED60}"/>
              </a:ext>
            </a:extLst>
          </p:cNvPr>
          <p:cNvPicPr>
            <a:picLocks noChangeAspect="1"/>
          </p:cNvPicPr>
          <p:nvPr/>
        </p:nvPicPr>
        <p:blipFill>
          <a:blip r:embed="rId3"/>
          <a:stretch>
            <a:fillRect/>
          </a:stretch>
        </p:blipFill>
        <p:spPr>
          <a:xfrm>
            <a:off x="11330941" y="2326713"/>
            <a:ext cx="5326380" cy="6515450"/>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15530796" cy="1988345"/>
          </a:xfrm>
        </p:spPr>
        <p:txBody>
          <a:bodyPr>
            <a:normAutofit/>
          </a:bodyPr>
          <a:lstStyle/>
          <a:p>
            <a:r>
              <a:rPr lang="en-US" sz="4400" dirty="0">
                <a:latin typeface="Arial" panose="020B0604020202020204" pitchFamily="34" charset="0"/>
                <a:cs typeface="Arial" panose="020B0604020202020204" pitchFamily="34" charset="0"/>
              </a:rPr>
              <a:t>Performance of FBK VUV-HD3 and HPK VUV4 SiPMs in the Light-only Liquid Xenon (</a:t>
            </a:r>
            <a:r>
              <a:rPr lang="en-US" sz="4400" dirty="0" err="1">
                <a:latin typeface="Arial" panose="020B0604020202020204" pitchFamily="34" charset="0"/>
                <a:cs typeface="Arial" panose="020B0604020202020204" pitchFamily="34" charset="0"/>
              </a:rPr>
              <a:t>LoLX</a:t>
            </a:r>
            <a:r>
              <a:rPr lang="en-US" sz="4400" dirty="0">
                <a:latin typeface="Arial" panose="020B0604020202020204" pitchFamily="34" charset="0"/>
                <a:cs typeface="Arial" panose="020B0604020202020204" pitchFamily="34" charset="0"/>
              </a:rPr>
              <a:t>) Detector</a:t>
            </a:r>
            <a:endParaRPr lang="en-GB" sz="44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9491150"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Direct comparison of photodetector performance in </a:t>
            </a:r>
            <a:r>
              <a:rPr lang="en-CA" sz="2800" dirty="0" err="1">
                <a:latin typeface="Arial" panose="020B0604020202020204" pitchFamily="34" charset="0"/>
                <a:cs typeface="Arial" panose="020B0604020202020204" pitchFamily="34" charset="0"/>
              </a:rPr>
              <a:t>LXe</a:t>
            </a:r>
            <a:endParaRPr lang="en-CA" sz="2800" dirty="0">
              <a:latin typeface="Arial" panose="020B0604020202020204" pitchFamily="34" charset="0"/>
              <a:cs typeface="Arial" panose="020B0604020202020204" pitchFamily="34" charset="0"/>
            </a:endParaRPr>
          </a:p>
          <a:p>
            <a:pPr>
              <a:lnSpc>
                <a:spcPct val="100000"/>
              </a:lnSpc>
            </a:pPr>
            <a:r>
              <a:rPr lang="en-CA" sz="2800" dirty="0">
                <a:latin typeface="Arial" panose="020B0604020202020204" pitchFamily="34" charset="0"/>
                <a:cs typeface="Arial" panose="020B0604020202020204" pitchFamily="34" charset="0"/>
              </a:rPr>
              <a:t>SiPM calibration using visible-light laser and external gamma source</a:t>
            </a:r>
          </a:p>
          <a:p>
            <a:pPr>
              <a:lnSpc>
                <a:spcPct val="100000"/>
              </a:lnSpc>
            </a:pPr>
            <a:r>
              <a:rPr lang="en-CA" sz="2800" dirty="0">
                <a:latin typeface="Arial" panose="020B0604020202020204" pitchFamily="34" charset="0"/>
                <a:cs typeface="Arial" panose="020B0604020202020204" pitchFamily="34" charset="0"/>
              </a:rPr>
              <a:t>Operational overvoltage: 3 V</a:t>
            </a:r>
            <a:r>
              <a:rPr lang="en-CA" sz="2800" baseline="-25000" dirty="0">
                <a:latin typeface="Arial" panose="020B0604020202020204" pitchFamily="34" charset="0"/>
                <a:cs typeface="Arial" panose="020B0604020202020204" pitchFamily="34" charset="0"/>
              </a:rPr>
              <a:t>OV</a:t>
            </a:r>
            <a:r>
              <a:rPr lang="en-CA" sz="2800" dirty="0">
                <a:latin typeface="Arial" panose="020B0604020202020204" pitchFamily="34" charset="0"/>
                <a:cs typeface="Arial" panose="020B0604020202020204" pitchFamily="34" charset="0"/>
              </a:rPr>
              <a:t> </a:t>
            </a:r>
            <a:endParaRPr lang="en-CA" sz="1200" baseline="-25000"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Optimized for correlated-avalanche noise and energy resolution for </a:t>
            </a:r>
            <a:r>
              <a:rPr lang="en-CA" sz="2400" dirty="0" err="1">
                <a:latin typeface="Arial" panose="020B0604020202020204" pitchFamily="34" charset="0"/>
                <a:cs typeface="Arial" panose="020B0604020202020204" pitchFamily="34" charset="0"/>
              </a:rPr>
              <a:t>nEXO</a:t>
            </a:r>
            <a:r>
              <a:rPr lang="en-CA" sz="2400" dirty="0">
                <a:latin typeface="Arial" panose="020B0604020202020204" pitchFamily="34" charset="0"/>
                <a:cs typeface="Arial" panose="020B0604020202020204" pitchFamily="34" charset="0"/>
              </a:rPr>
              <a:t> [</a:t>
            </a:r>
            <a:r>
              <a:rPr lang="fr-CA" sz="2400" b="0" i="0" dirty="0" err="1">
                <a:solidFill>
                  <a:srgbClr val="333333"/>
                </a:solidFill>
                <a:effectLst/>
                <a:latin typeface="Arial" panose="020B0604020202020204" pitchFamily="34" charset="0"/>
                <a:cs typeface="Arial" panose="020B0604020202020204" pitchFamily="34" charset="0"/>
                <a:hlinkClick r:id="rId4"/>
              </a:rPr>
              <a:t>Eur</a:t>
            </a:r>
            <a:r>
              <a:rPr lang="fr-CA" sz="2400" b="0" i="0" dirty="0">
                <a:solidFill>
                  <a:srgbClr val="333333"/>
                </a:solidFill>
                <a:effectLst/>
                <a:latin typeface="Arial" panose="020B0604020202020204" pitchFamily="34" charset="0"/>
                <a:cs typeface="Arial" panose="020B0604020202020204" pitchFamily="34" charset="0"/>
                <a:hlinkClick r:id="rId4"/>
              </a:rPr>
              <a:t>. Phys. J. C (2022) 82 :1125</a:t>
            </a:r>
            <a:r>
              <a:rPr lang="fr-CA" sz="2400" dirty="0">
                <a:solidFill>
                  <a:srgbClr val="333333"/>
                </a:solidFill>
                <a:latin typeface="Arial" panose="020B0604020202020204" pitchFamily="34" charset="0"/>
                <a:cs typeface="Arial" panose="020B0604020202020204" pitchFamily="34" charset="0"/>
              </a:rPr>
              <a:t>]</a:t>
            </a:r>
            <a:endParaRPr lang="fr-CA" sz="2400" b="0" i="0" dirty="0">
              <a:solidFill>
                <a:srgbClr val="333333"/>
              </a:solidFill>
              <a:effectLst/>
              <a:latin typeface="Arial" panose="020B0604020202020204" pitchFamily="34" charset="0"/>
              <a:cs typeface="Arial" panose="020B0604020202020204" pitchFamily="34" charset="0"/>
            </a:endParaRPr>
          </a:p>
          <a:p>
            <a:pPr>
              <a:lnSpc>
                <a:spcPct val="100000"/>
              </a:lnSpc>
            </a:pPr>
            <a:r>
              <a:rPr lang="en-CA" sz="2800" dirty="0">
                <a:latin typeface="Arial" panose="020B0604020202020204" pitchFamily="34" charset="0"/>
                <a:cs typeface="Arial" panose="020B0604020202020204" pitchFamily="34" charset="0"/>
              </a:rPr>
              <a:t>Active photosensors in this study</a:t>
            </a:r>
          </a:p>
          <a:p>
            <a:pPr lvl="1">
              <a:lnSpc>
                <a:spcPct val="100000"/>
              </a:lnSpc>
            </a:pPr>
            <a:r>
              <a:rPr lang="en-CA" sz="2400" dirty="0">
                <a:latin typeface="Arial" panose="020B0604020202020204" pitchFamily="34" charset="0"/>
                <a:cs typeface="Arial" panose="020B0604020202020204" pitchFamily="34" charset="0"/>
              </a:rPr>
              <a:t>34 FBK SiPMs (yellow)</a:t>
            </a:r>
          </a:p>
          <a:p>
            <a:pPr lvl="1">
              <a:lnSpc>
                <a:spcPct val="100000"/>
              </a:lnSpc>
            </a:pPr>
            <a:r>
              <a:rPr lang="en-CA" sz="2400" dirty="0">
                <a:latin typeface="Arial" panose="020B0604020202020204" pitchFamily="34" charset="0"/>
                <a:cs typeface="Arial" panose="020B0604020202020204" pitchFamily="34" charset="0"/>
              </a:rPr>
              <a:t>35 HPK SiPMs (blue)</a:t>
            </a:r>
          </a:p>
          <a:p>
            <a:pPr lvl="1">
              <a:lnSpc>
                <a:spcPct val="100000"/>
              </a:lnSpc>
            </a:pPr>
            <a:r>
              <a:rPr lang="en-CA" sz="2400" dirty="0">
                <a:latin typeface="Arial" panose="020B0604020202020204" pitchFamily="34" charset="0"/>
                <a:cs typeface="Arial" panose="020B0604020202020204" pitchFamily="34" charset="0"/>
              </a:rPr>
              <a:t>1 HPK PMT (red)</a:t>
            </a:r>
          </a:p>
        </p:txBody>
      </p:sp>
      <p:sp>
        <p:nvSpPr>
          <p:cNvPr id="19" name="ZoneTexte 18">
            <a:extLst>
              <a:ext uri="{FF2B5EF4-FFF2-40B4-BE49-F238E27FC236}">
                <a16:creationId xmlns:a16="http://schemas.microsoft.com/office/drawing/2014/main" id="{D58342EA-95C3-4803-933D-B094DCF21429}"/>
              </a:ext>
            </a:extLst>
          </p:cNvPr>
          <p:cNvSpPr txBox="1"/>
          <p:nvPr/>
        </p:nvSpPr>
        <p:spPr>
          <a:xfrm>
            <a:off x="10831157" y="1631545"/>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34" name="Rectangle 33">
            <a:extLst>
              <a:ext uri="{FF2B5EF4-FFF2-40B4-BE49-F238E27FC236}">
                <a16:creationId xmlns:a16="http://schemas.microsoft.com/office/drawing/2014/main" id="{16FA97D5-10E9-4975-B66F-79D8E4F498A4}"/>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ZoneTexte 34">
            <a:extLst>
              <a:ext uri="{FF2B5EF4-FFF2-40B4-BE49-F238E27FC236}">
                <a16:creationId xmlns:a16="http://schemas.microsoft.com/office/drawing/2014/main" id="{3B617364-6AC9-44BD-BBA8-37DB6B95A868}"/>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6" name="ZoneTexte 35">
            <a:extLst>
              <a:ext uri="{FF2B5EF4-FFF2-40B4-BE49-F238E27FC236}">
                <a16:creationId xmlns:a16="http://schemas.microsoft.com/office/drawing/2014/main" id="{9DFB389A-E705-4274-81DD-B914F773DF38}"/>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7" name="Espace réservé du numéro de diapositive 9">
            <a:extLst>
              <a:ext uri="{FF2B5EF4-FFF2-40B4-BE49-F238E27FC236}">
                <a16:creationId xmlns:a16="http://schemas.microsoft.com/office/drawing/2014/main" id="{B90943BF-D335-4CDF-B550-90033B2D2D8B}"/>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8</a:t>
            </a:fld>
            <a:endParaRPr lang="en-CA" sz="2800" dirty="0">
              <a:solidFill>
                <a:schemeClr val="bg1"/>
              </a:solidFill>
              <a:latin typeface="Arial" panose="020B0604020202020204" pitchFamily="34" charset="0"/>
              <a:cs typeface="Arial" panose="020B0604020202020204" pitchFamily="34" charset="0"/>
            </a:endParaRPr>
          </a:p>
        </p:txBody>
      </p:sp>
      <p:grpSp>
        <p:nvGrpSpPr>
          <p:cNvPr id="38" name="Groupe 37">
            <a:extLst>
              <a:ext uri="{FF2B5EF4-FFF2-40B4-BE49-F238E27FC236}">
                <a16:creationId xmlns:a16="http://schemas.microsoft.com/office/drawing/2014/main" id="{FC830D2D-21B8-4EB4-9F6C-9C5D382D8836}"/>
              </a:ext>
            </a:extLst>
          </p:cNvPr>
          <p:cNvGrpSpPr/>
          <p:nvPr/>
        </p:nvGrpSpPr>
        <p:grpSpPr>
          <a:xfrm>
            <a:off x="10332728" y="9804288"/>
            <a:ext cx="390319" cy="404426"/>
            <a:chOff x="10175120" y="10287000"/>
            <a:chExt cx="390319" cy="404426"/>
          </a:xfrm>
        </p:grpSpPr>
        <p:sp>
          <p:nvSpPr>
            <p:cNvPr id="40" name="Ellipse 39">
              <a:extLst>
                <a:ext uri="{FF2B5EF4-FFF2-40B4-BE49-F238E27FC236}">
                  <a16:creationId xmlns:a16="http://schemas.microsoft.com/office/drawing/2014/main" id="{F6F249D1-32CD-448F-A39D-419C7E7BCD08}"/>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1" name="Image 40">
              <a:extLst>
                <a:ext uri="{FF2B5EF4-FFF2-40B4-BE49-F238E27FC236}">
                  <a16:creationId xmlns:a16="http://schemas.microsoft.com/office/drawing/2014/main" id="{32477883-EAF5-4CE3-8D78-4EC7C73C6B90}"/>
                </a:ext>
              </a:extLst>
            </p:cNvPr>
            <p:cNvPicPr>
              <a:picLocks noChangeAspect="1"/>
            </p:cNvPicPr>
            <p:nvPr/>
          </p:nvPicPr>
          <p:blipFill rotWithShape="1">
            <a:blip r:embed="rId5">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Tree>
    <p:extLst>
      <p:ext uri="{BB962C8B-B14F-4D97-AF65-F5344CB8AC3E}">
        <p14:creationId xmlns:p14="http://schemas.microsoft.com/office/powerpoint/2010/main" val="95758783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10669236" cy="1988345"/>
          </a:xfrm>
        </p:spPr>
        <p:txBody>
          <a:bodyPr>
            <a:normAutofit/>
          </a:bodyPr>
          <a:lstStyle/>
          <a:p>
            <a:r>
              <a:rPr lang="en-GB" sz="4400" dirty="0">
                <a:latin typeface="Arial" panose="020B0604020202020204" pitchFamily="34" charset="0"/>
                <a:cs typeface="Arial" panose="020B0604020202020204" pitchFamily="34" charset="0"/>
              </a:rPr>
              <a:t>External Source Measurements</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mc:Choice xmlns:a14="http://schemas.microsoft.com/office/drawing/2010/main" Requires="a14">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1" y="2382355"/>
                <a:ext cx="7616123" cy="6573386"/>
              </a:xfrm>
              <a:prstGeom prst="rect">
                <a:avLst/>
              </a:prstGeom>
            </p:spPr>
            <p:txBody>
              <a:bodyPr vert="horz" lIns="91440" tIns="45720" rIns="91440" bIns="45720" rtlCol="0" anchor="ctr">
                <a:normAutofit lnSpcReduction="10000"/>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Two external sources, with main </a:t>
                </a:r>
                <a14:m>
                  <m:oMath xmlns:m="http://schemas.openxmlformats.org/officeDocument/2006/math">
                    <m:r>
                      <a:rPr lang="fr-CA" sz="2800" b="0" i="1" smtClean="0">
                        <a:latin typeface="Cambria Math" panose="02040503050406030204" pitchFamily="18" charset="0"/>
                        <a:cs typeface="Arial" panose="020B0604020202020204" pitchFamily="34" charset="0"/>
                      </a:rPr>
                      <m:t>𝛾</m:t>
                    </m:r>
                    <m:r>
                      <a:rPr lang="fr-CA" sz="2800" b="0" i="1" smtClean="0">
                        <a:latin typeface="Cambria Math" panose="02040503050406030204" pitchFamily="18" charset="0"/>
                        <a:cs typeface="Arial" panose="020B0604020202020204" pitchFamily="34" charset="0"/>
                      </a:rPr>
                      <m:t> </m:t>
                    </m:r>
                  </m:oMath>
                </a14:m>
                <a:r>
                  <a:rPr lang="en-CA" sz="2800" dirty="0">
                    <a:latin typeface="Arial" panose="020B0604020202020204" pitchFamily="34" charset="0"/>
                    <a:cs typeface="Arial" panose="020B0604020202020204" pitchFamily="34" charset="0"/>
                  </a:rPr>
                  <a:t>lines:</a:t>
                </a:r>
              </a:p>
              <a:p>
                <a:pPr lvl="1">
                  <a:lnSpc>
                    <a:spcPct val="100000"/>
                  </a:lnSpc>
                </a:pPr>
                <a:r>
                  <a:rPr lang="en-CA" sz="2400" baseline="30000" dirty="0">
                    <a:latin typeface="Arial" panose="020B0604020202020204" pitchFamily="34" charset="0"/>
                    <a:cs typeface="Arial" panose="020B0604020202020204" pitchFamily="34" charset="0"/>
                  </a:rPr>
                  <a:t>133</a:t>
                </a:r>
                <a:r>
                  <a:rPr lang="en-CA" sz="2400" dirty="0">
                    <a:latin typeface="Arial" panose="020B0604020202020204" pitchFamily="34" charset="0"/>
                    <a:cs typeface="Arial" panose="020B0604020202020204" pitchFamily="34" charset="0"/>
                  </a:rPr>
                  <a:t>Ba: 356 keV</a:t>
                </a:r>
                <a:endParaRPr lang="en-CA" sz="2400" baseline="-25000" dirty="0">
                  <a:latin typeface="Arial" panose="020B0604020202020204" pitchFamily="34" charset="0"/>
                  <a:cs typeface="Arial" panose="020B0604020202020204" pitchFamily="34" charset="0"/>
                </a:endParaRPr>
              </a:p>
              <a:p>
                <a:pPr lvl="1">
                  <a:lnSpc>
                    <a:spcPct val="100000"/>
                  </a:lnSpc>
                </a:pPr>
                <a:r>
                  <a:rPr lang="en-CA" sz="2400" baseline="30000" dirty="0">
                    <a:latin typeface="Arial" panose="020B0604020202020204" pitchFamily="34" charset="0"/>
                    <a:cs typeface="Arial" panose="020B0604020202020204" pitchFamily="34" charset="0"/>
                  </a:rPr>
                  <a:t>137</a:t>
                </a:r>
                <a:r>
                  <a:rPr lang="en-CA" sz="2400" dirty="0">
                    <a:latin typeface="Arial" panose="020B0604020202020204" pitchFamily="34" charset="0"/>
                    <a:cs typeface="Arial" panose="020B0604020202020204" pitchFamily="34" charset="0"/>
                  </a:rPr>
                  <a:t>Cs: 662 keV</a:t>
                </a:r>
              </a:p>
              <a:p>
                <a:pPr>
                  <a:lnSpc>
                    <a:spcPct val="100000"/>
                  </a:lnSpc>
                </a:pPr>
                <a:r>
                  <a:rPr lang="en-CA" sz="2800" dirty="0">
                    <a:latin typeface="Arial" panose="020B0604020202020204" pitchFamily="34" charset="0"/>
                    <a:cs typeface="Arial" panose="020B0604020202020204" pitchFamily="34" charset="0"/>
                  </a:rPr>
                  <a:t>Global trigger from the PMT</a:t>
                </a:r>
              </a:p>
              <a:p>
                <a:pPr lvl="1">
                  <a:lnSpc>
                    <a:spcPct val="100000"/>
                  </a:lnSpc>
                </a:pPr>
                <a:r>
                  <a:rPr lang="en-CA" sz="2400" dirty="0">
                    <a:latin typeface="Arial" panose="020B0604020202020204" pitchFamily="34" charset="0"/>
                    <a:cs typeface="Arial" panose="020B0604020202020204" pitchFamily="34" charset="0"/>
                  </a:rPr>
                  <a:t>Trigger independent from vendor</a:t>
                </a:r>
              </a:p>
              <a:p>
                <a:pPr>
                  <a:lnSpc>
                    <a:spcPct val="100000"/>
                  </a:lnSpc>
                </a:pPr>
                <a:r>
                  <a:rPr lang="en-CA" sz="2800" dirty="0">
                    <a:latin typeface="Arial" panose="020B0604020202020204" pitchFamily="34" charset="0"/>
                    <a:cs typeface="Arial" panose="020B0604020202020204" pitchFamily="34" charset="0"/>
                  </a:rPr>
                  <a:t>Event position distribution introduces solid angle variations</a:t>
                </a:r>
              </a:p>
              <a:p>
                <a:pPr lvl="1">
                  <a:lnSpc>
                    <a:spcPct val="100000"/>
                  </a:lnSpc>
                </a:pPr>
                <a:r>
                  <a:rPr lang="en-CA" sz="2400" dirty="0">
                    <a:latin typeface="Arial" panose="020B0604020202020204" pitchFamily="34" charset="0"/>
                    <a:cs typeface="Arial" panose="020B0604020202020204" pitchFamily="34" charset="0"/>
                  </a:rPr>
                  <a:t>Accounted for with Monte Carlo simulations</a:t>
                </a:r>
              </a:p>
              <a:p>
                <a:pPr>
                  <a:lnSpc>
                    <a:spcPct val="100000"/>
                  </a:lnSpc>
                </a:pPr>
                <a:r>
                  <a:rPr lang="en-CA" sz="2800">
                    <a:latin typeface="Arial" panose="020B0604020202020204" pitchFamily="34" charset="0"/>
                    <a:cs typeface="Arial" panose="020B0604020202020204" pitchFamily="34" charset="0"/>
                  </a:rPr>
                  <a:t>DAQ saturated at least one channel for ~30% of events</a:t>
                </a:r>
              </a:p>
              <a:p>
                <a:pPr lvl="1">
                  <a:lnSpc>
                    <a:spcPct val="100000"/>
                  </a:lnSpc>
                </a:pPr>
                <a:r>
                  <a:rPr lang="en-CA" sz="2400">
                    <a:latin typeface="Arial" panose="020B0604020202020204" pitchFamily="34" charset="0"/>
                    <a:cs typeface="Arial" panose="020B0604020202020204" pitchFamily="34" charset="0"/>
                  </a:rPr>
                  <a:t>Mitigated </a:t>
                </a:r>
                <a:r>
                  <a:rPr lang="en-CA" sz="2400" dirty="0">
                    <a:latin typeface="Arial" panose="020B0604020202020204" pitchFamily="34" charset="0"/>
                    <a:cs typeface="Arial" panose="020B0604020202020204" pitchFamily="34" charset="0"/>
                  </a:rPr>
                  <a:t>with pulse fitting saturation correction algorithm (adapted from NIM A, </a:t>
                </a:r>
                <a:r>
                  <a:rPr lang="fr-CA" sz="2400" dirty="0">
                    <a:latin typeface="Arial" panose="020B0604020202020204" pitchFamily="34" charset="0"/>
                    <a:cs typeface="Arial" panose="020B0604020202020204" pitchFamily="34" charset="0"/>
                  </a:rPr>
                  <a:t>940 (2019) 371–379)</a:t>
                </a:r>
              </a:p>
              <a:p>
                <a:pPr lvl="1">
                  <a:lnSpc>
                    <a:spcPct val="100000"/>
                  </a:lnSpc>
                </a:pPr>
                <a:r>
                  <a:rPr lang="fr-CA" sz="2400" dirty="0">
                    <a:latin typeface="Arial" panose="020B0604020202020204" pitchFamily="34" charset="0"/>
                    <a:cs typeface="Arial" panose="020B0604020202020204" pitchFamily="34" charset="0"/>
                  </a:rPr>
                  <a:t>Fit </a:t>
                </a:r>
                <a:r>
                  <a:rPr lang="fr-CA" sz="2400" dirty="0" err="1">
                    <a:latin typeface="Arial" panose="020B0604020202020204" pitchFamily="34" charset="0"/>
                    <a:cs typeface="Arial" panose="020B0604020202020204" pitchFamily="34" charset="0"/>
                  </a:rPr>
                  <a:t>used</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only</a:t>
                </a:r>
                <a:r>
                  <a:rPr lang="fr-CA" sz="2400" dirty="0">
                    <a:latin typeface="Arial" panose="020B0604020202020204" pitchFamily="34" charset="0"/>
                    <a:cs typeface="Arial" panose="020B0604020202020204" pitchFamily="34" charset="0"/>
                  </a:rPr>
                  <a:t> in the </a:t>
                </a:r>
                <a:r>
                  <a:rPr lang="fr-CA" sz="2400" dirty="0" err="1">
                    <a:latin typeface="Arial" panose="020B0604020202020204" pitchFamily="34" charset="0"/>
                    <a:cs typeface="Arial" panose="020B0604020202020204" pitchFamily="34" charset="0"/>
                  </a:rPr>
                  <a:t>saturated</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region</a:t>
                </a:r>
                <a:endParaRPr lang="en-CA" sz="2400" dirty="0">
                  <a:latin typeface="Arial" panose="020B0604020202020204" pitchFamily="34" charset="0"/>
                  <a:cs typeface="Arial" panose="020B0604020202020204" pitchFamily="34" charset="0"/>
                </a:endParaRPr>
              </a:p>
            </p:txBody>
          </p:sp>
        </mc:Choice>
        <mc:Fallback>
          <p:sp>
            <p:nvSpPr>
              <p:cNvPr id="39" name="Espace réservé du contenu 2">
                <a:extLst>
                  <a:ext uri="{FF2B5EF4-FFF2-40B4-BE49-F238E27FC236}">
                    <a16:creationId xmlns:a16="http://schemas.microsoft.com/office/drawing/2014/main" id="{059F9EB7-F033-4B9D-9427-D89C13538F6B}"/>
                  </a:ext>
                </a:extLst>
              </p:cNvPr>
              <p:cNvSpPr txBox="1">
                <a:spLocks noRot="1" noChangeAspect="1" noMove="1" noResize="1" noEditPoints="1" noAdjustHandles="1" noChangeArrowheads="1" noChangeShapeType="1" noTextEdit="1"/>
              </p:cNvSpPr>
              <p:nvPr/>
            </p:nvSpPr>
            <p:spPr>
              <a:xfrm>
                <a:off x="628131" y="2382355"/>
                <a:ext cx="7616123" cy="6573386"/>
              </a:xfrm>
              <a:prstGeom prst="rect">
                <a:avLst/>
              </a:prstGeom>
              <a:blipFill>
                <a:blip r:embed="rId3"/>
                <a:stretch>
                  <a:fillRect l="-1441" r="-1601"/>
                </a:stretch>
              </a:blipFill>
            </p:spPr>
            <p:txBody>
              <a:bodyPr/>
              <a:lstStyle/>
              <a:p>
                <a:r>
                  <a:rPr lang="fr-CA">
                    <a:noFill/>
                  </a:rPr>
                  <a:t> </a:t>
                </a:r>
              </a:p>
            </p:txBody>
          </p:sp>
        </mc:Fallback>
      </mc:AlternateContent>
      <p:pic>
        <p:nvPicPr>
          <p:cNvPr id="5" name="Image 4">
            <a:extLst>
              <a:ext uri="{FF2B5EF4-FFF2-40B4-BE49-F238E27FC236}">
                <a16:creationId xmlns:a16="http://schemas.microsoft.com/office/drawing/2014/main" id="{C6112E55-A3A9-4DF3-9876-70598B0DF9A1}"/>
              </a:ext>
            </a:extLst>
          </p:cNvPr>
          <p:cNvPicPr>
            <a:picLocks noChangeAspect="1"/>
          </p:cNvPicPr>
          <p:nvPr/>
        </p:nvPicPr>
        <p:blipFill>
          <a:blip r:embed="rId4"/>
          <a:stretch>
            <a:fillRect/>
          </a:stretch>
        </p:blipFill>
        <p:spPr>
          <a:xfrm>
            <a:off x="8558575" y="3497552"/>
            <a:ext cx="9101294" cy="4343171"/>
          </a:xfrm>
          <a:prstGeom prst="rect">
            <a:avLst/>
          </a:prstGeom>
        </p:spPr>
      </p:pic>
      <p:sp>
        <p:nvSpPr>
          <p:cNvPr id="14" name="ZoneTexte 13">
            <a:extLst>
              <a:ext uri="{FF2B5EF4-FFF2-40B4-BE49-F238E27FC236}">
                <a16:creationId xmlns:a16="http://schemas.microsoft.com/office/drawing/2014/main" id="{D13023C4-83EE-41DE-A6BA-AC8FF851B004}"/>
              </a:ext>
            </a:extLst>
          </p:cNvPr>
          <p:cNvSpPr txBox="1"/>
          <p:nvPr/>
        </p:nvSpPr>
        <p:spPr>
          <a:xfrm>
            <a:off x="11498580" y="7979874"/>
            <a:ext cx="6033659" cy="400110"/>
          </a:xfrm>
          <a:prstGeom prst="rect">
            <a:avLst/>
          </a:prstGeom>
          <a:noFill/>
        </p:spPr>
        <p:txBody>
          <a:bodyPr wrap="square" rtlCol="0">
            <a:spAutoFit/>
          </a:bodyPr>
          <a:lstStyle/>
          <a:p>
            <a:pPr algn="r"/>
            <a:r>
              <a:rPr lang="en-CA" sz="2000" dirty="0">
                <a:latin typeface="Arial" panose="020B0604020202020204" pitchFamily="34" charset="0"/>
                <a:cs typeface="Arial" panose="020B0604020202020204" pitchFamily="34" charset="0"/>
              </a:rPr>
              <a:t>Example of the pulse fitting saturation correction</a:t>
            </a:r>
            <a:endParaRPr lang="fr-CA" sz="2000" dirty="0"/>
          </a:p>
        </p:txBody>
      </p:sp>
      <p:pic>
        <p:nvPicPr>
          <p:cNvPr id="8" name="Image 7">
            <a:extLst>
              <a:ext uri="{FF2B5EF4-FFF2-40B4-BE49-F238E27FC236}">
                <a16:creationId xmlns:a16="http://schemas.microsoft.com/office/drawing/2014/main" id="{5A94715F-8FA9-4301-BED7-9668E3EC9E16}"/>
              </a:ext>
            </a:extLst>
          </p:cNvPr>
          <p:cNvPicPr>
            <a:picLocks noChangeAspect="1"/>
          </p:cNvPicPr>
          <p:nvPr/>
        </p:nvPicPr>
        <p:blipFill>
          <a:blip r:embed="rId5"/>
          <a:stretch>
            <a:fillRect/>
          </a:stretch>
        </p:blipFill>
        <p:spPr>
          <a:xfrm>
            <a:off x="10299281" y="2094279"/>
            <a:ext cx="6498315" cy="1187802"/>
          </a:xfrm>
          <a:prstGeom prst="rect">
            <a:avLst/>
          </a:prstGeom>
        </p:spPr>
      </p:pic>
      <p:sp>
        <p:nvSpPr>
          <p:cNvPr id="30" name="Rectangle 29">
            <a:extLst>
              <a:ext uri="{FF2B5EF4-FFF2-40B4-BE49-F238E27FC236}">
                <a16:creationId xmlns:a16="http://schemas.microsoft.com/office/drawing/2014/main" id="{E607E08B-13FA-4C29-B755-493001730833}"/>
              </a:ext>
            </a:extLst>
          </p:cNvPr>
          <p:cNvSpPr/>
          <p:nvPr/>
        </p:nvSpPr>
        <p:spPr>
          <a:xfrm>
            <a:off x="0" y="9726004"/>
            <a:ext cx="18288000" cy="560996"/>
          </a:xfrm>
          <a:prstGeom prst="rect">
            <a:avLst/>
          </a:prstGeom>
          <a:gradFill flip="none" rotWithShape="1">
            <a:gsLst>
              <a:gs pos="0">
                <a:srgbClr val="472E90"/>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2FBC27DD-9EB4-44F4-922C-7FEBF5F7849E}"/>
              </a:ext>
            </a:extLst>
          </p:cNvPr>
          <p:cNvSpPr txBox="1"/>
          <p:nvPr/>
        </p:nvSpPr>
        <p:spPr>
          <a:xfrm>
            <a:off x="285750" y="9806447"/>
            <a:ext cx="2214562" cy="400110"/>
          </a:xfrm>
          <a:prstGeom prst="rect">
            <a:avLst/>
          </a:prstGeom>
          <a:noFill/>
        </p:spPr>
        <p:txBody>
          <a:bodyPr wrap="square">
            <a:spAutoFit/>
          </a:bodyPr>
          <a:lstStyle/>
          <a:p>
            <a:r>
              <a:rPr lang="fr-CA" sz="2000" dirty="0">
                <a:solidFill>
                  <a:schemeClr val="bg1"/>
                </a:solidFill>
                <a:latin typeface="Arial" panose="020B0604020202020204" pitchFamily="34" charset="0"/>
                <a:cs typeface="Arial" panose="020B0604020202020204" pitchFamily="34" charset="0"/>
              </a:rPr>
              <a:t>Frédéric Girard</a:t>
            </a:r>
            <a:endParaRPr lang="fr-FR" sz="2000" dirty="0">
              <a:solidFill>
                <a:schemeClr val="bg1"/>
              </a:solidFill>
              <a:latin typeface="Arial" panose="020B0604020202020204" pitchFamily="34" charset="0"/>
              <a:cs typeface="Arial" panose="020B0604020202020204" pitchFamily="34" charset="0"/>
            </a:endParaRPr>
          </a:p>
        </p:txBody>
      </p:sp>
      <p:sp>
        <p:nvSpPr>
          <p:cNvPr id="32" name="ZoneTexte 31">
            <a:extLst>
              <a:ext uri="{FF2B5EF4-FFF2-40B4-BE49-F238E27FC236}">
                <a16:creationId xmlns:a16="http://schemas.microsoft.com/office/drawing/2014/main" id="{3657642E-DCBE-4A62-85A6-760476243B12}"/>
              </a:ext>
            </a:extLst>
          </p:cNvPr>
          <p:cNvSpPr txBox="1"/>
          <p:nvPr/>
        </p:nvSpPr>
        <p:spPr>
          <a:xfrm>
            <a:off x="6668388" y="9806447"/>
            <a:ext cx="4830192" cy="400110"/>
          </a:xfrm>
          <a:prstGeom prst="rect">
            <a:avLst/>
          </a:prstGeom>
          <a:noFill/>
        </p:spPr>
        <p:txBody>
          <a:bodyPr wrap="square">
            <a:spAutoFit/>
          </a:bodyPr>
          <a:lstStyle/>
          <a:p>
            <a:pPr algn="ctr"/>
            <a:r>
              <a:rPr lang="en-CA" sz="2000" dirty="0">
                <a:solidFill>
                  <a:schemeClr val="bg1"/>
                </a:solidFill>
                <a:latin typeface="Arial" panose="020B0604020202020204" pitchFamily="34" charset="0"/>
                <a:cs typeface="Arial" panose="020B0604020202020204" pitchFamily="34" charset="0"/>
              </a:rPr>
              <a:t>2026 CAP Congress</a:t>
            </a:r>
          </a:p>
        </p:txBody>
      </p:sp>
      <p:sp>
        <p:nvSpPr>
          <p:cNvPr id="33" name="Espace réservé du numéro de diapositive 9">
            <a:extLst>
              <a:ext uri="{FF2B5EF4-FFF2-40B4-BE49-F238E27FC236}">
                <a16:creationId xmlns:a16="http://schemas.microsoft.com/office/drawing/2014/main" id="{39AB7CC3-125C-4DAD-8110-E868D74EC152}"/>
              </a:ext>
            </a:extLst>
          </p:cNvPr>
          <p:cNvSpPr>
            <a:spLocks noGrp="1"/>
          </p:cNvSpPr>
          <p:nvPr>
            <p:ph type="sldNum" sz="quarter" idx="12"/>
          </p:nvPr>
        </p:nvSpPr>
        <p:spPr>
          <a:xfrm>
            <a:off x="16458715" y="9740001"/>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9</a:t>
            </a:fld>
            <a:endParaRPr lang="en-CA" sz="2800" dirty="0">
              <a:solidFill>
                <a:schemeClr val="bg1"/>
              </a:solidFill>
              <a:latin typeface="Arial" panose="020B0604020202020204" pitchFamily="34" charset="0"/>
              <a:cs typeface="Arial" panose="020B0604020202020204" pitchFamily="34" charset="0"/>
            </a:endParaRPr>
          </a:p>
        </p:txBody>
      </p:sp>
      <p:grpSp>
        <p:nvGrpSpPr>
          <p:cNvPr id="34" name="Groupe 33">
            <a:extLst>
              <a:ext uri="{FF2B5EF4-FFF2-40B4-BE49-F238E27FC236}">
                <a16:creationId xmlns:a16="http://schemas.microsoft.com/office/drawing/2014/main" id="{EC75EB33-89BD-4A8A-AC4D-A0718A4812F7}"/>
              </a:ext>
            </a:extLst>
          </p:cNvPr>
          <p:cNvGrpSpPr/>
          <p:nvPr/>
        </p:nvGrpSpPr>
        <p:grpSpPr>
          <a:xfrm>
            <a:off x="10332728" y="9804288"/>
            <a:ext cx="390319" cy="404426"/>
            <a:chOff x="10175120" y="10287000"/>
            <a:chExt cx="390319" cy="404426"/>
          </a:xfrm>
        </p:grpSpPr>
        <p:sp>
          <p:nvSpPr>
            <p:cNvPr id="35" name="Ellipse 34">
              <a:extLst>
                <a:ext uri="{FF2B5EF4-FFF2-40B4-BE49-F238E27FC236}">
                  <a16:creationId xmlns:a16="http://schemas.microsoft.com/office/drawing/2014/main" id="{15EC3F97-D8AB-479A-8D9C-D5C37BF4DC64}"/>
                </a:ext>
              </a:extLst>
            </p:cNvPr>
            <p:cNvSpPr/>
            <p:nvPr/>
          </p:nvSpPr>
          <p:spPr>
            <a:xfrm>
              <a:off x="10190279" y="10309213"/>
              <a:ext cx="360000" cy="3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36" name="Image 35">
              <a:extLst>
                <a:ext uri="{FF2B5EF4-FFF2-40B4-BE49-F238E27FC236}">
                  <a16:creationId xmlns:a16="http://schemas.microsoft.com/office/drawing/2014/main" id="{06DC54DA-678E-4BA4-A7C1-EE9645D152EA}"/>
                </a:ext>
              </a:extLst>
            </p:cNvPr>
            <p:cNvPicPr>
              <a:picLocks noChangeAspect="1"/>
            </p:cNvPicPr>
            <p:nvPr/>
          </p:nvPicPr>
          <p:blipFill rotWithShape="1">
            <a:blip r:embed="rId6">
              <a:extLst>
                <a:ext uri="{28A0092B-C50C-407E-A947-70E740481C1C}">
                  <a14:useLocalDpi xmlns:a14="http://schemas.microsoft.com/office/drawing/2010/main" val="0"/>
                </a:ext>
              </a:extLst>
            </a:blip>
            <a:srcRect l="4650" r="68836"/>
            <a:stretch/>
          </p:blipFill>
          <p:spPr>
            <a:xfrm>
              <a:off x="10175120" y="10287000"/>
              <a:ext cx="390319" cy="404426"/>
            </a:xfrm>
            <a:prstGeom prst="rect">
              <a:avLst/>
            </a:prstGeom>
            <a:effectLst/>
          </p:spPr>
        </p:pic>
      </p:grpSp>
      <p:sp>
        <p:nvSpPr>
          <p:cNvPr id="37" name="ZoneTexte 36">
            <a:extLst>
              <a:ext uri="{FF2B5EF4-FFF2-40B4-BE49-F238E27FC236}">
                <a16:creationId xmlns:a16="http://schemas.microsoft.com/office/drawing/2014/main" id="{D7F5009A-EAFC-44A6-89E7-909427357E94}"/>
              </a:ext>
            </a:extLst>
          </p:cNvPr>
          <p:cNvSpPr txBox="1"/>
          <p:nvPr/>
        </p:nvSpPr>
        <p:spPr>
          <a:xfrm>
            <a:off x="12777378" y="9212812"/>
            <a:ext cx="5922441" cy="458780"/>
          </a:xfrm>
          <a:prstGeom prst="rect">
            <a:avLst/>
          </a:prstGeom>
          <a:noFill/>
        </p:spPr>
        <p:txBody>
          <a:bodyPr wrap="square">
            <a:spAutoFit/>
          </a:bodyPr>
          <a:lstStyle/>
          <a:p>
            <a:pPr>
              <a:lnSpc>
                <a:spcPct val="107000"/>
              </a:lnSpc>
              <a:spcAft>
                <a:spcPts val="800"/>
              </a:spcAft>
            </a:pPr>
            <a:r>
              <a:rPr lang="en-CA" sz="2400" dirty="0">
                <a:effectLst/>
                <a:latin typeface="Arial" panose="020B0604020202020204" pitchFamily="34" charset="0"/>
                <a:ea typeface="Calibri" panose="020F0502020204030204" pitchFamily="34" charset="0"/>
                <a:cs typeface="Arial" panose="020B0604020202020204" pitchFamily="34" charset="0"/>
              </a:rPr>
              <a:t>arXiv:2510.15270 (submitted to JINST)</a:t>
            </a:r>
          </a:p>
        </p:txBody>
      </p:sp>
      <p:sp>
        <p:nvSpPr>
          <p:cNvPr id="16" name="Rectangle 15">
            <a:extLst>
              <a:ext uri="{FF2B5EF4-FFF2-40B4-BE49-F238E27FC236}">
                <a16:creationId xmlns:a16="http://schemas.microsoft.com/office/drawing/2014/main" id="{12210CAA-E26A-4F72-B11A-4A31ED6223C1}"/>
              </a:ext>
            </a:extLst>
          </p:cNvPr>
          <p:cNvSpPr/>
          <p:nvPr/>
        </p:nvSpPr>
        <p:spPr>
          <a:xfrm>
            <a:off x="14756614" y="4617731"/>
            <a:ext cx="3404202" cy="523220"/>
          </a:xfrm>
          <a:prstGeom prst="rect">
            <a:avLst/>
          </a:prstGeom>
          <a:noFill/>
        </p:spPr>
        <p:txBody>
          <a:bodyPr wrap="square" lIns="91440" tIns="45720" rIns="91440" bIns="45720">
            <a:spAutoFit/>
          </a:bodyPr>
          <a:lstStyle/>
          <a:p>
            <a:pPr algn="ctr"/>
            <a:r>
              <a:rPr lang="fr-FR" sz="2800" b="0" cap="none" spc="0" dirty="0">
                <a:ln w="0"/>
                <a:solidFill>
                  <a:srgbClr val="FF0000">
                    <a:alpha val="50000"/>
                  </a:srgbClr>
                </a:solidFill>
                <a:effectLst>
                  <a:outerShdw blurRad="38100" dist="19050" dir="2700000" algn="tl" rotWithShape="0">
                    <a:schemeClr val="dk1">
                      <a:alpha val="40000"/>
                    </a:schemeClr>
                  </a:outerShdw>
                </a:effectLst>
              </a:rPr>
              <a:t>Preliminary</a:t>
            </a:r>
          </a:p>
        </p:txBody>
      </p:sp>
    </p:spTree>
    <p:extLst>
      <p:ext uri="{BB962C8B-B14F-4D97-AF65-F5344CB8AC3E}">
        <p14:creationId xmlns:p14="http://schemas.microsoft.com/office/powerpoint/2010/main" val="728653807"/>
      </p:ext>
    </p:extLst>
  </p:cSld>
  <p:clrMapOvr>
    <a:masterClrMapping/>
  </p:clrMapOvr>
  <p:transition>
    <p:fade/>
  </p:transition>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4417</TotalTime>
  <Words>3700</Words>
  <Application>Microsoft Office PowerPoint</Application>
  <PresentationFormat>Personnalisé</PresentationFormat>
  <Paragraphs>351</Paragraphs>
  <Slides>19</Slides>
  <Notes>17</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19</vt:i4>
      </vt:variant>
    </vt:vector>
  </HeadingPairs>
  <TitlesOfParts>
    <vt:vector size="25" baseType="lpstr">
      <vt:lpstr>Arial</vt:lpstr>
      <vt:lpstr>Calibri</vt:lpstr>
      <vt:lpstr>Calibri Light</vt:lpstr>
      <vt:lpstr>Cambria Math</vt:lpstr>
      <vt:lpstr>Copperplate Gothic Bold</vt:lpstr>
      <vt:lpstr>Thème Office</vt:lpstr>
      <vt:lpstr>In Situ Comparison of Silicon Photomultiplier Performance in Liquid Xenon with LoLX 2</vt:lpstr>
      <vt:lpstr>Light-only Liquid Xenon Collaboration</vt:lpstr>
      <vt:lpstr>Xenon Time Projection Chamber</vt:lpstr>
      <vt:lpstr>LoLX 2 Goals</vt:lpstr>
      <vt:lpstr>LoLX 2 Goals</vt:lpstr>
      <vt:lpstr>LoLX 2 Overview</vt:lpstr>
      <vt:lpstr>LoLX 2 Detector</vt:lpstr>
      <vt:lpstr>Performance of FBK VUV-HD3 and HPK VUV4 SiPMs in the Light-only Liquid Xenon (LoLX) Detector</vt:lpstr>
      <vt:lpstr>External Source Measurements</vt:lpstr>
      <vt:lpstr>Simulation pipeline</vt:lpstr>
      <vt:lpstr>Experimental and Simulations Comparison of SiPM Response to LXe Scintillation</vt:lpstr>
      <vt:lpstr>Présentation PowerPoint</vt:lpstr>
      <vt:lpstr>Présentation PowerPoint</vt:lpstr>
      <vt:lpstr>Angle-Dependent External Crosstalk Measurements in LXe</vt:lpstr>
      <vt:lpstr>181Hf Source Activation</vt:lpstr>
      <vt:lpstr>Purification  System Upgrade: Xenon Gas Magnetic Pump</vt:lpstr>
      <vt:lpstr>Summary</vt:lpstr>
      <vt:lpstr>Présentation PowerPoint</vt:lpstr>
      <vt:lpstr>Bernouli trial photon detection scheme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XLZD Hardware R&amp;D and the challenges of large detectors</dc:title>
  <dc:creator>Frédéric Girard</dc:creator>
  <cp:lastModifiedBy>Frédéric Girard</cp:lastModifiedBy>
  <cp:revision>211</cp:revision>
  <dcterms:created xsi:type="dcterms:W3CDTF">2024-12-02T10:29:20Z</dcterms:created>
  <dcterms:modified xsi:type="dcterms:W3CDTF">2026-07-06T16:59:50Z</dcterms:modified>
</cp:coreProperties>
</file>