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8.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32.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4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55"/>
  </p:notesMasterIdLst>
  <p:sldIdLst>
    <p:sldId id="256" r:id="rId5"/>
    <p:sldId id="372" r:id="rId6"/>
    <p:sldId id="273" r:id="rId7"/>
    <p:sldId id="396" r:id="rId8"/>
    <p:sldId id="340" r:id="rId9"/>
    <p:sldId id="392" r:id="rId10"/>
    <p:sldId id="265" r:id="rId11"/>
    <p:sldId id="279" r:id="rId12"/>
    <p:sldId id="332" r:id="rId13"/>
    <p:sldId id="266" r:id="rId14"/>
    <p:sldId id="381" r:id="rId15"/>
    <p:sldId id="375" r:id="rId16"/>
    <p:sldId id="382" r:id="rId17"/>
    <p:sldId id="337" r:id="rId18"/>
    <p:sldId id="383" r:id="rId19"/>
    <p:sldId id="376" r:id="rId20"/>
    <p:sldId id="379" r:id="rId21"/>
    <p:sldId id="386" r:id="rId22"/>
    <p:sldId id="390" r:id="rId23"/>
    <p:sldId id="391" r:id="rId24"/>
    <p:sldId id="385" r:id="rId25"/>
    <p:sldId id="388" r:id="rId26"/>
    <p:sldId id="389" r:id="rId27"/>
    <p:sldId id="268" r:id="rId28"/>
    <p:sldId id="355" r:id="rId29"/>
    <p:sldId id="356" r:id="rId30"/>
    <p:sldId id="357" r:id="rId31"/>
    <p:sldId id="359" r:id="rId32"/>
    <p:sldId id="283" r:id="rId33"/>
    <p:sldId id="264" r:id="rId34"/>
    <p:sldId id="344" r:id="rId35"/>
    <p:sldId id="272" r:id="rId36"/>
    <p:sldId id="346" r:id="rId37"/>
    <p:sldId id="343" r:id="rId38"/>
    <p:sldId id="387" r:id="rId39"/>
    <p:sldId id="308" r:id="rId40"/>
    <p:sldId id="341" r:id="rId41"/>
    <p:sldId id="335" r:id="rId42"/>
    <p:sldId id="336" r:id="rId43"/>
    <p:sldId id="351" r:id="rId44"/>
    <p:sldId id="352" r:id="rId45"/>
    <p:sldId id="353" r:id="rId46"/>
    <p:sldId id="350" r:id="rId47"/>
    <p:sldId id="354" r:id="rId48"/>
    <p:sldId id="270" r:id="rId49"/>
    <p:sldId id="267" r:id="rId50"/>
    <p:sldId id="284" r:id="rId51"/>
    <p:sldId id="361" r:id="rId52"/>
    <p:sldId id="321" r:id="rId53"/>
    <p:sldId id="322"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A0E045-192A-4C15-BF1B-E16FC554CD8F}" v="135" dt="2026-06-22T20:14:15.4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235" autoAdjust="0"/>
  </p:normalViewPr>
  <p:slideViewPr>
    <p:cSldViewPr snapToGrid="0">
      <p:cViewPr varScale="1">
        <p:scale>
          <a:sx n="65" d="100"/>
          <a:sy n="65" d="100"/>
        </p:scale>
        <p:origin x="1330" y="48"/>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5/10/relationships/revisionInfo" Target="revisionInfo.xml"/></Relationships>
</file>

<file path=ppt/diagrams/_rels/data1.xml.rels><?xml version="1.0" encoding="UTF-8" standalone="yes"?>
<Relationships xmlns="http://schemas.openxmlformats.org/package/2006/relationships"><Relationship Id="rId2" Type="http://schemas.openxmlformats.org/officeDocument/2006/relationships/image" Target="../media/image19.svg"/><Relationship Id="rId1" Type="http://schemas.openxmlformats.org/officeDocument/2006/relationships/image" Target="../media/image18.svg"/></Relationships>
</file>

<file path=ppt/diagrams/_rels/data10.xml.rels><?xml version="1.0" encoding="UTF-8" standalone="yes"?>
<Relationships xmlns="http://schemas.openxmlformats.org/package/2006/relationships"><Relationship Id="rId1" Type="http://schemas.openxmlformats.org/officeDocument/2006/relationships/image" Target="../media/image57.svg"/></Relationships>
</file>

<file path=ppt/diagrams/_rels/data11.xml.rels><?xml version="1.0" encoding="UTF-8" standalone="yes"?>
<Relationships xmlns="http://schemas.openxmlformats.org/package/2006/relationships"><Relationship Id="rId2" Type="http://schemas.openxmlformats.org/officeDocument/2006/relationships/image" Target="../media/image59.svg"/><Relationship Id="rId1" Type="http://schemas.openxmlformats.org/officeDocument/2006/relationships/image" Target="../media/image58.svg"/></Relationships>
</file>

<file path=ppt/diagrams/_rels/data12.xml.rels><?xml version="1.0" encoding="UTF-8" standalone="yes"?>
<Relationships xmlns="http://schemas.openxmlformats.org/package/2006/relationships"><Relationship Id="rId3" Type="http://schemas.openxmlformats.org/officeDocument/2006/relationships/image" Target="../media/image62.svg"/><Relationship Id="rId2" Type="http://schemas.openxmlformats.org/officeDocument/2006/relationships/image" Target="../media/image61.svg"/><Relationship Id="rId1" Type="http://schemas.openxmlformats.org/officeDocument/2006/relationships/image" Target="../media/image60.svg"/></Relationships>
</file>

<file path=ppt/diagrams/_rels/data15.xml.rels><?xml version="1.0" encoding="UTF-8" standalone="yes"?>
<Relationships xmlns="http://schemas.openxmlformats.org/package/2006/relationships"><Relationship Id="rId2" Type="http://schemas.openxmlformats.org/officeDocument/2006/relationships/image" Target="../media/image69.svg"/><Relationship Id="rId1" Type="http://schemas.openxmlformats.org/officeDocument/2006/relationships/image" Target="../media/image68.svg"/></Relationships>
</file>

<file path=ppt/diagrams/_rels/data3.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svg"/><Relationship Id="rId1" Type="http://schemas.openxmlformats.org/officeDocument/2006/relationships/image" Target="../media/image20.svg"/><Relationship Id="rId4" Type="http://schemas.openxmlformats.org/officeDocument/2006/relationships/image" Target="../media/image23.svg"/></Relationships>
</file>

<file path=ppt/diagrams/_rels/data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6.svg"/><Relationship Id="rId1" Type="http://schemas.openxmlformats.org/officeDocument/2006/relationships/image" Target="../media/image25.svg"/></Relationships>
</file>

<file path=ppt/diagrams/_rels/data6.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svg"/><Relationship Id="rId1" Type="http://schemas.openxmlformats.org/officeDocument/2006/relationships/image" Target="../media/image43.svg"/><Relationship Id="rId4" Type="http://schemas.openxmlformats.org/officeDocument/2006/relationships/image" Target="../media/image46.svg"/></Relationships>
</file>

<file path=ppt/diagrams/_rels/data7.xml.rels><?xml version="1.0" encoding="UTF-8" standalone="yes"?>
<Relationships xmlns="http://schemas.openxmlformats.org/package/2006/relationships"><Relationship Id="rId1" Type="http://schemas.openxmlformats.org/officeDocument/2006/relationships/image" Target="../media/image54.svg"/></Relationships>
</file>

<file path=ppt/diagrams/_rels/data8.xml.rels><?xml version="1.0" encoding="UTF-8" standalone="yes"?>
<Relationships xmlns="http://schemas.openxmlformats.org/package/2006/relationships"><Relationship Id="rId1" Type="http://schemas.openxmlformats.org/officeDocument/2006/relationships/image" Target="../media/image55.svg"/></Relationships>
</file>

<file path=ppt/diagrams/_rels/data9.xml.rels><?xml version="1.0" encoding="UTF-8" standalone="yes"?>
<Relationships xmlns="http://schemas.openxmlformats.org/package/2006/relationships"><Relationship Id="rId1" Type="http://schemas.openxmlformats.org/officeDocument/2006/relationships/image" Target="../media/image56.svg"/></Relationships>
</file>

<file path=ppt/diagrams/_rels/drawing1.xml.rels><?xml version="1.0" encoding="UTF-8" standalone="yes"?>
<Relationships xmlns="http://schemas.openxmlformats.org/package/2006/relationships"><Relationship Id="rId2" Type="http://schemas.openxmlformats.org/officeDocument/2006/relationships/image" Target="../media/image19.svg"/><Relationship Id="rId1" Type="http://schemas.openxmlformats.org/officeDocument/2006/relationships/image" Target="../media/image18.svg"/></Relationships>
</file>

<file path=ppt/diagrams/_rels/drawing10.xml.rels><?xml version="1.0" encoding="UTF-8" standalone="yes"?>
<Relationships xmlns="http://schemas.openxmlformats.org/package/2006/relationships"><Relationship Id="rId1" Type="http://schemas.openxmlformats.org/officeDocument/2006/relationships/image" Target="../media/image57.svg"/></Relationships>
</file>

<file path=ppt/diagrams/_rels/drawing11.xml.rels><?xml version="1.0" encoding="UTF-8" standalone="yes"?>
<Relationships xmlns="http://schemas.openxmlformats.org/package/2006/relationships"><Relationship Id="rId2" Type="http://schemas.openxmlformats.org/officeDocument/2006/relationships/image" Target="../media/image59.svg"/><Relationship Id="rId1" Type="http://schemas.openxmlformats.org/officeDocument/2006/relationships/image" Target="../media/image58.svg"/></Relationships>
</file>

<file path=ppt/diagrams/_rels/drawing12.xml.rels><?xml version="1.0" encoding="UTF-8" standalone="yes"?>
<Relationships xmlns="http://schemas.openxmlformats.org/package/2006/relationships"><Relationship Id="rId3" Type="http://schemas.openxmlformats.org/officeDocument/2006/relationships/image" Target="../media/image62.svg"/><Relationship Id="rId2" Type="http://schemas.openxmlformats.org/officeDocument/2006/relationships/image" Target="../media/image61.svg"/><Relationship Id="rId1" Type="http://schemas.openxmlformats.org/officeDocument/2006/relationships/image" Target="../media/image60.svg"/></Relationships>
</file>

<file path=ppt/diagrams/_rels/drawing15.xml.rels><?xml version="1.0" encoding="UTF-8" standalone="yes"?>
<Relationships xmlns="http://schemas.openxmlformats.org/package/2006/relationships"><Relationship Id="rId2" Type="http://schemas.openxmlformats.org/officeDocument/2006/relationships/image" Target="../media/image69.svg"/><Relationship Id="rId1" Type="http://schemas.openxmlformats.org/officeDocument/2006/relationships/image" Target="../media/image68.svg"/></Relationships>
</file>

<file path=ppt/diagrams/_rels/drawing3.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svg"/><Relationship Id="rId1" Type="http://schemas.openxmlformats.org/officeDocument/2006/relationships/image" Target="../media/image20.svg"/><Relationship Id="rId4" Type="http://schemas.openxmlformats.org/officeDocument/2006/relationships/image" Target="../media/image23.svg"/></Relationships>
</file>

<file path=ppt/diagrams/_rels/drawing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6.svg"/><Relationship Id="rId1" Type="http://schemas.openxmlformats.org/officeDocument/2006/relationships/image" Target="../media/image25.svg"/></Relationships>
</file>

<file path=ppt/diagrams/_rels/drawing6.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svg"/><Relationship Id="rId1" Type="http://schemas.openxmlformats.org/officeDocument/2006/relationships/image" Target="../media/image43.svg"/><Relationship Id="rId4" Type="http://schemas.openxmlformats.org/officeDocument/2006/relationships/image" Target="../media/image46.svg"/></Relationships>
</file>

<file path=ppt/diagrams/_rels/drawing7.xml.rels><?xml version="1.0" encoding="UTF-8" standalone="yes"?>
<Relationships xmlns="http://schemas.openxmlformats.org/package/2006/relationships"><Relationship Id="rId1" Type="http://schemas.openxmlformats.org/officeDocument/2006/relationships/image" Target="../media/image54.svg"/></Relationships>
</file>

<file path=ppt/diagrams/_rels/drawing8.xml.rels><?xml version="1.0" encoding="UTF-8" standalone="yes"?>
<Relationships xmlns="http://schemas.openxmlformats.org/package/2006/relationships"><Relationship Id="rId1" Type="http://schemas.openxmlformats.org/officeDocument/2006/relationships/image" Target="../media/image55.svg"/></Relationships>
</file>

<file path=ppt/diagrams/_rels/drawing9.xml.rels><?xml version="1.0" encoding="UTF-8" standalone="yes"?>
<Relationships xmlns="http://schemas.openxmlformats.org/package/2006/relationships"><Relationship Id="rId1" Type="http://schemas.openxmlformats.org/officeDocument/2006/relationships/image" Target="../media/image56.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4E9727-ABD8-43E3-A8D4-2F5A0ADC8836}"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6094033A-59C4-49FE-8D3B-30847BFE54A2}">
      <dgm:prSet/>
      <dgm:spPr/>
      <dgm:t>
        <a:bodyPr/>
        <a:lstStyle/>
        <a:p>
          <a:r>
            <a:rPr lang="en-CA" dirty="0"/>
            <a:t>Students need to learn </a:t>
          </a:r>
          <a:r>
            <a:rPr lang="en-CA" i="1" dirty="0"/>
            <a:t>how to learn</a:t>
          </a:r>
          <a:r>
            <a:rPr lang="en-CA" dirty="0"/>
            <a:t> from experiment</a:t>
          </a:r>
          <a:r>
            <a:rPr lang="en-CA" baseline="30000" dirty="0"/>
            <a:t>[1,2]</a:t>
          </a:r>
          <a:endParaRPr lang="en-US" dirty="0"/>
        </a:p>
      </dgm:t>
    </dgm:pt>
    <dgm:pt modelId="{3990FF38-A9E7-4CC3-BD2D-B8576B676E56}" type="parTrans" cxnId="{914B2B5F-9FA2-47BF-9524-DBA1754B4B09}">
      <dgm:prSet/>
      <dgm:spPr/>
      <dgm:t>
        <a:bodyPr/>
        <a:lstStyle/>
        <a:p>
          <a:endParaRPr lang="en-US"/>
        </a:p>
      </dgm:t>
    </dgm:pt>
    <dgm:pt modelId="{E5EEA4C6-69D9-4D53-BCEF-693269A86C79}" type="sibTrans" cxnId="{914B2B5F-9FA2-47BF-9524-DBA1754B4B09}">
      <dgm:prSet/>
      <dgm:spPr/>
      <dgm:t>
        <a:bodyPr/>
        <a:lstStyle/>
        <a:p>
          <a:endParaRPr lang="en-US"/>
        </a:p>
      </dgm:t>
    </dgm:pt>
    <dgm:pt modelId="{E357842A-305F-468D-9E91-9465BC28EBB2}">
      <dgm:prSet/>
      <dgm:spPr/>
      <dgm:t>
        <a:bodyPr/>
        <a:lstStyle/>
        <a:p>
          <a:r>
            <a:rPr lang="en-CA" dirty="0"/>
            <a:t>Our students largely view theoretical pursuits as the “default” path in physics careers</a:t>
          </a:r>
          <a:r>
            <a:rPr lang="en-CA" baseline="30000" dirty="0"/>
            <a:t>[3,4]</a:t>
          </a:r>
          <a:endParaRPr lang="en-US" dirty="0"/>
        </a:p>
      </dgm:t>
    </dgm:pt>
    <dgm:pt modelId="{87546337-13CD-41F2-94A6-0FC4F6054DA7}" type="parTrans" cxnId="{54FD03B7-6CD0-46E0-A251-0DBD6D38478C}">
      <dgm:prSet/>
      <dgm:spPr/>
      <dgm:t>
        <a:bodyPr/>
        <a:lstStyle/>
        <a:p>
          <a:endParaRPr lang="en-US"/>
        </a:p>
      </dgm:t>
    </dgm:pt>
    <dgm:pt modelId="{0F7508EF-B120-4590-8C4A-7F9738539D3C}" type="sibTrans" cxnId="{54FD03B7-6CD0-46E0-A251-0DBD6D38478C}">
      <dgm:prSet/>
      <dgm:spPr/>
      <dgm:t>
        <a:bodyPr/>
        <a:lstStyle/>
        <a:p>
          <a:endParaRPr lang="en-US"/>
        </a:p>
      </dgm:t>
    </dgm:pt>
    <dgm:pt modelId="{86C06AC2-F662-4CA4-BA24-0CFA0873ADE5}" type="pres">
      <dgm:prSet presAssocID="{9F4E9727-ABD8-43E3-A8D4-2F5A0ADC8836}" presName="root" presStyleCnt="0">
        <dgm:presLayoutVars>
          <dgm:dir/>
          <dgm:resizeHandles val="exact"/>
        </dgm:presLayoutVars>
      </dgm:prSet>
      <dgm:spPr/>
    </dgm:pt>
    <dgm:pt modelId="{A9164F76-DD71-4ED0-979F-D3873E2B8652}" type="pres">
      <dgm:prSet presAssocID="{6094033A-59C4-49FE-8D3B-30847BFE54A2}" presName="compNode" presStyleCnt="0"/>
      <dgm:spPr/>
    </dgm:pt>
    <dgm:pt modelId="{969B05F8-C8E9-45EA-A93E-BCB2D900E2BB}" type="pres">
      <dgm:prSet presAssocID="{6094033A-59C4-49FE-8D3B-30847BFE54A2}" presName="bgRect" presStyleLbl="bgShp" presStyleIdx="0" presStyleCnt="2"/>
      <dgm:spPr/>
    </dgm:pt>
    <dgm:pt modelId="{2074AF20-A2C1-460D-A7E0-775F1017A870}" type="pres">
      <dgm:prSet presAssocID="{6094033A-59C4-49FE-8D3B-30847BFE54A2}" presName="iconRect" presStyleLbl="node1" presStyleIdx="0" presStyleCnt="2"/>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Flask"/>
        </a:ext>
      </dgm:extLst>
    </dgm:pt>
    <dgm:pt modelId="{EE2EC1E8-1D2D-4D48-877B-34962F969385}" type="pres">
      <dgm:prSet presAssocID="{6094033A-59C4-49FE-8D3B-30847BFE54A2}" presName="spaceRect" presStyleCnt="0"/>
      <dgm:spPr/>
    </dgm:pt>
    <dgm:pt modelId="{8389F55E-AD81-4054-8D6A-0E1AAAA99E61}" type="pres">
      <dgm:prSet presAssocID="{6094033A-59C4-49FE-8D3B-30847BFE54A2}" presName="parTx" presStyleLbl="revTx" presStyleIdx="0" presStyleCnt="2">
        <dgm:presLayoutVars>
          <dgm:chMax val="0"/>
          <dgm:chPref val="0"/>
        </dgm:presLayoutVars>
      </dgm:prSet>
      <dgm:spPr/>
    </dgm:pt>
    <dgm:pt modelId="{6014E3A5-9004-4B6C-98AE-0942D7FF5A1F}" type="pres">
      <dgm:prSet presAssocID="{E5EEA4C6-69D9-4D53-BCEF-693269A86C79}" presName="sibTrans" presStyleCnt="0"/>
      <dgm:spPr/>
    </dgm:pt>
    <dgm:pt modelId="{8B26A897-2B3C-400E-B9F1-2CF5BA47584D}" type="pres">
      <dgm:prSet presAssocID="{E357842A-305F-468D-9E91-9465BC28EBB2}" presName="compNode" presStyleCnt="0"/>
      <dgm:spPr/>
    </dgm:pt>
    <dgm:pt modelId="{464AE59C-A737-4143-B2BA-9DFA49148780}" type="pres">
      <dgm:prSet presAssocID="{E357842A-305F-468D-9E91-9465BC28EBB2}" presName="bgRect" presStyleLbl="bgShp" presStyleIdx="1" presStyleCnt="2"/>
      <dgm:spPr/>
    </dgm:pt>
    <dgm:pt modelId="{BA7071AE-13EC-469A-971F-E1B3A01C5641}" type="pres">
      <dgm:prSet presAssocID="{E357842A-305F-468D-9E91-9465BC28EBB2}" presName="iconRect" presStyleLbl="node1" presStyleIdx="1" presStyleCnt="2"/>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4BCD7175-98E7-48F3-A24E-A3638BA93C22}" type="pres">
      <dgm:prSet presAssocID="{E357842A-305F-468D-9E91-9465BC28EBB2}" presName="spaceRect" presStyleCnt="0"/>
      <dgm:spPr/>
    </dgm:pt>
    <dgm:pt modelId="{A56D9175-AFF7-4D33-B333-A0145DF6083C}" type="pres">
      <dgm:prSet presAssocID="{E357842A-305F-468D-9E91-9465BC28EBB2}" presName="parTx" presStyleLbl="revTx" presStyleIdx="1" presStyleCnt="2">
        <dgm:presLayoutVars>
          <dgm:chMax val="0"/>
          <dgm:chPref val="0"/>
        </dgm:presLayoutVars>
      </dgm:prSet>
      <dgm:spPr/>
    </dgm:pt>
  </dgm:ptLst>
  <dgm:cxnLst>
    <dgm:cxn modelId="{8EFDCD38-24BE-48B7-805A-F2DEAC9F8570}" type="presOf" srcId="{9F4E9727-ABD8-43E3-A8D4-2F5A0ADC8836}" destId="{86C06AC2-F662-4CA4-BA24-0CFA0873ADE5}" srcOrd="0" destOrd="0" presId="urn:microsoft.com/office/officeart/2018/2/layout/IconVerticalSolidList"/>
    <dgm:cxn modelId="{914B2B5F-9FA2-47BF-9524-DBA1754B4B09}" srcId="{9F4E9727-ABD8-43E3-A8D4-2F5A0ADC8836}" destId="{6094033A-59C4-49FE-8D3B-30847BFE54A2}" srcOrd="0" destOrd="0" parTransId="{3990FF38-A9E7-4CC3-BD2D-B8576B676E56}" sibTransId="{E5EEA4C6-69D9-4D53-BCEF-693269A86C79}"/>
    <dgm:cxn modelId="{0683A346-64E2-4781-94A6-BEA5E20D1EF5}" type="presOf" srcId="{6094033A-59C4-49FE-8D3B-30847BFE54A2}" destId="{8389F55E-AD81-4054-8D6A-0E1AAAA99E61}" srcOrd="0" destOrd="0" presId="urn:microsoft.com/office/officeart/2018/2/layout/IconVerticalSolidList"/>
    <dgm:cxn modelId="{5D1CFCAA-81BE-4C8B-82CE-245FE7272FAE}" type="presOf" srcId="{E357842A-305F-468D-9E91-9465BC28EBB2}" destId="{A56D9175-AFF7-4D33-B333-A0145DF6083C}" srcOrd="0" destOrd="0" presId="urn:microsoft.com/office/officeart/2018/2/layout/IconVerticalSolidList"/>
    <dgm:cxn modelId="{54FD03B7-6CD0-46E0-A251-0DBD6D38478C}" srcId="{9F4E9727-ABD8-43E3-A8D4-2F5A0ADC8836}" destId="{E357842A-305F-468D-9E91-9465BC28EBB2}" srcOrd="1" destOrd="0" parTransId="{87546337-13CD-41F2-94A6-0FC4F6054DA7}" sibTransId="{0F7508EF-B120-4590-8C4A-7F9738539D3C}"/>
    <dgm:cxn modelId="{5395C7DD-2A41-48F7-8B8B-89CEE05235C7}" type="presParOf" srcId="{86C06AC2-F662-4CA4-BA24-0CFA0873ADE5}" destId="{A9164F76-DD71-4ED0-979F-D3873E2B8652}" srcOrd="0" destOrd="0" presId="urn:microsoft.com/office/officeart/2018/2/layout/IconVerticalSolidList"/>
    <dgm:cxn modelId="{EF3238AA-1B6A-4997-9EA6-97B059716197}" type="presParOf" srcId="{A9164F76-DD71-4ED0-979F-D3873E2B8652}" destId="{969B05F8-C8E9-45EA-A93E-BCB2D900E2BB}" srcOrd="0" destOrd="0" presId="urn:microsoft.com/office/officeart/2018/2/layout/IconVerticalSolidList"/>
    <dgm:cxn modelId="{501944CC-CEBA-4A6B-9731-A49CF81E3FFD}" type="presParOf" srcId="{A9164F76-DD71-4ED0-979F-D3873E2B8652}" destId="{2074AF20-A2C1-460D-A7E0-775F1017A870}" srcOrd="1" destOrd="0" presId="urn:microsoft.com/office/officeart/2018/2/layout/IconVerticalSolidList"/>
    <dgm:cxn modelId="{035FAB35-4168-464A-AD39-A1188FE43A43}" type="presParOf" srcId="{A9164F76-DD71-4ED0-979F-D3873E2B8652}" destId="{EE2EC1E8-1D2D-4D48-877B-34962F969385}" srcOrd="2" destOrd="0" presId="urn:microsoft.com/office/officeart/2018/2/layout/IconVerticalSolidList"/>
    <dgm:cxn modelId="{D5972849-0985-47F2-953E-1D5C8EF44888}" type="presParOf" srcId="{A9164F76-DD71-4ED0-979F-D3873E2B8652}" destId="{8389F55E-AD81-4054-8D6A-0E1AAAA99E61}" srcOrd="3" destOrd="0" presId="urn:microsoft.com/office/officeart/2018/2/layout/IconVerticalSolidList"/>
    <dgm:cxn modelId="{5A0BBBAB-6D44-4367-B9D9-670F969A1FD1}" type="presParOf" srcId="{86C06AC2-F662-4CA4-BA24-0CFA0873ADE5}" destId="{6014E3A5-9004-4B6C-98AE-0942D7FF5A1F}" srcOrd="1" destOrd="0" presId="urn:microsoft.com/office/officeart/2018/2/layout/IconVerticalSolidList"/>
    <dgm:cxn modelId="{3C11A2AF-18B0-4EE2-9D4D-66E5E501DBDC}" type="presParOf" srcId="{86C06AC2-F662-4CA4-BA24-0CFA0873ADE5}" destId="{8B26A897-2B3C-400E-B9F1-2CF5BA47584D}" srcOrd="2" destOrd="0" presId="urn:microsoft.com/office/officeart/2018/2/layout/IconVerticalSolidList"/>
    <dgm:cxn modelId="{77711B0A-9A7F-4C34-9C92-75B2B18B0826}" type="presParOf" srcId="{8B26A897-2B3C-400E-B9F1-2CF5BA47584D}" destId="{464AE59C-A737-4143-B2BA-9DFA49148780}" srcOrd="0" destOrd="0" presId="urn:microsoft.com/office/officeart/2018/2/layout/IconVerticalSolidList"/>
    <dgm:cxn modelId="{B1BDD37E-84BD-4DA2-9BB7-9572225FFF33}" type="presParOf" srcId="{8B26A897-2B3C-400E-B9F1-2CF5BA47584D}" destId="{BA7071AE-13EC-469A-971F-E1B3A01C5641}" srcOrd="1" destOrd="0" presId="urn:microsoft.com/office/officeart/2018/2/layout/IconVerticalSolidList"/>
    <dgm:cxn modelId="{91E9B45C-7677-454F-B0B3-3C13D40C3D64}" type="presParOf" srcId="{8B26A897-2B3C-400E-B9F1-2CF5BA47584D}" destId="{4BCD7175-98E7-48F3-A24E-A3638BA93C22}" srcOrd="2" destOrd="0" presId="urn:microsoft.com/office/officeart/2018/2/layout/IconVerticalSolidList"/>
    <dgm:cxn modelId="{56986D4C-DB59-4DBC-BC00-78845B187170}" type="presParOf" srcId="{8B26A897-2B3C-400E-B9F1-2CF5BA47584D}" destId="{A56D9175-AFF7-4D33-B333-A0145DF6083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004241A-A437-4E06-A0E3-F37EA8ABC25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D87829FF-30ED-49E4-9912-951466515BFC}">
      <dgm:prSet/>
      <dgm:spPr/>
      <dgm:t>
        <a:bodyPr/>
        <a:lstStyle/>
        <a:p>
          <a:pPr>
            <a:lnSpc>
              <a:spcPct val="100000"/>
            </a:lnSpc>
          </a:pPr>
          <a:r>
            <a:rPr lang="en-US"/>
            <a:t>Authentic</a:t>
          </a:r>
        </a:p>
      </dgm:t>
    </dgm:pt>
    <dgm:pt modelId="{FB49DCFA-36B4-4423-A91E-5EFB4D12188E}" type="parTrans" cxnId="{D6033AF7-C7FC-453C-83A8-F74578ABFAF8}">
      <dgm:prSet/>
      <dgm:spPr/>
      <dgm:t>
        <a:bodyPr/>
        <a:lstStyle/>
        <a:p>
          <a:endParaRPr lang="en-US"/>
        </a:p>
      </dgm:t>
    </dgm:pt>
    <dgm:pt modelId="{371C4336-731C-4813-AD43-710B7CBDA8DD}" type="sibTrans" cxnId="{D6033AF7-C7FC-453C-83A8-F74578ABFAF8}">
      <dgm:prSet/>
      <dgm:spPr/>
      <dgm:t>
        <a:bodyPr/>
        <a:lstStyle/>
        <a:p>
          <a:endParaRPr lang="en-US"/>
        </a:p>
      </dgm:t>
    </dgm:pt>
    <dgm:pt modelId="{3724F7EE-D565-43F4-84F7-ED94A037520A}" type="pres">
      <dgm:prSet presAssocID="{2004241A-A437-4E06-A0E3-F37EA8ABC25E}" presName="root" presStyleCnt="0">
        <dgm:presLayoutVars>
          <dgm:dir/>
          <dgm:resizeHandles val="exact"/>
        </dgm:presLayoutVars>
      </dgm:prSet>
      <dgm:spPr/>
    </dgm:pt>
    <dgm:pt modelId="{49C0CB18-7EFA-450A-8866-43EF9BC99DC5}" type="pres">
      <dgm:prSet presAssocID="{D87829FF-30ED-49E4-9912-951466515BFC}" presName="compNode" presStyleCnt="0"/>
      <dgm:spPr/>
    </dgm:pt>
    <dgm:pt modelId="{0CDF33C3-FE5E-486B-A57B-6366D07201D3}" type="pres">
      <dgm:prSet presAssocID="{D87829FF-30ED-49E4-9912-951466515BFC}" presName="bgRect" presStyleLbl="bgShp" presStyleIdx="0" presStyleCnt="1"/>
      <dgm:spPr/>
    </dgm:pt>
    <dgm:pt modelId="{844DDC53-2641-4D8E-A708-BA24BFD26190}" type="pres">
      <dgm:prSet presAssocID="{D87829FF-30ED-49E4-9912-951466515BFC}" presName="iconRect" presStyleLbl="node1" presStyleIdx="0" presStyleCnt="1"/>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Key"/>
        </a:ext>
      </dgm:extLst>
    </dgm:pt>
    <dgm:pt modelId="{0FFA92B0-917C-4B10-B098-0C08470702B1}" type="pres">
      <dgm:prSet presAssocID="{D87829FF-30ED-49E4-9912-951466515BFC}" presName="spaceRect" presStyleCnt="0"/>
      <dgm:spPr/>
    </dgm:pt>
    <dgm:pt modelId="{E6B19F50-64E4-422A-893F-65964740042D}" type="pres">
      <dgm:prSet presAssocID="{D87829FF-30ED-49E4-9912-951466515BFC}" presName="parTx" presStyleLbl="revTx" presStyleIdx="0" presStyleCnt="1">
        <dgm:presLayoutVars>
          <dgm:chMax val="0"/>
          <dgm:chPref val="0"/>
        </dgm:presLayoutVars>
      </dgm:prSet>
      <dgm:spPr/>
    </dgm:pt>
  </dgm:ptLst>
  <dgm:cxnLst>
    <dgm:cxn modelId="{66F1E35B-60C7-4087-A44F-BFBBBACEE2B7}" type="presOf" srcId="{2004241A-A437-4E06-A0E3-F37EA8ABC25E}" destId="{3724F7EE-D565-43F4-84F7-ED94A037520A}" srcOrd="0" destOrd="0" presId="urn:microsoft.com/office/officeart/2018/2/layout/IconVerticalSolidList"/>
    <dgm:cxn modelId="{19930FD1-CC6A-4E8C-A1F0-E8484029DFBA}" type="presOf" srcId="{D87829FF-30ED-49E4-9912-951466515BFC}" destId="{E6B19F50-64E4-422A-893F-65964740042D}" srcOrd="0" destOrd="0" presId="urn:microsoft.com/office/officeart/2018/2/layout/IconVerticalSolidList"/>
    <dgm:cxn modelId="{D6033AF7-C7FC-453C-83A8-F74578ABFAF8}" srcId="{2004241A-A437-4E06-A0E3-F37EA8ABC25E}" destId="{D87829FF-30ED-49E4-9912-951466515BFC}" srcOrd="0" destOrd="0" parTransId="{FB49DCFA-36B4-4423-A91E-5EFB4D12188E}" sibTransId="{371C4336-731C-4813-AD43-710B7CBDA8DD}"/>
    <dgm:cxn modelId="{A3FFA259-9786-4386-A6EA-FC3921FAD8E5}" type="presParOf" srcId="{3724F7EE-D565-43F4-84F7-ED94A037520A}" destId="{49C0CB18-7EFA-450A-8866-43EF9BC99DC5}" srcOrd="0" destOrd="0" presId="urn:microsoft.com/office/officeart/2018/2/layout/IconVerticalSolidList"/>
    <dgm:cxn modelId="{1EA5AD52-AF32-40CF-85CB-D4ACD08130D5}" type="presParOf" srcId="{49C0CB18-7EFA-450A-8866-43EF9BC99DC5}" destId="{0CDF33C3-FE5E-486B-A57B-6366D07201D3}" srcOrd="0" destOrd="0" presId="urn:microsoft.com/office/officeart/2018/2/layout/IconVerticalSolidList"/>
    <dgm:cxn modelId="{AA5D42FB-642E-4FAC-82AF-20D8CBAC6D9E}" type="presParOf" srcId="{49C0CB18-7EFA-450A-8866-43EF9BC99DC5}" destId="{844DDC53-2641-4D8E-A708-BA24BFD26190}" srcOrd="1" destOrd="0" presId="urn:microsoft.com/office/officeart/2018/2/layout/IconVerticalSolidList"/>
    <dgm:cxn modelId="{B9779A7C-557F-4F11-B33C-DC58C9D8D85E}" type="presParOf" srcId="{49C0CB18-7EFA-450A-8866-43EF9BC99DC5}" destId="{0FFA92B0-917C-4B10-B098-0C08470702B1}" srcOrd="2" destOrd="0" presId="urn:microsoft.com/office/officeart/2018/2/layout/IconVerticalSolidList"/>
    <dgm:cxn modelId="{53B2A240-38F4-4185-9A92-9682AF31B360}" type="presParOf" srcId="{49C0CB18-7EFA-450A-8866-43EF9BC99DC5}" destId="{E6B19F50-64E4-422A-893F-65964740042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C8913D4-5AD9-495E-89C9-8E8ED17F7C77}" type="doc">
      <dgm:prSet loTypeId="urn:microsoft.com/office/officeart/2018/5/layout/IconCircleLabelList" loCatId="icon" qsTypeId="urn:microsoft.com/office/officeart/2005/8/quickstyle/simple1" qsCatId="simple" csTypeId="urn:microsoft.com/office/officeart/2005/8/colors/accent2_2" csCatId="accent2" phldr="1"/>
      <dgm:spPr/>
      <dgm:t>
        <a:bodyPr/>
        <a:lstStyle/>
        <a:p>
          <a:endParaRPr lang="en-US"/>
        </a:p>
      </dgm:t>
    </dgm:pt>
    <dgm:pt modelId="{187DEC91-C6B3-4925-80D0-087916ADA68A}">
      <dgm:prSet/>
      <dgm:spPr/>
      <dgm:t>
        <a:bodyPr/>
        <a:lstStyle/>
        <a:p>
          <a:pPr>
            <a:lnSpc>
              <a:spcPct val="100000"/>
            </a:lnSpc>
            <a:defRPr cap="all"/>
          </a:pPr>
          <a:r>
            <a:rPr lang="en-US">
              <a:latin typeface="Barlow Condensed"/>
            </a:rPr>
            <a:t>A conceptually rich topic</a:t>
          </a:r>
          <a:endParaRPr lang="en-US"/>
        </a:p>
      </dgm:t>
    </dgm:pt>
    <dgm:pt modelId="{485C72A2-9C7C-408B-99B0-B147F2F31794}" type="parTrans" cxnId="{C0765DAA-1636-4A25-804F-E5FB3D10E81E}">
      <dgm:prSet/>
      <dgm:spPr/>
      <dgm:t>
        <a:bodyPr/>
        <a:lstStyle/>
        <a:p>
          <a:endParaRPr lang="en-US"/>
        </a:p>
      </dgm:t>
    </dgm:pt>
    <dgm:pt modelId="{BF0EA35C-37BC-4C69-ADE0-CEA699633908}" type="sibTrans" cxnId="{C0765DAA-1636-4A25-804F-E5FB3D10E81E}">
      <dgm:prSet/>
      <dgm:spPr/>
      <dgm:t>
        <a:bodyPr/>
        <a:lstStyle/>
        <a:p>
          <a:endParaRPr lang="en-US"/>
        </a:p>
      </dgm:t>
    </dgm:pt>
    <dgm:pt modelId="{205023EC-8A10-4A19-BBA4-8852C671AF63}">
      <dgm:prSet/>
      <dgm:spPr/>
      <dgm:t>
        <a:bodyPr/>
        <a:lstStyle/>
        <a:p>
          <a:pPr>
            <a:lnSpc>
              <a:spcPct val="100000"/>
            </a:lnSpc>
            <a:defRPr cap="all"/>
          </a:pPr>
          <a:r>
            <a:rPr lang="en-US">
              <a:latin typeface="Barlow Condensed"/>
            </a:rPr>
            <a:t>A</a:t>
          </a:r>
          <a:r>
            <a:rPr lang="en-US"/>
            <a:t> </a:t>
          </a:r>
          <a:r>
            <a:rPr lang="en-US">
              <a:latin typeface="Barlow Condensed"/>
            </a:rPr>
            <a:t>question that</a:t>
          </a:r>
          <a:r>
            <a:rPr lang="en-US"/>
            <a:t> </a:t>
          </a:r>
          <a:r>
            <a:rPr lang="en-US">
              <a:latin typeface="Barlow Condensed"/>
            </a:rPr>
            <a:t>Interests Students</a:t>
          </a:r>
          <a:endParaRPr lang="en-US"/>
        </a:p>
      </dgm:t>
    </dgm:pt>
    <dgm:pt modelId="{2A3B6505-54B0-4391-B41C-81BA9E5578C3}" type="parTrans" cxnId="{861847C3-2348-4F1F-BDCA-E6CB87B56F81}">
      <dgm:prSet/>
      <dgm:spPr/>
      <dgm:t>
        <a:bodyPr/>
        <a:lstStyle/>
        <a:p>
          <a:endParaRPr lang="en-US"/>
        </a:p>
      </dgm:t>
    </dgm:pt>
    <dgm:pt modelId="{2700B574-4855-4A28-A90C-D88FF56475E3}" type="sibTrans" cxnId="{861847C3-2348-4F1F-BDCA-E6CB87B56F81}">
      <dgm:prSet/>
      <dgm:spPr/>
      <dgm:t>
        <a:bodyPr/>
        <a:lstStyle/>
        <a:p>
          <a:endParaRPr lang="en-US"/>
        </a:p>
      </dgm:t>
    </dgm:pt>
    <dgm:pt modelId="{C1BA01DD-689B-4A19-A4D1-327E36257103}" type="pres">
      <dgm:prSet presAssocID="{DC8913D4-5AD9-495E-89C9-8E8ED17F7C77}" presName="root" presStyleCnt="0">
        <dgm:presLayoutVars>
          <dgm:dir/>
          <dgm:resizeHandles val="exact"/>
        </dgm:presLayoutVars>
      </dgm:prSet>
      <dgm:spPr/>
    </dgm:pt>
    <dgm:pt modelId="{F5465616-7B02-4D45-B756-7F6D322FC6AC}" type="pres">
      <dgm:prSet presAssocID="{187DEC91-C6B3-4925-80D0-087916ADA68A}" presName="compNode" presStyleCnt="0"/>
      <dgm:spPr/>
    </dgm:pt>
    <dgm:pt modelId="{61A2CF63-65D9-4DF4-9143-B11BA4107594}" type="pres">
      <dgm:prSet presAssocID="{187DEC91-C6B3-4925-80D0-087916ADA68A}" presName="iconBgRect" presStyleLbl="bgShp" presStyleIdx="0" presStyleCnt="2"/>
      <dgm:spPr/>
    </dgm:pt>
    <dgm:pt modelId="{5D6F3594-CB07-4A5E-AA58-47EB2582C48E}" type="pres">
      <dgm:prSet presAssocID="{187DEC91-C6B3-4925-80D0-087916ADA68A}" presName="iconRect" presStyleLbl="node1" presStyleIdx="0" presStyleCnt="2"/>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Head with Gears"/>
        </a:ext>
      </dgm:extLst>
    </dgm:pt>
    <dgm:pt modelId="{0E87F634-5EB3-430F-B565-FB4617782F6C}" type="pres">
      <dgm:prSet presAssocID="{187DEC91-C6B3-4925-80D0-087916ADA68A}" presName="spaceRect" presStyleCnt="0"/>
      <dgm:spPr/>
    </dgm:pt>
    <dgm:pt modelId="{2AFDF2D4-CFDD-4CEF-9D1B-E71BDD720C5E}" type="pres">
      <dgm:prSet presAssocID="{187DEC91-C6B3-4925-80D0-087916ADA68A}" presName="textRect" presStyleLbl="revTx" presStyleIdx="0" presStyleCnt="2">
        <dgm:presLayoutVars>
          <dgm:chMax val="1"/>
          <dgm:chPref val="1"/>
        </dgm:presLayoutVars>
      </dgm:prSet>
      <dgm:spPr/>
    </dgm:pt>
    <dgm:pt modelId="{3E0D9C97-DBCA-4C9C-A204-84E4E7C5995F}" type="pres">
      <dgm:prSet presAssocID="{BF0EA35C-37BC-4C69-ADE0-CEA699633908}" presName="sibTrans" presStyleCnt="0"/>
      <dgm:spPr/>
    </dgm:pt>
    <dgm:pt modelId="{92D1D85D-E2D1-4B95-85FA-A88668C9B929}" type="pres">
      <dgm:prSet presAssocID="{205023EC-8A10-4A19-BBA4-8852C671AF63}" presName="compNode" presStyleCnt="0"/>
      <dgm:spPr/>
    </dgm:pt>
    <dgm:pt modelId="{D30634D7-3587-4EC2-AFDA-40CF80538527}" type="pres">
      <dgm:prSet presAssocID="{205023EC-8A10-4A19-BBA4-8852C671AF63}" presName="iconBgRect" presStyleLbl="bgShp" presStyleIdx="1" presStyleCnt="2"/>
      <dgm:spPr/>
    </dgm:pt>
    <dgm:pt modelId="{CD437BC5-90AA-4281-808B-A35DAF95287A}" type="pres">
      <dgm:prSet presAssocID="{205023EC-8A10-4A19-BBA4-8852C671AF63}" presName="iconRect" presStyleLbl="node1" presStyleIdx="1" presStyleCnt="2"/>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lp"/>
        </a:ext>
      </dgm:extLst>
    </dgm:pt>
    <dgm:pt modelId="{0C7F722B-E19E-496F-BA18-FCF8DE9254F4}" type="pres">
      <dgm:prSet presAssocID="{205023EC-8A10-4A19-BBA4-8852C671AF63}" presName="spaceRect" presStyleCnt="0"/>
      <dgm:spPr/>
    </dgm:pt>
    <dgm:pt modelId="{FCCD7E80-908A-4A81-BC9F-8C01DF8D21C4}" type="pres">
      <dgm:prSet presAssocID="{205023EC-8A10-4A19-BBA4-8852C671AF63}" presName="textRect" presStyleLbl="revTx" presStyleIdx="1" presStyleCnt="2">
        <dgm:presLayoutVars>
          <dgm:chMax val="1"/>
          <dgm:chPref val="1"/>
        </dgm:presLayoutVars>
      </dgm:prSet>
      <dgm:spPr/>
    </dgm:pt>
  </dgm:ptLst>
  <dgm:cxnLst>
    <dgm:cxn modelId="{A5230B62-DFD1-4099-AF5D-3A9DFF289F4D}" type="presOf" srcId="{205023EC-8A10-4A19-BBA4-8852C671AF63}" destId="{FCCD7E80-908A-4A81-BC9F-8C01DF8D21C4}" srcOrd="0" destOrd="0" presId="urn:microsoft.com/office/officeart/2018/5/layout/IconCircleLabelList"/>
    <dgm:cxn modelId="{6C408BA3-D8BE-4D98-872E-2E011DE3FBD9}" type="presOf" srcId="{187DEC91-C6B3-4925-80D0-087916ADA68A}" destId="{2AFDF2D4-CFDD-4CEF-9D1B-E71BDD720C5E}" srcOrd="0" destOrd="0" presId="urn:microsoft.com/office/officeart/2018/5/layout/IconCircleLabelList"/>
    <dgm:cxn modelId="{C0765DAA-1636-4A25-804F-E5FB3D10E81E}" srcId="{DC8913D4-5AD9-495E-89C9-8E8ED17F7C77}" destId="{187DEC91-C6B3-4925-80D0-087916ADA68A}" srcOrd="0" destOrd="0" parTransId="{485C72A2-9C7C-408B-99B0-B147F2F31794}" sibTransId="{BF0EA35C-37BC-4C69-ADE0-CEA699633908}"/>
    <dgm:cxn modelId="{861847C3-2348-4F1F-BDCA-E6CB87B56F81}" srcId="{DC8913D4-5AD9-495E-89C9-8E8ED17F7C77}" destId="{205023EC-8A10-4A19-BBA4-8852C671AF63}" srcOrd="1" destOrd="0" parTransId="{2A3B6505-54B0-4391-B41C-81BA9E5578C3}" sibTransId="{2700B574-4855-4A28-A90C-D88FF56475E3}"/>
    <dgm:cxn modelId="{8C51E7CB-F1BD-408E-ABCA-71EDDEE1C9B6}" type="presOf" srcId="{DC8913D4-5AD9-495E-89C9-8E8ED17F7C77}" destId="{C1BA01DD-689B-4A19-A4D1-327E36257103}" srcOrd="0" destOrd="0" presId="urn:microsoft.com/office/officeart/2018/5/layout/IconCircleLabelList"/>
    <dgm:cxn modelId="{4D782AD1-1899-4A6C-B216-5F641C601A3C}" type="presParOf" srcId="{C1BA01DD-689B-4A19-A4D1-327E36257103}" destId="{F5465616-7B02-4D45-B756-7F6D322FC6AC}" srcOrd="0" destOrd="0" presId="urn:microsoft.com/office/officeart/2018/5/layout/IconCircleLabelList"/>
    <dgm:cxn modelId="{B844B73D-49EC-4354-B7F6-C7146859911D}" type="presParOf" srcId="{F5465616-7B02-4D45-B756-7F6D322FC6AC}" destId="{61A2CF63-65D9-4DF4-9143-B11BA4107594}" srcOrd="0" destOrd="0" presId="urn:microsoft.com/office/officeart/2018/5/layout/IconCircleLabelList"/>
    <dgm:cxn modelId="{25909E07-FEE3-416A-8263-0D2154C0FB9C}" type="presParOf" srcId="{F5465616-7B02-4D45-B756-7F6D322FC6AC}" destId="{5D6F3594-CB07-4A5E-AA58-47EB2582C48E}" srcOrd="1" destOrd="0" presId="urn:microsoft.com/office/officeart/2018/5/layout/IconCircleLabelList"/>
    <dgm:cxn modelId="{1EC4CB67-6875-4022-95F4-5D45FE9C3ADB}" type="presParOf" srcId="{F5465616-7B02-4D45-B756-7F6D322FC6AC}" destId="{0E87F634-5EB3-430F-B565-FB4617782F6C}" srcOrd="2" destOrd="0" presId="urn:microsoft.com/office/officeart/2018/5/layout/IconCircleLabelList"/>
    <dgm:cxn modelId="{13E6BFE2-69B6-4371-B7BB-5B33D337461E}" type="presParOf" srcId="{F5465616-7B02-4D45-B756-7F6D322FC6AC}" destId="{2AFDF2D4-CFDD-4CEF-9D1B-E71BDD720C5E}" srcOrd="3" destOrd="0" presId="urn:microsoft.com/office/officeart/2018/5/layout/IconCircleLabelList"/>
    <dgm:cxn modelId="{A4DBCC83-74D0-458C-B6D0-0AAD7FC98B97}" type="presParOf" srcId="{C1BA01DD-689B-4A19-A4D1-327E36257103}" destId="{3E0D9C97-DBCA-4C9C-A204-84E4E7C5995F}" srcOrd="1" destOrd="0" presId="urn:microsoft.com/office/officeart/2018/5/layout/IconCircleLabelList"/>
    <dgm:cxn modelId="{03BBE27F-D3B5-4836-A5F3-E57140504AF5}" type="presParOf" srcId="{C1BA01DD-689B-4A19-A4D1-327E36257103}" destId="{92D1D85D-E2D1-4B95-85FA-A88668C9B929}" srcOrd="2" destOrd="0" presId="urn:microsoft.com/office/officeart/2018/5/layout/IconCircleLabelList"/>
    <dgm:cxn modelId="{6DDB66F9-06AB-4AD3-B992-F2DF802ECB7F}" type="presParOf" srcId="{92D1D85D-E2D1-4B95-85FA-A88668C9B929}" destId="{D30634D7-3587-4EC2-AFDA-40CF80538527}" srcOrd="0" destOrd="0" presId="urn:microsoft.com/office/officeart/2018/5/layout/IconCircleLabelList"/>
    <dgm:cxn modelId="{A1603A8E-7B50-4C39-8740-FEF8A4D27121}" type="presParOf" srcId="{92D1D85D-E2D1-4B95-85FA-A88668C9B929}" destId="{CD437BC5-90AA-4281-808B-A35DAF95287A}" srcOrd="1" destOrd="0" presId="urn:microsoft.com/office/officeart/2018/5/layout/IconCircleLabelList"/>
    <dgm:cxn modelId="{76BDE7EC-6757-46A0-8EAA-D02B444E4FD9}" type="presParOf" srcId="{92D1D85D-E2D1-4B95-85FA-A88668C9B929}" destId="{0C7F722B-E19E-496F-BA18-FCF8DE9254F4}" srcOrd="2" destOrd="0" presId="urn:microsoft.com/office/officeart/2018/5/layout/IconCircleLabelList"/>
    <dgm:cxn modelId="{AEC1095A-6C24-403E-A829-5DDAFAD2B502}" type="presParOf" srcId="{92D1D85D-E2D1-4B95-85FA-A88668C9B929}" destId="{FCCD7E80-908A-4A81-BC9F-8C01DF8D21C4}"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E1E8913-5040-4B25-B516-5906805A45C7}"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7A029425-D7EB-4087-95E3-0E33D510095B}">
      <dgm:prSet/>
      <dgm:spPr/>
      <dgm:t>
        <a:bodyPr/>
        <a:lstStyle/>
        <a:p>
          <a:pPr rtl="0"/>
          <a:r>
            <a:rPr lang="en-CA">
              <a:latin typeface="Barlow Condensed"/>
            </a:rPr>
            <a:t>Concepts relating to SHG appearing in future courses</a:t>
          </a:r>
          <a:endParaRPr lang="en-US"/>
        </a:p>
      </dgm:t>
    </dgm:pt>
    <dgm:pt modelId="{E11A599F-51AF-4F74-B85E-0D02EA32CDE9}" type="parTrans" cxnId="{AE80FE62-B2D4-4B54-A053-73DF25FDCD9C}">
      <dgm:prSet/>
      <dgm:spPr/>
      <dgm:t>
        <a:bodyPr/>
        <a:lstStyle/>
        <a:p>
          <a:endParaRPr lang="en-US"/>
        </a:p>
      </dgm:t>
    </dgm:pt>
    <dgm:pt modelId="{3AACF77D-489B-4DFC-AE35-131D86B92853}" type="sibTrans" cxnId="{AE80FE62-B2D4-4B54-A053-73DF25FDCD9C}">
      <dgm:prSet/>
      <dgm:spPr/>
      <dgm:t>
        <a:bodyPr/>
        <a:lstStyle/>
        <a:p>
          <a:endParaRPr lang="en-US"/>
        </a:p>
      </dgm:t>
    </dgm:pt>
    <dgm:pt modelId="{64873CCF-58DA-4387-8E4E-F1C44FFB57BF}">
      <dgm:prSet/>
      <dgm:spPr/>
      <dgm:t>
        <a:bodyPr/>
        <a:lstStyle/>
        <a:p>
          <a:r>
            <a:rPr lang="en-CA"/>
            <a:t>Further applications that are used in other fields of research</a:t>
          </a:r>
          <a:endParaRPr lang="en-US"/>
        </a:p>
      </dgm:t>
    </dgm:pt>
    <dgm:pt modelId="{DF35DD40-3B62-4375-86A1-140211C6E56E}" type="parTrans" cxnId="{B9802B34-DC18-4982-9232-E056DACE946E}">
      <dgm:prSet/>
      <dgm:spPr/>
      <dgm:t>
        <a:bodyPr/>
        <a:lstStyle/>
        <a:p>
          <a:endParaRPr lang="en-US"/>
        </a:p>
      </dgm:t>
    </dgm:pt>
    <dgm:pt modelId="{61A976F1-2781-45AE-BE64-14ECC21D81EF}" type="sibTrans" cxnId="{B9802B34-DC18-4982-9232-E056DACE946E}">
      <dgm:prSet/>
      <dgm:spPr/>
      <dgm:t>
        <a:bodyPr/>
        <a:lstStyle/>
        <a:p>
          <a:endParaRPr lang="en-US"/>
        </a:p>
      </dgm:t>
    </dgm:pt>
    <dgm:pt modelId="{256243DC-E810-41C5-ACE5-CE8DAAA076C3}">
      <dgm:prSet/>
      <dgm:spPr/>
      <dgm:t>
        <a:bodyPr/>
        <a:lstStyle/>
        <a:p>
          <a:r>
            <a:rPr lang="en-CA"/>
            <a:t>Nonlinear optics </a:t>
          </a:r>
          <a:endParaRPr lang="en-US"/>
        </a:p>
      </dgm:t>
    </dgm:pt>
    <dgm:pt modelId="{5C803515-C1BC-4658-88CC-B8EC5EAE051F}" type="parTrans" cxnId="{45608D27-DD95-46E3-A9B1-AF48B833B4FE}">
      <dgm:prSet/>
      <dgm:spPr/>
      <dgm:t>
        <a:bodyPr/>
        <a:lstStyle/>
        <a:p>
          <a:endParaRPr lang="en-US"/>
        </a:p>
      </dgm:t>
    </dgm:pt>
    <dgm:pt modelId="{E769EC52-9161-4AC2-A78C-AA208D3C0284}" type="sibTrans" cxnId="{45608D27-DD95-46E3-A9B1-AF48B833B4FE}">
      <dgm:prSet/>
      <dgm:spPr/>
      <dgm:t>
        <a:bodyPr/>
        <a:lstStyle/>
        <a:p>
          <a:endParaRPr lang="en-US"/>
        </a:p>
      </dgm:t>
    </dgm:pt>
    <dgm:pt modelId="{4C79B488-9054-477D-9F5E-00209EAF467F}" type="pres">
      <dgm:prSet presAssocID="{9E1E8913-5040-4B25-B516-5906805A45C7}" presName="root" presStyleCnt="0">
        <dgm:presLayoutVars>
          <dgm:dir/>
          <dgm:resizeHandles val="exact"/>
        </dgm:presLayoutVars>
      </dgm:prSet>
      <dgm:spPr/>
    </dgm:pt>
    <dgm:pt modelId="{B9F8D8F3-9020-42F3-85B6-3EC4B008D33B}" type="pres">
      <dgm:prSet presAssocID="{7A029425-D7EB-4087-95E3-0E33D510095B}" presName="compNode" presStyleCnt="0"/>
      <dgm:spPr/>
    </dgm:pt>
    <dgm:pt modelId="{4A025F9B-871F-4DBA-A3F4-4235FAD4436C}" type="pres">
      <dgm:prSet presAssocID="{7A029425-D7EB-4087-95E3-0E33D510095B}" presName="bgRect" presStyleLbl="bgShp" presStyleIdx="0" presStyleCnt="3"/>
      <dgm:spPr/>
    </dgm:pt>
    <dgm:pt modelId="{37CA2CDA-810F-46A8-9D35-379BDFA45660}" type="pres">
      <dgm:prSet presAssocID="{7A029425-D7EB-4087-95E3-0E33D510095B}" presName="iconRect" presStyleLbl="node1" presStyleIdx="0" presStyleCnt="3"/>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Books"/>
        </a:ext>
      </dgm:extLst>
    </dgm:pt>
    <dgm:pt modelId="{82D7AF3C-4658-4874-B224-92181DE4D1F0}" type="pres">
      <dgm:prSet presAssocID="{7A029425-D7EB-4087-95E3-0E33D510095B}" presName="spaceRect" presStyleCnt="0"/>
      <dgm:spPr/>
    </dgm:pt>
    <dgm:pt modelId="{8B7B07C8-87D0-4A60-883D-F4361E9658D6}" type="pres">
      <dgm:prSet presAssocID="{7A029425-D7EB-4087-95E3-0E33D510095B}" presName="parTx" presStyleLbl="revTx" presStyleIdx="0" presStyleCnt="3">
        <dgm:presLayoutVars>
          <dgm:chMax val="0"/>
          <dgm:chPref val="0"/>
        </dgm:presLayoutVars>
      </dgm:prSet>
      <dgm:spPr/>
    </dgm:pt>
    <dgm:pt modelId="{EB85E6A1-ECEA-4575-9156-41DC52B6C28D}" type="pres">
      <dgm:prSet presAssocID="{3AACF77D-489B-4DFC-AE35-131D86B92853}" presName="sibTrans" presStyleCnt="0"/>
      <dgm:spPr/>
    </dgm:pt>
    <dgm:pt modelId="{135AED97-0233-414C-A0E0-67F026579805}" type="pres">
      <dgm:prSet presAssocID="{64873CCF-58DA-4387-8E4E-F1C44FFB57BF}" presName="compNode" presStyleCnt="0"/>
      <dgm:spPr/>
    </dgm:pt>
    <dgm:pt modelId="{87F35358-9983-4A36-A555-0B36A55A0401}" type="pres">
      <dgm:prSet presAssocID="{64873CCF-58DA-4387-8E4E-F1C44FFB57BF}" presName="bgRect" presStyleLbl="bgShp" presStyleIdx="1" presStyleCnt="3"/>
      <dgm:spPr/>
    </dgm:pt>
    <dgm:pt modelId="{BA96688D-0A5F-4146-994F-6B0806F055E9}" type="pres">
      <dgm:prSet presAssocID="{64873CCF-58DA-4387-8E4E-F1C44FFB57BF}" presName="iconRect" presStyleLbl="node1" presStyleIdx="1" presStyleCnt="3"/>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icroscope"/>
        </a:ext>
      </dgm:extLst>
    </dgm:pt>
    <dgm:pt modelId="{2151200C-754B-42B3-B295-ABDB676CCC3F}" type="pres">
      <dgm:prSet presAssocID="{64873CCF-58DA-4387-8E4E-F1C44FFB57BF}" presName="spaceRect" presStyleCnt="0"/>
      <dgm:spPr/>
    </dgm:pt>
    <dgm:pt modelId="{9969838D-B97A-4CE9-B0A5-3EDBC84EC4FB}" type="pres">
      <dgm:prSet presAssocID="{64873CCF-58DA-4387-8E4E-F1C44FFB57BF}" presName="parTx" presStyleLbl="revTx" presStyleIdx="1" presStyleCnt="3">
        <dgm:presLayoutVars>
          <dgm:chMax val="0"/>
          <dgm:chPref val="0"/>
        </dgm:presLayoutVars>
      </dgm:prSet>
      <dgm:spPr/>
    </dgm:pt>
    <dgm:pt modelId="{696C5FC0-E3F7-4EDB-990C-A66AA6C94704}" type="pres">
      <dgm:prSet presAssocID="{61A976F1-2781-45AE-BE64-14ECC21D81EF}" presName="sibTrans" presStyleCnt="0"/>
      <dgm:spPr/>
    </dgm:pt>
    <dgm:pt modelId="{7649683C-9A68-4C21-8854-D24A07660676}" type="pres">
      <dgm:prSet presAssocID="{256243DC-E810-41C5-ACE5-CE8DAAA076C3}" presName="compNode" presStyleCnt="0"/>
      <dgm:spPr/>
    </dgm:pt>
    <dgm:pt modelId="{A8FE0A17-142B-4916-ACBA-7430C62C4527}" type="pres">
      <dgm:prSet presAssocID="{256243DC-E810-41C5-ACE5-CE8DAAA076C3}" presName="bgRect" presStyleLbl="bgShp" presStyleIdx="2" presStyleCnt="3"/>
      <dgm:spPr/>
    </dgm:pt>
    <dgm:pt modelId="{A0F0F838-25D4-490C-8467-B966CEB56897}" type="pres">
      <dgm:prSet presAssocID="{256243DC-E810-41C5-ACE5-CE8DAAA076C3}" presName="iconRect" presStyleLbl="node1" presStyleIdx="2" presStyleCnt="3"/>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Eye"/>
        </a:ext>
      </dgm:extLst>
    </dgm:pt>
    <dgm:pt modelId="{D90E9AF8-9AFB-4B6B-993C-35396E738817}" type="pres">
      <dgm:prSet presAssocID="{256243DC-E810-41C5-ACE5-CE8DAAA076C3}" presName="spaceRect" presStyleCnt="0"/>
      <dgm:spPr/>
    </dgm:pt>
    <dgm:pt modelId="{197D87B2-B833-48DD-9E15-64B9BA8BD6EA}" type="pres">
      <dgm:prSet presAssocID="{256243DC-E810-41C5-ACE5-CE8DAAA076C3}" presName="parTx" presStyleLbl="revTx" presStyleIdx="2" presStyleCnt="3">
        <dgm:presLayoutVars>
          <dgm:chMax val="0"/>
          <dgm:chPref val="0"/>
        </dgm:presLayoutVars>
      </dgm:prSet>
      <dgm:spPr/>
    </dgm:pt>
  </dgm:ptLst>
  <dgm:cxnLst>
    <dgm:cxn modelId="{5EEAAD0E-FC7D-4637-8422-24452E7C9480}" type="presOf" srcId="{256243DC-E810-41C5-ACE5-CE8DAAA076C3}" destId="{197D87B2-B833-48DD-9E15-64B9BA8BD6EA}" srcOrd="0" destOrd="0" presId="urn:microsoft.com/office/officeart/2018/2/layout/IconVerticalSolidList"/>
    <dgm:cxn modelId="{45608D27-DD95-46E3-A9B1-AF48B833B4FE}" srcId="{9E1E8913-5040-4B25-B516-5906805A45C7}" destId="{256243DC-E810-41C5-ACE5-CE8DAAA076C3}" srcOrd="2" destOrd="0" parTransId="{5C803515-C1BC-4658-88CC-B8EC5EAE051F}" sibTransId="{E769EC52-9161-4AC2-A78C-AA208D3C0284}"/>
    <dgm:cxn modelId="{B9802B34-DC18-4982-9232-E056DACE946E}" srcId="{9E1E8913-5040-4B25-B516-5906805A45C7}" destId="{64873CCF-58DA-4387-8E4E-F1C44FFB57BF}" srcOrd="1" destOrd="0" parTransId="{DF35DD40-3B62-4375-86A1-140211C6E56E}" sibTransId="{61A976F1-2781-45AE-BE64-14ECC21D81EF}"/>
    <dgm:cxn modelId="{AE80FE62-B2D4-4B54-A053-73DF25FDCD9C}" srcId="{9E1E8913-5040-4B25-B516-5906805A45C7}" destId="{7A029425-D7EB-4087-95E3-0E33D510095B}" srcOrd="0" destOrd="0" parTransId="{E11A599F-51AF-4F74-B85E-0D02EA32CDE9}" sibTransId="{3AACF77D-489B-4DFC-AE35-131D86B92853}"/>
    <dgm:cxn modelId="{17800845-A6E8-4824-B420-37D0260422A6}" type="presOf" srcId="{64873CCF-58DA-4387-8E4E-F1C44FFB57BF}" destId="{9969838D-B97A-4CE9-B0A5-3EDBC84EC4FB}" srcOrd="0" destOrd="0" presId="urn:microsoft.com/office/officeart/2018/2/layout/IconVerticalSolidList"/>
    <dgm:cxn modelId="{03F6CA8F-8178-426C-AC4C-03F43A349E0B}" type="presOf" srcId="{9E1E8913-5040-4B25-B516-5906805A45C7}" destId="{4C79B488-9054-477D-9F5E-00209EAF467F}" srcOrd="0" destOrd="0" presId="urn:microsoft.com/office/officeart/2018/2/layout/IconVerticalSolidList"/>
    <dgm:cxn modelId="{78AAB7D2-DE10-483D-8459-09E648D230B8}" type="presOf" srcId="{7A029425-D7EB-4087-95E3-0E33D510095B}" destId="{8B7B07C8-87D0-4A60-883D-F4361E9658D6}" srcOrd="0" destOrd="0" presId="urn:microsoft.com/office/officeart/2018/2/layout/IconVerticalSolidList"/>
    <dgm:cxn modelId="{B049CA76-D5AC-4DCB-9D6C-BDFC5C3F00C7}" type="presParOf" srcId="{4C79B488-9054-477D-9F5E-00209EAF467F}" destId="{B9F8D8F3-9020-42F3-85B6-3EC4B008D33B}" srcOrd="0" destOrd="0" presId="urn:microsoft.com/office/officeart/2018/2/layout/IconVerticalSolidList"/>
    <dgm:cxn modelId="{7352E092-DD6B-4BB6-9DAE-E1BCEE2DF087}" type="presParOf" srcId="{B9F8D8F3-9020-42F3-85B6-3EC4B008D33B}" destId="{4A025F9B-871F-4DBA-A3F4-4235FAD4436C}" srcOrd="0" destOrd="0" presId="urn:microsoft.com/office/officeart/2018/2/layout/IconVerticalSolidList"/>
    <dgm:cxn modelId="{AACB56B6-170D-40C7-9580-A85338C895F2}" type="presParOf" srcId="{B9F8D8F3-9020-42F3-85B6-3EC4B008D33B}" destId="{37CA2CDA-810F-46A8-9D35-379BDFA45660}" srcOrd="1" destOrd="0" presId="urn:microsoft.com/office/officeart/2018/2/layout/IconVerticalSolidList"/>
    <dgm:cxn modelId="{E3E8D13D-2333-448F-BEFC-CCD93314C8FA}" type="presParOf" srcId="{B9F8D8F3-9020-42F3-85B6-3EC4B008D33B}" destId="{82D7AF3C-4658-4874-B224-92181DE4D1F0}" srcOrd="2" destOrd="0" presId="urn:microsoft.com/office/officeart/2018/2/layout/IconVerticalSolidList"/>
    <dgm:cxn modelId="{8DAA4418-B68F-48A1-A724-77865B67CDBF}" type="presParOf" srcId="{B9F8D8F3-9020-42F3-85B6-3EC4B008D33B}" destId="{8B7B07C8-87D0-4A60-883D-F4361E9658D6}" srcOrd="3" destOrd="0" presId="urn:microsoft.com/office/officeart/2018/2/layout/IconVerticalSolidList"/>
    <dgm:cxn modelId="{0EC35D35-35E8-40A1-B031-E61E43A619AC}" type="presParOf" srcId="{4C79B488-9054-477D-9F5E-00209EAF467F}" destId="{EB85E6A1-ECEA-4575-9156-41DC52B6C28D}" srcOrd="1" destOrd="0" presId="urn:microsoft.com/office/officeart/2018/2/layout/IconVerticalSolidList"/>
    <dgm:cxn modelId="{10AC506A-0729-4F1E-906F-B1D0CBA4E474}" type="presParOf" srcId="{4C79B488-9054-477D-9F5E-00209EAF467F}" destId="{135AED97-0233-414C-A0E0-67F026579805}" srcOrd="2" destOrd="0" presId="urn:microsoft.com/office/officeart/2018/2/layout/IconVerticalSolidList"/>
    <dgm:cxn modelId="{F21F0925-3A23-44EA-A219-85E9D9EE0F0E}" type="presParOf" srcId="{135AED97-0233-414C-A0E0-67F026579805}" destId="{87F35358-9983-4A36-A555-0B36A55A0401}" srcOrd="0" destOrd="0" presId="urn:microsoft.com/office/officeart/2018/2/layout/IconVerticalSolidList"/>
    <dgm:cxn modelId="{77A64395-9CB2-4365-9532-782BCF51D6A3}" type="presParOf" srcId="{135AED97-0233-414C-A0E0-67F026579805}" destId="{BA96688D-0A5F-4146-994F-6B0806F055E9}" srcOrd="1" destOrd="0" presId="urn:microsoft.com/office/officeart/2018/2/layout/IconVerticalSolidList"/>
    <dgm:cxn modelId="{16CBDCBA-E088-4789-B60A-CE24A00C0670}" type="presParOf" srcId="{135AED97-0233-414C-A0E0-67F026579805}" destId="{2151200C-754B-42B3-B295-ABDB676CCC3F}" srcOrd="2" destOrd="0" presId="urn:microsoft.com/office/officeart/2018/2/layout/IconVerticalSolidList"/>
    <dgm:cxn modelId="{2D73C582-54B0-4680-B8FD-EA8820C5B0AE}" type="presParOf" srcId="{135AED97-0233-414C-A0E0-67F026579805}" destId="{9969838D-B97A-4CE9-B0A5-3EDBC84EC4FB}" srcOrd="3" destOrd="0" presId="urn:microsoft.com/office/officeart/2018/2/layout/IconVerticalSolidList"/>
    <dgm:cxn modelId="{11C04342-2AF8-4A92-B0C0-75A9431A2B33}" type="presParOf" srcId="{4C79B488-9054-477D-9F5E-00209EAF467F}" destId="{696C5FC0-E3F7-4EDB-990C-A66AA6C94704}" srcOrd="3" destOrd="0" presId="urn:microsoft.com/office/officeart/2018/2/layout/IconVerticalSolidList"/>
    <dgm:cxn modelId="{63596A8A-B60B-4FF9-AA3E-2A9744C1EC74}" type="presParOf" srcId="{4C79B488-9054-477D-9F5E-00209EAF467F}" destId="{7649683C-9A68-4C21-8854-D24A07660676}" srcOrd="4" destOrd="0" presId="urn:microsoft.com/office/officeart/2018/2/layout/IconVerticalSolidList"/>
    <dgm:cxn modelId="{C773C24E-6788-41F8-884E-7A89BD0C0694}" type="presParOf" srcId="{7649683C-9A68-4C21-8854-D24A07660676}" destId="{A8FE0A17-142B-4916-ACBA-7430C62C4527}" srcOrd="0" destOrd="0" presId="urn:microsoft.com/office/officeart/2018/2/layout/IconVerticalSolidList"/>
    <dgm:cxn modelId="{6AC8923F-C30E-4247-B78D-A8F087404B86}" type="presParOf" srcId="{7649683C-9A68-4C21-8854-D24A07660676}" destId="{A0F0F838-25D4-490C-8467-B966CEB56897}" srcOrd="1" destOrd="0" presId="urn:microsoft.com/office/officeart/2018/2/layout/IconVerticalSolidList"/>
    <dgm:cxn modelId="{09CC9DA6-21D7-4A20-9F90-70917B0A3E8A}" type="presParOf" srcId="{7649683C-9A68-4C21-8854-D24A07660676}" destId="{D90E9AF8-9AFB-4B6B-993C-35396E738817}" srcOrd="2" destOrd="0" presId="urn:microsoft.com/office/officeart/2018/2/layout/IconVerticalSolidList"/>
    <dgm:cxn modelId="{E839CF75-90E2-4206-B049-B933B73DA7AC}" type="presParOf" srcId="{7649683C-9A68-4C21-8854-D24A07660676}" destId="{197D87B2-B833-48DD-9E15-64B9BA8BD6E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34F1ADE-2F46-424B-800F-8DEB1E25F8C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EE0D5744-117C-42C1-B277-82CC6672B9BF}">
      <dgm:prSet/>
      <dgm:spPr/>
      <dgm:t>
        <a:bodyPr/>
        <a:lstStyle/>
        <a:p>
          <a:r>
            <a:rPr lang="en-US"/>
            <a:t>Are students capable of producing an experiment that answers a conceptually challenging experimental question? Is exciting them enough?</a:t>
          </a:r>
        </a:p>
      </dgm:t>
    </dgm:pt>
    <dgm:pt modelId="{68DB037F-6B6D-4222-8FCE-4FDE9BCE9675}" type="parTrans" cxnId="{E3A088E8-B348-499D-A6D7-85A54199FED9}">
      <dgm:prSet/>
      <dgm:spPr/>
      <dgm:t>
        <a:bodyPr/>
        <a:lstStyle/>
        <a:p>
          <a:endParaRPr lang="en-US"/>
        </a:p>
      </dgm:t>
    </dgm:pt>
    <dgm:pt modelId="{D196079E-61AA-4F0C-A68A-D5CADE1D6843}" type="sibTrans" cxnId="{E3A088E8-B348-499D-A6D7-85A54199FED9}">
      <dgm:prSet/>
      <dgm:spPr/>
      <dgm:t>
        <a:bodyPr/>
        <a:lstStyle/>
        <a:p>
          <a:endParaRPr lang="en-US"/>
        </a:p>
      </dgm:t>
    </dgm:pt>
    <dgm:pt modelId="{EC294D49-034C-447E-BD19-4A038F744655}">
      <dgm:prSet/>
      <dgm:spPr/>
      <dgm:t>
        <a:bodyPr/>
        <a:lstStyle/>
        <a:p>
          <a:r>
            <a:rPr lang="en-US"/>
            <a:t>What should students learn from this experiment if subject mastery is not required?</a:t>
          </a:r>
        </a:p>
      </dgm:t>
    </dgm:pt>
    <dgm:pt modelId="{CD01C956-809B-497F-939A-8E20A6CC1077}" type="parTrans" cxnId="{FE5481DA-1140-4751-B990-39D57013E573}">
      <dgm:prSet/>
      <dgm:spPr/>
      <dgm:t>
        <a:bodyPr/>
        <a:lstStyle/>
        <a:p>
          <a:endParaRPr lang="en-US"/>
        </a:p>
      </dgm:t>
    </dgm:pt>
    <dgm:pt modelId="{C6E9DF64-104B-4FC9-8BC9-B3DB7EBD0E5D}" type="sibTrans" cxnId="{FE5481DA-1140-4751-B990-39D57013E573}">
      <dgm:prSet/>
      <dgm:spPr/>
      <dgm:t>
        <a:bodyPr/>
        <a:lstStyle/>
        <a:p>
          <a:endParaRPr lang="en-US"/>
        </a:p>
      </dgm:t>
    </dgm:pt>
    <dgm:pt modelId="{A6C171C2-E87E-4CD9-843E-236D953DD834}">
      <dgm:prSet/>
      <dgm:spPr/>
      <dgm:t>
        <a:bodyPr/>
        <a:lstStyle/>
        <a:p>
          <a:pPr rtl="0"/>
          <a:r>
            <a:rPr lang="en-US">
              <a:latin typeface="+mn-lt"/>
            </a:rPr>
            <a:t>What concepts do we expect students to return to in future years?</a:t>
          </a:r>
        </a:p>
      </dgm:t>
    </dgm:pt>
    <dgm:pt modelId="{A57119FE-3209-4FA2-A035-C622AB252820}" type="parTrans" cxnId="{9F0C2247-AB32-4475-899D-389D33431C46}">
      <dgm:prSet/>
      <dgm:spPr/>
      <dgm:t>
        <a:bodyPr/>
        <a:lstStyle/>
        <a:p>
          <a:endParaRPr lang="en-US"/>
        </a:p>
      </dgm:t>
    </dgm:pt>
    <dgm:pt modelId="{0E6B39CC-5162-4DE4-A451-20378AA189E4}" type="sibTrans" cxnId="{9F0C2247-AB32-4475-899D-389D33431C46}">
      <dgm:prSet/>
      <dgm:spPr/>
      <dgm:t>
        <a:bodyPr/>
        <a:lstStyle/>
        <a:p>
          <a:endParaRPr lang="en-US"/>
        </a:p>
      </dgm:t>
    </dgm:pt>
    <dgm:pt modelId="{926A6F74-F629-4AC1-9FAF-516D1F9A2A26}" type="pres">
      <dgm:prSet presAssocID="{934F1ADE-2F46-424B-800F-8DEB1E25F8C0}" presName="vert0" presStyleCnt="0">
        <dgm:presLayoutVars>
          <dgm:dir/>
          <dgm:animOne val="branch"/>
          <dgm:animLvl val="lvl"/>
        </dgm:presLayoutVars>
      </dgm:prSet>
      <dgm:spPr/>
    </dgm:pt>
    <dgm:pt modelId="{F2E54E0A-88F9-4F18-820B-B12E8B846805}" type="pres">
      <dgm:prSet presAssocID="{EE0D5744-117C-42C1-B277-82CC6672B9BF}" presName="thickLine" presStyleLbl="alignNode1" presStyleIdx="0" presStyleCnt="3"/>
      <dgm:spPr/>
    </dgm:pt>
    <dgm:pt modelId="{93A6C883-B0FA-4243-9039-16C705C729B6}" type="pres">
      <dgm:prSet presAssocID="{EE0D5744-117C-42C1-B277-82CC6672B9BF}" presName="horz1" presStyleCnt="0"/>
      <dgm:spPr/>
    </dgm:pt>
    <dgm:pt modelId="{8F0CB95F-9EAE-4C96-BA81-2EB49AA2469F}" type="pres">
      <dgm:prSet presAssocID="{EE0D5744-117C-42C1-B277-82CC6672B9BF}" presName="tx1" presStyleLbl="revTx" presStyleIdx="0" presStyleCnt="3"/>
      <dgm:spPr/>
    </dgm:pt>
    <dgm:pt modelId="{DA34C8E6-DE19-47C5-9BB0-1CD349A672F3}" type="pres">
      <dgm:prSet presAssocID="{EE0D5744-117C-42C1-B277-82CC6672B9BF}" presName="vert1" presStyleCnt="0"/>
      <dgm:spPr/>
    </dgm:pt>
    <dgm:pt modelId="{43EB137A-3FEE-45F1-9A91-0DA61EEFA0A3}" type="pres">
      <dgm:prSet presAssocID="{EC294D49-034C-447E-BD19-4A038F744655}" presName="thickLine" presStyleLbl="alignNode1" presStyleIdx="1" presStyleCnt="3"/>
      <dgm:spPr/>
    </dgm:pt>
    <dgm:pt modelId="{FA2047FF-7010-4421-8F7B-56873C8352E3}" type="pres">
      <dgm:prSet presAssocID="{EC294D49-034C-447E-BD19-4A038F744655}" presName="horz1" presStyleCnt="0"/>
      <dgm:spPr/>
    </dgm:pt>
    <dgm:pt modelId="{4B1534E6-DCDF-4F99-82E7-E8334A19342B}" type="pres">
      <dgm:prSet presAssocID="{EC294D49-034C-447E-BD19-4A038F744655}" presName="tx1" presStyleLbl="revTx" presStyleIdx="1" presStyleCnt="3"/>
      <dgm:spPr/>
    </dgm:pt>
    <dgm:pt modelId="{E7C45C60-C40E-43FB-81BF-6893A099E09F}" type="pres">
      <dgm:prSet presAssocID="{EC294D49-034C-447E-BD19-4A038F744655}" presName="vert1" presStyleCnt="0"/>
      <dgm:spPr/>
    </dgm:pt>
    <dgm:pt modelId="{22ED2F86-27F2-4890-97B9-794EEE0EAB56}" type="pres">
      <dgm:prSet presAssocID="{A6C171C2-E87E-4CD9-843E-236D953DD834}" presName="thickLine" presStyleLbl="alignNode1" presStyleIdx="2" presStyleCnt="3"/>
      <dgm:spPr/>
    </dgm:pt>
    <dgm:pt modelId="{283E3B9A-194B-45B3-A2B5-71C4DC0D46C8}" type="pres">
      <dgm:prSet presAssocID="{A6C171C2-E87E-4CD9-843E-236D953DD834}" presName="horz1" presStyleCnt="0"/>
      <dgm:spPr/>
    </dgm:pt>
    <dgm:pt modelId="{94494E05-08DF-454D-99BA-EDAAF8F4CAC4}" type="pres">
      <dgm:prSet presAssocID="{A6C171C2-E87E-4CD9-843E-236D953DD834}" presName="tx1" presStyleLbl="revTx" presStyleIdx="2" presStyleCnt="3"/>
      <dgm:spPr/>
    </dgm:pt>
    <dgm:pt modelId="{285D9061-6964-4038-8E99-A58DD98236B7}" type="pres">
      <dgm:prSet presAssocID="{A6C171C2-E87E-4CD9-843E-236D953DD834}" presName="vert1" presStyleCnt="0"/>
      <dgm:spPr/>
    </dgm:pt>
  </dgm:ptLst>
  <dgm:cxnLst>
    <dgm:cxn modelId="{152B2424-9937-4590-B639-7FBFB6A6BCA1}" type="presOf" srcId="{EE0D5744-117C-42C1-B277-82CC6672B9BF}" destId="{8F0CB95F-9EAE-4C96-BA81-2EB49AA2469F}" srcOrd="0" destOrd="0" presId="urn:microsoft.com/office/officeart/2008/layout/LinedList"/>
    <dgm:cxn modelId="{36F8802E-4BB9-4061-BC60-EAADAEF3F1B6}" type="presOf" srcId="{934F1ADE-2F46-424B-800F-8DEB1E25F8C0}" destId="{926A6F74-F629-4AC1-9FAF-516D1F9A2A26}" srcOrd="0" destOrd="0" presId="urn:microsoft.com/office/officeart/2008/layout/LinedList"/>
    <dgm:cxn modelId="{5BA4E646-2075-4F6F-BC48-E8246DD21207}" type="presOf" srcId="{EC294D49-034C-447E-BD19-4A038F744655}" destId="{4B1534E6-DCDF-4F99-82E7-E8334A19342B}" srcOrd="0" destOrd="0" presId="urn:microsoft.com/office/officeart/2008/layout/LinedList"/>
    <dgm:cxn modelId="{9F0C2247-AB32-4475-899D-389D33431C46}" srcId="{934F1ADE-2F46-424B-800F-8DEB1E25F8C0}" destId="{A6C171C2-E87E-4CD9-843E-236D953DD834}" srcOrd="2" destOrd="0" parTransId="{A57119FE-3209-4FA2-A035-C622AB252820}" sibTransId="{0E6B39CC-5162-4DE4-A451-20378AA189E4}"/>
    <dgm:cxn modelId="{FE5481DA-1140-4751-B990-39D57013E573}" srcId="{934F1ADE-2F46-424B-800F-8DEB1E25F8C0}" destId="{EC294D49-034C-447E-BD19-4A038F744655}" srcOrd="1" destOrd="0" parTransId="{CD01C956-809B-497F-939A-8E20A6CC1077}" sibTransId="{C6E9DF64-104B-4FC9-8BC9-B3DB7EBD0E5D}"/>
    <dgm:cxn modelId="{E3A088E8-B348-499D-A6D7-85A54199FED9}" srcId="{934F1ADE-2F46-424B-800F-8DEB1E25F8C0}" destId="{EE0D5744-117C-42C1-B277-82CC6672B9BF}" srcOrd="0" destOrd="0" parTransId="{68DB037F-6B6D-4222-8FCE-4FDE9BCE9675}" sibTransId="{D196079E-61AA-4F0C-A68A-D5CADE1D6843}"/>
    <dgm:cxn modelId="{CFB11FF7-87F3-45DF-A322-467AE319D2F9}" type="presOf" srcId="{A6C171C2-E87E-4CD9-843E-236D953DD834}" destId="{94494E05-08DF-454D-99BA-EDAAF8F4CAC4}" srcOrd="0" destOrd="0" presId="urn:microsoft.com/office/officeart/2008/layout/LinedList"/>
    <dgm:cxn modelId="{B9AB42A9-5C1D-4127-9C7A-E4A457368D5B}" type="presParOf" srcId="{926A6F74-F629-4AC1-9FAF-516D1F9A2A26}" destId="{F2E54E0A-88F9-4F18-820B-B12E8B846805}" srcOrd="0" destOrd="0" presId="urn:microsoft.com/office/officeart/2008/layout/LinedList"/>
    <dgm:cxn modelId="{F55E0306-60FE-4A25-A7EC-76CBF6FA7D62}" type="presParOf" srcId="{926A6F74-F629-4AC1-9FAF-516D1F9A2A26}" destId="{93A6C883-B0FA-4243-9039-16C705C729B6}" srcOrd="1" destOrd="0" presId="urn:microsoft.com/office/officeart/2008/layout/LinedList"/>
    <dgm:cxn modelId="{08063809-68F4-4C25-A9C9-FC944E39051D}" type="presParOf" srcId="{93A6C883-B0FA-4243-9039-16C705C729B6}" destId="{8F0CB95F-9EAE-4C96-BA81-2EB49AA2469F}" srcOrd="0" destOrd="0" presId="urn:microsoft.com/office/officeart/2008/layout/LinedList"/>
    <dgm:cxn modelId="{64B84264-86E0-4D60-B95D-F97B2AE27400}" type="presParOf" srcId="{93A6C883-B0FA-4243-9039-16C705C729B6}" destId="{DA34C8E6-DE19-47C5-9BB0-1CD349A672F3}" srcOrd="1" destOrd="0" presId="urn:microsoft.com/office/officeart/2008/layout/LinedList"/>
    <dgm:cxn modelId="{25BC23EB-4FBF-4A8F-AA2C-D45A003ADB60}" type="presParOf" srcId="{926A6F74-F629-4AC1-9FAF-516D1F9A2A26}" destId="{43EB137A-3FEE-45F1-9A91-0DA61EEFA0A3}" srcOrd="2" destOrd="0" presId="urn:microsoft.com/office/officeart/2008/layout/LinedList"/>
    <dgm:cxn modelId="{9480EDB1-8AAC-46DA-9140-979449CBF989}" type="presParOf" srcId="{926A6F74-F629-4AC1-9FAF-516D1F9A2A26}" destId="{FA2047FF-7010-4421-8F7B-56873C8352E3}" srcOrd="3" destOrd="0" presId="urn:microsoft.com/office/officeart/2008/layout/LinedList"/>
    <dgm:cxn modelId="{0156D496-592D-4842-B907-36781939BE47}" type="presParOf" srcId="{FA2047FF-7010-4421-8F7B-56873C8352E3}" destId="{4B1534E6-DCDF-4F99-82E7-E8334A19342B}" srcOrd="0" destOrd="0" presId="urn:microsoft.com/office/officeart/2008/layout/LinedList"/>
    <dgm:cxn modelId="{2A7B4094-2EE8-4669-9561-C499CCB85701}" type="presParOf" srcId="{FA2047FF-7010-4421-8F7B-56873C8352E3}" destId="{E7C45C60-C40E-43FB-81BF-6893A099E09F}" srcOrd="1" destOrd="0" presId="urn:microsoft.com/office/officeart/2008/layout/LinedList"/>
    <dgm:cxn modelId="{24E27AD1-633E-4912-A02B-9B8D0A44698C}" type="presParOf" srcId="{926A6F74-F629-4AC1-9FAF-516D1F9A2A26}" destId="{22ED2F86-27F2-4890-97B9-794EEE0EAB56}" srcOrd="4" destOrd="0" presId="urn:microsoft.com/office/officeart/2008/layout/LinedList"/>
    <dgm:cxn modelId="{2916C439-CD76-4DAE-92F7-08B14D168D03}" type="presParOf" srcId="{926A6F74-F629-4AC1-9FAF-516D1F9A2A26}" destId="{283E3B9A-194B-45B3-A2B5-71C4DC0D46C8}" srcOrd="5" destOrd="0" presId="urn:microsoft.com/office/officeart/2008/layout/LinedList"/>
    <dgm:cxn modelId="{D5A8B462-38D8-425D-AD1D-EFAC5B875A84}" type="presParOf" srcId="{283E3B9A-194B-45B3-A2B5-71C4DC0D46C8}" destId="{94494E05-08DF-454D-99BA-EDAAF8F4CAC4}" srcOrd="0" destOrd="0" presId="urn:microsoft.com/office/officeart/2008/layout/LinedList"/>
    <dgm:cxn modelId="{6577FB21-4671-4DD1-B8AB-3A56A8711B4C}" type="presParOf" srcId="{283E3B9A-194B-45B3-A2B5-71C4DC0D46C8}" destId="{285D9061-6964-4038-8E99-A58DD98236B7}"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EF72ECF-033D-4395-96CF-4BF3FA820D4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D4CB2AC0-863D-4C4A-802D-6348A6BAA55E}">
      <dgm:prSet/>
      <dgm:spPr/>
      <dgm:t>
        <a:bodyPr/>
        <a:lstStyle/>
        <a:p>
          <a:r>
            <a:rPr lang="en-CA" b="1"/>
            <a:t>Agency</a:t>
          </a:r>
          <a:r>
            <a:rPr lang="en-CA"/>
            <a:t> is a student’s ability to independently set and accomplish a goal</a:t>
          </a:r>
          <a:endParaRPr lang="en-US"/>
        </a:p>
      </dgm:t>
    </dgm:pt>
    <dgm:pt modelId="{C0B27634-A5B5-4F76-BFFC-B9E2E0DC7393}" type="parTrans" cxnId="{8D28AFF0-66E7-4359-9B64-4DC9BD949941}">
      <dgm:prSet/>
      <dgm:spPr/>
      <dgm:t>
        <a:bodyPr/>
        <a:lstStyle/>
        <a:p>
          <a:endParaRPr lang="en-US"/>
        </a:p>
      </dgm:t>
    </dgm:pt>
    <dgm:pt modelId="{A7E8582B-1DAF-4EFB-8AAC-E723626189A4}" type="sibTrans" cxnId="{8D28AFF0-66E7-4359-9B64-4DC9BD949941}">
      <dgm:prSet/>
      <dgm:spPr/>
      <dgm:t>
        <a:bodyPr/>
        <a:lstStyle/>
        <a:p>
          <a:endParaRPr lang="en-US"/>
        </a:p>
      </dgm:t>
    </dgm:pt>
    <dgm:pt modelId="{959C3A25-B1A5-40CB-9108-1CAA3DB3C4AB}">
      <dgm:prSet/>
      <dgm:spPr/>
      <dgm:t>
        <a:bodyPr/>
        <a:lstStyle/>
        <a:p>
          <a:r>
            <a:rPr lang="en-CA"/>
            <a:t>Provides an active role in their own learning: they realize the control they have in the outcome of a course</a:t>
          </a:r>
          <a:endParaRPr lang="en-US"/>
        </a:p>
      </dgm:t>
    </dgm:pt>
    <dgm:pt modelId="{0166F5E2-5E60-4561-8778-E82ED5415758}" type="parTrans" cxnId="{7485B85D-E4C9-48BE-B868-C14CAC133708}">
      <dgm:prSet/>
      <dgm:spPr/>
      <dgm:t>
        <a:bodyPr/>
        <a:lstStyle/>
        <a:p>
          <a:endParaRPr lang="en-US"/>
        </a:p>
      </dgm:t>
    </dgm:pt>
    <dgm:pt modelId="{5D2BCBA6-016C-4DD8-B4F8-AE88F9ACA63D}" type="sibTrans" cxnId="{7485B85D-E4C9-48BE-B868-C14CAC133708}">
      <dgm:prSet/>
      <dgm:spPr/>
      <dgm:t>
        <a:bodyPr/>
        <a:lstStyle/>
        <a:p>
          <a:endParaRPr lang="en-US"/>
        </a:p>
      </dgm:t>
    </dgm:pt>
    <dgm:pt modelId="{9F1E0A1A-0D34-4E4E-8701-EF71B0B297A4}">
      <dgm:prSet/>
      <dgm:spPr/>
      <dgm:t>
        <a:bodyPr/>
        <a:lstStyle/>
        <a:p>
          <a:r>
            <a:rPr lang="en-CA" b="1"/>
            <a:t>Motivates them to learn </a:t>
          </a:r>
          <a:r>
            <a:rPr lang="en-CA"/>
            <a:t>– they identify (and sometimes define their own) Intended Learning Outcomes (ILOs) </a:t>
          </a:r>
          <a:endParaRPr lang="en-US"/>
        </a:p>
      </dgm:t>
    </dgm:pt>
    <dgm:pt modelId="{1B5932D0-0A46-4BCE-B811-B1433FBBB1A0}" type="parTrans" cxnId="{7F07400B-D7AB-4D7F-9E27-24F091470408}">
      <dgm:prSet/>
      <dgm:spPr/>
      <dgm:t>
        <a:bodyPr/>
        <a:lstStyle/>
        <a:p>
          <a:endParaRPr lang="en-US"/>
        </a:p>
      </dgm:t>
    </dgm:pt>
    <dgm:pt modelId="{912D09BB-6D0C-4D8C-9B2B-2627557342ED}" type="sibTrans" cxnId="{7F07400B-D7AB-4D7F-9E27-24F091470408}">
      <dgm:prSet/>
      <dgm:spPr/>
      <dgm:t>
        <a:bodyPr/>
        <a:lstStyle/>
        <a:p>
          <a:endParaRPr lang="en-US"/>
        </a:p>
      </dgm:t>
    </dgm:pt>
    <dgm:pt modelId="{8FB23ACB-B649-4AC8-A9D5-D49A0C6B3508}" type="pres">
      <dgm:prSet presAssocID="{8EF72ECF-033D-4395-96CF-4BF3FA820D46}" presName="diagram" presStyleCnt="0">
        <dgm:presLayoutVars>
          <dgm:dir/>
          <dgm:resizeHandles val="exact"/>
        </dgm:presLayoutVars>
      </dgm:prSet>
      <dgm:spPr/>
    </dgm:pt>
    <dgm:pt modelId="{6CDD5B6D-C07D-4DF5-9DD6-0CE16BCAF9DC}" type="pres">
      <dgm:prSet presAssocID="{D4CB2AC0-863D-4C4A-802D-6348A6BAA55E}" presName="node" presStyleLbl="node1" presStyleIdx="0" presStyleCnt="3" custLinFactNeighborX="0" custLinFactNeighborY="-55763">
        <dgm:presLayoutVars>
          <dgm:bulletEnabled val="1"/>
        </dgm:presLayoutVars>
      </dgm:prSet>
      <dgm:spPr/>
    </dgm:pt>
    <dgm:pt modelId="{90566B3B-9E5F-4482-877C-B28793D2E0BE}" type="pres">
      <dgm:prSet presAssocID="{A7E8582B-1DAF-4EFB-8AAC-E723626189A4}" presName="sibTrans" presStyleCnt="0"/>
      <dgm:spPr/>
    </dgm:pt>
    <dgm:pt modelId="{75FFAD27-46A0-4BBC-A4D4-D086F7C49566}" type="pres">
      <dgm:prSet presAssocID="{959C3A25-B1A5-40CB-9108-1CAA3DB3C4AB}" presName="node" presStyleLbl="node1" presStyleIdx="1" presStyleCnt="3">
        <dgm:presLayoutVars>
          <dgm:bulletEnabled val="1"/>
        </dgm:presLayoutVars>
      </dgm:prSet>
      <dgm:spPr/>
    </dgm:pt>
    <dgm:pt modelId="{5939C211-C2AE-4EA2-A4A2-1589CE94737F}" type="pres">
      <dgm:prSet presAssocID="{5D2BCBA6-016C-4DD8-B4F8-AE88F9ACA63D}" presName="sibTrans" presStyleCnt="0"/>
      <dgm:spPr/>
    </dgm:pt>
    <dgm:pt modelId="{6C7571E1-F7B9-4925-8DF6-067D7E584E9C}" type="pres">
      <dgm:prSet presAssocID="{9F1E0A1A-0D34-4E4E-8701-EF71B0B297A4}" presName="node" presStyleLbl="node1" presStyleIdx="2" presStyleCnt="3" custLinFactNeighborX="0" custLinFactNeighborY="56202">
        <dgm:presLayoutVars>
          <dgm:bulletEnabled val="1"/>
        </dgm:presLayoutVars>
      </dgm:prSet>
      <dgm:spPr/>
    </dgm:pt>
  </dgm:ptLst>
  <dgm:cxnLst>
    <dgm:cxn modelId="{3ADCBA03-4190-4165-932E-0E6C95A6202D}" type="presOf" srcId="{959C3A25-B1A5-40CB-9108-1CAA3DB3C4AB}" destId="{75FFAD27-46A0-4BBC-A4D4-D086F7C49566}" srcOrd="0" destOrd="0" presId="urn:microsoft.com/office/officeart/2005/8/layout/default"/>
    <dgm:cxn modelId="{7F07400B-D7AB-4D7F-9E27-24F091470408}" srcId="{8EF72ECF-033D-4395-96CF-4BF3FA820D46}" destId="{9F1E0A1A-0D34-4E4E-8701-EF71B0B297A4}" srcOrd="2" destOrd="0" parTransId="{1B5932D0-0A46-4BCE-B811-B1433FBBB1A0}" sibTransId="{912D09BB-6D0C-4D8C-9B2B-2627557342ED}"/>
    <dgm:cxn modelId="{44120316-AA4A-483A-8C7E-47EA746E9D23}" type="presOf" srcId="{D4CB2AC0-863D-4C4A-802D-6348A6BAA55E}" destId="{6CDD5B6D-C07D-4DF5-9DD6-0CE16BCAF9DC}" srcOrd="0" destOrd="0" presId="urn:microsoft.com/office/officeart/2005/8/layout/default"/>
    <dgm:cxn modelId="{BBB4B82B-275C-45CA-B88A-A397532F27EC}" type="presOf" srcId="{9F1E0A1A-0D34-4E4E-8701-EF71B0B297A4}" destId="{6C7571E1-F7B9-4925-8DF6-067D7E584E9C}" srcOrd="0" destOrd="0" presId="urn:microsoft.com/office/officeart/2005/8/layout/default"/>
    <dgm:cxn modelId="{7485B85D-E4C9-48BE-B868-C14CAC133708}" srcId="{8EF72ECF-033D-4395-96CF-4BF3FA820D46}" destId="{959C3A25-B1A5-40CB-9108-1CAA3DB3C4AB}" srcOrd="1" destOrd="0" parTransId="{0166F5E2-5E60-4561-8778-E82ED5415758}" sibTransId="{5D2BCBA6-016C-4DD8-B4F8-AE88F9ACA63D}"/>
    <dgm:cxn modelId="{A4A8E6BA-B7B5-4A38-805D-BE278CEC37A5}" type="presOf" srcId="{8EF72ECF-033D-4395-96CF-4BF3FA820D46}" destId="{8FB23ACB-B649-4AC8-A9D5-D49A0C6B3508}" srcOrd="0" destOrd="0" presId="urn:microsoft.com/office/officeart/2005/8/layout/default"/>
    <dgm:cxn modelId="{8D28AFF0-66E7-4359-9B64-4DC9BD949941}" srcId="{8EF72ECF-033D-4395-96CF-4BF3FA820D46}" destId="{D4CB2AC0-863D-4C4A-802D-6348A6BAA55E}" srcOrd="0" destOrd="0" parTransId="{C0B27634-A5B5-4F76-BFFC-B9E2E0DC7393}" sibTransId="{A7E8582B-1DAF-4EFB-8AAC-E723626189A4}"/>
    <dgm:cxn modelId="{66D2FCA1-527B-4C99-8FF9-D6BC8E64E19B}" type="presParOf" srcId="{8FB23ACB-B649-4AC8-A9D5-D49A0C6B3508}" destId="{6CDD5B6D-C07D-4DF5-9DD6-0CE16BCAF9DC}" srcOrd="0" destOrd="0" presId="urn:microsoft.com/office/officeart/2005/8/layout/default"/>
    <dgm:cxn modelId="{9384B373-F53C-4AFD-BD0F-F8F9B66AEFE4}" type="presParOf" srcId="{8FB23ACB-B649-4AC8-A9D5-D49A0C6B3508}" destId="{90566B3B-9E5F-4482-877C-B28793D2E0BE}" srcOrd="1" destOrd="0" presId="urn:microsoft.com/office/officeart/2005/8/layout/default"/>
    <dgm:cxn modelId="{AD488D81-E65A-4C04-994B-B66BA72F5069}" type="presParOf" srcId="{8FB23ACB-B649-4AC8-A9D5-D49A0C6B3508}" destId="{75FFAD27-46A0-4BBC-A4D4-D086F7C49566}" srcOrd="2" destOrd="0" presId="urn:microsoft.com/office/officeart/2005/8/layout/default"/>
    <dgm:cxn modelId="{1BF528ED-4D41-4BC1-9E32-0784B4B6A899}" type="presParOf" srcId="{8FB23ACB-B649-4AC8-A9D5-D49A0C6B3508}" destId="{5939C211-C2AE-4EA2-A4A2-1589CE94737F}" srcOrd="3" destOrd="0" presId="urn:microsoft.com/office/officeart/2005/8/layout/default"/>
    <dgm:cxn modelId="{1BC9CB27-DD3C-4A7C-A4E1-E07C2A849AC6}" type="presParOf" srcId="{8FB23ACB-B649-4AC8-A9D5-D49A0C6B3508}" destId="{6C7571E1-F7B9-4925-8DF6-067D7E584E9C}"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D9EFF55-4451-445F-9B8E-CB5DEA3EB1FD}" type="doc">
      <dgm:prSet loTypeId="urn:microsoft.com/office/officeart/2018/2/layout/IconLabelList" loCatId="icon" qsTypeId="urn:microsoft.com/office/officeart/2005/8/quickstyle/simple1" qsCatId="simple" csTypeId="urn:microsoft.com/office/officeart/2005/8/colors/accent2_2" csCatId="accent2" phldr="1"/>
      <dgm:spPr/>
      <dgm:t>
        <a:bodyPr/>
        <a:lstStyle/>
        <a:p>
          <a:endParaRPr lang="en-US"/>
        </a:p>
      </dgm:t>
    </dgm:pt>
    <dgm:pt modelId="{FE639722-89A2-4529-9C26-D8CF767233A8}">
      <dgm:prSet/>
      <dgm:spPr/>
      <dgm:t>
        <a:bodyPr/>
        <a:lstStyle/>
        <a:p>
          <a:r>
            <a:rPr lang="en-CA"/>
            <a:t>Given: problem, background</a:t>
          </a:r>
          <a:endParaRPr lang="en-US"/>
        </a:p>
      </dgm:t>
    </dgm:pt>
    <dgm:pt modelId="{1F5D8F7E-86D9-4DED-A6D6-E947854A648B}" type="parTrans" cxnId="{722CE6F6-3803-4E0F-893B-A9527C484F4A}">
      <dgm:prSet/>
      <dgm:spPr/>
      <dgm:t>
        <a:bodyPr/>
        <a:lstStyle/>
        <a:p>
          <a:endParaRPr lang="en-US"/>
        </a:p>
      </dgm:t>
    </dgm:pt>
    <dgm:pt modelId="{E0FDAA13-3C8E-4E82-A2CD-30F2E3A7D34C}" type="sibTrans" cxnId="{722CE6F6-3803-4E0F-893B-A9527C484F4A}">
      <dgm:prSet/>
      <dgm:spPr/>
      <dgm:t>
        <a:bodyPr/>
        <a:lstStyle/>
        <a:p>
          <a:endParaRPr lang="en-US"/>
        </a:p>
      </dgm:t>
    </dgm:pt>
    <dgm:pt modelId="{AA59E76D-18B3-42A9-BE34-2F493703DC7E}">
      <dgm:prSet/>
      <dgm:spPr/>
      <dgm:t>
        <a:bodyPr/>
        <a:lstStyle/>
        <a:p>
          <a:r>
            <a:rPr lang="en-CA"/>
            <a:t>Need: all other elements of an undergraduate experiment</a:t>
          </a:r>
          <a:endParaRPr lang="en-US"/>
        </a:p>
      </dgm:t>
    </dgm:pt>
    <dgm:pt modelId="{7CF1FB10-E164-472A-A2A7-E7829CBD7059}" type="parTrans" cxnId="{2E2491B0-80FA-46B2-B820-A13BD214B608}">
      <dgm:prSet/>
      <dgm:spPr/>
      <dgm:t>
        <a:bodyPr/>
        <a:lstStyle/>
        <a:p>
          <a:endParaRPr lang="en-US"/>
        </a:p>
      </dgm:t>
    </dgm:pt>
    <dgm:pt modelId="{B1AC6D51-7933-4BA2-9021-7AB32A949785}" type="sibTrans" cxnId="{2E2491B0-80FA-46B2-B820-A13BD214B608}">
      <dgm:prSet/>
      <dgm:spPr/>
      <dgm:t>
        <a:bodyPr/>
        <a:lstStyle/>
        <a:p>
          <a:endParaRPr lang="en-US"/>
        </a:p>
      </dgm:t>
    </dgm:pt>
    <dgm:pt modelId="{D299057C-8B15-4C73-9C45-F1C392DE38B6}" type="pres">
      <dgm:prSet presAssocID="{0D9EFF55-4451-445F-9B8E-CB5DEA3EB1FD}" presName="root" presStyleCnt="0">
        <dgm:presLayoutVars>
          <dgm:dir/>
          <dgm:resizeHandles val="exact"/>
        </dgm:presLayoutVars>
      </dgm:prSet>
      <dgm:spPr/>
    </dgm:pt>
    <dgm:pt modelId="{F9C6A1AD-66A5-48C6-AAD0-7F43E2D172A2}" type="pres">
      <dgm:prSet presAssocID="{FE639722-89A2-4529-9C26-D8CF767233A8}" presName="compNode" presStyleCnt="0"/>
      <dgm:spPr/>
    </dgm:pt>
    <dgm:pt modelId="{1573BFF0-DD33-4EA9-A550-549FAB7C6CD9}" type="pres">
      <dgm:prSet presAssocID="{FE639722-89A2-4529-9C26-D8CF767233A8}" presName="iconRect" presStyleLbl="node1" presStyleIdx="0" presStyleCnt="2"/>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Document"/>
        </a:ext>
      </dgm:extLst>
    </dgm:pt>
    <dgm:pt modelId="{B7FFFDEA-4309-427E-B313-2E7DD193A951}" type="pres">
      <dgm:prSet presAssocID="{FE639722-89A2-4529-9C26-D8CF767233A8}" presName="spaceRect" presStyleCnt="0"/>
      <dgm:spPr/>
    </dgm:pt>
    <dgm:pt modelId="{E7151586-7BF4-455B-ABEF-B869EF94A121}" type="pres">
      <dgm:prSet presAssocID="{FE639722-89A2-4529-9C26-D8CF767233A8}" presName="textRect" presStyleLbl="revTx" presStyleIdx="0" presStyleCnt="2">
        <dgm:presLayoutVars>
          <dgm:chMax val="1"/>
          <dgm:chPref val="1"/>
        </dgm:presLayoutVars>
      </dgm:prSet>
      <dgm:spPr/>
    </dgm:pt>
    <dgm:pt modelId="{DBA8D9AB-7A88-4ECA-A1AA-5E1F2A5239F8}" type="pres">
      <dgm:prSet presAssocID="{E0FDAA13-3C8E-4E82-A2CD-30F2E3A7D34C}" presName="sibTrans" presStyleCnt="0"/>
      <dgm:spPr/>
    </dgm:pt>
    <dgm:pt modelId="{B37FAB7D-225F-433D-A91C-4EC0D3298D21}" type="pres">
      <dgm:prSet presAssocID="{AA59E76D-18B3-42A9-BE34-2F493703DC7E}" presName="compNode" presStyleCnt="0"/>
      <dgm:spPr/>
    </dgm:pt>
    <dgm:pt modelId="{6CD58830-08E6-4B0B-80BE-332FCCF32432}" type="pres">
      <dgm:prSet presAssocID="{AA59E76D-18B3-42A9-BE34-2F493703DC7E}" presName="iconRect" presStyleLbl="node1" presStyleIdx="1" presStyleCnt="2"/>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cientist"/>
        </a:ext>
      </dgm:extLst>
    </dgm:pt>
    <dgm:pt modelId="{990F5626-EE4A-4171-85BB-658434BDC300}" type="pres">
      <dgm:prSet presAssocID="{AA59E76D-18B3-42A9-BE34-2F493703DC7E}" presName="spaceRect" presStyleCnt="0"/>
      <dgm:spPr/>
    </dgm:pt>
    <dgm:pt modelId="{0ACBE96C-263C-4D28-BE87-9A46E72C8656}" type="pres">
      <dgm:prSet presAssocID="{AA59E76D-18B3-42A9-BE34-2F493703DC7E}" presName="textRect" presStyleLbl="revTx" presStyleIdx="1" presStyleCnt="2">
        <dgm:presLayoutVars>
          <dgm:chMax val="1"/>
          <dgm:chPref val="1"/>
        </dgm:presLayoutVars>
      </dgm:prSet>
      <dgm:spPr/>
    </dgm:pt>
  </dgm:ptLst>
  <dgm:cxnLst>
    <dgm:cxn modelId="{4959CE24-B7C1-44B4-8B3C-AF2481B8734F}" type="presOf" srcId="{0D9EFF55-4451-445F-9B8E-CB5DEA3EB1FD}" destId="{D299057C-8B15-4C73-9C45-F1C392DE38B6}" srcOrd="0" destOrd="0" presId="urn:microsoft.com/office/officeart/2018/2/layout/IconLabelList"/>
    <dgm:cxn modelId="{0779DC8B-E654-47DC-A6E3-4DBBA7A547C3}" type="presOf" srcId="{AA59E76D-18B3-42A9-BE34-2F493703DC7E}" destId="{0ACBE96C-263C-4D28-BE87-9A46E72C8656}" srcOrd="0" destOrd="0" presId="urn:microsoft.com/office/officeart/2018/2/layout/IconLabelList"/>
    <dgm:cxn modelId="{7E34709D-A0DE-42E0-B510-7C4E274A5B32}" type="presOf" srcId="{FE639722-89A2-4529-9C26-D8CF767233A8}" destId="{E7151586-7BF4-455B-ABEF-B869EF94A121}" srcOrd="0" destOrd="0" presId="urn:microsoft.com/office/officeart/2018/2/layout/IconLabelList"/>
    <dgm:cxn modelId="{2E2491B0-80FA-46B2-B820-A13BD214B608}" srcId="{0D9EFF55-4451-445F-9B8E-CB5DEA3EB1FD}" destId="{AA59E76D-18B3-42A9-BE34-2F493703DC7E}" srcOrd="1" destOrd="0" parTransId="{7CF1FB10-E164-472A-A2A7-E7829CBD7059}" sibTransId="{B1AC6D51-7933-4BA2-9021-7AB32A949785}"/>
    <dgm:cxn modelId="{722CE6F6-3803-4E0F-893B-A9527C484F4A}" srcId="{0D9EFF55-4451-445F-9B8E-CB5DEA3EB1FD}" destId="{FE639722-89A2-4529-9C26-D8CF767233A8}" srcOrd="0" destOrd="0" parTransId="{1F5D8F7E-86D9-4DED-A6D6-E947854A648B}" sibTransId="{E0FDAA13-3C8E-4E82-A2CD-30F2E3A7D34C}"/>
    <dgm:cxn modelId="{14C27DA3-BC36-4A7F-9316-4E3E4A1E1102}" type="presParOf" srcId="{D299057C-8B15-4C73-9C45-F1C392DE38B6}" destId="{F9C6A1AD-66A5-48C6-AAD0-7F43E2D172A2}" srcOrd="0" destOrd="0" presId="urn:microsoft.com/office/officeart/2018/2/layout/IconLabelList"/>
    <dgm:cxn modelId="{CA343220-59AB-4F7D-AE21-2C7DD461DE6B}" type="presParOf" srcId="{F9C6A1AD-66A5-48C6-AAD0-7F43E2D172A2}" destId="{1573BFF0-DD33-4EA9-A550-549FAB7C6CD9}" srcOrd="0" destOrd="0" presId="urn:microsoft.com/office/officeart/2018/2/layout/IconLabelList"/>
    <dgm:cxn modelId="{0DEB37A9-F0B3-4011-98DE-A00B07732AB3}" type="presParOf" srcId="{F9C6A1AD-66A5-48C6-AAD0-7F43E2D172A2}" destId="{B7FFFDEA-4309-427E-B313-2E7DD193A951}" srcOrd="1" destOrd="0" presId="urn:microsoft.com/office/officeart/2018/2/layout/IconLabelList"/>
    <dgm:cxn modelId="{7B35FD45-BCE9-4426-8DC7-8943C853D46C}" type="presParOf" srcId="{F9C6A1AD-66A5-48C6-AAD0-7F43E2D172A2}" destId="{E7151586-7BF4-455B-ABEF-B869EF94A121}" srcOrd="2" destOrd="0" presId="urn:microsoft.com/office/officeart/2018/2/layout/IconLabelList"/>
    <dgm:cxn modelId="{49B4CA2E-0A58-4AE8-B7B0-D1CA66418B82}" type="presParOf" srcId="{D299057C-8B15-4C73-9C45-F1C392DE38B6}" destId="{DBA8D9AB-7A88-4ECA-A1AA-5E1F2A5239F8}" srcOrd="1" destOrd="0" presId="urn:microsoft.com/office/officeart/2018/2/layout/IconLabelList"/>
    <dgm:cxn modelId="{F7188D7C-C057-4CA4-84E5-B4518A7D146A}" type="presParOf" srcId="{D299057C-8B15-4C73-9C45-F1C392DE38B6}" destId="{B37FAB7D-225F-433D-A91C-4EC0D3298D21}" srcOrd="2" destOrd="0" presId="urn:microsoft.com/office/officeart/2018/2/layout/IconLabelList"/>
    <dgm:cxn modelId="{CF4B9019-2589-4C25-829E-F8A39AC0C853}" type="presParOf" srcId="{B37FAB7D-225F-433D-A91C-4EC0D3298D21}" destId="{6CD58830-08E6-4B0B-80BE-332FCCF32432}" srcOrd="0" destOrd="0" presId="urn:microsoft.com/office/officeart/2018/2/layout/IconLabelList"/>
    <dgm:cxn modelId="{D773333F-723E-43A5-B957-2F7183267D2F}" type="presParOf" srcId="{B37FAB7D-225F-433D-A91C-4EC0D3298D21}" destId="{990F5626-EE4A-4171-85BB-658434BDC300}" srcOrd="1" destOrd="0" presId="urn:microsoft.com/office/officeart/2018/2/layout/IconLabelList"/>
    <dgm:cxn modelId="{6F932B95-9D03-4A81-BA29-7CF8EB084C54}" type="presParOf" srcId="{B37FAB7D-225F-433D-A91C-4EC0D3298D21}" destId="{0ACBE96C-263C-4D28-BE87-9A46E72C8656}"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87B6491-5CE5-461E-9C0E-C007559257CD}" type="doc">
      <dgm:prSet loTypeId="urn:microsoft.com/office/officeart/2005/8/layout/hierarchy1" loCatId="hierarchy" qsTypeId="urn:microsoft.com/office/officeart/2005/8/quickstyle/simple5" qsCatId="simple" csTypeId="urn:microsoft.com/office/officeart/2005/8/colors/accent3_2" csCatId="accent3" phldr="1"/>
      <dgm:spPr/>
      <dgm:t>
        <a:bodyPr/>
        <a:lstStyle/>
        <a:p>
          <a:endParaRPr lang="en-US"/>
        </a:p>
      </dgm:t>
    </dgm:pt>
    <dgm:pt modelId="{E9796275-19C2-42C3-AFEA-E39EC3AB023F}">
      <dgm:prSet/>
      <dgm:spPr/>
      <dgm:t>
        <a:bodyPr/>
        <a:lstStyle/>
        <a:p>
          <a:pPr>
            <a:defRPr cap="all"/>
          </a:pPr>
          <a:r>
            <a:rPr lang="en-CA"/>
            <a:t>Narrative</a:t>
          </a:r>
          <a:endParaRPr lang="en-US"/>
        </a:p>
      </dgm:t>
    </dgm:pt>
    <dgm:pt modelId="{3F151127-4204-48E4-887C-48663FA69B43}" type="parTrans" cxnId="{BE56CDDD-091D-475A-A960-5683367D5F7A}">
      <dgm:prSet/>
      <dgm:spPr/>
      <dgm:t>
        <a:bodyPr/>
        <a:lstStyle/>
        <a:p>
          <a:endParaRPr lang="en-US"/>
        </a:p>
      </dgm:t>
    </dgm:pt>
    <dgm:pt modelId="{2CE30AF1-9EDA-4667-B4B8-B3DD09A9F37C}" type="sibTrans" cxnId="{BE56CDDD-091D-475A-A960-5683367D5F7A}">
      <dgm:prSet/>
      <dgm:spPr/>
      <dgm:t>
        <a:bodyPr/>
        <a:lstStyle/>
        <a:p>
          <a:endParaRPr lang="en-US"/>
        </a:p>
      </dgm:t>
    </dgm:pt>
    <dgm:pt modelId="{8E464DB7-A712-4E80-A0E6-AD3DC3E93D21}">
      <dgm:prSet/>
      <dgm:spPr/>
      <dgm:t>
        <a:bodyPr/>
        <a:lstStyle/>
        <a:p>
          <a:pPr>
            <a:defRPr cap="all"/>
          </a:pPr>
          <a:r>
            <a:rPr lang="en-CA"/>
            <a:t>Development of experimental components</a:t>
          </a:r>
          <a:endParaRPr lang="en-US"/>
        </a:p>
      </dgm:t>
    </dgm:pt>
    <dgm:pt modelId="{BA5A303A-3468-4950-97D4-980ADBE74DAA}" type="parTrans" cxnId="{55FC5735-877C-42FA-8FFF-2A6C64CF725E}">
      <dgm:prSet/>
      <dgm:spPr/>
      <dgm:t>
        <a:bodyPr/>
        <a:lstStyle/>
        <a:p>
          <a:endParaRPr lang="en-US"/>
        </a:p>
      </dgm:t>
    </dgm:pt>
    <dgm:pt modelId="{5F265C31-B3D5-4B36-9290-B18A1DD661B5}" type="sibTrans" cxnId="{55FC5735-877C-42FA-8FFF-2A6C64CF725E}">
      <dgm:prSet/>
      <dgm:spPr/>
      <dgm:t>
        <a:bodyPr/>
        <a:lstStyle/>
        <a:p>
          <a:endParaRPr lang="en-US"/>
        </a:p>
      </dgm:t>
    </dgm:pt>
    <dgm:pt modelId="{C004A9F2-EC47-4AB7-989B-A20A85008E1C}" type="pres">
      <dgm:prSet presAssocID="{287B6491-5CE5-461E-9C0E-C007559257CD}" presName="hierChild1" presStyleCnt="0">
        <dgm:presLayoutVars>
          <dgm:chPref val="1"/>
          <dgm:dir/>
          <dgm:animOne val="branch"/>
          <dgm:animLvl val="lvl"/>
          <dgm:resizeHandles/>
        </dgm:presLayoutVars>
      </dgm:prSet>
      <dgm:spPr/>
    </dgm:pt>
    <dgm:pt modelId="{97BEA8B8-276E-4457-9CD3-4579E505F431}" type="pres">
      <dgm:prSet presAssocID="{E9796275-19C2-42C3-AFEA-E39EC3AB023F}" presName="hierRoot1" presStyleCnt="0"/>
      <dgm:spPr/>
    </dgm:pt>
    <dgm:pt modelId="{0D006B79-00BE-4195-868D-C4DEA22B98C2}" type="pres">
      <dgm:prSet presAssocID="{E9796275-19C2-42C3-AFEA-E39EC3AB023F}" presName="composite" presStyleCnt="0"/>
      <dgm:spPr/>
    </dgm:pt>
    <dgm:pt modelId="{7770EF78-8A4B-42D4-A015-9F1A73E91E84}" type="pres">
      <dgm:prSet presAssocID="{E9796275-19C2-42C3-AFEA-E39EC3AB023F}" presName="background" presStyleLbl="node0" presStyleIdx="0" presStyleCnt="2"/>
      <dgm:spPr/>
    </dgm:pt>
    <dgm:pt modelId="{E30E887E-8652-4F2E-BA60-D14333355C03}" type="pres">
      <dgm:prSet presAssocID="{E9796275-19C2-42C3-AFEA-E39EC3AB023F}" presName="text" presStyleLbl="fgAcc0" presStyleIdx="0" presStyleCnt="2">
        <dgm:presLayoutVars>
          <dgm:chPref val="3"/>
        </dgm:presLayoutVars>
      </dgm:prSet>
      <dgm:spPr/>
    </dgm:pt>
    <dgm:pt modelId="{A8EEC280-AEB9-42EF-A128-C040908797C1}" type="pres">
      <dgm:prSet presAssocID="{E9796275-19C2-42C3-AFEA-E39EC3AB023F}" presName="hierChild2" presStyleCnt="0"/>
      <dgm:spPr/>
    </dgm:pt>
    <dgm:pt modelId="{7DFF4802-8887-46C2-946B-11C527D6B8E4}" type="pres">
      <dgm:prSet presAssocID="{8E464DB7-A712-4E80-A0E6-AD3DC3E93D21}" presName="hierRoot1" presStyleCnt="0"/>
      <dgm:spPr/>
    </dgm:pt>
    <dgm:pt modelId="{39501F56-0E62-4FB4-8549-667F2DD9B60D}" type="pres">
      <dgm:prSet presAssocID="{8E464DB7-A712-4E80-A0E6-AD3DC3E93D21}" presName="composite" presStyleCnt="0"/>
      <dgm:spPr/>
    </dgm:pt>
    <dgm:pt modelId="{DC9BDA95-27FF-4233-9D8E-65154E8E69BF}" type="pres">
      <dgm:prSet presAssocID="{8E464DB7-A712-4E80-A0E6-AD3DC3E93D21}" presName="background" presStyleLbl="node0" presStyleIdx="1" presStyleCnt="2"/>
      <dgm:spPr/>
    </dgm:pt>
    <dgm:pt modelId="{8E0AC40B-1B8E-4DE7-8F00-D3737787B8F7}" type="pres">
      <dgm:prSet presAssocID="{8E464DB7-A712-4E80-A0E6-AD3DC3E93D21}" presName="text" presStyleLbl="fgAcc0" presStyleIdx="1" presStyleCnt="2">
        <dgm:presLayoutVars>
          <dgm:chPref val="3"/>
        </dgm:presLayoutVars>
      </dgm:prSet>
      <dgm:spPr/>
    </dgm:pt>
    <dgm:pt modelId="{E4E3A28F-D782-4E0C-BF02-03F1EBB494C5}" type="pres">
      <dgm:prSet presAssocID="{8E464DB7-A712-4E80-A0E6-AD3DC3E93D21}" presName="hierChild2" presStyleCnt="0"/>
      <dgm:spPr/>
    </dgm:pt>
  </dgm:ptLst>
  <dgm:cxnLst>
    <dgm:cxn modelId="{13510134-CB9A-4037-BBDE-70EDDCD49BD8}" type="presOf" srcId="{8E464DB7-A712-4E80-A0E6-AD3DC3E93D21}" destId="{8E0AC40B-1B8E-4DE7-8F00-D3737787B8F7}" srcOrd="0" destOrd="0" presId="urn:microsoft.com/office/officeart/2005/8/layout/hierarchy1"/>
    <dgm:cxn modelId="{55FC5735-877C-42FA-8FFF-2A6C64CF725E}" srcId="{287B6491-5CE5-461E-9C0E-C007559257CD}" destId="{8E464DB7-A712-4E80-A0E6-AD3DC3E93D21}" srcOrd="1" destOrd="0" parTransId="{BA5A303A-3468-4950-97D4-980ADBE74DAA}" sibTransId="{5F265C31-B3D5-4B36-9290-B18A1DD661B5}"/>
    <dgm:cxn modelId="{C226CA70-1993-45F9-82D8-D6745B95AEA5}" type="presOf" srcId="{E9796275-19C2-42C3-AFEA-E39EC3AB023F}" destId="{E30E887E-8652-4F2E-BA60-D14333355C03}" srcOrd="0" destOrd="0" presId="urn:microsoft.com/office/officeart/2005/8/layout/hierarchy1"/>
    <dgm:cxn modelId="{7213ADC5-B466-440C-8470-FDAEA7ACA613}" type="presOf" srcId="{287B6491-5CE5-461E-9C0E-C007559257CD}" destId="{C004A9F2-EC47-4AB7-989B-A20A85008E1C}" srcOrd="0" destOrd="0" presId="urn:microsoft.com/office/officeart/2005/8/layout/hierarchy1"/>
    <dgm:cxn modelId="{BE56CDDD-091D-475A-A960-5683367D5F7A}" srcId="{287B6491-5CE5-461E-9C0E-C007559257CD}" destId="{E9796275-19C2-42C3-AFEA-E39EC3AB023F}" srcOrd="0" destOrd="0" parTransId="{3F151127-4204-48E4-887C-48663FA69B43}" sibTransId="{2CE30AF1-9EDA-4667-B4B8-B3DD09A9F37C}"/>
    <dgm:cxn modelId="{71B30B21-F612-43D0-94B7-593B243069BC}" type="presParOf" srcId="{C004A9F2-EC47-4AB7-989B-A20A85008E1C}" destId="{97BEA8B8-276E-4457-9CD3-4579E505F431}" srcOrd="0" destOrd="0" presId="urn:microsoft.com/office/officeart/2005/8/layout/hierarchy1"/>
    <dgm:cxn modelId="{9D7936FE-4D80-41B4-A2C7-D81028FC32B0}" type="presParOf" srcId="{97BEA8B8-276E-4457-9CD3-4579E505F431}" destId="{0D006B79-00BE-4195-868D-C4DEA22B98C2}" srcOrd="0" destOrd="0" presId="urn:microsoft.com/office/officeart/2005/8/layout/hierarchy1"/>
    <dgm:cxn modelId="{1645519A-7C96-4800-9FF1-7179CB72B26C}" type="presParOf" srcId="{0D006B79-00BE-4195-868D-C4DEA22B98C2}" destId="{7770EF78-8A4B-42D4-A015-9F1A73E91E84}" srcOrd="0" destOrd="0" presId="urn:microsoft.com/office/officeart/2005/8/layout/hierarchy1"/>
    <dgm:cxn modelId="{9DBDE08F-0B7E-4D45-AD3F-D7CFA72E24C8}" type="presParOf" srcId="{0D006B79-00BE-4195-868D-C4DEA22B98C2}" destId="{E30E887E-8652-4F2E-BA60-D14333355C03}" srcOrd="1" destOrd="0" presId="urn:microsoft.com/office/officeart/2005/8/layout/hierarchy1"/>
    <dgm:cxn modelId="{2F87FB30-208D-42E1-AB31-BAA82F3ED0BE}" type="presParOf" srcId="{97BEA8B8-276E-4457-9CD3-4579E505F431}" destId="{A8EEC280-AEB9-42EF-A128-C040908797C1}" srcOrd="1" destOrd="0" presId="urn:microsoft.com/office/officeart/2005/8/layout/hierarchy1"/>
    <dgm:cxn modelId="{F72A3532-A147-4D51-80FA-993061197D11}" type="presParOf" srcId="{C004A9F2-EC47-4AB7-989B-A20A85008E1C}" destId="{7DFF4802-8887-46C2-946B-11C527D6B8E4}" srcOrd="1" destOrd="0" presId="urn:microsoft.com/office/officeart/2005/8/layout/hierarchy1"/>
    <dgm:cxn modelId="{AED16D5C-D5DE-4023-BDA0-FD7FB9ECDD45}" type="presParOf" srcId="{7DFF4802-8887-46C2-946B-11C527D6B8E4}" destId="{39501F56-0E62-4FB4-8549-667F2DD9B60D}" srcOrd="0" destOrd="0" presId="urn:microsoft.com/office/officeart/2005/8/layout/hierarchy1"/>
    <dgm:cxn modelId="{D4BB554B-32BF-4F78-9B42-6A3465023CE3}" type="presParOf" srcId="{39501F56-0E62-4FB4-8549-667F2DD9B60D}" destId="{DC9BDA95-27FF-4233-9D8E-65154E8E69BF}" srcOrd="0" destOrd="0" presId="urn:microsoft.com/office/officeart/2005/8/layout/hierarchy1"/>
    <dgm:cxn modelId="{212EB087-EC1F-4CB4-AA83-ACF3F877DB0D}" type="presParOf" srcId="{39501F56-0E62-4FB4-8549-667F2DD9B60D}" destId="{8E0AC40B-1B8E-4DE7-8F00-D3737787B8F7}" srcOrd="1" destOrd="0" presId="urn:microsoft.com/office/officeart/2005/8/layout/hierarchy1"/>
    <dgm:cxn modelId="{46326168-8530-4655-BEB9-9F7D7FE94AF0}" type="presParOf" srcId="{7DFF4802-8887-46C2-946B-11C527D6B8E4}" destId="{E4E3A28F-D782-4E0C-BF02-03F1EBB494C5}"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4F1ADE-2F46-424B-800F-8DEB1E25F8C0}" type="doc">
      <dgm:prSet loTypeId="urn:microsoft.com/office/officeart/2016/7/layout/LinearBlockProcessNumbered" loCatId="process" qsTypeId="urn:microsoft.com/office/officeart/2005/8/quickstyle/simple5" qsCatId="simple" csTypeId="urn:microsoft.com/office/officeart/2005/8/colors/accent2_2" csCatId="accent2" phldr="1"/>
      <dgm:spPr/>
      <dgm:t>
        <a:bodyPr/>
        <a:lstStyle/>
        <a:p>
          <a:endParaRPr lang="en-US"/>
        </a:p>
      </dgm:t>
    </dgm:pt>
    <dgm:pt modelId="{EE0D5744-117C-42C1-B277-82CC6672B9BF}">
      <dgm:prSet/>
      <dgm:spPr/>
      <dgm:t>
        <a:bodyPr/>
        <a:lstStyle/>
        <a:p>
          <a:r>
            <a:rPr lang="en-US"/>
            <a:t>The question is meant to be exciting to students</a:t>
          </a:r>
        </a:p>
      </dgm:t>
    </dgm:pt>
    <dgm:pt modelId="{68DB037F-6B6D-4222-8FCE-4FDE9BCE9675}" type="parTrans" cxnId="{E3A088E8-B348-499D-A6D7-85A54199FED9}">
      <dgm:prSet/>
      <dgm:spPr/>
      <dgm:t>
        <a:bodyPr/>
        <a:lstStyle/>
        <a:p>
          <a:endParaRPr lang="en-US"/>
        </a:p>
      </dgm:t>
    </dgm:pt>
    <dgm:pt modelId="{D196079E-61AA-4F0C-A68A-D5CADE1D6843}" type="sibTrans" cxnId="{E3A088E8-B348-499D-A6D7-85A54199FED9}">
      <dgm:prSet phldrT="01" phldr="0"/>
      <dgm:spPr/>
      <dgm:t>
        <a:bodyPr/>
        <a:lstStyle/>
        <a:p>
          <a:r>
            <a:rPr lang="en-US"/>
            <a:t>01</a:t>
          </a:r>
        </a:p>
      </dgm:t>
    </dgm:pt>
    <dgm:pt modelId="{EC294D49-034C-447E-BD19-4A038F744655}">
      <dgm:prSet/>
      <dgm:spPr/>
      <dgm:t>
        <a:bodyPr/>
        <a:lstStyle/>
        <a:p>
          <a:r>
            <a:rPr lang="en-US" dirty="0">
              <a:latin typeface="+mn-lt"/>
            </a:rPr>
            <a:t>Students should return to these concepts in future years of study </a:t>
          </a:r>
          <a:endParaRPr lang="en-US" dirty="0"/>
        </a:p>
      </dgm:t>
    </dgm:pt>
    <dgm:pt modelId="{CD01C956-809B-497F-939A-8E20A6CC1077}" type="parTrans" cxnId="{FE5481DA-1140-4751-B990-39D57013E573}">
      <dgm:prSet/>
      <dgm:spPr/>
      <dgm:t>
        <a:bodyPr/>
        <a:lstStyle/>
        <a:p>
          <a:endParaRPr lang="en-US"/>
        </a:p>
      </dgm:t>
    </dgm:pt>
    <dgm:pt modelId="{C6E9DF64-104B-4FC9-8BC9-B3DB7EBD0E5D}" type="sibTrans" cxnId="{FE5481DA-1140-4751-B990-39D57013E573}">
      <dgm:prSet phldrT="03" phldr="0"/>
      <dgm:spPr/>
      <dgm:t>
        <a:bodyPr/>
        <a:lstStyle/>
        <a:p>
          <a:r>
            <a:rPr lang="en-US"/>
            <a:t>03</a:t>
          </a:r>
        </a:p>
      </dgm:t>
    </dgm:pt>
    <dgm:pt modelId="{A6C171C2-E87E-4CD9-843E-236D953DD834}">
      <dgm:prSet/>
      <dgm:spPr/>
      <dgm:t>
        <a:bodyPr/>
        <a:lstStyle/>
        <a:p>
          <a:pPr rtl="0"/>
          <a:r>
            <a:rPr lang="en-US" dirty="0"/>
            <a:t>Subject mastery is not expected before or after experiment completion</a:t>
          </a:r>
          <a:endParaRPr lang="en-US" dirty="0">
            <a:latin typeface="+mn-lt"/>
          </a:endParaRPr>
        </a:p>
      </dgm:t>
    </dgm:pt>
    <dgm:pt modelId="{A57119FE-3209-4FA2-A035-C622AB252820}" type="parTrans" cxnId="{9F0C2247-AB32-4475-899D-389D33431C46}">
      <dgm:prSet/>
      <dgm:spPr/>
      <dgm:t>
        <a:bodyPr/>
        <a:lstStyle/>
        <a:p>
          <a:endParaRPr lang="en-US"/>
        </a:p>
      </dgm:t>
    </dgm:pt>
    <dgm:pt modelId="{0E6B39CC-5162-4DE4-A451-20378AA189E4}" type="sibTrans" cxnId="{9F0C2247-AB32-4475-899D-389D33431C46}">
      <dgm:prSet phldrT="02" phldr="0"/>
      <dgm:spPr/>
      <dgm:t>
        <a:bodyPr/>
        <a:lstStyle/>
        <a:p>
          <a:r>
            <a:rPr lang="en-US"/>
            <a:t>02</a:t>
          </a:r>
        </a:p>
      </dgm:t>
    </dgm:pt>
    <dgm:pt modelId="{DC4A12A6-8F48-4163-91C4-61C4556E1E03}" type="pres">
      <dgm:prSet presAssocID="{934F1ADE-2F46-424B-800F-8DEB1E25F8C0}" presName="Name0" presStyleCnt="0">
        <dgm:presLayoutVars>
          <dgm:animLvl val="lvl"/>
          <dgm:resizeHandles val="exact"/>
        </dgm:presLayoutVars>
      </dgm:prSet>
      <dgm:spPr/>
    </dgm:pt>
    <dgm:pt modelId="{77A2EE11-7D36-40E7-89C6-9870A40A73FD}" type="pres">
      <dgm:prSet presAssocID="{EE0D5744-117C-42C1-B277-82CC6672B9BF}" presName="compositeNode" presStyleCnt="0">
        <dgm:presLayoutVars>
          <dgm:bulletEnabled val="1"/>
        </dgm:presLayoutVars>
      </dgm:prSet>
      <dgm:spPr/>
    </dgm:pt>
    <dgm:pt modelId="{836F71BB-8D77-4218-BB52-673547BDED10}" type="pres">
      <dgm:prSet presAssocID="{EE0D5744-117C-42C1-B277-82CC6672B9BF}" presName="bgRect" presStyleLbl="alignNode1" presStyleIdx="0" presStyleCnt="3"/>
      <dgm:spPr/>
    </dgm:pt>
    <dgm:pt modelId="{267BA131-815E-4A48-893E-AD74533D8FE3}" type="pres">
      <dgm:prSet presAssocID="{D196079E-61AA-4F0C-A68A-D5CADE1D6843}" presName="sibTransNodeRect" presStyleLbl="alignNode1" presStyleIdx="0" presStyleCnt="3">
        <dgm:presLayoutVars>
          <dgm:chMax val="0"/>
          <dgm:bulletEnabled val="1"/>
        </dgm:presLayoutVars>
      </dgm:prSet>
      <dgm:spPr/>
    </dgm:pt>
    <dgm:pt modelId="{BF0BB829-753C-4557-B69E-25D32B4CBDA9}" type="pres">
      <dgm:prSet presAssocID="{EE0D5744-117C-42C1-B277-82CC6672B9BF}" presName="nodeRect" presStyleLbl="alignNode1" presStyleIdx="0" presStyleCnt="3">
        <dgm:presLayoutVars>
          <dgm:bulletEnabled val="1"/>
        </dgm:presLayoutVars>
      </dgm:prSet>
      <dgm:spPr/>
    </dgm:pt>
    <dgm:pt modelId="{26461851-7897-40DC-9088-711A42EFCC41}" type="pres">
      <dgm:prSet presAssocID="{D196079E-61AA-4F0C-A68A-D5CADE1D6843}" presName="sibTrans" presStyleCnt="0"/>
      <dgm:spPr/>
    </dgm:pt>
    <dgm:pt modelId="{5BB1E37D-8D29-4952-8BD8-53547F2B376B}" type="pres">
      <dgm:prSet presAssocID="{A6C171C2-E87E-4CD9-843E-236D953DD834}" presName="compositeNode" presStyleCnt="0">
        <dgm:presLayoutVars>
          <dgm:bulletEnabled val="1"/>
        </dgm:presLayoutVars>
      </dgm:prSet>
      <dgm:spPr/>
    </dgm:pt>
    <dgm:pt modelId="{9FDECF75-0931-456C-BB44-CB9E89F4628F}" type="pres">
      <dgm:prSet presAssocID="{A6C171C2-E87E-4CD9-843E-236D953DD834}" presName="bgRect" presStyleLbl="alignNode1" presStyleIdx="1" presStyleCnt="3"/>
      <dgm:spPr/>
    </dgm:pt>
    <dgm:pt modelId="{B2A0FAD7-9659-43E9-806B-53E938114548}" type="pres">
      <dgm:prSet presAssocID="{0E6B39CC-5162-4DE4-A451-20378AA189E4}" presName="sibTransNodeRect" presStyleLbl="alignNode1" presStyleIdx="1" presStyleCnt="3">
        <dgm:presLayoutVars>
          <dgm:chMax val="0"/>
          <dgm:bulletEnabled val="1"/>
        </dgm:presLayoutVars>
      </dgm:prSet>
      <dgm:spPr/>
    </dgm:pt>
    <dgm:pt modelId="{75C46FB8-B58E-4BBC-8160-B28DD9A7FC70}" type="pres">
      <dgm:prSet presAssocID="{A6C171C2-E87E-4CD9-843E-236D953DD834}" presName="nodeRect" presStyleLbl="alignNode1" presStyleIdx="1" presStyleCnt="3">
        <dgm:presLayoutVars>
          <dgm:bulletEnabled val="1"/>
        </dgm:presLayoutVars>
      </dgm:prSet>
      <dgm:spPr/>
    </dgm:pt>
    <dgm:pt modelId="{DAB9F8D7-5AFC-47B4-B5D6-F27E1C13FCCD}" type="pres">
      <dgm:prSet presAssocID="{0E6B39CC-5162-4DE4-A451-20378AA189E4}" presName="sibTrans" presStyleCnt="0"/>
      <dgm:spPr/>
    </dgm:pt>
    <dgm:pt modelId="{6336AB55-D8B0-43EC-8C76-14884EF48C04}" type="pres">
      <dgm:prSet presAssocID="{EC294D49-034C-447E-BD19-4A038F744655}" presName="compositeNode" presStyleCnt="0">
        <dgm:presLayoutVars>
          <dgm:bulletEnabled val="1"/>
        </dgm:presLayoutVars>
      </dgm:prSet>
      <dgm:spPr/>
    </dgm:pt>
    <dgm:pt modelId="{C427DF9C-677A-4F03-A976-3AB094A02C77}" type="pres">
      <dgm:prSet presAssocID="{EC294D49-034C-447E-BD19-4A038F744655}" presName="bgRect" presStyleLbl="alignNode1" presStyleIdx="2" presStyleCnt="3"/>
      <dgm:spPr/>
    </dgm:pt>
    <dgm:pt modelId="{89BADE1F-336E-4683-961F-B521D2447D54}" type="pres">
      <dgm:prSet presAssocID="{C6E9DF64-104B-4FC9-8BC9-B3DB7EBD0E5D}" presName="sibTransNodeRect" presStyleLbl="alignNode1" presStyleIdx="2" presStyleCnt="3">
        <dgm:presLayoutVars>
          <dgm:chMax val="0"/>
          <dgm:bulletEnabled val="1"/>
        </dgm:presLayoutVars>
      </dgm:prSet>
      <dgm:spPr/>
    </dgm:pt>
    <dgm:pt modelId="{C94B2DC3-A2B6-4D8A-B4BD-1742DBC675B2}" type="pres">
      <dgm:prSet presAssocID="{EC294D49-034C-447E-BD19-4A038F744655}" presName="nodeRect" presStyleLbl="alignNode1" presStyleIdx="2" presStyleCnt="3">
        <dgm:presLayoutVars>
          <dgm:bulletEnabled val="1"/>
        </dgm:presLayoutVars>
      </dgm:prSet>
      <dgm:spPr/>
    </dgm:pt>
  </dgm:ptLst>
  <dgm:cxnLst>
    <dgm:cxn modelId="{CB1DD302-6716-41BF-9854-6A62DCA09F82}" type="presOf" srcId="{D196079E-61AA-4F0C-A68A-D5CADE1D6843}" destId="{267BA131-815E-4A48-893E-AD74533D8FE3}" srcOrd="0" destOrd="0" presId="urn:microsoft.com/office/officeart/2016/7/layout/LinearBlockProcessNumbered"/>
    <dgm:cxn modelId="{B2FBD004-EB20-47BC-AA3A-1B23598E2148}" type="presOf" srcId="{A6C171C2-E87E-4CD9-843E-236D953DD834}" destId="{9FDECF75-0931-456C-BB44-CB9E89F4628F}" srcOrd="0" destOrd="0" presId="urn:microsoft.com/office/officeart/2016/7/layout/LinearBlockProcessNumbered"/>
    <dgm:cxn modelId="{FDEC8720-CCAF-4BD6-A9DB-8954BD3F9757}" type="presOf" srcId="{EE0D5744-117C-42C1-B277-82CC6672B9BF}" destId="{BF0BB829-753C-4557-B69E-25D32B4CBDA9}" srcOrd="1" destOrd="0" presId="urn:microsoft.com/office/officeart/2016/7/layout/LinearBlockProcessNumbered"/>
    <dgm:cxn modelId="{1C56A621-B48A-46A6-9220-8FE1C2F0D341}" type="presOf" srcId="{A6C171C2-E87E-4CD9-843E-236D953DD834}" destId="{75C46FB8-B58E-4BBC-8160-B28DD9A7FC70}" srcOrd="1" destOrd="0" presId="urn:microsoft.com/office/officeart/2016/7/layout/LinearBlockProcessNumbered"/>
    <dgm:cxn modelId="{85890162-440A-41D3-842B-03418730D64F}" type="presOf" srcId="{EC294D49-034C-447E-BD19-4A038F744655}" destId="{C427DF9C-677A-4F03-A976-3AB094A02C77}" srcOrd="0" destOrd="0" presId="urn:microsoft.com/office/officeart/2016/7/layout/LinearBlockProcessNumbered"/>
    <dgm:cxn modelId="{9F0C2247-AB32-4475-899D-389D33431C46}" srcId="{934F1ADE-2F46-424B-800F-8DEB1E25F8C0}" destId="{A6C171C2-E87E-4CD9-843E-236D953DD834}" srcOrd="1" destOrd="0" parTransId="{A57119FE-3209-4FA2-A035-C622AB252820}" sibTransId="{0E6B39CC-5162-4DE4-A451-20378AA189E4}"/>
    <dgm:cxn modelId="{35F58C58-FF7E-44DE-B133-7B4C708A78AB}" type="presOf" srcId="{EE0D5744-117C-42C1-B277-82CC6672B9BF}" destId="{836F71BB-8D77-4218-BB52-673547BDED10}" srcOrd="0" destOrd="0" presId="urn:microsoft.com/office/officeart/2016/7/layout/LinearBlockProcessNumbered"/>
    <dgm:cxn modelId="{A43AD181-8FFE-4224-A789-672C1A0EC21E}" type="presOf" srcId="{0E6B39CC-5162-4DE4-A451-20378AA189E4}" destId="{B2A0FAD7-9659-43E9-806B-53E938114548}" srcOrd="0" destOrd="0" presId="urn:microsoft.com/office/officeart/2016/7/layout/LinearBlockProcessNumbered"/>
    <dgm:cxn modelId="{47B73A89-4095-4B9D-9A7A-D75C137A39EA}" type="presOf" srcId="{934F1ADE-2F46-424B-800F-8DEB1E25F8C0}" destId="{DC4A12A6-8F48-4163-91C4-61C4556E1E03}" srcOrd="0" destOrd="0" presId="urn:microsoft.com/office/officeart/2016/7/layout/LinearBlockProcessNumbered"/>
    <dgm:cxn modelId="{AFE8EF98-40D8-43D3-9CB4-97844BFDAD44}" type="presOf" srcId="{EC294D49-034C-447E-BD19-4A038F744655}" destId="{C94B2DC3-A2B6-4D8A-B4BD-1742DBC675B2}" srcOrd="1" destOrd="0" presId="urn:microsoft.com/office/officeart/2016/7/layout/LinearBlockProcessNumbered"/>
    <dgm:cxn modelId="{FE5481DA-1140-4751-B990-39D57013E573}" srcId="{934F1ADE-2F46-424B-800F-8DEB1E25F8C0}" destId="{EC294D49-034C-447E-BD19-4A038F744655}" srcOrd="2" destOrd="0" parTransId="{CD01C956-809B-497F-939A-8E20A6CC1077}" sibTransId="{C6E9DF64-104B-4FC9-8BC9-B3DB7EBD0E5D}"/>
    <dgm:cxn modelId="{E3A088E8-B348-499D-A6D7-85A54199FED9}" srcId="{934F1ADE-2F46-424B-800F-8DEB1E25F8C0}" destId="{EE0D5744-117C-42C1-B277-82CC6672B9BF}" srcOrd="0" destOrd="0" parTransId="{68DB037F-6B6D-4222-8FCE-4FDE9BCE9675}" sibTransId="{D196079E-61AA-4F0C-A68A-D5CADE1D6843}"/>
    <dgm:cxn modelId="{9499D8F6-7214-450F-AF82-EBF416494784}" type="presOf" srcId="{C6E9DF64-104B-4FC9-8BC9-B3DB7EBD0E5D}" destId="{89BADE1F-336E-4683-961F-B521D2447D54}" srcOrd="0" destOrd="0" presId="urn:microsoft.com/office/officeart/2016/7/layout/LinearBlockProcessNumbered"/>
    <dgm:cxn modelId="{FD2CC8DF-069D-4FAC-83D8-A913CF70DCBA}" type="presParOf" srcId="{DC4A12A6-8F48-4163-91C4-61C4556E1E03}" destId="{77A2EE11-7D36-40E7-89C6-9870A40A73FD}" srcOrd="0" destOrd="0" presId="urn:microsoft.com/office/officeart/2016/7/layout/LinearBlockProcessNumbered"/>
    <dgm:cxn modelId="{CA24B38F-138D-47D4-A11A-EE24B6FC05B6}" type="presParOf" srcId="{77A2EE11-7D36-40E7-89C6-9870A40A73FD}" destId="{836F71BB-8D77-4218-BB52-673547BDED10}" srcOrd="0" destOrd="0" presId="urn:microsoft.com/office/officeart/2016/7/layout/LinearBlockProcessNumbered"/>
    <dgm:cxn modelId="{09FCFEA8-682D-4F25-89CB-08FE8C186FB4}" type="presParOf" srcId="{77A2EE11-7D36-40E7-89C6-9870A40A73FD}" destId="{267BA131-815E-4A48-893E-AD74533D8FE3}" srcOrd="1" destOrd="0" presId="urn:microsoft.com/office/officeart/2016/7/layout/LinearBlockProcessNumbered"/>
    <dgm:cxn modelId="{50FF9C1F-E2AA-499E-B643-73B3216230A2}" type="presParOf" srcId="{77A2EE11-7D36-40E7-89C6-9870A40A73FD}" destId="{BF0BB829-753C-4557-B69E-25D32B4CBDA9}" srcOrd="2" destOrd="0" presId="urn:microsoft.com/office/officeart/2016/7/layout/LinearBlockProcessNumbered"/>
    <dgm:cxn modelId="{458DCCB4-731C-4765-A49B-9401F86DFC54}" type="presParOf" srcId="{DC4A12A6-8F48-4163-91C4-61C4556E1E03}" destId="{26461851-7897-40DC-9088-711A42EFCC41}" srcOrd="1" destOrd="0" presId="urn:microsoft.com/office/officeart/2016/7/layout/LinearBlockProcessNumbered"/>
    <dgm:cxn modelId="{766D0105-F5AE-4507-8DB7-345C86601C02}" type="presParOf" srcId="{DC4A12A6-8F48-4163-91C4-61C4556E1E03}" destId="{5BB1E37D-8D29-4952-8BD8-53547F2B376B}" srcOrd="2" destOrd="0" presId="urn:microsoft.com/office/officeart/2016/7/layout/LinearBlockProcessNumbered"/>
    <dgm:cxn modelId="{DC9C5C19-4052-4D19-9A5C-F4174790D219}" type="presParOf" srcId="{5BB1E37D-8D29-4952-8BD8-53547F2B376B}" destId="{9FDECF75-0931-456C-BB44-CB9E89F4628F}" srcOrd="0" destOrd="0" presId="urn:microsoft.com/office/officeart/2016/7/layout/LinearBlockProcessNumbered"/>
    <dgm:cxn modelId="{D605B090-A2E1-463B-96DA-5293B3C60D61}" type="presParOf" srcId="{5BB1E37D-8D29-4952-8BD8-53547F2B376B}" destId="{B2A0FAD7-9659-43E9-806B-53E938114548}" srcOrd="1" destOrd="0" presId="urn:microsoft.com/office/officeart/2016/7/layout/LinearBlockProcessNumbered"/>
    <dgm:cxn modelId="{79C491BD-A175-4435-BE77-4424A2966FE6}" type="presParOf" srcId="{5BB1E37D-8D29-4952-8BD8-53547F2B376B}" destId="{75C46FB8-B58E-4BBC-8160-B28DD9A7FC70}" srcOrd="2" destOrd="0" presId="urn:microsoft.com/office/officeart/2016/7/layout/LinearBlockProcessNumbered"/>
    <dgm:cxn modelId="{1C196116-6120-4850-86E9-09A57AF4DC97}" type="presParOf" srcId="{DC4A12A6-8F48-4163-91C4-61C4556E1E03}" destId="{DAB9F8D7-5AFC-47B4-B5D6-F27E1C13FCCD}" srcOrd="3" destOrd="0" presId="urn:microsoft.com/office/officeart/2016/7/layout/LinearBlockProcessNumbered"/>
    <dgm:cxn modelId="{E4996490-6318-40C7-86B0-2754F9F2A22B}" type="presParOf" srcId="{DC4A12A6-8F48-4163-91C4-61C4556E1E03}" destId="{6336AB55-D8B0-43EC-8C76-14884EF48C04}" srcOrd="4" destOrd="0" presId="urn:microsoft.com/office/officeart/2016/7/layout/LinearBlockProcessNumbered"/>
    <dgm:cxn modelId="{7CBBD0F9-CC71-479D-8B89-FCB5534C788D}" type="presParOf" srcId="{6336AB55-D8B0-43EC-8C76-14884EF48C04}" destId="{C427DF9C-677A-4F03-A976-3AB094A02C77}" srcOrd="0" destOrd="0" presId="urn:microsoft.com/office/officeart/2016/7/layout/LinearBlockProcessNumbered"/>
    <dgm:cxn modelId="{9D1BFE7A-38E6-4F95-9F30-2B1D0E07A465}" type="presParOf" srcId="{6336AB55-D8B0-43EC-8C76-14884EF48C04}" destId="{89BADE1F-336E-4683-961F-B521D2447D54}" srcOrd="1" destOrd="0" presId="urn:microsoft.com/office/officeart/2016/7/layout/LinearBlockProcessNumbered"/>
    <dgm:cxn modelId="{94BDF268-68EB-4729-9626-2E0F81D3B29F}" type="presParOf" srcId="{6336AB55-D8B0-43EC-8C76-14884EF48C04}" destId="{C94B2DC3-A2B6-4D8A-B4BD-1742DBC675B2}"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6DF753B-9D36-4DD8-8263-973DDBDB8F0D}" type="doc">
      <dgm:prSet loTypeId="urn:microsoft.com/office/officeart/2018/2/layout/IconCircleList" loCatId="icon" qsTypeId="urn:microsoft.com/office/officeart/2005/8/quickstyle/simple1" qsCatId="simple" csTypeId="urn:microsoft.com/office/officeart/2005/8/colors/accent3_2" csCatId="accent3" phldr="1"/>
      <dgm:spPr/>
      <dgm:t>
        <a:bodyPr/>
        <a:lstStyle/>
        <a:p>
          <a:endParaRPr lang="en-US"/>
        </a:p>
      </dgm:t>
    </dgm:pt>
    <dgm:pt modelId="{53833EAD-00B4-400F-93D7-C33AB8CCFF8F}">
      <dgm:prSet/>
      <dgm:spPr/>
      <dgm:t>
        <a:bodyPr/>
        <a:lstStyle/>
        <a:p>
          <a:pPr>
            <a:lnSpc>
              <a:spcPct val="100000"/>
            </a:lnSpc>
          </a:pPr>
          <a:r>
            <a:rPr lang="en-CA" dirty="0"/>
            <a:t>How to identify relevant variables that impact properties in a system</a:t>
          </a:r>
          <a:endParaRPr lang="en-US" dirty="0"/>
        </a:p>
      </dgm:t>
    </dgm:pt>
    <dgm:pt modelId="{6859073B-125D-4C3E-8844-B76ED1D711B0}" type="parTrans" cxnId="{C15B1904-99FD-408A-8A61-0ECE988400B8}">
      <dgm:prSet/>
      <dgm:spPr/>
      <dgm:t>
        <a:bodyPr/>
        <a:lstStyle/>
        <a:p>
          <a:endParaRPr lang="en-US"/>
        </a:p>
      </dgm:t>
    </dgm:pt>
    <dgm:pt modelId="{A97A8F25-0156-4541-893B-AE0B81367070}" type="sibTrans" cxnId="{C15B1904-99FD-408A-8A61-0ECE988400B8}">
      <dgm:prSet/>
      <dgm:spPr/>
      <dgm:t>
        <a:bodyPr/>
        <a:lstStyle/>
        <a:p>
          <a:pPr>
            <a:lnSpc>
              <a:spcPct val="100000"/>
            </a:lnSpc>
          </a:pPr>
          <a:endParaRPr lang="en-US"/>
        </a:p>
      </dgm:t>
    </dgm:pt>
    <dgm:pt modelId="{D0189986-B9A9-494B-88BF-937650DFE201}">
      <dgm:prSet/>
      <dgm:spPr/>
      <dgm:t>
        <a:bodyPr/>
        <a:lstStyle/>
        <a:p>
          <a:pPr>
            <a:lnSpc>
              <a:spcPct val="100000"/>
            </a:lnSpc>
          </a:pPr>
          <a:r>
            <a:rPr lang="en-CA" dirty="0"/>
            <a:t>That experimental methods can develop understanding in a way theory can’t</a:t>
          </a:r>
          <a:endParaRPr lang="en-US" dirty="0"/>
        </a:p>
      </dgm:t>
    </dgm:pt>
    <dgm:pt modelId="{43DC0509-F83E-48A0-BEA6-2DDDECE8E109}" type="parTrans" cxnId="{4D3012F5-6422-46C1-8BBE-C01C8CA91EDD}">
      <dgm:prSet/>
      <dgm:spPr/>
      <dgm:t>
        <a:bodyPr/>
        <a:lstStyle/>
        <a:p>
          <a:endParaRPr lang="en-US"/>
        </a:p>
      </dgm:t>
    </dgm:pt>
    <dgm:pt modelId="{7F0C7003-4243-4B2F-A062-3B4769BC3F79}" type="sibTrans" cxnId="{4D3012F5-6422-46C1-8BBE-C01C8CA91EDD}">
      <dgm:prSet/>
      <dgm:spPr/>
      <dgm:t>
        <a:bodyPr/>
        <a:lstStyle/>
        <a:p>
          <a:pPr>
            <a:lnSpc>
              <a:spcPct val="100000"/>
            </a:lnSpc>
          </a:pPr>
          <a:endParaRPr lang="en-US"/>
        </a:p>
      </dgm:t>
    </dgm:pt>
    <dgm:pt modelId="{03657B67-951A-4F44-963F-4C84AE9AE0B2}">
      <dgm:prSet/>
      <dgm:spPr/>
      <dgm:t>
        <a:bodyPr/>
        <a:lstStyle/>
        <a:p>
          <a:pPr>
            <a:lnSpc>
              <a:spcPct val="100000"/>
            </a:lnSpc>
          </a:pPr>
          <a:r>
            <a:rPr lang="en-CA" dirty="0"/>
            <a:t>That questions can be answered by developing measurable techniques in the lab instead of through independent analysis at home</a:t>
          </a:r>
          <a:endParaRPr lang="en-US" dirty="0"/>
        </a:p>
      </dgm:t>
    </dgm:pt>
    <dgm:pt modelId="{56485DC7-9291-4C26-8AFA-1874EB00A456}" type="parTrans" cxnId="{FE102625-6AAC-4993-9A1E-D0A4D3F717D7}">
      <dgm:prSet/>
      <dgm:spPr/>
      <dgm:t>
        <a:bodyPr/>
        <a:lstStyle/>
        <a:p>
          <a:endParaRPr lang="en-US"/>
        </a:p>
      </dgm:t>
    </dgm:pt>
    <dgm:pt modelId="{4BE134FA-85E8-4B78-9982-2C17406E3506}" type="sibTrans" cxnId="{FE102625-6AAC-4993-9A1E-D0A4D3F717D7}">
      <dgm:prSet/>
      <dgm:spPr/>
      <dgm:t>
        <a:bodyPr/>
        <a:lstStyle/>
        <a:p>
          <a:pPr>
            <a:lnSpc>
              <a:spcPct val="100000"/>
            </a:lnSpc>
          </a:pPr>
          <a:endParaRPr lang="en-US"/>
        </a:p>
      </dgm:t>
    </dgm:pt>
    <dgm:pt modelId="{7E29CB26-2949-4C38-BF30-4E7B608C5CE5}">
      <dgm:prSet custT="1"/>
      <dgm:spPr/>
      <dgm:t>
        <a:bodyPr/>
        <a:lstStyle/>
        <a:p>
          <a:pPr rtl="0">
            <a:lnSpc>
              <a:spcPct val="100000"/>
            </a:lnSpc>
          </a:pPr>
          <a:r>
            <a:rPr lang="en-CA" sz="3200" dirty="0"/>
            <a:t>That doing labs can be fun</a:t>
          </a:r>
          <a:endParaRPr lang="en-US" sz="3200" dirty="0"/>
        </a:p>
      </dgm:t>
    </dgm:pt>
    <dgm:pt modelId="{75499A3A-0631-4CC5-8F13-24C5FE72E984}" type="parTrans" cxnId="{272400EA-8F5C-4A61-89A3-B5B21A618055}">
      <dgm:prSet/>
      <dgm:spPr/>
      <dgm:t>
        <a:bodyPr/>
        <a:lstStyle/>
        <a:p>
          <a:endParaRPr lang="en-US"/>
        </a:p>
      </dgm:t>
    </dgm:pt>
    <dgm:pt modelId="{7D2CF197-5C7F-4E18-9993-63C9C14613F7}" type="sibTrans" cxnId="{272400EA-8F5C-4A61-89A3-B5B21A618055}">
      <dgm:prSet/>
      <dgm:spPr/>
      <dgm:t>
        <a:bodyPr/>
        <a:lstStyle/>
        <a:p>
          <a:endParaRPr lang="en-US"/>
        </a:p>
      </dgm:t>
    </dgm:pt>
    <dgm:pt modelId="{8E52EB89-C2FD-41C0-AB69-6306DE6112F5}" type="pres">
      <dgm:prSet presAssocID="{E6DF753B-9D36-4DD8-8263-973DDBDB8F0D}" presName="root" presStyleCnt="0">
        <dgm:presLayoutVars>
          <dgm:dir/>
          <dgm:resizeHandles val="exact"/>
        </dgm:presLayoutVars>
      </dgm:prSet>
      <dgm:spPr/>
    </dgm:pt>
    <dgm:pt modelId="{338D3E48-4ED9-4008-B8CB-AF626590267B}" type="pres">
      <dgm:prSet presAssocID="{E6DF753B-9D36-4DD8-8263-973DDBDB8F0D}" presName="container" presStyleCnt="0">
        <dgm:presLayoutVars>
          <dgm:dir/>
          <dgm:resizeHandles val="exact"/>
        </dgm:presLayoutVars>
      </dgm:prSet>
      <dgm:spPr/>
    </dgm:pt>
    <dgm:pt modelId="{90D377DC-2381-4FCF-98DF-1495627BD205}" type="pres">
      <dgm:prSet presAssocID="{53833EAD-00B4-400F-93D7-C33AB8CCFF8F}" presName="compNode" presStyleCnt="0"/>
      <dgm:spPr/>
    </dgm:pt>
    <dgm:pt modelId="{7BCDC4C3-8C21-42D2-9792-37A1AD1F2922}" type="pres">
      <dgm:prSet presAssocID="{53833EAD-00B4-400F-93D7-C33AB8CCFF8F}" presName="iconBgRect" presStyleLbl="bgShp" presStyleIdx="0" presStyleCnt="4"/>
      <dgm:spPr/>
    </dgm:pt>
    <dgm:pt modelId="{495775B6-17AC-423F-9080-C5E4543F8C3B}" type="pres">
      <dgm:prSet presAssocID="{53833EAD-00B4-400F-93D7-C33AB8CCFF8F}" presName="iconRect" presStyleLbl="node1" presStyleIdx="0"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Checkmark"/>
        </a:ext>
      </dgm:extLst>
    </dgm:pt>
    <dgm:pt modelId="{6D42BEB4-0CF2-4BFB-921E-5DD29BF2D6C9}" type="pres">
      <dgm:prSet presAssocID="{53833EAD-00B4-400F-93D7-C33AB8CCFF8F}" presName="spaceRect" presStyleCnt="0"/>
      <dgm:spPr/>
    </dgm:pt>
    <dgm:pt modelId="{6742822D-AD45-4E0C-A818-68D032BC4DEF}" type="pres">
      <dgm:prSet presAssocID="{53833EAD-00B4-400F-93D7-C33AB8CCFF8F}" presName="textRect" presStyleLbl="revTx" presStyleIdx="0" presStyleCnt="4">
        <dgm:presLayoutVars>
          <dgm:chMax val="1"/>
          <dgm:chPref val="1"/>
        </dgm:presLayoutVars>
      </dgm:prSet>
      <dgm:spPr/>
    </dgm:pt>
    <dgm:pt modelId="{E4A5F2E0-078A-4594-856A-93C8B7A3584F}" type="pres">
      <dgm:prSet presAssocID="{A97A8F25-0156-4541-893B-AE0B81367070}" presName="sibTrans" presStyleLbl="sibTrans2D1" presStyleIdx="0" presStyleCnt="0"/>
      <dgm:spPr/>
    </dgm:pt>
    <dgm:pt modelId="{B30589F5-55C8-4A49-897A-2BD393244A4D}" type="pres">
      <dgm:prSet presAssocID="{D0189986-B9A9-494B-88BF-937650DFE201}" presName="compNode" presStyleCnt="0"/>
      <dgm:spPr/>
    </dgm:pt>
    <dgm:pt modelId="{F516BF84-8585-4D34-BD99-2BE38F8A892D}" type="pres">
      <dgm:prSet presAssocID="{D0189986-B9A9-494B-88BF-937650DFE201}" presName="iconBgRect" presStyleLbl="bgShp" presStyleIdx="1" presStyleCnt="4"/>
      <dgm:spPr/>
    </dgm:pt>
    <dgm:pt modelId="{45BB1158-D33D-4D6D-B815-D2CF3C67AE45}" type="pres">
      <dgm:prSet presAssocID="{D0189986-B9A9-494B-88BF-937650DFE201}" presName="iconRect" presStyleLbl="node1" presStyleIdx="1"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erson with Idea"/>
        </a:ext>
      </dgm:extLst>
    </dgm:pt>
    <dgm:pt modelId="{CBC2D1ED-8C73-4C73-89E8-61E1CD3E71A7}" type="pres">
      <dgm:prSet presAssocID="{D0189986-B9A9-494B-88BF-937650DFE201}" presName="spaceRect" presStyleCnt="0"/>
      <dgm:spPr/>
    </dgm:pt>
    <dgm:pt modelId="{C618C4B6-76A3-46AD-8E5E-584684832697}" type="pres">
      <dgm:prSet presAssocID="{D0189986-B9A9-494B-88BF-937650DFE201}" presName="textRect" presStyleLbl="revTx" presStyleIdx="1" presStyleCnt="4">
        <dgm:presLayoutVars>
          <dgm:chMax val="1"/>
          <dgm:chPref val="1"/>
        </dgm:presLayoutVars>
      </dgm:prSet>
      <dgm:spPr/>
    </dgm:pt>
    <dgm:pt modelId="{05A46CBE-2C53-483A-BC5C-DC0EFE306525}" type="pres">
      <dgm:prSet presAssocID="{7F0C7003-4243-4B2F-A062-3B4769BC3F79}" presName="sibTrans" presStyleLbl="sibTrans2D1" presStyleIdx="0" presStyleCnt="0"/>
      <dgm:spPr/>
    </dgm:pt>
    <dgm:pt modelId="{FB03FE79-941C-45EB-86AB-567DCC7CF7DB}" type="pres">
      <dgm:prSet presAssocID="{03657B67-951A-4F44-963F-4C84AE9AE0B2}" presName="compNode" presStyleCnt="0"/>
      <dgm:spPr/>
    </dgm:pt>
    <dgm:pt modelId="{3DDBE54D-4F15-4017-A025-2AC3B3D0C3C3}" type="pres">
      <dgm:prSet presAssocID="{03657B67-951A-4F44-963F-4C84AE9AE0B2}" presName="iconBgRect" presStyleLbl="bgShp" presStyleIdx="2" presStyleCnt="4"/>
      <dgm:spPr/>
    </dgm:pt>
    <dgm:pt modelId="{3602CAAF-8B33-4588-9A89-F426B69103C7}" type="pres">
      <dgm:prSet presAssocID="{03657B67-951A-4F44-963F-4C84AE9AE0B2}" presName="iconRect" presStyleLbl="node1" presStyleIdx="2"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Atom"/>
        </a:ext>
      </dgm:extLst>
    </dgm:pt>
    <dgm:pt modelId="{C3B500C4-8960-41FA-8123-32C9951A53B3}" type="pres">
      <dgm:prSet presAssocID="{03657B67-951A-4F44-963F-4C84AE9AE0B2}" presName="spaceRect" presStyleCnt="0"/>
      <dgm:spPr/>
    </dgm:pt>
    <dgm:pt modelId="{D33D2E7E-6C20-49D3-817C-928AF95122CE}" type="pres">
      <dgm:prSet presAssocID="{03657B67-951A-4F44-963F-4C84AE9AE0B2}" presName="textRect" presStyleLbl="revTx" presStyleIdx="2" presStyleCnt="4">
        <dgm:presLayoutVars>
          <dgm:chMax val="1"/>
          <dgm:chPref val="1"/>
        </dgm:presLayoutVars>
      </dgm:prSet>
      <dgm:spPr/>
    </dgm:pt>
    <dgm:pt modelId="{62C9CC8B-CE49-4D6B-A004-6E3A725C4B86}" type="pres">
      <dgm:prSet presAssocID="{4BE134FA-85E8-4B78-9982-2C17406E3506}" presName="sibTrans" presStyleLbl="sibTrans2D1" presStyleIdx="0" presStyleCnt="0"/>
      <dgm:spPr/>
    </dgm:pt>
    <dgm:pt modelId="{FF39097C-91D1-45A0-9AFA-EB23DF7A3DDB}" type="pres">
      <dgm:prSet presAssocID="{7E29CB26-2949-4C38-BF30-4E7B608C5CE5}" presName="compNode" presStyleCnt="0"/>
      <dgm:spPr/>
    </dgm:pt>
    <dgm:pt modelId="{7BFE2E06-6166-41B1-A472-A7F431C3A243}" type="pres">
      <dgm:prSet presAssocID="{7E29CB26-2949-4C38-BF30-4E7B608C5CE5}" presName="iconBgRect" presStyleLbl="bgShp" presStyleIdx="3" presStyleCnt="4"/>
      <dgm:spPr/>
    </dgm:pt>
    <dgm:pt modelId="{70068039-211D-40F3-BA29-762ADEE55A86}" type="pres">
      <dgm:prSet presAssocID="{7E29CB26-2949-4C38-BF30-4E7B608C5CE5}" presName="iconRect" presStyleLbl="node1" presStyleIdx="3"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lask"/>
        </a:ext>
      </dgm:extLst>
    </dgm:pt>
    <dgm:pt modelId="{77E2647C-2EB9-4DBB-821A-74050780FCB8}" type="pres">
      <dgm:prSet presAssocID="{7E29CB26-2949-4C38-BF30-4E7B608C5CE5}" presName="spaceRect" presStyleCnt="0"/>
      <dgm:spPr/>
    </dgm:pt>
    <dgm:pt modelId="{48E5D068-DC8F-495A-8DC9-7C366642C9F5}" type="pres">
      <dgm:prSet presAssocID="{7E29CB26-2949-4C38-BF30-4E7B608C5CE5}" presName="textRect" presStyleLbl="revTx" presStyleIdx="3" presStyleCnt="4">
        <dgm:presLayoutVars>
          <dgm:chMax val="1"/>
          <dgm:chPref val="1"/>
        </dgm:presLayoutVars>
      </dgm:prSet>
      <dgm:spPr/>
    </dgm:pt>
  </dgm:ptLst>
  <dgm:cxnLst>
    <dgm:cxn modelId="{C15B1904-99FD-408A-8A61-0ECE988400B8}" srcId="{E6DF753B-9D36-4DD8-8263-973DDBDB8F0D}" destId="{53833EAD-00B4-400F-93D7-C33AB8CCFF8F}" srcOrd="0" destOrd="0" parTransId="{6859073B-125D-4C3E-8844-B76ED1D711B0}" sibTransId="{A97A8F25-0156-4541-893B-AE0B81367070}"/>
    <dgm:cxn modelId="{48C12B18-0795-4C6B-B1CC-921732193C6A}" type="presOf" srcId="{7F0C7003-4243-4B2F-A062-3B4769BC3F79}" destId="{05A46CBE-2C53-483A-BC5C-DC0EFE306525}" srcOrd="0" destOrd="0" presId="urn:microsoft.com/office/officeart/2018/2/layout/IconCircleList"/>
    <dgm:cxn modelId="{FE102625-6AAC-4993-9A1E-D0A4D3F717D7}" srcId="{E6DF753B-9D36-4DD8-8263-973DDBDB8F0D}" destId="{03657B67-951A-4F44-963F-4C84AE9AE0B2}" srcOrd="2" destOrd="0" parTransId="{56485DC7-9291-4C26-8AFA-1874EB00A456}" sibTransId="{4BE134FA-85E8-4B78-9982-2C17406E3506}"/>
    <dgm:cxn modelId="{446DEB35-68A4-44CE-8FC4-292100CE374D}" type="presOf" srcId="{A97A8F25-0156-4541-893B-AE0B81367070}" destId="{E4A5F2E0-078A-4594-856A-93C8B7A3584F}" srcOrd="0" destOrd="0" presId="urn:microsoft.com/office/officeart/2018/2/layout/IconCircleList"/>
    <dgm:cxn modelId="{1697B370-5944-423F-9519-B6530C2553CB}" type="presOf" srcId="{D0189986-B9A9-494B-88BF-937650DFE201}" destId="{C618C4B6-76A3-46AD-8E5E-584684832697}" srcOrd="0" destOrd="0" presId="urn:microsoft.com/office/officeart/2018/2/layout/IconCircleList"/>
    <dgm:cxn modelId="{2DA3A688-E127-4FED-ABF1-5082DC60B750}" type="presOf" srcId="{03657B67-951A-4F44-963F-4C84AE9AE0B2}" destId="{D33D2E7E-6C20-49D3-817C-928AF95122CE}" srcOrd="0" destOrd="0" presId="urn:microsoft.com/office/officeart/2018/2/layout/IconCircleList"/>
    <dgm:cxn modelId="{BBA311D4-D0C6-4BF8-A223-BF4EE0C66440}" type="presOf" srcId="{53833EAD-00B4-400F-93D7-C33AB8CCFF8F}" destId="{6742822D-AD45-4E0C-A818-68D032BC4DEF}" srcOrd="0" destOrd="0" presId="urn:microsoft.com/office/officeart/2018/2/layout/IconCircleList"/>
    <dgm:cxn modelId="{959578D9-6C07-46BF-8165-7EA9D8DCF1E6}" type="presOf" srcId="{4BE134FA-85E8-4B78-9982-2C17406E3506}" destId="{62C9CC8B-CE49-4D6B-A004-6E3A725C4B86}" srcOrd="0" destOrd="0" presId="urn:microsoft.com/office/officeart/2018/2/layout/IconCircleList"/>
    <dgm:cxn modelId="{272400EA-8F5C-4A61-89A3-B5B21A618055}" srcId="{E6DF753B-9D36-4DD8-8263-973DDBDB8F0D}" destId="{7E29CB26-2949-4C38-BF30-4E7B608C5CE5}" srcOrd="3" destOrd="0" parTransId="{75499A3A-0631-4CC5-8F13-24C5FE72E984}" sibTransId="{7D2CF197-5C7F-4E18-9993-63C9C14613F7}"/>
    <dgm:cxn modelId="{4D3012F5-6422-46C1-8BBE-C01C8CA91EDD}" srcId="{E6DF753B-9D36-4DD8-8263-973DDBDB8F0D}" destId="{D0189986-B9A9-494B-88BF-937650DFE201}" srcOrd="1" destOrd="0" parTransId="{43DC0509-F83E-48A0-BEA6-2DDDECE8E109}" sibTransId="{7F0C7003-4243-4B2F-A062-3B4769BC3F79}"/>
    <dgm:cxn modelId="{8D8C3BF5-6725-4771-9487-A2BEEDF27628}" type="presOf" srcId="{E6DF753B-9D36-4DD8-8263-973DDBDB8F0D}" destId="{8E52EB89-C2FD-41C0-AB69-6306DE6112F5}" srcOrd="0" destOrd="0" presId="urn:microsoft.com/office/officeart/2018/2/layout/IconCircleList"/>
    <dgm:cxn modelId="{17E850F8-2070-4906-A4D4-2FD549F1DE2C}" type="presOf" srcId="{7E29CB26-2949-4C38-BF30-4E7B608C5CE5}" destId="{48E5D068-DC8F-495A-8DC9-7C366642C9F5}" srcOrd="0" destOrd="0" presId="urn:microsoft.com/office/officeart/2018/2/layout/IconCircleList"/>
    <dgm:cxn modelId="{581BDCEE-5A18-4316-A745-955EDFAC98BA}" type="presParOf" srcId="{8E52EB89-C2FD-41C0-AB69-6306DE6112F5}" destId="{338D3E48-4ED9-4008-B8CB-AF626590267B}" srcOrd="0" destOrd="0" presId="urn:microsoft.com/office/officeart/2018/2/layout/IconCircleList"/>
    <dgm:cxn modelId="{130BE511-D3AD-4C4B-B67E-C9F0A2F2C026}" type="presParOf" srcId="{338D3E48-4ED9-4008-B8CB-AF626590267B}" destId="{90D377DC-2381-4FCF-98DF-1495627BD205}" srcOrd="0" destOrd="0" presId="urn:microsoft.com/office/officeart/2018/2/layout/IconCircleList"/>
    <dgm:cxn modelId="{57A2EEAD-8D29-4CC8-A004-901BB60CE127}" type="presParOf" srcId="{90D377DC-2381-4FCF-98DF-1495627BD205}" destId="{7BCDC4C3-8C21-42D2-9792-37A1AD1F2922}" srcOrd="0" destOrd="0" presId="urn:microsoft.com/office/officeart/2018/2/layout/IconCircleList"/>
    <dgm:cxn modelId="{4AE950FF-608F-4B27-9F43-AE9568747F96}" type="presParOf" srcId="{90D377DC-2381-4FCF-98DF-1495627BD205}" destId="{495775B6-17AC-423F-9080-C5E4543F8C3B}" srcOrd="1" destOrd="0" presId="urn:microsoft.com/office/officeart/2018/2/layout/IconCircleList"/>
    <dgm:cxn modelId="{060711D6-5C33-4C71-88CF-969BAC2A220F}" type="presParOf" srcId="{90D377DC-2381-4FCF-98DF-1495627BD205}" destId="{6D42BEB4-0CF2-4BFB-921E-5DD29BF2D6C9}" srcOrd="2" destOrd="0" presId="urn:microsoft.com/office/officeart/2018/2/layout/IconCircleList"/>
    <dgm:cxn modelId="{355895CA-9F15-4D7B-A440-AE27740A14C2}" type="presParOf" srcId="{90D377DC-2381-4FCF-98DF-1495627BD205}" destId="{6742822D-AD45-4E0C-A818-68D032BC4DEF}" srcOrd="3" destOrd="0" presId="urn:microsoft.com/office/officeart/2018/2/layout/IconCircleList"/>
    <dgm:cxn modelId="{FF74C0EC-460A-4C1E-8D24-AFE9136F728F}" type="presParOf" srcId="{338D3E48-4ED9-4008-B8CB-AF626590267B}" destId="{E4A5F2E0-078A-4594-856A-93C8B7A3584F}" srcOrd="1" destOrd="0" presId="urn:microsoft.com/office/officeart/2018/2/layout/IconCircleList"/>
    <dgm:cxn modelId="{B5453141-6FAB-4D61-9E1C-5CAA922DA0A2}" type="presParOf" srcId="{338D3E48-4ED9-4008-B8CB-AF626590267B}" destId="{B30589F5-55C8-4A49-897A-2BD393244A4D}" srcOrd="2" destOrd="0" presId="urn:microsoft.com/office/officeart/2018/2/layout/IconCircleList"/>
    <dgm:cxn modelId="{88D72DAB-D7DF-4A71-AD2A-615E853F0B62}" type="presParOf" srcId="{B30589F5-55C8-4A49-897A-2BD393244A4D}" destId="{F516BF84-8585-4D34-BD99-2BE38F8A892D}" srcOrd="0" destOrd="0" presId="urn:microsoft.com/office/officeart/2018/2/layout/IconCircleList"/>
    <dgm:cxn modelId="{8D4BCF19-0C8B-49ED-A6D7-C33779B7C242}" type="presParOf" srcId="{B30589F5-55C8-4A49-897A-2BD393244A4D}" destId="{45BB1158-D33D-4D6D-B815-D2CF3C67AE45}" srcOrd="1" destOrd="0" presId="urn:microsoft.com/office/officeart/2018/2/layout/IconCircleList"/>
    <dgm:cxn modelId="{0DF33D84-76AD-4C98-8ACA-AC2F4C2796DC}" type="presParOf" srcId="{B30589F5-55C8-4A49-897A-2BD393244A4D}" destId="{CBC2D1ED-8C73-4C73-89E8-61E1CD3E71A7}" srcOrd="2" destOrd="0" presId="urn:microsoft.com/office/officeart/2018/2/layout/IconCircleList"/>
    <dgm:cxn modelId="{B7689D73-3F70-4537-B50C-1BF54E5FEDBE}" type="presParOf" srcId="{B30589F5-55C8-4A49-897A-2BD393244A4D}" destId="{C618C4B6-76A3-46AD-8E5E-584684832697}" srcOrd="3" destOrd="0" presId="urn:microsoft.com/office/officeart/2018/2/layout/IconCircleList"/>
    <dgm:cxn modelId="{ED7D0F1E-20E7-4FC4-AFEB-B0F0BED62E21}" type="presParOf" srcId="{338D3E48-4ED9-4008-B8CB-AF626590267B}" destId="{05A46CBE-2C53-483A-BC5C-DC0EFE306525}" srcOrd="3" destOrd="0" presId="urn:microsoft.com/office/officeart/2018/2/layout/IconCircleList"/>
    <dgm:cxn modelId="{1884239F-AAD5-4F79-9D35-E283CCE73D97}" type="presParOf" srcId="{338D3E48-4ED9-4008-B8CB-AF626590267B}" destId="{FB03FE79-941C-45EB-86AB-567DCC7CF7DB}" srcOrd="4" destOrd="0" presId="urn:microsoft.com/office/officeart/2018/2/layout/IconCircleList"/>
    <dgm:cxn modelId="{0FBF4BC5-9635-4D01-800C-E0EEAA16E955}" type="presParOf" srcId="{FB03FE79-941C-45EB-86AB-567DCC7CF7DB}" destId="{3DDBE54D-4F15-4017-A025-2AC3B3D0C3C3}" srcOrd="0" destOrd="0" presId="urn:microsoft.com/office/officeart/2018/2/layout/IconCircleList"/>
    <dgm:cxn modelId="{A92D8C4A-F060-4464-A668-E78EBE669E98}" type="presParOf" srcId="{FB03FE79-941C-45EB-86AB-567DCC7CF7DB}" destId="{3602CAAF-8B33-4588-9A89-F426B69103C7}" srcOrd="1" destOrd="0" presId="urn:microsoft.com/office/officeart/2018/2/layout/IconCircleList"/>
    <dgm:cxn modelId="{6B3C5A08-2810-4388-BEB8-A711952AFEB6}" type="presParOf" srcId="{FB03FE79-941C-45EB-86AB-567DCC7CF7DB}" destId="{C3B500C4-8960-41FA-8123-32C9951A53B3}" srcOrd="2" destOrd="0" presId="urn:microsoft.com/office/officeart/2018/2/layout/IconCircleList"/>
    <dgm:cxn modelId="{06184B42-91B5-4742-A728-3A2E245FDF55}" type="presParOf" srcId="{FB03FE79-941C-45EB-86AB-567DCC7CF7DB}" destId="{D33D2E7E-6C20-49D3-817C-928AF95122CE}" srcOrd="3" destOrd="0" presId="urn:microsoft.com/office/officeart/2018/2/layout/IconCircleList"/>
    <dgm:cxn modelId="{9A09D3D8-35BB-4BB8-B01A-33969683FF30}" type="presParOf" srcId="{338D3E48-4ED9-4008-B8CB-AF626590267B}" destId="{62C9CC8B-CE49-4D6B-A004-6E3A725C4B86}" srcOrd="5" destOrd="0" presId="urn:microsoft.com/office/officeart/2018/2/layout/IconCircleList"/>
    <dgm:cxn modelId="{3ED03ABD-F2A4-4DE4-A13D-203466879491}" type="presParOf" srcId="{338D3E48-4ED9-4008-B8CB-AF626590267B}" destId="{FF39097C-91D1-45A0-9AFA-EB23DF7A3DDB}" srcOrd="6" destOrd="0" presId="urn:microsoft.com/office/officeart/2018/2/layout/IconCircleList"/>
    <dgm:cxn modelId="{99473712-D2D4-4208-9706-F925E56DD0FC}" type="presParOf" srcId="{FF39097C-91D1-45A0-9AFA-EB23DF7A3DDB}" destId="{7BFE2E06-6166-41B1-A472-A7F431C3A243}" srcOrd="0" destOrd="0" presId="urn:microsoft.com/office/officeart/2018/2/layout/IconCircleList"/>
    <dgm:cxn modelId="{8F8B0BC7-9EF0-4BF0-889F-DF5273E6D432}" type="presParOf" srcId="{FF39097C-91D1-45A0-9AFA-EB23DF7A3DDB}" destId="{70068039-211D-40F3-BA29-762ADEE55A86}" srcOrd="1" destOrd="0" presId="urn:microsoft.com/office/officeart/2018/2/layout/IconCircleList"/>
    <dgm:cxn modelId="{3A02D019-2BB8-4F1E-AE3E-211542E4B638}" type="presParOf" srcId="{FF39097C-91D1-45A0-9AFA-EB23DF7A3DDB}" destId="{77E2647C-2EB9-4DBB-821A-74050780FCB8}" srcOrd="2" destOrd="0" presId="urn:microsoft.com/office/officeart/2018/2/layout/IconCircleList"/>
    <dgm:cxn modelId="{C0D7A4D9-1EA2-4D48-9DA3-02C1928D879F}" type="presParOf" srcId="{FF39097C-91D1-45A0-9AFA-EB23DF7A3DDB}" destId="{48E5D068-DC8F-495A-8DC9-7C366642C9F5}"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BED330E-5111-4E5A-A089-83B6150685ED}"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4042DACC-ADCC-4FA9-A370-B7B21159996E}" type="pres">
      <dgm:prSet presAssocID="{2BED330E-5111-4E5A-A089-83B6150685ED}" presName="root" presStyleCnt="0">
        <dgm:presLayoutVars>
          <dgm:dir/>
          <dgm:resizeHandles val="exact"/>
        </dgm:presLayoutVars>
      </dgm:prSet>
      <dgm:spPr/>
    </dgm:pt>
  </dgm:ptLst>
  <dgm:cxnLst>
    <dgm:cxn modelId="{C5C9C134-C3A1-4B83-9342-364C65DD68F1}" type="presOf" srcId="{2BED330E-5111-4E5A-A089-83B6150685ED}" destId="{4042DACC-ADCC-4FA9-A370-B7B21159996E}" srcOrd="0"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A80F983-F8CC-4922-AD3F-1694E4CDC1BA}" type="doc">
      <dgm:prSet loTypeId="urn:microsoft.com/office/officeart/2018/2/layout/IconLabelList" loCatId="icon" qsTypeId="urn:microsoft.com/office/officeart/2005/8/quickstyle/simple1" qsCatId="simple" csTypeId="urn:microsoft.com/office/officeart/2005/8/colors/accent3_2" csCatId="accent3" phldr="1"/>
      <dgm:spPr/>
      <dgm:t>
        <a:bodyPr/>
        <a:lstStyle/>
        <a:p>
          <a:endParaRPr lang="en-US"/>
        </a:p>
      </dgm:t>
    </dgm:pt>
    <dgm:pt modelId="{8CC458AE-2AC6-4471-8872-0A476B5FC638}">
      <dgm:prSet custT="1"/>
      <dgm:spPr/>
      <dgm:t>
        <a:bodyPr/>
        <a:lstStyle/>
        <a:p>
          <a:pPr>
            <a:lnSpc>
              <a:spcPct val="100000"/>
            </a:lnSpc>
          </a:pPr>
          <a:r>
            <a:rPr lang="en-US" sz="2400" dirty="0"/>
            <a:t>Deliver this experiment (and more) in our lab stream</a:t>
          </a:r>
        </a:p>
      </dgm:t>
    </dgm:pt>
    <dgm:pt modelId="{C1B7CA51-3B64-4469-90F9-1088615D2A1E}" type="parTrans" cxnId="{A8056033-5515-48A4-B779-11AF3BC5DCA0}">
      <dgm:prSet/>
      <dgm:spPr/>
      <dgm:t>
        <a:bodyPr/>
        <a:lstStyle/>
        <a:p>
          <a:endParaRPr lang="en-US"/>
        </a:p>
      </dgm:t>
    </dgm:pt>
    <dgm:pt modelId="{2E2FCF2F-FB46-48E9-AB1A-557C5BD1F91C}" type="sibTrans" cxnId="{A8056033-5515-48A4-B779-11AF3BC5DCA0}">
      <dgm:prSet/>
      <dgm:spPr/>
      <dgm:t>
        <a:bodyPr/>
        <a:lstStyle/>
        <a:p>
          <a:endParaRPr lang="en-US"/>
        </a:p>
      </dgm:t>
    </dgm:pt>
    <dgm:pt modelId="{7872EA59-202D-48BA-98BD-78FC73747BE0}">
      <dgm:prSet custT="1"/>
      <dgm:spPr/>
      <dgm:t>
        <a:bodyPr/>
        <a:lstStyle/>
        <a:p>
          <a:pPr>
            <a:lnSpc>
              <a:spcPct val="100000"/>
            </a:lnSpc>
          </a:pPr>
          <a:r>
            <a:rPr lang="en-US" sz="2400" dirty="0"/>
            <a:t>Assess student epistemology in all our lab courses</a:t>
          </a:r>
        </a:p>
      </dgm:t>
    </dgm:pt>
    <dgm:pt modelId="{69B962C0-F3B1-4EF6-B673-BF283F96EDC7}" type="parTrans" cxnId="{3B04429A-435C-40AF-8F7F-B851E167D373}">
      <dgm:prSet/>
      <dgm:spPr/>
      <dgm:t>
        <a:bodyPr/>
        <a:lstStyle/>
        <a:p>
          <a:endParaRPr lang="en-US"/>
        </a:p>
      </dgm:t>
    </dgm:pt>
    <dgm:pt modelId="{63FDD40A-39A9-4385-B620-C911165ECBC2}" type="sibTrans" cxnId="{3B04429A-435C-40AF-8F7F-B851E167D373}">
      <dgm:prSet/>
      <dgm:spPr/>
      <dgm:t>
        <a:bodyPr/>
        <a:lstStyle/>
        <a:p>
          <a:endParaRPr lang="en-US"/>
        </a:p>
      </dgm:t>
    </dgm:pt>
    <dgm:pt modelId="{6533A8A1-3E95-4AF8-BCE4-1831053F7A61}">
      <dgm:prSet phldrT="[Text]" custT="1"/>
      <dgm:spPr/>
      <dgm:t>
        <a:bodyPr/>
        <a:lstStyle/>
        <a:p>
          <a:pPr>
            <a:lnSpc>
              <a:spcPct val="100000"/>
            </a:lnSpc>
          </a:pPr>
          <a:r>
            <a:rPr lang="en-CA" sz="2400" dirty="0"/>
            <a:t>Develop andragogy driven by epistemic themes emergent in our students</a:t>
          </a:r>
        </a:p>
      </dgm:t>
    </dgm:pt>
    <dgm:pt modelId="{C91542D0-81CF-4B2A-BC8B-671F62F3CE81}" type="parTrans" cxnId="{5F85DC95-7B11-4E1B-83C0-0E902778B5DC}">
      <dgm:prSet/>
      <dgm:spPr/>
      <dgm:t>
        <a:bodyPr/>
        <a:lstStyle/>
        <a:p>
          <a:endParaRPr lang="en-CA"/>
        </a:p>
      </dgm:t>
    </dgm:pt>
    <dgm:pt modelId="{0A4A7737-C242-4A61-94D3-4434256DA02E}" type="sibTrans" cxnId="{5F85DC95-7B11-4E1B-83C0-0E902778B5DC}">
      <dgm:prSet/>
      <dgm:spPr/>
      <dgm:t>
        <a:bodyPr/>
        <a:lstStyle/>
        <a:p>
          <a:endParaRPr lang="en-CA"/>
        </a:p>
      </dgm:t>
    </dgm:pt>
    <dgm:pt modelId="{07BCD299-7D82-41C3-A136-BC4BD75915FE}" type="pres">
      <dgm:prSet presAssocID="{6A80F983-F8CC-4922-AD3F-1694E4CDC1BA}" presName="root" presStyleCnt="0">
        <dgm:presLayoutVars>
          <dgm:dir/>
          <dgm:resizeHandles val="exact"/>
        </dgm:presLayoutVars>
      </dgm:prSet>
      <dgm:spPr/>
    </dgm:pt>
    <dgm:pt modelId="{0A0B3CA9-033E-4FB0-8E8F-B934B6750AD7}" type="pres">
      <dgm:prSet presAssocID="{7872EA59-202D-48BA-98BD-78FC73747BE0}" presName="compNode" presStyleCnt="0"/>
      <dgm:spPr/>
    </dgm:pt>
    <dgm:pt modelId="{B441E14E-362B-47C8-8DD9-5D0E33088BB0}" type="pres">
      <dgm:prSet presAssocID="{7872EA59-202D-48BA-98BD-78FC73747BE0}" presName="iconRect" presStyleLbl="node1" presStyleIdx="0" presStyleCnt="3"/>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Teacher"/>
        </a:ext>
      </dgm:extLst>
    </dgm:pt>
    <dgm:pt modelId="{FB8E29BA-9247-4A3C-ABE2-A1D17BE368E2}" type="pres">
      <dgm:prSet presAssocID="{7872EA59-202D-48BA-98BD-78FC73747BE0}" presName="spaceRect" presStyleCnt="0"/>
      <dgm:spPr/>
    </dgm:pt>
    <dgm:pt modelId="{C35EBC20-C7A5-4B77-9BFE-F57934033B91}" type="pres">
      <dgm:prSet presAssocID="{7872EA59-202D-48BA-98BD-78FC73747BE0}" presName="textRect" presStyleLbl="revTx" presStyleIdx="0" presStyleCnt="3">
        <dgm:presLayoutVars>
          <dgm:chMax val="1"/>
          <dgm:chPref val="1"/>
        </dgm:presLayoutVars>
      </dgm:prSet>
      <dgm:spPr/>
    </dgm:pt>
    <dgm:pt modelId="{543D8632-1E6A-4D7D-8391-DE03E3D97D67}" type="pres">
      <dgm:prSet presAssocID="{63FDD40A-39A9-4385-B620-C911165ECBC2}" presName="sibTrans" presStyleCnt="0"/>
      <dgm:spPr/>
    </dgm:pt>
    <dgm:pt modelId="{F183EECD-365C-4517-8AD0-2A4B44328294}" type="pres">
      <dgm:prSet presAssocID="{6533A8A1-3E95-4AF8-BCE4-1831053F7A61}" presName="compNode" presStyleCnt="0"/>
      <dgm:spPr/>
    </dgm:pt>
    <dgm:pt modelId="{FBFEFC0E-890C-4E4D-A9C0-0AD7D7EAB523}" type="pres">
      <dgm:prSet presAssocID="{6533A8A1-3E95-4AF8-BCE4-1831053F7A61}" presName="iconRect" presStyleLbl="node1" presStyleIdx="1" presStyleCnt="3"/>
      <dgm:spPr>
        <a:blipFill>
          <a:blip xmlns:r="http://schemas.openxmlformats.org/officeDocument/2006/relationships">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Business Growth with solid fill"/>
        </a:ext>
      </dgm:extLst>
    </dgm:pt>
    <dgm:pt modelId="{39340925-9609-4737-BF2F-FDFB0059F308}" type="pres">
      <dgm:prSet presAssocID="{6533A8A1-3E95-4AF8-BCE4-1831053F7A61}" presName="spaceRect" presStyleCnt="0"/>
      <dgm:spPr/>
    </dgm:pt>
    <dgm:pt modelId="{875DD878-0C67-46C6-B58B-4BA5D0699C88}" type="pres">
      <dgm:prSet presAssocID="{6533A8A1-3E95-4AF8-BCE4-1831053F7A61}" presName="textRect" presStyleLbl="revTx" presStyleIdx="1" presStyleCnt="3">
        <dgm:presLayoutVars>
          <dgm:chMax val="1"/>
          <dgm:chPref val="1"/>
        </dgm:presLayoutVars>
      </dgm:prSet>
      <dgm:spPr/>
    </dgm:pt>
    <dgm:pt modelId="{3E036074-62B2-4E82-BFEA-B1601037C696}" type="pres">
      <dgm:prSet presAssocID="{0A4A7737-C242-4A61-94D3-4434256DA02E}" presName="sibTrans" presStyleCnt="0"/>
      <dgm:spPr/>
    </dgm:pt>
    <dgm:pt modelId="{808A8516-1E3C-4ED3-BF62-A85C8AFF9C91}" type="pres">
      <dgm:prSet presAssocID="{8CC458AE-2AC6-4471-8872-0A476B5FC638}" presName="compNode" presStyleCnt="0"/>
      <dgm:spPr/>
    </dgm:pt>
    <dgm:pt modelId="{90436D95-19E1-41CF-8478-081BB67D5D1B}" type="pres">
      <dgm:prSet presAssocID="{8CC458AE-2AC6-4471-8872-0A476B5FC638}" presName="iconRect" presStyleLbl="node1" presStyleIdx="2" presStyleCnt="3"/>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Flask"/>
        </a:ext>
      </dgm:extLst>
    </dgm:pt>
    <dgm:pt modelId="{4BD9463F-27C8-4CDB-9244-AF99E172A4B7}" type="pres">
      <dgm:prSet presAssocID="{8CC458AE-2AC6-4471-8872-0A476B5FC638}" presName="spaceRect" presStyleCnt="0"/>
      <dgm:spPr/>
    </dgm:pt>
    <dgm:pt modelId="{A6D40D3D-A1EC-4696-B537-6EE05C2E6E52}" type="pres">
      <dgm:prSet presAssocID="{8CC458AE-2AC6-4471-8872-0A476B5FC638}" presName="textRect" presStyleLbl="revTx" presStyleIdx="2" presStyleCnt="3">
        <dgm:presLayoutVars>
          <dgm:chMax val="1"/>
          <dgm:chPref val="1"/>
        </dgm:presLayoutVars>
      </dgm:prSet>
      <dgm:spPr/>
    </dgm:pt>
  </dgm:ptLst>
  <dgm:cxnLst>
    <dgm:cxn modelId="{202F3900-1284-416E-A152-56C0E869B1EF}" type="presOf" srcId="{6A80F983-F8CC-4922-AD3F-1694E4CDC1BA}" destId="{07BCD299-7D82-41C3-A136-BC4BD75915FE}" srcOrd="0" destOrd="0" presId="urn:microsoft.com/office/officeart/2018/2/layout/IconLabelList"/>
    <dgm:cxn modelId="{A8056033-5515-48A4-B779-11AF3BC5DCA0}" srcId="{6A80F983-F8CC-4922-AD3F-1694E4CDC1BA}" destId="{8CC458AE-2AC6-4471-8872-0A476B5FC638}" srcOrd="2" destOrd="0" parTransId="{C1B7CA51-3B64-4469-90F9-1088615D2A1E}" sibTransId="{2E2FCF2F-FB46-48E9-AB1A-557C5BD1F91C}"/>
    <dgm:cxn modelId="{08B7E139-B306-43A8-9F0B-CEEE6020624E}" type="presOf" srcId="{7872EA59-202D-48BA-98BD-78FC73747BE0}" destId="{C35EBC20-C7A5-4B77-9BFE-F57934033B91}" srcOrd="0" destOrd="0" presId="urn:microsoft.com/office/officeart/2018/2/layout/IconLabelList"/>
    <dgm:cxn modelId="{32562F8D-14F3-4906-9D99-22D313F41B1B}" type="presOf" srcId="{8CC458AE-2AC6-4471-8872-0A476B5FC638}" destId="{A6D40D3D-A1EC-4696-B537-6EE05C2E6E52}" srcOrd="0" destOrd="0" presId="urn:microsoft.com/office/officeart/2018/2/layout/IconLabelList"/>
    <dgm:cxn modelId="{5F85DC95-7B11-4E1B-83C0-0E902778B5DC}" srcId="{6A80F983-F8CC-4922-AD3F-1694E4CDC1BA}" destId="{6533A8A1-3E95-4AF8-BCE4-1831053F7A61}" srcOrd="1" destOrd="0" parTransId="{C91542D0-81CF-4B2A-BC8B-671F62F3CE81}" sibTransId="{0A4A7737-C242-4A61-94D3-4434256DA02E}"/>
    <dgm:cxn modelId="{3B04429A-435C-40AF-8F7F-B851E167D373}" srcId="{6A80F983-F8CC-4922-AD3F-1694E4CDC1BA}" destId="{7872EA59-202D-48BA-98BD-78FC73747BE0}" srcOrd="0" destOrd="0" parTransId="{69B962C0-F3B1-4EF6-B673-BF283F96EDC7}" sibTransId="{63FDD40A-39A9-4385-B620-C911165ECBC2}"/>
    <dgm:cxn modelId="{54F583D3-143F-4FF3-ADD3-7B5A7B7B5ABD}" type="presOf" srcId="{6533A8A1-3E95-4AF8-BCE4-1831053F7A61}" destId="{875DD878-0C67-46C6-B58B-4BA5D0699C88}" srcOrd="0" destOrd="0" presId="urn:microsoft.com/office/officeart/2018/2/layout/IconLabelList"/>
    <dgm:cxn modelId="{3F2E28FA-934B-4BB7-81DB-2FC379EA60B2}" type="presParOf" srcId="{07BCD299-7D82-41C3-A136-BC4BD75915FE}" destId="{0A0B3CA9-033E-4FB0-8E8F-B934B6750AD7}" srcOrd="0" destOrd="0" presId="urn:microsoft.com/office/officeart/2018/2/layout/IconLabelList"/>
    <dgm:cxn modelId="{77EDEBAD-7964-4D1D-8BE3-DE57049195C1}" type="presParOf" srcId="{0A0B3CA9-033E-4FB0-8E8F-B934B6750AD7}" destId="{B441E14E-362B-47C8-8DD9-5D0E33088BB0}" srcOrd="0" destOrd="0" presId="urn:microsoft.com/office/officeart/2018/2/layout/IconLabelList"/>
    <dgm:cxn modelId="{DE9C91B2-F0BC-43FC-85A4-8D82BFF82883}" type="presParOf" srcId="{0A0B3CA9-033E-4FB0-8E8F-B934B6750AD7}" destId="{FB8E29BA-9247-4A3C-ABE2-A1D17BE368E2}" srcOrd="1" destOrd="0" presId="urn:microsoft.com/office/officeart/2018/2/layout/IconLabelList"/>
    <dgm:cxn modelId="{955B8D76-0EA9-4CCD-852C-7A807A9D2C22}" type="presParOf" srcId="{0A0B3CA9-033E-4FB0-8E8F-B934B6750AD7}" destId="{C35EBC20-C7A5-4B77-9BFE-F57934033B91}" srcOrd="2" destOrd="0" presId="urn:microsoft.com/office/officeart/2018/2/layout/IconLabelList"/>
    <dgm:cxn modelId="{0C288388-977F-4EA8-AA55-CFA6BF6FFD40}" type="presParOf" srcId="{07BCD299-7D82-41C3-A136-BC4BD75915FE}" destId="{543D8632-1E6A-4D7D-8391-DE03E3D97D67}" srcOrd="1" destOrd="0" presId="urn:microsoft.com/office/officeart/2018/2/layout/IconLabelList"/>
    <dgm:cxn modelId="{92020DF4-8A0E-449C-9C9D-85468773B5B7}" type="presParOf" srcId="{07BCD299-7D82-41C3-A136-BC4BD75915FE}" destId="{F183EECD-365C-4517-8AD0-2A4B44328294}" srcOrd="2" destOrd="0" presId="urn:microsoft.com/office/officeart/2018/2/layout/IconLabelList"/>
    <dgm:cxn modelId="{91D7EDCE-6F5F-4F75-84FB-C0AEC63EDAD6}" type="presParOf" srcId="{F183EECD-365C-4517-8AD0-2A4B44328294}" destId="{FBFEFC0E-890C-4E4D-A9C0-0AD7D7EAB523}" srcOrd="0" destOrd="0" presId="urn:microsoft.com/office/officeart/2018/2/layout/IconLabelList"/>
    <dgm:cxn modelId="{FDD4182B-52F7-410C-8A13-8B492506881C}" type="presParOf" srcId="{F183EECD-365C-4517-8AD0-2A4B44328294}" destId="{39340925-9609-4737-BF2F-FDFB0059F308}" srcOrd="1" destOrd="0" presId="urn:microsoft.com/office/officeart/2018/2/layout/IconLabelList"/>
    <dgm:cxn modelId="{19F41FE6-2173-40FA-B5FD-C2EE493356D6}" type="presParOf" srcId="{F183EECD-365C-4517-8AD0-2A4B44328294}" destId="{875DD878-0C67-46C6-B58B-4BA5D0699C88}" srcOrd="2" destOrd="0" presId="urn:microsoft.com/office/officeart/2018/2/layout/IconLabelList"/>
    <dgm:cxn modelId="{5A5AA9F2-B53C-41EC-8699-F8BD6A171BC2}" type="presParOf" srcId="{07BCD299-7D82-41C3-A136-BC4BD75915FE}" destId="{3E036074-62B2-4E82-BFEA-B1601037C696}" srcOrd="3" destOrd="0" presId="urn:microsoft.com/office/officeart/2018/2/layout/IconLabelList"/>
    <dgm:cxn modelId="{1CB6AB72-5758-4B84-AE7A-DD4D3F129039}" type="presParOf" srcId="{07BCD299-7D82-41C3-A136-BC4BD75915FE}" destId="{808A8516-1E3C-4ED3-BF62-A85C8AFF9C91}" srcOrd="4" destOrd="0" presId="urn:microsoft.com/office/officeart/2018/2/layout/IconLabelList"/>
    <dgm:cxn modelId="{B8838324-6729-4630-A4AA-604177BDC6D9}" type="presParOf" srcId="{808A8516-1E3C-4ED3-BF62-A85C8AFF9C91}" destId="{90436D95-19E1-41CF-8478-081BB67D5D1B}" srcOrd="0" destOrd="0" presId="urn:microsoft.com/office/officeart/2018/2/layout/IconLabelList"/>
    <dgm:cxn modelId="{82569274-B283-4AB3-9B09-28E31C7F5FBD}" type="presParOf" srcId="{808A8516-1E3C-4ED3-BF62-A85C8AFF9C91}" destId="{4BD9463F-27C8-4CDB-9244-AF99E172A4B7}" srcOrd="1" destOrd="0" presId="urn:microsoft.com/office/officeart/2018/2/layout/IconLabelList"/>
    <dgm:cxn modelId="{6BB9801F-C8CC-46CA-92B8-C0D3924ABCF1}" type="presParOf" srcId="{808A8516-1E3C-4ED3-BF62-A85C8AFF9C91}" destId="{A6D40D3D-A1EC-4696-B537-6EE05C2E6E52}"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EF9B45D-0333-4DAE-BA7E-24AAB67EE02F}" type="doc">
      <dgm:prSet loTypeId="urn:microsoft.com/office/officeart/2018/2/layout/IconCircleList" loCatId="icon" qsTypeId="urn:microsoft.com/office/officeart/2005/8/quickstyle/simple1" qsCatId="simple" csTypeId="urn:microsoft.com/office/officeart/2005/8/colors/accent3_2" csCatId="accent3" phldr="1"/>
      <dgm:spPr/>
      <dgm:t>
        <a:bodyPr/>
        <a:lstStyle/>
        <a:p>
          <a:endParaRPr lang="en-US"/>
        </a:p>
      </dgm:t>
    </dgm:pt>
    <dgm:pt modelId="{871CBF46-1F5D-4C16-A569-1EFE69204FCA}">
      <dgm:prSet/>
      <dgm:spPr/>
      <dgm:t>
        <a:bodyPr/>
        <a:lstStyle/>
        <a:p>
          <a:r>
            <a:rPr lang="en-CA"/>
            <a:t>Experiment is concerned with the ratios of peak powers and laser intensities</a:t>
          </a:r>
          <a:endParaRPr lang="en-US"/>
        </a:p>
      </dgm:t>
    </dgm:pt>
    <dgm:pt modelId="{9135852C-88BB-4CF7-8EED-038B68EE237E}" type="parTrans" cxnId="{A1B5F3EA-1ED4-45E0-9D96-B64981E90512}">
      <dgm:prSet/>
      <dgm:spPr/>
      <dgm:t>
        <a:bodyPr/>
        <a:lstStyle/>
        <a:p>
          <a:endParaRPr lang="en-US"/>
        </a:p>
      </dgm:t>
    </dgm:pt>
    <dgm:pt modelId="{32718B59-3B1A-4A3D-B3E1-829FAFBB7332}" type="sibTrans" cxnId="{A1B5F3EA-1ED4-45E0-9D96-B64981E90512}">
      <dgm:prSet/>
      <dgm:spPr/>
      <dgm:t>
        <a:bodyPr/>
        <a:lstStyle/>
        <a:p>
          <a:endParaRPr lang="en-US"/>
        </a:p>
      </dgm:t>
    </dgm:pt>
    <dgm:pt modelId="{32AAF24A-D796-40A5-B183-D4248B942E12}">
      <dgm:prSet/>
      <dgm:spPr/>
      <dgm:t>
        <a:bodyPr/>
        <a:lstStyle/>
        <a:p>
          <a:pPr rtl="0"/>
          <a:r>
            <a:rPr lang="en-CA"/>
            <a:t>The pulse duration and beam area directly relate to peak power and laser intensity (neither of which can be measured </a:t>
          </a:r>
          <a:r>
            <a:rPr lang="en-CA">
              <a:latin typeface="Barlow Condensed"/>
            </a:rPr>
            <a:t>or calculated in</a:t>
          </a:r>
          <a:r>
            <a:rPr lang="en-CA"/>
            <a:t> our laboratory)</a:t>
          </a:r>
          <a:endParaRPr lang="en-US"/>
        </a:p>
      </dgm:t>
    </dgm:pt>
    <dgm:pt modelId="{7ABC41CE-CED0-44A9-86C7-52EFBB7A24CB}" type="parTrans" cxnId="{1AF1F0B7-F43F-4D42-92DF-2F02C6E830B9}">
      <dgm:prSet/>
      <dgm:spPr/>
      <dgm:t>
        <a:bodyPr/>
        <a:lstStyle/>
        <a:p>
          <a:endParaRPr lang="en-US"/>
        </a:p>
      </dgm:t>
    </dgm:pt>
    <dgm:pt modelId="{9480E7B3-47B3-4E36-978E-CFF59CB57AA2}" type="sibTrans" cxnId="{1AF1F0B7-F43F-4D42-92DF-2F02C6E830B9}">
      <dgm:prSet/>
      <dgm:spPr/>
      <dgm:t>
        <a:bodyPr/>
        <a:lstStyle/>
        <a:p>
          <a:endParaRPr lang="en-US"/>
        </a:p>
      </dgm:t>
    </dgm:pt>
    <dgm:pt modelId="{BFD88D13-668C-45F7-B4B9-783B2B814571}">
      <dgm:prSet/>
      <dgm:spPr/>
      <dgm:t>
        <a:bodyPr/>
        <a:lstStyle/>
        <a:p>
          <a:r>
            <a:rPr lang="en-CA"/>
            <a:t>The use of pulse duration and beam area create a sufficient experiment that keeps students focused on the overall goal</a:t>
          </a:r>
          <a:endParaRPr lang="en-US"/>
        </a:p>
      </dgm:t>
    </dgm:pt>
    <dgm:pt modelId="{D5F8214B-84EC-41BB-B203-3551C1917C10}" type="parTrans" cxnId="{B0FFE58D-A1F2-424F-83BB-EA02CAF11A54}">
      <dgm:prSet/>
      <dgm:spPr/>
      <dgm:t>
        <a:bodyPr/>
        <a:lstStyle/>
        <a:p>
          <a:endParaRPr lang="en-US"/>
        </a:p>
      </dgm:t>
    </dgm:pt>
    <dgm:pt modelId="{2853FEAB-49CD-4598-866D-D9DC498AA127}" type="sibTrans" cxnId="{B0FFE58D-A1F2-424F-83BB-EA02CAF11A54}">
      <dgm:prSet/>
      <dgm:spPr/>
      <dgm:t>
        <a:bodyPr/>
        <a:lstStyle/>
        <a:p>
          <a:endParaRPr lang="en-US"/>
        </a:p>
      </dgm:t>
    </dgm:pt>
    <dgm:pt modelId="{F15FAA63-984B-443E-B735-8EEC2CEEB9F2}">
      <dgm:prSet/>
      <dgm:spPr/>
      <dgm:t>
        <a:bodyPr/>
        <a:lstStyle/>
        <a:p>
          <a:r>
            <a:rPr lang="en-CA"/>
            <a:t>Important especially when considering the time limitations within the laboratory</a:t>
          </a:r>
          <a:endParaRPr lang="en-US"/>
        </a:p>
      </dgm:t>
    </dgm:pt>
    <dgm:pt modelId="{C0D1C239-6DD1-4085-898D-CE20C9A14BA3}" type="parTrans" cxnId="{4DFD81B8-CCB8-4773-8253-6335142BDDD7}">
      <dgm:prSet/>
      <dgm:spPr/>
      <dgm:t>
        <a:bodyPr/>
        <a:lstStyle/>
        <a:p>
          <a:endParaRPr lang="en-US"/>
        </a:p>
      </dgm:t>
    </dgm:pt>
    <dgm:pt modelId="{5E71962C-8199-4D4A-9F34-BEBBADE50FB7}" type="sibTrans" cxnId="{4DFD81B8-CCB8-4773-8253-6335142BDDD7}">
      <dgm:prSet/>
      <dgm:spPr/>
      <dgm:t>
        <a:bodyPr/>
        <a:lstStyle/>
        <a:p>
          <a:endParaRPr lang="en-US"/>
        </a:p>
      </dgm:t>
    </dgm:pt>
    <dgm:pt modelId="{9FE65E3B-A7EC-4663-AEE2-8AC99FB5BDCE}" type="pres">
      <dgm:prSet presAssocID="{9EF9B45D-0333-4DAE-BA7E-24AAB67EE02F}" presName="root" presStyleCnt="0">
        <dgm:presLayoutVars>
          <dgm:dir/>
          <dgm:resizeHandles val="exact"/>
        </dgm:presLayoutVars>
      </dgm:prSet>
      <dgm:spPr/>
    </dgm:pt>
    <dgm:pt modelId="{9393CA14-267F-4428-B839-89054688E0F1}" type="pres">
      <dgm:prSet presAssocID="{9EF9B45D-0333-4DAE-BA7E-24AAB67EE02F}" presName="container" presStyleCnt="0">
        <dgm:presLayoutVars>
          <dgm:dir/>
          <dgm:resizeHandles val="exact"/>
        </dgm:presLayoutVars>
      </dgm:prSet>
      <dgm:spPr/>
    </dgm:pt>
    <dgm:pt modelId="{68CA8C88-F84D-45CA-B4BE-CB931A7C65E0}" type="pres">
      <dgm:prSet presAssocID="{871CBF46-1F5D-4C16-A569-1EFE69204FCA}" presName="compNode" presStyleCnt="0"/>
      <dgm:spPr/>
    </dgm:pt>
    <dgm:pt modelId="{2A8D1297-4A91-41D0-94E9-C276C57D21BE}" type="pres">
      <dgm:prSet presAssocID="{871CBF46-1F5D-4C16-A569-1EFE69204FCA}" presName="iconBgRect" presStyleLbl="bgShp" presStyleIdx="0" presStyleCnt="4"/>
      <dgm:spPr/>
    </dgm:pt>
    <dgm:pt modelId="{A1DABF1D-7895-476C-902A-A55BC26A2429}" type="pres">
      <dgm:prSet presAssocID="{871CBF46-1F5D-4C16-A569-1EFE69204FCA}" presName="iconRect" presStyleLbl="node1" presStyleIdx="0"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Flask"/>
        </a:ext>
      </dgm:extLst>
    </dgm:pt>
    <dgm:pt modelId="{37F007C1-37E0-44E0-82C0-59776E1349D9}" type="pres">
      <dgm:prSet presAssocID="{871CBF46-1F5D-4C16-A569-1EFE69204FCA}" presName="spaceRect" presStyleCnt="0"/>
      <dgm:spPr/>
    </dgm:pt>
    <dgm:pt modelId="{CA675044-3CCF-4BFE-867D-C671397A35C8}" type="pres">
      <dgm:prSet presAssocID="{871CBF46-1F5D-4C16-A569-1EFE69204FCA}" presName="textRect" presStyleLbl="revTx" presStyleIdx="0" presStyleCnt="4">
        <dgm:presLayoutVars>
          <dgm:chMax val="1"/>
          <dgm:chPref val="1"/>
        </dgm:presLayoutVars>
      </dgm:prSet>
      <dgm:spPr/>
    </dgm:pt>
    <dgm:pt modelId="{C11DC09F-E750-41AC-9CDD-CC058D19797A}" type="pres">
      <dgm:prSet presAssocID="{32718B59-3B1A-4A3D-B3E1-829FAFBB7332}" presName="sibTrans" presStyleLbl="sibTrans2D1" presStyleIdx="0" presStyleCnt="0"/>
      <dgm:spPr/>
    </dgm:pt>
    <dgm:pt modelId="{2B1CC0DF-1872-4ECB-BD4A-2B283C666634}" type="pres">
      <dgm:prSet presAssocID="{32AAF24A-D796-40A5-B183-D4248B942E12}" presName="compNode" presStyleCnt="0"/>
      <dgm:spPr/>
    </dgm:pt>
    <dgm:pt modelId="{194CACEE-1AC5-4F14-8B98-60670A93EF47}" type="pres">
      <dgm:prSet presAssocID="{32AAF24A-D796-40A5-B183-D4248B942E12}" presName="iconBgRect" presStyleLbl="bgShp" presStyleIdx="1" presStyleCnt="4"/>
      <dgm:spPr/>
    </dgm:pt>
    <dgm:pt modelId="{E7021680-7EE9-410B-8E02-40AF7C2C9D77}" type="pres">
      <dgm:prSet presAssocID="{32AAF24A-D796-40A5-B183-D4248B942E12}" presName="iconRect" presStyleLbl="node1" presStyleIdx="1"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Kidney"/>
        </a:ext>
      </dgm:extLst>
    </dgm:pt>
    <dgm:pt modelId="{1F008974-5D55-4D47-8B9D-9633DEA6E728}" type="pres">
      <dgm:prSet presAssocID="{32AAF24A-D796-40A5-B183-D4248B942E12}" presName="spaceRect" presStyleCnt="0"/>
      <dgm:spPr/>
    </dgm:pt>
    <dgm:pt modelId="{F3878CF8-34AD-4793-9BAF-41927962DAE3}" type="pres">
      <dgm:prSet presAssocID="{32AAF24A-D796-40A5-B183-D4248B942E12}" presName="textRect" presStyleLbl="revTx" presStyleIdx="1" presStyleCnt="4">
        <dgm:presLayoutVars>
          <dgm:chMax val="1"/>
          <dgm:chPref val="1"/>
        </dgm:presLayoutVars>
      </dgm:prSet>
      <dgm:spPr/>
    </dgm:pt>
    <dgm:pt modelId="{3DDB6019-E732-432A-9145-C4F7BB6FB581}" type="pres">
      <dgm:prSet presAssocID="{9480E7B3-47B3-4E36-978E-CFF59CB57AA2}" presName="sibTrans" presStyleLbl="sibTrans2D1" presStyleIdx="0" presStyleCnt="0"/>
      <dgm:spPr/>
    </dgm:pt>
    <dgm:pt modelId="{70F193B4-BEEB-4ADB-9BCA-01B3E935CF04}" type="pres">
      <dgm:prSet presAssocID="{BFD88D13-668C-45F7-B4B9-783B2B814571}" presName="compNode" presStyleCnt="0"/>
      <dgm:spPr/>
    </dgm:pt>
    <dgm:pt modelId="{ED822057-A6B6-4705-927F-4EB3EA30215E}" type="pres">
      <dgm:prSet presAssocID="{BFD88D13-668C-45F7-B4B9-783B2B814571}" presName="iconBgRect" presStyleLbl="bgShp" presStyleIdx="2" presStyleCnt="4"/>
      <dgm:spPr/>
    </dgm:pt>
    <dgm:pt modelId="{88D0340C-8B2F-4A41-B04C-42C2A86284CE}" type="pres">
      <dgm:prSet presAssocID="{BFD88D13-668C-45F7-B4B9-783B2B814571}" presName="iconRect" presStyleLbl="node1" presStyleIdx="2"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Light Bulb and Gear"/>
        </a:ext>
      </dgm:extLst>
    </dgm:pt>
    <dgm:pt modelId="{646876BF-96E7-4225-A577-C100837FF73C}" type="pres">
      <dgm:prSet presAssocID="{BFD88D13-668C-45F7-B4B9-783B2B814571}" presName="spaceRect" presStyleCnt="0"/>
      <dgm:spPr/>
    </dgm:pt>
    <dgm:pt modelId="{93CEC7B9-5571-4E85-839B-D61FE34C5BBF}" type="pres">
      <dgm:prSet presAssocID="{BFD88D13-668C-45F7-B4B9-783B2B814571}" presName="textRect" presStyleLbl="revTx" presStyleIdx="2" presStyleCnt="4">
        <dgm:presLayoutVars>
          <dgm:chMax val="1"/>
          <dgm:chPref val="1"/>
        </dgm:presLayoutVars>
      </dgm:prSet>
      <dgm:spPr/>
    </dgm:pt>
    <dgm:pt modelId="{942E03D5-A749-414D-8684-EFD3C929EC2D}" type="pres">
      <dgm:prSet presAssocID="{2853FEAB-49CD-4598-866D-D9DC498AA127}" presName="sibTrans" presStyleLbl="sibTrans2D1" presStyleIdx="0" presStyleCnt="0"/>
      <dgm:spPr/>
    </dgm:pt>
    <dgm:pt modelId="{418F5F5E-FC8A-4DB2-8EA6-877D1552CFE0}" type="pres">
      <dgm:prSet presAssocID="{F15FAA63-984B-443E-B735-8EEC2CEEB9F2}" presName="compNode" presStyleCnt="0"/>
      <dgm:spPr/>
    </dgm:pt>
    <dgm:pt modelId="{68D78CA2-CB70-4ECE-BC77-356452A9A7A1}" type="pres">
      <dgm:prSet presAssocID="{F15FAA63-984B-443E-B735-8EEC2CEEB9F2}" presName="iconBgRect" presStyleLbl="bgShp" presStyleIdx="3" presStyleCnt="4"/>
      <dgm:spPr/>
    </dgm:pt>
    <dgm:pt modelId="{4942C3B1-1722-40D2-830E-440F440F9761}" type="pres">
      <dgm:prSet presAssocID="{F15FAA63-984B-443E-B735-8EEC2CEEB9F2}" presName="iconRect" presStyleLbl="node1" presStyleIdx="3"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topwatch"/>
        </a:ext>
      </dgm:extLst>
    </dgm:pt>
    <dgm:pt modelId="{91E53CF6-978C-4D73-B4D8-D64B85606CDB}" type="pres">
      <dgm:prSet presAssocID="{F15FAA63-984B-443E-B735-8EEC2CEEB9F2}" presName="spaceRect" presStyleCnt="0"/>
      <dgm:spPr/>
    </dgm:pt>
    <dgm:pt modelId="{358E17F6-8CF7-4F21-AE35-ABD091FC44B9}" type="pres">
      <dgm:prSet presAssocID="{F15FAA63-984B-443E-B735-8EEC2CEEB9F2}" presName="textRect" presStyleLbl="revTx" presStyleIdx="3" presStyleCnt="4">
        <dgm:presLayoutVars>
          <dgm:chMax val="1"/>
          <dgm:chPref val="1"/>
        </dgm:presLayoutVars>
      </dgm:prSet>
      <dgm:spPr/>
    </dgm:pt>
  </dgm:ptLst>
  <dgm:cxnLst>
    <dgm:cxn modelId="{5CB16D0C-3A32-4FAB-867F-57A9FEE8E5ED}" type="presOf" srcId="{F15FAA63-984B-443E-B735-8EEC2CEEB9F2}" destId="{358E17F6-8CF7-4F21-AE35-ABD091FC44B9}" srcOrd="0" destOrd="0" presId="urn:microsoft.com/office/officeart/2018/2/layout/IconCircleList"/>
    <dgm:cxn modelId="{FD1BF82B-F565-43A3-B557-7594AF350185}" type="presOf" srcId="{BFD88D13-668C-45F7-B4B9-783B2B814571}" destId="{93CEC7B9-5571-4E85-839B-D61FE34C5BBF}" srcOrd="0" destOrd="0" presId="urn:microsoft.com/office/officeart/2018/2/layout/IconCircleList"/>
    <dgm:cxn modelId="{D43DEC2F-2208-4BE4-BF6B-9E3202478F93}" type="presOf" srcId="{9480E7B3-47B3-4E36-978E-CFF59CB57AA2}" destId="{3DDB6019-E732-432A-9145-C4F7BB6FB581}" srcOrd="0" destOrd="0" presId="urn:microsoft.com/office/officeart/2018/2/layout/IconCircleList"/>
    <dgm:cxn modelId="{98176535-C630-4010-A5A8-9978021B40E9}" type="presOf" srcId="{9EF9B45D-0333-4DAE-BA7E-24AAB67EE02F}" destId="{9FE65E3B-A7EC-4663-AEE2-8AC99FB5BDCE}" srcOrd="0" destOrd="0" presId="urn:microsoft.com/office/officeart/2018/2/layout/IconCircleList"/>
    <dgm:cxn modelId="{5DEFAF71-3D15-4CCD-945C-D03820B5DBFC}" type="presOf" srcId="{2853FEAB-49CD-4598-866D-D9DC498AA127}" destId="{942E03D5-A749-414D-8684-EFD3C929EC2D}" srcOrd="0" destOrd="0" presId="urn:microsoft.com/office/officeart/2018/2/layout/IconCircleList"/>
    <dgm:cxn modelId="{3681BC58-683B-44FB-8B4A-E81527304A7F}" type="presOf" srcId="{871CBF46-1F5D-4C16-A569-1EFE69204FCA}" destId="{CA675044-3CCF-4BFE-867D-C671397A35C8}" srcOrd="0" destOrd="0" presId="urn:microsoft.com/office/officeart/2018/2/layout/IconCircleList"/>
    <dgm:cxn modelId="{5B791685-4F4C-4F70-B330-D3D5CCCA63AA}" type="presOf" srcId="{32AAF24A-D796-40A5-B183-D4248B942E12}" destId="{F3878CF8-34AD-4793-9BAF-41927962DAE3}" srcOrd="0" destOrd="0" presId="urn:microsoft.com/office/officeart/2018/2/layout/IconCircleList"/>
    <dgm:cxn modelId="{B0FFE58D-A1F2-424F-83BB-EA02CAF11A54}" srcId="{9EF9B45D-0333-4DAE-BA7E-24AAB67EE02F}" destId="{BFD88D13-668C-45F7-B4B9-783B2B814571}" srcOrd="2" destOrd="0" parTransId="{D5F8214B-84EC-41BB-B203-3551C1917C10}" sibTransId="{2853FEAB-49CD-4598-866D-D9DC498AA127}"/>
    <dgm:cxn modelId="{1AF1F0B7-F43F-4D42-92DF-2F02C6E830B9}" srcId="{9EF9B45D-0333-4DAE-BA7E-24AAB67EE02F}" destId="{32AAF24A-D796-40A5-B183-D4248B942E12}" srcOrd="1" destOrd="0" parTransId="{7ABC41CE-CED0-44A9-86C7-52EFBB7A24CB}" sibTransId="{9480E7B3-47B3-4E36-978E-CFF59CB57AA2}"/>
    <dgm:cxn modelId="{4DFD81B8-CCB8-4773-8253-6335142BDDD7}" srcId="{9EF9B45D-0333-4DAE-BA7E-24AAB67EE02F}" destId="{F15FAA63-984B-443E-B735-8EEC2CEEB9F2}" srcOrd="3" destOrd="0" parTransId="{C0D1C239-6DD1-4085-898D-CE20C9A14BA3}" sibTransId="{5E71962C-8199-4D4A-9F34-BEBBADE50FB7}"/>
    <dgm:cxn modelId="{52638EB8-6B2F-4B83-A394-C9570D3234E8}" type="presOf" srcId="{32718B59-3B1A-4A3D-B3E1-829FAFBB7332}" destId="{C11DC09F-E750-41AC-9CDD-CC058D19797A}" srcOrd="0" destOrd="0" presId="urn:microsoft.com/office/officeart/2018/2/layout/IconCircleList"/>
    <dgm:cxn modelId="{A1B5F3EA-1ED4-45E0-9D96-B64981E90512}" srcId="{9EF9B45D-0333-4DAE-BA7E-24AAB67EE02F}" destId="{871CBF46-1F5D-4C16-A569-1EFE69204FCA}" srcOrd="0" destOrd="0" parTransId="{9135852C-88BB-4CF7-8EED-038B68EE237E}" sibTransId="{32718B59-3B1A-4A3D-B3E1-829FAFBB7332}"/>
    <dgm:cxn modelId="{CD894A50-96BD-4E9C-9818-48C385031C9E}" type="presParOf" srcId="{9FE65E3B-A7EC-4663-AEE2-8AC99FB5BDCE}" destId="{9393CA14-267F-4428-B839-89054688E0F1}" srcOrd="0" destOrd="0" presId="urn:microsoft.com/office/officeart/2018/2/layout/IconCircleList"/>
    <dgm:cxn modelId="{082FC384-FA6A-4EFF-BF68-21919AC7AA3B}" type="presParOf" srcId="{9393CA14-267F-4428-B839-89054688E0F1}" destId="{68CA8C88-F84D-45CA-B4BE-CB931A7C65E0}" srcOrd="0" destOrd="0" presId="urn:microsoft.com/office/officeart/2018/2/layout/IconCircleList"/>
    <dgm:cxn modelId="{52F5EE7D-F06D-4A9B-85B5-6A1FFA1A9D9C}" type="presParOf" srcId="{68CA8C88-F84D-45CA-B4BE-CB931A7C65E0}" destId="{2A8D1297-4A91-41D0-94E9-C276C57D21BE}" srcOrd="0" destOrd="0" presId="urn:microsoft.com/office/officeart/2018/2/layout/IconCircleList"/>
    <dgm:cxn modelId="{6704496E-36E7-44DC-8291-A881DE9E502A}" type="presParOf" srcId="{68CA8C88-F84D-45CA-B4BE-CB931A7C65E0}" destId="{A1DABF1D-7895-476C-902A-A55BC26A2429}" srcOrd="1" destOrd="0" presId="urn:microsoft.com/office/officeart/2018/2/layout/IconCircleList"/>
    <dgm:cxn modelId="{58C4D003-AFE7-4C6A-9176-7B40645001C9}" type="presParOf" srcId="{68CA8C88-F84D-45CA-B4BE-CB931A7C65E0}" destId="{37F007C1-37E0-44E0-82C0-59776E1349D9}" srcOrd="2" destOrd="0" presId="urn:microsoft.com/office/officeart/2018/2/layout/IconCircleList"/>
    <dgm:cxn modelId="{2CA14A6C-E108-4968-BA8F-5CA3CAEB8482}" type="presParOf" srcId="{68CA8C88-F84D-45CA-B4BE-CB931A7C65E0}" destId="{CA675044-3CCF-4BFE-867D-C671397A35C8}" srcOrd="3" destOrd="0" presId="urn:microsoft.com/office/officeart/2018/2/layout/IconCircleList"/>
    <dgm:cxn modelId="{8A0997B6-648C-4127-B86F-32EEC10A55F2}" type="presParOf" srcId="{9393CA14-267F-4428-B839-89054688E0F1}" destId="{C11DC09F-E750-41AC-9CDD-CC058D19797A}" srcOrd="1" destOrd="0" presId="urn:microsoft.com/office/officeart/2018/2/layout/IconCircleList"/>
    <dgm:cxn modelId="{942EE050-DC0E-4E83-BE0E-8A56751612E3}" type="presParOf" srcId="{9393CA14-267F-4428-B839-89054688E0F1}" destId="{2B1CC0DF-1872-4ECB-BD4A-2B283C666634}" srcOrd="2" destOrd="0" presId="urn:microsoft.com/office/officeart/2018/2/layout/IconCircleList"/>
    <dgm:cxn modelId="{F23BD197-F44F-4F6A-89FA-220941FD56AD}" type="presParOf" srcId="{2B1CC0DF-1872-4ECB-BD4A-2B283C666634}" destId="{194CACEE-1AC5-4F14-8B98-60670A93EF47}" srcOrd="0" destOrd="0" presId="urn:microsoft.com/office/officeart/2018/2/layout/IconCircleList"/>
    <dgm:cxn modelId="{AB8F09D9-6B0C-4B28-AD84-77C98AEFF49A}" type="presParOf" srcId="{2B1CC0DF-1872-4ECB-BD4A-2B283C666634}" destId="{E7021680-7EE9-410B-8E02-40AF7C2C9D77}" srcOrd="1" destOrd="0" presId="urn:microsoft.com/office/officeart/2018/2/layout/IconCircleList"/>
    <dgm:cxn modelId="{CE4F3FBC-C84F-4DBE-B39B-F12DE9F853BF}" type="presParOf" srcId="{2B1CC0DF-1872-4ECB-BD4A-2B283C666634}" destId="{1F008974-5D55-4D47-8B9D-9633DEA6E728}" srcOrd="2" destOrd="0" presId="urn:microsoft.com/office/officeart/2018/2/layout/IconCircleList"/>
    <dgm:cxn modelId="{4E011EB0-F1B9-469D-BF53-3D4920E2B63E}" type="presParOf" srcId="{2B1CC0DF-1872-4ECB-BD4A-2B283C666634}" destId="{F3878CF8-34AD-4793-9BAF-41927962DAE3}" srcOrd="3" destOrd="0" presId="urn:microsoft.com/office/officeart/2018/2/layout/IconCircleList"/>
    <dgm:cxn modelId="{30A7FD4F-5E17-4734-83D3-AA4B9A89B1FA}" type="presParOf" srcId="{9393CA14-267F-4428-B839-89054688E0F1}" destId="{3DDB6019-E732-432A-9145-C4F7BB6FB581}" srcOrd="3" destOrd="0" presId="urn:microsoft.com/office/officeart/2018/2/layout/IconCircleList"/>
    <dgm:cxn modelId="{13F271AC-D437-43EC-9915-AA237421C3ED}" type="presParOf" srcId="{9393CA14-267F-4428-B839-89054688E0F1}" destId="{70F193B4-BEEB-4ADB-9BCA-01B3E935CF04}" srcOrd="4" destOrd="0" presId="urn:microsoft.com/office/officeart/2018/2/layout/IconCircleList"/>
    <dgm:cxn modelId="{027B3972-85FE-4C67-8F67-98E4DE3E1016}" type="presParOf" srcId="{70F193B4-BEEB-4ADB-9BCA-01B3E935CF04}" destId="{ED822057-A6B6-4705-927F-4EB3EA30215E}" srcOrd="0" destOrd="0" presId="urn:microsoft.com/office/officeart/2018/2/layout/IconCircleList"/>
    <dgm:cxn modelId="{B3C337DE-D10C-420D-A2FE-33C820065B84}" type="presParOf" srcId="{70F193B4-BEEB-4ADB-9BCA-01B3E935CF04}" destId="{88D0340C-8B2F-4A41-B04C-42C2A86284CE}" srcOrd="1" destOrd="0" presId="urn:microsoft.com/office/officeart/2018/2/layout/IconCircleList"/>
    <dgm:cxn modelId="{A8E99DAE-B58B-4CE0-BD8E-861359051E90}" type="presParOf" srcId="{70F193B4-BEEB-4ADB-9BCA-01B3E935CF04}" destId="{646876BF-96E7-4225-A577-C100837FF73C}" srcOrd="2" destOrd="0" presId="urn:microsoft.com/office/officeart/2018/2/layout/IconCircleList"/>
    <dgm:cxn modelId="{0E737EC6-D908-4EC0-A8E4-5BEAEAC95784}" type="presParOf" srcId="{70F193B4-BEEB-4ADB-9BCA-01B3E935CF04}" destId="{93CEC7B9-5571-4E85-839B-D61FE34C5BBF}" srcOrd="3" destOrd="0" presId="urn:microsoft.com/office/officeart/2018/2/layout/IconCircleList"/>
    <dgm:cxn modelId="{AD4976E4-72E1-4B98-A8A7-CE1EDCE8E0FA}" type="presParOf" srcId="{9393CA14-267F-4428-B839-89054688E0F1}" destId="{942E03D5-A749-414D-8684-EFD3C929EC2D}" srcOrd="5" destOrd="0" presId="urn:microsoft.com/office/officeart/2018/2/layout/IconCircleList"/>
    <dgm:cxn modelId="{521C4B76-F8E3-4BD5-9FBE-C825CDCB14EE}" type="presParOf" srcId="{9393CA14-267F-4428-B839-89054688E0F1}" destId="{418F5F5E-FC8A-4DB2-8EA6-877D1552CFE0}" srcOrd="6" destOrd="0" presId="urn:microsoft.com/office/officeart/2018/2/layout/IconCircleList"/>
    <dgm:cxn modelId="{C60CDC6A-480A-4829-A5A5-0CDFE6284E99}" type="presParOf" srcId="{418F5F5E-FC8A-4DB2-8EA6-877D1552CFE0}" destId="{68D78CA2-CB70-4ECE-BC77-356452A9A7A1}" srcOrd="0" destOrd="0" presId="urn:microsoft.com/office/officeart/2018/2/layout/IconCircleList"/>
    <dgm:cxn modelId="{EC0FF51C-E6E8-4D22-B7CE-3F74FB645EF7}" type="presParOf" srcId="{418F5F5E-FC8A-4DB2-8EA6-877D1552CFE0}" destId="{4942C3B1-1722-40D2-830E-440F440F9761}" srcOrd="1" destOrd="0" presId="urn:microsoft.com/office/officeart/2018/2/layout/IconCircleList"/>
    <dgm:cxn modelId="{DE48BE34-0B6F-4541-884A-56FE03807619}" type="presParOf" srcId="{418F5F5E-FC8A-4DB2-8EA6-877D1552CFE0}" destId="{91E53CF6-978C-4D73-B4D8-D64B85606CDB}" srcOrd="2" destOrd="0" presId="urn:microsoft.com/office/officeart/2018/2/layout/IconCircleList"/>
    <dgm:cxn modelId="{0EF35C96-5DF7-4EF0-A34E-A5A37BAB5BD1}" type="presParOf" srcId="{418F5F5E-FC8A-4DB2-8EA6-877D1552CFE0}" destId="{358E17F6-8CF7-4F21-AE35-ABD091FC44B9}"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004241A-A437-4E06-A0E3-F37EA8ABC25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1EF9FF2F-796C-4CC4-8164-3C0629C848A9}">
      <dgm:prSet/>
      <dgm:spPr/>
      <dgm:t>
        <a:bodyPr/>
        <a:lstStyle/>
        <a:p>
          <a:pPr>
            <a:lnSpc>
              <a:spcPct val="100000"/>
            </a:lnSpc>
          </a:pPr>
          <a:r>
            <a:rPr lang="en-US">
              <a:latin typeface="Barlow Condensed"/>
            </a:rPr>
            <a:t>Confirmation</a:t>
          </a:r>
          <a:endParaRPr lang="en-US"/>
        </a:p>
      </dgm:t>
    </dgm:pt>
    <dgm:pt modelId="{9230ECA6-578C-4656-A99A-06A2C58CC0A9}" type="parTrans" cxnId="{BC9B37A4-E821-4C8D-9AE4-648FE3D05ED7}">
      <dgm:prSet/>
      <dgm:spPr/>
      <dgm:t>
        <a:bodyPr/>
        <a:lstStyle/>
        <a:p>
          <a:endParaRPr lang="en-US"/>
        </a:p>
      </dgm:t>
    </dgm:pt>
    <dgm:pt modelId="{23188004-5967-4883-8BAC-A6AE2969C860}" type="sibTrans" cxnId="{BC9B37A4-E821-4C8D-9AE4-648FE3D05ED7}">
      <dgm:prSet/>
      <dgm:spPr/>
      <dgm:t>
        <a:bodyPr/>
        <a:lstStyle/>
        <a:p>
          <a:endParaRPr lang="en-US"/>
        </a:p>
      </dgm:t>
    </dgm:pt>
    <dgm:pt modelId="{3724F7EE-D565-43F4-84F7-ED94A037520A}" type="pres">
      <dgm:prSet presAssocID="{2004241A-A437-4E06-A0E3-F37EA8ABC25E}" presName="root" presStyleCnt="0">
        <dgm:presLayoutVars>
          <dgm:dir/>
          <dgm:resizeHandles val="exact"/>
        </dgm:presLayoutVars>
      </dgm:prSet>
      <dgm:spPr/>
    </dgm:pt>
    <dgm:pt modelId="{DCF2944E-C74B-43A0-9D58-8DA5D8D21B7E}" type="pres">
      <dgm:prSet presAssocID="{1EF9FF2F-796C-4CC4-8164-3C0629C848A9}" presName="compNode" presStyleCnt="0"/>
      <dgm:spPr/>
    </dgm:pt>
    <dgm:pt modelId="{54B6ADC8-A8F3-446B-A3BD-B96A8D980CE6}" type="pres">
      <dgm:prSet presAssocID="{1EF9FF2F-796C-4CC4-8164-3C0629C848A9}" presName="bgRect" presStyleLbl="bgShp" presStyleIdx="0" presStyleCnt="1"/>
      <dgm:spPr/>
    </dgm:pt>
    <dgm:pt modelId="{CC3939D2-52AE-4CF6-952E-F016D04DF3FD}" type="pres">
      <dgm:prSet presAssocID="{1EF9FF2F-796C-4CC4-8164-3C0629C848A9}" presName="iconRect" presStyleLbl="node1" presStyleIdx="0" presStyleCnt="1"/>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Checkmark"/>
        </a:ext>
      </dgm:extLst>
    </dgm:pt>
    <dgm:pt modelId="{9A8C1140-C2FE-491D-96AE-F9AA8E578938}" type="pres">
      <dgm:prSet presAssocID="{1EF9FF2F-796C-4CC4-8164-3C0629C848A9}" presName="spaceRect" presStyleCnt="0"/>
      <dgm:spPr/>
    </dgm:pt>
    <dgm:pt modelId="{FA2B62CD-6C38-4F4D-ACA8-84EECC09D6FB}" type="pres">
      <dgm:prSet presAssocID="{1EF9FF2F-796C-4CC4-8164-3C0629C848A9}" presName="parTx" presStyleLbl="revTx" presStyleIdx="0" presStyleCnt="1">
        <dgm:presLayoutVars>
          <dgm:chMax val="0"/>
          <dgm:chPref val="0"/>
        </dgm:presLayoutVars>
      </dgm:prSet>
      <dgm:spPr/>
    </dgm:pt>
  </dgm:ptLst>
  <dgm:cxnLst>
    <dgm:cxn modelId="{66F1E35B-60C7-4087-A44F-BFBBBACEE2B7}" type="presOf" srcId="{2004241A-A437-4E06-A0E3-F37EA8ABC25E}" destId="{3724F7EE-D565-43F4-84F7-ED94A037520A}" srcOrd="0" destOrd="0" presId="urn:microsoft.com/office/officeart/2018/2/layout/IconVerticalSolidList"/>
    <dgm:cxn modelId="{71D2EE5A-275D-4142-B376-1B9AA29E48E2}" type="presOf" srcId="{1EF9FF2F-796C-4CC4-8164-3C0629C848A9}" destId="{FA2B62CD-6C38-4F4D-ACA8-84EECC09D6FB}" srcOrd="0" destOrd="0" presId="urn:microsoft.com/office/officeart/2018/2/layout/IconVerticalSolidList"/>
    <dgm:cxn modelId="{BC9B37A4-E821-4C8D-9AE4-648FE3D05ED7}" srcId="{2004241A-A437-4E06-A0E3-F37EA8ABC25E}" destId="{1EF9FF2F-796C-4CC4-8164-3C0629C848A9}" srcOrd="0" destOrd="0" parTransId="{9230ECA6-578C-4656-A99A-06A2C58CC0A9}" sibTransId="{23188004-5967-4883-8BAC-A6AE2969C860}"/>
    <dgm:cxn modelId="{B59D1B86-67C4-4899-9B39-66A00EDD20AB}" type="presParOf" srcId="{3724F7EE-D565-43F4-84F7-ED94A037520A}" destId="{DCF2944E-C74B-43A0-9D58-8DA5D8D21B7E}" srcOrd="0" destOrd="0" presId="urn:microsoft.com/office/officeart/2018/2/layout/IconVerticalSolidList"/>
    <dgm:cxn modelId="{50CA812F-E0E5-47A7-BF03-87AC63711E41}" type="presParOf" srcId="{DCF2944E-C74B-43A0-9D58-8DA5D8D21B7E}" destId="{54B6ADC8-A8F3-446B-A3BD-B96A8D980CE6}" srcOrd="0" destOrd="0" presId="urn:microsoft.com/office/officeart/2018/2/layout/IconVerticalSolidList"/>
    <dgm:cxn modelId="{C8E1546A-4ADB-4F19-908B-357E15AA3007}" type="presParOf" srcId="{DCF2944E-C74B-43A0-9D58-8DA5D8D21B7E}" destId="{CC3939D2-52AE-4CF6-952E-F016D04DF3FD}" srcOrd="1" destOrd="0" presId="urn:microsoft.com/office/officeart/2018/2/layout/IconVerticalSolidList"/>
    <dgm:cxn modelId="{DF3D0CC5-620D-4D60-B39D-ECE04EFC47F3}" type="presParOf" srcId="{DCF2944E-C74B-43A0-9D58-8DA5D8D21B7E}" destId="{9A8C1140-C2FE-491D-96AE-F9AA8E578938}" srcOrd="2" destOrd="0" presId="urn:microsoft.com/office/officeart/2018/2/layout/IconVerticalSolidList"/>
    <dgm:cxn modelId="{E33F2AC6-C430-47FE-B6A4-00E81CF00513}" type="presParOf" srcId="{DCF2944E-C74B-43A0-9D58-8DA5D8D21B7E}" destId="{FA2B62CD-6C38-4F4D-ACA8-84EECC09D6FB}"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004241A-A437-4E06-A0E3-F37EA8ABC25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9D5D39FD-4EDB-403E-953D-132A18CEE76D}">
      <dgm:prSet/>
      <dgm:spPr/>
      <dgm:t>
        <a:bodyPr/>
        <a:lstStyle/>
        <a:p>
          <a:pPr>
            <a:lnSpc>
              <a:spcPct val="100000"/>
            </a:lnSpc>
          </a:pPr>
          <a:r>
            <a:rPr lang="en-US"/>
            <a:t>Structured</a:t>
          </a:r>
        </a:p>
      </dgm:t>
    </dgm:pt>
    <dgm:pt modelId="{B4183FCC-4A25-45BC-81BE-1A782018FEE7}" type="parTrans" cxnId="{AF3D3630-D21C-4877-9B39-D60B2CDA9675}">
      <dgm:prSet/>
      <dgm:spPr/>
      <dgm:t>
        <a:bodyPr/>
        <a:lstStyle/>
        <a:p>
          <a:endParaRPr lang="en-US"/>
        </a:p>
      </dgm:t>
    </dgm:pt>
    <dgm:pt modelId="{B0FA0232-AF55-48C0-9D1F-570698447911}" type="sibTrans" cxnId="{AF3D3630-D21C-4877-9B39-D60B2CDA9675}">
      <dgm:prSet/>
      <dgm:spPr/>
      <dgm:t>
        <a:bodyPr/>
        <a:lstStyle/>
        <a:p>
          <a:endParaRPr lang="en-US"/>
        </a:p>
      </dgm:t>
    </dgm:pt>
    <dgm:pt modelId="{3724F7EE-D565-43F4-84F7-ED94A037520A}" type="pres">
      <dgm:prSet presAssocID="{2004241A-A437-4E06-A0E3-F37EA8ABC25E}" presName="root" presStyleCnt="0">
        <dgm:presLayoutVars>
          <dgm:dir/>
          <dgm:resizeHandles val="exact"/>
        </dgm:presLayoutVars>
      </dgm:prSet>
      <dgm:spPr/>
    </dgm:pt>
    <dgm:pt modelId="{896BEE12-D5BC-406D-81AD-833C322B01B3}" type="pres">
      <dgm:prSet presAssocID="{9D5D39FD-4EDB-403E-953D-132A18CEE76D}" presName="compNode" presStyleCnt="0"/>
      <dgm:spPr/>
    </dgm:pt>
    <dgm:pt modelId="{1AB538B3-2901-4979-8B07-B6FD51DDD13D}" type="pres">
      <dgm:prSet presAssocID="{9D5D39FD-4EDB-403E-953D-132A18CEE76D}" presName="bgRect" presStyleLbl="bgShp" presStyleIdx="0" presStyleCnt="1"/>
      <dgm:spPr/>
    </dgm:pt>
    <dgm:pt modelId="{A8685624-9AD7-4534-9AF5-C853FF021AB3}" type="pres">
      <dgm:prSet presAssocID="{9D5D39FD-4EDB-403E-953D-132A18CEE76D}" presName="iconRect" presStyleLbl="node1" presStyleIdx="0" presStyleCnt="1"/>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Hierarchy"/>
        </a:ext>
      </dgm:extLst>
    </dgm:pt>
    <dgm:pt modelId="{C66B1D19-3341-4E0F-984D-E0A42C267A02}" type="pres">
      <dgm:prSet presAssocID="{9D5D39FD-4EDB-403E-953D-132A18CEE76D}" presName="spaceRect" presStyleCnt="0"/>
      <dgm:spPr/>
    </dgm:pt>
    <dgm:pt modelId="{D51A9AEB-7631-4283-A4AB-F0B546410CE0}" type="pres">
      <dgm:prSet presAssocID="{9D5D39FD-4EDB-403E-953D-132A18CEE76D}" presName="parTx" presStyleLbl="revTx" presStyleIdx="0" presStyleCnt="1">
        <dgm:presLayoutVars>
          <dgm:chMax val="0"/>
          <dgm:chPref val="0"/>
        </dgm:presLayoutVars>
      </dgm:prSet>
      <dgm:spPr/>
    </dgm:pt>
  </dgm:ptLst>
  <dgm:cxnLst>
    <dgm:cxn modelId="{AF3D3630-D21C-4877-9B39-D60B2CDA9675}" srcId="{2004241A-A437-4E06-A0E3-F37EA8ABC25E}" destId="{9D5D39FD-4EDB-403E-953D-132A18CEE76D}" srcOrd="0" destOrd="0" parTransId="{B4183FCC-4A25-45BC-81BE-1A782018FEE7}" sibTransId="{B0FA0232-AF55-48C0-9D1F-570698447911}"/>
    <dgm:cxn modelId="{66F1E35B-60C7-4087-A44F-BFBBBACEE2B7}" type="presOf" srcId="{2004241A-A437-4E06-A0E3-F37EA8ABC25E}" destId="{3724F7EE-D565-43F4-84F7-ED94A037520A}" srcOrd="0" destOrd="0" presId="urn:microsoft.com/office/officeart/2018/2/layout/IconVerticalSolidList"/>
    <dgm:cxn modelId="{13177E8C-83C2-44CE-91B8-99CD397966C6}" type="presOf" srcId="{9D5D39FD-4EDB-403E-953D-132A18CEE76D}" destId="{D51A9AEB-7631-4283-A4AB-F0B546410CE0}" srcOrd="0" destOrd="0" presId="urn:microsoft.com/office/officeart/2018/2/layout/IconVerticalSolidList"/>
    <dgm:cxn modelId="{6F1E0901-33E3-4484-B1A3-5D42152C84E5}" type="presParOf" srcId="{3724F7EE-D565-43F4-84F7-ED94A037520A}" destId="{896BEE12-D5BC-406D-81AD-833C322B01B3}" srcOrd="0" destOrd="0" presId="urn:microsoft.com/office/officeart/2018/2/layout/IconVerticalSolidList"/>
    <dgm:cxn modelId="{D91F7B5D-A473-4FBC-9E87-A6436676D3F0}" type="presParOf" srcId="{896BEE12-D5BC-406D-81AD-833C322B01B3}" destId="{1AB538B3-2901-4979-8B07-B6FD51DDD13D}" srcOrd="0" destOrd="0" presId="urn:microsoft.com/office/officeart/2018/2/layout/IconVerticalSolidList"/>
    <dgm:cxn modelId="{FA516ECD-39D1-4A13-B8B9-53E12DE29252}" type="presParOf" srcId="{896BEE12-D5BC-406D-81AD-833C322B01B3}" destId="{A8685624-9AD7-4534-9AF5-C853FF021AB3}" srcOrd="1" destOrd="0" presId="urn:microsoft.com/office/officeart/2018/2/layout/IconVerticalSolidList"/>
    <dgm:cxn modelId="{EC954C2C-690A-412C-B506-B32CA1A2DD25}" type="presParOf" srcId="{896BEE12-D5BC-406D-81AD-833C322B01B3}" destId="{C66B1D19-3341-4E0F-984D-E0A42C267A02}" srcOrd="2" destOrd="0" presId="urn:microsoft.com/office/officeart/2018/2/layout/IconVerticalSolidList"/>
    <dgm:cxn modelId="{FBC6D336-91FB-49D1-8575-DC7C546AC514}" type="presParOf" srcId="{896BEE12-D5BC-406D-81AD-833C322B01B3}" destId="{D51A9AEB-7631-4283-A4AB-F0B546410CE0}"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004241A-A437-4E06-A0E3-F37EA8ABC25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66CA06FF-57BB-4DB8-A038-7D553813B189}">
      <dgm:prSet/>
      <dgm:spPr/>
      <dgm:t>
        <a:bodyPr/>
        <a:lstStyle/>
        <a:p>
          <a:pPr>
            <a:lnSpc>
              <a:spcPct val="100000"/>
            </a:lnSpc>
          </a:pPr>
          <a:r>
            <a:rPr lang="en-US"/>
            <a:t>Guided</a:t>
          </a:r>
        </a:p>
      </dgm:t>
    </dgm:pt>
    <dgm:pt modelId="{EC60B2A5-2EBC-4E79-9C8E-A3E3C2F0185C}" type="parTrans" cxnId="{01761741-3585-481A-BD04-393590357287}">
      <dgm:prSet/>
      <dgm:spPr/>
      <dgm:t>
        <a:bodyPr/>
        <a:lstStyle/>
        <a:p>
          <a:endParaRPr lang="en-US"/>
        </a:p>
      </dgm:t>
    </dgm:pt>
    <dgm:pt modelId="{3F996A75-A30F-4A34-AF50-EF14E8089476}" type="sibTrans" cxnId="{01761741-3585-481A-BD04-393590357287}">
      <dgm:prSet/>
      <dgm:spPr/>
      <dgm:t>
        <a:bodyPr/>
        <a:lstStyle/>
        <a:p>
          <a:endParaRPr lang="en-US"/>
        </a:p>
      </dgm:t>
    </dgm:pt>
    <dgm:pt modelId="{3724F7EE-D565-43F4-84F7-ED94A037520A}" type="pres">
      <dgm:prSet presAssocID="{2004241A-A437-4E06-A0E3-F37EA8ABC25E}" presName="root" presStyleCnt="0">
        <dgm:presLayoutVars>
          <dgm:dir/>
          <dgm:resizeHandles val="exact"/>
        </dgm:presLayoutVars>
      </dgm:prSet>
      <dgm:spPr/>
    </dgm:pt>
    <dgm:pt modelId="{2B426928-7DE3-494E-8BFF-4F964CC8A28B}" type="pres">
      <dgm:prSet presAssocID="{66CA06FF-57BB-4DB8-A038-7D553813B189}" presName="compNode" presStyleCnt="0"/>
      <dgm:spPr/>
    </dgm:pt>
    <dgm:pt modelId="{A1EEC220-3B19-4048-AB19-141EABE8B88C}" type="pres">
      <dgm:prSet presAssocID="{66CA06FF-57BB-4DB8-A038-7D553813B189}" presName="bgRect" presStyleLbl="bgShp" presStyleIdx="0" presStyleCnt="1"/>
      <dgm:spPr/>
    </dgm:pt>
    <dgm:pt modelId="{9A5C38CF-AE9B-4DAD-8378-066F78EA1E93}" type="pres">
      <dgm:prSet presAssocID="{66CA06FF-57BB-4DB8-A038-7D553813B189}" presName="iconRect" presStyleLbl="node1" presStyleIdx="0" presStyleCnt="1"/>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Open Book"/>
        </a:ext>
      </dgm:extLst>
    </dgm:pt>
    <dgm:pt modelId="{55E2415F-1B62-4E0D-A908-FC6458B8E79A}" type="pres">
      <dgm:prSet presAssocID="{66CA06FF-57BB-4DB8-A038-7D553813B189}" presName="spaceRect" presStyleCnt="0"/>
      <dgm:spPr/>
    </dgm:pt>
    <dgm:pt modelId="{49E788DC-9727-44C0-9EC9-03E3ADE8AB2D}" type="pres">
      <dgm:prSet presAssocID="{66CA06FF-57BB-4DB8-A038-7D553813B189}" presName="parTx" presStyleLbl="revTx" presStyleIdx="0" presStyleCnt="1">
        <dgm:presLayoutVars>
          <dgm:chMax val="0"/>
          <dgm:chPref val="0"/>
        </dgm:presLayoutVars>
      </dgm:prSet>
      <dgm:spPr/>
    </dgm:pt>
  </dgm:ptLst>
  <dgm:cxnLst>
    <dgm:cxn modelId="{66F1E35B-60C7-4087-A44F-BFBBBACEE2B7}" type="presOf" srcId="{2004241A-A437-4E06-A0E3-F37EA8ABC25E}" destId="{3724F7EE-D565-43F4-84F7-ED94A037520A}" srcOrd="0" destOrd="0" presId="urn:microsoft.com/office/officeart/2018/2/layout/IconVerticalSolidList"/>
    <dgm:cxn modelId="{01761741-3585-481A-BD04-393590357287}" srcId="{2004241A-A437-4E06-A0E3-F37EA8ABC25E}" destId="{66CA06FF-57BB-4DB8-A038-7D553813B189}" srcOrd="0" destOrd="0" parTransId="{EC60B2A5-2EBC-4E79-9C8E-A3E3C2F0185C}" sibTransId="{3F996A75-A30F-4A34-AF50-EF14E8089476}"/>
    <dgm:cxn modelId="{B83F608F-27D2-4FA0-8180-A6F83CC6E6D0}" type="presOf" srcId="{66CA06FF-57BB-4DB8-A038-7D553813B189}" destId="{49E788DC-9727-44C0-9EC9-03E3ADE8AB2D}" srcOrd="0" destOrd="0" presId="urn:microsoft.com/office/officeart/2018/2/layout/IconVerticalSolidList"/>
    <dgm:cxn modelId="{165F3FF1-38E3-430C-B437-99A3C7EB4F5F}" type="presParOf" srcId="{3724F7EE-D565-43F4-84F7-ED94A037520A}" destId="{2B426928-7DE3-494E-8BFF-4F964CC8A28B}" srcOrd="0" destOrd="0" presId="urn:microsoft.com/office/officeart/2018/2/layout/IconVerticalSolidList"/>
    <dgm:cxn modelId="{CE81E6AE-D4BB-4563-85C6-EDA9BFA7F801}" type="presParOf" srcId="{2B426928-7DE3-494E-8BFF-4F964CC8A28B}" destId="{A1EEC220-3B19-4048-AB19-141EABE8B88C}" srcOrd="0" destOrd="0" presId="urn:microsoft.com/office/officeart/2018/2/layout/IconVerticalSolidList"/>
    <dgm:cxn modelId="{946ABCBB-35A4-4449-85D6-2BEFB9523D44}" type="presParOf" srcId="{2B426928-7DE3-494E-8BFF-4F964CC8A28B}" destId="{9A5C38CF-AE9B-4DAD-8378-066F78EA1E93}" srcOrd="1" destOrd="0" presId="urn:microsoft.com/office/officeart/2018/2/layout/IconVerticalSolidList"/>
    <dgm:cxn modelId="{E93FF953-CB4F-46F4-B8BC-14E9F15070D4}" type="presParOf" srcId="{2B426928-7DE3-494E-8BFF-4F964CC8A28B}" destId="{55E2415F-1B62-4E0D-A908-FC6458B8E79A}" srcOrd="2" destOrd="0" presId="urn:microsoft.com/office/officeart/2018/2/layout/IconVerticalSolidList"/>
    <dgm:cxn modelId="{02188607-7348-4E77-A70C-FA623710F4DD}" type="presParOf" srcId="{2B426928-7DE3-494E-8BFF-4F964CC8A28B}" destId="{49E788DC-9727-44C0-9EC9-03E3ADE8AB2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9B05F8-C8E9-45EA-A93E-BCB2D900E2BB}">
      <dsp:nvSpPr>
        <dsp:cNvPr id="0" name=""/>
        <dsp:cNvSpPr/>
      </dsp:nvSpPr>
      <dsp:spPr>
        <a:xfrm>
          <a:off x="0" y="746706"/>
          <a:ext cx="11569729" cy="13785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74AF20-A2C1-460D-A7E0-775F1017A870}">
      <dsp:nvSpPr>
        <dsp:cNvPr id="0" name=""/>
        <dsp:cNvSpPr/>
      </dsp:nvSpPr>
      <dsp:spPr>
        <a:xfrm>
          <a:off x="417006" y="1056876"/>
          <a:ext cx="758194" cy="758194"/>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389F55E-AD81-4054-8D6A-0E1AAAA99E61}">
      <dsp:nvSpPr>
        <dsp:cNvPr id="0" name=""/>
        <dsp:cNvSpPr/>
      </dsp:nvSpPr>
      <dsp:spPr>
        <a:xfrm>
          <a:off x="1592208" y="746706"/>
          <a:ext cx="9977520" cy="1378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895" tIns="145895" rIns="145895" bIns="145895" numCol="1" spcCol="1270" anchor="ctr" anchorCtr="0">
          <a:noAutofit/>
        </a:bodyPr>
        <a:lstStyle/>
        <a:p>
          <a:pPr marL="0" lvl="0" indent="0" algn="l" defTabSz="1111250">
            <a:lnSpc>
              <a:spcPct val="90000"/>
            </a:lnSpc>
            <a:spcBef>
              <a:spcPct val="0"/>
            </a:spcBef>
            <a:spcAft>
              <a:spcPct val="35000"/>
            </a:spcAft>
            <a:buNone/>
          </a:pPr>
          <a:r>
            <a:rPr lang="en-CA" sz="2500" kern="1200" dirty="0"/>
            <a:t>Students need to learn </a:t>
          </a:r>
          <a:r>
            <a:rPr lang="en-CA" sz="2500" i="1" kern="1200" dirty="0"/>
            <a:t>how to learn</a:t>
          </a:r>
          <a:r>
            <a:rPr lang="en-CA" sz="2500" kern="1200" dirty="0"/>
            <a:t> from experiment</a:t>
          </a:r>
          <a:r>
            <a:rPr lang="en-CA" sz="2500" kern="1200" baseline="30000" dirty="0"/>
            <a:t>[1,2]</a:t>
          </a:r>
          <a:endParaRPr lang="en-US" sz="2500" kern="1200" dirty="0"/>
        </a:p>
      </dsp:txBody>
      <dsp:txXfrm>
        <a:off x="1592208" y="746706"/>
        <a:ext cx="9977520" cy="1378535"/>
      </dsp:txXfrm>
    </dsp:sp>
    <dsp:sp modelId="{464AE59C-A737-4143-B2BA-9DFA49148780}">
      <dsp:nvSpPr>
        <dsp:cNvPr id="0" name=""/>
        <dsp:cNvSpPr/>
      </dsp:nvSpPr>
      <dsp:spPr>
        <a:xfrm>
          <a:off x="0" y="2469875"/>
          <a:ext cx="11569729" cy="13785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7071AE-13EC-469A-971F-E1B3A01C5641}">
      <dsp:nvSpPr>
        <dsp:cNvPr id="0" name=""/>
        <dsp:cNvSpPr/>
      </dsp:nvSpPr>
      <dsp:spPr>
        <a:xfrm>
          <a:off x="417006" y="2780045"/>
          <a:ext cx="758194" cy="758194"/>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56D9175-AFF7-4D33-B333-A0145DF6083C}">
      <dsp:nvSpPr>
        <dsp:cNvPr id="0" name=""/>
        <dsp:cNvSpPr/>
      </dsp:nvSpPr>
      <dsp:spPr>
        <a:xfrm>
          <a:off x="1592208" y="2469875"/>
          <a:ext cx="9977520" cy="1378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895" tIns="145895" rIns="145895" bIns="145895" numCol="1" spcCol="1270" anchor="ctr" anchorCtr="0">
          <a:noAutofit/>
        </a:bodyPr>
        <a:lstStyle/>
        <a:p>
          <a:pPr marL="0" lvl="0" indent="0" algn="l" defTabSz="1111250">
            <a:lnSpc>
              <a:spcPct val="90000"/>
            </a:lnSpc>
            <a:spcBef>
              <a:spcPct val="0"/>
            </a:spcBef>
            <a:spcAft>
              <a:spcPct val="35000"/>
            </a:spcAft>
            <a:buNone/>
          </a:pPr>
          <a:r>
            <a:rPr lang="en-CA" sz="2500" kern="1200" dirty="0"/>
            <a:t>Our students largely view theoretical pursuits as the “default” path in physics careers</a:t>
          </a:r>
          <a:r>
            <a:rPr lang="en-CA" sz="2500" kern="1200" baseline="30000" dirty="0"/>
            <a:t>[3,4]</a:t>
          </a:r>
          <a:endParaRPr lang="en-US" sz="2500" kern="1200" dirty="0"/>
        </a:p>
      </dsp:txBody>
      <dsp:txXfrm>
        <a:off x="1592208" y="2469875"/>
        <a:ext cx="9977520" cy="137853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DF33C3-FE5E-486B-A57B-6366D07201D3}">
      <dsp:nvSpPr>
        <dsp:cNvPr id="0" name=""/>
        <dsp:cNvSpPr/>
      </dsp:nvSpPr>
      <dsp:spPr>
        <a:xfrm>
          <a:off x="0" y="1608290"/>
          <a:ext cx="11569729" cy="13785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4DDC53-2641-4D8E-A708-BA24BFD26190}">
      <dsp:nvSpPr>
        <dsp:cNvPr id="0" name=""/>
        <dsp:cNvSpPr/>
      </dsp:nvSpPr>
      <dsp:spPr>
        <a:xfrm>
          <a:off x="417006" y="1918461"/>
          <a:ext cx="758194" cy="758194"/>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6B19F50-64E4-422A-893F-65964740042D}">
      <dsp:nvSpPr>
        <dsp:cNvPr id="0" name=""/>
        <dsp:cNvSpPr/>
      </dsp:nvSpPr>
      <dsp:spPr>
        <a:xfrm>
          <a:off x="1592208" y="1608290"/>
          <a:ext cx="9977520" cy="1378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895" tIns="145895" rIns="145895" bIns="145895" numCol="1" spcCol="1270" anchor="ctr" anchorCtr="0">
          <a:noAutofit/>
        </a:bodyPr>
        <a:lstStyle/>
        <a:p>
          <a:pPr marL="0" lvl="0" indent="0" algn="l" defTabSz="1111250">
            <a:lnSpc>
              <a:spcPct val="100000"/>
            </a:lnSpc>
            <a:spcBef>
              <a:spcPct val="0"/>
            </a:spcBef>
            <a:spcAft>
              <a:spcPct val="35000"/>
            </a:spcAft>
            <a:buNone/>
          </a:pPr>
          <a:r>
            <a:rPr lang="en-US" sz="2500" kern="1200"/>
            <a:t>Authentic</a:t>
          </a:r>
        </a:p>
      </dsp:txBody>
      <dsp:txXfrm>
        <a:off x="1592208" y="1608290"/>
        <a:ext cx="9977520" cy="137853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A2CF63-65D9-4DF4-9143-B11BA4107594}">
      <dsp:nvSpPr>
        <dsp:cNvPr id="0" name=""/>
        <dsp:cNvSpPr/>
      </dsp:nvSpPr>
      <dsp:spPr>
        <a:xfrm>
          <a:off x="2571864" y="497558"/>
          <a:ext cx="2196000" cy="2196000"/>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6F3594-CB07-4A5E-AA58-47EB2582C48E}">
      <dsp:nvSpPr>
        <dsp:cNvPr id="0" name=""/>
        <dsp:cNvSpPr/>
      </dsp:nvSpPr>
      <dsp:spPr>
        <a:xfrm>
          <a:off x="3039864" y="965558"/>
          <a:ext cx="1260000" cy="1260000"/>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AFDF2D4-CFDD-4CEF-9D1B-E71BDD720C5E}">
      <dsp:nvSpPr>
        <dsp:cNvPr id="0" name=""/>
        <dsp:cNvSpPr/>
      </dsp:nvSpPr>
      <dsp:spPr>
        <a:xfrm>
          <a:off x="1869864" y="3377558"/>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a:latin typeface="Barlow Condensed"/>
            </a:rPr>
            <a:t>A conceptually rich topic</a:t>
          </a:r>
          <a:endParaRPr lang="en-US" sz="2300" kern="1200"/>
        </a:p>
      </dsp:txBody>
      <dsp:txXfrm>
        <a:off x="1869864" y="3377558"/>
        <a:ext cx="3600000" cy="720000"/>
      </dsp:txXfrm>
    </dsp:sp>
    <dsp:sp modelId="{D30634D7-3587-4EC2-AFDA-40CF80538527}">
      <dsp:nvSpPr>
        <dsp:cNvPr id="0" name=""/>
        <dsp:cNvSpPr/>
      </dsp:nvSpPr>
      <dsp:spPr>
        <a:xfrm>
          <a:off x="6801864" y="497558"/>
          <a:ext cx="2196000" cy="2196000"/>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437BC5-90AA-4281-808B-A35DAF95287A}">
      <dsp:nvSpPr>
        <dsp:cNvPr id="0" name=""/>
        <dsp:cNvSpPr/>
      </dsp:nvSpPr>
      <dsp:spPr>
        <a:xfrm>
          <a:off x="7269864" y="965558"/>
          <a:ext cx="1260000" cy="1260000"/>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CCD7E80-908A-4A81-BC9F-8C01DF8D21C4}">
      <dsp:nvSpPr>
        <dsp:cNvPr id="0" name=""/>
        <dsp:cNvSpPr/>
      </dsp:nvSpPr>
      <dsp:spPr>
        <a:xfrm>
          <a:off x="6099864" y="3377558"/>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a:latin typeface="Barlow Condensed"/>
            </a:rPr>
            <a:t>A</a:t>
          </a:r>
          <a:r>
            <a:rPr lang="en-US" sz="2300" kern="1200"/>
            <a:t> </a:t>
          </a:r>
          <a:r>
            <a:rPr lang="en-US" sz="2300" kern="1200">
              <a:latin typeface="Barlow Condensed"/>
            </a:rPr>
            <a:t>question that</a:t>
          </a:r>
          <a:r>
            <a:rPr lang="en-US" sz="2300" kern="1200"/>
            <a:t> </a:t>
          </a:r>
          <a:r>
            <a:rPr lang="en-US" sz="2300" kern="1200">
              <a:latin typeface="Barlow Condensed"/>
            </a:rPr>
            <a:t>Interests Students</a:t>
          </a:r>
          <a:endParaRPr lang="en-US" sz="2300" kern="1200"/>
        </a:p>
      </dsp:txBody>
      <dsp:txXfrm>
        <a:off x="6099864" y="3377558"/>
        <a:ext cx="3600000" cy="7200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025F9B-871F-4DBA-A3F4-4235FAD4436C}">
      <dsp:nvSpPr>
        <dsp:cNvPr id="0" name=""/>
        <dsp:cNvSpPr/>
      </dsp:nvSpPr>
      <dsp:spPr>
        <a:xfrm>
          <a:off x="0" y="560"/>
          <a:ext cx="11569729" cy="131257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CA2CDA-810F-46A8-9D35-379BDFA45660}">
      <dsp:nvSpPr>
        <dsp:cNvPr id="0" name=""/>
        <dsp:cNvSpPr/>
      </dsp:nvSpPr>
      <dsp:spPr>
        <a:xfrm>
          <a:off x="397052" y="295889"/>
          <a:ext cx="721913" cy="721913"/>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B7B07C8-87D0-4A60-883D-F4361E9658D6}">
      <dsp:nvSpPr>
        <dsp:cNvPr id="0" name=""/>
        <dsp:cNvSpPr/>
      </dsp:nvSpPr>
      <dsp:spPr>
        <a:xfrm>
          <a:off x="1516018" y="560"/>
          <a:ext cx="10053710" cy="1312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914" tIns="138914" rIns="138914" bIns="138914" numCol="1" spcCol="1270" anchor="ctr" anchorCtr="0">
          <a:noAutofit/>
        </a:bodyPr>
        <a:lstStyle/>
        <a:p>
          <a:pPr marL="0" lvl="0" indent="0" algn="l" defTabSz="1111250" rtl="0">
            <a:lnSpc>
              <a:spcPct val="90000"/>
            </a:lnSpc>
            <a:spcBef>
              <a:spcPct val="0"/>
            </a:spcBef>
            <a:spcAft>
              <a:spcPct val="35000"/>
            </a:spcAft>
            <a:buNone/>
          </a:pPr>
          <a:r>
            <a:rPr lang="en-CA" sz="2500" kern="1200">
              <a:latin typeface="Barlow Condensed"/>
            </a:rPr>
            <a:t>Concepts relating to SHG appearing in future courses</a:t>
          </a:r>
          <a:endParaRPr lang="en-US" sz="2500" kern="1200"/>
        </a:p>
      </dsp:txBody>
      <dsp:txXfrm>
        <a:off x="1516018" y="560"/>
        <a:ext cx="10053710" cy="1312570"/>
      </dsp:txXfrm>
    </dsp:sp>
    <dsp:sp modelId="{87F35358-9983-4A36-A555-0B36A55A0401}">
      <dsp:nvSpPr>
        <dsp:cNvPr id="0" name=""/>
        <dsp:cNvSpPr/>
      </dsp:nvSpPr>
      <dsp:spPr>
        <a:xfrm>
          <a:off x="0" y="1641273"/>
          <a:ext cx="11569729" cy="131257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96688D-0A5F-4146-994F-6B0806F055E9}">
      <dsp:nvSpPr>
        <dsp:cNvPr id="0" name=""/>
        <dsp:cNvSpPr/>
      </dsp:nvSpPr>
      <dsp:spPr>
        <a:xfrm>
          <a:off x="397052" y="1936601"/>
          <a:ext cx="721913" cy="721913"/>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969838D-B97A-4CE9-B0A5-3EDBC84EC4FB}">
      <dsp:nvSpPr>
        <dsp:cNvPr id="0" name=""/>
        <dsp:cNvSpPr/>
      </dsp:nvSpPr>
      <dsp:spPr>
        <a:xfrm>
          <a:off x="1516018" y="1641273"/>
          <a:ext cx="10053710" cy="1312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914" tIns="138914" rIns="138914" bIns="138914" numCol="1" spcCol="1270" anchor="ctr" anchorCtr="0">
          <a:noAutofit/>
        </a:bodyPr>
        <a:lstStyle/>
        <a:p>
          <a:pPr marL="0" lvl="0" indent="0" algn="l" defTabSz="1111250">
            <a:lnSpc>
              <a:spcPct val="90000"/>
            </a:lnSpc>
            <a:spcBef>
              <a:spcPct val="0"/>
            </a:spcBef>
            <a:spcAft>
              <a:spcPct val="35000"/>
            </a:spcAft>
            <a:buNone/>
          </a:pPr>
          <a:r>
            <a:rPr lang="en-CA" sz="2500" kern="1200"/>
            <a:t>Further applications that are used in other fields of research</a:t>
          </a:r>
          <a:endParaRPr lang="en-US" sz="2500" kern="1200"/>
        </a:p>
      </dsp:txBody>
      <dsp:txXfrm>
        <a:off x="1516018" y="1641273"/>
        <a:ext cx="10053710" cy="1312570"/>
      </dsp:txXfrm>
    </dsp:sp>
    <dsp:sp modelId="{A8FE0A17-142B-4916-ACBA-7430C62C4527}">
      <dsp:nvSpPr>
        <dsp:cNvPr id="0" name=""/>
        <dsp:cNvSpPr/>
      </dsp:nvSpPr>
      <dsp:spPr>
        <a:xfrm>
          <a:off x="0" y="3281986"/>
          <a:ext cx="11569729" cy="131257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F0F838-25D4-490C-8467-B966CEB56897}">
      <dsp:nvSpPr>
        <dsp:cNvPr id="0" name=""/>
        <dsp:cNvSpPr/>
      </dsp:nvSpPr>
      <dsp:spPr>
        <a:xfrm>
          <a:off x="397052" y="3577314"/>
          <a:ext cx="721913" cy="721913"/>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97D87B2-B833-48DD-9E15-64B9BA8BD6EA}">
      <dsp:nvSpPr>
        <dsp:cNvPr id="0" name=""/>
        <dsp:cNvSpPr/>
      </dsp:nvSpPr>
      <dsp:spPr>
        <a:xfrm>
          <a:off x="1516018" y="3281986"/>
          <a:ext cx="10053710" cy="1312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914" tIns="138914" rIns="138914" bIns="138914" numCol="1" spcCol="1270" anchor="ctr" anchorCtr="0">
          <a:noAutofit/>
        </a:bodyPr>
        <a:lstStyle/>
        <a:p>
          <a:pPr marL="0" lvl="0" indent="0" algn="l" defTabSz="1111250">
            <a:lnSpc>
              <a:spcPct val="90000"/>
            </a:lnSpc>
            <a:spcBef>
              <a:spcPct val="0"/>
            </a:spcBef>
            <a:spcAft>
              <a:spcPct val="35000"/>
            </a:spcAft>
            <a:buNone/>
          </a:pPr>
          <a:r>
            <a:rPr lang="en-CA" sz="2500" kern="1200"/>
            <a:t>Nonlinear optics </a:t>
          </a:r>
          <a:endParaRPr lang="en-US" sz="2500" kern="1200"/>
        </a:p>
      </dsp:txBody>
      <dsp:txXfrm>
        <a:off x="1516018" y="3281986"/>
        <a:ext cx="10053710" cy="131257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E54E0A-88F9-4F18-820B-B12E8B846805}">
      <dsp:nvSpPr>
        <dsp:cNvPr id="0" name=""/>
        <dsp:cNvSpPr/>
      </dsp:nvSpPr>
      <dsp:spPr>
        <a:xfrm>
          <a:off x="0" y="2243"/>
          <a:ext cx="1156972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0CB95F-9EAE-4C96-BA81-2EB49AA2469F}">
      <dsp:nvSpPr>
        <dsp:cNvPr id="0" name=""/>
        <dsp:cNvSpPr/>
      </dsp:nvSpPr>
      <dsp:spPr>
        <a:xfrm>
          <a:off x="0" y="2243"/>
          <a:ext cx="11569729" cy="1530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Are students capable of producing an experiment that answers a conceptually challenging experimental question? Is exciting them enough?</a:t>
          </a:r>
        </a:p>
      </dsp:txBody>
      <dsp:txXfrm>
        <a:off x="0" y="2243"/>
        <a:ext cx="11569729" cy="1530209"/>
      </dsp:txXfrm>
    </dsp:sp>
    <dsp:sp modelId="{43EB137A-3FEE-45F1-9A91-0DA61EEFA0A3}">
      <dsp:nvSpPr>
        <dsp:cNvPr id="0" name=""/>
        <dsp:cNvSpPr/>
      </dsp:nvSpPr>
      <dsp:spPr>
        <a:xfrm>
          <a:off x="0" y="1532453"/>
          <a:ext cx="1156972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1534E6-DCDF-4F99-82E7-E8334A19342B}">
      <dsp:nvSpPr>
        <dsp:cNvPr id="0" name=""/>
        <dsp:cNvSpPr/>
      </dsp:nvSpPr>
      <dsp:spPr>
        <a:xfrm>
          <a:off x="0" y="1532453"/>
          <a:ext cx="11569729" cy="1530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What should students learn from this experiment if subject mastery is not required?</a:t>
          </a:r>
        </a:p>
      </dsp:txBody>
      <dsp:txXfrm>
        <a:off x="0" y="1532453"/>
        <a:ext cx="11569729" cy="1530209"/>
      </dsp:txXfrm>
    </dsp:sp>
    <dsp:sp modelId="{22ED2F86-27F2-4890-97B9-794EEE0EAB56}">
      <dsp:nvSpPr>
        <dsp:cNvPr id="0" name=""/>
        <dsp:cNvSpPr/>
      </dsp:nvSpPr>
      <dsp:spPr>
        <a:xfrm>
          <a:off x="0" y="3062663"/>
          <a:ext cx="1156972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494E05-08DF-454D-99BA-EDAAF8F4CAC4}">
      <dsp:nvSpPr>
        <dsp:cNvPr id="0" name=""/>
        <dsp:cNvSpPr/>
      </dsp:nvSpPr>
      <dsp:spPr>
        <a:xfrm>
          <a:off x="0" y="3062663"/>
          <a:ext cx="11569729" cy="1530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rtl="0">
            <a:lnSpc>
              <a:spcPct val="90000"/>
            </a:lnSpc>
            <a:spcBef>
              <a:spcPct val="0"/>
            </a:spcBef>
            <a:spcAft>
              <a:spcPct val="35000"/>
            </a:spcAft>
            <a:buNone/>
          </a:pPr>
          <a:r>
            <a:rPr lang="en-US" sz="3200" kern="1200">
              <a:latin typeface="+mn-lt"/>
            </a:rPr>
            <a:t>What concepts do we expect students to return to in future years?</a:t>
          </a:r>
        </a:p>
      </dsp:txBody>
      <dsp:txXfrm>
        <a:off x="0" y="3062663"/>
        <a:ext cx="11569729" cy="153020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D5B6D-C07D-4DF5-9DD6-0CE16BCAF9DC}">
      <dsp:nvSpPr>
        <dsp:cNvPr id="0" name=""/>
        <dsp:cNvSpPr/>
      </dsp:nvSpPr>
      <dsp:spPr>
        <a:xfrm>
          <a:off x="0" y="2412"/>
          <a:ext cx="2711655" cy="1626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CA" sz="1900" b="1" kern="1200"/>
            <a:t>Agency</a:t>
          </a:r>
          <a:r>
            <a:rPr lang="en-CA" sz="1900" kern="1200"/>
            <a:t> is a student’s ability to independently set and accomplish a goal</a:t>
          </a:r>
          <a:endParaRPr lang="en-US" sz="1900" kern="1200"/>
        </a:p>
      </dsp:txBody>
      <dsp:txXfrm>
        <a:off x="0" y="2412"/>
        <a:ext cx="2711655" cy="1626993"/>
      </dsp:txXfrm>
    </dsp:sp>
    <dsp:sp modelId="{75FFAD27-46A0-4BBC-A4D4-D086F7C49566}">
      <dsp:nvSpPr>
        <dsp:cNvPr id="0" name=""/>
        <dsp:cNvSpPr/>
      </dsp:nvSpPr>
      <dsp:spPr>
        <a:xfrm>
          <a:off x="2982820" y="909672"/>
          <a:ext cx="2711655" cy="1626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CA" sz="1900" kern="1200"/>
            <a:t>Provides an active role in their own learning: they realize the control they have in the outcome of a course</a:t>
          </a:r>
          <a:endParaRPr lang="en-US" sz="1900" kern="1200"/>
        </a:p>
      </dsp:txBody>
      <dsp:txXfrm>
        <a:off x="2982820" y="909672"/>
        <a:ext cx="2711655" cy="1626993"/>
      </dsp:txXfrm>
    </dsp:sp>
    <dsp:sp modelId="{6C7571E1-F7B9-4925-8DF6-067D7E584E9C}">
      <dsp:nvSpPr>
        <dsp:cNvPr id="0" name=""/>
        <dsp:cNvSpPr/>
      </dsp:nvSpPr>
      <dsp:spPr>
        <a:xfrm>
          <a:off x="5965641" y="1819344"/>
          <a:ext cx="2711655" cy="1626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CA" sz="1900" b="1" kern="1200"/>
            <a:t>Motivates them to learn </a:t>
          </a:r>
          <a:r>
            <a:rPr lang="en-CA" sz="1900" kern="1200"/>
            <a:t>– they identify (and sometimes define their own) Intended Learning Outcomes (ILOs) </a:t>
          </a:r>
          <a:endParaRPr lang="en-US" sz="1900" kern="1200"/>
        </a:p>
      </dsp:txBody>
      <dsp:txXfrm>
        <a:off x="5965641" y="1819344"/>
        <a:ext cx="2711655" cy="162699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73BFF0-DD33-4EA9-A550-549FAB7C6CD9}">
      <dsp:nvSpPr>
        <dsp:cNvPr id="0" name=""/>
        <dsp:cNvSpPr/>
      </dsp:nvSpPr>
      <dsp:spPr>
        <a:xfrm>
          <a:off x="2274864" y="730372"/>
          <a:ext cx="1944000" cy="1944000"/>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7151586-7BF4-455B-ABEF-B869EF94A121}">
      <dsp:nvSpPr>
        <dsp:cNvPr id="0" name=""/>
        <dsp:cNvSpPr/>
      </dsp:nvSpPr>
      <dsp:spPr>
        <a:xfrm>
          <a:off x="1086864" y="3144744"/>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pPr>
          <a:r>
            <a:rPr lang="en-CA" sz="2500" kern="1200"/>
            <a:t>Given: problem, background</a:t>
          </a:r>
          <a:endParaRPr lang="en-US" sz="2500" kern="1200"/>
        </a:p>
      </dsp:txBody>
      <dsp:txXfrm>
        <a:off x="1086864" y="3144744"/>
        <a:ext cx="4320000" cy="720000"/>
      </dsp:txXfrm>
    </dsp:sp>
    <dsp:sp modelId="{6CD58830-08E6-4B0B-80BE-332FCCF32432}">
      <dsp:nvSpPr>
        <dsp:cNvPr id="0" name=""/>
        <dsp:cNvSpPr/>
      </dsp:nvSpPr>
      <dsp:spPr>
        <a:xfrm>
          <a:off x="7350864" y="730372"/>
          <a:ext cx="1944000" cy="1944000"/>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ACBE96C-263C-4D28-BE87-9A46E72C8656}">
      <dsp:nvSpPr>
        <dsp:cNvPr id="0" name=""/>
        <dsp:cNvSpPr/>
      </dsp:nvSpPr>
      <dsp:spPr>
        <a:xfrm>
          <a:off x="6162864" y="3144744"/>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pPr>
          <a:r>
            <a:rPr lang="en-CA" sz="2500" kern="1200"/>
            <a:t>Need: all other elements of an undergraduate experiment</a:t>
          </a:r>
          <a:endParaRPr lang="en-US" sz="2500" kern="1200"/>
        </a:p>
      </dsp:txBody>
      <dsp:txXfrm>
        <a:off x="6162864" y="3144744"/>
        <a:ext cx="4320000" cy="72000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70EF78-8A4B-42D4-A015-9F1A73E91E84}">
      <dsp:nvSpPr>
        <dsp:cNvPr id="0" name=""/>
        <dsp:cNvSpPr/>
      </dsp:nvSpPr>
      <dsp:spPr>
        <a:xfrm>
          <a:off x="1412" y="462000"/>
          <a:ext cx="4957244" cy="3147850"/>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30E887E-8652-4F2E-BA60-D14333355C03}">
      <dsp:nvSpPr>
        <dsp:cNvPr id="0" name=""/>
        <dsp:cNvSpPr/>
      </dsp:nvSpPr>
      <dsp:spPr>
        <a:xfrm>
          <a:off x="552217" y="985265"/>
          <a:ext cx="4957244" cy="3147850"/>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defRPr cap="all"/>
          </a:pPr>
          <a:r>
            <a:rPr lang="en-CA" sz="4300" kern="1200"/>
            <a:t>Narrative</a:t>
          </a:r>
          <a:endParaRPr lang="en-US" sz="4300" kern="1200"/>
        </a:p>
      </dsp:txBody>
      <dsp:txXfrm>
        <a:off x="644414" y="1077462"/>
        <a:ext cx="4772850" cy="2963456"/>
      </dsp:txXfrm>
    </dsp:sp>
    <dsp:sp modelId="{DC9BDA95-27FF-4233-9D8E-65154E8E69BF}">
      <dsp:nvSpPr>
        <dsp:cNvPr id="0" name=""/>
        <dsp:cNvSpPr/>
      </dsp:nvSpPr>
      <dsp:spPr>
        <a:xfrm>
          <a:off x="6060266" y="462000"/>
          <a:ext cx="4957244" cy="3147850"/>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8E0AC40B-1B8E-4DE7-8F00-D3737787B8F7}">
      <dsp:nvSpPr>
        <dsp:cNvPr id="0" name=""/>
        <dsp:cNvSpPr/>
      </dsp:nvSpPr>
      <dsp:spPr>
        <a:xfrm>
          <a:off x="6611071" y="985265"/>
          <a:ext cx="4957244" cy="3147850"/>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defRPr cap="all"/>
          </a:pPr>
          <a:r>
            <a:rPr lang="en-CA" sz="4300" kern="1200"/>
            <a:t>Development of experimental components</a:t>
          </a:r>
          <a:endParaRPr lang="en-US" sz="4300" kern="1200"/>
        </a:p>
      </dsp:txBody>
      <dsp:txXfrm>
        <a:off x="6703268" y="1077462"/>
        <a:ext cx="4772850" cy="29634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6F71BB-8D77-4218-BB52-673547BDED10}">
      <dsp:nvSpPr>
        <dsp:cNvPr id="0" name=""/>
        <dsp:cNvSpPr/>
      </dsp:nvSpPr>
      <dsp:spPr>
        <a:xfrm>
          <a:off x="903" y="101117"/>
          <a:ext cx="3660734" cy="439288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361599" tIns="0" rIns="361599" bIns="330200" numCol="1" spcCol="1270" anchor="t" anchorCtr="0">
          <a:noAutofit/>
        </a:bodyPr>
        <a:lstStyle/>
        <a:p>
          <a:pPr marL="0" lvl="0" indent="0" algn="l" defTabSz="1155700">
            <a:lnSpc>
              <a:spcPct val="90000"/>
            </a:lnSpc>
            <a:spcBef>
              <a:spcPct val="0"/>
            </a:spcBef>
            <a:spcAft>
              <a:spcPct val="35000"/>
            </a:spcAft>
            <a:buNone/>
          </a:pPr>
          <a:r>
            <a:rPr lang="en-US" sz="2600" kern="1200"/>
            <a:t>The question is meant to be exciting to students</a:t>
          </a:r>
        </a:p>
      </dsp:txBody>
      <dsp:txXfrm>
        <a:off x="903" y="1858270"/>
        <a:ext cx="3660734" cy="2635728"/>
      </dsp:txXfrm>
    </dsp:sp>
    <dsp:sp modelId="{267BA131-815E-4A48-893E-AD74533D8FE3}">
      <dsp:nvSpPr>
        <dsp:cNvPr id="0" name=""/>
        <dsp:cNvSpPr/>
      </dsp:nvSpPr>
      <dsp:spPr>
        <a:xfrm>
          <a:off x="903" y="101117"/>
          <a:ext cx="3660734" cy="1757152"/>
        </a:xfrm>
        <a:prstGeom prst="rect">
          <a:avLst/>
        </a:prstGeom>
        <a:noFill/>
        <a:ln w="6350" cap="flat" cmpd="sng" algn="ctr">
          <a:noFill/>
          <a:prstDash val="solid"/>
          <a:miter lim="800000"/>
        </a:ln>
        <a:effectLst>
          <a:outerShdw blurRad="57150" dist="19050" dir="5400000" algn="ctr" rotWithShape="0">
            <a:srgbClr val="000000">
              <a:alpha val="63000"/>
            </a:srgbClr>
          </a:outerShdw>
        </a:effectLst>
        <a:sp3d/>
      </dsp:spPr>
      <dsp:style>
        <a:lnRef idx="1">
          <a:scrgbClr r="0" g="0" b="0"/>
        </a:lnRef>
        <a:fillRef idx="3">
          <a:scrgbClr r="0" g="0" b="0"/>
        </a:fillRef>
        <a:effectRef idx="3">
          <a:scrgbClr r="0" g="0" b="0"/>
        </a:effectRef>
        <a:fontRef idx="minor">
          <a:schemeClr val="lt1"/>
        </a:fontRef>
      </dsp:style>
      <dsp:txBody>
        <a:bodyPr spcFirstLastPara="0" vert="horz" wrap="square" lIns="361599" tIns="165100" rIns="361599" bIns="165100" numCol="1" spcCol="1270" anchor="ctr" anchorCtr="0">
          <a:noAutofit/>
        </a:bodyPr>
        <a:lstStyle/>
        <a:p>
          <a:pPr marL="0" lvl="0" indent="0" algn="l" defTabSz="2933700">
            <a:lnSpc>
              <a:spcPct val="90000"/>
            </a:lnSpc>
            <a:spcBef>
              <a:spcPct val="0"/>
            </a:spcBef>
            <a:spcAft>
              <a:spcPct val="35000"/>
            </a:spcAft>
            <a:buNone/>
          </a:pPr>
          <a:r>
            <a:rPr lang="en-US" sz="6600" kern="1200"/>
            <a:t>01</a:t>
          </a:r>
        </a:p>
      </dsp:txBody>
      <dsp:txXfrm>
        <a:off x="903" y="101117"/>
        <a:ext cx="3660734" cy="1757152"/>
      </dsp:txXfrm>
    </dsp:sp>
    <dsp:sp modelId="{9FDECF75-0931-456C-BB44-CB9E89F4628F}">
      <dsp:nvSpPr>
        <dsp:cNvPr id="0" name=""/>
        <dsp:cNvSpPr/>
      </dsp:nvSpPr>
      <dsp:spPr>
        <a:xfrm>
          <a:off x="3954497" y="101117"/>
          <a:ext cx="3660734" cy="439288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361599" tIns="0" rIns="361599" bIns="330200" numCol="1" spcCol="1270" anchor="t" anchorCtr="0">
          <a:noAutofit/>
        </a:bodyPr>
        <a:lstStyle/>
        <a:p>
          <a:pPr marL="0" lvl="0" indent="0" algn="l" defTabSz="1155700" rtl="0">
            <a:lnSpc>
              <a:spcPct val="90000"/>
            </a:lnSpc>
            <a:spcBef>
              <a:spcPct val="0"/>
            </a:spcBef>
            <a:spcAft>
              <a:spcPct val="35000"/>
            </a:spcAft>
            <a:buNone/>
          </a:pPr>
          <a:r>
            <a:rPr lang="en-US" sz="2600" kern="1200" dirty="0"/>
            <a:t>Subject mastery is not expected before or after experiment completion</a:t>
          </a:r>
          <a:endParaRPr lang="en-US" sz="2600" kern="1200" dirty="0">
            <a:latin typeface="+mn-lt"/>
          </a:endParaRPr>
        </a:p>
      </dsp:txBody>
      <dsp:txXfrm>
        <a:off x="3954497" y="1858270"/>
        <a:ext cx="3660734" cy="2635728"/>
      </dsp:txXfrm>
    </dsp:sp>
    <dsp:sp modelId="{B2A0FAD7-9659-43E9-806B-53E938114548}">
      <dsp:nvSpPr>
        <dsp:cNvPr id="0" name=""/>
        <dsp:cNvSpPr/>
      </dsp:nvSpPr>
      <dsp:spPr>
        <a:xfrm>
          <a:off x="3954497" y="101117"/>
          <a:ext cx="3660734" cy="1757152"/>
        </a:xfrm>
        <a:prstGeom prst="rect">
          <a:avLst/>
        </a:prstGeom>
        <a:noFill/>
        <a:ln w="6350" cap="flat" cmpd="sng" algn="ctr">
          <a:noFill/>
          <a:prstDash val="solid"/>
          <a:miter lim="800000"/>
        </a:ln>
        <a:effectLst>
          <a:outerShdw blurRad="57150" dist="19050" dir="5400000" algn="ctr" rotWithShape="0">
            <a:srgbClr val="000000">
              <a:alpha val="63000"/>
            </a:srgbClr>
          </a:outerShdw>
        </a:effectLst>
        <a:sp3d/>
      </dsp:spPr>
      <dsp:style>
        <a:lnRef idx="1">
          <a:scrgbClr r="0" g="0" b="0"/>
        </a:lnRef>
        <a:fillRef idx="3">
          <a:scrgbClr r="0" g="0" b="0"/>
        </a:fillRef>
        <a:effectRef idx="3">
          <a:scrgbClr r="0" g="0" b="0"/>
        </a:effectRef>
        <a:fontRef idx="minor">
          <a:schemeClr val="lt1"/>
        </a:fontRef>
      </dsp:style>
      <dsp:txBody>
        <a:bodyPr spcFirstLastPara="0" vert="horz" wrap="square" lIns="361599" tIns="165100" rIns="361599" bIns="165100" numCol="1" spcCol="1270" anchor="ctr" anchorCtr="0">
          <a:noAutofit/>
        </a:bodyPr>
        <a:lstStyle/>
        <a:p>
          <a:pPr marL="0" lvl="0" indent="0" algn="l" defTabSz="2933700">
            <a:lnSpc>
              <a:spcPct val="90000"/>
            </a:lnSpc>
            <a:spcBef>
              <a:spcPct val="0"/>
            </a:spcBef>
            <a:spcAft>
              <a:spcPct val="35000"/>
            </a:spcAft>
            <a:buNone/>
          </a:pPr>
          <a:r>
            <a:rPr lang="en-US" sz="6600" kern="1200"/>
            <a:t>02</a:t>
          </a:r>
        </a:p>
      </dsp:txBody>
      <dsp:txXfrm>
        <a:off x="3954497" y="101117"/>
        <a:ext cx="3660734" cy="1757152"/>
      </dsp:txXfrm>
    </dsp:sp>
    <dsp:sp modelId="{C427DF9C-677A-4F03-A976-3AB094A02C77}">
      <dsp:nvSpPr>
        <dsp:cNvPr id="0" name=""/>
        <dsp:cNvSpPr/>
      </dsp:nvSpPr>
      <dsp:spPr>
        <a:xfrm>
          <a:off x="7908090" y="101117"/>
          <a:ext cx="3660734" cy="439288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361599" tIns="0" rIns="361599" bIns="330200" numCol="1" spcCol="1270" anchor="t" anchorCtr="0">
          <a:noAutofit/>
        </a:bodyPr>
        <a:lstStyle/>
        <a:p>
          <a:pPr marL="0" lvl="0" indent="0" algn="l" defTabSz="1155700">
            <a:lnSpc>
              <a:spcPct val="90000"/>
            </a:lnSpc>
            <a:spcBef>
              <a:spcPct val="0"/>
            </a:spcBef>
            <a:spcAft>
              <a:spcPct val="35000"/>
            </a:spcAft>
            <a:buNone/>
          </a:pPr>
          <a:r>
            <a:rPr lang="en-US" sz="2600" kern="1200" dirty="0">
              <a:latin typeface="+mn-lt"/>
            </a:rPr>
            <a:t>Students should return to these concepts in future years of study </a:t>
          </a:r>
          <a:endParaRPr lang="en-US" sz="2600" kern="1200" dirty="0"/>
        </a:p>
      </dsp:txBody>
      <dsp:txXfrm>
        <a:off x="7908090" y="1858270"/>
        <a:ext cx="3660734" cy="2635728"/>
      </dsp:txXfrm>
    </dsp:sp>
    <dsp:sp modelId="{89BADE1F-336E-4683-961F-B521D2447D54}">
      <dsp:nvSpPr>
        <dsp:cNvPr id="0" name=""/>
        <dsp:cNvSpPr/>
      </dsp:nvSpPr>
      <dsp:spPr>
        <a:xfrm>
          <a:off x="7908090" y="101117"/>
          <a:ext cx="3660734" cy="1757152"/>
        </a:xfrm>
        <a:prstGeom prst="rect">
          <a:avLst/>
        </a:prstGeom>
        <a:noFill/>
        <a:ln w="6350" cap="flat" cmpd="sng" algn="ctr">
          <a:noFill/>
          <a:prstDash val="solid"/>
          <a:miter lim="800000"/>
        </a:ln>
        <a:effectLst>
          <a:outerShdw blurRad="57150" dist="19050" dir="5400000" algn="ctr" rotWithShape="0">
            <a:srgbClr val="000000">
              <a:alpha val="63000"/>
            </a:srgbClr>
          </a:outerShdw>
        </a:effectLst>
        <a:sp3d/>
      </dsp:spPr>
      <dsp:style>
        <a:lnRef idx="1">
          <a:scrgbClr r="0" g="0" b="0"/>
        </a:lnRef>
        <a:fillRef idx="3">
          <a:scrgbClr r="0" g="0" b="0"/>
        </a:fillRef>
        <a:effectRef idx="3">
          <a:scrgbClr r="0" g="0" b="0"/>
        </a:effectRef>
        <a:fontRef idx="minor">
          <a:schemeClr val="lt1"/>
        </a:fontRef>
      </dsp:style>
      <dsp:txBody>
        <a:bodyPr spcFirstLastPara="0" vert="horz" wrap="square" lIns="361599" tIns="165100" rIns="361599" bIns="165100" numCol="1" spcCol="1270" anchor="ctr" anchorCtr="0">
          <a:noAutofit/>
        </a:bodyPr>
        <a:lstStyle/>
        <a:p>
          <a:pPr marL="0" lvl="0" indent="0" algn="l" defTabSz="2933700">
            <a:lnSpc>
              <a:spcPct val="90000"/>
            </a:lnSpc>
            <a:spcBef>
              <a:spcPct val="0"/>
            </a:spcBef>
            <a:spcAft>
              <a:spcPct val="35000"/>
            </a:spcAft>
            <a:buNone/>
          </a:pPr>
          <a:r>
            <a:rPr lang="en-US" sz="6600" kern="1200"/>
            <a:t>03</a:t>
          </a:r>
        </a:p>
      </dsp:txBody>
      <dsp:txXfrm>
        <a:off x="7908090" y="101117"/>
        <a:ext cx="3660734" cy="17571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CDC4C3-8C21-42D2-9792-37A1AD1F2922}">
      <dsp:nvSpPr>
        <dsp:cNvPr id="0" name=""/>
        <dsp:cNvSpPr/>
      </dsp:nvSpPr>
      <dsp:spPr>
        <a:xfrm>
          <a:off x="80080" y="396487"/>
          <a:ext cx="1510486" cy="1510486"/>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5775B6-17AC-423F-9080-C5E4543F8C3B}">
      <dsp:nvSpPr>
        <dsp:cNvPr id="0" name=""/>
        <dsp:cNvSpPr/>
      </dsp:nvSpPr>
      <dsp:spPr>
        <a:xfrm>
          <a:off x="397283" y="713689"/>
          <a:ext cx="876082" cy="876082"/>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742822D-AD45-4E0C-A818-68D032BC4DEF}">
      <dsp:nvSpPr>
        <dsp:cNvPr id="0" name=""/>
        <dsp:cNvSpPr/>
      </dsp:nvSpPr>
      <dsp:spPr>
        <a:xfrm>
          <a:off x="1914243" y="396487"/>
          <a:ext cx="3560432" cy="15104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CA" sz="2000" kern="1200" dirty="0"/>
            <a:t>How to identify relevant variables that impact properties in a system</a:t>
          </a:r>
          <a:endParaRPr lang="en-US" sz="2000" kern="1200" dirty="0"/>
        </a:p>
      </dsp:txBody>
      <dsp:txXfrm>
        <a:off x="1914243" y="396487"/>
        <a:ext cx="3560432" cy="1510486"/>
      </dsp:txXfrm>
    </dsp:sp>
    <dsp:sp modelId="{F516BF84-8585-4D34-BD99-2BE38F8A892D}">
      <dsp:nvSpPr>
        <dsp:cNvPr id="0" name=""/>
        <dsp:cNvSpPr/>
      </dsp:nvSpPr>
      <dsp:spPr>
        <a:xfrm>
          <a:off x="6095053" y="396487"/>
          <a:ext cx="1510486" cy="1510486"/>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BB1158-D33D-4D6D-B815-D2CF3C67AE45}">
      <dsp:nvSpPr>
        <dsp:cNvPr id="0" name=""/>
        <dsp:cNvSpPr/>
      </dsp:nvSpPr>
      <dsp:spPr>
        <a:xfrm>
          <a:off x="6412255" y="713689"/>
          <a:ext cx="876082" cy="876082"/>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618C4B6-76A3-46AD-8E5E-584684832697}">
      <dsp:nvSpPr>
        <dsp:cNvPr id="0" name=""/>
        <dsp:cNvSpPr/>
      </dsp:nvSpPr>
      <dsp:spPr>
        <a:xfrm>
          <a:off x="7929215" y="396487"/>
          <a:ext cx="3560432" cy="15104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CA" sz="2000" kern="1200" dirty="0"/>
            <a:t>That experimental methods can develop understanding in a way theory can’t</a:t>
          </a:r>
          <a:endParaRPr lang="en-US" sz="2000" kern="1200" dirty="0"/>
        </a:p>
      </dsp:txBody>
      <dsp:txXfrm>
        <a:off x="7929215" y="396487"/>
        <a:ext cx="3560432" cy="1510486"/>
      </dsp:txXfrm>
    </dsp:sp>
    <dsp:sp modelId="{3DDBE54D-4F15-4017-A025-2AC3B3D0C3C3}">
      <dsp:nvSpPr>
        <dsp:cNvPr id="0" name=""/>
        <dsp:cNvSpPr/>
      </dsp:nvSpPr>
      <dsp:spPr>
        <a:xfrm>
          <a:off x="80080" y="2688143"/>
          <a:ext cx="1510486" cy="1510486"/>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602CAAF-8B33-4588-9A89-F426B69103C7}">
      <dsp:nvSpPr>
        <dsp:cNvPr id="0" name=""/>
        <dsp:cNvSpPr/>
      </dsp:nvSpPr>
      <dsp:spPr>
        <a:xfrm>
          <a:off x="397283" y="3005345"/>
          <a:ext cx="876082" cy="876082"/>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33D2E7E-6C20-49D3-817C-928AF95122CE}">
      <dsp:nvSpPr>
        <dsp:cNvPr id="0" name=""/>
        <dsp:cNvSpPr/>
      </dsp:nvSpPr>
      <dsp:spPr>
        <a:xfrm>
          <a:off x="1914243" y="2688143"/>
          <a:ext cx="3560432" cy="15104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CA" sz="2000" kern="1200" dirty="0"/>
            <a:t>That questions can be answered by developing measurable techniques in the lab instead of through independent analysis at home</a:t>
          </a:r>
          <a:endParaRPr lang="en-US" sz="2000" kern="1200" dirty="0"/>
        </a:p>
      </dsp:txBody>
      <dsp:txXfrm>
        <a:off x="1914243" y="2688143"/>
        <a:ext cx="3560432" cy="1510486"/>
      </dsp:txXfrm>
    </dsp:sp>
    <dsp:sp modelId="{7BFE2E06-6166-41B1-A472-A7F431C3A243}">
      <dsp:nvSpPr>
        <dsp:cNvPr id="0" name=""/>
        <dsp:cNvSpPr/>
      </dsp:nvSpPr>
      <dsp:spPr>
        <a:xfrm>
          <a:off x="6095053" y="2688143"/>
          <a:ext cx="1510486" cy="1510486"/>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0068039-211D-40F3-BA29-762ADEE55A86}">
      <dsp:nvSpPr>
        <dsp:cNvPr id="0" name=""/>
        <dsp:cNvSpPr/>
      </dsp:nvSpPr>
      <dsp:spPr>
        <a:xfrm>
          <a:off x="6412255" y="3005345"/>
          <a:ext cx="876082" cy="876082"/>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E5D068-DC8F-495A-8DC9-7C366642C9F5}">
      <dsp:nvSpPr>
        <dsp:cNvPr id="0" name=""/>
        <dsp:cNvSpPr/>
      </dsp:nvSpPr>
      <dsp:spPr>
        <a:xfrm>
          <a:off x="7929215" y="2688143"/>
          <a:ext cx="3560432" cy="15104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422400" rtl="0">
            <a:lnSpc>
              <a:spcPct val="100000"/>
            </a:lnSpc>
            <a:spcBef>
              <a:spcPct val="0"/>
            </a:spcBef>
            <a:spcAft>
              <a:spcPct val="35000"/>
            </a:spcAft>
            <a:buNone/>
          </a:pPr>
          <a:r>
            <a:rPr lang="en-CA" sz="3200" kern="1200" dirty="0"/>
            <a:t>That doing labs can be fun</a:t>
          </a:r>
          <a:endParaRPr lang="en-US" sz="3200" kern="1200" dirty="0"/>
        </a:p>
      </dsp:txBody>
      <dsp:txXfrm>
        <a:off x="7929215" y="2688143"/>
        <a:ext cx="3560432" cy="15104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41E14E-362B-47C8-8DD9-5D0E33088BB0}">
      <dsp:nvSpPr>
        <dsp:cNvPr id="0" name=""/>
        <dsp:cNvSpPr/>
      </dsp:nvSpPr>
      <dsp:spPr>
        <a:xfrm>
          <a:off x="1127736" y="600546"/>
          <a:ext cx="1496934" cy="1496934"/>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35EBC20-C7A5-4B77-9BFE-F57934033B91}">
      <dsp:nvSpPr>
        <dsp:cNvPr id="0" name=""/>
        <dsp:cNvSpPr/>
      </dsp:nvSpPr>
      <dsp:spPr>
        <a:xfrm>
          <a:off x="212943" y="2606601"/>
          <a:ext cx="3326520" cy="138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kern="1200" dirty="0"/>
            <a:t>Assess student epistemology in all our lab courses</a:t>
          </a:r>
        </a:p>
      </dsp:txBody>
      <dsp:txXfrm>
        <a:off x="212943" y="2606601"/>
        <a:ext cx="3326520" cy="1387968"/>
      </dsp:txXfrm>
    </dsp:sp>
    <dsp:sp modelId="{FBFEFC0E-890C-4E4D-A9C0-0AD7D7EAB523}">
      <dsp:nvSpPr>
        <dsp:cNvPr id="0" name=""/>
        <dsp:cNvSpPr/>
      </dsp:nvSpPr>
      <dsp:spPr>
        <a:xfrm>
          <a:off x="5036397" y="600546"/>
          <a:ext cx="1496934" cy="1496934"/>
        </a:xfrm>
        <a:prstGeom prst="rect">
          <a:avLst/>
        </a:prstGeom>
        <a:blipFill>
          <a:blip xmlns:r="http://schemas.openxmlformats.org/officeDocument/2006/relationships">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75DD878-0C67-46C6-B58B-4BA5D0699C88}">
      <dsp:nvSpPr>
        <dsp:cNvPr id="0" name=""/>
        <dsp:cNvSpPr/>
      </dsp:nvSpPr>
      <dsp:spPr>
        <a:xfrm>
          <a:off x="4121604" y="2606601"/>
          <a:ext cx="3326520" cy="138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CA" sz="2400" kern="1200" dirty="0"/>
            <a:t>Develop andragogy driven by epistemic themes emergent in our students</a:t>
          </a:r>
        </a:p>
      </dsp:txBody>
      <dsp:txXfrm>
        <a:off x="4121604" y="2606601"/>
        <a:ext cx="3326520" cy="1387968"/>
      </dsp:txXfrm>
    </dsp:sp>
    <dsp:sp modelId="{90436D95-19E1-41CF-8478-081BB67D5D1B}">
      <dsp:nvSpPr>
        <dsp:cNvPr id="0" name=""/>
        <dsp:cNvSpPr/>
      </dsp:nvSpPr>
      <dsp:spPr>
        <a:xfrm>
          <a:off x="8945058" y="600546"/>
          <a:ext cx="1496934" cy="1496934"/>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6D40D3D-A1EC-4696-B537-6EE05C2E6E52}">
      <dsp:nvSpPr>
        <dsp:cNvPr id="0" name=""/>
        <dsp:cNvSpPr/>
      </dsp:nvSpPr>
      <dsp:spPr>
        <a:xfrm>
          <a:off x="8030265" y="2606601"/>
          <a:ext cx="3326520" cy="138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kern="1200" dirty="0"/>
            <a:t>Deliver this experiment (and more) in our lab stream</a:t>
          </a:r>
        </a:p>
      </dsp:txBody>
      <dsp:txXfrm>
        <a:off x="8030265" y="2606601"/>
        <a:ext cx="3326520" cy="13879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8D1297-4A91-41D0-94E9-C276C57D21BE}">
      <dsp:nvSpPr>
        <dsp:cNvPr id="0" name=""/>
        <dsp:cNvSpPr/>
      </dsp:nvSpPr>
      <dsp:spPr>
        <a:xfrm>
          <a:off x="80080" y="396487"/>
          <a:ext cx="1510486" cy="1510486"/>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DABF1D-7895-476C-902A-A55BC26A2429}">
      <dsp:nvSpPr>
        <dsp:cNvPr id="0" name=""/>
        <dsp:cNvSpPr/>
      </dsp:nvSpPr>
      <dsp:spPr>
        <a:xfrm>
          <a:off x="397283" y="713689"/>
          <a:ext cx="876082" cy="876082"/>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A675044-3CCF-4BFE-867D-C671397A35C8}">
      <dsp:nvSpPr>
        <dsp:cNvPr id="0" name=""/>
        <dsp:cNvSpPr/>
      </dsp:nvSpPr>
      <dsp:spPr>
        <a:xfrm>
          <a:off x="1914243" y="396487"/>
          <a:ext cx="3560432" cy="15104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CA" sz="1900" kern="1200"/>
            <a:t>Experiment is concerned with the ratios of peak powers and laser intensities</a:t>
          </a:r>
          <a:endParaRPr lang="en-US" sz="1900" kern="1200"/>
        </a:p>
      </dsp:txBody>
      <dsp:txXfrm>
        <a:off x="1914243" y="396487"/>
        <a:ext cx="3560432" cy="1510486"/>
      </dsp:txXfrm>
    </dsp:sp>
    <dsp:sp modelId="{194CACEE-1AC5-4F14-8B98-60670A93EF47}">
      <dsp:nvSpPr>
        <dsp:cNvPr id="0" name=""/>
        <dsp:cNvSpPr/>
      </dsp:nvSpPr>
      <dsp:spPr>
        <a:xfrm>
          <a:off x="6095053" y="396487"/>
          <a:ext cx="1510486" cy="1510486"/>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021680-7EE9-410B-8E02-40AF7C2C9D77}">
      <dsp:nvSpPr>
        <dsp:cNvPr id="0" name=""/>
        <dsp:cNvSpPr/>
      </dsp:nvSpPr>
      <dsp:spPr>
        <a:xfrm>
          <a:off x="6412255" y="713689"/>
          <a:ext cx="876082" cy="876082"/>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3878CF8-34AD-4793-9BAF-41927962DAE3}">
      <dsp:nvSpPr>
        <dsp:cNvPr id="0" name=""/>
        <dsp:cNvSpPr/>
      </dsp:nvSpPr>
      <dsp:spPr>
        <a:xfrm>
          <a:off x="7929215" y="396487"/>
          <a:ext cx="3560432" cy="15104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rtl="0">
            <a:lnSpc>
              <a:spcPct val="90000"/>
            </a:lnSpc>
            <a:spcBef>
              <a:spcPct val="0"/>
            </a:spcBef>
            <a:spcAft>
              <a:spcPct val="35000"/>
            </a:spcAft>
            <a:buNone/>
          </a:pPr>
          <a:r>
            <a:rPr lang="en-CA" sz="1900" kern="1200"/>
            <a:t>The pulse duration and beam area directly relate to peak power and laser intensity (neither of which can be measured </a:t>
          </a:r>
          <a:r>
            <a:rPr lang="en-CA" sz="1900" kern="1200">
              <a:latin typeface="Barlow Condensed"/>
            </a:rPr>
            <a:t>or calculated in</a:t>
          </a:r>
          <a:r>
            <a:rPr lang="en-CA" sz="1900" kern="1200"/>
            <a:t> our laboratory)</a:t>
          </a:r>
          <a:endParaRPr lang="en-US" sz="1900" kern="1200"/>
        </a:p>
      </dsp:txBody>
      <dsp:txXfrm>
        <a:off x="7929215" y="396487"/>
        <a:ext cx="3560432" cy="1510486"/>
      </dsp:txXfrm>
    </dsp:sp>
    <dsp:sp modelId="{ED822057-A6B6-4705-927F-4EB3EA30215E}">
      <dsp:nvSpPr>
        <dsp:cNvPr id="0" name=""/>
        <dsp:cNvSpPr/>
      </dsp:nvSpPr>
      <dsp:spPr>
        <a:xfrm>
          <a:off x="80080" y="2688143"/>
          <a:ext cx="1510486" cy="1510486"/>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D0340C-8B2F-4A41-B04C-42C2A86284CE}">
      <dsp:nvSpPr>
        <dsp:cNvPr id="0" name=""/>
        <dsp:cNvSpPr/>
      </dsp:nvSpPr>
      <dsp:spPr>
        <a:xfrm>
          <a:off x="397283" y="3005345"/>
          <a:ext cx="876082" cy="876082"/>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3CEC7B9-5571-4E85-839B-D61FE34C5BBF}">
      <dsp:nvSpPr>
        <dsp:cNvPr id="0" name=""/>
        <dsp:cNvSpPr/>
      </dsp:nvSpPr>
      <dsp:spPr>
        <a:xfrm>
          <a:off x="1914243" y="2688143"/>
          <a:ext cx="3560432" cy="15104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CA" sz="1900" kern="1200"/>
            <a:t>The use of pulse duration and beam area create a sufficient experiment that keeps students focused on the overall goal</a:t>
          </a:r>
          <a:endParaRPr lang="en-US" sz="1900" kern="1200"/>
        </a:p>
      </dsp:txBody>
      <dsp:txXfrm>
        <a:off x="1914243" y="2688143"/>
        <a:ext cx="3560432" cy="1510486"/>
      </dsp:txXfrm>
    </dsp:sp>
    <dsp:sp modelId="{68D78CA2-CB70-4ECE-BC77-356452A9A7A1}">
      <dsp:nvSpPr>
        <dsp:cNvPr id="0" name=""/>
        <dsp:cNvSpPr/>
      </dsp:nvSpPr>
      <dsp:spPr>
        <a:xfrm>
          <a:off x="6095053" y="2688143"/>
          <a:ext cx="1510486" cy="1510486"/>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42C3B1-1722-40D2-830E-440F440F9761}">
      <dsp:nvSpPr>
        <dsp:cNvPr id="0" name=""/>
        <dsp:cNvSpPr/>
      </dsp:nvSpPr>
      <dsp:spPr>
        <a:xfrm>
          <a:off x="6412255" y="3005345"/>
          <a:ext cx="876082" cy="876082"/>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58E17F6-8CF7-4F21-AE35-ABD091FC44B9}">
      <dsp:nvSpPr>
        <dsp:cNvPr id="0" name=""/>
        <dsp:cNvSpPr/>
      </dsp:nvSpPr>
      <dsp:spPr>
        <a:xfrm>
          <a:off x="7929215" y="2688143"/>
          <a:ext cx="3560432" cy="15104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CA" sz="1900" kern="1200"/>
            <a:t>Important especially when considering the time limitations within the laboratory</a:t>
          </a:r>
          <a:endParaRPr lang="en-US" sz="1900" kern="1200"/>
        </a:p>
      </dsp:txBody>
      <dsp:txXfrm>
        <a:off x="7929215" y="2688143"/>
        <a:ext cx="3560432" cy="151048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B6ADC8-A8F3-446B-A3BD-B96A8D980CE6}">
      <dsp:nvSpPr>
        <dsp:cNvPr id="0" name=""/>
        <dsp:cNvSpPr/>
      </dsp:nvSpPr>
      <dsp:spPr>
        <a:xfrm>
          <a:off x="0" y="1608290"/>
          <a:ext cx="11569729" cy="13785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3939D2-52AE-4CF6-952E-F016D04DF3FD}">
      <dsp:nvSpPr>
        <dsp:cNvPr id="0" name=""/>
        <dsp:cNvSpPr/>
      </dsp:nvSpPr>
      <dsp:spPr>
        <a:xfrm>
          <a:off x="417006" y="1918461"/>
          <a:ext cx="758194" cy="758194"/>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A2B62CD-6C38-4F4D-ACA8-84EECC09D6FB}">
      <dsp:nvSpPr>
        <dsp:cNvPr id="0" name=""/>
        <dsp:cNvSpPr/>
      </dsp:nvSpPr>
      <dsp:spPr>
        <a:xfrm>
          <a:off x="1592208" y="1608290"/>
          <a:ext cx="9977520" cy="1378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895" tIns="145895" rIns="145895" bIns="145895" numCol="1" spcCol="1270" anchor="ctr" anchorCtr="0">
          <a:noAutofit/>
        </a:bodyPr>
        <a:lstStyle/>
        <a:p>
          <a:pPr marL="0" lvl="0" indent="0" algn="l" defTabSz="1111250">
            <a:lnSpc>
              <a:spcPct val="100000"/>
            </a:lnSpc>
            <a:spcBef>
              <a:spcPct val="0"/>
            </a:spcBef>
            <a:spcAft>
              <a:spcPct val="35000"/>
            </a:spcAft>
            <a:buNone/>
          </a:pPr>
          <a:r>
            <a:rPr lang="en-US" sz="2500" kern="1200">
              <a:latin typeface="Barlow Condensed"/>
            </a:rPr>
            <a:t>Confirmation</a:t>
          </a:r>
          <a:endParaRPr lang="en-US" sz="2500" kern="1200"/>
        </a:p>
      </dsp:txBody>
      <dsp:txXfrm>
        <a:off x="1592208" y="1608290"/>
        <a:ext cx="9977520" cy="137853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B538B3-2901-4979-8B07-B6FD51DDD13D}">
      <dsp:nvSpPr>
        <dsp:cNvPr id="0" name=""/>
        <dsp:cNvSpPr/>
      </dsp:nvSpPr>
      <dsp:spPr>
        <a:xfrm>
          <a:off x="0" y="1608290"/>
          <a:ext cx="11569729" cy="13785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685624-9AD7-4534-9AF5-C853FF021AB3}">
      <dsp:nvSpPr>
        <dsp:cNvPr id="0" name=""/>
        <dsp:cNvSpPr/>
      </dsp:nvSpPr>
      <dsp:spPr>
        <a:xfrm>
          <a:off x="417006" y="1918461"/>
          <a:ext cx="758194" cy="758194"/>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51A9AEB-7631-4283-A4AB-F0B546410CE0}">
      <dsp:nvSpPr>
        <dsp:cNvPr id="0" name=""/>
        <dsp:cNvSpPr/>
      </dsp:nvSpPr>
      <dsp:spPr>
        <a:xfrm>
          <a:off x="1592208" y="1608290"/>
          <a:ext cx="9977520" cy="1378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895" tIns="145895" rIns="145895" bIns="145895" numCol="1" spcCol="1270" anchor="ctr" anchorCtr="0">
          <a:noAutofit/>
        </a:bodyPr>
        <a:lstStyle/>
        <a:p>
          <a:pPr marL="0" lvl="0" indent="0" algn="l" defTabSz="1111250">
            <a:lnSpc>
              <a:spcPct val="100000"/>
            </a:lnSpc>
            <a:spcBef>
              <a:spcPct val="0"/>
            </a:spcBef>
            <a:spcAft>
              <a:spcPct val="35000"/>
            </a:spcAft>
            <a:buNone/>
          </a:pPr>
          <a:r>
            <a:rPr lang="en-US" sz="2500" kern="1200"/>
            <a:t>Structured</a:t>
          </a:r>
        </a:p>
      </dsp:txBody>
      <dsp:txXfrm>
        <a:off x="1592208" y="1608290"/>
        <a:ext cx="9977520" cy="137853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EEC220-3B19-4048-AB19-141EABE8B88C}">
      <dsp:nvSpPr>
        <dsp:cNvPr id="0" name=""/>
        <dsp:cNvSpPr/>
      </dsp:nvSpPr>
      <dsp:spPr>
        <a:xfrm>
          <a:off x="0" y="1608290"/>
          <a:ext cx="11569729" cy="13785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5C38CF-AE9B-4DAD-8378-066F78EA1E93}">
      <dsp:nvSpPr>
        <dsp:cNvPr id="0" name=""/>
        <dsp:cNvSpPr/>
      </dsp:nvSpPr>
      <dsp:spPr>
        <a:xfrm>
          <a:off x="417006" y="1918461"/>
          <a:ext cx="758194" cy="758194"/>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9E788DC-9727-44C0-9EC9-03E3ADE8AB2D}">
      <dsp:nvSpPr>
        <dsp:cNvPr id="0" name=""/>
        <dsp:cNvSpPr/>
      </dsp:nvSpPr>
      <dsp:spPr>
        <a:xfrm>
          <a:off x="1592208" y="1608290"/>
          <a:ext cx="9977520" cy="1378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895" tIns="145895" rIns="145895" bIns="145895" numCol="1" spcCol="1270" anchor="ctr" anchorCtr="0">
          <a:noAutofit/>
        </a:bodyPr>
        <a:lstStyle/>
        <a:p>
          <a:pPr marL="0" lvl="0" indent="0" algn="l" defTabSz="1111250">
            <a:lnSpc>
              <a:spcPct val="100000"/>
            </a:lnSpc>
            <a:spcBef>
              <a:spcPct val="0"/>
            </a:spcBef>
            <a:spcAft>
              <a:spcPct val="35000"/>
            </a:spcAft>
            <a:buNone/>
          </a:pPr>
          <a:r>
            <a:rPr lang="en-US" sz="2500" kern="1200"/>
            <a:t>Guided</a:t>
          </a:r>
        </a:p>
      </dsp:txBody>
      <dsp:txXfrm>
        <a:off x="1592208" y="1608290"/>
        <a:ext cx="9977520" cy="137853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1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7035F7-7553-4824-8D8B-C42400369490}" type="datetimeFigureOut">
              <a:t>6/22/2026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B6936E-E9FB-42CD-8B84-847851F864F8}" type="slidenum">
              <a:t>‹#›</a:t>
            </a:fld>
            <a:endParaRPr lang="en-US"/>
          </a:p>
        </p:txBody>
      </p:sp>
    </p:spTree>
    <p:extLst>
      <p:ext uri="{BB962C8B-B14F-4D97-AF65-F5344CB8AC3E}">
        <p14:creationId xmlns:p14="http://schemas.microsoft.com/office/powerpoint/2010/main" val="3062959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ea typeface="Calibri"/>
              <a:cs typeface="Calibri"/>
            </a:endParaRPr>
          </a:p>
        </p:txBody>
      </p:sp>
      <p:sp>
        <p:nvSpPr>
          <p:cNvPr id="4" name="Slide Number Placeholder 3"/>
          <p:cNvSpPr>
            <a:spLocks noGrp="1"/>
          </p:cNvSpPr>
          <p:nvPr>
            <p:ph type="sldNum" sz="quarter" idx="5"/>
          </p:nvPr>
        </p:nvSpPr>
        <p:spPr/>
        <p:txBody>
          <a:bodyPr/>
          <a:lstStyle/>
          <a:p>
            <a:fld id="{1EB6936E-E9FB-42CD-8B84-847851F864F8}" type="slidenum">
              <a:rPr lang="en-US"/>
              <a:t>1</a:t>
            </a:fld>
            <a:endParaRPr lang="en-US"/>
          </a:p>
        </p:txBody>
      </p:sp>
    </p:spTree>
    <p:extLst>
      <p:ext uri="{BB962C8B-B14F-4D97-AF65-F5344CB8AC3E}">
        <p14:creationId xmlns:p14="http://schemas.microsoft.com/office/powerpoint/2010/main" val="1784086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like we will do with our students, our understanding starts with five hypothetical pulses obtained from a much longer hypothetical train. The plot they are presented on is of the instantaneous power output of the pulses over time. These pulses are spaced apart in time and the spacing is the pulse period, represented by the variable $\</a:t>
            </a:r>
            <a:r>
              <a:rPr lang="en-US" dirty="0" err="1"/>
              <a:t>Delta$T</a:t>
            </a:r>
            <a:r>
              <a:rPr lang="en-US" dirty="0"/>
              <a:t>. The Greek letter delta indicates that this variable represents an interval rather than an instant of time. The blue arrows indicate the pulse period on the hypothetical train. These pulses also have a duration that is known as the pulse duration and is represented by the lowercase delta and t.</a:t>
            </a:r>
          </a:p>
        </p:txBody>
      </p:sp>
      <p:sp>
        <p:nvSpPr>
          <p:cNvPr id="4" name="Slide Number Placeholder 3"/>
          <p:cNvSpPr>
            <a:spLocks noGrp="1"/>
          </p:cNvSpPr>
          <p:nvPr>
            <p:ph type="sldNum" sz="quarter" idx="5"/>
          </p:nvPr>
        </p:nvSpPr>
        <p:spPr/>
        <p:txBody>
          <a:bodyPr/>
          <a:lstStyle/>
          <a:p>
            <a:fld id="{AD31B285-9843-4162-BEF5-752CCF8DD4BD}" type="slidenum">
              <a:rPr lang="en-CA" smtClean="0"/>
              <a:t>11</a:t>
            </a:fld>
            <a:endParaRPr lang="en-CA"/>
          </a:p>
        </p:txBody>
      </p:sp>
    </p:spTree>
    <p:extLst>
      <p:ext uri="{BB962C8B-B14F-4D97-AF65-F5344CB8AC3E}">
        <p14:creationId xmlns:p14="http://schemas.microsoft.com/office/powerpoint/2010/main" val="2724496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research lab, pulses are detected using a photodetector which converts an optical signal to an electronic signal, which is then displayed on an oscilloscope. The display is referred to as an oscilloscope trace. The trace on the screen is a function of time. Converting an optical signal to an electronic signal takes time to do, so the signal gets transformed and the response time of this process is on the nanosecond scale. Remember that pulses are emitted on the femtosecond scale, which is much smaller than a nanosecond. This means that the pulse duration cannot be measured in the laboratory. The pulse width shown on the screen does not correspond to the actual pulse duration However, the distance between pulses, the pulse period, is on the nanosecond scale and so it can be measured using an oscilloscope and photodetector. </a:t>
            </a:r>
          </a:p>
        </p:txBody>
      </p:sp>
      <p:sp>
        <p:nvSpPr>
          <p:cNvPr id="4" name="Slide Number Placeholder 3"/>
          <p:cNvSpPr>
            <a:spLocks noGrp="1"/>
          </p:cNvSpPr>
          <p:nvPr>
            <p:ph type="sldNum" sz="quarter" idx="5"/>
          </p:nvPr>
        </p:nvSpPr>
        <p:spPr/>
        <p:txBody>
          <a:bodyPr/>
          <a:lstStyle/>
          <a:p>
            <a:fld id="{1EB6936E-E9FB-42CD-8B84-847851F864F8}" type="slidenum">
              <a:rPr lang="en-US"/>
              <a:t>12</a:t>
            </a:fld>
            <a:endParaRPr lang="en-US"/>
          </a:p>
        </p:txBody>
      </p:sp>
    </p:spTree>
    <p:extLst>
      <p:ext uri="{BB962C8B-B14F-4D97-AF65-F5344CB8AC3E}">
        <p14:creationId xmlns:p14="http://schemas.microsoft.com/office/powerpoint/2010/main" val="3730569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The pulse period is important because it can be used to calculate the pulse energy. The pulse energy cannot be directly measured, it has to be calculated from other measurements that can be made. From what students learn in high school, they know that power is equal to some energy transfer over the time interval corresponding to that transfer of energy. What they learn in their first term is that power is the derivative of energy with respect to time, and energy is the integral of power with respect to time. How does this help our students?</a:t>
            </a:r>
          </a:p>
          <a:p>
            <a:r>
              <a:rPr lang="en-US" dirty="0"/>
              <a:t> </a:t>
            </a:r>
            <a:endParaRPr lang="en-CA" dirty="0"/>
          </a:p>
          <a:p>
            <a:r>
              <a:rPr lang="en-US" dirty="0"/>
              <a:t>Well, the definite integral of a function will give the area under the curve of the function.  Integrating the power of this hypothetical plot with limits spanning one pulse period will result in the pulse energy. On the power-time plot, the pulse energy of a single pulse can be seen as the shaded area under the curve of one pulse. </a:t>
            </a:r>
            <a:endParaRPr lang="en-CA" dirty="0"/>
          </a:p>
          <a:p>
            <a:r>
              <a:rPr lang="en-US" dirty="0"/>
              <a:t> </a:t>
            </a:r>
            <a:endParaRPr lang="en-CA" dirty="0"/>
          </a:p>
          <a:p>
            <a:r>
              <a:rPr lang="en-US" dirty="0"/>
              <a:t>The pulse energy $\</a:t>
            </a:r>
            <a:r>
              <a:rPr lang="en-US" dirty="0" err="1"/>
              <a:t>varepsilon</a:t>
            </a:r>
            <a:r>
              <a:rPr lang="en-US" dirty="0"/>
              <a:t>$, is given by the equation, $\</a:t>
            </a:r>
            <a:r>
              <a:rPr lang="en-US" dirty="0" err="1"/>
              <a:t>varepsilon</a:t>
            </a:r>
            <a:r>
              <a:rPr lang="en-US" dirty="0"/>
              <a:t>= P_{average}\Delta T$. </a:t>
            </a:r>
            <a:endParaRPr lang="en-CA" dirty="0"/>
          </a:p>
          <a:p>
            <a:r>
              <a:rPr lang="en-US" dirty="0"/>
              <a:t> </a:t>
            </a:r>
            <a:endParaRPr lang="en-CA" dirty="0"/>
          </a:p>
          <a:p>
            <a:r>
              <a:rPr lang="en-US" dirty="0"/>
              <a:t>The pulse period can be measured using an oscilloscope, the average power with a power meter, and the pulse energy can be calculated as a result of this.</a:t>
            </a:r>
            <a:endParaRPr lang="en-CA" dirty="0"/>
          </a:p>
          <a:p>
            <a:endParaRPr lang="en-CA" dirty="0"/>
          </a:p>
        </p:txBody>
      </p:sp>
      <p:sp>
        <p:nvSpPr>
          <p:cNvPr id="4" name="Slide Number Placeholder 3"/>
          <p:cNvSpPr>
            <a:spLocks noGrp="1"/>
          </p:cNvSpPr>
          <p:nvPr>
            <p:ph type="sldNum" sz="quarter" idx="5"/>
          </p:nvPr>
        </p:nvSpPr>
        <p:spPr/>
        <p:txBody>
          <a:bodyPr/>
          <a:lstStyle/>
          <a:p>
            <a:fld id="{AD31B285-9843-4162-BEF5-752CCF8DD4BD}" type="slidenum">
              <a:rPr lang="en-CA" smtClean="0"/>
              <a:t>13</a:t>
            </a:fld>
            <a:endParaRPr lang="en-CA"/>
          </a:p>
        </p:txBody>
      </p:sp>
    </p:spTree>
    <p:extLst>
      <p:ext uri="{BB962C8B-B14F-4D97-AF65-F5344CB8AC3E}">
        <p14:creationId xmlns:p14="http://schemas.microsoft.com/office/powerpoint/2010/main" val="3341699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Okay we can measure the pulse energy, but in order to determine if it drives the SHG process, we need to be able to change it too. How do we do this? We need to change the average power. We can do this with a half-waveplate and a polarizer. These two optics can work together to change the amount of light that is allowed to pass through the experimental apparatus and therefore the average power as measured by the power meter.</a:t>
            </a:r>
            <a:endParaRPr lang="en-US" dirty="0"/>
          </a:p>
          <a:p>
            <a:endParaRPr lang="en-CA" dirty="0">
              <a:ea typeface="Calibri"/>
              <a:cs typeface="Calibri"/>
            </a:endParaRPr>
          </a:p>
          <a:p>
            <a:r>
              <a:rPr lang="en-CA" dirty="0">
                <a:ea typeface="Calibri"/>
                <a:cs typeface="Calibri"/>
              </a:rPr>
              <a:t>Extra material:</a:t>
            </a:r>
            <a:endParaRPr lang="en-CA" dirty="0"/>
          </a:p>
          <a:p>
            <a:r>
              <a:rPr lang="en-CA" dirty="0"/>
              <a:t> </a:t>
            </a:r>
            <a:endParaRPr lang="en-CA" dirty="0">
              <a:ea typeface="Calibri"/>
              <a:cs typeface="Calibri"/>
            </a:endParaRPr>
          </a:p>
          <a:p>
            <a:r>
              <a:rPr lang="en-CA" dirty="0"/>
              <a:t>When light interacts with a waveplate, the way it perceives the atoms making up the waveplate changes depending on the light's geometric orientation, also known as polarization. This can cause the light to travel through the waveplate at different speeds. The waveplate has an optic axis which is a reference we can use to characterize the interaction between the light and the waveplate. If the polarization of the light lines up with the optic axis of the waveplate, then all the light travels through at the same speed. However, if the optic axis of the waveplate and the polarization of the light differ, things get interesting. To consider this scenario, the light is going to be split up into components formed by a basis of two perpendicular directions. </a:t>
            </a:r>
            <a:endParaRPr lang="en-CA" dirty="0">
              <a:ea typeface="Calibri"/>
              <a:cs typeface="Calibri"/>
            </a:endParaRPr>
          </a:p>
          <a:p>
            <a:r>
              <a:rPr lang="en-CA" dirty="0"/>
              <a:t> </a:t>
            </a:r>
            <a:endParaRPr lang="en-CA" dirty="0">
              <a:ea typeface="Calibri"/>
              <a:cs typeface="Calibri"/>
            </a:endParaRPr>
          </a:p>
          <a:p>
            <a:r>
              <a:rPr lang="en-CA" dirty="0"/>
              <a:t>In our set up, the orientation is vertical. If the optic axis of the waveplate is diagonal to the light by some angle, then we can split the incoming light into components that are perpendicular to and parallel to the optic axis. The component that is parallel to the optic axis will travel through the waveplate at some speed, and the component that is perpendicular will do so at another speed. We won't be able to see anything change with our eyes, but what happens is that the overall geometric orientation of the light changes. The light emerges from the waveplate with some component that is vertical and some component that is horizontal. When discussing the polarization of a light wave, a common basis to use is a horizontal direction and a vertical direction. Using the Pythagorean theorem, the two bases can be squared and summed to give the resultant polarization vector corresponding to the light wave travelling through the waveplate.</a:t>
            </a:r>
            <a:endParaRPr lang="en-CA" dirty="0">
              <a:ea typeface="Calibri"/>
              <a:cs typeface="Calibri"/>
            </a:endParaRPr>
          </a:p>
          <a:p>
            <a:r>
              <a:rPr lang="en-CA" dirty="0"/>
              <a:t> </a:t>
            </a:r>
            <a:endParaRPr lang="en-CA" dirty="0">
              <a:ea typeface="Calibri"/>
              <a:cs typeface="Calibri"/>
            </a:endParaRPr>
          </a:p>
          <a:p>
            <a:r>
              <a:rPr lang="en-CA" dirty="0"/>
              <a:t>Then, if we put a polarizer in front of the waveplate, light at a certain orientation gets filtered out. Let's assume that the horizontal component is allowed to pass through the polarizer, and the vertical component is blocked. If we rotate the waveplate, the magnitude of the horizontal and vertical components change as a result of the trigonometry of the system. That means that rotating the waveplate changes the amount of light that is allowed to pass through the polarizer and therefore the average power detected by the power meter. </a:t>
            </a:r>
            <a:endParaRPr lang="en-CA" dirty="0">
              <a:ea typeface="Calibri"/>
              <a:cs typeface="Calibri"/>
            </a:endParaRPr>
          </a:p>
        </p:txBody>
      </p:sp>
      <p:sp>
        <p:nvSpPr>
          <p:cNvPr id="4" name="Slide Number Placeholder 3"/>
          <p:cNvSpPr>
            <a:spLocks noGrp="1"/>
          </p:cNvSpPr>
          <p:nvPr>
            <p:ph type="sldNum" sz="quarter" idx="5"/>
          </p:nvPr>
        </p:nvSpPr>
        <p:spPr/>
        <p:txBody>
          <a:bodyPr/>
          <a:lstStyle/>
          <a:p>
            <a:fld id="{1EB6936E-E9FB-42CD-8B84-847851F864F8}" type="slidenum">
              <a:rPr lang="en-CA" smtClean="0"/>
              <a:t>14</a:t>
            </a:fld>
            <a:endParaRPr lang="en-CA"/>
          </a:p>
        </p:txBody>
      </p:sp>
    </p:spTree>
    <p:extLst>
      <p:ext uri="{BB962C8B-B14F-4D97-AF65-F5344CB8AC3E}">
        <p14:creationId xmlns:p14="http://schemas.microsoft.com/office/powerpoint/2010/main" val="2510087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move on to another driving variable in the SHG process, the peak power. Being a quantity of power, the peak power is also the pulse energy divided by a time interval. Unlike the time interval used for the average power, this time interval is significantly smaller than the pulse period. The appropriate interval is the pulse duration. In other words, the pulse duration is related to the peak power. This relationship is $P_{peak} = \frac{\</a:t>
            </a:r>
            <a:r>
              <a:rPr lang="en-US" dirty="0" err="1"/>
              <a:t>varepsilon</a:t>
            </a:r>
            <a:r>
              <a:rPr lang="en-US" dirty="0"/>
              <a:t>}{\delta t_{pulse}}$.</a:t>
            </a:r>
          </a:p>
          <a:p>
            <a:r>
              <a:rPr lang="en-US" dirty="0"/>
              <a:t> </a:t>
            </a:r>
            <a:endParaRPr lang="en-US" dirty="0">
              <a:ea typeface="Calibri"/>
              <a:cs typeface="Calibri"/>
            </a:endParaRPr>
          </a:p>
          <a:p>
            <a:r>
              <a:rPr lang="en-US" dirty="0"/>
              <a:t>We cannot measure the pulse duration, as discussed before, which means we cannot calculate the peak power. So what do we do? The solution to this problem is to approximate the pulse duration using a device called an intensity autocorrelator. This device takes a short pulse train and provides a function of the pulse train known as an autocorrelation. An autocorrelation can be seen on an oscilloscope. The trace of the autocorrelation has a width associated with it, measured by finding the time difference between the two points that correspond with half the trace's maximum value, aptly called the full width at half maximum value. The yellow arrows indicate the full width at half maximum value of this trace of an autocorrelation. This is important because pulses themselves also have a width approximated at their half max value, and the width of the trace of the autocorrelation is proportional to the full width half max of the pulse, in other words, the pulse duration.</a:t>
            </a:r>
          </a:p>
        </p:txBody>
      </p:sp>
      <p:sp>
        <p:nvSpPr>
          <p:cNvPr id="4" name="Slide Number Placeholder 3"/>
          <p:cNvSpPr>
            <a:spLocks noGrp="1"/>
          </p:cNvSpPr>
          <p:nvPr>
            <p:ph type="sldNum" sz="quarter" idx="5"/>
          </p:nvPr>
        </p:nvSpPr>
        <p:spPr/>
        <p:txBody>
          <a:bodyPr/>
          <a:lstStyle/>
          <a:p>
            <a:fld id="{AD31B285-9843-4162-BEF5-752CCF8DD4BD}" type="slidenum">
              <a:rPr lang="en-CA" smtClean="0"/>
              <a:t>15</a:t>
            </a:fld>
            <a:endParaRPr lang="en-CA"/>
          </a:p>
        </p:txBody>
      </p:sp>
    </p:spTree>
    <p:extLst>
      <p:ext uri="{BB962C8B-B14F-4D97-AF65-F5344CB8AC3E}">
        <p14:creationId xmlns:p14="http://schemas.microsoft.com/office/powerpoint/2010/main" val="4033155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of the relationship between the peak power and the pulse duration, an experiment concerned with the ratios of the pulse durations of infrared and blue light can be conducted to determine if the SHG process is driven by the peak power.</a:t>
            </a:r>
            <a:endParaRPr lang="en-US" dirty="0">
              <a:ea typeface="Calibri"/>
              <a:cs typeface="Calibri"/>
            </a:endParaRPr>
          </a:p>
          <a:p>
            <a:r>
              <a:rPr lang="en-US" dirty="0"/>
              <a:t> </a:t>
            </a:r>
            <a:endParaRPr lang="en-US" dirty="0">
              <a:ea typeface="Calibri"/>
              <a:cs typeface="Calibri"/>
            </a:endParaRPr>
          </a:p>
          <a:p>
            <a:r>
              <a:rPr lang="en-US" dirty="0"/>
              <a:t>Now we know how to characterize the pulse duration, we need to know how to change this. We change the pulse duration by passing the light through a block of glass to approximately double the pulse duration. When the pulse duration changes as the laser travels through the glass, the peak power also changes without the pulse energy changing. If the pulse duration of the infrared light doubles, the peak power halves. Knowing how to change the pulse duration of the infrared light, the students need to determine if the blue light's pulse duration also changes as a result.</a:t>
            </a:r>
            <a:endParaRPr lang="en-US" dirty="0">
              <a:ea typeface="Calibri"/>
              <a:cs typeface="Calibri"/>
            </a:endParaRPr>
          </a:p>
          <a:p>
            <a:endParaRPr lang="en-US" dirty="0"/>
          </a:p>
          <a:p>
            <a:r>
              <a:rPr lang="en-US" dirty="0"/>
              <a:t>The problem now with this experiment is that we can only approximate the pulse duration of the infrared light. We cannot approximate the pulse duration of the blue light because the autocorrelator can only use infrared light to generate an autocorrelation. The solution to this is found using a property of Gaussian beams and students can overcome this difficulty using the result of the next experiment.</a:t>
            </a:r>
            <a:endParaRPr lang="en-US" dirty="0">
              <a:ea typeface="Calibri"/>
              <a:cs typeface="Calibri"/>
            </a:endParaRP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1EB6936E-E9FB-42CD-8B84-847851F864F8}" type="slidenum">
              <a:rPr lang="en-US"/>
              <a:t>16</a:t>
            </a:fld>
            <a:endParaRPr lang="en-US"/>
          </a:p>
        </p:txBody>
      </p:sp>
    </p:spTree>
    <p:extLst>
      <p:ext uri="{BB962C8B-B14F-4D97-AF65-F5344CB8AC3E}">
        <p14:creationId xmlns:p14="http://schemas.microsoft.com/office/powerpoint/2010/main" val="16851834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Laser beams focus to a circle, so the cross-sectional area of the beam can be calculated using the formula for the area of the circle. Laser beams are focused using lenses, and the focal length of a lens will determine the area of the beam at its focus. Since we are investigating the relationship between the laser intensity of the infrared and blue light, we need to find the relationship between the two areas at the point where the frequency doubling process happens, within the crystal. This can be done in certain labs, but not with the configuration we have available. To circumvent this, we have students use the fact that beams diverge and have a divergence angle, and use that divergence angle to then calculate the area of the beam. When students calculate the beam areas of the infrared and blue beams, they will notice that it differs by approximately a factor of 2. This is a property of Gaussian beams!</a:t>
            </a: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1EB6936E-E9FB-42CD-8B84-847851F864F8}" type="slidenum">
              <a:rPr lang="en-US"/>
              <a:t>17</a:t>
            </a:fld>
            <a:endParaRPr lang="en-US"/>
          </a:p>
        </p:txBody>
      </p:sp>
    </p:spTree>
    <p:extLst>
      <p:ext uri="{BB962C8B-B14F-4D97-AF65-F5344CB8AC3E}">
        <p14:creationId xmlns:p14="http://schemas.microsoft.com/office/powerpoint/2010/main" val="26982403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EEDB57-86F1-87C2-8B6D-689E204B7D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CF5901-E291-9E8A-C31C-7B96EF752F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31290B-4AA5-64C8-920F-4905EF113476}"/>
              </a:ext>
            </a:extLst>
          </p:cNvPr>
          <p:cNvSpPr>
            <a:spLocks noGrp="1"/>
          </p:cNvSpPr>
          <p:nvPr>
            <p:ph type="body" idx="1"/>
          </p:nvPr>
        </p:nvSpPr>
        <p:spPr/>
        <p:txBody>
          <a:bodyPr/>
          <a:lstStyle/>
          <a:p>
            <a:r>
              <a:rPr lang="en-US" dirty="0"/>
              <a:t>Our students will be working through this experiment using open inquiry instruction. One of the features of this kind of instruction is that we give students the resources they need to determine how many measurements will be sufficient for this experiment. We don’t expect them to take a million points of data, part of the experimental process is knowing when you’ve taken enough measurements to get a significant result that can be further tested to continue learning. For this experiment, we expect students to take each variable corresponding to the infrared light, change it by a factor of two, and then observe how that variable corresponding to the blue light changes.</a:t>
            </a:r>
          </a:p>
          <a:p>
            <a:endParaRPr lang="en-US" dirty="0"/>
          </a:p>
          <a:p>
            <a:r>
              <a:rPr lang="en-US" dirty="0"/>
              <a:t>From these experiments, students should conclude that changing the pulse energy of the infrared light will change the pulse energy of the blue quadratically, changing the beam area of the infrared will change the beam area of the blue linearly, and infer that changing the pulse duration of the infrared will change the pulse duration of the blue light linearly as well. </a:t>
            </a:r>
          </a:p>
        </p:txBody>
      </p:sp>
      <p:sp>
        <p:nvSpPr>
          <p:cNvPr id="4" name="Slide Number Placeholder 3">
            <a:extLst>
              <a:ext uri="{FF2B5EF4-FFF2-40B4-BE49-F238E27FC236}">
                <a16:creationId xmlns:a16="http://schemas.microsoft.com/office/drawing/2014/main" id="{36E54537-F016-B140-E9E4-4138EE70BD44}"/>
              </a:ext>
            </a:extLst>
          </p:cNvPr>
          <p:cNvSpPr>
            <a:spLocks noGrp="1"/>
          </p:cNvSpPr>
          <p:nvPr>
            <p:ph type="sldNum" sz="quarter" idx="5"/>
          </p:nvPr>
        </p:nvSpPr>
        <p:spPr/>
        <p:txBody>
          <a:bodyPr/>
          <a:lstStyle/>
          <a:p>
            <a:fld id="{1EB6936E-E9FB-42CD-8B84-847851F864F8}" type="slidenum">
              <a:rPr lang="en-US"/>
              <a:t>18</a:t>
            </a:fld>
            <a:endParaRPr lang="en-US"/>
          </a:p>
        </p:txBody>
      </p:sp>
    </p:spTree>
    <p:extLst>
      <p:ext uri="{BB962C8B-B14F-4D97-AF65-F5344CB8AC3E}">
        <p14:creationId xmlns:p14="http://schemas.microsoft.com/office/powerpoint/2010/main" val="42209825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A3DA86-8C74-B2AC-2F2C-1D927EE18B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8723C7-51B1-9E41-4831-C75C9D190F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93E6AC-C5B4-750B-6AC3-23E5D656511D}"/>
              </a:ext>
            </a:extLst>
          </p:cNvPr>
          <p:cNvSpPr>
            <a:spLocks noGrp="1"/>
          </p:cNvSpPr>
          <p:nvPr>
            <p:ph type="body" idx="1"/>
          </p:nvPr>
        </p:nvSpPr>
        <p:spPr/>
        <p:txBody>
          <a:bodyPr/>
          <a:lstStyle/>
          <a:p>
            <a:r>
              <a:rPr lang="en-US"/>
              <a:t>There are some other challenges that are posed to the students as a result of the experimental configuration, like not being able to measure the area of the beam at its focus. That can feasibly be overcome by using the divergence of the beam. </a:t>
            </a:r>
          </a:p>
        </p:txBody>
      </p:sp>
      <p:sp>
        <p:nvSpPr>
          <p:cNvPr id="4" name="Slide Number Placeholder 3">
            <a:extLst>
              <a:ext uri="{FF2B5EF4-FFF2-40B4-BE49-F238E27FC236}">
                <a16:creationId xmlns:a16="http://schemas.microsoft.com/office/drawing/2014/main" id="{CF752F1F-333C-2C0D-348F-F06138988E75}"/>
              </a:ext>
            </a:extLst>
          </p:cNvPr>
          <p:cNvSpPr>
            <a:spLocks noGrp="1"/>
          </p:cNvSpPr>
          <p:nvPr>
            <p:ph type="sldNum" sz="quarter" idx="5"/>
          </p:nvPr>
        </p:nvSpPr>
        <p:spPr/>
        <p:txBody>
          <a:bodyPr/>
          <a:lstStyle/>
          <a:p>
            <a:fld id="{1EB6936E-E9FB-42CD-8B84-847851F864F8}" type="slidenum">
              <a:rPr lang="en-US"/>
              <a:t>21</a:t>
            </a:fld>
            <a:endParaRPr lang="en-US"/>
          </a:p>
        </p:txBody>
      </p:sp>
    </p:spTree>
    <p:extLst>
      <p:ext uri="{BB962C8B-B14F-4D97-AF65-F5344CB8AC3E}">
        <p14:creationId xmlns:p14="http://schemas.microsoft.com/office/powerpoint/2010/main" val="35472102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3A6DD8-F5A2-A85C-FAA5-D7040E7683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C8C72E-2C18-35A2-E6C4-178B609011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E63EF00-69C8-32BB-E637-D1DF9615A753}"/>
              </a:ext>
            </a:extLst>
          </p:cNvPr>
          <p:cNvSpPr>
            <a:spLocks noGrp="1"/>
          </p:cNvSpPr>
          <p:nvPr>
            <p:ph type="body" idx="1"/>
          </p:nvPr>
        </p:nvSpPr>
        <p:spPr/>
        <p:txBody>
          <a:bodyPr/>
          <a:lstStyle/>
          <a:p>
            <a:r>
              <a:rPr lang="en-US"/>
              <a:t>So which variable drives the SHG process? Remember that all three are directly related to each other in a very specific way. If the experiment is done properly, students will observe a quadratic relationship between the pulse energies, and a linear relationship between the pulse duration and beam area. When the pulse duration or beam area of the infrared light changes, the pulse energy of the blue light will also change, even if the pulse energy of the infrared light remains constant. From these observations and knowing that the pulse energy, peak power, and laser intensity are all directly related to each other, students should be able to conclude that frequency doubling is an intensity-dependent process.</a:t>
            </a:r>
            <a:endParaRPr lang="en-US">
              <a:ea typeface="Calibri"/>
              <a:cs typeface="Calibri"/>
            </a:endParaRPr>
          </a:p>
          <a:p>
            <a:r>
              <a:rPr lang="en-US"/>
              <a:t> </a:t>
            </a:r>
            <a:endParaRPr lang="en-US">
              <a:ea typeface="Calibri"/>
              <a:cs typeface="Calibri"/>
            </a:endParaRPr>
          </a:p>
          <a:p>
            <a:r>
              <a:rPr lang="en-US"/>
              <a:t>In fact, SHG efficiency scales with the square of the intensity. So why do we only get a quadratic relationship with the pulse energy? Take a look at that equation again. The pulse energy of the infrared and pulse energy of the blue are quadratically dependent, but the pulse duration and beam area are linear. However, since the pulse energy is quadratic, and the peak power and laser intensity relate to the pulse energy, they are also quadratic in relation. Students won't see this because in each experiment to isolate each variable, they are working with the components that change linearly. Another way to show that the peak power and intensity change quadratically is to consider it this way: When the beam area of the infrared light, and subsequently the blue light, reduces by a factor of 2, the pulse energy of the blue light will increase by a factor of 2. This means that as the intensity of the infrared increased by a factor of 2, the intensity of the blue increased by a factor of 4 as a result of the multiple variables impacting the blue intensity.</a:t>
            </a:r>
            <a:endParaRPr lang="en-US">
              <a:ea typeface="Calibri"/>
              <a:cs typeface="Calibri"/>
            </a:endParaRPr>
          </a:p>
        </p:txBody>
      </p:sp>
      <p:sp>
        <p:nvSpPr>
          <p:cNvPr id="4" name="Slide Number Placeholder 3">
            <a:extLst>
              <a:ext uri="{FF2B5EF4-FFF2-40B4-BE49-F238E27FC236}">
                <a16:creationId xmlns:a16="http://schemas.microsoft.com/office/drawing/2014/main" id="{BA7E684D-69EB-6AE8-7D97-1C02B07A1C65}"/>
              </a:ext>
            </a:extLst>
          </p:cNvPr>
          <p:cNvSpPr>
            <a:spLocks noGrp="1"/>
          </p:cNvSpPr>
          <p:nvPr>
            <p:ph type="sldNum" sz="quarter" idx="5"/>
          </p:nvPr>
        </p:nvSpPr>
        <p:spPr/>
        <p:txBody>
          <a:bodyPr/>
          <a:lstStyle/>
          <a:p>
            <a:fld id="{1EB6936E-E9FB-42CD-8B84-847851F864F8}" type="slidenum">
              <a:rPr lang="en-US"/>
              <a:t>22</a:t>
            </a:fld>
            <a:endParaRPr lang="en-US"/>
          </a:p>
        </p:txBody>
      </p:sp>
    </p:spTree>
    <p:extLst>
      <p:ext uri="{BB962C8B-B14F-4D97-AF65-F5344CB8AC3E}">
        <p14:creationId xmlns:p14="http://schemas.microsoft.com/office/powerpoint/2010/main" val="3280197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B6936E-E9FB-42CD-8B84-847851F864F8}" type="slidenum">
              <a:rPr lang="en-US"/>
              <a:t>2</a:t>
            </a:fld>
            <a:endParaRPr lang="en-US"/>
          </a:p>
        </p:txBody>
      </p:sp>
    </p:spTree>
    <p:extLst>
      <p:ext uri="{BB962C8B-B14F-4D97-AF65-F5344CB8AC3E}">
        <p14:creationId xmlns:p14="http://schemas.microsoft.com/office/powerpoint/2010/main" val="42531986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4B6086-60B2-FABC-F828-8DE9D5D591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566B78-844F-56A4-B7E7-63693A8CED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922859-3B20-DEE4-4AD7-E6F519BD43B6}"/>
              </a:ext>
            </a:extLst>
          </p:cNvPr>
          <p:cNvSpPr>
            <a:spLocks noGrp="1"/>
          </p:cNvSpPr>
          <p:nvPr>
            <p:ph type="body" idx="1"/>
          </p:nvPr>
        </p:nvSpPr>
        <p:spPr/>
        <p:txBody>
          <a:bodyPr/>
          <a:lstStyle/>
          <a:p>
            <a:r>
              <a:rPr lang="en-US" dirty="0"/>
              <a:t>Our students will be working through this experiment using open inquiry instruction. One of the features of this kind of instruction is that we give students the resources they need to determine how many measurements will be sufficient for this experiment. We don’t expect them to take a million points of data, part of the experimental process is knowing when you’ve taken enough measurements to get a significant result that can be further tested to continue learning. For this experiment, we expect students to use two values for the pulse energy of the infrared light that correspond with the pulse energy of the generated blue light. These two values must be a factor of two apart, one must be double the other. We also want them to calculate two beam areas, again one the double of the other. Finally, we want them to approximate the infrared pulse duration twice. Once with the light emitted by the oscillator directly and once after its been sent through the glass block.</a:t>
            </a:r>
          </a:p>
        </p:txBody>
      </p:sp>
      <p:sp>
        <p:nvSpPr>
          <p:cNvPr id="4" name="Slide Number Placeholder 3">
            <a:extLst>
              <a:ext uri="{FF2B5EF4-FFF2-40B4-BE49-F238E27FC236}">
                <a16:creationId xmlns:a16="http://schemas.microsoft.com/office/drawing/2014/main" id="{A30B48DE-9BE4-80D6-8A6E-01A609772050}"/>
              </a:ext>
            </a:extLst>
          </p:cNvPr>
          <p:cNvSpPr>
            <a:spLocks noGrp="1"/>
          </p:cNvSpPr>
          <p:nvPr>
            <p:ph type="sldNum" sz="quarter" idx="5"/>
          </p:nvPr>
        </p:nvSpPr>
        <p:spPr/>
        <p:txBody>
          <a:bodyPr/>
          <a:lstStyle/>
          <a:p>
            <a:fld id="{1EB6936E-E9FB-42CD-8B84-847851F864F8}" type="slidenum">
              <a:rPr lang="en-US"/>
              <a:t>23</a:t>
            </a:fld>
            <a:endParaRPr lang="en-US"/>
          </a:p>
        </p:txBody>
      </p:sp>
    </p:spTree>
    <p:extLst>
      <p:ext uri="{BB962C8B-B14F-4D97-AF65-F5344CB8AC3E}">
        <p14:creationId xmlns:p14="http://schemas.microsoft.com/office/powerpoint/2010/main" val="29994874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1000"/>
              </a:spcBef>
              <a:buFont typeface="Arial"/>
              <a:buChar char="•"/>
            </a:pPr>
            <a:r>
              <a:rPr lang="en-US"/>
              <a:t>Constructing experiment – intensity autocorrelator (be careful with this slide)</a:t>
            </a:r>
          </a:p>
          <a:p>
            <a:r>
              <a:rPr lang="en-US"/>
              <a:t>Since the periscope caused the polarization of the light to rotate by 90$^{\circ}$, a half-waveplate (Optic (1) in Figure \ref{</a:t>
            </a:r>
            <a:r>
              <a:rPr lang="en-US" err="1"/>
              <a:t>fig:autocorrelator</a:t>
            </a:r>
            <a:r>
              <a:rPr lang="en-US"/>
              <a:t>}) was needed to rotate the polarization to match the </a:t>
            </a:r>
            <a:r>
              <a:rPr lang="en-US" err="1"/>
              <a:t>phasematching</a:t>
            </a:r>
            <a:r>
              <a:rPr lang="en-US"/>
              <a:t> angle of the BBO crystal used in the intensity autocorrelator. </a:t>
            </a:r>
            <a:endParaRPr lang="en-US">
              <a:ea typeface="Calibri"/>
              <a:cs typeface="Calibri"/>
            </a:endParaRPr>
          </a:p>
          <a:p>
            <a:r>
              <a:rPr lang="en-US"/>
              <a:t> </a:t>
            </a:r>
            <a:endParaRPr lang="en-US">
              <a:ea typeface="Calibri"/>
              <a:cs typeface="Calibri"/>
            </a:endParaRPr>
          </a:p>
          <a:p>
            <a:r>
              <a:rPr lang="en-US"/>
              <a:t>The beam reflected off of two gold mirrors (Optics (2) and (3) in Figure \ref{</a:t>
            </a:r>
            <a:r>
              <a:rPr lang="en-US" err="1"/>
              <a:t>fig:autocorrelator</a:t>
            </a:r>
            <a:r>
              <a:rPr lang="en-US"/>
              <a:t>}) before it interacted with the beamsplitter (optic (4) in Figure \ref{</a:t>
            </a:r>
            <a:r>
              <a:rPr lang="en-US" err="1"/>
              <a:t>fig:autocorrelator</a:t>
            </a:r>
            <a:r>
              <a:rPr lang="en-US"/>
              <a:t>}) that split the light into two beams. In each beam path, the beam reflects off a mirror, (either optics (5) or (6) in Figure \ref{</a:t>
            </a:r>
            <a:r>
              <a:rPr lang="en-US" err="1"/>
              <a:t>fig:autocorrelator</a:t>
            </a:r>
            <a:r>
              <a:rPr lang="en-US"/>
              <a:t>} depending on the path), and the beams reflect off of paired gold mirrors, (optics (7) and (8) in Figure \ref{</a:t>
            </a:r>
            <a:r>
              <a:rPr lang="en-US" err="1"/>
              <a:t>fig:autocorrelator</a:t>
            </a:r>
            <a:r>
              <a:rPr lang="en-US"/>
              <a:t>}). The paired mirrors are mounted perpendicularly to each other so that the beam can be raised or lowered while remaining parallel to the optical bench. They travel back towards the beamsplitter, with one path slightly higher than before and the other slightly lower. The path that travels slightly lower travels through the rotating glass plate (optic (9) in Figure \ref{</a:t>
            </a:r>
            <a:r>
              <a:rPr lang="en-US" err="1"/>
              <a:t>fig:autocorrelator</a:t>
            </a:r>
            <a:r>
              <a:rPr lang="en-US"/>
              <a:t>}) which causes a time delay between the two beams. The other beam passes over the plate to ensure that only one of the beams gets delayed in time by some delay $\tau$, which changes as the glass rotates. The amount the delay changes is dependent on the angle by which the light is incident onto the plate. As the plate rotates, the incident angle changes and thus $\tau$ changes. This is shown in Figure \ref{</a:t>
            </a:r>
            <a:r>
              <a:rPr lang="en-US" err="1"/>
              <a:t>fig:rotating</a:t>
            </a:r>
            <a:r>
              <a:rPr lang="en-US"/>
              <a:t> glass}. </a:t>
            </a:r>
          </a:p>
        </p:txBody>
      </p:sp>
      <p:sp>
        <p:nvSpPr>
          <p:cNvPr id="4" name="Slide Number Placeholder 3"/>
          <p:cNvSpPr>
            <a:spLocks noGrp="1"/>
          </p:cNvSpPr>
          <p:nvPr>
            <p:ph type="sldNum" sz="quarter" idx="5"/>
          </p:nvPr>
        </p:nvSpPr>
        <p:spPr/>
        <p:txBody>
          <a:bodyPr/>
          <a:lstStyle/>
          <a:p>
            <a:fld id="{1EB6936E-E9FB-42CD-8B84-847851F864F8}" type="slidenum">
              <a:t>24</a:t>
            </a:fld>
            <a:endParaRPr lang="en-US"/>
          </a:p>
        </p:txBody>
      </p:sp>
    </p:spTree>
    <p:extLst>
      <p:ext uri="{BB962C8B-B14F-4D97-AF65-F5344CB8AC3E}">
        <p14:creationId xmlns:p14="http://schemas.microsoft.com/office/powerpoint/2010/main" val="4871328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7B4CEF-7DB0-D382-5069-845FABD6EC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F7C251-A7B6-C627-5BC4-0CE1954930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F9CFDEC-52A3-D229-0CB9-446A680C61BB}"/>
              </a:ext>
            </a:extLst>
          </p:cNvPr>
          <p:cNvSpPr>
            <a:spLocks noGrp="1"/>
          </p:cNvSpPr>
          <p:nvPr>
            <p:ph type="body" idx="1"/>
          </p:nvPr>
        </p:nvSpPr>
        <p:spPr/>
        <p:txBody>
          <a:bodyPr/>
          <a:lstStyle/>
          <a:p>
            <a:pPr>
              <a:lnSpc>
                <a:spcPct val="90000"/>
              </a:lnSpc>
              <a:spcBef>
                <a:spcPct val="0"/>
              </a:spcBef>
            </a:pPr>
            <a:r>
              <a:rPr lang="en-US"/>
              <a:t>Inquiry work is defined on a continuum ranging from limited or low levels to high levels. The higher the level, the closer the work is to authentic inquiry, which is how one would characterize the experimental process scientists perform.</a:t>
            </a:r>
          </a:p>
          <a:p>
            <a:pPr>
              <a:lnSpc>
                <a:spcPct val="90000"/>
              </a:lnSpc>
              <a:spcBef>
                <a:spcPct val="0"/>
              </a:spcBef>
            </a:pPr>
            <a:endParaRPr lang="en-US"/>
          </a:p>
          <a:p>
            <a:pPr>
              <a:lnSpc>
                <a:spcPct val="90000"/>
              </a:lnSpc>
              <a:spcBef>
                <a:spcPct val="0"/>
              </a:spcBef>
            </a:pPr>
            <a:r>
              <a:rPr lang="en-GB"/>
              <a:t>In confirmation inquiry work, students are evaluated on their ability to obtain the correct, pre-determined result. These labs are effective in the reinforcement of analytical methods required for experimental work in physics. Often, if the purpose of a laboratory activity is to experience an unfamiliar phenomenon or learn a particular laboratory technique, confirmation inquiry methods are used. </a:t>
            </a:r>
            <a:endParaRPr lang="en-US"/>
          </a:p>
          <a:p>
            <a:pPr>
              <a:lnSpc>
                <a:spcPct val="90000"/>
              </a:lnSpc>
              <a:spcBef>
                <a:spcPct val="0"/>
              </a:spcBef>
            </a:pPr>
            <a:endParaRPr lang="en-US"/>
          </a:p>
          <a:p>
            <a:pPr>
              <a:lnSpc>
                <a:spcPct val="90000"/>
              </a:lnSpc>
              <a:spcBef>
                <a:spcPct val="0"/>
              </a:spcBef>
            </a:pPr>
            <a:endParaRPr lang="en-US"/>
          </a:p>
          <a:p>
            <a:pPr>
              <a:lnSpc>
                <a:spcPct val="90000"/>
              </a:lnSpc>
              <a:spcBef>
                <a:spcPct val="0"/>
              </a:spcBef>
            </a:pPr>
            <a:endParaRPr lang="en-US"/>
          </a:p>
          <a:p>
            <a:pPr>
              <a:lnSpc>
                <a:spcPct val="90000"/>
              </a:lnSpc>
              <a:spcBef>
                <a:spcPct val="0"/>
              </a:spcBef>
            </a:pPr>
            <a:r>
              <a:rPr lang="en-US"/>
              <a:t>What should the experiment cover</a:t>
            </a:r>
          </a:p>
          <a:p>
            <a:pPr marL="171450" indent="-171450">
              <a:lnSpc>
                <a:spcPct val="90000"/>
              </a:lnSpc>
              <a:spcBef>
                <a:spcPts val="1000"/>
              </a:spcBef>
              <a:buFont typeface="Arial"/>
              <a:buChar char="•"/>
            </a:pPr>
            <a:r>
              <a:rPr lang="en-US"/>
              <a:t>Inquiry learning</a:t>
            </a:r>
            <a:endParaRPr lang="en-US">
              <a:ea typeface="Calibri"/>
              <a:cs typeface="Calibri"/>
            </a:endParaRPr>
          </a:p>
          <a:p>
            <a:r>
              <a:rPr lang="en-US">
                <a:ea typeface="Calibri"/>
                <a:cs typeface="Calibri"/>
              </a:rPr>
              <a:t>There are several reasons to teach this experiment using inquiry-based approaches</a:t>
            </a:r>
          </a:p>
        </p:txBody>
      </p:sp>
      <p:sp>
        <p:nvSpPr>
          <p:cNvPr id="4" name="Slide Number Placeholder 3">
            <a:extLst>
              <a:ext uri="{FF2B5EF4-FFF2-40B4-BE49-F238E27FC236}">
                <a16:creationId xmlns:a16="http://schemas.microsoft.com/office/drawing/2014/main" id="{FA435BD6-5383-2E04-3BD7-528F7ABE004B}"/>
              </a:ext>
            </a:extLst>
          </p:cNvPr>
          <p:cNvSpPr>
            <a:spLocks noGrp="1"/>
          </p:cNvSpPr>
          <p:nvPr>
            <p:ph type="sldNum" sz="quarter" idx="5"/>
          </p:nvPr>
        </p:nvSpPr>
        <p:spPr/>
        <p:txBody>
          <a:bodyPr/>
          <a:lstStyle/>
          <a:p>
            <a:fld id="{1EB6936E-E9FB-42CD-8B84-847851F864F8}" type="slidenum">
              <a:t>25</a:t>
            </a:fld>
            <a:endParaRPr lang="en-US"/>
          </a:p>
        </p:txBody>
      </p:sp>
    </p:spTree>
    <p:extLst>
      <p:ext uri="{BB962C8B-B14F-4D97-AF65-F5344CB8AC3E}">
        <p14:creationId xmlns:p14="http://schemas.microsoft.com/office/powerpoint/2010/main" val="17491970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7B5F7-1055-DBCB-48A7-3D8271966F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0FE3D2-9211-A930-763B-98D39536A5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947DF3-03FC-CCE9-9532-9759C764B640}"/>
              </a:ext>
            </a:extLst>
          </p:cNvPr>
          <p:cNvSpPr>
            <a:spLocks noGrp="1"/>
          </p:cNvSpPr>
          <p:nvPr>
            <p:ph type="body" idx="1"/>
          </p:nvPr>
        </p:nvSpPr>
        <p:spPr/>
        <p:txBody>
          <a:bodyPr/>
          <a:lstStyle/>
          <a:p>
            <a:pPr>
              <a:lnSpc>
                <a:spcPct val="90000"/>
              </a:lnSpc>
              <a:spcBef>
                <a:spcPct val="0"/>
              </a:spcBef>
            </a:pPr>
            <a:r>
              <a:rPr lang="en-GB"/>
              <a:t>In structured inquiry labs, the question, theory, procedures, and results analysis methods are provided, but students must communicate results and draw conclusions from their experiment independently.</a:t>
            </a:r>
            <a:endParaRPr lang="en-US"/>
          </a:p>
          <a:p>
            <a:pPr>
              <a:lnSpc>
                <a:spcPct val="90000"/>
              </a:lnSpc>
              <a:spcBef>
                <a:spcPct val="0"/>
              </a:spcBef>
            </a:pPr>
            <a:endParaRPr lang="en-US"/>
          </a:p>
          <a:p>
            <a:pPr>
              <a:lnSpc>
                <a:spcPct val="90000"/>
              </a:lnSpc>
              <a:spcBef>
                <a:spcPct val="0"/>
              </a:spcBef>
            </a:pPr>
            <a:r>
              <a:rPr lang="en-US"/>
              <a:t>What should the experiment cover</a:t>
            </a:r>
          </a:p>
          <a:p>
            <a:pPr marL="171450" indent="-171450">
              <a:lnSpc>
                <a:spcPct val="90000"/>
              </a:lnSpc>
              <a:spcBef>
                <a:spcPts val="1000"/>
              </a:spcBef>
              <a:buFont typeface="Arial"/>
              <a:buChar char="•"/>
            </a:pPr>
            <a:r>
              <a:rPr lang="en-US"/>
              <a:t>Inquiry learning</a:t>
            </a:r>
            <a:endParaRPr lang="en-US">
              <a:ea typeface="Calibri"/>
              <a:cs typeface="Calibri"/>
            </a:endParaRPr>
          </a:p>
          <a:p>
            <a:r>
              <a:rPr lang="en-US">
                <a:ea typeface="Calibri"/>
                <a:cs typeface="Calibri"/>
              </a:rPr>
              <a:t>There are several reasons to teach this experiment using inquiry-based approaches</a:t>
            </a:r>
          </a:p>
        </p:txBody>
      </p:sp>
      <p:sp>
        <p:nvSpPr>
          <p:cNvPr id="4" name="Slide Number Placeholder 3">
            <a:extLst>
              <a:ext uri="{FF2B5EF4-FFF2-40B4-BE49-F238E27FC236}">
                <a16:creationId xmlns:a16="http://schemas.microsoft.com/office/drawing/2014/main" id="{9058A0DF-A288-BC7B-346F-61EF0B831942}"/>
              </a:ext>
            </a:extLst>
          </p:cNvPr>
          <p:cNvSpPr>
            <a:spLocks noGrp="1"/>
          </p:cNvSpPr>
          <p:nvPr>
            <p:ph type="sldNum" sz="quarter" idx="5"/>
          </p:nvPr>
        </p:nvSpPr>
        <p:spPr/>
        <p:txBody>
          <a:bodyPr/>
          <a:lstStyle/>
          <a:p>
            <a:fld id="{1EB6936E-E9FB-42CD-8B84-847851F864F8}" type="slidenum">
              <a:t>26</a:t>
            </a:fld>
            <a:endParaRPr lang="en-US"/>
          </a:p>
        </p:txBody>
      </p:sp>
    </p:spTree>
    <p:extLst>
      <p:ext uri="{BB962C8B-B14F-4D97-AF65-F5344CB8AC3E}">
        <p14:creationId xmlns:p14="http://schemas.microsoft.com/office/powerpoint/2010/main" val="3580040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2A3FF3-D5F9-9D29-49C2-D7434CCB00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16B1BE-30AF-558D-852D-1A90942244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796625-8395-6499-EB05-B69A4D4B15E8}"/>
              </a:ext>
            </a:extLst>
          </p:cNvPr>
          <p:cNvSpPr>
            <a:spLocks noGrp="1"/>
          </p:cNvSpPr>
          <p:nvPr>
            <p:ph type="body" idx="1"/>
          </p:nvPr>
        </p:nvSpPr>
        <p:spPr/>
        <p:txBody>
          <a:bodyPr/>
          <a:lstStyle/>
          <a:p>
            <a:pPr>
              <a:lnSpc>
                <a:spcPct val="90000"/>
              </a:lnSpc>
              <a:spcBef>
                <a:spcPct val="0"/>
              </a:spcBef>
            </a:pPr>
            <a:r>
              <a:rPr lang="en-GB"/>
              <a:t>In guided inquiry, the experimental question, theory, and procedures are presented to students and students are responsible for </a:t>
            </a:r>
            <a:r>
              <a:rPr lang="en-GB" err="1"/>
              <a:t>analyzing</a:t>
            </a:r>
            <a:r>
              <a:rPr lang="en-GB"/>
              <a:t> and communicating their own results and determining conclusions independently.</a:t>
            </a:r>
            <a:endParaRPr lang="en-US"/>
          </a:p>
          <a:p>
            <a:pPr>
              <a:lnSpc>
                <a:spcPct val="90000"/>
              </a:lnSpc>
              <a:spcBef>
                <a:spcPct val="0"/>
              </a:spcBef>
            </a:pPr>
            <a:endParaRPr lang="en-US"/>
          </a:p>
          <a:p>
            <a:pPr>
              <a:lnSpc>
                <a:spcPct val="90000"/>
              </a:lnSpc>
              <a:spcBef>
                <a:spcPct val="0"/>
              </a:spcBef>
            </a:pPr>
            <a:r>
              <a:rPr lang="en-US"/>
              <a:t>What should the experiment cover</a:t>
            </a:r>
          </a:p>
          <a:p>
            <a:pPr marL="171450" indent="-171450">
              <a:lnSpc>
                <a:spcPct val="90000"/>
              </a:lnSpc>
              <a:spcBef>
                <a:spcPts val="1000"/>
              </a:spcBef>
              <a:buFont typeface="Arial"/>
              <a:buChar char="•"/>
            </a:pPr>
            <a:r>
              <a:rPr lang="en-US"/>
              <a:t>Inquiry learning</a:t>
            </a:r>
            <a:endParaRPr lang="en-US">
              <a:ea typeface="Calibri"/>
              <a:cs typeface="Calibri"/>
            </a:endParaRPr>
          </a:p>
          <a:p>
            <a:r>
              <a:rPr lang="en-US">
                <a:ea typeface="Calibri"/>
                <a:cs typeface="Calibri"/>
              </a:rPr>
              <a:t>There are several reasons to teach this experiment using inquiry-based approaches</a:t>
            </a:r>
          </a:p>
        </p:txBody>
      </p:sp>
      <p:sp>
        <p:nvSpPr>
          <p:cNvPr id="4" name="Slide Number Placeholder 3">
            <a:extLst>
              <a:ext uri="{FF2B5EF4-FFF2-40B4-BE49-F238E27FC236}">
                <a16:creationId xmlns:a16="http://schemas.microsoft.com/office/drawing/2014/main" id="{F43E2D98-6CEE-5C78-C217-118B810780C2}"/>
              </a:ext>
            </a:extLst>
          </p:cNvPr>
          <p:cNvSpPr>
            <a:spLocks noGrp="1"/>
          </p:cNvSpPr>
          <p:nvPr>
            <p:ph type="sldNum" sz="quarter" idx="5"/>
          </p:nvPr>
        </p:nvSpPr>
        <p:spPr/>
        <p:txBody>
          <a:bodyPr/>
          <a:lstStyle/>
          <a:p>
            <a:fld id="{1EB6936E-E9FB-42CD-8B84-847851F864F8}" type="slidenum">
              <a:t>27</a:t>
            </a:fld>
            <a:endParaRPr lang="en-US"/>
          </a:p>
        </p:txBody>
      </p:sp>
    </p:spTree>
    <p:extLst>
      <p:ext uri="{BB962C8B-B14F-4D97-AF65-F5344CB8AC3E}">
        <p14:creationId xmlns:p14="http://schemas.microsoft.com/office/powerpoint/2010/main" val="2643452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E8CC25-CBA5-C97D-C4AD-9DEFCA4253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ACC3C5-422C-B79D-3357-3EE8A6F4AB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5AFDBB-7075-56BE-DF0C-37222948F324}"/>
              </a:ext>
            </a:extLst>
          </p:cNvPr>
          <p:cNvSpPr>
            <a:spLocks noGrp="1"/>
          </p:cNvSpPr>
          <p:nvPr>
            <p:ph type="body" idx="1"/>
          </p:nvPr>
        </p:nvSpPr>
        <p:spPr/>
        <p:txBody>
          <a:bodyPr/>
          <a:lstStyle/>
          <a:p>
            <a:pPr>
              <a:lnSpc>
                <a:spcPct val="90000"/>
              </a:lnSpc>
              <a:spcBef>
                <a:spcPct val="0"/>
              </a:spcBef>
            </a:pPr>
            <a:r>
              <a:rPr lang="en-GB"/>
              <a:t>The final level of inquiry is authentic inquiry, which is where the student can independently develop all six characteristics of inquiry-based laboratory work. Project based courses are an example of authentic inquiry work.</a:t>
            </a:r>
            <a:endParaRPr lang="en-US"/>
          </a:p>
          <a:p>
            <a:pPr>
              <a:lnSpc>
                <a:spcPct val="90000"/>
              </a:lnSpc>
              <a:spcBef>
                <a:spcPct val="0"/>
              </a:spcBef>
            </a:pPr>
            <a:endParaRPr lang="en-US"/>
          </a:p>
          <a:p>
            <a:pPr>
              <a:lnSpc>
                <a:spcPct val="90000"/>
              </a:lnSpc>
              <a:spcBef>
                <a:spcPct val="0"/>
              </a:spcBef>
            </a:pPr>
            <a:r>
              <a:rPr lang="en-US"/>
              <a:t>What should the experiment cover</a:t>
            </a:r>
          </a:p>
          <a:p>
            <a:pPr marL="171450" indent="-171450">
              <a:lnSpc>
                <a:spcPct val="90000"/>
              </a:lnSpc>
              <a:spcBef>
                <a:spcPts val="1000"/>
              </a:spcBef>
              <a:buFont typeface="Arial"/>
              <a:buChar char="•"/>
            </a:pPr>
            <a:r>
              <a:rPr lang="en-US"/>
              <a:t>Inquiry learning</a:t>
            </a:r>
            <a:endParaRPr lang="en-US">
              <a:ea typeface="Calibri"/>
              <a:cs typeface="Calibri"/>
            </a:endParaRPr>
          </a:p>
          <a:p>
            <a:r>
              <a:rPr lang="en-US">
                <a:ea typeface="Calibri"/>
                <a:cs typeface="Calibri"/>
              </a:rPr>
              <a:t>There are several reasons to teach this experiment using inquiry-based approaches</a:t>
            </a:r>
          </a:p>
        </p:txBody>
      </p:sp>
      <p:sp>
        <p:nvSpPr>
          <p:cNvPr id="4" name="Slide Number Placeholder 3">
            <a:extLst>
              <a:ext uri="{FF2B5EF4-FFF2-40B4-BE49-F238E27FC236}">
                <a16:creationId xmlns:a16="http://schemas.microsoft.com/office/drawing/2014/main" id="{F3B92C6D-FFFD-9480-DB30-0AE77E0ED419}"/>
              </a:ext>
            </a:extLst>
          </p:cNvPr>
          <p:cNvSpPr>
            <a:spLocks noGrp="1"/>
          </p:cNvSpPr>
          <p:nvPr>
            <p:ph type="sldNum" sz="quarter" idx="5"/>
          </p:nvPr>
        </p:nvSpPr>
        <p:spPr/>
        <p:txBody>
          <a:bodyPr/>
          <a:lstStyle/>
          <a:p>
            <a:fld id="{1EB6936E-E9FB-42CD-8B84-847851F864F8}" type="slidenum">
              <a:t>28</a:t>
            </a:fld>
            <a:endParaRPr lang="en-US"/>
          </a:p>
        </p:txBody>
      </p:sp>
    </p:spTree>
    <p:extLst>
      <p:ext uri="{BB962C8B-B14F-4D97-AF65-F5344CB8AC3E}">
        <p14:creationId xmlns:p14="http://schemas.microsoft.com/office/powerpoint/2010/main" val="15184422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a:solidFill>
                  <a:srgbClr val="898989"/>
                </a:solidFill>
              </a:rPr>
              <a:t>Undergraduate labs need high level inquiry experiments to engage students and give them opportunity to develop the skills they need to become experimentalists </a:t>
            </a:r>
            <a:endParaRPr lang="en-CA"/>
          </a:p>
          <a:p>
            <a:pPr marL="0" indent="0">
              <a:buNone/>
            </a:pPr>
            <a:endParaRPr lang="en-CA"/>
          </a:p>
          <a:p>
            <a:pPr marL="0" indent="0">
              <a:buNone/>
            </a:pPr>
            <a:r>
              <a:rPr lang="en-CA"/>
              <a:t>In this project, I present an experiment designed for the introductory physics laboratory using Second Harmonic Generation</a:t>
            </a:r>
          </a:p>
          <a:p>
            <a:r>
              <a:rPr lang="en-CA"/>
              <a:t>The questions we are looking to answer are:</a:t>
            </a:r>
          </a:p>
          <a:p>
            <a:pPr marL="342900" indent="-342900">
              <a:buFont typeface="+mj-lt"/>
              <a:buAutoNum type="arabicPeriod"/>
            </a:pPr>
            <a:r>
              <a:rPr lang="en-CA"/>
              <a:t>Can Second Harmonic Generation (SHG) be used to develop an inquiry-based experiment at the introductory undergraduate level?</a:t>
            </a:r>
          </a:p>
          <a:p>
            <a:pPr marL="342900" indent="-342900">
              <a:buFont typeface="+mj-lt"/>
              <a:buAutoNum type="arabicPeriod"/>
            </a:pPr>
            <a:r>
              <a:rPr lang="en-CA"/>
              <a:t>Can undergraduate physics students get excited towards the physics laboratory as a direct result of completing this experiment?</a:t>
            </a:r>
          </a:p>
        </p:txBody>
      </p:sp>
      <p:sp>
        <p:nvSpPr>
          <p:cNvPr id="4" name="Slide Number Placeholder 3"/>
          <p:cNvSpPr>
            <a:spLocks noGrp="1"/>
          </p:cNvSpPr>
          <p:nvPr>
            <p:ph type="sldNum" sz="quarter" idx="5"/>
          </p:nvPr>
        </p:nvSpPr>
        <p:spPr/>
        <p:txBody>
          <a:bodyPr/>
          <a:lstStyle/>
          <a:p>
            <a:fld id="{1EB6936E-E9FB-42CD-8B84-847851F864F8}" type="slidenum">
              <a:rPr lang="en-CA" smtClean="0"/>
              <a:t>29</a:t>
            </a:fld>
            <a:endParaRPr lang="en-CA"/>
          </a:p>
        </p:txBody>
      </p:sp>
    </p:spTree>
    <p:extLst>
      <p:ext uri="{BB962C8B-B14F-4D97-AF65-F5344CB8AC3E}">
        <p14:creationId xmlns:p14="http://schemas.microsoft.com/office/powerpoint/2010/main" val="30255720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ct val="0"/>
              </a:spcBef>
            </a:pPr>
            <a:r>
              <a:rPr lang="en-US"/>
              <a:t>What should the experiment cover</a:t>
            </a:r>
          </a:p>
          <a:p>
            <a:pPr marL="171450" indent="-171450">
              <a:lnSpc>
                <a:spcPct val="90000"/>
              </a:lnSpc>
              <a:spcBef>
                <a:spcPts val="1000"/>
              </a:spcBef>
              <a:buFont typeface="Arial"/>
              <a:buChar char="•"/>
            </a:pPr>
            <a:r>
              <a:rPr lang="en-US"/>
              <a:t>Nonlinear optics</a:t>
            </a:r>
            <a:endParaRPr lang="en-US">
              <a:ea typeface="Calibri"/>
              <a:cs typeface="Calibri"/>
            </a:endParaRPr>
          </a:p>
          <a:p>
            <a:pPr marL="171450" indent="-171450">
              <a:spcBef>
                <a:spcPts val="600"/>
              </a:spcBef>
              <a:spcAft>
                <a:spcPts val="600"/>
              </a:spcAft>
              <a:buFont typeface="Arial"/>
              <a:buChar char="•"/>
            </a:pPr>
            <a:r>
              <a:rPr lang="en-CA"/>
              <a:t>The pulse energy is the only variable of the three that the students can directly measure. </a:t>
            </a:r>
            <a:endParaRPr lang="en-US"/>
          </a:p>
          <a:p>
            <a:pPr marL="171450" indent="-171450">
              <a:spcBef>
                <a:spcPts val="600"/>
              </a:spcBef>
              <a:spcAft>
                <a:spcPts val="600"/>
              </a:spcAft>
              <a:buFont typeface="Arial"/>
              <a:buChar char="•"/>
            </a:pPr>
            <a:r>
              <a:rPr lang="en-CA"/>
              <a:t>Students approximate pulse duration and won’t require a measurement of the peak power (since they are inferring a ratio of the FWHM of each colour)</a:t>
            </a:r>
            <a:endParaRPr lang="en-US"/>
          </a:p>
          <a:p>
            <a:pPr marL="171450" indent="-171450">
              <a:spcBef>
                <a:spcPts val="600"/>
              </a:spcBef>
              <a:spcAft>
                <a:spcPts val="600"/>
              </a:spcAft>
              <a:buFont typeface="Arial"/>
              <a:buChar char="•"/>
            </a:pPr>
            <a:r>
              <a:rPr lang="en-CA"/>
              <a:t>Students cannot directly measure the intensity and must use the beam area instead to understand the </a:t>
            </a:r>
            <a:endParaRPr lang="en-US"/>
          </a:p>
          <a:p>
            <a:endParaRPr lang="en-US">
              <a:ea typeface="Calibri"/>
              <a:cs typeface="Calibri"/>
            </a:endParaRPr>
          </a:p>
        </p:txBody>
      </p:sp>
      <p:sp>
        <p:nvSpPr>
          <p:cNvPr id="4" name="Slide Number Placeholder 3"/>
          <p:cNvSpPr>
            <a:spLocks noGrp="1"/>
          </p:cNvSpPr>
          <p:nvPr>
            <p:ph type="sldNum" sz="quarter" idx="5"/>
          </p:nvPr>
        </p:nvSpPr>
        <p:spPr/>
        <p:txBody>
          <a:bodyPr/>
          <a:lstStyle/>
          <a:p>
            <a:fld id="{1EB6936E-E9FB-42CD-8B84-847851F864F8}" type="slidenum">
              <a:t>30</a:t>
            </a:fld>
            <a:endParaRPr lang="en-US"/>
          </a:p>
        </p:txBody>
      </p:sp>
    </p:spTree>
    <p:extLst>
      <p:ext uri="{BB962C8B-B14F-4D97-AF65-F5344CB8AC3E}">
        <p14:creationId xmlns:p14="http://schemas.microsoft.com/office/powerpoint/2010/main" val="18926653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Naturally, one of the biggest concerns with introducing high levels of inquiry into the classroom along with conceptually rich topics are whether or not our students are being set up for success. This is a big question that can be addressed many ways. To do this using Physics Education Research, we are going to break down the big concern at hand into these three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Teaching the experiment – what should students expect to accomplish?</a:t>
            </a:r>
          </a:p>
          <a:p>
            <a:r>
              <a:rPr lang="en-CA"/>
              <a:t>Students are expected to drive the experimental process by asking questions and designing experiments that change the pulse energy, peak power, and laser intensity of the fundamental infrared light to observe what happens to the SHG blue light</a:t>
            </a:r>
          </a:p>
          <a:p>
            <a:r>
              <a:rPr lang="en-CA"/>
              <a:t>Students are looking to determine which variable is responsible for the generation of light at the second harmonic</a:t>
            </a:r>
          </a:p>
          <a:p>
            <a:r>
              <a:rPr lang="en-CA"/>
              <a:t>All nonlinear processes are intensity dependent, but students won’t know this theory</a:t>
            </a:r>
          </a:p>
          <a:p>
            <a:r>
              <a:rPr lang="en-CA"/>
              <a:t>They should be able to determine that the process is intensity dependent when they observe the pulse energy for SHG light change in all three experiments, even in the experiments where the pulse energy of the infrared light is held constant</a:t>
            </a:r>
          </a:p>
          <a:p>
            <a:endParaRPr lang="en-CA"/>
          </a:p>
        </p:txBody>
      </p:sp>
      <p:sp>
        <p:nvSpPr>
          <p:cNvPr id="4" name="Slide Number Placeholder 3"/>
          <p:cNvSpPr>
            <a:spLocks noGrp="1"/>
          </p:cNvSpPr>
          <p:nvPr>
            <p:ph type="sldNum" sz="quarter" idx="5"/>
          </p:nvPr>
        </p:nvSpPr>
        <p:spPr/>
        <p:txBody>
          <a:bodyPr/>
          <a:lstStyle/>
          <a:p>
            <a:fld id="{1EB6936E-E9FB-42CD-8B84-847851F864F8}" type="slidenum">
              <a:rPr lang="en-CA" smtClean="0"/>
              <a:t>32</a:t>
            </a:fld>
            <a:endParaRPr lang="en-CA"/>
          </a:p>
        </p:txBody>
      </p:sp>
    </p:spTree>
    <p:extLst>
      <p:ext uri="{BB962C8B-B14F-4D97-AF65-F5344CB8AC3E}">
        <p14:creationId xmlns:p14="http://schemas.microsoft.com/office/powerpoint/2010/main" val="24404638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A1C5BC-B037-8EA8-FDA5-C02C83F15E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F97BFB-464D-01F2-7FF9-E6D0B9A285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B5EA08-80C7-B3E7-191F-36EDF1D94706}"/>
              </a:ext>
            </a:extLst>
          </p:cNvPr>
          <p:cNvSpPr>
            <a:spLocks noGrp="1"/>
          </p:cNvSpPr>
          <p:nvPr>
            <p:ph type="body" idx="1"/>
          </p:nvPr>
        </p:nvSpPr>
        <p:spPr/>
        <p:txBody>
          <a:bodyPr/>
          <a:lstStyle/>
          <a:p>
            <a:pPr marL="285750" indent="-285750">
              <a:lnSpc>
                <a:spcPct val="90000"/>
              </a:lnSpc>
              <a:spcBef>
                <a:spcPts val="1000"/>
              </a:spcBef>
              <a:buFont typeface="Arial"/>
              <a:buChar char="•"/>
            </a:pPr>
            <a:r>
              <a:rPr lang="en-US"/>
              <a:t>Constructing experiment – laser system</a:t>
            </a:r>
          </a:p>
          <a:p>
            <a:r>
              <a:rPr lang="en-US"/>
              <a:t>The laser system is composed of a mode-locked Ti:Sapphire oscillator pumped by a CW laser. Mode-locked Ti:Sapphire lasers were developed by Spence et al. in 1991, but this oscillator designed by Kapteyn and Murnane and developed throughout the early 1990s \cite{spence_60-fsec_1991,murnane_advances_1993,zhou_intracavity_1994}. The cavity is asymmetric, and the asymmetry of the cavity is necessary to produce high-power TEM$_{00}$ mode-locked pulses \cite{murnane_advances_1993}. The mode-locked oscillator was built using the Kapteyn-Murnane Labs Titanium Sapphire Collegiate Kit (TS Kit) \cite{noauthor_instruction_2014,noauthor_frequently_2006}. This kit was purchased because of its quality and because it was more cost effective than other Ti:Sapphire oscillators, so it fit within the project's budget. The oscillator is Kerr Lens Mode-Locked. The infrared pulsed light emitted from the mode-locked oscillator is p-polarized and has a wavelength range of 800$\pm$50nm with pulses that vary around 100$\pm$50fs. The 532nm light from the pump laser was blocked from exiting the cavity using a filter (optic (C) in Figure \ref{fig:femtosecond laser}). </a:t>
            </a:r>
          </a:p>
          <a:p>
            <a:r>
              <a:rPr lang="en-US"/>
              <a:t> </a:t>
            </a:r>
            <a:endParaRPr lang="en-US">
              <a:ea typeface="Calibri"/>
              <a:cs typeface="Calibri"/>
            </a:endParaRPr>
          </a:p>
          <a:p>
            <a:r>
              <a:rPr lang="en-US"/>
              <a:t>The mode-locked oscillator is pumped by the Spectra-Physics Millennia eV 5W laser that produces CW light at 532nm \cite{noauthor_spectra-physics_2014}. The CW laser is a diode pumped, Class-IV laser and produces a beam with a TEM$_{00}$ profile \cite{noauthor_spectra-physics_2014}. This laser uses a closed-loop chiller that operates using distilled water at about 20$\pm0.5^{\circ}$C \cite{noauthor_spectra-physics_2014}. To operate the laser, 120-240 VAC electrical service is required. This laser must be placed on an optical bench with enough free space around the laser to prevent overheating \cite{noauthor_spectra-physics_2014}. The light exiting the CW laser is vertically polarized, or s-polarized \cite{noauthor_spectra-physics_2014}.</a:t>
            </a:r>
          </a:p>
          <a:p>
            <a:r>
              <a:rPr lang="en-US"/>
              <a:t> </a:t>
            </a:r>
            <a:endParaRPr lang="en-US">
              <a:ea typeface="Calibri"/>
              <a:cs typeface="Calibri"/>
            </a:endParaRPr>
          </a:p>
          <a:p>
            <a:r>
              <a:rPr lang="en-US"/>
              <a:t>The oscillator was built up from noise following the procedure given in the manual \cite{noauthor_instruction_2014,noauthor_frequently_2006}. The Ti:Sapphire oscillator was pumped by linear, horizontally polarized light, or p-polarized light. A half-waveplate was used to rotate the s-polarized 532nm light from the CW laser into p-polarized light. P-polarization was used because the Ti:Sapphire crystal (optic (5) in Figure \ref{fig:femtosecond laser}) and the prisms (optics (7) and (8) in Figure \ref{fig:femtosecond laser}) were cut at Brewster angles such that there was near zero loss for p-polarized light. Light that was s-polarized could have been used to pump the oscillator, but a higher pump power would have been required (this could have over-pumped the system and led to double pulsing which would damage the optics). A system pumped with the p-polarized 532nm beam has less loss than a system pumped with an s-polarized beam, so light at p-polarization was used for a safer and more efficient system.</a:t>
            </a:r>
          </a:p>
          <a:p>
            <a:r>
              <a:rPr lang="en-US"/>
              <a:t> </a:t>
            </a:r>
            <a:endParaRPr lang="en-US">
              <a:ea typeface="Calibri"/>
              <a:cs typeface="Calibri"/>
            </a:endParaRPr>
          </a:p>
          <a:p>
            <a:r>
              <a:rPr lang="en-US"/>
              <a:t>The pump beam was directed into the TS Kit using two mirrors, one outside the TS Kit and one inside the kit. Two mirrors are usually used together to align a beam. One mirror, usually the mirror farther from the beam's target, sets the position of the beam and the other, usually closer to the target, sets the angle. The steering mirror, which is outside the TS Kit (and labelled as such in Figure \ref{fig:femtosecond laser}) is used to set the position of the beam as it travels through the rail sub-assembly. The sub-assembly contains a focusing lens, Curved Mirror 1, the Ti:Sapphire crystal, and Curved Mirror 2 (optics (3) to (6) in figure \ref{fig:femtosecond laser}). The alignment mirror (optic (2) in Figure \ref{fig:femtosecond laser}) sets the angle of the 532nm beam as it travels into the oscillator's enclosure. Moving either mirror changes both the position and the angle of the beam at the same time, but iteratively adjusting both mirrors will give proper beam alignment as long as one mirror is strictly used to set the position and the other is used to set the angle. A beam alignment tool was provided to efficiently align the pump beam. During this stage, only the minimum power of the pump was used which was about 0.2W.</a:t>
            </a:r>
          </a:p>
          <a:p>
            <a:r>
              <a:rPr lang="en-US"/>
              <a:t> </a:t>
            </a:r>
            <a:endParaRPr lang="en-US">
              <a:ea typeface="Calibri"/>
              <a:cs typeface="Calibri"/>
            </a:endParaRPr>
          </a:p>
          <a:p>
            <a:r>
              <a:rPr lang="en-US"/>
              <a:t>Once the 532nm beam was aligned through the rail sub-assembly, it did not clip any edge of the Ti:Sapphire crystal, but did not pass through the exact centre of the crystal either. This was expected based on the information provided in the manual \cite{noauthor_instruction_2014}. The 532nm pump beam was able to pass through the exact centre of Curved Mirror 1 and slightly to the side of the centre of Curved Mirror 2. The beam's position on Curved Mirror 1 and 2 were both confirmed using the provided beam alignment tool. The stability of the cavity depended on the positions of the curved mirrors and the crystal, as the radii of curvature of the mirrors and their distance from each other determined the cavity's stability parameters.</a:t>
            </a:r>
          </a:p>
          <a:p>
            <a:r>
              <a:rPr lang="en-US"/>
              <a:t> </a:t>
            </a:r>
            <a:endParaRPr lang="en-US">
              <a:ea typeface="Calibri"/>
              <a:cs typeface="Calibri"/>
            </a:endParaRPr>
          </a:p>
          <a:p>
            <a:r>
              <a:rPr lang="en-US"/>
              <a:t>Infrared light was generated in the TS Kit when the atoms in the </a:t>
            </a:r>
            <a:r>
              <a:rPr lang="en-US" err="1"/>
              <a:t>Ti:Sapphire</a:t>
            </a:r>
            <a:r>
              <a:rPr lang="en-US"/>
              <a:t> crystal were excited by the 532nm CW beam. The atoms absorbed the 532nm light and emitted coherent infrared fluorescence. There were two retroreflected fluorescence beams that were emitted by the crystal used to initiate lasing. One beam was retroreflected from the Output Coupler, and the other from the End Reflector Mirror (optics (1) and (9), respectively, in Figure \ref{</a:t>
            </a:r>
            <a:r>
              <a:rPr lang="en-US" err="1"/>
              <a:t>fig:femtosecond</a:t>
            </a:r>
            <a:r>
              <a:rPr lang="en-US"/>
              <a:t> laser}). To align the cavity to achieve lasing, the retroreflected fluorescence spots were overlapped.  An alignment laser was not needed for the construction of the </a:t>
            </a:r>
            <a:r>
              <a:rPr lang="en-US" err="1"/>
              <a:t>Ti:Sapphire</a:t>
            </a:r>
            <a:r>
              <a:rPr lang="en-US"/>
              <a:t> oscillator, since it has a very high gain and produces fluorescence spots that are in the visible spectrum.</a:t>
            </a:r>
          </a:p>
        </p:txBody>
      </p:sp>
      <p:sp>
        <p:nvSpPr>
          <p:cNvPr id="4" name="Slide Number Placeholder 3">
            <a:extLst>
              <a:ext uri="{FF2B5EF4-FFF2-40B4-BE49-F238E27FC236}">
                <a16:creationId xmlns:a16="http://schemas.microsoft.com/office/drawing/2014/main" id="{14F128FB-AE21-5A75-5528-FB096A0BD6FB}"/>
              </a:ext>
            </a:extLst>
          </p:cNvPr>
          <p:cNvSpPr>
            <a:spLocks noGrp="1"/>
          </p:cNvSpPr>
          <p:nvPr>
            <p:ph type="sldNum" sz="quarter" idx="5"/>
          </p:nvPr>
        </p:nvSpPr>
        <p:spPr/>
        <p:txBody>
          <a:bodyPr/>
          <a:lstStyle/>
          <a:p>
            <a:fld id="{1EB6936E-E9FB-42CD-8B84-847851F864F8}" type="slidenum">
              <a:t>33</a:t>
            </a:fld>
            <a:endParaRPr lang="en-US"/>
          </a:p>
        </p:txBody>
      </p:sp>
    </p:spTree>
    <p:extLst>
      <p:ext uri="{BB962C8B-B14F-4D97-AF65-F5344CB8AC3E}">
        <p14:creationId xmlns:p14="http://schemas.microsoft.com/office/powerpoint/2010/main" val="26854227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experimental question we present to students is, "Is frequency doubling dependent on the pulse energy, peak power, or laser intensity?".</a:t>
            </a:r>
            <a:endParaRPr lang="en-US" dirty="0"/>
          </a:p>
          <a:p>
            <a:r>
              <a:rPr lang="en-CA" dirty="0"/>
              <a:t> </a:t>
            </a:r>
            <a:endParaRPr lang="en-CA" dirty="0">
              <a:ea typeface="Calibri"/>
              <a:cs typeface="Calibri"/>
            </a:endParaRPr>
          </a:p>
          <a:p>
            <a:r>
              <a:rPr lang="en-CA" dirty="0"/>
              <a:t>This question presents key words and important variables to give students reference points to use when making their investigation. To answer this, students will develop three experiments concerned with the ratios of three variables pertaining to the fundamental infrared and second harmonic blue light. This is a quantitatively challenging experiment that needs to be appropriate for students who have completed one physics laboratory course at the undergraduate level. Before students can approach this question in the laboratory, they need to understand what these variables look like on any train of short pulses, what devices can be used in the experiment, and if these variables can be measured or calculated.</a:t>
            </a:r>
          </a:p>
        </p:txBody>
      </p:sp>
      <p:sp>
        <p:nvSpPr>
          <p:cNvPr id="4" name="Slide Number Placeholder 3"/>
          <p:cNvSpPr>
            <a:spLocks noGrp="1"/>
          </p:cNvSpPr>
          <p:nvPr>
            <p:ph type="sldNum" sz="quarter" idx="5"/>
          </p:nvPr>
        </p:nvSpPr>
        <p:spPr/>
        <p:txBody>
          <a:bodyPr/>
          <a:lstStyle/>
          <a:p>
            <a:fld id="{1EB6936E-E9FB-42CD-8B84-847851F864F8}" type="slidenum">
              <a:rPr lang="en-CA" smtClean="0"/>
              <a:t>3</a:t>
            </a:fld>
            <a:endParaRPr lang="en-CA"/>
          </a:p>
        </p:txBody>
      </p:sp>
    </p:spTree>
    <p:extLst>
      <p:ext uri="{BB962C8B-B14F-4D97-AF65-F5344CB8AC3E}">
        <p14:creationId xmlns:p14="http://schemas.microsoft.com/office/powerpoint/2010/main" val="34041499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0B7920-560D-F860-3A07-00F4603B53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5D021F-A2B2-EFEF-E1FB-8950F3395E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FC04DA-C243-DF56-224A-51F76A1412FB}"/>
              </a:ext>
            </a:extLst>
          </p:cNvPr>
          <p:cNvSpPr>
            <a:spLocks noGrp="1"/>
          </p:cNvSpPr>
          <p:nvPr>
            <p:ph type="body" idx="1"/>
          </p:nvPr>
        </p:nvSpPr>
        <p:spPr/>
        <p:txBody>
          <a:bodyPr/>
          <a:lstStyle/>
          <a:p>
            <a:pPr>
              <a:defRPr/>
            </a:pPr>
            <a:r>
              <a:rPr lang="en-GB"/>
              <a:t>There are many different perspectives that instructors bring to an undergraduate laboratory. Some view it as a space to primarily reinforce lecture content, and others focus the learning goals on developing experimentalist habits of mind. Both these educational foci are important for student development, but have their own pros and cons with regards to student learning and especially engagement with physics.</a:t>
            </a:r>
            <a:endParaRPr lang="en-US"/>
          </a:p>
          <a:p>
            <a:pPr>
              <a:defRPr/>
            </a:pPr>
            <a:r>
              <a:rPr lang="en-GB"/>
              <a:t> </a:t>
            </a:r>
            <a:endParaRPr lang="en-GB">
              <a:ea typeface="Calibri"/>
              <a:cs typeface="Calibri"/>
            </a:endParaRPr>
          </a:p>
          <a:p>
            <a:pPr>
              <a:defRPr/>
            </a:pPr>
            <a:r>
              <a:rPr lang="en-GB"/>
              <a:t>It is especially difficult to engage students within the laboratory with experiments that can effectively present conceptual challenges, since those that do involve skill beyond the reach of the average beginner. So that was the challenge we dared to take on in our project. How do we design an experiment that can conceptually challenge our students, interest them enough to keep them engaged with experimental physics, and use techniques that are appropriate for the average beginner?</a:t>
            </a:r>
            <a:endParaRPr lang="en-US"/>
          </a:p>
        </p:txBody>
      </p:sp>
      <p:sp>
        <p:nvSpPr>
          <p:cNvPr id="4" name="Slide Number Placeholder 3">
            <a:extLst>
              <a:ext uri="{FF2B5EF4-FFF2-40B4-BE49-F238E27FC236}">
                <a16:creationId xmlns:a16="http://schemas.microsoft.com/office/drawing/2014/main" id="{FB8245C2-D9F3-2E41-A3D9-C93205ED7EE7}"/>
              </a:ext>
            </a:extLst>
          </p:cNvPr>
          <p:cNvSpPr>
            <a:spLocks noGrp="1"/>
          </p:cNvSpPr>
          <p:nvPr>
            <p:ph type="sldNum" sz="quarter" idx="5"/>
          </p:nvPr>
        </p:nvSpPr>
        <p:spPr/>
        <p:txBody>
          <a:bodyPr/>
          <a:lstStyle/>
          <a:p>
            <a:fld id="{1EB6936E-E9FB-42CD-8B84-847851F864F8}" type="slidenum">
              <a:t>35</a:t>
            </a:fld>
            <a:endParaRPr lang="en-US"/>
          </a:p>
        </p:txBody>
      </p:sp>
    </p:spTree>
    <p:extLst>
      <p:ext uri="{BB962C8B-B14F-4D97-AF65-F5344CB8AC3E}">
        <p14:creationId xmlns:p14="http://schemas.microsoft.com/office/powerpoint/2010/main" val="11004999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a:effectLst/>
                <a:latin typeface="Calibri" panose="020F0502020204030204" pitchFamily="34" charset="0"/>
                <a:ea typeface="Calibri" panose="020F0502020204030204" pitchFamily="34" charset="0"/>
                <a:cs typeface="Times New Roman" panose="02020603050405020304" pitchFamily="18" charset="0"/>
              </a:rPr>
              <a:t>We do this by designing experiments that focus on student agency. Student agency is the student’s ability to independently set and accomplish a goal, and this determines their role in their own learning, giving them control over what they can do in a course. This in turn motivates them to learn since they can identify a purpose and objective for their learning.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800">
                <a:effectLst/>
                <a:latin typeface="Calibri" panose="020F0502020204030204" pitchFamily="34" charset="0"/>
                <a:cs typeface="Times New Roman" panose="02020603050405020304" pitchFamily="18" charset="0"/>
              </a:rPr>
              <a:t>The conclusion to take away from this presentation is that we need to ensure student agency is being addressed in our course design in two ways: the method of teaching and the content being delivered. The results of our remodel demonstrated that the skills-based lab method of teaching consistently improves perceived agency in students taking the physics 1 lab.</a:t>
            </a:r>
            <a:endParaRPr lang="en-CA"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6F679F7-1969-44F1-983C-FDE031C2AA93}" type="slidenum">
              <a:rPr lang="en-CA" smtClean="0"/>
              <a:t>36</a:t>
            </a:fld>
            <a:endParaRPr lang="en-CA"/>
          </a:p>
        </p:txBody>
      </p:sp>
    </p:spTree>
    <p:extLst>
      <p:ext uri="{BB962C8B-B14F-4D97-AF65-F5344CB8AC3E}">
        <p14:creationId xmlns:p14="http://schemas.microsoft.com/office/powerpoint/2010/main" val="9149210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What will they need to do?</a:t>
            </a:r>
          </a:p>
          <a:p>
            <a:r>
              <a:rPr lang="en-CA"/>
              <a:t>How will they need to do it?</a:t>
            </a:r>
          </a:p>
        </p:txBody>
      </p:sp>
      <p:sp>
        <p:nvSpPr>
          <p:cNvPr id="4" name="Slide Number Placeholder 3"/>
          <p:cNvSpPr>
            <a:spLocks noGrp="1"/>
          </p:cNvSpPr>
          <p:nvPr>
            <p:ph type="sldNum" sz="quarter" idx="5"/>
          </p:nvPr>
        </p:nvSpPr>
        <p:spPr/>
        <p:txBody>
          <a:bodyPr/>
          <a:lstStyle/>
          <a:p>
            <a:fld id="{1EB6936E-E9FB-42CD-8B84-847851F864F8}" type="slidenum">
              <a:rPr lang="en-CA" smtClean="0"/>
              <a:t>37</a:t>
            </a:fld>
            <a:endParaRPr lang="en-CA"/>
          </a:p>
        </p:txBody>
      </p:sp>
    </p:spTree>
    <p:extLst>
      <p:ext uri="{BB962C8B-B14F-4D97-AF65-F5344CB8AC3E}">
        <p14:creationId xmlns:p14="http://schemas.microsoft.com/office/powerpoint/2010/main" val="29869977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a:t>"Its right to exist is to be found rather in its effectiveness in cultivating right habits of work, in its demand for system, care, and accuracy on the part of the pupil. </a:t>
            </a:r>
          </a:p>
          <a:p>
            <a:pPr marL="0" indent="0">
              <a:buNone/>
            </a:pPr>
            <a:endParaRPr lang="en-US"/>
          </a:p>
          <a:p>
            <a:pPr marL="0" indent="0">
              <a:buNone/>
            </a:pPr>
            <a:r>
              <a:rPr lang="en-US"/>
              <a:t>The value of the laboratory must depend in no small measure on the character of the problems proposed, as well as the manner of solving them.</a:t>
            </a:r>
          </a:p>
          <a:p>
            <a:pPr marL="0" indent="0">
              <a:buNone/>
            </a:pPr>
            <a:endParaRPr lang="en-US"/>
          </a:p>
          <a:p>
            <a:pPr marL="0" indent="0">
              <a:buNone/>
            </a:pPr>
            <a:r>
              <a:rPr lang="en-US"/>
              <a:t>Not many qualitative exercises are adapted to securing the results mentioned above, and many quantitative ones involve skill beyond the reach of the beginner."</a:t>
            </a:r>
            <a:r>
              <a:rPr lang="en-US" baseline="30000"/>
              <a:t>1</a:t>
            </a:r>
            <a:endParaRPr lang="en-US"/>
          </a:p>
          <a:p>
            <a:endParaRPr lang="en-CA"/>
          </a:p>
          <a:p>
            <a:r>
              <a:rPr lang="en-CA"/>
              <a:t>This quote was from a 1913 textbook offering laboratory experiments that enhanced education back in the day. Just over 100 years later, the message remains similar, but strengthened by the knowledge gathered over 100 years of physics education research.</a:t>
            </a:r>
          </a:p>
          <a:p>
            <a:endParaRPr lang="en-CA"/>
          </a:p>
          <a:p>
            <a:pPr marL="0" indent="0">
              <a:buNone/>
            </a:pPr>
            <a:r>
              <a:rPr lang="en-US">
                <a:ea typeface="+mn-lt"/>
                <a:cs typeface="+mn-lt"/>
              </a:rPr>
              <a:t>Its right to exist is to be found rather in its effectiveness in cultivating right habits of work, in its demand for system, care, and accuracy on the part of the pupil. </a:t>
            </a:r>
            <a:endParaRPr lang="en-US"/>
          </a:p>
          <a:p>
            <a:pPr marL="0" indent="0">
              <a:buNone/>
            </a:pPr>
            <a:r>
              <a:rPr lang="en-US">
                <a:ea typeface="+mn-lt"/>
                <a:cs typeface="+mn-lt"/>
              </a:rPr>
              <a:t>The value of the laboratory must depend in no small measure on the character of the problems proposed, as well as the manner of solving them.[1]</a:t>
            </a:r>
            <a:endParaRPr lang="en-US"/>
          </a:p>
          <a:p>
            <a:pPr marL="0" indent="0">
              <a:buNone/>
            </a:pPr>
            <a:endParaRPr lang="en-US"/>
          </a:p>
          <a:p>
            <a:pPr marL="0" indent="0">
              <a:buNone/>
            </a:pPr>
            <a:r>
              <a:rPr lang="en-US">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p>
          <a:p>
            <a:endParaRPr lang="en-CA"/>
          </a:p>
          <a:p>
            <a:pPr marL="0" marR="0" lvl="0" indent="0" algn="l" defTabSz="914400" rtl="0" eaLnBrk="1" fontAlgn="auto" latinLnBrk="0" hangingPunct="1">
              <a:lnSpc>
                <a:spcPct val="100000"/>
              </a:lnSpc>
              <a:spcBef>
                <a:spcPts val="0"/>
              </a:spcBef>
              <a:spcAft>
                <a:spcPts val="0"/>
              </a:spcAft>
              <a:buClrTx/>
              <a:buSzTx/>
              <a:buFontTx/>
              <a:buNone/>
              <a:tabLst/>
              <a:defRPr/>
            </a:pPr>
            <a:r>
              <a:rPr lang="en-GB"/>
              <a:t>“At many institutions, introductory labs are aligned with the introductory lecture course. The intended goal is to enhance student understanding of lecture content, and the underlying rationale is that students will better understand the physics if they conduct experiments and see for themselves how the physics principles work in real life.”[3]</a:t>
            </a:r>
          </a:p>
          <a:p>
            <a:endParaRPr lang="en-CA"/>
          </a:p>
        </p:txBody>
      </p:sp>
      <p:sp>
        <p:nvSpPr>
          <p:cNvPr id="4" name="Slide Number Placeholder 3"/>
          <p:cNvSpPr>
            <a:spLocks noGrp="1"/>
          </p:cNvSpPr>
          <p:nvPr>
            <p:ph type="sldNum" sz="quarter" idx="5"/>
          </p:nvPr>
        </p:nvSpPr>
        <p:spPr/>
        <p:txBody>
          <a:bodyPr/>
          <a:lstStyle/>
          <a:p>
            <a:fld id="{1EB6936E-E9FB-42CD-8B84-847851F864F8}" type="slidenum">
              <a:rPr lang="en-CA" smtClean="0"/>
              <a:t>39</a:t>
            </a:fld>
            <a:endParaRPr lang="en-CA"/>
          </a:p>
        </p:txBody>
      </p:sp>
    </p:spTree>
    <p:extLst>
      <p:ext uri="{BB962C8B-B14F-4D97-AF65-F5344CB8AC3E}">
        <p14:creationId xmlns:p14="http://schemas.microsoft.com/office/powerpoint/2010/main" val="12664825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0E0C6-063D-211E-DAF9-2B39815D25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832ABE-062B-DC13-4C0C-C018DE7864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86BAC5-8732-4995-C0D1-3301D82C0B81}"/>
              </a:ext>
            </a:extLst>
          </p:cNvPr>
          <p:cNvSpPr>
            <a:spLocks noGrp="1"/>
          </p:cNvSpPr>
          <p:nvPr>
            <p:ph type="body" idx="1"/>
          </p:nvPr>
        </p:nvSpPr>
        <p:spPr/>
        <p:txBody>
          <a:bodyPr/>
          <a:lstStyle/>
          <a:p>
            <a:pPr marL="0" indent="0">
              <a:buNone/>
            </a:pPr>
            <a:r>
              <a:rPr lang="en-US"/>
              <a:t>"Its right to exist is to be found rather in its effectiveness in cultivating right habits of work, in its demand for system, care, and accuracy on the part of the pupil. </a:t>
            </a:r>
          </a:p>
          <a:p>
            <a:pPr marL="0" indent="0">
              <a:buNone/>
            </a:pPr>
            <a:endParaRPr lang="en-US"/>
          </a:p>
          <a:p>
            <a:pPr marL="0" indent="0">
              <a:buNone/>
            </a:pPr>
            <a:r>
              <a:rPr lang="en-US"/>
              <a:t>The value of the laboratory must depend in no small measure on the character of the problems proposed, as well as the manner of solving them.</a:t>
            </a:r>
          </a:p>
          <a:p>
            <a:pPr marL="0" indent="0">
              <a:buNone/>
            </a:pPr>
            <a:endParaRPr lang="en-US"/>
          </a:p>
          <a:p>
            <a:pPr marL="0" indent="0">
              <a:buNone/>
            </a:pPr>
            <a:r>
              <a:rPr lang="en-US"/>
              <a:t>Not many qualitative exercises are adapted to securing the results mentioned above, and many quantitative ones involve skill beyond the reach of the beginner."</a:t>
            </a:r>
            <a:r>
              <a:rPr lang="en-US" baseline="30000"/>
              <a:t>1</a:t>
            </a:r>
            <a:endParaRPr lang="en-US"/>
          </a:p>
          <a:p>
            <a:endParaRPr lang="en-CA"/>
          </a:p>
          <a:p>
            <a:r>
              <a:rPr lang="en-CA"/>
              <a:t>This quote was from a 1913 textbook offering laboratory experiments that enhanced education back in the day. Just over 100 years later, the message remains similar, but strengthened by the knowledge gathered over 100 years of physics education research.</a:t>
            </a:r>
          </a:p>
          <a:p>
            <a:endParaRPr lang="en-CA"/>
          </a:p>
          <a:p>
            <a:pPr marL="0" indent="0">
              <a:buNone/>
            </a:pPr>
            <a:r>
              <a:rPr lang="en-US">
                <a:ea typeface="+mn-lt"/>
                <a:cs typeface="+mn-lt"/>
              </a:rPr>
              <a:t>Its right to exist is to be found rather in its effectiveness in cultivating right habits of work, in its demand for system, care, and accuracy on the part of the pupil. </a:t>
            </a:r>
            <a:endParaRPr lang="en-US"/>
          </a:p>
          <a:p>
            <a:pPr marL="0" indent="0">
              <a:buNone/>
            </a:pPr>
            <a:r>
              <a:rPr lang="en-US">
                <a:ea typeface="+mn-lt"/>
                <a:cs typeface="+mn-lt"/>
              </a:rPr>
              <a:t>The value of the laboratory must depend in no small measure on the character of the problems proposed, as well as the manner of solving them.[1]</a:t>
            </a:r>
            <a:endParaRPr lang="en-US"/>
          </a:p>
          <a:p>
            <a:pPr marL="0" indent="0">
              <a:buNone/>
            </a:pPr>
            <a:endParaRPr lang="en-US"/>
          </a:p>
          <a:p>
            <a:pPr marL="0" indent="0">
              <a:buNone/>
            </a:pPr>
            <a:r>
              <a:rPr lang="en-US">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p>
          <a:p>
            <a:endParaRPr lang="en-CA"/>
          </a:p>
          <a:p>
            <a:pPr marL="0" marR="0" lvl="0" indent="0" algn="l" defTabSz="914400" rtl="0" eaLnBrk="1" fontAlgn="auto" latinLnBrk="0" hangingPunct="1">
              <a:lnSpc>
                <a:spcPct val="100000"/>
              </a:lnSpc>
              <a:spcBef>
                <a:spcPts val="0"/>
              </a:spcBef>
              <a:spcAft>
                <a:spcPts val="0"/>
              </a:spcAft>
              <a:buClrTx/>
              <a:buSzTx/>
              <a:buFontTx/>
              <a:buNone/>
              <a:tabLst/>
              <a:defRPr/>
            </a:pPr>
            <a:r>
              <a:rPr lang="en-GB"/>
              <a:t>“At many institutions, introductory labs are aligned with the introductory lecture course. The intended goal is to enhance student understanding of lecture content, and the underlying rationale is that students will better understand the physics if they conduct experiments and see for themselves how the physics principles work in real life.”[3]</a:t>
            </a:r>
          </a:p>
          <a:p>
            <a:endParaRPr lang="en-CA"/>
          </a:p>
        </p:txBody>
      </p:sp>
      <p:sp>
        <p:nvSpPr>
          <p:cNvPr id="4" name="Slide Number Placeholder 3">
            <a:extLst>
              <a:ext uri="{FF2B5EF4-FFF2-40B4-BE49-F238E27FC236}">
                <a16:creationId xmlns:a16="http://schemas.microsoft.com/office/drawing/2014/main" id="{E73078CE-06B1-A114-1E9D-6DD39DA5B3B5}"/>
              </a:ext>
            </a:extLst>
          </p:cNvPr>
          <p:cNvSpPr>
            <a:spLocks noGrp="1"/>
          </p:cNvSpPr>
          <p:nvPr>
            <p:ph type="sldNum" sz="quarter" idx="5"/>
          </p:nvPr>
        </p:nvSpPr>
        <p:spPr/>
        <p:txBody>
          <a:bodyPr/>
          <a:lstStyle/>
          <a:p>
            <a:fld id="{1EB6936E-E9FB-42CD-8B84-847851F864F8}" type="slidenum">
              <a:rPr lang="en-CA" smtClean="0"/>
              <a:t>40</a:t>
            </a:fld>
            <a:endParaRPr lang="en-CA"/>
          </a:p>
        </p:txBody>
      </p:sp>
    </p:spTree>
    <p:extLst>
      <p:ext uri="{BB962C8B-B14F-4D97-AF65-F5344CB8AC3E}">
        <p14:creationId xmlns:p14="http://schemas.microsoft.com/office/powerpoint/2010/main" val="33376130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8DAEF3-57E7-F536-0625-ACD42CA772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960B63-36F6-2596-2C45-24957DA16C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58658E-4A36-AB49-5A1B-C01704EE130E}"/>
              </a:ext>
            </a:extLst>
          </p:cNvPr>
          <p:cNvSpPr>
            <a:spLocks noGrp="1"/>
          </p:cNvSpPr>
          <p:nvPr>
            <p:ph type="body" idx="1"/>
          </p:nvPr>
        </p:nvSpPr>
        <p:spPr/>
        <p:txBody>
          <a:bodyPr/>
          <a:lstStyle/>
          <a:p>
            <a:pPr marL="0" indent="0">
              <a:buNone/>
            </a:pPr>
            <a:r>
              <a:rPr lang="en-US"/>
              <a:t>"Its right to exist is to be found rather in its effectiveness in cultivating right habits of work, in its demand for system, care, and accuracy on the part of the pupil. </a:t>
            </a:r>
          </a:p>
          <a:p>
            <a:pPr marL="0" indent="0">
              <a:buNone/>
            </a:pPr>
            <a:endParaRPr lang="en-US"/>
          </a:p>
          <a:p>
            <a:pPr marL="0" indent="0">
              <a:buNone/>
            </a:pPr>
            <a:r>
              <a:rPr lang="en-US"/>
              <a:t>The value of the laboratory must depend in no small measure on the character of the problems proposed, as well as the manner of solving them.</a:t>
            </a:r>
          </a:p>
          <a:p>
            <a:pPr marL="0" indent="0">
              <a:buNone/>
            </a:pPr>
            <a:endParaRPr lang="en-US"/>
          </a:p>
          <a:p>
            <a:pPr marL="0" indent="0">
              <a:buNone/>
            </a:pPr>
            <a:r>
              <a:rPr lang="en-US"/>
              <a:t>Not many qualitative exercises are adapted to securing the results mentioned above, and many quantitative ones involve skill beyond the reach of the beginner."</a:t>
            </a:r>
            <a:r>
              <a:rPr lang="en-US" baseline="30000"/>
              <a:t>1</a:t>
            </a:r>
            <a:endParaRPr lang="en-US"/>
          </a:p>
          <a:p>
            <a:endParaRPr lang="en-CA"/>
          </a:p>
          <a:p>
            <a:r>
              <a:rPr lang="en-CA"/>
              <a:t>This quote was from a 1913 textbook offering laboratory experiments that enhanced education back in the day. Just over 100 years later, the message remains similar, but strengthened by the knowledge gathered over 100 years of physics education research.</a:t>
            </a:r>
          </a:p>
          <a:p>
            <a:endParaRPr lang="en-CA"/>
          </a:p>
          <a:p>
            <a:pPr marL="0" indent="0">
              <a:buNone/>
            </a:pPr>
            <a:r>
              <a:rPr lang="en-US">
                <a:ea typeface="+mn-lt"/>
                <a:cs typeface="+mn-lt"/>
              </a:rPr>
              <a:t>Its right to exist is to be found rather in its effectiveness in cultivating right habits of work, in its demand for system, care, and accuracy on the part of the pupil. </a:t>
            </a:r>
            <a:endParaRPr lang="en-US"/>
          </a:p>
          <a:p>
            <a:pPr marL="0" indent="0">
              <a:buNone/>
            </a:pPr>
            <a:r>
              <a:rPr lang="en-US">
                <a:ea typeface="+mn-lt"/>
                <a:cs typeface="+mn-lt"/>
              </a:rPr>
              <a:t>The value of the laboratory must depend in no small measure on the character of the problems proposed, as well as the manner of solving them.[1]</a:t>
            </a:r>
            <a:endParaRPr lang="en-US"/>
          </a:p>
          <a:p>
            <a:pPr marL="0" indent="0">
              <a:buNone/>
            </a:pPr>
            <a:endParaRPr lang="en-US"/>
          </a:p>
          <a:p>
            <a:pPr marL="0" indent="0">
              <a:buNone/>
            </a:pPr>
            <a:r>
              <a:rPr lang="en-US">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p>
          <a:p>
            <a:endParaRPr lang="en-CA"/>
          </a:p>
          <a:p>
            <a:pPr marL="0" marR="0" lvl="0" indent="0" algn="l" defTabSz="914400" rtl="0" eaLnBrk="1" fontAlgn="auto" latinLnBrk="0" hangingPunct="1">
              <a:lnSpc>
                <a:spcPct val="100000"/>
              </a:lnSpc>
              <a:spcBef>
                <a:spcPts val="0"/>
              </a:spcBef>
              <a:spcAft>
                <a:spcPts val="0"/>
              </a:spcAft>
              <a:buClrTx/>
              <a:buSzTx/>
              <a:buFontTx/>
              <a:buNone/>
              <a:tabLst/>
              <a:defRPr/>
            </a:pPr>
            <a:r>
              <a:rPr lang="en-GB"/>
              <a:t>“At many institutions, introductory labs are aligned with the introductory lecture course. The intended goal is to enhance student understanding of lecture content, and the underlying rationale is that students will better understand the physics if they conduct experiments and see for themselves how the physics principles work in real life.”[3]</a:t>
            </a:r>
          </a:p>
          <a:p>
            <a:endParaRPr lang="en-CA"/>
          </a:p>
        </p:txBody>
      </p:sp>
      <p:sp>
        <p:nvSpPr>
          <p:cNvPr id="4" name="Slide Number Placeholder 3">
            <a:extLst>
              <a:ext uri="{FF2B5EF4-FFF2-40B4-BE49-F238E27FC236}">
                <a16:creationId xmlns:a16="http://schemas.microsoft.com/office/drawing/2014/main" id="{D5059C58-F30A-0E49-5FC5-6DD41453D93E}"/>
              </a:ext>
            </a:extLst>
          </p:cNvPr>
          <p:cNvSpPr>
            <a:spLocks noGrp="1"/>
          </p:cNvSpPr>
          <p:nvPr>
            <p:ph type="sldNum" sz="quarter" idx="5"/>
          </p:nvPr>
        </p:nvSpPr>
        <p:spPr/>
        <p:txBody>
          <a:bodyPr/>
          <a:lstStyle/>
          <a:p>
            <a:fld id="{1EB6936E-E9FB-42CD-8B84-847851F864F8}" type="slidenum">
              <a:rPr lang="en-CA" smtClean="0"/>
              <a:t>41</a:t>
            </a:fld>
            <a:endParaRPr lang="en-CA"/>
          </a:p>
        </p:txBody>
      </p:sp>
    </p:spTree>
    <p:extLst>
      <p:ext uri="{BB962C8B-B14F-4D97-AF65-F5344CB8AC3E}">
        <p14:creationId xmlns:p14="http://schemas.microsoft.com/office/powerpoint/2010/main" val="23431026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A2D3A9-3E7E-BECE-4861-879195E823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992AFC-EA9F-DC92-85DB-A36BB49B3A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226215-699C-B232-608B-189567F8A053}"/>
              </a:ext>
            </a:extLst>
          </p:cNvPr>
          <p:cNvSpPr>
            <a:spLocks noGrp="1"/>
          </p:cNvSpPr>
          <p:nvPr>
            <p:ph type="body" idx="1"/>
          </p:nvPr>
        </p:nvSpPr>
        <p:spPr/>
        <p:txBody>
          <a:bodyPr/>
          <a:lstStyle/>
          <a:p>
            <a:pPr marL="0" indent="0">
              <a:buNone/>
            </a:pPr>
            <a:r>
              <a:rPr lang="en-US"/>
              <a:t>"Its right to exist is to be found rather in its effectiveness in cultivating right habits of work, in its demand for system, care, and accuracy on the part of the pupil. </a:t>
            </a:r>
          </a:p>
          <a:p>
            <a:pPr marL="0" indent="0">
              <a:buNone/>
            </a:pPr>
            <a:endParaRPr lang="en-US"/>
          </a:p>
          <a:p>
            <a:pPr marL="0" indent="0">
              <a:buNone/>
            </a:pPr>
            <a:r>
              <a:rPr lang="en-US"/>
              <a:t>The value of the laboratory must depend in no small measure on the character of the problems proposed, as well as the manner of solving them.</a:t>
            </a:r>
          </a:p>
          <a:p>
            <a:pPr marL="0" indent="0">
              <a:buNone/>
            </a:pPr>
            <a:endParaRPr lang="en-US"/>
          </a:p>
          <a:p>
            <a:pPr marL="0" indent="0">
              <a:buNone/>
            </a:pPr>
            <a:r>
              <a:rPr lang="en-US"/>
              <a:t>Not many qualitative exercises are adapted to securing the results mentioned above, and many quantitative ones involve skill beyond the reach of the beginner."</a:t>
            </a:r>
            <a:r>
              <a:rPr lang="en-US" baseline="30000"/>
              <a:t>1</a:t>
            </a:r>
            <a:endParaRPr lang="en-US"/>
          </a:p>
          <a:p>
            <a:endParaRPr lang="en-CA"/>
          </a:p>
          <a:p>
            <a:r>
              <a:rPr lang="en-CA"/>
              <a:t>This quote was from a 1913 textbook offering laboratory experiments that enhanced education back in the day. Just over 100 years later, the message remains similar, but strengthened by the knowledge gathered over 100 years of physics education research.</a:t>
            </a:r>
          </a:p>
          <a:p>
            <a:endParaRPr lang="en-CA"/>
          </a:p>
          <a:p>
            <a:pPr marL="0" indent="0">
              <a:buNone/>
            </a:pPr>
            <a:r>
              <a:rPr lang="en-US">
                <a:ea typeface="+mn-lt"/>
                <a:cs typeface="+mn-lt"/>
              </a:rPr>
              <a:t>Its right to exist is to be found rather in its effectiveness in cultivating right habits of work, in its demand for system, care, and accuracy on the part of the pupil. </a:t>
            </a:r>
            <a:endParaRPr lang="en-US"/>
          </a:p>
          <a:p>
            <a:pPr marL="0" indent="0">
              <a:buNone/>
            </a:pPr>
            <a:r>
              <a:rPr lang="en-US">
                <a:ea typeface="+mn-lt"/>
                <a:cs typeface="+mn-lt"/>
              </a:rPr>
              <a:t>The value of the laboratory must depend in no small measure on the character of the problems proposed, as well as the manner of solving them.[1]</a:t>
            </a:r>
            <a:endParaRPr lang="en-US"/>
          </a:p>
          <a:p>
            <a:pPr marL="0" indent="0">
              <a:buNone/>
            </a:pPr>
            <a:endParaRPr lang="en-US"/>
          </a:p>
          <a:p>
            <a:pPr marL="0" indent="0">
              <a:buNone/>
            </a:pPr>
            <a:r>
              <a:rPr lang="en-US">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p>
          <a:p>
            <a:endParaRPr lang="en-CA"/>
          </a:p>
          <a:p>
            <a:pPr marL="0" marR="0" lvl="0" indent="0" algn="l" defTabSz="914400" rtl="0" eaLnBrk="1" fontAlgn="auto" latinLnBrk="0" hangingPunct="1">
              <a:lnSpc>
                <a:spcPct val="100000"/>
              </a:lnSpc>
              <a:spcBef>
                <a:spcPts val="0"/>
              </a:spcBef>
              <a:spcAft>
                <a:spcPts val="0"/>
              </a:spcAft>
              <a:buClrTx/>
              <a:buSzTx/>
              <a:buFontTx/>
              <a:buNone/>
              <a:tabLst/>
              <a:defRPr/>
            </a:pPr>
            <a:r>
              <a:rPr lang="en-GB"/>
              <a:t>“At many institutions, introductory labs are aligned with the introductory lecture course. The intended goal is to enhance student understanding of lecture content, and the underlying rationale is that students will better understand the physics if they conduct experiments and see for themselves how the physics principles work in real life.”[3]</a:t>
            </a:r>
          </a:p>
          <a:p>
            <a:endParaRPr lang="en-CA"/>
          </a:p>
        </p:txBody>
      </p:sp>
      <p:sp>
        <p:nvSpPr>
          <p:cNvPr id="4" name="Slide Number Placeholder 3">
            <a:extLst>
              <a:ext uri="{FF2B5EF4-FFF2-40B4-BE49-F238E27FC236}">
                <a16:creationId xmlns:a16="http://schemas.microsoft.com/office/drawing/2014/main" id="{0A94BF1D-43D2-95FC-E245-D6D644DF9C6A}"/>
              </a:ext>
            </a:extLst>
          </p:cNvPr>
          <p:cNvSpPr>
            <a:spLocks noGrp="1"/>
          </p:cNvSpPr>
          <p:nvPr>
            <p:ph type="sldNum" sz="quarter" idx="5"/>
          </p:nvPr>
        </p:nvSpPr>
        <p:spPr/>
        <p:txBody>
          <a:bodyPr/>
          <a:lstStyle/>
          <a:p>
            <a:fld id="{1EB6936E-E9FB-42CD-8B84-847851F864F8}" type="slidenum">
              <a:rPr lang="en-CA" smtClean="0"/>
              <a:t>42</a:t>
            </a:fld>
            <a:endParaRPr lang="en-CA"/>
          </a:p>
        </p:txBody>
      </p:sp>
    </p:spTree>
    <p:extLst>
      <p:ext uri="{BB962C8B-B14F-4D97-AF65-F5344CB8AC3E}">
        <p14:creationId xmlns:p14="http://schemas.microsoft.com/office/powerpoint/2010/main" val="17464264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D5BAC7-15F1-56BE-09AE-D552DD2BDE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52BACF-1EC3-E085-741A-D76ED33877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45D426-99CB-435F-AC00-357577F47217}"/>
              </a:ext>
            </a:extLst>
          </p:cNvPr>
          <p:cNvSpPr>
            <a:spLocks noGrp="1"/>
          </p:cNvSpPr>
          <p:nvPr>
            <p:ph type="body" idx="1"/>
          </p:nvPr>
        </p:nvSpPr>
        <p:spPr/>
        <p:txBody>
          <a:bodyPr/>
          <a:lstStyle/>
          <a:p>
            <a:pPr marL="0" indent="0">
              <a:buNone/>
            </a:pPr>
            <a:r>
              <a:rPr lang="en-US"/>
              <a:t>"Its right to exist is to be found rather in its effectiveness in cultivating right habits of work, in its demand for system, care, and accuracy on the part of the pupil. </a:t>
            </a:r>
          </a:p>
          <a:p>
            <a:pPr marL="0" indent="0">
              <a:buNone/>
            </a:pPr>
            <a:endParaRPr lang="en-US"/>
          </a:p>
          <a:p>
            <a:pPr marL="0" indent="0">
              <a:buNone/>
            </a:pPr>
            <a:r>
              <a:rPr lang="en-US"/>
              <a:t>The value of the laboratory must depend in no small measure on the character of the problems proposed, as well as the manner of solving them.</a:t>
            </a:r>
          </a:p>
          <a:p>
            <a:pPr marL="0" indent="0">
              <a:buNone/>
            </a:pPr>
            <a:endParaRPr lang="en-US"/>
          </a:p>
          <a:p>
            <a:pPr marL="0" indent="0">
              <a:buNone/>
            </a:pPr>
            <a:r>
              <a:rPr lang="en-US"/>
              <a:t>Not many qualitative exercises are adapted to securing the results mentioned above, and many quantitative ones involve skill beyond the reach of the beginner."</a:t>
            </a:r>
            <a:r>
              <a:rPr lang="en-US" baseline="30000"/>
              <a:t>1</a:t>
            </a:r>
            <a:endParaRPr lang="en-US"/>
          </a:p>
          <a:p>
            <a:endParaRPr lang="en-CA"/>
          </a:p>
          <a:p>
            <a:r>
              <a:rPr lang="en-CA"/>
              <a:t>This quote was from a 1913 textbook offering laboratory experiments that enhanced education back in the day. Just over 100 years later, the message remains similar, but strengthened by the knowledge gathered over 100 years of physics education research.</a:t>
            </a:r>
          </a:p>
          <a:p>
            <a:endParaRPr lang="en-CA"/>
          </a:p>
          <a:p>
            <a:pPr marL="0" indent="0">
              <a:buNone/>
            </a:pPr>
            <a:r>
              <a:rPr lang="en-US">
                <a:ea typeface="+mn-lt"/>
                <a:cs typeface="+mn-lt"/>
              </a:rPr>
              <a:t>Its right to exist is to be found rather in its effectiveness in cultivating right habits of work, in its demand for system, care, and accuracy on the part of the pupil. </a:t>
            </a:r>
            <a:endParaRPr lang="en-US"/>
          </a:p>
          <a:p>
            <a:pPr marL="0" indent="0">
              <a:buNone/>
            </a:pPr>
            <a:r>
              <a:rPr lang="en-US">
                <a:ea typeface="+mn-lt"/>
                <a:cs typeface="+mn-lt"/>
              </a:rPr>
              <a:t>The value of the laboratory must depend in no small measure on the character of the problems proposed, as well as the manner of solving them.[1]</a:t>
            </a:r>
            <a:endParaRPr lang="en-US"/>
          </a:p>
          <a:p>
            <a:pPr marL="0" indent="0">
              <a:buNone/>
            </a:pPr>
            <a:endParaRPr lang="en-US"/>
          </a:p>
          <a:p>
            <a:pPr marL="0" indent="0">
              <a:buNone/>
            </a:pPr>
            <a:r>
              <a:rPr lang="en-US">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p>
          <a:p>
            <a:endParaRPr lang="en-CA"/>
          </a:p>
          <a:p>
            <a:pPr marL="0" marR="0" lvl="0" indent="0" algn="l" defTabSz="914400" rtl="0" eaLnBrk="1" fontAlgn="auto" latinLnBrk="0" hangingPunct="1">
              <a:lnSpc>
                <a:spcPct val="100000"/>
              </a:lnSpc>
              <a:spcBef>
                <a:spcPts val="0"/>
              </a:spcBef>
              <a:spcAft>
                <a:spcPts val="0"/>
              </a:spcAft>
              <a:buClrTx/>
              <a:buSzTx/>
              <a:buFontTx/>
              <a:buNone/>
              <a:tabLst/>
              <a:defRPr/>
            </a:pPr>
            <a:r>
              <a:rPr lang="en-GB"/>
              <a:t>“At many institutions, introductory labs are aligned with the introductory lecture course. The intended goal is to enhance student understanding of lecture content, and the underlying rationale is that students will better understand the physics if they conduct experiments and see for themselves how the physics principles work in real life.”[3]</a:t>
            </a:r>
          </a:p>
          <a:p>
            <a:endParaRPr lang="en-CA"/>
          </a:p>
        </p:txBody>
      </p:sp>
      <p:sp>
        <p:nvSpPr>
          <p:cNvPr id="4" name="Slide Number Placeholder 3">
            <a:extLst>
              <a:ext uri="{FF2B5EF4-FFF2-40B4-BE49-F238E27FC236}">
                <a16:creationId xmlns:a16="http://schemas.microsoft.com/office/drawing/2014/main" id="{64BB725E-010B-2A36-FA6C-12708AF429FD}"/>
              </a:ext>
            </a:extLst>
          </p:cNvPr>
          <p:cNvSpPr>
            <a:spLocks noGrp="1"/>
          </p:cNvSpPr>
          <p:nvPr>
            <p:ph type="sldNum" sz="quarter" idx="5"/>
          </p:nvPr>
        </p:nvSpPr>
        <p:spPr/>
        <p:txBody>
          <a:bodyPr/>
          <a:lstStyle/>
          <a:p>
            <a:fld id="{1EB6936E-E9FB-42CD-8B84-847851F864F8}" type="slidenum">
              <a:rPr lang="en-CA" smtClean="0"/>
              <a:t>43</a:t>
            </a:fld>
            <a:endParaRPr lang="en-CA"/>
          </a:p>
        </p:txBody>
      </p:sp>
    </p:spTree>
    <p:extLst>
      <p:ext uri="{BB962C8B-B14F-4D97-AF65-F5344CB8AC3E}">
        <p14:creationId xmlns:p14="http://schemas.microsoft.com/office/powerpoint/2010/main" val="10554790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F7C392-4A79-68B7-41A5-208CA33C89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C8C095-0929-4737-83F7-24452446FB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76C742-6205-521F-E6B6-13ED6A2AD836}"/>
              </a:ext>
            </a:extLst>
          </p:cNvPr>
          <p:cNvSpPr>
            <a:spLocks noGrp="1"/>
          </p:cNvSpPr>
          <p:nvPr>
            <p:ph type="body" idx="1"/>
          </p:nvPr>
        </p:nvSpPr>
        <p:spPr/>
        <p:txBody>
          <a:bodyPr/>
          <a:lstStyle/>
          <a:p>
            <a:pPr marL="0" indent="0">
              <a:buNone/>
            </a:pPr>
            <a:r>
              <a:rPr lang="en-US"/>
              <a:t>"Its right to exist is to be found rather in its effectiveness in cultivating right habits of work, in its demand for system, care, and accuracy on the part of the pupil. </a:t>
            </a:r>
          </a:p>
          <a:p>
            <a:pPr marL="0" indent="0">
              <a:buNone/>
            </a:pPr>
            <a:endParaRPr lang="en-US"/>
          </a:p>
          <a:p>
            <a:pPr marL="0" indent="0">
              <a:buNone/>
            </a:pPr>
            <a:r>
              <a:rPr lang="en-US"/>
              <a:t>The value of the laboratory must depend in no small measure on the character of the problems proposed, as well as the manner of solving them.</a:t>
            </a:r>
          </a:p>
          <a:p>
            <a:pPr marL="0" indent="0">
              <a:buNone/>
            </a:pPr>
            <a:endParaRPr lang="en-US"/>
          </a:p>
          <a:p>
            <a:pPr marL="0" indent="0">
              <a:buNone/>
            </a:pPr>
            <a:r>
              <a:rPr lang="en-US"/>
              <a:t>Not many qualitative exercises are adapted to securing the results mentioned above, and many quantitative ones involve skill beyond the reach of the beginner."</a:t>
            </a:r>
            <a:r>
              <a:rPr lang="en-US" baseline="30000"/>
              <a:t>1</a:t>
            </a:r>
            <a:endParaRPr lang="en-US"/>
          </a:p>
          <a:p>
            <a:endParaRPr lang="en-CA"/>
          </a:p>
          <a:p>
            <a:r>
              <a:rPr lang="en-CA"/>
              <a:t>This quote was from a 1913 textbook offering laboratory experiments that enhanced education back in the day. Just over 100 years later, the message remains similar, but strengthened by the knowledge gathered over 100 years of physics education research.</a:t>
            </a:r>
          </a:p>
          <a:p>
            <a:endParaRPr lang="en-CA"/>
          </a:p>
          <a:p>
            <a:pPr marL="0" indent="0">
              <a:buNone/>
            </a:pPr>
            <a:r>
              <a:rPr lang="en-US">
                <a:ea typeface="+mn-lt"/>
                <a:cs typeface="+mn-lt"/>
              </a:rPr>
              <a:t>Its right to exist is to be found rather in its effectiveness in cultivating right habits of work, in its demand for system, care, and accuracy on the part of the pupil. </a:t>
            </a:r>
            <a:endParaRPr lang="en-US"/>
          </a:p>
          <a:p>
            <a:pPr marL="0" indent="0">
              <a:buNone/>
            </a:pPr>
            <a:r>
              <a:rPr lang="en-US">
                <a:ea typeface="+mn-lt"/>
                <a:cs typeface="+mn-lt"/>
              </a:rPr>
              <a:t>The value of the laboratory must depend in no small measure on the character of the problems proposed, as well as the manner of solving them.[1]</a:t>
            </a:r>
            <a:endParaRPr lang="en-US"/>
          </a:p>
          <a:p>
            <a:pPr marL="0" indent="0">
              <a:buNone/>
            </a:pPr>
            <a:endParaRPr lang="en-US"/>
          </a:p>
          <a:p>
            <a:pPr marL="0" indent="0">
              <a:buNone/>
            </a:pPr>
            <a:r>
              <a:rPr lang="en-US">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p>
          <a:p>
            <a:endParaRPr lang="en-CA"/>
          </a:p>
          <a:p>
            <a:pPr marL="0" marR="0" lvl="0" indent="0" algn="l" defTabSz="914400" rtl="0" eaLnBrk="1" fontAlgn="auto" latinLnBrk="0" hangingPunct="1">
              <a:lnSpc>
                <a:spcPct val="100000"/>
              </a:lnSpc>
              <a:spcBef>
                <a:spcPts val="0"/>
              </a:spcBef>
              <a:spcAft>
                <a:spcPts val="0"/>
              </a:spcAft>
              <a:buClrTx/>
              <a:buSzTx/>
              <a:buFontTx/>
              <a:buNone/>
              <a:tabLst/>
              <a:defRPr/>
            </a:pPr>
            <a:r>
              <a:rPr lang="en-GB"/>
              <a:t>“At many institutions, introductory labs are aligned with the introductory lecture course. The intended goal is to enhance student understanding of lecture content, and the underlying rationale is that students will better understand the physics if they conduct experiments and see for themselves how the physics principles work in real life.”[3]</a:t>
            </a:r>
          </a:p>
          <a:p>
            <a:endParaRPr lang="en-CA"/>
          </a:p>
        </p:txBody>
      </p:sp>
      <p:sp>
        <p:nvSpPr>
          <p:cNvPr id="4" name="Slide Number Placeholder 3">
            <a:extLst>
              <a:ext uri="{FF2B5EF4-FFF2-40B4-BE49-F238E27FC236}">
                <a16:creationId xmlns:a16="http://schemas.microsoft.com/office/drawing/2014/main" id="{28F62CB9-9284-9248-395A-1A8AFDD5B6B9}"/>
              </a:ext>
            </a:extLst>
          </p:cNvPr>
          <p:cNvSpPr>
            <a:spLocks noGrp="1"/>
          </p:cNvSpPr>
          <p:nvPr>
            <p:ph type="sldNum" sz="quarter" idx="5"/>
          </p:nvPr>
        </p:nvSpPr>
        <p:spPr/>
        <p:txBody>
          <a:bodyPr/>
          <a:lstStyle/>
          <a:p>
            <a:fld id="{1EB6936E-E9FB-42CD-8B84-847851F864F8}" type="slidenum">
              <a:rPr lang="en-CA" smtClean="0"/>
              <a:t>44</a:t>
            </a:fld>
            <a:endParaRPr lang="en-CA"/>
          </a:p>
        </p:txBody>
      </p:sp>
    </p:spTree>
    <p:extLst>
      <p:ext uri="{BB962C8B-B14F-4D97-AF65-F5344CB8AC3E}">
        <p14:creationId xmlns:p14="http://schemas.microsoft.com/office/powerpoint/2010/main" val="15701585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Constructing experiment (safety and feasibility)</a:t>
            </a:r>
          </a:p>
          <a:p>
            <a:endParaRPr lang="en-CA"/>
          </a:p>
        </p:txBody>
      </p:sp>
      <p:sp>
        <p:nvSpPr>
          <p:cNvPr id="4" name="Slide Number Placeholder 3"/>
          <p:cNvSpPr>
            <a:spLocks noGrp="1"/>
          </p:cNvSpPr>
          <p:nvPr>
            <p:ph type="sldNum" sz="quarter" idx="5"/>
          </p:nvPr>
        </p:nvSpPr>
        <p:spPr/>
        <p:txBody>
          <a:bodyPr/>
          <a:lstStyle/>
          <a:p>
            <a:fld id="{1EB6936E-E9FB-42CD-8B84-847851F864F8}" type="slidenum">
              <a:rPr lang="en-CA" smtClean="0"/>
              <a:t>45</a:t>
            </a:fld>
            <a:endParaRPr lang="en-CA"/>
          </a:p>
        </p:txBody>
      </p:sp>
    </p:spTree>
    <p:extLst>
      <p:ext uri="{BB962C8B-B14F-4D97-AF65-F5344CB8AC3E}">
        <p14:creationId xmlns:p14="http://schemas.microsoft.com/office/powerpoint/2010/main" val="642166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BE9289-D60D-02D6-B52E-68213B66C7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0BD062-FFDD-C1C7-5091-018EC87C06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E7C1AA-3F96-141A-1C0F-0DAA29ECB79B}"/>
              </a:ext>
            </a:extLst>
          </p:cNvPr>
          <p:cNvSpPr>
            <a:spLocks noGrp="1"/>
          </p:cNvSpPr>
          <p:nvPr>
            <p:ph type="body" idx="1"/>
          </p:nvPr>
        </p:nvSpPr>
        <p:spPr/>
        <p:txBody>
          <a:bodyPr/>
          <a:lstStyle/>
          <a:p>
            <a:pPr>
              <a:defRPr/>
            </a:pPr>
            <a:endParaRPr lang="en-CA" dirty="0"/>
          </a:p>
        </p:txBody>
      </p:sp>
      <p:sp>
        <p:nvSpPr>
          <p:cNvPr id="4" name="Slide Number Placeholder 3">
            <a:extLst>
              <a:ext uri="{FF2B5EF4-FFF2-40B4-BE49-F238E27FC236}">
                <a16:creationId xmlns:a16="http://schemas.microsoft.com/office/drawing/2014/main" id="{29E2007E-77C9-0005-47DA-163D9AE76BF5}"/>
              </a:ext>
            </a:extLst>
          </p:cNvPr>
          <p:cNvSpPr>
            <a:spLocks noGrp="1"/>
          </p:cNvSpPr>
          <p:nvPr>
            <p:ph type="sldNum" sz="quarter" idx="5"/>
          </p:nvPr>
        </p:nvSpPr>
        <p:spPr/>
        <p:txBody>
          <a:bodyPr/>
          <a:lstStyle/>
          <a:p>
            <a:fld id="{1EB6936E-E9FB-42CD-8B84-847851F864F8}" type="slidenum">
              <a:rPr lang="en-CA" smtClean="0"/>
              <a:t>5</a:t>
            </a:fld>
            <a:endParaRPr lang="en-CA"/>
          </a:p>
        </p:txBody>
      </p:sp>
    </p:spTree>
    <p:extLst>
      <p:ext uri="{BB962C8B-B14F-4D97-AF65-F5344CB8AC3E}">
        <p14:creationId xmlns:p14="http://schemas.microsoft.com/office/powerpoint/2010/main" val="33772832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1000"/>
              </a:spcBef>
              <a:buFont typeface="Arial"/>
              <a:buChar char="•"/>
            </a:pPr>
            <a:r>
              <a:rPr lang="en-US"/>
              <a:t>Constructing experiment – optics students can work with</a:t>
            </a:r>
          </a:p>
          <a:p>
            <a:r>
              <a:rPr lang="en-US"/>
              <a:t>After exiting the femtosecond laser, the light first interacts with a periscope (optic (c) in Figure \ref{</a:t>
            </a:r>
            <a:r>
              <a:rPr lang="en-US" err="1"/>
              <a:t>fig:muonsworkspace</a:t>
            </a:r>
            <a:r>
              <a:rPr lang="en-US"/>
              <a:t>}) which raises the beam while keeping it parallel to the optical table. Since the beam exits the TS Kit at 59mm above the optical bench and most optics in the experimental workspace were mounted higher than that, raising the beam was necessary to allow the light to interact with the rest of the optics in the workspace. The periscope can safely alter the beam height while keeping the beam parallel to the table. The periscope also rotates the polarization of the beam, so the beam became s-polarized after exiting the periscope. After the beam height is raised vertically, it passes through a paired half-waveplate and linear polarizer (optic (d) in Figure \ref{</a:t>
            </a:r>
            <a:r>
              <a:rPr lang="en-US" err="1"/>
              <a:t>fig:muonsworkspace</a:t>
            </a:r>
            <a:r>
              <a:rPr lang="en-US"/>
              <a:t>}). The half-waveplate and linear polarizer are paired together so that the pulse energy of the mode-locked pulse train can be changed. The glass block (optic (e) in Figure \ref{</a:t>
            </a:r>
            <a:r>
              <a:rPr lang="en-US" err="1"/>
              <a:t>fig:muonsworkspace</a:t>
            </a:r>
            <a:r>
              <a:rPr lang="en-US"/>
              <a:t>}) is made of K9 glass and is used to double the pulse duration of the infrared light emitted from the ultrafast laser. Bi-Convex Lenses with different focal lengths (optics (f) in Figure \ref{</a:t>
            </a:r>
            <a:r>
              <a:rPr lang="en-US" err="1"/>
              <a:t>fig:muonsworkspace</a:t>
            </a:r>
            <a:r>
              <a:rPr lang="en-US"/>
              <a:t>}) are used to focus the beam within the </a:t>
            </a:r>
            <a:r>
              <a:rPr lang="en-US" err="1"/>
              <a:t>centre</a:t>
            </a:r>
            <a:r>
              <a:rPr lang="en-US"/>
              <a:t> of the BBO Crystal (optic (g) in Figure \ref{</a:t>
            </a:r>
            <a:r>
              <a:rPr lang="en-US" err="1"/>
              <a:t>fig:muonsworkspace</a:t>
            </a:r>
            <a:r>
              <a:rPr lang="en-US"/>
              <a:t>}). The SHG light generated within the crystal. Since not all the infrared fundamental light converts into blue SHG light, a filter optic (h) in Figure \ref{</a:t>
            </a:r>
            <a:r>
              <a:rPr lang="en-US" err="1"/>
              <a:t>fig:muonsworkspace</a:t>
            </a:r>
            <a:r>
              <a:rPr lang="en-US"/>
              <a:t>}) is placed in the beam's path to block the red light exiting the BBO crystal. The viewing screen (optic (</a:t>
            </a:r>
            <a:r>
              <a:rPr lang="en-US" err="1"/>
              <a:t>i</a:t>
            </a:r>
            <a:r>
              <a:rPr lang="en-US"/>
              <a:t>) in Figure \ref{</a:t>
            </a:r>
            <a:r>
              <a:rPr lang="en-US" err="1"/>
              <a:t>fig:muonsworkspace</a:t>
            </a:r>
            <a:r>
              <a:rPr lang="en-US"/>
              <a:t>}) blocks all the light from exiting the experimental workspace while the intensity autocorrelator is not in use. Between optics (e) and (f), a power meter is attached on a rail to move in and out of the beam path. Another power meter is placed behind optic (h). Power meters are in place to measure the average power of both the infrared and blue beams. </a:t>
            </a:r>
          </a:p>
        </p:txBody>
      </p:sp>
      <p:sp>
        <p:nvSpPr>
          <p:cNvPr id="4" name="Slide Number Placeholder 3"/>
          <p:cNvSpPr>
            <a:spLocks noGrp="1"/>
          </p:cNvSpPr>
          <p:nvPr>
            <p:ph type="sldNum" sz="quarter" idx="5"/>
          </p:nvPr>
        </p:nvSpPr>
        <p:spPr/>
        <p:txBody>
          <a:bodyPr/>
          <a:lstStyle/>
          <a:p>
            <a:fld id="{1EB6936E-E9FB-42CD-8B84-847851F864F8}" type="slidenum">
              <a:t>46</a:t>
            </a:fld>
            <a:endParaRPr lang="en-US"/>
          </a:p>
        </p:txBody>
      </p:sp>
    </p:spTree>
    <p:extLst>
      <p:ext uri="{BB962C8B-B14F-4D97-AF65-F5344CB8AC3E}">
        <p14:creationId xmlns:p14="http://schemas.microsoft.com/office/powerpoint/2010/main" val="40690083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Presents a narrative to students that encourages them to go on a “journey” in a sense with the goal being to have fun working with a system that is entirely brand new to them</a:t>
            </a:r>
          </a:p>
          <a:p>
            <a:r>
              <a:rPr lang="en-CA"/>
              <a:t>Work is evaluated less heavily on data collection and analysis more heavily on development of experimental questions, procedure, and ability to produce meaningful peer-to-peer interactions that reflect the skills and competencies of practicing experimental physicists</a:t>
            </a:r>
          </a:p>
          <a:p>
            <a:endParaRPr lang="en-CA"/>
          </a:p>
        </p:txBody>
      </p:sp>
      <p:sp>
        <p:nvSpPr>
          <p:cNvPr id="4" name="Slide Number Placeholder 3"/>
          <p:cNvSpPr>
            <a:spLocks noGrp="1"/>
          </p:cNvSpPr>
          <p:nvPr>
            <p:ph type="sldNum" sz="quarter" idx="5"/>
          </p:nvPr>
        </p:nvSpPr>
        <p:spPr/>
        <p:txBody>
          <a:bodyPr/>
          <a:lstStyle/>
          <a:p>
            <a:fld id="{1EB6936E-E9FB-42CD-8B84-847851F864F8}" type="slidenum">
              <a:rPr lang="en-CA" smtClean="0"/>
              <a:t>47</a:t>
            </a:fld>
            <a:endParaRPr lang="en-CA"/>
          </a:p>
        </p:txBody>
      </p:sp>
    </p:spTree>
    <p:extLst>
      <p:ext uri="{BB962C8B-B14F-4D97-AF65-F5344CB8AC3E}">
        <p14:creationId xmlns:p14="http://schemas.microsoft.com/office/powerpoint/2010/main" val="60257718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1EB6936E-E9FB-42CD-8B84-847851F864F8}" type="slidenum">
              <a:rPr lang="en-CA" smtClean="0"/>
              <a:t>50</a:t>
            </a:fld>
            <a:endParaRPr lang="en-CA"/>
          </a:p>
        </p:txBody>
      </p:sp>
    </p:spTree>
    <p:extLst>
      <p:ext uri="{BB962C8B-B14F-4D97-AF65-F5344CB8AC3E}">
        <p14:creationId xmlns:p14="http://schemas.microsoft.com/office/powerpoint/2010/main" val="1298738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EA4FDF-9D01-DA70-7AA4-FF517C49D0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1E14AD-8AA2-D48E-9DB1-AFB05EC8B3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63BE6C-64C7-3577-F4C3-EF82D41C0162}"/>
              </a:ext>
            </a:extLst>
          </p:cNvPr>
          <p:cNvSpPr>
            <a:spLocks noGrp="1"/>
          </p:cNvSpPr>
          <p:nvPr>
            <p:ph type="body" idx="1"/>
          </p:nvPr>
        </p:nvSpPr>
        <p:spPr/>
        <p:txBody>
          <a:bodyPr/>
          <a:lstStyle/>
          <a:p>
            <a:r>
              <a:rPr lang="en-CA"/>
              <a:t>How to answer an experimental question</a:t>
            </a:r>
          </a:p>
          <a:p>
            <a:r>
              <a:rPr lang="en-CA"/>
              <a:t>SHG is intensity dependent</a:t>
            </a:r>
          </a:p>
          <a:p>
            <a:r>
              <a:rPr lang="en-CA"/>
              <a:t>The pulse energy is the only variable of the three that the students can directly measure. </a:t>
            </a:r>
          </a:p>
          <a:p>
            <a:r>
              <a:rPr lang="en-CA"/>
              <a:t>Students approximate pulse duration and won’t require a measurement of the peak power (since they are inferring a ratio of the FWHM of each colour)</a:t>
            </a:r>
          </a:p>
          <a:p>
            <a:r>
              <a:rPr lang="en-CA"/>
              <a:t>Students cannot directly measure the intensity and must use the beam area instead to determine the dependence</a:t>
            </a:r>
          </a:p>
          <a:p>
            <a:endParaRPr lang="en-CA"/>
          </a:p>
        </p:txBody>
      </p:sp>
      <p:sp>
        <p:nvSpPr>
          <p:cNvPr id="4" name="Slide Number Placeholder 3">
            <a:extLst>
              <a:ext uri="{FF2B5EF4-FFF2-40B4-BE49-F238E27FC236}">
                <a16:creationId xmlns:a16="http://schemas.microsoft.com/office/drawing/2014/main" id="{8BCE6E30-DBCA-732A-9179-F6D8F338DDFD}"/>
              </a:ext>
            </a:extLst>
          </p:cNvPr>
          <p:cNvSpPr>
            <a:spLocks noGrp="1"/>
          </p:cNvSpPr>
          <p:nvPr>
            <p:ph type="sldNum" sz="quarter" idx="5"/>
          </p:nvPr>
        </p:nvSpPr>
        <p:spPr/>
        <p:txBody>
          <a:bodyPr/>
          <a:lstStyle/>
          <a:p>
            <a:fld id="{1EB6936E-E9FB-42CD-8B84-847851F864F8}" type="slidenum">
              <a:rPr lang="en-CA" smtClean="0"/>
              <a:t>6</a:t>
            </a:fld>
            <a:endParaRPr lang="en-CA"/>
          </a:p>
        </p:txBody>
      </p:sp>
    </p:spTree>
    <p:extLst>
      <p:ext uri="{BB962C8B-B14F-4D97-AF65-F5344CB8AC3E}">
        <p14:creationId xmlns:p14="http://schemas.microsoft.com/office/powerpoint/2010/main" val="1356369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US" dirty="0"/>
              <a:t>To make sure students can independently perform their work with expensive and delicate equipment, it's important to make sure the experiment can withstand the well-intentioned hands of new learners (instructors included). For this reason, we made sure that the experiment uses robust and durable equipment, the tasks are safe and feasible, and the experiment is quick to set up and prepare. We need to make sure that the experiment can withstand repeated use over a continuous laboratory session and that the class-IV laser light doesn't harm those working in the laboratory. It also needs to be quick to set up since the equipment we are working with is sensitive. If the oscillator stops mode-locking it needs to be easy to restart so that students don't get interrupted when working.</a:t>
            </a:r>
          </a:p>
          <a:p>
            <a:pPr>
              <a:lnSpc>
                <a:spcPct val="90000"/>
              </a:lnSpc>
              <a:spcBef>
                <a:spcPts val="1000"/>
              </a:spcBef>
            </a:pPr>
            <a:endParaRPr lang="en-US" dirty="0">
              <a:ea typeface="Calibri"/>
              <a:cs typeface="Calibri"/>
            </a:endParaRPr>
          </a:p>
          <a:p>
            <a:r>
              <a:rPr lang="en-US" dirty="0"/>
              <a:t>This was the first undergraduate experiment using a Class-IV Laser within the Department of Physics and Astronomy at the University of Waterloo. Given that Class-IV laser systems are typically restricted from undergraduate use, this experiment was introduced at the upper year level. This approach aimed to engage students with prior experience in laboratory safety practices, thereby enabling them to critically evaluate and provide insights on the designed safety protocols.</a:t>
            </a:r>
            <a:endParaRPr lang="en-US" dirty="0">
              <a:ea typeface="Calibri"/>
              <a:cs typeface="Calibri"/>
            </a:endParaRPr>
          </a:p>
          <a:p>
            <a:r>
              <a:rPr lang="en-US" dirty="0"/>
              <a:t> </a:t>
            </a:r>
            <a:endParaRPr lang="en-US" dirty="0">
              <a:ea typeface="Calibri"/>
              <a:cs typeface="Calibri"/>
            </a:endParaRPr>
          </a:p>
          <a:p>
            <a:r>
              <a:rPr lang="en-US" dirty="0"/>
              <a:t>This was also the first open inquiry experiment offered to undergraduate students in any of our physics programs. Since upper year students are not yet trained on moving through higher levels of inquiry, we chose to offer this experiment using guided inquiry instruction, so more information on experimental procedures and design was given to upper year students. </a:t>
            </a:r>
          </a:p>
        </p:txBody>
      </p:sp>
      <p:sp>
        <p:nvSpPr>
          <p:cNvPr id="4" name="Slide Number Placeholder 3"/>
          <p:cNvSpPr>
            <a:spLocks noGrp="1"/>
          </p:cNvSpPr>
          <p:nvPr>
            <p:ph type="sldNum" sz="quarter" idx="5"/>
          </p:nvPr>
        </p:nvSpPr>
        <p:spPr/>
        <p:txBody>
          <a:bodyPr/>
          <a:lstStyle/>
          <a:p>
            <a:fld id="{1EB6936E-E9FB-42CD-8B84-847851F864F8}" type="slidenum">
              <a:t>7</a:t>
            </a:fld>
            <a:endParaRPr lang="en-US"/>
          </a:p>
        </p:txBody>
      </p:sp>
    </p:spTree>
    <p:extLst>
      <p:ext uri="{BB962C8B-B14F-4D97-AF65-F5344CB8AC3E}">
        <p14:creationId xmlns:p14="http://schemas.microsoft.com/office/powerpoint/2010/main" val="3028216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Originally, the experiment designed during this project would have been on optical autocorrelation. During this project's early stages, it was determined that the frequency doubling phenomenon occurring within the intensity autocorrelator was in itself an exciting topic for inquiry work. The optical autocorrelator will now be used to develop a second experiment that builds off of the one presented in this thesis and the experiment will be held in the upper year advanced/modern physics laboratory. This defense presented the first experiment developed for the GWLC, and provides a foundation for the development of experiments in the laboratory revision project. Beyond its local context, this work may also be valuable to educators looking to transition from confirmation inquiry work to project-based courses that teach using authentic inquiry. By introducing inquiry learning in the introductory laboratory through an experiment on SHG, this project offers a basis for integrating complex physics phenomena into introductory undergraduate curricula in a pedagogically meaningful way. </a:t>
            </a:r>
          </a:p>
        </p:txBody>
      </p:sp>
      <p:sp>
        <p:nvSpPr>
          <p:cNvPr id="4" name="Slide Number Placeholder 3"/>
          <p:cNvSpPr>
            <a:spLocks noGrp="1"/>
          </p:cNvSpPr>
          <p:nvPr>
            <p:ph type="sldNum" sz="quarter" idx="5"/>
          </p:nvPr>
        </p:nvSpPr>
        <p:spPr/>
        <p:txBody>
          <a:bodyPr/>
          <a:lstStyle/>
          <a:p>
            <a:fld id="{1EB6936E-E9FB-42CD-8B84-847851F864F8}" type="slidenum">
              <a:rPr lang="en-US"/>
              <a:t>8</a:t>
            </a:fld>
            <a:endParaRPr lang="en-US"/>
          </a:p>
        </p:txBody>
      </p:sp>
    </p:spTree>
    <p:extLst>
      <p:ext uri="{BB962C8B-B14F-4D97-AF65-F5344CB8AC3E}">
        <p14:creationId xmlns:p14="http://schemas.microsoft.com/office/powerpoint/2010/main" val="3376524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the defense of my thesis! With that I would like to thank you all for attending, my committee for partaking this project, especially Dr. Strickland who had started this project well before it became what it is today all the way back in 2018. This was a very interesting topic that combined physics education with graduate level optics work, so I would also like to thank Dr. Cummings for her involvement to ensure this work was done through discipline based education research. Dr. Sanderson and Dr. Campbell have also been significant contributors through course work and shared lab space. </a:t>
            </a:r>
          </a:p>
        </p:txBody>
      </p:sp>
      <p:sp>
        <p:nvSpPr>
          <p:cNvPr id="4" name="Slide Number Placeholder 3"/>
          <p:cNvSpPr>
            <a:spLocks noGrp="1"/>
          </p:cNvSpPr>
          <p:nvPr>
            <p:ph type="sldNum" sz="quarter" idx="5"/>
          </p:nvPr>
        </p:nvSpPr>
        <p:spPr/>
        <p:txBody>
          <a:bodyPr/>
          <a:lstStyle/>
          <a:p>
            <a:fld id="{1EB6936E-E9FB-42CD-8B84-847851F864F8}" type="slidenum">
              <a:rPr lang="en-US"/>
              <a:t>9</a:t>
            </a:fld>
            <a:endParaRPr lang="en-US"/>
          </a:p>
        </p:txBody>
      </p:sp>
    </p:spTree>
    <p:extLst>
      <p:ext uri="{BB962C8B-B14F-4D97-AF65-F5344CB8AC3E}">
        <p14:creationId xmlns:p14="http://schemas.microsoft.com/office/powerpoint/2010/main" val="41860348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US" dirty="0"/>
              <a:t>Most of this defense covers the physics education research and background to the experiment, but a significant amount of time in this project went to building this laser. It is more appropriate to call it a titanium Sapphire oscillator that uses </a:t>
            </a:r>
            <a:r>
              <a:rPr lang="en-US" dirty="0" err="1"/>
              <a:t>kerr</a:t>
            </a:r>
            <a:r>
              <a:rPr lang="en-US" dirty="0"/>
              <a:t> lens </a:t>
            </a:r>
            <a:r>
              <a:rPr lang="en-US" dirty="0" err="1"/>
              <a:t>modelocking</a:t>
            </a:r>
            <a:r>
              <a:rPr lang="en-US" dirty="0"/>
              <a:t> to emit light in a train of femtosecond pulses Students can't interact with the oscillator directly due to safety regulations. To generate the infrared pulsed light used in our experiment, we started with a continuous wave green laser to pump the oscillator. Within the </a:t>
            </a:r>
            <a:r>
              <a:rPr lang="en-US" dirty="0" err="1"/>
              <a:t>Ti:Sapphire</a:t>
            </a:r>
            <a:r>
              <a:rPr lang="en-US" dirty="0"/>
              <a:t> crystal, the infrared light is generated and then lased with mirrors 1 and 9 forming the lasing cavity. The pulses were generated as the light passed through the two prisms. Once the light exited the enclosure, it enters our experimental workspace. The precision needed to align the components was quite high and the system needed to be calibrated iteratively and so initial lasing </a:t>
            </a:r>
            <a:r>
              <a:rPr lang="en-US" dirty="0" err="1"/>
              <a:t>alignmnent</a:t>
            </a:r>
            <a:r>
              <a:rPr lang="en-US" dirty="0"/>
              <a:t> and </a:t>
            </a:r>
            <a:r>
              <a:rPr lang="en-US" dirty="0" err="1"/>
              <a:t>modelocking</a:t>
            </a:r>
            <a:r>
              <a:rPr lang="en-US" dirty="0"/>
              <a:t> alignment took a significant amount of effort. In addition to the delicate equipment, </a:t>
            </a:r>
            <a:r>
              <a:rPr lang="en-US" dirty="0" err="1"/>
              <a:t>modelocking</a:t>
            </a:r>
            <a:r>
              <a:rPr lang="en-US" dirty="0"/>
              <a:t> is a sensitive process. In spite of </a:t>
            </a:r>
            <a:r>
              <a:rPr lang="en-US" dirty="0" err="1"/>
              <a:t>modelocking</a:t>
            </a:r>
            <a:r>
              <a:rPr lang="en-US" dirty="0"/>
              <a:t> </a:t>
            </a:r>
            <a:r>
              <a:rPr lang="en-US" dirty="0" err="1"/>
              <a:t>favouring</a:t>
            </a:r>
            <a:r>
              <a:rPr lang="en-US" dirty="0"/>
              <a:t> the pulsed light over a continuous wave, it was easy to lose mode-locking, which means that the oscillator stops emitting light as intense bursts of short pulses and instead emits light as a less intense continuous wave. We didn't just pick this behemoth of a laser to show off to our students, there are several practical benefits to using a femtosecond laser. Second harmonic generation can be generated from a continuous wave source, but efficiency is lower in these cases. We want our students to work with as much SHG light as possible, so we want an efficient system. Once lasing was achieved the first time and then once </a:t>
            </a:r>
            <a:r>
              <a:rPr lang="en-US" dirty="0" err="1"/>
              <a:t>modelocking</a:t>
            </a:r>
            <a:r>
              <a:rPr lang="en-US" dirty="0"/>
              <a:t> was achieved the first time, realignment was much quicker since the stable alignment parameters had been established.</a:t>
            </a:r>
          </a:p>
        </p:txBody>
      </p:sp>
      <p:sp>
        <p:nvSpPr>
          <p:cNvPr id="4" name="Slide Number Placeholder 3"/>
          <p:cNvSpPr>
            <a:spLocks noGrp="1"/>
          </p:cNvSpPr>
          <p:nvPr>
            <p:ph type="sldNum" sz="quarter" idx="5"/>
          </p:nvPr>
        </p:nvSpPr>
        <p:spPr/>
        <p:txBody>
          <a:bodyPr/>
          <a:lstStyle/>
          <a:p>
            <a:fld id="{1EB6936E-E9FB-42CD-8B84-847851F864F8}" type="slidenum">
              <a:t>10</a:t>
            </a:fld>
            <a:endParaRPr lang="en-US"/>
          </a:p>
        </p:txBody>
      </p:sp>
    </p:spTree>
    <p:extLst>
      <p:ext uri="{BB962C8B-B14F-4D97-AF65-F5344CB8AC3E}">
        <p14:creationId xmlns:p14="http://schemas.microsoft.com/office/powerpoint/2010/main" val="19889859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5" descr="University of Waterloo Faculty of Science logo">
            <a:extLst>
              <a:ext uri="{FF2B5EF4-FFF2-40B4-BE49-F238E27FC236}">
                <a16:creationId xmlns:a16="http://schemas.microsoft.com/office/drawing/2014/main" id="{3A6F46E9-A98A-2D46-816A-0FACCEE272D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0" y="5606058"/>
            <a:ext cx="4416302" cy="1253700"/>
          </a:xfrm>
          <a:prstGeom prst="rect">
            <a:avLst/>
          </a:prstGeom>
        </p:spPr>
      </p:pic>
      <p:sp>
        <p:nvSpPr>
          <p:cNvPr id="2" name="Title 1"/>
          <p:cNvSpPr>
            <a:spLocks noGrp="1"/>
          </p:cNvSpPr>
          <p:nvPr>
            <p:ph type="ctrTitle" hasCustomPrompt="1"/>
          </p:nvPr>
        </p:nvSpPr>
        <p:spPr>
          <a:xfrm>
            <a:off x="452740" y="1028940"/>
            <a:ext cx="9711677" cy="1474115"/>
          </a:xfrm>
        </p:spPr>
        <p:txBody>
          <a:bodyPr lIns="0" anchor="b">
            <a:noAutofit/>
          </a:bodyPr>
          <a:lstStyle>
            <a:lvl1pPr algn="l">
              <a:defRPr sz="5400" b="1" cap="all" baseline="0">
                <a:solidFill>
                  <a:schemeClr val="tx1"/>
                </a:solidFill>
                <a:latin typeface="+mj-lt"/>
              </a:defRPr>
            </a:lvl1pPr>
          </a:lstStyle>
          <a:p>
            <a:r>
              <a:rPr lang="en-US"/>
              <a:t>CLICK TO EDIT MASTER TITLE SLIDE</a:t>
            </a:r>
          </a:p>
        </p:txBody>
      </p:sp>
      <p:sp>
        <p:nvSpPr>
          <p:cNvPr id="3" name="Subtitle 2"/>
          <p:cNvSpPr>
            <a:spLocks noGrp="1"/>
          </p:cNvSpPr>
          <p:nvPr>
            <p:ph type="subTitle" idx="1"/>
          </p:nvPr>
        </p:nvSpPr>
        <p:spPr>
          <a:xfrm>
            <a:off x="452740" y="4266821"/>
            <a:ext cx="5486243" cy="666549"/>
          </a:xfrm>
        </p:spPr>
        <p:txBody>
          <a:bodyPr lIns="0" anchor="t">
            <a:normAutofit/>
          </a:bodyPr>
          <a:lstStyle>
            <a:lvl1pPr marL="0" indent="0" algn="l">
              <a:buNone/>
              <a:defRPr sz="1500" b="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p:cNvSpPr>
            <a:spLocks noGrp="1"/>
          </p:cNvSpPr>
          <p:nvPr>
            <p:ph type="dt" sz="half" idx="10"/>
          </p:nvPr>
        </p:nvSpPr>
        <p:spPr>
          <a:xfrm>
            <a:off x="452740" y="2642329"/>
            <a:ext cx="1182916" cy="377962"/>
          </a:xfrm>
          <a:solidFill>
            <a:schemeClr val="accent3"/>
          </a:solidFill>
        </p:spPr>
        <p:txBody>
          <a:bodyPr/>
          <a:lstStyle>
            <a:lvl1pPr>
              <a:defRPr sz="11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846CE7D5-CF57-46EF-B807-FDD0502418D4}" type="datetimeFigureOut">
              <a:rPr lang="en-US" smtClean="0"/>
              <a:t>6/22/2026</a:t>
            </a:fld>
            <a:endParaRPr lang="en-US"/>
          </a:p>
        </p:txBody>
      </p:sp>
      <p:sp>
        <p:nvSpPr>
          <p:cNvPr id="8" name="Footer Placeholder 7"/>
          <p:cNvSpPr>
            <a:spLocks noGrp="1"/>
          </p:cNvSpPr>
          <p:nvPr>
            <p:ph type="ftr" sz="quarter" idx="11"/>
          </p:nvPr>
        </p:nvSpPr>
        <p:spPr>
          <a:xfrm>
            <a:off x="6623674" y="6377231"/>
            <a:ext cx="4293708" cy="250337"/>
          </a:xfrm>
        </p:spPr>
        <p:txBody>
          <a:bodyPr/>
          <a:lstStyle>
            <a:lvl1pPr algn="ctr">
              <a:defRPr/>
            </a:lvl1pPr>
          </a:lstStyle>
          <a:p>
            <a:endParaRPr lang="en-US"/>
          </a:p>
        </p:txBody>
      </p:sp>
      <p:sp>
        <p:nvSpPr>
          <p:cNvPr id="9" name="Slide Number Placeholder 8"/>
          <p:cNvSpPr>
            <a:spLocks noGrp="1"/>
          </p:cNvSpPr>
          <p:nvPr>
            <p:ph type="sldNum" sz="quarter" idx="12"/>
          </p:nvPr>
        </p:nvSpPr>
        <p:spPr>
          <a:xfrm>
            <a:off x="11148416" y="6377231"/>
            <a:ext cx="553900" cy="250337"/>
          </a:xfrm>
        </p:spPr>
        <p:txBody>
          <a:bodyPr/>
          <a:lstStyle>
            <a:lvl1pPr algn="ctr">
              <a:defRPr/>
            </a:lvl1pPr>
          </a:lstStyle>
          <a:p>
            <a:fld id="{330EA680-D336-4FF7-8B7A-9848BB0A1C32}" type="slidenum">
              <a:rPr lang="en-US" smtClean="0"/>
              <a:t>‹#›</a:t>
            </a:fld>
            <a:endParaRPr lang="en-US"/>
          </a:p>
        </p:txBody>
      </p:sp>
      <p:grpSp>
        <p:nvGrpSpPr>
          <p:cNvPr id="4" name="Group 3"/>
          <p:cNvGrpSpPr/>
          <p:nvPr/>
        </p:nvGrpSpPr>
        <p:grpSpPr>
          <a:xfrm>
            <a:off x="0" y="0"/>
            <a:ext cx="12192000" cy="397164"/>
            <a:chOff x="0" y="0"/>
            <a:chExt cx="12192000" cy="397164"/>
          </a:xfrm>
        </p:grpSpPr>
        <p:sp>
          <p:nvSpPr>
            <p:cNvPr id="18" name="Rectangle 17"/>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75729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59881" y="1396192"/>
            <a:ext cx="5542713" cy="670270"/>
          </a:xfrm>
        </p:spPr>
        <p:txBody>
          <a:bodyPr anchor="b">
            <a:noAutofit/>
          </a:bodyPr>
          <a:lstStyle>
            <a:lvl1pPr marL="0" indent="0">
              <a:buNone/>
              <a:defRPr sz="2800" b="1" baseline="0">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9881" y="2184400"/>
            <a:ext cx="5542713" cy="3846945"/>
          </a:xfrm>
        </p:spPr>
        <p:txBody>
          <a:bodyPr>
            <a:normAutofit/>
          </a:bodyPr>
          <a:lstStyle>
            <a:lvl1pPr marL="288925" indent="-288925">
              <a:spcBef>
                <a:spcPts val="800"/>
              </a:spcBef>
              <a:spcAft>
                <a:spcPts val="800"/>
              </a:spcAft>
              <a:buFont typeface="Wingdings" charset="2"/>
              <a:buChar char="§"/>
              <a:defRPr sz="2000"/>
            </a:lvl1pPr>
            <a:lvl2pPr marL="685800" indent="-228600">
              <a:spcBef>
                <a:spcPts val="800"/>
              </a:spcBef>
              <a:spcAft>
                <a:spcPts val="800"/>
              </a:spcAft>
              <a:buFont typeface="Wingdings" charset="2"/>
              <a:buChar char="§"/>
              <a:defRPr sz="1800"/>
            </a:lvl2pPr>
            <a:lvl3pPr marL="1143000" indent="-228600">
              <a:spcBef>
                <a:spcPts val="800"/>
              </a:spcBef>
              <a:spcAft>
                <a:spcPts val="800"/>
              </a:spcAft>
              <a:buFont typeface="Wingdings" charset="2"/>
              <a:buChar char="§"/>
              <a:defRPr sz="1600"/>
            </a:lvl3pPr>
            <a:lvl4pPr marL="1600200" indent="-228600">
              <a:spcBef>
                <a:spcPts val="800"/>
              </a:spcBef>
              <a:spcAft>
                <a:spcPts val="800"/>
              </a:spcAft>
              <a:buFont typeface="Wingdings" charset="2"/>
              <a:buChar char="§"/>
              <a:defRPr sz="1400"/>
            </a:lvl4pPr>
            <a:lvl5pPr marL="2057400" indent="-228600">
              <a:spcBef>
                <a:spcPts val="800"/>
              </a:spcBef>
              <a:spcAft>
                <a:spcPts val="800"/>
              </a:spcAft>
              <a:buFont typeface="Wingdings" charset="2"/>
              <a:buChar cha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36154" y="1396192"/>
            <a:ext cx="5593458" cy="670270"/>
          </a:xfrm>
        </p:spPr>
        <p:txBody>
          <a:bodyPr anchor="b">
            <a:normAutofit/>
          </a:bodyPr>
          <a:lstStyle>
            <a:lvl1pPr marL="0" indent="0">
              <a:buNone/>
              <a:defRPr sz="28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36154" y="2184400"/>
            <a:ext cx="5593458" cy="3846945"/>
          </a:xfrm>
        </p:spPr>
        <p:txBody>
          <a:bodyPr>
            <a:normAutofit/>
          </a:bodyPr>
          <a:lstStyle>
            <a:lvl1pPr marL="288925" indent="-288925">
              <a:spcBef>
                <a:spcPts val="800"/>
              </a:spcBef>
              <a:spcAft>
                <a:spcPts val="800"/>
              </a:spcAft>
              <a:buFont typeface="Wingdings" charset="2"/>
              <a:buChar char="§"/>
              <a:defRPr sz="2000"/>
            </a:lvl1pPr>
            <a:lvl2pPr marL="685800" indent="-228600">
              <a:spcBef>
                <a:spcPts val="800"/>
              </a:spcBef>
              <a:spcAft>
                <a:spcPts val="800"/>
              </a:spcAft>
              <a:buFont typeface="Wingdings" charset="2"/>
              <a:buChar char="§"/>
              <a:defRPr sz="1800"/>
            </a:lvl2pPr>
            <a:lvl3pPr marL="1143000" indent="-228600">
              <a:spcBef>
                <a:spcPts val="800"/>
              </a:spcBef>
              <a:spcAft>
                <a:spcPts val="800"/>
              </a:spcAft>
              <a:buFont typeface="Wingdings" charset="2"/>
              <a:buChar char="§"/>
              <a:defRPr sz="1600"/>
            </a:lvl3pPr>
            <a:lvl4pPr marL="1600200" indent="-228600">
              <a:spcBef>
                <a:spcPts val="800"/>
              </a:spcBef>
              <a:spcAft>
                <a:spcPts val="800"/>
              </a:spcAft>
              <a:buFont typeface="Wingdings" charset="2"/>
              <a:buChar char="§"/>
              <a:defRPr sz="1400"/>
            </a:lvl4pPr>
            <a:lvl5pPr marL="2057400" indent="-228600">
              <a:spcBef>
                <a:spcPts val="800"/>
              </a:spcBef>
              <a:spcAft>
                <a:spcPts val="800"/>
              </a:spcAft>
              <a:buFont typeface="Wingdings" charset="2"/>
              <a:buChar cha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9"/>
          <p:cNvSpPr>
            <a:spLocks noGrp="1"/>
          </p:cNvSpPr>
          <p:nvPr>
            <p:ph type="title" hasCustomPrompt="1"/>
          </p:nvPr>
        </p:nvSpPr>
        <p:spPr>
          <a:xfrm>
            <a:off x="259883" y="434108"/>
            <a:ext cx="11569729" cy="895927"/>
          </a:xfrm>
        </p:spPr>
        <p:txBody>
          <a:bodyPr/>
          <a:lstStyle>
            <a:lvl1pPr>
              <a:defRPr b="1"/>
            </a:lvl1pPr>
          </a:lstStyle>
          <a:p>
            <a:r>
              <a:rPr lang="en-US"/>
              <a:t>CLICK TO EDIT MASTER TITLE STYLE</a:t>
            </a:r>
          </a:p>
        </p:txBody>
      </p:sp>
      <p:sp>
        <p:nvSpPr>
          <p:cNvPr id="2" name="Date Placeholder 1"/>
          <p:cNvSpPr>
            <a:spLocks noGrp="1"/>
          </p:cNvSpPr>
          <p:nvPr>
            <p:ph type="dt" sz="half" idx="10"/>
          </p:nvPr>
        </p:nvSpPr>
        <p:spPr/>
        <p:txBody>
          <a:bodyPr/>
          <a:lstStyle/>
          <a:p>
            <a:fld id="{846CE7D5-CF57-46EF-B807-FDD0502418D4}" type="datetimeFigureOut">
              <a:rPr lang="en-US" smtClean="0"/>
              <a:t>6/22/2026</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821662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a:t>CLICK TO EDIT MASTER TITLE STYLE</a:t>
            </a:r>
          </a:p>
        </p:txBody>
      </p:sp>
      <p:sp>
        <p:nvSpPr>
          <p:cNvPr id="6" name="Date Placeholder 5"/>
          <p:cNvSpPr>
            <a:spLocks noGrp="1"/>
          </p:cNvSpPr>
          <p:nvPr>
            <p:ph type="dt" sz="half" idx="10"/>
          </p:nvPr>
        </p:nvSpPr>
        <p:spPr/>
        <p:txBody>
          <a:bodyPr/>
          <a:lstStyle/>
          <a:p>
            <a:fld id="{846CE7D5-CF57-46EF-B807-FDD0502418D4}" type="datetimeFigureOut">
              <a:rPr lang="en-US" smtClean="0"/>
              <a:t>6/22/2026</a:t>
            </a:fld>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467352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6CE7D5-CF57-46EF-B807-FDD0502418D4}"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36725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lank_NoBkgrd">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0751004" y="6335309"/>
            <a:ext cx="1181114" cy="250337"/>
          </a:xfrm>
        </p:spPr>
        <p:txBody>
          <a:bodyPr/>
          <a:lstStyle/>
          <a:p>
            <a:fld id="{846CE7D5-CF57-46EF-B807-FDD0502418D4}"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grpSp>
        <p:nvGrpSpPr>
          <p:cNvPr id="8" name="Group 7">
            <a:extLst>
              <a:ext uri="{FF2B5EF4-FFF2-40B4-BE49-F238E27FC236}">
                <a16:creationId xmlns:a16="http://schemas.microsoft.com/office/drawing/2014/main" id="{3954DFDD-43B6-744F-8298-62DCEDEB89F2}"/>
              </a:ext>
            </a:extLst>
          </p:cNvPr>
          <p:cNvGrpSpPr/>
          <p:nvPr/>
        </p:nvGrpSpPr>
        <p:grpSpPr>
          <a:xfrm>
            <a:off x="0" y="0"/>
            <a:ext cx="12192000" cy="397164"/>
            <a:chOff x="0" y="0"/>
            <a:chExt cx="12192000" cy="397164"/>
          </a:xfrm>
        </p:grpSpPr>
        <p:sp>
          <p:nvSpPr>
            <p:cNvPr id="9" name="Rectangle 8">
              <a:extLst>
                <a:ext uri="{FF2B5EF4-FFF2-40B4-BE49-F238E27FC236}">
                  <a16:creationId xmlns:a16="http://schemas.microsoft.com/office/drawing/2014/main" id="{E4544DC9-9971-2C44-A9DC-ECFF04CDBA59}"/>
                </a:ext>
              </a:extLst>
            </p:cNvPr>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0BFE83E-3FE1-D94C-A11C-E28DEDA2EEF7}"/>
                </a:ext>
              </a:extLst>
            </p:cNvPr>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442F746-D7DB-494D-8C92-08F201DF4CCD}"/>
                </a:ext>
              </a:extLst>
            </p:cNvPr>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1D9AB60-1AAD-3B48-9347-035C93EEE539}"/>
                </a:ext>
              </a:extLst>
            </p:cNvPr>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F341DAD-1B42-6D42-8636-FBCC64CC2233}"/>
                </a:ext>
              </a:extLst>
            </p:cNvPr>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76614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Context or Quot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30071" y="1237675"/>
            <a:ext cx="4331855" cy="910202"/>
          </a:xfrm>
        </p:spPr>
        <p:txBody>
          <a:bodyPr anchor="b">
            <a:normAutofit/>
          </a:bodyPr>
          <a:lstStyle>
            <a:lvl1pPr algn="ctr">
              <a:defRPr sz="2800" b="1" cap="all" baseline="0"/>
            </a:lvl1pPr>
          </a:lstStyle>
          <a:p>
            <a:r>
              <a:rPr lang="en-US"/>
              <a:t>CONTEXT or THEME</a:t>
            </a:r>
          </a:p>
        </p:txBody>
      </p:sp>
      <p:sp>
        <p:nvSpPr>
          <p:cNvPr id="3" name="Date Placeholder 2"/>
          <p:cNvSpPr>
            <a:spLocks noGrp="1"/>
          </p:cNvSpPr>
          <p:nvPr>
            <p:ph type="dt" sz="half" idx="10"/>
          </p:nvPr>
        </p:nvSpPr>
        <p:spPr>
          <a:xfrm>
            <a:off x="10751004" y="6335309"/>
            <a:ext cx="1181114" cy="250337"/>
          </a:xfrm>
        </p:spPr>
        <p:txBody>
          <a:bodyPr/>
          <a:lstStyle/>
          <a:p>
            <a:fld id="{846CE7D5-CF57-46EF-B807-FDD0502418D4}" type="datetimeFigureOut">
              <a:rPr lang="en-US" smtClean="0"/>
              <a:t>6/22/2026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cxnSp>
        <p:nvCxnSpPr>
          <p:cNvPr id="12" name="Straight Connector 11">
            <a:extLst>
              <a:ext uri="{C183D7F6-B498-43B3-948B-1728B52AA6E4}">
                <adec:decorative xmlns:adec="http://schemas.microsoft.com/office/drawing/2017/decorative" val="1"/>
              </a:ext>
            </a:extLst>
          </p:cNvPr>
          <p:cNvCxnSpPr/>
          <p:nvPr/>
        </p:nvCxnSpPr>
        <p:spPr>
          <a:xfrm>
            <a:off x="3930073" y="2244437"/>
            <a:ext cx="4331855" cy="0"/>
          </a:xfrm>
          <a:prstGeom prst="line">
            <a:avLst/>
          </a:prstGeom>
          <a:ln w="1587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C183D7F6-B498-43B3-948B-1728B52AA6E4}">
                <adec:decorative xmlns:adec="http://schemas.microsoft.com/office/drawing/2017/decorative" val="1"/>
              </a:ext>
            </a:extLst>
          </p:cNvPr>
          <p:cNvCxnSpPr/>
          <p:nvPr/>
        </p:nvCxnSpPr>
        <p:spPr>
          <a:xfrm>
            <a:off x="3930073" y="4668983"/>
            <a:ext cx="4331855" cy="0"/>
          </a:xfrm>
          <a:prstGeom prst="line">
            <a:avLst/>
          </a:prstGeom>
          <a:ln w="15875"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 Placeholder 14"/>
          <p:cNvSpPr>
            <a:spLocks noGrp="1"/>
          </p:cNvSpPr>
          <p:nvPr>
            <p:ph type="body" sz="quarter" idx="13"/>
          </p:nvPr>
        </p:nvSpPr>
        <p:spPr>
          <a:xfrm>
            <a:off x="660400" y="2420360"/>
            <a:ext cx="10871200" cy="2114550"/>
          </a:xfrm>
        </p:spPr>
        <p:txBody>
          <a:bodyPr anchor="ctr">
            <a:normAutofit/>
          </a:bodyPr>
          <a:lstStyle>
            <a:lvl1pPr marL="0" indent="0" algn="ctr">
              <a:lnSpc>
                <a:spcPct val="100000"/>
              </a:lnSpc>
              <a:buNone/>
              <a:defRPr sz="2800"/>
            </a:lvl1pPr>
            <a:lvl2pPr algn="ctr">
              <a:defRPr/>
            </a:lvl2pPr>
            <a:lvl3pPr algn="ctr">
              <a:defRPr/>
            </a:lvl3pPr>
            <a:lvl4pPr algn="ctr">
              <a:defRPr/>
            </a:lvl4pPr>
            <a:lvl5pPr algn="ctr">
              <a:defRPr/>
            </a:lvl5pPr>
          </a:lstStyle>
          <a:p>
            <a:pPr lvl="0"/>
            <a:r>
              <a:rPr lang="en-US"/>
              <a:t>Click to edit Master text styles</a:t>
            </a:r>
          </a:p>
        </p:txBody>
      </p:sp>
      <p:sp>
        <p:nvSpPr>
          <p:cNvPr id="17" name="Text Placeholder 16"/>
          <p:cNvSpPr>
            <a:spLocks noGrp="1"/>
          </p:cNvSpPr>
          <p:nvPr>
            <p:ph type="body" sz="quarter" idx="14"/>
          </p:nvPr>
        </p:nvSpPr>
        <p:spPr>
          <a:xfrm>
            <a:off x="3930072" y="4784725"/>
            <a:ext cx="4331855" cy="276225"/>
          </a:xfr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US" sz="1200" b="1" cap="all" baseline="0" dirty="0" smtClean="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lvl="0" algn="ctr"/>
            <a:r>
              <a:rPr lang="en-US"/>
              <a:t>Click to edit Master text styles</a:t>
            </a:r>
          </a:p>
        </p:txBody>
      </p:sp>
      <p:grpSp>
        <p:nvGrpSpPr>
          <p:cNvPr id="10" name="Group 9">
            <a:extLst>
              <a:ext uri="{FF2B5EF4-FFF2-40B4-BE49-F238E27FC236}">
                <a16:creationId xmlns:a16="http://schemas.microsoft.com/office/drawing/2014/main" id="{961F0414-B0BC-1D40-AE42-89CACAFD01EC}"/>
              </a:ext>
            </a:extLst>
          </p:cNvPr>
          <p:cNvGrpSpPr/>
          <p:nvPr/>
        </p:nvGrpSpPr>
        <p:grpSpPr>
          <a:xfrm>
            <a:off x="0" y="0"/>
            <a:ext cx="12192000" cy="397164"/>
            <a:chOff x="0" y="0"/>
            <a:chExt cx="12192000" cy="397164"/>
          </a:xfrm>
        </p:grpSpPr>
        <p:sp>
          <p:nvSpPr>
            <p:cNvPr id="11" name="Rectangle 10">
              <a:extLst>
                <a:ext uri="{FF2B5EF4-FFF2-40B4-BE49-F238E27FC236}">
                  <a16:creationId xmlns:a16="http://schemas.microsoft.com/office/drawing/2014/main" id="{A537D53D-6C5E-E344-879C-78573CB6F971}"/>
                </a:ext>
              </a:extLst>
            </p:cNvPr>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D99609C-4A91-F743-9DC8-BA3B9B97DD4A}"/>
                </a:ext>
              </a:extLst>
            </p:cNvPr>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AF74EF5-39A9-A847-A152-56959CFD5C34}"/>
                </a:ext>
              </a:extLst>
            </p:cNvPr>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007DC8E-B018-564C-8BBB-8FAA6CCA110F}"/>
                </a:ext>
              </a:extLst>
            </p:cNvPr>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718B1E1-1A2C-E347-9D03-D4BC5DBDCB1C}"/>
                </a:ext>
              </a:extLst>
            </p:cNvPr>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70758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Context or Quote with Photo">
    <p:bg>
      <p:bgPr>
        <a:solidFill>
          <a:schemeClr val="bg2"/>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5"/>
          </p:nvPr>
        </p:nvSpPr>
        <p:spPr>
          <a:xfrm>
            <a:off x="6350285" y="803563"/>
            <a:ext cx="5440648" cy="5449457"/>
          </a:xfrm>
        </p:spPr>
        <p:txBody>
          <a:bodyPr/>
          <a:lstStyle/>
          <a:p>
            <a:r>
              <a:rPr lang="en-US"/>
              <a:t>Click icon to add picture</a:t>
            </a:r>
          </a:p>
        </p:txBody>
      </p:sp>
      <p:sp>
        <p:nvSpPr>
          <p:cNvPr id="2" name="Title 1"/>
          <p:cNvSpPr>
            <a:spLocks noGrp="1"/>
          </p:cNvSpPr>
          <p:nvPr>
            <p:ph type="title" hasCustomPrompt="1"/>
          </p:nvPr>
        </p:nvSpPr>
        <p:spPr>
          <a:xfrm>
            <a:off x="854362" y="1237675"/>
            <a:ext cx="4331855" cy="910202"/>
          </a:xfrm>
        </p:spPr>
        <p:txBody>
          <a:bodyPr anchor="b">
            <a:normAutofit/>
          </a:bodyPr>
          <a:lstStyle>
            <a:lvl1pPr algn="ctr">
              <a:defRPr sz="2800" b="1" cap="all" baseline="0"/>
            </a:lvl1pPr>
          </a:lstStyle>
          <a:p>
            <a:r>
              <a:rPr lang="en-US"/>
              <a:t>CONTEXT or THEME</a:t>
            </a:r>
          </a:p>
        </p:txBody>
      </p:sp>
      <p:sp>
        <p:nvSpPr>
          <p:cNvPr id="3" name="Date Placeholder 2"/>
          <p:cNvSpPr>
            <a:spLocks noGrp="1"/>
          </p:cNvSpPr>
          <p:nvPr>
            <p:ph type="dt" sz="half" idx="10"/>
          </p:nvPr>
        </p:nvSpPr>
        <p:spPr>
          <a:xfrm>
            <a:off x="10751004" y="6335309"/>
            <a:ext cx="1181114" cy="250337"/>
          </a:xfrm>
        </p:spPr>
        <p:txBody>
          <a:bodyPr/>
          <a:lstStyle/>
          <a:p>
            <a:fld id="{846CE7D5-CF57-46EF-B807-FDD0502418D4}" type="datetimeFigureOut">
              <a:rPr lang="en-US" smtClean="0"/>
              <a:t>6/22/2026</a:t>
            </a:fld>
            <a:endParaRPr lang="en-US"/>
          </a:p>
        </p:txBody>
      </p:sp>
      <p:sp>
        <p:nvSpPr>
          <p:cNvPr id="4" name="Footer Placeholder 3"/>
          <p:cNvSpPr>
            <a:spLocks noGrp="1"/>
          </p:cNvSpPr>
          <p:nvPr>
            <p:ph type="ftr" sz="quarter" idx="11"/>
          </p:nvPr>
        </p:nvSpPr>
        <p:spPr>
          <a:xfrm>
            <a:off x="259882" y="6335309"/>
            <a:ext cx="3887245" cy="250337"/>
          </a:xfrm>
        </p:spPr>
        <p:txBody>
          <a:bodyPr/>
          <a:lstStyle/>
          <a:p>
            <a:endParaRPr lang="en-US"/>
          </a:p>
        </p:txBody>
      </p:sp>
      <p:sp>
        <p:nvSpPr>
          <p:cNvPr id="5" name="Slide Number Placeholder 4"/>
          <p:cNvSpPr>
            <a:spLocks noGrp="1"/>
          </p:cNvSpPr>
          <p:nvPr>
            <p:ph type="sldNum" sz="quarter" idx="12"/>
          </p:nvPr>
        </p:nvSpPr>
        <p:spPr>
          <a:xfrm>
            <a:off x="5587999" y="6335309"/>
            <a:ext cx="1016000" cy="250337"/>
          </a:xfrm>
        </p:spPr>
        <p:txBody>
          <a:bodyPr/>
          <a:lstStyle/>
          <a:p>
            <a:fld id="{330EA680-D336-4FF7-8B7A-9848BB0A1C32}" type="slidenum">
              <a:rPr lang="en-US" smtClean="0"/>
              <a:t>‹#›</a:t>
            </a:fld>
            <a:endParaRPr lang="en-US"/>
          </a:p>
        </p:txBody>
      </p:sp>
      <p:sp>
        <p:nvSpPr>
          <p:cNvPr id="15" name="Text Placeholder 14"/>
          <p:cNvSpPr>
            <a:spLocks noGrp="1"/>
          </p:cNvSpPr>
          <p:nvPr>
            <p:ph type="body" sz="quarter" idx="13"/>
          </p:nvPr>
        </p:nvSpPr>
        <p:spPr>
          <a:xfrm>
            <a:off x="544943" y="2409026"/>
            <a:ext cx="4950694" cy="2114550"/>
          </a:xfrm>
        </p:spPr>
        <p:txBody>
          <a:bodyPr anchor="ctr">
            <a:normAutofit/>
          </a:bodyPr>
          <a:lstStyle>
            <a:lvl1pPr marL="0" indent="0" algn="ctr">
              <a:lnSpc>
                <a:spcPct val="100000"/>
              </a:lnSpc>
              <a:buNone/>
              <a:defRPr sz="2200"/>
            </a:lvl1pPr>
            <a:lvl2pPr algn="ctr">
              <a:defRPr/>
            </a:lvl2pPr>
            <a:lvl3pPr algn="ctr">
              <a:defRPr/>
            </a:lvl3pPr>
            <a:lvl4pPr algn="ctr">
              <a:defRPr/>
            </a:lvl4pPr>
            <a:lvl5pPr algn="ctr">
              <a:defRPr/>
            </a:lvl5pPr>
          </a:lstStyle>
          <a:p>
            <a:pPr lvl="0"/>
            <a:r>
              <a:rPr lang="en-US"/>
              <a:t>Click to edit Master text styles</a:t>
            </a:r>
          </a:p>
        </p:txBody>
      </p:sp>
      <p:sp>
        <p:nvSpPr>
          <p:cNvPr id="17" name="Text Placeholder 16"/>
          <p:cNvSpPr>
            <a:spLocks noGrp="1"/>
          </p:cNvSpPr>
          <p:nvPr>
            <p:ph type="body" sz="quarter" idx="14"/>
          </p:nvPr>
        </p:nvSpPr>
        <p:spPr>
          <a:xfrm>
            <a:off x="854362" y="4784725"/>
            <a:ext cx="4331855" cy="276225"/>
          </a:xfr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US" sz="1200" b="1" cap="all" baseline="0" dirty="0" smtClean="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lvl="0" algn="ctr"/>
            <a:r>
              <a:rPr lang="en-US"/>
              <a:t>Click to edit Master text styles</a:t>
            </a:r>
          </a:p>
        </p:txBody>
      </p:sp>
      <p:cxnSp>
        <p:nvCxnSpPr>
          <p:cNvPr id="10" name="Straight Connector 9">
            <a:extLst>
              <a:ext uri="{C183D7F6-B498-43B3-948B-1728B52AA6E4}">
                <adec:decorative xmlns:adec="http://schemas.microsoft.com/office/drawing/2017/decorative" val="1"/>
              </a:ext>
            </a:extLst>
          </p:cNvPr>
          <p:cNvCxnSpPr/>
          <p:nvPr/>
        </p:nvCxnSpPr>
        <p:spPr>
          <a:xfrm>
            <a:off x="854363" y="2244437"/>
            <a:ext cx="4331855" cy="0"/>
          </a:xfrm>
          <a:prstGeom prst="line">
            <a:avLst/>
          </a:prstGeom>
          <a:ln w="1587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C183D7F6-B498-43B3-948B-1728B52AA6E4}">
                <adec:decorative xmlns:adec="http://schemas.microsoft.com/office/drawing/2017/decorative" val="1"/>
              </a:ext>
            </a:extLst>
          </p:cNvPr>
          <p:cNvCxnSpPr/>
          <p:nvPr/>
        </p:nvCxnSpPr>
        <p:spPr>
          <a:xfrm>
            <a:off x="854363" y="4668983"/>
            <a:ext cx="4331855" cy="0"/>
          </a:xfrm>
          <a:prstGeom prst="line">
            <a:avLst/>
          </a:prstGeom>
          <a:ln w="15875"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637CE15A-DB6D-0743-AAE2-A7559393F313}"/>
              </a:ext>
            </a:extLst>
          </p:cNvPr>
          <p:cNvGrpSpPr/>
          <p:nvPr/>
        </p:nvGrpSpPr>
        <p:grpSpPr>
          <a:xfrm>
            <a:off x="0" y="0"/>
            <a:ext cx="12192000" cy="397164"/>
            <a:chOff x="0" y="0"/>
            <a:chExt cx="12192000" cy="397164"/>
          </a:xfrm>
        </p:grpSpPr>
        <p:sp>
          <p:nvSpPr>
            <p:cNvPr id="13" name="Rectangle 12">
              <a:extLst>
                <a:ext uri="{FF2B5EF4-FFF2-40B4-BE49-F238E27FC236}">
                  <a16:creationId xmlns:a16="http://schemas.microsoft.com/office/drawing/2014/main" id="{DC43730A-6D45-6A4E-AFAF-A9484CA6DA98}"/>
                </a:ext>
              </a:extLst>
            </p:cNvPr>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617A37-8EFF-354B-9246-30E47D69828A}"/>
                </a:ext>
              </a:extLst>
            </p:cNvPr>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A08E467-2500-5C47-8FB8-8560E7ABAFEF}"/>
                </a:ext>
              </a:extLst>
            </p:cNvPr>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D18834D-333E-EB4A-AD1B-30A23CAC6B1F}"/>
                </a:ext>
              </a:extLst>
            </p:cNvPr>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44D534D-6728-704B-A66F-4879B170AB53}"/>
                </a:ext>
              </a:extLst>
            </p:cNvPr>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1587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Section Divider 1">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1550988" y="3461559"/>
            <a:ext cx="9070975" cy="598488"/>
          </a:xfrm>
        </p:spPr>
        <p:txBody>
          <a:bodyPr>
            <a:normAutofit/>
          </a:bodyPr>
          <a:lstStyle>
            <a:lvl1pPr marL="0" indent="0" algn="ctr">
              <a:buNone/>
              <a:defRPr sz="3200"/>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err="1"/>
              <a:t>Subheader</a:t>
            </a:r>
            <a:endParaRPr lang="en-US"/>
          </a:p>
        </p:txBody>
      </p:sp>
      <p:sp>
        <p:nvSpPr>
          <p:cNvPr id="2" name="Title 1"/>
          <p:cNvSpPr>
            <a:spLocks noGrp="1"/>
          </p:cNvSpPr>
          <p:nvPr>
            <p:ph type="title" hasCustomPrompt="1"/>
          </p:nvPr>
        </p:nvSpPr>
        <p:spPr>
          <a:xfrm>
            <a:off x="287591" y="2382981"/>
            <a:ext cx="11569729" cy="1046019"/>
          </a:xfrm>
        </p:spPr>
        <p:txBody>
          <a:bodyPr anchor="b">
            <a:normAutofit/>
          </a:bodyPr>
          <a:lstStyle>
            <a:lvl1pPr algn="ctr">
              <a:defRPr sz="6000" b="1" cap="all" baseline="0"/>
            </a:lvl1pPr>
          </a:lstStyle>
          <a:p>
            <a:r>
              <a:rPr lang="en-US"/>
              <a:t>SECTION DIVIDER</a:t>
            </a:r>
          </a:p>
        </p:txBody>
      </p:sp>
      <p:sp>
        <p:nvSpPr>
          <p:cNvPr id="3" name="Date Placeholder 2"/>
          <p:cNvSpPr>
            <a:spLocks noGrp="1"/>
          </p:cNvSpPr>
          <p:nvPr>
            <p:ph type="dt" sz="half" idx="10"/>
          </p:nvPr>
        </p:nvSpPr>
        <p:spPr>
          <a:xfrm>
            <a:off x="10751004" y="6335309"/>
            <a:ext cx="1181114" cy="250337"/>
          </a:xfrm>
        </p:spPr>
        <p:txBody>
          <a:bodyPr/>
          <a:lstStyle/>
          <a:p>
            <a:fld id="{846CE7D5-CF57-46EF-B807-FDD0502418D4}" type="datetimeFigureOut">
              <a:rPr lang="en-US" smtClean="0"/>
              <a:t>6/22/2026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grpSp>
        <p:nvGrpSpPr>
          <p:cNvPr id="7" name="Group 6">
            <a:extLst>
              <a:ext uri="{FF2B5EF4-FFF2-40B4-BE49-F238E27FC236}">
                <a16:creationId xmlns:a16="http://schemas.microsoft.com/office/drawing/2014/main" id="{F42A68D1-FAED-1447-93AB-E55B08AEFD7E}"/>
              </a:ext>
            </a:extLst>
          </p:cNvPr>
          <p:cNvGrpSpPr/>
          <p:nvPr/>
        </p:nvGrpSpPr>
        <p:grpSpPr>
          <a:xfrm>
            <a:off x="0" y="0"/>
            <a:ext cx="12192000" cy="397164"/>
            <a:chOff x="0" y="0"/>
            <a:chExt cx="12192000" cy="397164"/>
          </a:xfrm>
        </p:grpSpPr>
        <p:sp>
          <p:nvSpPr>
            <p:cNvPr id="8" name="Rectangle 7">
              <a:extLst>
                <a:ext uri="{FF2B5EF4-FFF2-40B4-BE49-F238E27FC236}">
                  <a16:creationId xmlns:a16="http://schemas.microsoft.com/office/drawing/2014/main" id="{D7A0B09D-8368-594E-989B-CD138EF14445}"/>
                </a:ext>
              </a:extLst>
            </p:cNvPr>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20DB7ED-4380-A04C-92F3-CE4E4B15E4A5}"/>
                </a:ext>
              </a:extLst>
            </p:cNvPr>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85D7D64-69EE-3344-A63D-A674B494F177}"/>
                </a:ext>
              </a:extLst>
            </p:cNvPr>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4B83634-00FC-A34A-8B89-3C891D015C3D}"/>
                </a:ext>
              </a:extLst>
            </p:cNvPr>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0FD6163-ECDD-0B40-91FE-948DDBE0ACA3}"/>
                </a:ext>
              </a:extLst>
            </p:cNvPr>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54350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Section Divider 2">
    <p:bg>
      <p:bgPr>
        <a:solidFill>
          <a:schemeClr val="accent3"/>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1550988" y="3461559"/>
            <a:ext cx="9070975" cy="598488"/>
          </a:xfrm>
        </p:spPr>
        <p:txBody>
          <a:bodyPr>
            <a:normAutofit/>
          </a:bodyPr>
          <a:lstStyle>
            <a:lvl1pPr marL="0" indent="0" algn="ctr">
              <a:buNone/>
              <a:defRPr sz="32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err="1"/>
              <a:t>Subheader</a:t>
            </a:r>
            <a:endParaRPr lang="en-US"/>
          </a:p>
        </p:txBody>
      </p:sp>
      <p:sp>
        <p:nvSpPr>
          <p:cNvPr id="2" name="Title 1"/>
          <p:cNvSpPr>
            <a:spLocks noGrp="1"/>
          </p:cNvSpPr>
          <p:nvPr>
            <p:ph type="title" hasCustomPrompt="1"/>
          </p:nvPr>
        </p:nvSpPr>
        <p:spPr>
          <a:xfrm>
            <a:off x="287591" y="2382981"/>
            <a:ext cx="11569729" cy="1046019"/>
          </a:xfrm>
        </p:spPr>
        <p:txBody>
          <a:bodyPr anchor="b">
            <a:normAutofit/>
          </a:bodyPr>
          <a:lstStyle>
            <a:lvl1pPr algn="ctr">
              <a:defRPr sz="6000" b="1" cap="all" baseline="0">
                <a:solidFill>
                  <a:schemeClr val="bg1"/>
                </a:solidFill>
              </a:defRPr>
            </a:lvl1pPr>
          </a:lstStyle>
          <a:p>
            <a:r>
              <a:rPr lang="en-US"/>
              <a:t>SECTION DIVIDER</a:t>
            </a:r>
          </a:p>
        </p:txBody>
      </p:sp>
      <p:sp>
        <p:nvSpPr>
          <p:cNvPr id="3" name="Date Placeholder 2"/>
          <p:cNvSpPr>
            <a:spLocks noGrp="1"/>
          </p:cNvSpPr>
          <p:nvPr>
            <p:ph type="dt" sz="half" idx="10"/>
          </p:nvPr>
        </p:nvSpPr>
        <p:spPr>
          <a:xfrm>
            <a:off x="10751004" y="6335309"/>
            <a:ext cx="1181114" cy="250337"/>
          </a:xfrm>
        </p:spPr>
        <p:txBody>
          <a:bodyPr/>
          <a:lstStyle>
            <a:lvl1pPr>
              <a:defRPr>
                <a:solidFill>
                  <a:schemeClr val="bg1"/>
                </a:solidFill>
              </a:defRPr>
            </a:lvl1pPr>
          </a:lstStyle>
          <a:p>
            <a:fld id="{846CE7D5-CF57-46EF-B807-FDD0502418D4}" type="datetimeFigureOut">
              <a:rPr lang="en-US" smtClean="0"/>
              <a:t>6/22/2026</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330EA680-D336-4FF7-8B7A-9848BB0A1C32}" type="slidenum">
              <a:rPr lang="en-US" smtClean="0"/>
              <a:t>‹#›</a:t>
            </a:fld>
            <a:endParaRPr lang="en-US"/>
          </a:p>
        </p:txBody>
      </p:sp>
      <p:grpSp>
        <p:nvGrpSpPr>
          <p:cNvPr id="7" name="Group 6">
            <a:extLst>
              <a:ext uri="{FF2B5EF4-FFF2-40B4-BE49-F238E27FC236}">
                <a16:creationId xmlns:a16="http://schemas.microsoft.com/office/drawing/2014/main" id="{DC6834DC-83EF-0B40-A9C9-7B9C586DC817}"/>
              </a:ext>
            </a:extLst>
          </p:cNvPr>
          <p:cNvGrpSpPr/>
          <p:nvPr/>
        </p:nvGrpSpPr>
        <p:grpSpPr>
          <a:xfrm>
            <a:off x="0" y="0"/>
            <a:ext cx="12192000" cy="397164"/>
            <a:chOff x="0" y="0"/>
            <a:chExt cx="12192000" cy="397164"/>
          </a:xfrm>
        </p:grpSpPr>
        <p:sp>
          <p:nvSpPr>
            <p:cNvPr id="8" name="Rectangle 7">
              <a:extLst>
                <a:ext uri="{FF2B5EF4-FFF2-40B4-BE49-F238E27FC236}">
                  <a16:creationId xmlns:a16="http://schemas.microsoft.com/office/drawing/2014/main" id="{97F8DCC0-3434-C042-8D0F-629154663EA0}"/>
                </a:ext>
              </a:extLst>
            </p:cNvPr>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D2CADCA-AB32-D243-8783-043580B06166}"/>
                </a:ext>
              </a:extLst>
            </p:cNvPr>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DCDE67D-31C3-5D41-B5AF-07489970E03B}"/>
                </a:ext>
              </a:extLst>
            </p:cNvPr>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917A162-428E-D64E-BC73-35933B7A6398}"/>
                </a:ext>
              </a:extLst>
            </p:cNvPr>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9A6DA07-B4AD-7445-83AE-965C2552E494}"/>
                </a:ext>
              </a:extLst>
            </p:cNvPr>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43646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Section Divider 3">
    <p:bg>
      <p:bgPr>
        <a:solidFill>
          <a:schemeClr val="tx1"/>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1550988" y="3461559"/>
            <a:ext cx="9070975" cy="598488"/>
          </a:xfrm>
        </p:spPr>
        <p:txBody>
          <a:bodyPr>
            <a:normAutofit/>
          </a:bodyPr>
          <a:lstStyle>
            <a:lvl1pPr marL="0" indent="0" algn="ctr">
              <a:buNone/>
              <a:defRPr sz="32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err="1"/>
              <a:t>Subheader</a:t>
            </a:r>
            <a:endParaRPr lang="en-US"/>
          </a:p>
        </p:txBody>
      </p:sp>
      <p:sp>
        <p:nvSpPr>
          <p:cNvPr id="2" name="Title 1"/>
          <p:cNvSpPr>
            <a:spLocks noGrp="1"/>
          </p:cNvSpPr>
          <p:nvPr>
            <p:ph type="title" hasCustomPrompt="1"/>
          </p:nvPr>
        </p:nvSpPr>
        <p:spPr>
          <a:xfrm>
            <a:off x="287591" y="2382981"/>
            <a:ext cx="11569729" cy="1046019"/>
          </a:xfrm>
        </p:spPr>
        <p:txBody>
          <a:bodyPr anchor="b">
            <a:normAutofit/>
          </a:bodyPr>
          <a:lstStyle>
            <a:lvl1pPr algn="ctr">
              <a:defRPr sz="6000" b="1" cap="all" baseline="0">
                <a:solidFill>
                  <a:schemeClr val="bg1"/>
                </a:solidFill>
              </a:defRPr>
            </a:lvl1pPr>
          </a:lstStyle>
          <a:p>
            <a:r>
              <a:rPr lang="en-US"/>
              <a:t>SECTION DIVIDER</a:t>
            </a:r>
          </a:p>
        </p:txBody>
      </p:sp>
      <p:sp>
        <p:nvSpPr>
          <p:cNvPr id="3" name="Date Placeholder 2"/>
          <p:cNvSpPr>
            <a:spLocks noGrp="1"/>
          </p:cNvSpPr>
          <p:nvPr>
            <p:ph type="dt" sz="half" idx="10"/>
          </p:nvPr>
        </p:nvSpPr>
        <p:spPr>
          <a:xfrm>
            <a:off x="10751004" y="6335309"/>
            <a:ext cx="1181114" cy="250337"/>
          </a:xfrm>
        </p:spPr>
        <p:txBody>
          <a:bodyPr/>
          <a:lstStyle>
            <a:lvl1pPr>
              <a:defRPr>
                <a:solidFill>
                  <a:schemeClr val="bg1"/>
                </a:solidFill>
              </a:defRPr>
            </a:lvl1pPr>
          </a:lstStyle>
          <a:p>
            <a:fld id="{846CE7D5-CF57-46EF-B807-FDD0502418D4}" type="datetimeFigureOut">
              <a:rPr lang="en-US" smtClean="0"/>
              <a:t>6/22/2026</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330EA680-D336-4FF7-8B7A-9848BB0A1C32}" type="slidenum">
              <a:rPr lang="en-US" smtClean="0"/>
              <a:t>‹#›</a:t>
            </a:fld>
            <a:endParaRPr lang="en-US"/>
          </a:p>
        </p:txBody>
      </p:sp>
      <p:grpSp>
        <p:nvGrpSpPr>
          <p:cNvPr id="7" name="Group 6">
            <a:extLst>
              <a:ext uri="{FF2B5EF4-FFF2-40B4-BE49-F238E27FC236}">
                <a16:creationId xmlns:a16="http://schemas.microsoft.com/office/drawing/2014/main" id="{F4C59D4C-CEF3-114C-A609-C15F1B28AADD}"/>
              </a:ext>
            </a:extLst>
          </p:cNvPr>
          <p:cNvGrpSpPr/>
          <p:nvPr/>
        </p:nvGrpSpPr>
        <p:grpSpPr>
          <a:xfrm>
            <a:off x="0" y="0"/>
            <a:ext cx="12192000" cy="397164"/>
            <a:chOff x="0" y="0"/>
            <a:chExt cx="12192000" cy="397164"/>
          </a:xfrm>
        </p:grpSpPr>
        <p:sp>
          <p:nvSpPr>
            <p:cNvPr id="8" name="Rectangle 7">
              <a:extLst>
                <a:ext uri="{FF2B5EF4-FFF2-40B4-BE49-F238E27FC236}">
                  <a16:creationId xmlns:a16="http://schemas.microsoft.com/office/drawing/2014/main" id="{F33C2F0B-F649-DB43-B61C-8B89FC99AB12}"/>
                </a:ext>
              </a:extLst>
            </p:cNvPr>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8DB72BF-2DE1-3941-8225-18CF3D3ED1D3}"/>
                </a:ext>
              </a:extLst>
            </p:cNvPr>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373040C-0781-2F47-9703-20C2B47DC8C3}"/>
                </a:ext>
              </a:extLst>
            </p:cNvPr>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CDD0111-7168-E949-BF53-6B2BD6863372}"/>
                </a:ext>
              </a:extLst>
            </p:cNvPr>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B5CE470-B0B7-6C45-9F85-DA0F32FEC68C}"/>
                </a:ext>
              </a:extLst>
            </p:cNvPr>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69457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losing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57225" y="4581236"/>
            <a:ext cx="10877550" cy="1597891"/>
          </a:xfrm>
          <a:noFill/>
        </p:spPr>
        <p:txBody>
          <a:bodyPr wrap="square" rtlCol="0" anchor="ctr" anchorCtr="1">
            <a:noAutofit/>
          </a:bodyPr>
          <a:lstStyle>
            <a:lvl1pPr algn="ctr">
              <a:defRPr lang="en-US" sz="1800" b="0" i="0" cap="none" baseline="0">
                <a:solidFill>
                  <a:schemeClr val="tx1"/>
                </a:solidFill>
                <a:latin typeface="Verdana" charset="0"/>
                <a:ea typeface="Verdana" charset="0"/>
                <a:cs typeface="Verdana" charset="0"/>
              </a:defRPr>
            </a:lvl1pPr>
          </a:lstStyle>
          <a:p>
            <a:pPr marL="0" lvl="0" algn="ctr">
              <a:lnSpc>
                <a:spcPct val="75000"/>
              </a:lnSpc>
            </a:pPr>
            <a:r>
              <a:rPr lang="en-US"/>
              <a:t>Click to edit master closing slide</a:t>
            </a:r>
          </a:p>
        </p:txBody>
      </p:sp>
      <p:sp>
        <p:nvSpPr>
          <p:cNvPr id="6" name="Date Placeholder 5"/>
          <p:cNvSpPr>
            <a:spLocks noGrp="1"/>
          </p:cNvSpPr>
          <p:nvPr>
            <p:ph type="dt" sz="half" idx="10"/>
          </p:nvPr>
        </p:nvSpPr>
        <p:spPr>
          <a:xfrm>
            <a:off x="10719067" y="6335309"/>
            <a:ext cx="1181114" cy="250337"/>
          </a:xfrm>
        </p:spPr>
        <p:txBody>
          <a:bodyPr/>
          <a:lstStyle/>
          <a:p>
            <a:fld id="{846CE7D5-CF57-46EF-B807-FDD0502418D4}" type="datetimeFigureOut">
              <a:rPr lang="en-US" smtClean="0"/>
              <a:t>6/22/2026</a:t>
            </a:fld>
            <a:endParaRPr lang="en-US"/>
          </a:p>
        </p:txBody>
      </p:sp>
      <p:sp>
        <p:nvSpPr>
          <p:cNvPr id="10" name="Footer Placeholder 9"/>
          <p:cNvSpPr>
            <a:spLocks noGrp="1"/>
          </p:cNvSpPr>
          <p:nvPr>
            <p:ph type="ftr" sz="quarter" idx="11"/>
          </p:nvPr>
        </p:nvSpPr>
        <p:spPr>
          <a:xfrm>
            <a:off x="291819" y="6335309"/>
            <a:ext cx="4829174" cy="250337"/>
          </a:xfrm>
        </p:spPr>
        <p:txBody>
          <a:bodyPr/>
          <a:lstStyle/>
          <a:p>
            <a:endParaRPr lang="en-US"/>
          </a:p>
        </p:txBody>
      </p:sp>
      <p:sp>
        <p:nvSpPr>
          <p:cNvPr id="11" name="Slide Number Placeholder 10"/>
          <p:cNvSpPr>
            <a:spLocks noGrp="1"/>
          </p:cNvSpPr>
          <p:nvPr>
            <p:ph type="sldNum" sz="quarter" idx="12"/>
          </p:nvPr>
        </p:nvSpPr>
        <p:spPr/>
        <p:txBody>
          <a:bodyPr/>
          <a:lstStyle/>
          <a:p>
            <a:fld id="{330EA680-D336-4FF7-8B7A-9848BB0A1C32}" type="slidenum">
              <a:rPr lang="en-US" smtClean="0"/>
              <a:t>‹#›</a:t>
            </a:fld>
            <a:endParaRPr lang="en-US"/>
          </a:p>
        </p:txBody>
      </p:sp>
      <p:grpSp>
        <p:nvGrpSpPr>
          <p:cNvPr id="13" name="Group 12"/>
          <p:cNvGrpSpPr/>
          <p:nvPr/>
        </p:nvGrpSpPr>
        <p:grpSpPr>
          <a:xfrm>
            <a:off x="0" y="0"/>
            <a:ext cx="12192000" cy="397164"/>
            <a:chOff x="0" y="0"/>
            <a:chExt cx="12192000" cy="397164"/>
          </a:xfrm>
        </p:grpSpPr>
        <p:sp>
          <p:nvSpPr>
            <p:cNvPr id="14" name="Rectangle 13"/>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descr="University of Waterloo Faculty of Science logo">
            <a:extLst>
              <a:ext uri="{FF2B5EF4-FFF2-40B4-BE49-F238E27FC236}">
                <a16:creationId xmlns:a16="http://schemas.microsoft.com/office/drawing/2014/main" id="{8AB47677-00DB-944D-9594-0B43C7C9506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181177" y="986326"/>
            <a:ext cx="5829645" cy="4075200"/>
          </a:xfrm>
          <a:prstGeom prst="rect">
            <a:avLst/>
          </a:prstGeom>
        </p:spPr>
      </p:pic>
    </p:spTree>
    <p:extLst>
      <p:ext uri="{BB962C8B-B14F-4D97-AF65-F5344CB8AC3E}">
        <p14:creationId xmlns:p14="http://schemas.microsoft.com/office/powerpoint/2010/main" val="3663366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with Image">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6094124" y="397164"/>
            <a:ext cx="6097876" cy="6460836"/>
          </a:xfrm>
        </p:spPr>
        <p:txBody>
          <a:bodyPr/>
          <a:lstStyle/>
          <a:p>
            <a:r>
              <a:rPr lang="en-US"/>
              <a:t>Click icon to add picture</a:t>
            </a:r>
          </a:p>
        </p:txBody>
      </p:sp>
      <p:sp>
        <p:nvSpPr>
          <p:cNvPr id="2" name="Title 1"/>
          <p:cNvSpPr>
            <a:spLocks noGrp="1"/>
          </p:cNvSpPr>
          <p:nvPr>
            <p:ph type="ctrTitle" hasCustomPrompt="1"/>
          </p:nvPr>
        </p:nvSpPr>
        <p:spPr>
          <a:xfrm>
            <a:off x="452740" y="1028940"/>
            <a:ext cx="5486243" cy="1474115"/>
          </a:xfrm>
        </p:spPr>
        <p:txBody>
          <a:bodyPr lIns="0" anchor="b">
            <a:noAutofit/>
          </a:bodyPr>
          <a:lstStyle>
            <a:lvl1pPr algn="l">
              <a:defRPr sz="5400" b="1" cap="all" baseline="0">
                <a:solidFill>
                  <a:schemeClr val="tx1"/>
                </a:solidFill>
                <a:latin typeface="+mj-lt"/>
              </a:defRPr>
            </a:lvl1pPr>
          </a:lstStyle>
          <a:p>
            <a:r>
              <a:rPr lang="en-US"/>
              <a:t>CLICK TO EDIT MASTER TITLE SLIDE</a:t>
            </a:r>
          </a:p>
        </p:txBody>
      </p:sp>
      <p:sp>
        <p:nvSpPr>
          <p:cNvPr id="3" name="Subtitle 2"/>
          <p:cNvSpPr>
            <a:spLocks noGrp="1"/>
          </p:cNvSpPr>
          <p:nvPr>
            <p:ph type="subTitle" idx="1"/>
          </p:nvPr>
        </p:nvSpPr>
        <p:spPr>
          <a:xfrm>
            <a:off x="452740" y="4266821"/>
            <a:ext cx="5486243" cy="666549"/>
          </a:xfrm>
        </p:spPr>
        <p:txBody>
          <a:bodyPr lIns="0" anchor="t">
            <a:normAutofit/>
          </a:bodyPr>
          <a:lstStyle>
            <a:lvl1pPr marL="0" indent="0" algn="l">
              <a:buNone/>
              <a:defRPr sz="1500" b="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p:cNvSpPr>
            <a:spLocks noGrp="1"/>
          </p:cNvSpPr>
          <p:nvPr>
            <p:ph type="dt" sz="half" idx="10"/>
          </p:nvPr>
        </p:nvSpPr>
        <p:spPr>
          <a:xfrm>
            <a:off x="452740" y="2642329"/>
            <a:ext cx="1182916" cy="377962"/>
          </a:xfrm>
          <a:solidFill>
            <a:schemeClr val="accent3"/>
          </a:solidFill>
        </p:spPr>
        <p:txBody>
          <a:bodyPr/>
          <a:lstStyle>
            <a:lvl1pPr>
              <a:defRPr sz="11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846CE7D5-CF57-46EF-B807-FDD0502418D4}" type="datetimeFigureOut">
              <a:rPr lang="en-US" smtClean="0"/>
              <a:t>6/22/2026</a:t>
            </a:fld>
            <a:endParaRPr lang="en-US"/>
          </a:p>
        </p:txBody>
      </p:sp>
      <p:sp>
        <p:nvSpPr>
          <p:cNvPr id="8" name="Footer Placeholder 7"/>
          <p:cNvSpPr>
            <a:spLocks noGrp="1"/>
          </p:cNvSpPr>
          <p:nvPr>
            <p:ph type="ftr" sz="quarter" idx="11"/>
          </p:nvPr>
        </p:nvSpPr>
        <p:spPr>
          <a:xfrm>
            <a:off x="6623674" y="6377231"/>
            <a:ext cx="4293708" cy="250337"/>
          </a:xfrm>
        </p:spPr>
        <p:txBody>
          <a:bodyPr/>
          <a:lstStyle>
            <a:lvl1pPr algn="ctr">
              <a:defRPr/>
            </a:lvl1pPr>
          </a:lstStyle>
          <a:p>
            <a:endParaRPr lang="en-US"/>
          </a:p>
        </p:txBody>
      </p:sp>
      <p:sp>
        <p:nvSpPr>
          <p:cNvPr id="9" name="Slide Number Placeholder 8"/>
          <p:cNvSpPr>
            <a:spLocks noGrp="1"/>
          </p:cNvSpPr>
          <p:nvPr>
            <p:ph type="sldNum" sz="quarter" idx="12"/>
          </p:nvPr>
        </p:nvSpPr>
        <p:spPr>
          <a:xfrm>
            <a:off x="11148416" y="6377231"/>
            <a:ext cx="553900" cy="250337"/>
          </a:xfrm>
        </p:spPr>
        <p:txBody>
          <a:bodyPr/>
          <a:lstStyle>
            <a:lvl1pPr algn="ctr">
              <a:defRPr/>
            </a:lvl1pPr>
          </a:lstStyle>
          <a:p>
            <a:fld id="{330EA680-D336-4FF7-8B7A-9848BB0A1C32}" type="slidenum">
              <a:rPr lang="en-US" smtClean="0"/>
              <a:t>‹#›</a:t>
            </a:fld>
            <a:endParaRPr lang="en-US"/>
          </a:p>
        </p:txBody>
      </p:sp>
      <p:grpSp>
        <p:nvGrpSpPr>
          <p:cNvPr id="15" name="Group 14"/>
          <p:cNvGrpSpPr/>
          <p:nvPr/>
        </p:nvGrpSpPr>
        <p:grpSpPr>
          <a:xfrm>
            <a:off x="0" y="0"/>
            <a:ext cx="12192000" cy="397164"/>
            <a:chOff x="0" y="0"/>
            <a:chExt cx="12192000" cy="397164"/>
          </a:xfrm>
        </p:grpSpPr>
        <p:sp>
          <p:nvSpPr>
            <p:cNvPr id="16" name="Rectangle 15"/>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descr="University of Waterloo Faculty of Science logo">
            <a:extLst>
              <a:ext uri="{FF2B5EF4-FFF2-40B4-BE49-F238E27FC236}">
                <a16:creationId xmlns:a16="http://schemas.microsoft.com/office/drawing/2014/main" id="{F77EAE12-3017-6CB3-221B-1EB22FE95EF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0" y="5606058"/>
            <a:ext cx="4416302" cy="1253700"/>
          </a:xfrm>
          <a:prstGeom prst="rect">
            <a:avLst/>
          </a:prstGeom>
        </p:spPr>
      </p:pic>
    </p:spTree>
    <p:extLst>
      <p:ext uri="{BB962C8B-B14F-4D97-AF65-F5344CB8AC3E}">
        <p14:creationId xmlns:p14="http://schemas.microsoft.com/office/powerpoint/2010/main" val="1283853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Closing Slide_AL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33425" y="4682836"/>
            <a:ext cx="10725150" cy="1559782"/>
          </a:xfrm>
          <a:noFill/>
        </p:spPr>
        <p:txBody>
          <a:bodyPr wrap="square" rtlCol="0" anchor="ctr" anchorCtr="1">
            <a:noAutofit/>
          </a:bodyPr>
          <a:lstStyle>
            <a:lvl1pPr marL="0" algn="ctr">
              <a:lnSpc>
                <a:spcPct val="75000"/>
              </a:lnSpc>
              <a:defRPr lang="en-US" sz="1800" b="0" i="0">
                <a:solidFill>
                  <a:schemeClr val="bg1">
                    <a:alpha val="81000"/>
                  </a:schemeClr>
                </a:solidFill>
                <a:latin typeface="Verdana" charset="0"/>
                <a:ea typeface="Verdana" charset="0"/>
                <a:cs typeface="Verdana" charset="0"/>
              </a:defRPr>
            </a:lvl1pPr>
          </a:lstStyle>
          <a:p>
            <a:pPr marL="0" lvl="0" algn="ctr">
              <a:lnSpc>
                <a:spcPct val="75000"/>
              </a:lnSpc>
            </a:pPr>
            <a:r>
              <a:rPr lang="en-US"/>
              <a:t>Click to edit master closing slide</a:t>
            </a:r>
          </a:p>
        </p:txBody>
      </p:sp>
      <p:sp>
        <p:nvSpPr>
          <p:cNvPr id="6" name="Date Placeholder 5"/>
          <p:cNvSpPr>
            <a:spLocks noGrp="1"/>
          </p:cNvSpPr>
          <p:nvPr>
            <p:ph type="dt" sz="half" idx="10"/>
          </p:nvPr>
        </p:nvSpPr>
        <p:spPr>
          <a:xfrm>
            <a:off x="10794698" y="6335309"/>
            <a:ext cx="1181114" cy="250337"/>
          </a:xfrm>
        </p:spPr>
        <p:txBody>
          <a:bodyPr/>
          <a:lstStyle>
            <a:lvl1pPr>
              <a:defRPr>
                <a:solidFill>
                  <a:schemeClr val="bg1"/>
                </a:solidFill>
              </a:defRPr>
            </a:lvl1pPr>
          </a:lstStyle>
          <a:p>
            <a:fld id="{846CE7D5-CF57-46EF-B807-FDD0502418D4}" type="datetimeFigureOut">
              <a:rPr lang="en-US" smtClean="0"/>
              <a:t>6/22/2026</a:t>
            </a:fld>
            <a:endParaRPr lang="en-US"/>
          </a:p>
        </p:txBody>
      </p:sp>
      <p:sp>
        <p:nvSpPr>
          <p:cNvPr id="7" name="Footer Placeholder 6"/>
          <p:cNvSpPr>
            <a:spLocks noGrp="1"/>
          </p:cNvSpPr>
          <p:nvPr>
            <p:ph type="ftr" sz="quarter" idx="11"/>
          </p:nvPr>
        </p:nvSpPr>
        <p:spPr>
          <a:xfrm>
            <a:off x="290079" y="6335309"/>
            <a:ext cx="4752974" cy="250337"/>
          </a:xfrm>
        </p:spPr>
        <p:txBody>
          <a:bodyPr/>
          <a:lstStyle>
            <a:lvl1pPr>
              <a:defRPr>
                <a:solidFill>
                  <a:schemeClr val="bg1"/>
                </a:solidFill>
              </a:defRPr>
            </a:lvl1pPr>
          </a:lstStyle>
          <a:p>
            <a:endParaRPr lang="en-US"/>
          </a:p>
        </p:txBody>
      </p:sp>
      <p:sp>
        <p:nvSpPr>
          <p:cNvPr id="8" name="Slide Number Placeholder 7"/>
          <p:cNvSpPr>
            <a:spLocks noGrp="1"/>
          </p:cNvSpPr>
          <p:nvPr>
            <p:ph type="sldNum" sz="quarter" idx="12"/>
          </p:nvPr>
        </p:nvSpPr>
        <p:spPr/>
        <p:txBody>
          <a:bodyPr/>
          <a:lstStyle>
            <a:lvl1pPr>
              <a:defRPr>
                <a:solidFill>
                  <a:schemeClr val="bg1"/>
                </a:solidFill>
              </a:defRPr>
            </a:lvl1pPr>
          </a:lstStyle>
          <a:p>
            <a:fld id="{330EA680-D336-4FF7-8B7A-9848BB0A1C32}" type="slidenum">
              <a:rPr lang="en-US" smtClean="0"/>
              <a:t>‹#›</a:t>
            </a:fld>
            <a:endParaRPr lang="en-US"/>
          </a:p>
        </p:txBody>
      </p:sp>
      <p:pic>
        <p:nvPicPr>
          <p:cNvPr id="5" name="Picture 4" descr="University of Waterloo Faculty of Science logo">
            <a:extLst>
              <a:ext uri="{FF2B5EF4-FFF2-40B4-BE49-F238E27FC236}">
                <a16:creationId xmlns:a16="http://schemas.microsoft.com/office/drawing/2014/main" id="{89C25B53-FECF-DA42-A314-5562893406E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181177" y="985586"/>
            <a:ext cx="5829645" cy="4075200"/>
          </a:xfrm>
          <a:prstGeom prst="rect">
            <a:avLst/>
          </a:prstGeom>
        </p:spPr>
      </p:pic>
      <p:grpSp>
        <p:nvGrpSpPr>
          <p:cNvPr id="10" name="Group 9">
            <a:extLst>
              <a:ext uri="{FF2B5EF4-FFF2-40B4-BE49-F238E27FC236}">
                <a16:creationId xmlns:a16="http://schemas.microsoft.com/office/drawing/2014/main" id="{EA0404D1-E1BB-704A-A81F-3B04F92679FB}"/>
              </a:ext>
            </a:extLst>
          </p:cNvPr>
          <p:cNvGrpSpPr/>
          <p:nvPr/>
        </p:nvGrpSpPr>
        <p:grpSpPr>
          <a:xfrm>
            <a:off x="0" y="0"/>
            <a:ext cx="12192000" cy="397164"/>
            <a:chOff x="0" y="0"/>
            <a:chExt cx="12192000" cy="397164"/>
          </a:xfrm>
        </p:grpSpPr>
        <p:sp>
          <p:nvSpPr>
            <p:cNvPr id="11" name="Rectangle 10">
              <a:extLst>
                <a:ext uri="{FF2B5EF4-FFF2-40B4-BE49-F238E27FC236}">
                  <a16:creationId xmlns:a16="http://schemas.microsoft.com/office/drawing/2014/main" id="{BF74AAFA-4467-0744-9DC4-A3B9064E560C}"/>
                </a:ext>
              </a:extLst>
            </p:cNvPr>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2B0F6C6-8B2B-B44B-B7DA-C42AA4E0EE9E}"/>
                </a:ext>
              </a:extLst>
            </p:cNvPr>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6847A9F-C2D6-B941-BCB8-2BF69CFCDA75}"/>
                </a:ext>
              </a:extLst>
            </p:cNvPr>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91CE84A-8073-E84E-A843-C5BCE43D0101}"/>
                </a:ext>
              </a:extLst>
            </p:cNvPr>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32543CE-9371-F54D-B730-D964E545EABC}"/>
                </a:ext>
              </a:extLst>
            </p:cNvPr>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08978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1_Closing Slide_Y+W">
    <p:spTree>
      <p:nvGrpSpPr>
        <p:cNvPr id="1" name=""/>
        <p:cNvGrpSpPr/>
        <p:nvPr/>
      </p:nvGrpSpPr>
      <p:grpSpPr>
        <a:xfrm>
          <a:off x="0" y="0"/>
          <a:ext cx="0" cy="0"/>
          <a:chOff x="0" y="0"/>
          <a:chExt cx="0" cy="0"/>
        </a:xfrm>
      </p:grpSpPr>
      <p:sp>
        <p:nvSpPr>
          <p:cNvPr id="6" name="Date Placeholder 5"/>
          <p:cNvSpPr>
            <a:spLocks noGrp="1"/>
          </p:cNvSpPr>
          <p:nvPr>
            <p:ph type="dt" sz="half" idx="10"/>
          </p:nvPr>
        </p:nvSpPr>
        <p:spPr>
          <a:xfrm>
            <a:off x="10719067" y="6335309"/>
            <a:ext cx="1181114" cy="250337"/>
          </a:xfrm>
        </p:spPr>
        <p:txBody>
          <a:bodyPr/>
          <a:lstStyle/>
          <a:p>
            <a:fld id="{846CE7D5-CF57-46EF-B807-FDD0502418D4}" type="datetimeFigureOut">
              <a:rPr lang="en-US" smtClean="0"/>
              <a:t>6/22/2026</a:t>
            </a:fld>
            <a:endParaRPr lang="en-US"/>
          </a:p>
        </p:txBody>
      </p:sp>
      <p:sp>
        <p:nvSpPr>
          <p:cNvPr id="10" name="Footer Placeholder 9"/>
          <p:cNvSpPr>
            <a:spLocks noGrp="1"/>
          </p:cNvSpPr>
          <p:nvPr>
            <p:ph type="ftr" sz="quarter" idx="11"/>
          </p:nvPr>
        </p:nvSpPr>
        <p:spPr>
          <a:xfrm>
            <a:off x="291819" y="6335309"/>
            <a:ext cx="4829174" cy="250337"/>
          </a:xfrm>
        </p:spPr>
        <p:txBody>
          <a:bodyPr/>
          <a:lstStyle/>
          <a:p>
            <a:endParaRPr lang="en-US"/>
          </a:p>
        </p:txBody>
      </p:sp>
      <p:sp>
        <p:nvSpPr>
          <p:cNvPr id="11" name="Slide Number Placeholder 10"/>
          <p:cNvSpPr>
            <a:spLocks noGrp="1"/>
          </p:cNvSpPr>
          <p:nvPr>
            <p:ph type="sldNum" sz="quarter" idx="12"/>
          </p:nvPr>
        </p:nvSpPr>
        <p:spPr/>
        <p:txBody>
          <a:bodyPr/>
          <a:lstStyle/>
          <a:p>
            <a:fld id="{330EA680-D336-4FF7-8B7A-9848BB0A1C32}" type="slidenum">
              <a:rPr lang="en-US" smtClean="0"/>
              <a:t>‹#›</a:t>
            </a:fld>
            <a:endParaRPr lang="en-US"/>
          </a:p>
        </p:txBody>
      </p:sp>
      <p:grpSp>
        <p:nvGrpSpPr>
          <p:cNvPr id="13" name="Group 12"/>
          <p:cNvGrpSpPr/>
          <p:nvPr/>
        </p:nvGrpSpPr>
        <p:grpSpPr>
          <a:xfrm>
            <a:off x="0" y="0"/>
            <a:ext cx="12192000" cy="397164"/>
            <a:chOff x="0" y="0"/>
            <a:chExt cx="12192000" cy="397164"/>
          </a:xfrm>
        </p:grpSpPr>
        <p:sp>
          <p:nvSpPr>
            <p:cNvPr id="14" name="Rectangle 13"/>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descr="University of Waterloo Faculty of Science logo">
            <a:extLst>
              <a:ext uri="{FF2B5EF4-FFF2-40B4-BE49-F238E27FC236}">
                <a16:creationId xmlns:a16="http://schemas.microsoft.com/office/drawing/2014/main" id="{8AB47677-00DB-944D-9594-0B43C7C9506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181177" y="805093"/>
            <a:ext cx="5829645" cy="4075200"/>
          </a:xfrm>
          <a:prstGeom prst="rect">
            <a:avLst/>
          </a:prstGeom>
        </p:spPr>
      </p:pic>
      <p:pic>
        <p:nvPicPr>
          <p:cNvPr id="17" name="Picture 16" descr="YOU+WATERLOO">
            <a:extLst>
              <a:ext uri="{FF2B5EF4-FFF2-40B4-BE49-F238E27FC236}">
                <a16:creationId xmlns:a16="http://schemas.microsoft.com/office/drawing/2014/main" id="{720F8EDB-FB35-8242-B040-A8825313B8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187315" y="4854114"/>
            <a:ext cx="1817370" cy="514350"/>
          </a:xfrm>
          <a:prstGeom prst="rect">
            <a:avLst/>
          </a:prstGeom>
        </p:spPr>
      </p:pic>
      <p:pic>
        <p:nvPicPr>
          <p:cNvPr id="18" name="Picture 17">
            <a:extLst>
              <a:ext uri="{FF2B5EF4-FFF2-40B4-BE49-F238E27FC236}">
                <a16:creationId xmlns:a16="http://schemas.microsoft.com/office/drawing/2014/main" id="{FF475B1A-0654-BF46-B880-3C37A2574B7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237482" y="5539328"/>
            <a:ext cx="3717036" cy="243459"/>
          </a:xfrm>
          <a:prstGeom prst="rect">
            <a:avLst/>
          </a:prstGeom>
        </p:spPr>
      </p:pic>
    </p:spTree>
    <p:extLst>
      <p:ext uri="{BB962C8B-B14F-4D97-AF65-F5344CB8AC3E}">
        <p14:creationId xmlns:p14="http://schemas.microsoft.com/office/powerpoint/2010/main" val="1839352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1_Closing Slide_Y+W_ALT">
    <p:bg>
      <p:bgPr>
        <a:solidFill>
          <a:schemeClr val="tx1"/>
        </a:solidFill>
        <a:effectLst/>
      </p:bgPr>
    </p:bg>
    <p:spTree>
      <p:nvGrpSpPr>
        <p:cNvPr id="1" name=""/>
        <p:cNvGrpSpPr/>
        <p:nvPr/>
      </p:nvGrpSpPr>
      <p:grpSpPr>
        <a:xfrm>
          <a:off x="0" y="0"/>
          <a:ext cx="0" cy="0"/>
          <a:chOff x="0" y="0"/>
          <a:chExt cx="0" cy="0"/>
        </a:xfrm>
      </p:grpSpPr>
      <p:sp>
        <p:nvSpPr>
          <p:cNvPr id="6" name="Date Placeholder 5"/>
          <p:cNvSpPr>
            <a:spLocks noGrp="1"/>
          </p:cNvSpPr>
          <p:nvPr>
            <p:ph type="dt" sz="half" idx="10"/>
          </p:nvPr>
        </p:nvSpPr>
        <p:spPr>
          <a:xfrm>
            <a:off x="10720807" y="6343709"/>
            <a:ext cx="1181114" cy="250337"/>
          </a:xfrm>
        </p:spPr>
        <p:txBody>
          <a:bodyPr/>
          <a:lstStyle>
            <a:lvl1pPr>
              <a:defRPr>
                <a:solidFill>
                  <a:schemeClr val="bg1"/>
                </a:solidFill>
              </a:defRPr>
            </a:lvl1pPr>
          </a:lstStyle>
          <a:p>
            <a:fld id="{846CE7D5-CF57-46EF-B807-FDD0502418D4}" type="datetimeFigureOut">
              <a:rPr lang="en-US" smtClean="0"/>
              <a:t>6/22/2026</a:t>
            </a:fld>
            <a:endParaRPr lang="en-US"/>
          </a:p>
        </p:txBody>
      </p:sp>
      <p:sp>
        <p:nvSpPr>
          <p:cNvPr id="7" name="Footer Placeholder 6"/>
          <p:cNvSpPr>
            <a:spLocks noGrp="1"/>
          </p:cNvSpPr>
          <p:nvPr>
            <p:ph type="ftr" sz="quarter" idx="11"/>
          </p:nvPr>
        </p:nvSpPr>
        <p:spPr>
          <a:xfrm>
            <a:off x="290079" y="6335309"/>
            <a:ext cx="4752974" cy="250337"/>
          </a:xfrm>
        </p:spPr>
        <p:txBody>
          <a:bodyPr/>
          <a:lstStyle>
            <a:lvl1pPr>
              <a:defRPr>
                <a:solidFill>
                  <a:schemeClr val="bg1"/>
                </a:solidFill>
              </a:defRPr>
            </a:lvl1pPr>
          </a:lstStyle>
          <a:p>
            <a:endParaRPr lang="en-US"/>
          </a:p>
        </p:txBody>
      </p:sp>
      <p:sp>
        <p:nvSpPr>
          <p:cNvPr id="8" name="Slide Number Placeholder 7"/>
          <p:cNvSpPr>
            <a:spLocks noGrp="1"/>
          </p:cNvSpPr>
          <p:nvPr>
            <p:ph type="sldNum" sz="quarter" idx="12"/>
          </p:nvPr>
        </p:nvSpPr>
        <p:spPr/>
        <p:txBody>
          <a:bodyPr/>
          <a:lstStyle>
            <a:lvl1pPr>
              <a:defRPr>
                <a:solidFill>
                  <a:schemeClr val="bg1"/>
                </a:solidFill>
              </a:defRPr>
            </a:lvl1pPr>
          </a:lstStyle>
          <a:p>
            <a:fld id="{330EA680-D336-4FF7-8B7A-9848BB0A1C32}" type="slidenum">
              <a:rPr lang="en-US" smtClean="0"/>
              <a:t>‹#›</a:t>
            </a:fld>
            <a:endParaRPr lang="en-US"/>
          </a:p>
        </p:txBody>
      </p:sp>
      <p:pic>
        <p:nvPicPr>
          <p:cNvPr id="5" name="Picture 4" descr="University of Waterloo Faculty of Science logo">
            <a:extLst>
              <a:ext uri="{FF2B5EF4-FFF2-40B4-BE49-F238E27FC236}">
                <a16:creationId xmlns:a16="http://schemas.microsoft.com/office/drawing/2014/main" id="{89C25B53-FECF-DA42-A314-5562893406E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181177" y="799131"/>
            <a:ext cx="5829645" cy="4075200"/>
          </a:xfrm>
          <a:prstGeom prst="rect">
            <a:avLst/>
          </a:prstGeom>
        </p:spPr>
      </p:pic>
      <p:grpSp>
        <p:nvGrpSpPr>
          <p:cNvPr id="10" name="Group 9">
            <a:extLst>
              <a:ext uri="{FF2B5EF4-FFF2-40B4-BE49-F238E27FC236}">
                <a16:creationId xmlns:a16="http://schemas.microsoft.com/office/drawing/2014/main" id="{EA0404D1-E1BB-704A-A81F-3B04F92679FB}"/>
              </a:ext>
            </a:extLst>
          </p:cNvPr>
          <p:cNvGrpSpPr/>
          <p:nvPr/>
        </p:nvGrpSpPr>
        <p:grpSpPr>
          <a:xfrm>
            <a:off x="0" y="0"/>
            <a:ext cx="12192000" cy="397164"/>
            <a:chOff x="0" y="0"/>
            <a:chExt cx="12192000" cy="397164"/>
          </a:xfrm>
        </p:grpSpPr>
        <p:sp>
          <p:nvSpPr>
            <p:cNvPr id="11" name="Rectangle 10">
              <a:extLst>
                <a:ext uri="{FF2B5EF4-FFF2-40B4-BE49-F238E27FC236}">
                  <a16:creationId xmlns:a16="http://schemas.microsoft.com/office/drawing/2014/main" id="{BF74AAFA-4467-0744-9DC4-A3B9064E560C}"/>
                </a:ext>
              </a:extLst>
            </p:cNvPr>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2B0F6C6-8B2B-B44B-B7DA-C42AA4E0EE9E}"/>
                </a:ext>
              </a:extLst>
            </p:cNvPr>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6847A9F-C2D6-B941-BCB8-2BF69CFCDA75}"/>
                </a:ext>
              </a:extLst>
            </p:cNvPr>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91CE84A-8073-E84E-A843-C5BCE43D0101}"/>
                </a:ext>
              </a:extLst>
            </p:cNvPr>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32543CE-9371-F54D-B730-D964E545EABC}"/>
                </a:ext>
              </a:extLst>
            </p:cNvPr>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2" name="Picture 21" descr="YOU+WATERLOO">
            <a:extLst>
              <a:ext uri="{FF2B5EF4-FFF2-40B4-BE49-F238E27FC236}">
                <a16:creationId xmlns:a16="http://schemas.microsoft.com/office/drawing/2014/main" id="{0C7355E0-66CF-4546-9E5B-6F021DE72AF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187315" y="4854114"/>
            <a:ext cx="1817370" cy="514350"/>
          </a:xfrm>
          <a:prstGeom prst="rect">
            <a:avLst/>
          </a:prstGeom>
        </p:spPr>
      </p:pic>
      <p:pic>
        <p:nvPicPr>
          <p:cNvPr id="23" name="Picture 22">
            <a:extLst>
              <a:ext uri="{FF2B5EF4-FFF2-40B4-BE49-F238E27FC236}">
                <a16:creationId xmlns:a16="http://schemas.microsoft.com/office/drawing/2014/main" id="{7095CF83-0EE1-FE49-95FB-53D61287452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237482" y="5539328"/>
            <a:ext cx="3717036" cy="243459"/>
          </a:xfrm>
          <a:prstGeom prst="rect">
            <a:avLst/>
          </a:prstGeom>
        </p:spPr>
      </p:pic>
    </p:spTree>
    <p:extLst>
      <p:ext uri="{BB962C8B-B14F-4D97-AF65-F5344CB8AC3E}">
        <p14:creationId xmlns:p14="http://schemas.microsoft.com/office/powerpoint/2010/main" val="1528352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Blac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2740" y="1028940"/>
            <a:ext cx="9446634" cy="1474115"/>
          </a:xfrm>
        </p:spPr>
        <p:txBody>
          <a:bodyPr lIns="0" anchor="b">
            <a:noAutofit/>
          </a:bodyPr>
          <a:lstStyle>
            <a:lvl1pPr algn="l">
              <a:defRPr sz="5400" b="1" cap="all" baseline="0">
                <a:solidFill>
                  <a:schemeClr val="bg1"/>
                </a:solidFill>
                <a:latin typeface="+mj-lt"/>
              </a:defRPr>
            </a:lvl1pPr>
          </a:lstStyle>
          <a:p>
            <a:r>
              <a:rPr lang="en-US"/>
              <a:t>CLICK TO EDIT MASTER TITLE SLIDE</a:t>
            </a:r>
          </a:p>
        </p:txBody>
      </p:sp>
      <p:sp>
        <p:nvSpPr>
          <p:cNvPr id="3" name="Subtitle 2"/>
          <p:cNvSpPr>
            <a:spLocks noGrp="1"/>
          </p:cNvSpPr>
          <p:nvPr>
            <p:ph type="subTitle" idx="1"/>
          </p:nvPr>
        </p:nvSpPr>
        <p:spPr>
          <a:xfrm>
            <a:off x="452740" y="4266821"/>
            <a:ext cx="5486243" cy="666549"/>
          </a:xfrm>
        </p:spPr>
        <p:txBody>
          <a:bodyPr lIns="0" anchor="t">
            <a:normAutofit/>
          </a:bodyPr>
          <a:lstStyle>
            <a:lvl1pPr marL="0" indent="0" algn="l">
              <a:buNone/>
              <a:defRPr sz="1500" b="0">
                <a:solidFill>
                  <a:schemeClr val="bg1">
                    <a:lumMod val="8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p:cNvSpPr>
            <a:spLocks noGrp="1"/>
          </p:cNvSpPr>
          <p:nvPr>
            <p:ph type="dt" sz="half" idx="10"/>
          </p:nvPr>
        </p:nvSpPr>
        <p:spPr>
          <a:xfrm>
            <a:off x="452740" y="2642329"/>
            <a:ext cx="1182916" cy="377962"/>
          </a:xfrm>
          <a:solidFill>
            <a:schemeClr val="accent3"/>
          </a:solidFill>
          <a:ln>
            <a:noFill/>
          </a:ln>
        </p:spPr>
        <p:txBody>
          <a:bodyPr/>
          <a:lstStyle>
            <a:lvl1pPr>
              <a:defRPr sz="1100">
                <a:solidFill>
                  <a:schemeClr val="bg1">
                    <a:alpha val="99000"/>
                  </a:schemeClr>
                </a:solidFill>
                <a:latin typeface="Verdana" panose="020B0604030504040204" pitchFamily="34" charset="0"/>
                <a:ea typeface="Verdana" panose="020B0604030504040204" pitchFamily="34" charset="0"/>
                <a:cs typeface="Verdana" panose="020B0604030504040204" pitchFamily="34" charset="0"/>
              </a:defRPr>
            </a:lvl1pPr>
          </a:lstStyle>
          <a:p>
            <a:fld id="{846CE7D5-CF57-46EF-B807-FDD0502418D4}" type="datetimeFigureOut">
              <a:rPr lang="en-US" smtClean="0"/>
              <a:t>6/22/2026</a:t>
            </a:fld>
            <a:endParaRPr lang="en-US"/>
          </a:p>
        </p:txBody>
      </p:sp>
      <p:sp>
        <p:nvSpPr>
          <p:cNvPr id="8" name="Footer Placeholder 7"/>
          <p:cNvSpPr>
            <a:spLocks noGrp="1"/>
          </p:cNvSpPr>
          <p:nvPr>
            <p:ph type="ftr" sz="quarter" idx="11"/>
          </p:nvPr>
        </p:nvSpPr>
        <p:spPr>
          <a:xfrm>
            <a:off x="6623674" y="6377231"/>
            <a:ext cx="4293708" cy="250337"/>
          </a:xfrm>
        </p:spPr>
        <p:txBody>
          <a:bodyPr/>
          <a:lstStyle>
            <a:lvl1pPr algn="ctr">
              <a:defRPr>
                <a:solidFill>
                  <a:schemeClr val="bg1">
                    <a:lumMod val="85000"/>
                  </a:schemeClr>
                </a:solidFill>
              </a:defRPr>
            </a:lvl1pPr>
          </a:lstStyle>
          <a:p>
            <a:endParaRPr lang="en-US"/>
          </a:p>
        </p:txBody>
      </p:sp>
      <p:sp>
        <p:nvSpPr>
          <p:cNvPr id="9" name="Slide Number Placeholder 8"/>
          <p:cNvSpPr>
            <a:spLocks noGrp="1"/>
          </p:cNvSpPr>
          <p:nvPr>
            <p:ph type="sldNum" sz="quarter" idx="12"/>
          </p:nvPr>
        </p:nvSpPr>
        <p:spPr>
          <a:xfrm>
            <a:off x="11148416" y="6377231"/>
            <a:ext cx="553900" cy="250337"/>
          </a:xfrm>
        </p:spPr>
        <p:txBody>
          <a:bodyPr/>
          <a:lstStyle>
            <a:lvl1pPr algn="ctr">
              <a:defRPr>
                <a:solidFill>
                  <a:schemeClr val="bg1">
                    <a:lumMod val="85000"/>
                  </a:schemeClr>
                </a:solidFill>
              </a:defRPr>
            </a:lvl1pPr>
          </a:lstStyle>
          <a:p>
            <a:fld id="{330EA680-D336-4FF7-8B7A-9848BB0A1C32}" type="slidenum">
              <a:rPr lang="en-US" smtClean="0"/>
              <a:t>‹#›</a:t>
            </a:fld>
            <a:endParaRPr lang="en-US"/>
          </a:p>
        </p:txBody>
      </p:sp>
      <p:grpSp>
        <p:nvGrpSpPr>
          <p:cNvPr id="14" name="Group 13"/>
          <p:cNvGrpSpPr/>
          <p:nvPr/>
        </p:nvGrpSpPr>
        <p:grpSpPr>
          <a:xfrm>
            <a:off x="0" y="0"/>
            <a:ext cx="12192000" cy="397164"/>
            <a:chOff x="0" y="0"/>
            <a:chExt cx="12192000" cy="397164"/>
          </a:xfrm>
        </p:grpSpPr>
        <p:sp>
          <p:nvSpPr>
            <p:cNvPr id="15" name="Rectangle 14"/>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0" name="Picture 19" descr="University of Waterloo Faculty of Science logo">
            <a:extLst>
              <a:ext uri="{FF2B5EF4-FFF2-40B4-BE49-F238E27FC236}">
                <a16:creationId xmlns:a16="http://schemas.microsoft.com/office/drawing/2014/main" id="{8BFB70ED-5B41-0841-9BB6-2DFC1216BD6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0" y="5579554"/>
            <a:ext cx="4416300" cy="1253700"/>
          </a:xfrm>
          <a:prstGeom prst="rect">
            <a:avLst/>
          </a:prstGeom>
        </p:spPr>
      </p:pic>
    </p:spTree>
    <p:extLst>
      <p:ext uri="{BB962C8B-B14F-4D97-AF65-F5344CB8AC3E}">
        <p14:creationId xmlns:p14="http://schemas.microsoft.com/office/powerpoint/2010/main" val="2230324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Slide Black with Image">
    <p:bg>
      <p:bgPr>
        <a:solidFill>
          <a:schemeClr val="tx1"/>
        </a:solidFill>
        <a:effectLst/>
      </p:bgPr>
    </p:bg>
    <p:spTree>
      <p:nvGrpSpPr>
        <p:cNvPr id="1" name=""/>
        <p:cNvGrpSpPr/>
        <p:nvPr/>
      </p:nvGrpSpPr>
      <p:grpSpPr>
        <a:xfrm>
          <a:off x="0" y="0"/>
          <a:ext cx="0" cy="0"/>
          <a:chOff x="0" y="0"/>
          <a:chExt cx="0" cy="0"/>
        </a:xfrm>
      </p:grpSpPr>
      <p:sp>
        <p:nvSpPr>
          <p:cNvPr id="18" name="Picture Placeholder 5"/>
          <p:cNvSpPr>
            <a:spLocks noGrp="1"/>
          </p:cNvSpPr>
          <p:nvPr>
            <p:ph type="pic" sz="quarter" idx="13"/>
          </p:nvPr>
        </p:nvSpPr>
        <p:spPr>
          <a:xfrm>
            <a:off x="6094124" y="397164"/>
            <a:ext cx="6097876" cy="6460836"/>
          </a:xfrm>
        </p:spPr>
        <p:txBody>
          <a:bodyPr/>
          <a:lstStyle/>
          <a:p>
            <a:r>
              <a:rPr lang="en-US"/>
              <a:t>Click icon to add picture</a:t>
            </a:r>
          </a:p>
        </p:txBody>
      </p:sp>
      <p:sp>
        <p:nvSpPr>
          <p:cNvPr id="2" name="Title 1"/>
          <p:cNvSpPr>
            <a:spLocks noGrp="1"/>
          </p:cNvSpPr>
          <p:nvPr>
            <p:ph type="ctrTitle" hasCustomPrompt="1"/>
          </p:nvPr>
        </p:nvSpPr>
        <p:spPr>
          <a:xfrm>
            <a:off x="452740" y="1028940"/>
            <a:ext cx="5486243" cy="1474115"/>
          </a:xfrm>
        </p:spPr>
        <p:txBody>
          <a:bodyPr lIns="0" anchor="b">
            <a:noAutofit/>
          </a:bodyPr>
          <a:lstStyle>
            <a:lvl1pPr algn="l">
              <a:defRPr sz="5400" b="1" cap="all" baseline="0">
                <a:solidFill>
                  <a:schemeClr val="bg1"/>
                </a:solidFill>
                <a:latin typeface="+mj-lt"/>
              </a:defRPr>
            </a:lvl1pPr>
          </a:lstStyle>
          <a:p>
            <a:r>
              <a:rPr lang="en-US"/>
              <a:t>CLICK TO EDIT MASTER TITLE SLIDE</a:t>
            </a:r>
          </a:p>
        </p:txBody>
      </p:sp>
      <p:sp>
        <p:nvSpPr>
          <p:cNvPr id="3" name="Subtitle 2"/>
          <p:cNvSpPr>
            <a:spLocks noGrp="1"/>
          </p:cNvSpPr>
          <p:nvPr>
            <p:ph type="subTitle" idx="1"/>
          </p:nvPr>
        </p:nvSpPr>
        <p:spPr>
          <a:xfrm>
            <a:off x="452740" y="4266821"/>
            <a:ext cx="5486243" cy="666549"/>
          </a:xfrm>
        </p:spPr>
        <p:txBody>
          <a:bodyPr lIns="0" anchor="t">
            <a:normAutofit/>
          </a:bodyPr>
          <a:lstStyle>
            <a:lvl1pPr marL="0" indent="0" algn="l">
              <a:buNone/>
              <a:defRPr sz="1500" b="0">
                <a:solidFill>
                  <a:schemeClr val="bg1">
                    <a:lumMod val="8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p:cNvSpPr>
            <a:spLocks noGrp="1"/>
          </p:cNvSpPr>
          <p:nvPr>
            <p:ph type="dt" sz="half" idx="10"/>
          </p:nvPr>
        </p:nvSpPr>
        <p:spPr>
          <a:xfrm>
            <a:off x="452740" y="2642329"/>
            <a:ext cx="1182916" cy="377962"/>
          </a:xfrm>
          <a:solidFill>
            <a:schemeClr val="accent3"/>
          </a:solidFill>
          <a:ln>
            <a:noFill/>
          </a:ln>
        </p:spPr>
        <p:txBody>
          <a:bodyPr/>
          <a:lstStyle>
            <a:lvl1pPr>
              <a:defRPr sz="11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846CE7D5-CF57-46EF-B807-FDD0502418D4}" type="datetimeFigureOut">
              <a:rPr lang="en-US" smtClean="0"/>
              <a:t>6/22/2026</a:t>
            </a:fld>
            <a:endParaRPr lang="en-US"/>
          </a:p>
        </p:txBody>
      </p:sp>
      <p:sp>
        <p:nvSpPr>
          <p:cNvPr id="8" name="Footer Placeholder 7"/>
          <p:cNvSpPr>
            <a:spLocks noGrp="1"/>
          </p:cNvSpPr>
          <p:nvPr>
            <p:ph type="ftr" sz="quarter" idx="11"/>
          </p:nvPr>
        </p:nvSpPr>
        <p:spPr>
          <a:xfrm>
            <a:off x="6623674" y="6377231"/>
            <a:ext cx="4293708" cy="250337"/>
          </a:xfrm>
        </p:spPr>
        <p:txBody>
          <a:bodyPr/>
          <a:lstStyle>
            <a:lvl1pPr algn="ctr">
              <a:defRPr>
                <a:solidFill>
                  <a:schemeClr val="bg1">
                    <a:lumMod val="85000"/>
                  </a:schemeClr>
                </a:solidFill>
              </a:defRPr>
            </a:lvl1pPr>
          </a:lstStyle>
          <a:p>
            <a:endParaRPr lang="en-US"/>
          </a:p>
        </p:txBody>
      </p:sp>
      <p:sp>
        <p:nvSpPr>
          <p:cNvPr id="9" name="Slide Number Placeholder 8"/>
          <p:cNvSpPr>
            <a:spLocks noGrp="1"/>
          </p:cNvSpPr>
          <p:nvPr>
            <p:ph type="sldNum" sz="quarter" idx="12"/>
          </p:nvPr>
        </p:nvSpPr>
        <p:spPr>
          <a:xfrm>
            <a:off x="11148416" y="6377231"/>
            <a:ext cx="553900" cy="250337"/>
          </a:xfrm>
        </p:spPr>
        <p:txBody>
          <a:bodyPr/>
          <a:lstStyle>
            <a:lvl1pPr algn="ctr">
              <a:defRPr>
                <a:solidFill>
                  <a:schemeClr val="bg1">
                    <a:lumMod val="85000"/>
                  </a:schemeClr>
                </a:solidFill>
              </a:defRPr>
            </a:lvl1pPr>
          </a:lstStyle>
          <a:p>
            <a:fld id="{330EA680-D336-4FF7-8B7A-9848BB0A1C32}" type="slidenum">
              <a:rPr lang="en-US" smtClean="0"/>
              <a:t>‹#›</a:t>
            </a:fld>
            <a:endParaRPr lang="en-US"/>
          </a:p>
        </p:txBody>
      </p:sp>
      <p:grpSp>
        <p:nvGrpSpPr>
          <p:cNvPr id="15" name="Group 14"/>
          <p:cNvGrpSpPr/>
          <p:nvPr/>
        </p:nvGrpSpPr>
        <p:grpSpPr>
          <a:xfrm>
            <a:off x="0" y="0"/>
            <a:ext cx="12192000" cy="397164"/>
            <a:chOff x="0" y="0"/>
            <a:chExt cx="12192000" cy="397164"/>
          </a:xfrm>
        </p:grpSpPr>
        <p:sp>
          <p:nvSpPr>
            <p:cNvPr id="16" name="Rectangle 15"/>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descr="University of Waterloo Faculty of Science logo">
            <a:extLst>
              <a:ext uri="{FF2B5EF4-FFF2-40B4-BE49-F238E27FC236}">
                <a16:creationId xmlns:a16="http://schemas.microsoft.com/office/drawing/2014/main" id="{47FEEFBF-D44B-278E-1FD4-4DDC772F935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0" y="5579554"/>
            <a:ext cx="4416300" cy="1253700"/>
          </a:xfrm>
          <a:prstGeom prst="rect">
            <a:avLst/>
          </a:prstGeom>
        </p:spPr>
      </p:pic>
    </p:spTree>
    <p:extLst>
      <p:ext uri="{BB962C8B-B14F-4D97-AF65-F5344CB8AC3E}">
        <p14:creationId xmlns:p14="http://schemas.microsoft.com/office/powerpoint/2010/main" val="1244971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baseline="0"/>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6/22/2026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337401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Content_M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p:cNvSpPr>
            <a:spLocks noGrp="1"/>
          </p:cNvSpPr>
          <p:nvPr>
            <p:ph type="body" sz="quarter" idx="13" hasCustomPrompt="1"/>
          </p:nvPr>
        </p:nvSpPr>
        <p:spPr>
          <a:xfrm>
            <a:off x="7407696" y="685060"/>
            <a:ext cx="1420859" cy="286052"/>
          </a:xfrm>
        </p:spPr>
        <p:txBody>
          <a:bodyPr anchor="ctr">
            <a:noAutofit/>
          </a:bodyPr>
          <a:lstStyle>
            <a:lvl1pPr marL="0" indent="0" algn="ctr">
              <a:buNone/>
              <a:defRPr sz="1100" b="0" baseline="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a:t>MENU ITEM 1</a:t>
            </a:r>
          </a:p>
        </p:txBody>
      </p:sp>
      <p:sp>
        <p:nvSpPr>
          <p:cNvPr id="9" name="Text Placeholder 7"/>
          <p:cNvSpPr>
            <a:spLocks noGrp="1"/>
          </p:cNvSpPr>
          <p:nvPr>
            <p:ph type="body" sz="quarter" idx="14" hasCustomPrompt="1"/>
          </p:nvPr>
        </p:nvSpPr>
        <p:spPr>
          <a:xfrm>
            <a:off x="8908224" y="685060"/>
            <a:ext cx="1420859" cy="286052"/>
          </a:xfrm>
        </p:spPr>
        <p:txBody>
          <a:bodyPr anchor="ctr">
            <a:noAutofit/>
          </a:bodyPr>
          <a:lstStyle>
            <a:lvl1pPr marL="0" indent="0" algn="ctr">
              <a:buNone/>
              <a:defRPr sz="1100" b="0" baseline="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a:t>MENU ITEM 2</a:t>
            </a:r>
          </a:p>
        </p:txBody>
      </p:sp>
      <p:sp>
        <p:nvSpPr>
          <p:cNvPr id="10" name="Text Placeholder 7"/>
          <p:cNvSpPr>
            <a:spLocks noGrp="1"/>
          </p:cNvSpPr>
          <p:nvPr>
            <p:ph type="body" sz="quarter" idx="15" hasCustomPrompt="1"/>
          </p:nvPr>
        </p:nvSpPr>
        <p:spPr>
          <a:xfrm>
            <a:off x="10408752" y="685060"/>
            <a:ext cx="1420859" cy="286052"/>
          </a:xfrm>
        </p:spPr>
        <p:txBody>
          <a:bodyPr anchor="ctr">
            <a:noAutofit/>
          </a:bodyPr>
          <a:lstStyle>
            <a:lvl1pPr marL="0" indent="0" algn="ctr">
              <a:buNone/>
              <a:defRPr sz="1100" b="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a:t>MENU ITEM 3</a:t>
            </a:r>
          </a:p>
        </p:txBody>
      </p:sp>
      <p:sp>
        <p:nvSpPr>
          <p:cNvPr id="7" name="Date Placeholder 6"/>
          <p:cNvSpPr>
            <a:spLocks noGrp="1"/>
          </p:cNvSpPr>
          <p:nvPr>
            <p:ph type="dt" sz="half" idx="16"/>
          </p:nvPr>
        </p:nvSpPr>
        <p:spPr/>
        <p:txBody>
          <a:bodyPr/>
          <a:lstStyle/>
          <a:p>
            <a:fld id="{846CE7D5-CF57-46EF-B807-FDD0502418D4}" type="datetimeFigureOut">
              <a:rPr lang="en-US" smtClean="0"/>
              <a:t>6/22/2026</a:t>
            </a:fld>
            <a:endParaRPr lang="en-US"/>
          </a:p>
        </p:txBody>
      </p:sp>
      <p:sp>
        <p:nvSpPr>
          <p:cNvPr id="11" name="Footer Placeholder 10"/>
          <p:cNvSpPr>
            <a:spLocks noGrp="1"/>
          </p:cNvSpPr>
          <p:nvPr>
            <p:ph type="ftr" sz="quarter" idx="17"/>
          </p:nvPr>
        </p:nvSpPr>
        <p:spPr/>
        <p:txBody>
          <a:bodyPr/>
          <a:lstStyle/>
          <a:p>
            <a:endParaRPr lang="en-US"/>
          </a:p>
        </p:txBody>
      </p:sp>
      <p:sp>
        <p:nvSpPr>
          <p:cNvPr id="12" name="Slide Number Placeholder 11"/>
          <p:cNvSpPr>
            <a:spLocks noGrp="1"/>
          </p:cNvSpPr>
          <p:nvPr>
            <p:ph type="sldNum" sz="quarter" idx="18"/>
          </p:nvPr>
        </p:nvSpPr>
        <p:spPr/>
        <p:txBody>
          <a:bodyPr/>
          <a:lstStyle/>
          <a:p>
            <a:fld id="{330EA680-D336-4FF7-8B7A-9848BB0A1C32}" type="slidenum">
              <a:rPr lang="en-US" smtClean="0"/>
              <a:t>‹#›</a:t>
            </a:fld>
            <a:endParaRPr lang="en-US"/>
          </a:p>
        </p:txBody>
      </p:sp>
      <p:sp>
        <p:nvSpPr>
          <p:cNvPr id="4" name="Title 3"/>
          <p:cNvSpPr>
            <a:spLocks noGrp="1"/>
          </p:cNvSpPr>
          <p:nvPr>
            <p:ph type="title"/>
          </p:nvPr>
        </p:nvSpPr>
        <p:spPr>
          <a:xfrm>
            <a:off x="259883" y="434108"/>
            <a:ext cx="7046081" cy="895927"/>
          </a:xfrm>
        </p:spPr>
        <p:txBody>
          <a:bodyPr/>
          <a:lstStyle>
            <a:lvl1pPr>
              <a:defRPr b="1" cap="all" baseline="0"/>
            </a:lvl1pPr>
          </a:lstStyle>
          <a:p>
            <a:r>
              <a:rPr lang="en-US"/>
              <a:t>Click to edit Master title style</a:t>
            </a:r>
          </a:p>
        </p:txBody>
      </p:sp>
    </p:spTree>
    <p:extLst>
      <p:ext uri="{BB962C8B-B14F-4D97-AF65-F5344CB8AC3E}">
        <p14:creationId xmlns:p14="http://schemas.microsoft.com/office/powerpoint/2010/main" val="2388382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9882" y="1709738"/>
            <a:ext cx="9399507" cy="2852737"/>
          </a:xfrm>
        </p:spPr>
        <p:txBody>
          <a:bodyPr anchor="b">
            <a:normAutofit/>
          </a:bodyPr>
          <a:lstStyle>
            <a:lvl1pPr algn="l">
              <a:defRPr sz="4000" b="1" cap="all" baseline="0">
                <a:solidFill>
                  <a:schemeClr val="tx1"/>
                </a:solidFill>
              </a:defRPr>
            </a:lvl1pPr>
          </a:lstStyle>
          <a:p>
            <a:r>
              <a:rPr lang="en-US"/>
              <a:t>CLICK TO EDIT MASTER</a:t>
            </a:r>
            <a:br>
              <a:rPr lang="en-US"/>
            </a:br>
            <a:r>
              <a:rPr lang="en-US"/>
              <a:t>SECTION TITLE SLIDE</a:t>
            </a:r>
          </a:p>
        </p:txBody>
      </p:sp>
      <p:sp>
        <p:nvSpPr>
          <p:cNvPr id="3" name="Text Placeholder 2"/>
          <p:cNvSpPr>
            <a:spLocks noGrp="1"/>
          </p:cNvSpPr>
          <p:nvPr>
            <p:ph type="body" idx="1"/>
          </p:nvPr>
        </p:nvSpPr>
        <p:spPr>
          <a:xfrm>
            <a:off x="259882" y="4589463"/>
            <a:ext cx="9399507" cy="1500187"/>
          </a:xfrm>
        </p:spPr>
        <p:txBody>
          <a:bodyPr>
            <a:normAutofit/>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846CE7D5-CF57-46EF-B807-FDD0502418D4}" type="datetimeFigureOut">
              <a:rPr lang="en-US" smtClean="0"/>
              <a:t>6/22/2026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48443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reserve="1">
  <p:cSld name="Section Header_AL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60521" y="3228200"/>
            <a:ext cx="8770620" cy="1212056"/>
          </a:xfrm>
        </p:spPr>
        <p:txBody>
          <a:bodyPr anchor="b">
            <a:noAutofit/>
          </a:bodyPr>
          <a:lstStyle>
            <a:lvl1pPr algn="l">
              <a:defRPr sz="4000" b="1" cap="all" baseline="0">
                <a:solidFill>
                  <a:schemeClr val="tx1"/>
                </a:solidFill>
                <a:latin typeface="+mj-lt"/>
              </a:defRPr>
            </a:lvl1pPr>
          </a:lstStyle>
          <a:p>
            <a:r>
              <a:rPr lang="en-US"/>
              <a:t>CLICK TO EDIT MASTER</a:t>
            </a:r>
            <a:br>
              <a:rPr lang="en-US"/>
            </a:br>
            <a:r>
              <a:rPr lang="en-US"/>
              <a:t>SECTION TITLE SLIDE OPTION 2</a:t>
            </a:r>
          </a:p>
        </p:txBody>
      </p:sp>
      <p:sp>
        <p:nvSpPr>
          <p:cNvPr id="3" name="Subtitle 2"/>
          <p:cNvSpPr>
            <a:spLocks noGrp="1"/>
          </p:cNvSpPr>
          <p:nvPr>
            <p:ph type="subTitle" idx="1"/>
          </p:nvPr>
        </p:nvSpPr>
        <p:spPr bwMode="gray">
          <a:xfrm>
            <a:off x="960521" y="4448086"/>
            <a:ext cx="8770620" cy="666549"/>
          </a:xfrm>
        </p:spPr>
        <p:txBody>
          <a:bodyPr anchor="t">
            <a:normAutofit/>
          </a:bodyPr>
          <a:lstStyle>
            <a:lvl1pPr marL="0" indent="0" algn="l">
              <a:buNone/>
              <a:defRPr sz="240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10743032" y="6335309"/>
            <a:ext cx="1181114" cy="250337"/>
          </a:xfrm>
        </p:spPr>
        <p:txBody>
          <a:bodyPr/>
          <a:lstStyle/>
          <a:p>
            <a:fld id="{846CE7D5-CF57-46EF-B807-FDD0502418D4}" type="datetimeFigureOut">
              <a:rPr lang="en-US" smtClean="0"/>
              <a:t>6/22/2026</a:t>
            </a:fld>
            <a:endParaRPr lang="en-US"/>
          </a:p>
        </p:txBody>
      </p:sp>
      <p:sp>
        <p:nvSpPr>
          <p:cNvPr id="5" name="Footer Placeholder 4"/>
          <p:cNvSpPr>
            <a:spLocks noGrp="1"/>
          </p:cNvSpPr>
          <p:nvPr>
            <p:ph type="ftr" sz="quarter" idx="11"/>
          </p:nvPr>
        </p:nvSpPr>
        <p:spPr>
          <a:xfrm>
            <a:off x="267854" y="6335309"/>
            <a:ext cx="4525878" cy="250337"/>
          </a:xfrm>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grpSp>
        <p:nvGrpSpPr>
          <p:cNvPr id="27" name="Group 26"/>
          <p:cNvGrpSpPr/>
          <p:nvPr/>
        </p:nvGrpSpPr>
        <p:grpSpPr>
          <a:xfrm>
            <a:off x="0" y="0"/>
            <a:ext cx="12192000" cy="397164"/>
            <a:chOff x="0" y="0"/>
            <a:chExt cx="12192000" cy="397164"/>
          </a:xfrm>
        </p:grpSpPr>
        <p:sp>
          <p:nvSpPr>
            <p:cNvPr id="28" name="Rectangle 27"/>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3050818"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6097879"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38067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9883" y="434108"/>
            <a:ext cx="11569729" cy="895927"/>
          </a:xfrm>
        </p:spPr>
        <p:txBody>
          <a:bodyPr/>
          <a:lstStyle>
            <a:lvl1pPr>
              <a:defRPr b="1"/>
            </a:lvl1pPr>
          </a:lstStyle>
          <a:p>
            <a:r>
              <a:rPr lang="en-US"/>
              <a:t>CLICK TO EDIT MASTER TITLE STYLE</a:t>
            </a:r>
          </a:p>
        </p:txBody>
      </p:sp>
      <p:sp>
        <p:nvSpPr>
          <p:cNvPr id="3" name="Content Placeholder 2"/>
          <p:cNvSpPr>
            <a:spLocks noGrp="1"/>
          </p:cNvSpPr>
          <p:nvPr>
            <p:ph sz="half" idx="1"/>
          </p:nvPr>
        </p:nvSpPr>
        <p:spPr>
          <a:xfrm>
            <a:off x="259882" y="1413164"/>
            <a:ext cx="5586855" cy="4590472"/>
          </a:xfrm>
        </p:spPr>
        <p:txBody>
          <a:bodyPr/>
          <a:lstStyle>
            <a:lvl1pPr marL="288925" indent="-288925">
              <a:spcBef>
                <a:spcPts val="800"/>
              </a:spcBef>
              <a:spcAft>
                <a:spcPts val="800"/>
              </a:spcAft>
              <a:buFont typeface="Wingdings" charset="2"/>
              <a:buChar char="§"/>
              <a:defRPr/>
            </a:lvl1pPr>
            <a:lvl2pPr marL="685800" indent="-228600">
              <a:spcBef>
                <a:spcPts val="800"/>
              </a:spcBef>
              <a:spcAft>
                <a:spcPts val="800"/>
              </a:spcAft>
              <a:buFont typeface="Wingdings" charset="2"/>
              <a:buChar char="§"/>
              <a:defRPr/>
            </a:lvl2pPr>
            <a:lvl3pPr marL="1143000" indent="-228600">
              <a:spcBef>
                <a:spcPts val="800"/>
              </a:spcBef>
              <a:spcAft>
                <a:spcPts val="800"/>
              </a:spcAft>
              <a:buFont typeface="Wingdings" charset="2"/>
              <a:buChar char="§"/>
              <a:defRPr/>
            </a:lvl3pPr>
            <a:lvl4pPr marL="1600200" indent="-228600">
              <a:spcBef>
                <a:spcPts val="800"/>
              </a:spcBef>
              <a:spcAft>
                <a:spcPts val="800"/>
              </a:spcAft>
              <a:buFont typeface="Wingdings" charset="2"/>
              <a:buChar char="§"/>
              <a:defRPr/>
            </a:lvl4pPr>
            <a:lvl5pPr marL="2057400" indent="-228600">
              <a:spcBef>
                <a:spcPts val="800"/>
              </a:spcBef>
              <a:spcAft>
                <a:spcPts val="800"/>
              </a:spcAft>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0992" y="1413164"/>
            <a:ext cx="5658620" cy="4590472"/>
          </a:xfrm>
        </p:spPr>
        <p:txBody>
          <a:bodyPr/>
          <a:lstStyle>
            <a:lvl1pPr marL="288925" indent="-288925">
              <a:spcBef>
                <a:spcPts val="800"/>
              </a:spcBef>
              <a:spcAft>
                <a:spcPts val="800"/>
              </a:spcAft>
              <a:buFont typeface="Wingdings" charset="2"/>
              <a:buChar char="§"/>
              <a:defRPr/>
            </a:lvl1pPr>
            <a:lvl2pPr marL="685800" indent="-228600">
              <a:spcBef>
                <a:spcPts val="800"/>
              </a:spcBef>
              <a:spcAft>
                <a:spcPts val="800"/>
              </a:spcAft>
              <a:buFont typeface="Wingdings" charset="2"/>
              <a:buChar char="§"/>
              <a:defRPr/>
            </a:lvl2pPr>
            <a:lvl3pPr marL="1143000" indent="-228600">
              <a:spcBef>
                <a:spcPts val="800"/>
              </a:spcBef>
              <a:spcAft>
                <a:spcPts val="800"/>
              </a:spcAft>
              <a:buFont typeface="Wingdings" charset="2"/>
              <a:buChar char="§"/>
              <a:defRPr/>
            </a:lvl3pPr>
            <a:lvl4pPr marL="1600200" indent="-228600">
              <a:spcBef>
                <a:spcPts val="800"/>
              </a:spcBef>
              <a:spcAft>
                <a:spcPts val="800"/>
              </a:spcAft>
              <a:buFont typeface="Wingdings" charset="2"/>
              <a:buChar char="§"/>
              <a:defRPr/>
            </a:lvl4pPr>
            <a:lvl5pPr marL="2057400" indent="-228600">
              <a:spcBef>
                <a:spcPts val="800"/>
              </a:spcBef>
              <a:spcAft>
                <a:spcPts val="800"/>
              </a:spcAft>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sz="half" idx="10"/>
          </p:nvPr>
        </p:nvSpPr>
        <p:spPr/>
        <p:txBody>
          <a:bodyPr/>
          <a:lstStyle/>
          <a:p>
            <a:fld id="{846CE7D5-CF57-46EF-B807-FDD0502418D4}" type="datetimeFigureOut">
              <a:rPr lang="en-US" smtClean="0"/>
              <a:t>6/22/2026</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61587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 name="Picture 19" descr="University of Waterloo Faculty of Science logo">
            <a:extLst>
              <a:ext uri="{FF2B5EF4-FFF2-40B4-BE49-F238E27FC236}">
                <a16:creationId xmlns:a16="http://schemas.microsoft.com/office/drawing/2014/main" id="{A510D489-6F8B-F94E-9C40-2D0DDA555F58}"/>
              </a:ext>
            </a:extLst>
          </p:cNvPr>
          <p:cNvPicPr>
            <a:picLocks noChangeAspect="1"/>
          </p:cNvPicPr>
          <p:nvPr/>
        </p:nvPicPr>
        <p:blipFill>
          <a:blip r:embed="rId24" cstate="print">
            <a:extLst>
              <a:ext uri="{28A0092B-C50C-407E-A947-70E740481C1C}">
                <a14:useLocalDpi xmlns:a14="http://schemas.microsoft.com/office/drawing/2010/main" val="0"/>
              </a:ext>
            </a:extLst>
          </a:blip>
          <a:srcRect/>
          <a:stretch/>
        </p:blipFill>
        <p:spPr>
          <a:xfrm>
            <a:off x="9037500" y="5985086"/>
            <a:ext cx="3154499" cy="895499"/>
          </a:xfrm>
          <a:prstGeom prst="rect">
            <a:avLst/>
          </a:prstGeom>
        </p:spPr>
      </p:pic>
      <p:sp>
        <p:nvSpPr>
          <p:cNvPr id="3" name="Text Placeholder 2"/>
          <p:cNvSpPr>
            <a:spLocks noGrp="1"/>
          </p:cNvSpPr>
          <p:nvPr>
            <p:ph type="body" idx="1"/>
          </p:nvPr>
        </p:nvSpPr>
        <p:spPr>
          <a:xfrm>
            <a:off x="259882" y="1413163"/>
            <a:ext cx="11569729" cy="45951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538014" y="6335309"/>
            <a:ext cx="1181114" cy="250337"/>
          </a:xfrm>
          <a:prstGeom prst="rect">
            <a:avLst/>
          </a:prstGeom>
        </p:spPr>
        <p:txBody>
          <a:bodyPr vert="horz" lIns="91440" tIns="45720" rIns="91440" bIns="45720" rtlCol="0" anchor="ctr"/>
          <a:lstStyle>
            <a:lvl1pPr algn="ctr">
              <a:defRPr sz="10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846CE7D5-CF57-46EF-B807-FDD0502418D4}" type="datetimeFigureOut">
              <a:rPr lang="en-US" smtClean="0"/>
              <a:t>6/22/2026</a:t>
            </a:fld>
            <a:endParaRPr lang="en-US"/>
          </a:p>
        </p:txBody>
      </p:sp>
      <p:sp>
        <p:nvSpPr>
          <p:cNvPr id="2" name="Title Placeholder 1"/>
          <p:cNvSpPr>
            <a:spLocks noGrp="1"/>
          </p:cNvSpPr>
          <p:nvPr>
            <p:ph type="title"/>
          </p:nvPr>
        </p:nvSpPr>
        <p:spPr>
          <a:xfrm>
            <a:off x="259883" y="434108"/>
            <a:ext cx="11569729" cy="895927"/>
          </a:xfrm>
          <a:prstGeom prst="rect">
            <a:avLst/>
          </a:prstGeom>
        </p:spPr>
        <p:txBody>
          <a:bodyPr vert="horz" lIns="91440" tIns="45720" rIns="91440" bIns="45720" rtlCol="0" anchor="ctr">
            <a:normAutofit/>
          </a:bodyPr>
          <a:lstStyle/>
          <a:p>
            <a:r>
              <a:rPr lang="en-US"/>
              <a:t>Click to edit Master title style</a:t>
            </a:r>
          </a:p>
        </p:txBody>
      </p:sp>
      <p:sp>
        <p:nvSpPr>
          <p:cNvPr id="5" name="Footer Placeholder 4"/>
          <p:cNvSpPr>
            <a:spLocks noGrp="1"/>
          </p:cNvSpPr>
          <p:nvPr>
            <p:ph type="ftr" sz="quarter" idx="3"/>
          </p:nvPr>
        </p:nvSpPr>
        <p:spPr>
          <a:xfrm>
            <a:off x="259882" y="6335309"/>
            <a:ext cx="5226517" cy="250337"/>
          </a:xfrm>
          <a:prstGeom prst="rect">
            <a:avLst/>
          </a:prstGeom>
        </p:spPr>
        <p:txBody>
          <a:bodyPr vert="horz" lIns="91440" tIns="45720" rIns="91440" bIns="45720" rtlCol="0" anchor="ctr"/>
          <a:lstStyle>
            <a:lvl1pPr algn="l">
              <a:defRPr sz="10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en-US"/>
          </a:p>
        </p:txBody>
      </p:sp>
      <p:sp>
        <p:nvSpPr>
          <p:cNvPr id="6" name="Slide Number Placeholder 5"/>
          <p:cNvSpPr>
            <a:spLocks noGrp="1"/>
          </p:cNvSpPr>
          <p:nvPr>
            <p:ph type="sldNum" sz="quarter" idx="4"/>
          </p:nvPr>
        </p:nvSpPr>
        <p:spPr>
          <a:xfrm>
            <a:off x="5588000" y="6335309"/>
            <a:ext cx="1016000" cy="250337"/>
          </a:xfrm>
          <a:prstGeom prst="rect">
            <a:avLst/>
          </a:prstGeom>
        </p:spPr>
        <p:txBody>
          <a:bodyPr vert="horz" lIns="91440" tIns="45720" rIns="91440" bIns="45720" rtlCol="0" anchor="ctr"/>
          <a:lstStyle>
            <a:lvl1pPr algn="ctr">
              <a:defRPr sz="10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330EA680-D336-4FF7-8B7A-9848BB0A1C32}" type="slidenum">
              <a:rPr lang="en-US" smtClean="0"/>
              <a:t>‹#›</a:t>
            </a:fld>
            <a:endParaRPr lang="en-US"/>
          </a:p>
        </p:txBody>
      </p:sp>
      <p:grpSp>
        <p:nvGrpSpPr>
          <p:cNvPr id="14" name="Group 13"/>
          <p:cNvGrpSpPr/>
          <p:nvPr/>
        </p:nvGrpSpPr>
        <p:grpSpPr>
          <a:xfrm>
            <a:off x="0" y="0"/>
            <a:ext cx="12192000" cy="397164"/>
            <a:chOff x="0" y="0"/>
            <a:chExt cx="12192000" cy="397164"/>
          </a:xfrm>
        </p:grpSpPr>
        <p:sp>
          <p:nvSpPr>
            <p:cNvPr id="15" name="Rectangle 14"/>
            <p:cNvSpPr/>
            <p:nvPr userDrawn="1"/>
          </p:nvSpPr>
          <p:spPr>
            <a:xfrm>
              <a:off x="1" y="198582"/>
              <a:ext cx="3082197" cy="198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3050818" y="198582"/>
              <a:ext cx="3047061" cy="1985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6097879" y="198582"/>
              <a:ext cx="3047061" cy="1985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9144939" y="198582"/>
              <a:ext cx="3047061" cy="1985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0" y="0"/>
              <a:ext cx="12191999" cy="198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58854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85000"/>
        </a:lnSpc>
        <a:spcBef>
          <a:spcPct val="0"/>
        </a:spcBef>
        <a:buNone/>
        <a:defRPr sz="3600" b="1" kern="1200" spc="50" baseline="0">
          <a:solidFill>
            <a:schemeClr val="tx1"/>
          </a:solidFill>
          <a:latin typeface="+mj-lt"/>
          <a:ea typeface="+mj-ea"/>
          <a:cs typeface="+mj-cs"/>
        </a:defRPr>
      </a:lvl1pPr>
    </p:titleStyle>
    <p:bodyStyle>
      <a:lvl1pPr marL="288925" indent="-288925" algn="l" defTabSz="914400" rtl="0" eaLnBrk="1" latinLnBrk="0" hangingPunct="1">
        <a:lnSpc>
          <a:spcPct val="100000"/>
        </a:lnSpc>
        <a:spcBef>
          <a:spcPts val="800"/>
        </a:spcBef>
        <a:spcAft>
          <a:spcPts val="800"/>
        </a:spcAft>
        <a:buClr>
          <a:schemeClr val="tx1"/>
        </a:buClr>
        <a:buSzPct val="85000"/>
        <a:buFont typeface="Wingdings" charset="2"/>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800"/>
        </a:spcBef>
        <a:spcAft>
          <a:spcPts val="800"/>
        </a:spcAft>
        <a:buClr>
          <a:schemeClr val="tx1"/>
        </a:buClr>
        <a:buSzPct val="85000"/>
        <a:buFont typeface="Wingdings" charset="2"/>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spcAft>
          <a:spcPts val="800"/>
        </a:spcAft>
        <a:buClr>
          <a:schemeClr val="tx1"/>
        </a:buClr>
        <a:buSzPct val="85000"/>
        <a:buFont typeface="Wingdings" charset="2"/>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800"/>
        </a:spcBef>
        <a:spcAft>
          <a:spcPts val="800"/>
        </a:spcAft>
        <a:buClr>
          <a:schemeClr val="tx1"/>
        </a:buClr>
        <a:buSzPct val="85000"/>
        <a:buFont typeface="Wingdings" charset="2"/>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800"/>
        </a:spcBef>
        <a:spcAft>
          <a:spcPts val="800"/>
        </a:spcAft>
        <a:buClr>
          <a:schemeClr val="tx1"/>
        </a:buClr>
        <a:buSzPct val="85000"/>
        <a:buFont typeface="Wingdings"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1.xml"/><Relationship Id="rId6" Type="http://schemas.openxmlformats.org/officeDocument/2006/relationships/image" Target="../media/image32.png"/><Relationship Id="rId5" Type="http://schemas.openxmlformats.org/officeDocument/2006/relationships/image" Target="../media/image310.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2.xml"/><Relationship Id="rId6" Type="http://schemas.openxmlformats.org/officeDocument/2006/relationships/image" Target="../media/image37.png"/><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39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3.xml"/><Relationship Id="rId5" Type="http://schemas.openxmlformats.org/officeDocument/2006/relationships/image" Target="../media/image36.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60.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450.png"/><Relationship Id="rId5" Type="http://schemas.openxmlformats.org/officeDocument/2006/relationships/image" Target="../media/image440.png"/><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3" Type="http://schemas.openxmlformats.org/officeDocument/2006/relationships/hyperlink" Target="https://www.aacu.org/value" TargetMode="External"/><Relationship Id="rId2" Type="http://schemas.openxmlformats.org/officeDocument/2006/relationships/hyperlink" Target="https://uwaterloo.ca/safety-office/training/laser-safety" TargetMode="Externa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47.png"/><Relationship Id="rId7" Type="http://schemas.openxmlformats.org/officeDocument/2006/relationships/image" Target="../media/image99.png"/><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98.png"/><Relationship Id="rId5" Type="http://schemas.openxmlformats.org/officeDocument/2006/relationships/image" Target="../media/image50.png"/><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107.png"/><Relationship Id="rId4" Type="http://schemas.openxmlformats.org/officeDocument/2006/relationships/image" Target="../media/image106.png"/></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53.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7.xml"/><Relationship Id="rId1" Type="http://schemas.openxmlformats.org/officeDocument/2006/relationships/slideLayout" Target="../slideLayouts/slideLayout5.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5.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63.png"/></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image" Target="../media/image13.jpeg"/></Relationships>
</file>

<file path=ppt/slides/_rels/slide36.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31.xml"/><Relationship Id="rId1" Type="http://schemas.openxmlformats.org/officeDocument/2006/relationships/slideLayout" Target="../slideLayouts/slideLayout5.xml"/><Relationship Id="rId6" Type="http://schemas.openxmlformats.org/officeDocument/2006/relationships/diagramColors" Target="../diagrams/colors14.xml"/><Relationship Id="rId5" Type="http://schemas.openxmlformats.org/officeDocument/2006/relationships/diagramQuickStyle" Target="../diagrams/quickStyle14.xml"/><Relationship Id="rId10" Type="http://schemas.openxmlformats.org/officeDocument/2006/relationships/image" Target="../media/image67.svg"/><Relationship Id="rId4" Type="http://schemas.openxmlformats.org/officeDocument/2006/relationships/diagramLayout" Target="../diagrams/layout14.xml"/><Relationship Id="rId9" Type="http://schemas.openxmlformats.org/officeDocument/2006/relationships/image" Target="../media/image66.svg"/></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32.xml"/><Relationship Id="rId1" Type="http://schemas.openxmlformats.org/officeDocument/2006/relationships/slideLayout" Target="../slideLayouts/slideLayout5.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s://doi.org/10.1063/PT.3.3816" TargetMode="Externa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39.xml"/><Relationship Id="rId1" Type="http://schemas.openxmlformats.org/officeDocument/2006/relationships/slideLayout" Target="../slideLayouts/slideLayout9.xml"/><Relationship Id="rId4" Type="http://schemas.openxmlformats.org/officeDocument/2006/relationships/image" Target="../media/image64.jpeg"/></Relationships>
</file>

<file path=ppt/slides/_rels/slide4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0.xml"/><Relationship Id="rId1" Type="http://schemas.openxmlformats.org/officeDocument/2006/relationships/slideLayout" Target="../slideLayouts/slideLayout5.xml"/><Relationship Id="rId6" Type="http://schemas.openxmlformats.org/officeDocument/2006/relationships/image" Target="../media/image38.png"/><Relationship Id="rId5" Type="http://schemas.openxmlformats.org/officeDocument/2006/relationships/image" Target="../media/image39.png"/><Relationship Id="rId4" Type="http://schemas.openxmlformats.org/officeDocument/2006/relationships/image" Target="../media/image72.png"/></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41.xml"/><Relationship Id="rId1" Type="http://schemas.openxmlformats.org/officeDocument/2006/relationships/slideLayout" Target="../slideLayouts/slideLayout6.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room with boxes and a machine&#10;&#10;AI-generated content may be incorrect.">
            <a:extLst>
              <a:ext uri="{FF2B5EF4-FFF2-40B4-BE49-F238E27FC236}">
                <a16:creationId xmlns:a16="http://schemas.microsoft.com/office/drawing/2014/main" id="{7DDAD054-2DE1-AE60-2DA4-A62167CC715A}"/>
              </a:ext>
            </a:extLst>
          </p:cNvPr>
          <p:cNvPicPr>
            <a:picLocks noChangeAspect="1"/>
          </p:cNvPicPr>
          <p:nvPr/>
        </p:nvPicPr>
        <p:blipFill>
          <a:blip r:embed="rId3"/>
          <a:stretch>
            <a:fillRect/>
          </a:stretch>
        </p:blipFill>
        <p:spPr>
          <a:xfrm rot="5400000">
            <a:off x="-588567" y="-499452"/>
            <a:ext cx="4176346" cy="3143250"/>
          </a:xfrm>
          <a:prstGeom prst="rect">
            <a:avLst/>
          </a:prstGeom>
        </p:spPr>
      </p:pic>
      <p:pic>
        <p:nvPicPr>
          <p:cNvPr id="6" name="Picture 5" descr="A black device with many small objects on a metal surface&#10;&#10;AI-generated content may be incorrect.">
            <a:extLst>
              <a:ext uri="{FF2B5EF4-FFF2-40B4-BE49-F238E27FC236}">
                <a16:creationId xmlns:a16="http://schemas.microsoft.com/office/drawing/2014/main" id="{AE06D0D6-6752-F3D0-26EE-2DACFA66E019}"/>
              </a:ext>
            </a:extLst>
          </p:cNvPr>
          <p:cNvPicPr>
            <a:picLocks noChangeAspect="1"/>
          </p:cNvPicPr>
          <p:nvPr/>
        </p:nvPicPr>
        <p:blipFill>
          <a:blip r:embed="rId4"/>
          <a:stretch>
            <a:fillRect/>
          </a:stretch>
        </p:blipFill>
        <p:spPr>
          <a:xfrm>
            <a:off x="3051205" y="-1"/>
            <a:ext cx="3437243" cy="2630366"/>
          </a:xfrm>
          <a:prstGeom prst="rect">
            <a:avLst/>
          </a:prstGeom>
        </p:spPr>
      </p:pic>
      <p:pic>
        <p:nvPicPr>
          <p:cNvPr id="9" name="Picture 8" descr="A desk with a computer monitor and a microwave&#10;&#10;AI-generated content may be incorrect.">
            <a:extLst>
              <a:ext uri="{FF2B5EF4-FFF2-40B4-BE49-F238E27FC236}">
                <a16:creationId xmlns:a16="http://schemas.microsoft.com/office/drawing/2014/main" id="{8D6309C8-14D2-AA16-7DB1-409722089A3C}"/>
              </a:ext>
            </a:extLst>
          </p:cNvPr>
          <p:cNvPicPr>
            <a:picLocks noChangeAspect="1"/>
          </p:cNvPicPr>
          <p:nvPr/>
        </p:nvPicPr>
        <p:blipFill>
          <a:blip r:embed="rId5"/>
          <a:stretch>
            <a:fillRect/>
          </a:stretch>
        </p:blipFill>
        <p:spPr>
          <a:xfrm>
            <a:off x="6433038" y="-10904"/>
            <a:ext cx="5758962" cy="2813051"/>
          </a:xfrm>
          <a:prstGeom prst="rect">
            <a:avLst/>
          </a:prstGeom>
        </p:spPr>
      </p:pic>
      <p:pic>
        <p:nvPicPr>
          <p:cNvPr id="5" name="Picture 4" descr="A person standing on a table&#10;&#10;AI-generated content may be incorrect.">
            <a:extLst>
              <a:ext uri="{FF2B5EF4-FFF2-40B4-BE49-F238E27FC236}">
                <a16:creationId xmlns:a16="http://schemas.microsoft.com/office/drawing/2014/main" id="{C52BEDB3-E83B-B16B-8ED1-14C9D74C2C1A}"/>
              </a:ext>
            </a:extLst>
          </p:cNvPr>
          <p:cNvPicPr>
            <a:picLocks noChangeAspect="1"/>
          </p:cNvPicPr>
          <p:nvPr/>
        </p:nvPicPr>
        <p:blipFill>
          <a:blip r:embed="rId6"/>
          <a:stretch>
            <a:fillRect/>
          </a:stretch>
        </p:blipFill>
        <p:spPr>
          <a:xfrm>
            <a:off x="6194455" y="2174363"/>
            <a:ext cx="6452748" cy="4696336"/>
          </a:xfrm>
          <a:prstGeom prst="rect">
            <a:avLst/>
          </a:prstGeom>
        </p:spPr>
      </p:pic>
      <p:pic>
        <p:nvPicPr>
          <p:cNvPr id="7" name="Picture 6" descr="A table with many objects on it&#10;&#10;AI-generated content may be incorrect.">
            <a:extLst>
              <a:ext uri="{FF2B5EF4-FFF2-40B4-BE49-F238E27FC236}">
                <a16:creationId xmlns:a16="http://schemas.microsoft.com/office/drawing/2014/main" id="{BFC4B5E5-C80F-8D69-B6AD-80F375097E1B}"/>
              </a:ext>
            </a:extLst>
          </p:cNvPr>
          <p:cNvPicPr>
            <a:picLocks noChangeAspect="1"/>
          </p:cNvPicPr>
          <p:nvPr/>
        </p:nvPicPr>
        <p:blipFill>
          <a:blip r:embed="rId7"/>
          <a:stretch>
            <a:fillRect/>
          </a:stretch>
        </p:blipFill>
        <p:spPr>
          <a:xfrm>
            <a:off x="-85695" y="2174363"/>
            <a:ext cx="6521939" cy="4696337"/>
          </a:xfrm>
          <a:prstGeom prst="rect">
            <a:avLst/>
          </a:prstGeom>
        </p:spPr>
      </p:pic>
      <p:sp>
        <p:nvSpPr>
          <p:cNvPr id="3" name="Subtitle 2"/>
          <p:cNvSpPr>
            <a:spLocks noGrp="1"/>
          </p:cNvSpPr>
          <p:nvPr>
            <p:ph type="body" sz="quarter" idx="13"/>
          </p:nvPr>
        </p:nvSpPr>
        <p:spPr>
          <a:xfrm>
            <a:off x="3589827" y="4464859"/>
            <a:ext cx="4938591" cy="2024062"/>
          </a:xfr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fontScale="92500" lnSpcReduction="20000"/>
          </a:bodyPr>
          <a:lstStyle/>
          <a:p>
            <a:r>
              <a:rPr lang="en-US" dirty="0">
                <a:solidFill>
                  <a:schemeClr val="tx1"/>
                </a:solidFill>
              </a:rPr>
              <a:t>Urja Henry Nandivada (</a:t>
            </a:r>
            <a:r>
              <a:rPr lang="en-US" dirty="0" err="1">
                <a:solidFill>
                  <a:schemeClr val="tx1"/>
                </a:solidFill>
              </a:rPr>
              <a:t>UWaterloo</a:t>
            </a:r>
            <a:r>
              <a:rPr lang="en-US" dirty="0">
                <a:solidFill>
                  <a:schemeClr val="tx1"/>
                </a:solidFill>
              </a:rPr>
              <a:t>)</a:t>
            </a:r>
          </a:p>
          <a:p>
            <a:r>
              <a:rPr lang="en-US" dirty="0">
                <a:solidFill>
                  <a:schemeClr val="tx1"/>
                </a:solidFill>
              </a:rPr>
              <a:t>June 22</a:t>
            </a:r>
            <a:r>
              <a:rPr lang="en-US" baseline="30000" dirty="0">
                <a:solidFill>
                  <a:schemeClr val="tx1"/>
                </a:solidFill>
              </a:rPr>
              <a:t>nd</a:t>
            </a:r>
            <a:r>
              <a:rPr lang="en-US" dirty="0">
                <a:solidFill>
                  <a:schemeClr val="tx1"/>
                </a:solidFill>
              </a:rPr>
              <a:t> 2026</a:t>
            </a:r>
          </a:p>
          <a:p>
            <a:r>
              <a:rPr lang="en-US" dirty="0">
                <a:solidFill>
                  <a:schemeClr val="tx1"/>
                </a:solidFill>
              </a:rPr>
              <a:t>CAP 2026 Presentation</a:t>
            </a:r>
          </a:p>
        </p:txBody>
      </p:sp>
      <p:sp>
        <p:nvSpPr>
          <p:cNvPr id="2" name="Title 1"/>
          <p:cNvSpPr>
            <a:spLocks noGrp="1"/>
          </p:cNvSpPr>
          <p:nvPr>
            <p:ph type="title"/>
          </p:nvPr>
        </p:nvSpPr>
        <p:spPr>
          <a:xfrm>
            <a:off x="-85695" y="1650203"/>
            <a:ext cx="7579231" cy="2438949"/>
          </a:xfrm>
        </p:spPr>
        <p:style>
          <a:lnRef idx="2">
            <a:schemeClr val="accent5"/>
          </a:lnRef>
          <a:fillRef idx="1">
            <a:schemeClr val="lt1"/>
          </a:fillRef>
          <a:effectRef idx="0">
            <a:schemeClr val="accent5"/>
          </a:effectRef>
          <a:fontRef idx="minor">
            <a:schemeClr val="dk1"/>
          </a:fontRef>
        </p:style>
        <p:txBody>
          <a:bodyPr anchor="b">
            <a:normAutofit/>
          </a:bodyPr>
          <a:lstStyle/>
          <a:p>
            <a:r>
              <a:rPr lang="en-US" sz="3400" dirty="0">
                <a:solidFill>
                  <a:schemeClr val="accent5"/>
                </a:solidFill>
              </a:rPr>
              <a:t>An introductory undergraduate experiment in Second Harmonic Generation</a:t>
            </a:r>
          </a:p>
        </p:txBody>
      </p:sp>
    </p:spTree>
    <p:extLst>
      <p:ext uri="{BB962C8B-B14F-4D97-AF65-F5344CB8AC3E}">
        <p14:creationId xmlns:p14="http://schemas.microsoft.com/office/powerpoint/2010/main" val="109857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ADE85-BF71-3DFC-3607-8E7851E620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7403B3-0BCB-16C9-EB3D-BDC33A1E0647}"/>
              </a:ext>
            </a:extLst>
          </p:cNvPr>
          <p:cNvSpPr>
            <a:spLocks noGrp="1"/>
          </p:cNvSpPr>
          <p:nvPr>
            <p:ph type="title"/>
          </p:nvPr>
        </p:nvSpPr>
        <p:spPr/>
        <p:txBody>
          <a:bodyPr/>
          <a:lstStyle/>
          <a:p>
            <a:r>
              <a:rPr lang="en-US"/>
              <a:t>The laser system</a:t>
            </a:r>
          </a:p>
        </p:txBody>
      </p:sp>
      <p:pic>
        <p:nvPicPr>
          <p:cNvPr id="5" name="Content Placeholder 4" descr="A green and red lines on a black background&#10;&#10;AI-generated content may be incorrect.">
            <a:extLst>
              <a:ext uri="{FF2B5EF4-FFF2-40B4-BE49-F238E27FC236}">
                <a16:creationId xmlns:a16="http://schemas.microsoft.com/office/drawing/2014/main" id="{E95166B9-96A3-5979-FE39-9BA62FAFBEE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20273" y="1595936"/>
            <a:ext cx="8449854" cy="4229690"/>
          </a:xfrm>
        </p:spPr>
      </p:pic>
      <p:pic>
        <p:nvPicPr>
          <p:cNvPr id="3" name="Picture 2">
            <a:extLst>
              <a:ext uri="{FF2B5EF4-FFF2-40B4-BE49-F238E27FC236}">
                <a16:creationId xmlns:a16="http://schemas.microsoft.com/office/drawing/2014/main" id="{58C7FC84-128E-3539-911A-17E76CA0B3E9}"/>
              </a:ext>
            </a:extLst>
          </p:cNvPr>
          <p:cNvPicPr>
            <a:picLocks noChangeAspect="1"/>
          </p:cNvPicPr>
          <p:nvPr/>
        </p:nvPicPr>
        <p:blipFill>
          <a:blip r:embed="rId4"/>
          <a:stretch>
            <a:fillRect/>
          </a:stretch>
        </p:blipFill>
        <p:spPr>
          <a:xfrm>
            <a:off x="7676418" y="280358"/>
            <a:ext cx="4255699" cy="3148642"/>
          </a:xfrm>
          <a:prstGeom prst="rect">
            <a:avLst/>
          </a:prstGeom>
        </p:spPr>
      </p:pic>
    </p:spTree>
    <p:extLst>
      <p:ext uri="{BB962C8B-B14F-4D97-AF65-F5344CB8AC3E}">
        <p14:creationId xmlns:p14="http://schemas.microsoft.com/office/powerpoint/2010/main" val="4278087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BB985-97C0-1D56-907F-92FF224E3BC1}"/>
              </a:ext>
            </a:extLst>
          </p:cNvPr>
          <p:cNvSpPr>
            <a:spLocks noGrp="1"/>
          </p:cNvSpPr>
          <p:nvPr>
            <p:ph type="title"/>
          </p:nvPr>
        </p:nvSpPr>
        <p:spPr/>
        <p:txBody>
          <a:bodyPr/>
          <a:lstStyle/>
          <a:p>
            <a:r>
              <a:rPr lang="en-CA"/>
              <a:t>Preparing our Students: A Hypothetical Train of Short Pulses</a:t>
            </a:r>
          </a:p>
        </p:txBody>
      </p:sp>
      <p:pic>
        <p:nvPicPr>
          <p:cNvPr id="5" name="Content Placeholder 4">
            <a:extLst>
              <a:ext uri="{FF2B5EF4-FFF2-40B4-BE49-F238E27FC236}">
                <a16:creationId xmlns:a16="http://schemas.microsoft.com/office/drawing/2014/main" id="{965FAC49-D607-4988-5A0F-E8D2EDAC599D}"/>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a:stretch/>
        </p:blipFill>
        <p:spPr>
          <a:xfrm>
            <a:off x="564383" y="1690688"/>
            <a:ext cx="6154348" cy="4351338"/>
          </a:xfr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6779DE7-3ED6-A1B9-A29F-DEA3EF2E2554}"/>
                  </a:ext>
                </a:extLst>
              </p:cNvPr>
              <p:cNvSpPr txBox="1"/>
              <p:nvPr/>
            </p:nvSpPr>
            <p:spPr>
              <a:xfrm>
                <a:off x="7126255" y="2060020"/>
                <a:ext cx="4501362" cy="923330"/>
              </a:xfrm>
              <a:prstGeom prst="rect">
                <a:avLst/>
              </a:prstGeom>
              <a:noFill/>
            </p:spPr>
            <p:txBody>
              <a:bodyPr wrap="square" rtlCol="0">
                <a:spAutoFit/>
              </a:bodyPr>
              <a:lstStyle/>
              <a:p>
                <a:endParaRPr lang="en-CA"/>
              </a:p>
              <a:p>
                <a:pPr marL="285750" indent="-285750">
                  <a:buFont typeface="Arial" panose="020B0604020202020204" pitchFamily="34" charset="0"/>
                  <a:buChar char="•"/>
                </a:pPr>
                <a:r>
                  <a:rPr lang="en-CA"/>
                  <a:t>Pulse Duration (</a:t>
                </a:r>
                <a14:m>
                  <m:oMath xmlns:m="http://schemas.openxmlformats.org/officeDocument/2006/math">
                    <m:r>
                      <a:rPr lang="en-CA" b="0" i="1" smtClean="0">
                        <a:latin typeface="Cambria Math" panose="02040503050406030204" pitchFamily="18" charset="0"/>
                      </a:rPr>
                      <m:t>𝛿</m:t>
                    </m:r>
                    <m:r>
                      <a:rPr lang="en-CA" b="0" i="1" smtClean="0">
                        <a:latin typeface="Cambria Math" panose="02040503050406030204" pitchFamily="18" charset="0"/>
                      </a:rPr>
                      <m:t>𝑡</m:t>
                    </m:r>
                  </m:oMath>
                </a14:m>
                <a:r>
                  <a:rPr lang="en-CA"/>
                  <a:t>): Length of pulses in time</a:t>
                </a:r>
              </a:p>
            </p:txBody>
          </p:sp>
        </mc:Choice>
        <mc:Fallback xmlns="">
          <p:sp>
            <p:nvSpPr>
              <p:cNvPr id="3" name="TextBox 2">
                <a:extLst>
                  <a:ext uri="{FF2B5EF4-FFF2-40B4-BE49-F238E27FC236}">
                    <a16:creationId xmlns:a16="http://schemas.microsoft.com/office/drawing/2014/main" id="{D6779DE7-3ED6-A1B9-A29F-DEA3EF2E2554}"/>
                  </a:ext>
                </a:extLst>
              </p:cNvPr>
              <p:cNvSpPr txBox="1">
                <a:spLocks noRot="1" noChangeAspect="1" noMove="1" noResize="1" noEditPoints="1" noAdjustHandles="1" noChangeArrowheads="1" noChangeShapeType="1" noTextEdit="1"/>
              </p:cNvSpPr>
              <p:nvPr/>
            </p:nvSpPr>
            <p:spPr>
              <a:xfrm>
                <a:off x="7126255" y="2060020"/>
                <a:ext cx="4501362" cy="923330"/>
              </a:xfrm>
              <a:prstGeom prst="rect">
                <a:avLst/>
              </a:prstGeom>
              <a:blipFill>
                <a:blip r:embed="rId5"/>
                <a:stretch>
                  <a:fillRect l="-813" r="-1897" b="-9934"/>
                </a:stretch>
              </a:blipFill>
            </p:spPr>
            <p:txBody>
              <a:bodyPr/>
              <a:lstStyle/>
              <a:p>
                <a:r>
                  <a:rPr lang="en-US">
                    <a:noFill/>
                  </a:rPr>
                  <a:t> </a:t>
                </a:r>
              </a:p>
            </p:txBody>
          </p:sp>
        </mc:Fallback>
      </mc:AlternateContent>
      <p:cxnSp>
        <p:nvCxnSpPr>
          <p:cNvPr id="25" name="Straight Arrow Connector 24">
            <a:extLst>
              <a:ext uri="{FF2B5EF4-FFF2-40B4-BE49-F238E27FC236}">
                <a16:creationId xmlns:a16="http://schemas.microsoft.com/office/drawing/2014/main" id="{809A1B62-DE89-B6A9-6C2B-DFC924CE92D1}"/>
              </a:ext>
            </a:extLst>
          </p:cNvPr>
          <p:cNvCxnSpPr>
            <a:cxnSpLocks/>
          </p:cNvCxnSpPr>
          <p:nvPr/>
        </p:nvCxnSpPr>
        <p:spPr>
          <a:xfrm>
            <a:off x="933061" y="4365523"/>
            <a:ext cx="987179"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11234024-88C2-90C8-8AED-5CE9BE98FA6B}"/>
                  </a:ext>
                </a:extLst>
              </p:cNvPr>
              <p:cNvSpPr txBox="1"/>
              <p:nvPr/>
            </p:nvSpPr>
            <p:spPr>
              <a:xfrm>
                <a:off x="7126255" y="1690688"/>
                <a:ext cx="6097554" cy="369332"/>
              </a:xfrm>
              <a:prstGeom prst="rect">
                <a:avLst/>
              </a:prstGeom>
              <a:noFill/>
            </p:spPr>
            <p:txBody>
              <a:bodyPr wrap="square">
                <a:spAutoFit/>
              </a:bodyPr>
              <a:lstStyle/>
              <a:p>
                <a:pPr marL="285750" indent="-285750">
                  <a:buFont typeface="Arial" panose="020B0604020202020204" pitchFamily="34" charset="0"/>
                  <a:buChar char="•"/>
                </a:pPr>
                <a:r>
                  <a:rPr lang="en-CA"/>
                  <a:t>Pulse Period (</a:t>
                </a:r>
                <a14:m>
                  <m:oMath xmlns:m="http://schemas.openxmlformats.org/officeDocument/2006/math">
                    <m:r>
                      <m:rPr>
                        <m:sty m:val="p"/>
                      </m:rPr>
                      <a:rPr lang="en-CA" b="0" i="0" smtClean="0">
                        <a:latin typeface="Cambria Math" panose="02040503050406030204" pitchFamily="18" charset="0"/>
                      </a:rPr>
                      <m:t>Δ</m:t>
                    </m:r>
                    <m:r>
                      <a:rPr lang="en-CA" b="0" i="1" smtClean="0">
                        <a:latin typeface="Cambria Math" panose="02040503050406030204" pitchFamily="18" charset="0"/>
                      </a:rPr>
                      <m:t>𝑇</m:t>
                    </m:r>
                  </m:oMath>
                </a14:m>
                <a:r>
                  <a:rPr lang="en-CA"/>
                  <a:t>): Time between pulses </a:t>
                </a:r>
              </a:p>
            </p:txBody>
          </p:sp>
        </mc:Choice>
        <mc:Fallback xmlns="">
          <p:sp>
            <p:nvSpPr>
              <p:cNvPr id="55" name="TextBox 54">
                <a:extLst>
                  <a:ext uri="{FF2B5EF4-FFF2-40B4-BE49-F238E27FC236}">
                    <a16:creationId xmlns:a16="http://schemas.microsoft.com/office/drawing/2014/main" id="{11234024-88C2-90C8-8AED-5CE9BE98FA6B}"/>
                  </a:ext>
                </a:extLst>
              </p:cNvPr>
              <p:cNvSpPr txBox="1">
                <a:spLocks noRot="1" noChangeAspect="1" noMove="1" noResize="1" noEditPoints="1" noAdjustHandles="1" noChangeArrowheads="1" noChangeShapeType="1" noTextEdit="1"/>
              </p:cNvSpPr>
              <p:nvPr/>
            </p:nvSpPr>
            <p:spPr>
              <a:xfrm>
                <a:off x="7126255" y="1690688"/>
                <a:ext cx="6097554" cy="369332"/>
              </a:xfrm>
              <a:prstGeom prst="rect">
                <a:avLst/>
              </a:prstGeom>
              <a:blipFill>
                <a:blip r:embed="rId6"/>
                <a:stretch>
                  <a:fillRect l="-600" t="-8197" b="-24590"/>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778488835"/>
      </p:ext>
    </p:extLst>
  </p:cSld>
  <p:clrMapOvr>
    <a:masterClrMapping/>
  </p:clrMapOvr>
  <mc:AlternateContent xmlns:mc="http://schemas.openxmlformats.org/markup-compatibility/2006" xmlns:p14="http://schemas.microsoft.com/office/powerpoint/2010/main">
    <mc:Choice Requires="p14">
      <p:transition spd="med" p14:dur="700" advTm="74495">
        <p:fade/>
      </p:transition>
    </mc:Choice>
    <mc:Fallback xmlns="">
      <p:transition spd="med" advTm="7449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E49C6-5022-3BCD-E90E-5E3EDF478C74}"/>
              </a:ext>
            </a:extLst>
          </p:cNvPr>
          <p:cNvSpPr>
            <a:spLocks noGrp="1"/>
          </p:cNvSpPr>
          <p:nvPr>
            <p:ph type="title"/>
          </p:nvPr>
        </p:nvSpPr>
        <p:spPr/>
        <p:txBody>
          <a:bodyPr/>
          <a:lstStyle/>
          <a:p>
            <a:r>
              <a:rPr lang="en-US"/>
              <a:t>Pulses measured in the lab</a:t>
            </a:r>
          </a:p>
        </p:txBody>
      </p:sp>
      <p:pic>
        <p:nvPicPr>
          <p:cNvPr id="4" name="Content Placeholder 3" descr="A white device with a screen&#10;&#10;AI-generated content may be incorrect.">
            <a:extLst>
              <a:ext uri="{FF2B5EF4-FFF2-40B4-BE49-F238E27FC236}">
                <a16:creationId xmlns:a16="http://schemas.microsoft.com/office/drawing/2014/main" id="{69AB6E17-F8D1-E7E5-4DF3-30035238576B}"/>
              </a:ext>
            </a:extLst>
          </p:cNvPr>
          <p:cNvPicPr>
            <a:picLocks noGrp="1" noChangeAspect="1"/>
          </p:cNvPicPr>
          <p:nvPr>
            <p:ph idx="1"/>
          </p:nvPr>
        </p:nvPicPr>
        <p:blipFill>
          <a:blip r:embed="rId3"/>
          <a:stretch>
            <a:fillRect/>
          </a:stretch>
        </p:blipFill>
        <p:spPr>
          <a:xfrm rot="5400000">
            <a:off x="8387" y="1916258"/>
            <a:ext cx="4595813" cy="3446859"/>
          </a:xfrm>
          <a:prstGeom prst="rect">
            <a:avLst/>
          </a:prstGeom>
        </p:spPr>
      </p:pic>
      <p:sp>
        <p:nvSpPr>
          <p:cNvPr id="3" name="TextBox 2">
            <a:extLst>
              <a:ext uri="{FF2B5EF4-FFF2-40B4-BE49-F238E27FC236}">
                <a16:creationId xmlns:a16="http://schemas.microsoft.com/office/drawing/2014/main" id="{65065819-B474-ABAE-4639-3CBDB768DC85}"/>
              </a:ext>
            </a:extLst>
          </p:cNvPr>
          <p:cNvSpPr txBox="1"/>
          <p:nvPr/>
        </p:nvSpPr>
        <p:spPr>
          <a:xfrm>
            <a:off x="6790190" y="1156196"/>
            <a:ext cx="418531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Nanosecond: 1 billionth of a second</a:t>
            </a:r>
          </a:p>
        </p:txBody>
      </p:sp>
      <p:sp>
        <p:nvSpPr>
          <p:cNvPr id="7" name="TextBox 6">
            <a:extLst>
              <a:ext uri="{FF2B5EF4-FFF2-40B4-BE49-F238E27FC236}">
                <a16:creationId xmlns:a16="http://schemas.microsoft.com/office/drawing/2014/main" id="{2CFDE0A4-9F56-1496-3FC3-18743ADA908E}"/>
              </a:ext>
            </a:extLst>
          </p:cNvPr>
          <p:cNvSpPr txBox="1"/>
          <p:nvPr/>
        </p:nvSpPr>
        <p:spPr>
          <a:xfrm>
            <a:off x="6784439" y="1826182"/>
            <a:ext cx="418531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Femtosecond: 1 millionth of one billionth of a second (one quadrillionth)</a:t>
            </a:r>
          </a:p>
        </p:txBody>
      </p:sp>
      <p:pic>
        <p:nvPicPr>
          <p:cNvPr id="8" name="Picture 7">
            <a:extLst>
              <a:ext uri="{FF2B5EF4-FFF2-40B4-BE49-F238E27FC236}">
                <a16:creationId xmlns:a16="http://schemas.microsoft.com/office/drawing/2014/main" id="{0CC64DA5-F577-0CA3-D7F8-44EE0861BD8C}"/>
              </a:ext>
            </a:extLst>
          </p:cNvPr>
          <p:cNvPicPr>
            <a:picLocks noChangeAspect="1"/>
          </p:cNvPicPr>
          <p:nvPr/>
        </p:nvPicPr>
        <p:blipFill>
          <a:blip r:embed="rId4"/>
          <a:srcRect r="-279" b="41597"/>
          <a:stretch>
            <a:fillRect/>
          </a:stretch>
        </p:blipFill>
        <p:spPr>
          <a:xfrm>
            <a:off x="4157073" y="2746075"/>
            <a:ext cx="4593857" cy="3548106"/>
          </a:xfrm>
          <a:prstGeom prst="rect">
            <a:avLst/>
          </a:prstGeom>
        </p:spPr>
      </p:pic>
      <p:sp>
        <p:nvSpPr>
          <p:cNvPr id="5" name="TextBox 4">
            <a:extLst>
              <a:ext uri="{FF2B5EF4-FFF2-40B4-BE49-F238E27FC236}">
                <a16:creationId xmlns:a16="http://schemas.microsoft.com/office/drawing/2014/main" id="{74DFA23B-546E-C0C7-05A8-5D35E0E90D37}"/>
              </a:ext>
            </a:extLst>
          </p:cNvPr>
          <p:cNvSpPr txBox="1"/>
          <p:nvPr/>
        </p:nvSpPr>
        <p:spPr>
          <a:xfrm>
            <a:off x="9376012" y="3534770"/>
            <a:ext cx="2233124" cy="2031325"/>
          </a:xfrm>
          <a:prstGeom prst="rect">
            <a:avLst/>
          </a:prstGeom>
          <a:noFill/>
        </p:spPr>
        <p:txBody>
          <a:bodyPr wrap="square" rtlCol="0">
            <a:spAutoFit/>
          </a:bodyPr>
          <a:lstStyle/>
          <a:p>
            <a:r>
              <a:rPr lang="en-CA" dirty="0"/>
              <a:t>Pulse duration cannot be measured!</a:t>
            </a:r>
          </a:p>
          <a:p>
            <a:endParaRPr lang="en-CA" dirty="0"/>
          </a:p>
          <a:p>
            <a:endParaRPr lang="en-CA" dirty="0"/>
          </a:p>
          <a:p>
            <a:r>
              <a:rPr lang="en-CA" dirty="0"/>
              <a:t>But the pulse period can</a:t>
            </a:r>
            <a:r>
              <a:rPr lang="en-CA"/>
              <a:t>!</a:t>
            </a:r>
            <a:endParaRPr lang="en-CA" dirty="0"/>
          </a:p>
        </p:txBody>
      </p:sp>
    </p:spTree>
    <p:extLst>
      <p:ext uri="{BB962C8B-B14F-4D97-AF65-F5344CB8AC3E}">
        <p14:creationId xmlns:p14="http://schemas.microsoft.com/office/powerpoint/2010/main" val="1941526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0F58F-4DC6-F6CE-D273-EA611EC42579}"/>
              </a:ext>
            </a:extLst>
          </p:cNvPr>
          <p:cNvSpPr>
            <a:spLocks noGrp="1"/>
          </p:cNvSpPr>
          <p:nvPr>
            <p:ph type="title"/>
          </p:nvPr>
        </p:nvSpPr>
        <p:spPr/>
        <p:txBody>
          <a:bodyPr/>
          <a:lstStyle/>
          <a:p>
            <a:r>
              <a:rPr lang="en-CA"/>
              <a:t>Pulse Energy and Average Power</a:t>
            </a:r>
          </a:p>
        </p:txBody>
      </p:sp>
      <p:sp>
        <p:nvSpPr>
          <p:cNvPr id="3" name="Content Placeholder 2">
            <a:extLst>
              <a:ext uri="{FF2B5EF4-FFF2-40B4-BE49-F238E27FC236}">
                <a16:creationId xmlns:a16="http://schemas.microsoft.com/office/drawing/2014/main" id="{E6721152-BB16-F133-1F40-1A6B5B73A7FE}"/>
              </a:ext>
            </a:extLst>
          </p:cNvPr>
          <p:cNvSpPr>
            <a:spLocks noGrp="1"/>
          </p:cNvSpPr>
          <p:nvPr>
            <p:ph idx="1"/>
          </p:nvPr>
        </p:nvSpPr>
        <p:spPr>
          <a:xfrm>
            <a:off x="125314" y="1395666"/>
            <a:ext cx="7101974" cy="4351338"/>
          </a:xfrm>
        </p:spPr>
        <p:txBody>
          <a:bodyPr>
            <a:noAutofit/>
          </a:bodyPr>
          <a:lstStyle/>
          <a:p>
            <a:r>
              <a:rPr lang="en-CA" sz="2000" dirty="0"/>
              <a:t>The definite integral of a function will give you the area under the curve of the function</a:t>
            </a:r>
          </a:p>
          <a:p>
            <a:r>
              <a:rPr lang="en-CA" sz="2000" dirty="0"/>
              <a:t>Integrating the power with limits spanning one pulse period will give you the pulse energy</a:t>
            </a:r>
          </a:p>
          <a:p>
            <a:r>
              <a:rPr lang="en-CA" sz="2000" dirty="0"/>
              <a:t>On the power-time plot, the pulse energy of a single pulse can be seen as the shaded area under the curve of one pulse </a:t>
            </a:r>
          </a:p>
        </p:txBody>
      </p:sp>
      <p:pic>
        <p:nvPicPr>
          <p:cNvPr id="4" name="Content Placeholder 4" descr="A black and white image of a tower&#10;&#10;Description automatically generated">
            <a:extLst>
              <a:ext uri="{FF2B5EF4-FFF2-40B4-BE49-F238E27FC236}">
                <a16:creationId xmlns:a16="http://schemas.microsoft.com/office/drawing/2014/main" id="{70EAD7BC-5828-43BE-60E3-8A3766AD97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24783" y="1908096"/>
            <a:ext cx="4704829" cy="3326478"/>
          </a:xfrm>
          <a:prstGeom prst="rect">
            <a:avLst/>
          </a:prstGeom>
        </p:spPr>
      </p:pic>
      <p:pic>
        <p:nvPicPr>
          <p:cNvPr id="5" name="Picture 4">
            <a:extLst>
              <a:ext uri="{FF2B5EF4-FFF2-40B4-BE49-F238E27FC236}">
                <a16:creationId xmlns:a16="http://schemas.microsoft.com/office/drawing/2014/main" id="{8DE86B7D-C4A9-42FD-9215-2898179362A1}"/>
              </a:ext>
            </a:extLst>
          </p:cNvPr>
          <p:cNvPicPr>
            <a:picLocks noChangeAspect="1"/>
          </p:cNvPicPr>
          <p:nvPr/>
        </p:nvPicPr>
        <p:blipFill>
          <a:blip r:embed="rId5"/>
          <a:stretch>
            <a:fillRect/>
          </a:stretch>
        </p:blipFill>
        <p:spPr>
          <a:xfrm>
            <a:off x="6442045" y="675826"/>
            <a:ext cx="1838325" cy="790575"/>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CD6AD2E-5959-4077-D590-76BAA4DCAFC4}"/>
                  </a:ext>
                </a:extLst>
              </p:cNvPr>
              <p:cNvSpPr txBox="1"/>
              <p:nvPr/>
            </p:nvSpPr>
            <p:spPr>
              <a:xfrm>
                <a:off x="537316" y="4750934"/>
                <a:ext cx="6277970" cy="1533048"/>
              </a:xfrm>
              <a:prstGeom prst="rect">
                <a:avLst/>
              </a:prstGeom>
              <a:noFill/>
            </p:spPr>
            <p:txBody>
              <a:bodyPr wrap="square">
                <a:spAutoFit/>
              </a:bodyPr>
              <a:lstStyle/>
              <a:p>
                <a:r>
                  <a:rPr lang="en-CA" sz="2000" dirty="0"/>
                  <a:t>Pulse energy, </a:t>
                </a:r>
                <a14:m>
                  <m:oMath xmlns:m="http://schemas.openxmlformats.org/officeDocument/2006/math">
                    <m:r>
                      <a:rPr lang="en-CA" sz="2000" b="0" i="1" smtClean="0">
                        <a:latin typeface="Cambria Math" panose="02040503050406030204" pitchFamily="18" charset="0"/>
                      </a:rPr>
                      <m:t>𝜀</m:t>
                    </m:r>
                  </m:oMath>
                </a14:m>
                <a:r>
                  <a:rPr lang="en-CA" sz="2000" dirty="0"/>
                  <a:t>, is</a:t>
                </a:r>
              </a:p>
              <a:p>
                <a:pPr marL="0" indent="0">
                  <a:buNone/>
                </a:pPr>
                <a14:m>
                  <m:oMathPara xmlns:m="http://schemas.openxmlformats.org/officeDocument/2006/math">
                    <m:oMathParaPr>
                      <m:jc m:val="centerGroup"/>
                    </m:oMathParaPr>
                    <m:oMath xmlns:m="http://schemas.openxmlformats.org/officeDocument/2006/math">
                      <m:r>
                        <a:rPr lang="en-CA" sz="2000" b="0" i="1" smtClean="0">
                          <a:latin typeface="Cambria Math" panose="02040503050406030204" pitchFamily="18" charset="0"/>
                        </a:rPr>
                        <m:t>𝜀</m:t>
                      </m:r>
                      <m:r>
                        <a:rPr lang="en-CA" sz="2000" b="0" i="1" smtClean="0">
                          <a:latin typeface="Cambria Math" panose="02040503050406030204" pitchFamily="18" charset="0"/>
                        </a:rPr>
                        <m:t>=</m:t>
                      </m:r>
                      <m:sSub>
                        <m:sSubPr>
                          <m:ctrlPr>
                            <a:rPr lang="en-CA" sz="2000" b="0" i="1" smtClean="0">
                              <a:latin typeface="Cambria Math" panose="02040503050406030204" pitchFamily="18" charset="0"/>
                            </a:rPr>
                          </m:ctrlPr>
                        </m:sSubPr>
                        <m:e>
                          <m:r>
                            <a:rPr lang="en-CA" sz="2000" b="0" i="1" smtClean="0">
                              <a:latin typeface="Cambria Math" panose="02040503050406030204" pitchFamily="18" charset="0"/>
                            </a:rPr>
                            <m:t>𝑃</m:t>
                          </m:r>
                        </m:e>
                        <m:sub>
                          <m:r>
                            <a:rPr lang="en-CA" sz="2000" b="0" i="1" smtClean="0">
                              <a:latin typeface="Cambria Math" panose="02040503050406030204" pitchFamily="18" charset="0"/>
                            </a:rPr>
                            <m:t>𝑎𝑣𝑒𝑟𝑎𝑔𝑒</m:t>
                          </m:r>
                        </m:sub>
                      </m:sSub>
                      <m:r>
                        <m:rPr>
                          <m:sty m:val="p"/>
                        </m:rPr>
                        <a:rPr lang="en-CA" sz="2000" b="0" i="0" smtClean="0">
                          <a:latin typeface="Cambria Math" panose="02040503050406030204" pitchFamily="18" charset="0"/>
                        </a:rPr>
                        <m:t>Δ</m:t>
                      </m:r>
                      <m:r>
                        <a:rPr lang="en-CA" sz="2000" b="0" i="1" smtClean="0">
                          <a:latin typeface="Cambria Math" panose="02040503050406030204" pitchFamily="18" charset="0"/>
                        </a:rPr>
                        <m:t>𝑇</m:t>
                      </m:r>
                    </m:oMath>
                  </m:oMathPara>
                </a14:m>
                <a:endParaRPr lang="en-CA" sz="2000" dirty="0"/>
              </a:p>
              <a:p>
                <a:pPr marL="0" indent="0">
                  <a:buNone/>
                </a:pPr>
                <a:endParaRPr lang="en-CA" sz="2000" dirty="0"/>
              </a:p>
              <a:p>
                <a:pPr lvl="1"/>
                <a:r>
                  <a:rPr lang="en-CA" sz="1600" dirty="0"/>
                  <a:t>Can measure the pulse period using an oscilloscope, average power with a power meter, and calculate the pulse energy</a:t>
                </a:r>
              </a:p>
            </p:txBody>
          </p:sp>
        </mc:Choice>
        <mc:Fallback xmlns="">
          <p:sp>
            <p:nvSpPr>
              <p:cNvPr id="7" name="TextBox 6">
                <a:extLst>
                  <a:ext uri="{FF2B5EF4-FFF2-40B4-BE49-F238E27FC236}">
                    <a16:creationId xmlns:a16="http://schemas.microsoft.com/office/drawing/2014/main" id="{BCD6AD2E-5959-4077-D590-76BAA4DCAFC4}"/>
                  </a:ext>
                </a:extLst>
              </p:cNvPr>
              <p:cNvSpPr txBox="1">
                <a:spLocks noRot="1" noChangeAspect="1" noMove="1" noResize="1" noEditPoints="1" noAdjustHandles="1" noChangeArrowheads="1" noChangeShapeType="1" noTextEdit="1"/>
              </p:cNvSpPr>
              <p:nvPr/>
            </p:nvSpPr>
            <p:spPr>
              <a:xfrm>
                <a:off x="537316" y="4750934"/>
                <a:ext cx="6277970" cy="1533048"/>
              </a:xfrm>
              <a:prstGeom prst="rect">
                <a:avLst/>
              </a:prstGeom>
              <a:blipFill>
                <a:blip r:embed="rId6"/>
                <a:stretch>
                  <a:fillRect l="-971" t="-2381" b="-3968"/>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531045722"/>
      </p:ext>
    </p:extLst>
  </p:cSld>
  <p:clrMapOvr>
    <a:masterClrMapping/>
  </p:clrMapOvr>
  <mc:AlternateContent xmlns:mc="http://schemas.openxmlformats.org/markup-compatibility/2006" xmlns:p14="http://schemas.microsoft.com/office/powerpoint/2010/main">
    <mc:Choice Requires="p14">
      <p:transition spd="med" p14:dur="700" advTm="50305">
        <p:fade/>
      </p:transition>
    </mc:Choice>
    <mc:Fallback xmlns="">
      <p:transition spd="med" advTm="5030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00034-F00A-7E56-EF15-6C164334F455}"/>
              </a:ext>
            </a:extLst>
          </p:cNvPr>
          <p:cNvSpPr>
            <a:spLocks noGrp="1"/>
          </p:cNvSpPr>
          <p:nvPr>
            <p:ph type="title"/>
          </p:nvPr>
        </p:nvSpPr>
        <p:spPr>
          <a:xfrm>
            <a:off x="259885" y="434110"/>
            <a:ext cx="11569729" cy="895927"/>
          </a:xfrm>
        </p:spPr>
        <p:txBody>
          <a:bodyPr anchor="ctr">
            <a:normAutofit/>
          </a:bodyPr>
          <a:lstStyle/>
          <a:p>
            <a:r>
              <a:rPr lang="en-CA"/>
              <a:t> Modifying pulse energy </a:t>
            </a:r>
          </a:p>
        </p:txBody>
      </p:sp>
      <p:pic>
        <p:nvPicPr>
          <p:cNvPr id="9" name="Content Placeholder 8">
            <a:extLst>
              <a:ext uri="{FF2B5EF4-FFF2-40B4-BE49-F238E27FC236}">
                <a16:creationId xmlns:a16="http://schemas.microsoft.com/office/drawing/2014/main" id="{3DA185A7-2F5C-D5E0-163C-084E73248A67}"/>
              </a:ext>
            </a:extLst>
          </p:cNvPr>
          <p:cNvPicPr>
            <a:picLocks noGrp="1" noChangeAspect="1"/>
          </p:cNvPicPr>
          <p:nvPr>
            <p:ph sz="half" idx="2"/>
          </p:nvPr>
        </p:nvPicPr>
        <p:blipFill>
          <a:blip r:embed="rId3"/>
          <a:stretch>
            <a:fillRect/>
          </a:stretch>
        </p:blipFill>
        <p:spPr>
          <a:xfrm>
            <a:off x="1134287" y="2106905"/>
            <a:ext cx="10167088" cy="2644188"/>
          </a:xfrm>
          <a:noFill/>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7C4EC6B-012A-2F4B-CF97-582ABD3E5A9B}"/>
                  </a:ext>
                </a:extLst>
              </p:cNvPr>
              <p:cNvSpPr txBox="1"/>
              <p:nvPr/>
            </p:nvSpPr>
            <p:spPr>
              <a:xfrm>
                <a:off x="-1490240" y="1326569"/>
                <a:ext cx="6094070" cy="391902"/>
              </a:xfrm>
              <a:prstGeom prst="rect">
                <a:avLst/>
              </a:prstGeom>
              <a:noFill/>
            </p:spPr>
            <p:txBody>
              <a:bodyPr wrap="square">
                <a:spAutoFit/>
              </a:bodyPr>
              <a:lstStyle/>
              <a:p>
                <a:pPr marL="0" indent="0">
                  <a:buNone/>
                </a:pPr>
                <a14:m>
                  <m:oMathPara xmlns:m="http://schemas.openxmlformats.org/officeDocument/2006/math">
                    <m:oMathParaPr>
                      <m:jc m:val="centerGroup"/>
                    </m:oMathParaPr>
                    <m:oMath xmlns:m="http://schemas.openxmlformats.org/officeDocument/2006/math">
                      <m:r>
                        <a:rPr lang="en-CA" sz="1800" b="0" i="1" smtClean="0">
                          <a:latin typeface="Cambria Math" panose="02040503050406030204" pitchFamily="18" charset="0"/>
                        </a:rPr>
                        <m:t>𝜀</m:t>
                      </m:r>
                      <m:r>
                        <a:rPr lang="en-CA" sz="1800" b="0" i="1" smtClean="0">
                          <a:latin typeface="Cambria Math" panose="02040503050406030204" pitchFamily="18" charset="0"/>
                        </a:rPr>
                        <m:t>=</m:t>
                      </m:r>
                      <m:sSub>
                        <m:sSubPr>
                          <m:ctrlPr>
                            <a:rPr lang="en-CA" sz="1800" b="0" i="1" smtClean="0">
                              <a:latin typeface="Cambria Math" panose="02040503050406030204" pitchFamily="18" charset="0"/>
                            </a:rPr>
                          </m:ctrlPr>
                        </m:sSubPr>
                        <m:e>
                          <m:r>
                            <a:rPr lang="en-CA" sz="1800" b="0" i="1" smtClean="0">
                              <a:latin typeface="Cambria Math" panose="02040503050406030204" pitchFamily="18" charset="0"/>
                            </a:rPr>
                            <m:t>𝑃</m:t>
                          </m:r>
                        </m:e>
                        <m:sub>
                          <m:r>
                            <a:rPr lang="en-CA" sz="1800" b="0" i="1" smtClean="0">
                              <a:latin typeface="Cambria Math" panose="02040503050406030204" pitchFamily="18" charset="0"/>
                            </a:rPr>
                            <m:t>𝑎𝑣𝑒𝑟𝑎𝑔𝑒</m:t>
                          </m:r>
                        </m:sub>
                      </m:sSub>
                      <m:r>
                        <m:rPr>
                          <m:sty m:val="p"/>
                        </m:rPr>
                        <a:rPr lang="en-CA" sz="1800" b="0" i="0" smtClean="0">
                          <a:latin typeface="Cambria Math" panose="02040503050406030204" pitchFamily="18" charset="0"/>
                        </a:rPr>
                        <m:t>Δ</m:t>
                      </m:r>
                      <m:r>
                        <a:rPr lang="en-CA" sz="1800" b="0" i="1" smtClean="0">
                          <a:latin typeface="Cambria Math" panose="02040503050406030204" pitchFamily="18" charset="0"/>
                        </a:rPr>
                        <m:t>𝑇</m:t>
                      </m:r>
                    </m:oMath>
                  </m:oMathPara>
                </a14:m>
                <a:endParaRPr lang="en-CA" sz="1800"/>
              </a:p>
            </p:txBody>
          </p:sp>
        </mc:Choice>
        <mc:Fallback xmlns="">
          <p:sp>
            <p:nvSpPr>
              <p:cNvPr id="8" name="TextBox 7">
                <a:extLst>
                  <a:ext uri="{FF2B5EF4-FFF2-40B4-BE49-F238E27FC236}">
                    <a16:creationId xmlns:a16="http://schemas.microsoft.com/office/drawing/2014/main" id="{27C4EC6B-012A-2F4B-CF97-582ABD3E5A9B}"/>
                  </a:ext>
                </a:extLst>
              </p:cNvPr>
              <p:cNvSpPr txBox="1">
                <a:spLocks noRot="1" noChangeAspect="1" noMove="1" noResize="1" noEditPoints="1" noAdjustHandles="1" noChangeArrowheads="1" noChangeShapeType="1" noTextEdit="1"/>
              </p:cNvSpPr>
              <p:nvPr/>
            </p:nvSpPr>
            <p:spPr>
              <a:xfrm>
                <a:off x="-1490240" y="1326569"/>
                <a:ext cx="6094070" cy="391902"/>
              </a:xfrm>
              <a:prstGeom prst="rect">
                <a:avLst/>
              </a:prstGeom>
              <a:blipFill>
                <a:blip r:embed="rId4"/>
                <a:stretch>
                  <a:fillRect b="-4688"/>
                </a:stretch>
              </a:blipFill>
            </p:spPr>
            <p:txBody>
              <a:bodyPr/>
              <a:lstStyle/>
              <a:p>
                <a:r>
                  <a:rPr lang="en-US">
                    <a:noFill/>
                  </a:rPr>
                  <a:t> </a:t>
                </a:r>
              </a:p>
            </p:txBody>
          </p:sp>
        </mc:Fallback>
      </mc:AlternateContent>
    </p:spTree>
    <p:extLst>
      <p:ext uri="{BB962C8B-B14F-4D97-AF65-F5344CB8AC3E}">
        <p14:creationId xmlns:p14="http://schemas.microsoft.com/office/powerpoint/2010/main" val="115604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6CAD7-69F0-BCC6-3AE7-FB844FA5E2B6}"/>
              </a:ext>
            </a:extLst>
          </p:cNvPr>
          <p:cNvSpPr>
            <a:spLocks noGrp="1"/>
          </p:cNvSpPr>
          <p:nvPr>
            <p:ph type="title"/>
          </p:nvPr>
        </p:nvSpPr>
        <p:spPr/>
        <p:txBody>
          <a:bodyPr/>
          <a:lstStyle/>
          <a:p>
            <a:r>
              <a:rPr lang="en-CA"/>
              <a:t>Peak Power for a Short Pulse Laser</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655AB28-719A-FB9B-D1D9-909B0467E122}"/>
                  </a:ext>
                </a:extLst>
              </p:cNvPr>
              <p:cNvSpPr>
                <a:spLocks noGrp="1"/>
              </p:cNvSpPr>
              <p:nvPr>
                <p:ph idx="1"/>
              </p:nvPr>
            </p:nvSpPr>
            <p:spPr/>
            <p:txBody>
              <a:bodyPr>
                <a:normAutofit/>
              </a:bodyPr>
              <a:lstStyle/>
              <a:p>
                <a:r>
                  <a:rPr lang="en-CA" dirty="0"/>
                  <a:t>We define the peak power as</a:t>
                </a:r>
              </a:p>
              <a:p>
                <a:endParaRPr lang="en-CA" dirty="0"/>
              </a:p>
              <a:p>
                <a:pPr marL="0" indent="0">
                  <a:buNone/>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m:t>
                          </m:r>
                        </m:e>
                        <m:sub>
                          <m:r>
                            <a:rPr lang="en-CA" b="0" i="1" smtClean="0">
                              <a:latin typeface="Cambria Math" panose="02040503050406030204" pitchFamily="18" charset="0"/>
                            </a:rPr>
                            <m:t>𝑝𝑒𝑎𝑘</m:t>
                          </m:r>
                        </m:sub>
                      </m:sSub>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𝜀</m:t>
                          </m:r>
                        </m:num>
                        <m:den>
                          <m:sSub>
                            <m:sSubPr>
                              <m:ctrlPr>
                                <a:rPr lang="en-CA" b="0" i="1" smtClean="0">
                                  <a:latin typeface="Cambria Math" panose="02040503050406030204" pitchFamily="18" charset="0"/>
                                </a:rPr>
                              </m:ctrlPr>
                            </m:sSubPr>
                            <m:e>
                              <m:r>
                                <a:rPr lang="en-CA" b="0" i="1" smtClean="0">
                                  <a:latin typeface="Cambria Math" panose="02040503050406030204" pitchFamily="18" charset="0"/>
                                </a:rPr>
                                <m:t>𝛿</m:t>
                              </m:r>
                              <m:r>
                                <a:rPr lang="en-CA" b="0" i="1" smtClean="0">
                                  <a:latin typeface="Cambria Math" panose="02040503050406030204" pitchFamily="18" charset="0"/>
                                </a:rPr>
                                <m:t>𝑡</m:t>
                              </m:r>
                            </m:e>
                            <m:sub>
                              <m:r>
                                <a:rPr lang="en-CA" b="0" i="1" smtClean="0">
                                  <a:latin typeface="Cambria Math" panose="02040503050406030204" pitchFamily="18" charset="0"/>
                                </a:rPr>
                                <m:t>𝑝𝑢𝑙𝑠𝑒</m:t>
                              </m:r>
                            </m:sub>
                          </m:sSub>
                        </m:den>
                      </m:f>
                      <m:r>
                        <a:rPr lang="en-CA" b="0" i="1" smtClean="0">
                          <a:latin typeface="Cambria Math" panose="02040503050406030204" pitchFamily="18" charset="0"/>
                        </a:rPr>
                        <m:t>=</m:t>
                      </m:r>
                      <m:f>
                        <m:fPr>
                          <m:ctrlPr>
                            <a:rPr lang="en-CA" b="0" i="1" smtClean="0">
                              <a:latin typeface="Cambria Math" panose="02040503050406030204" pitchFamily="18" charset="0"/>
                            </a:rPr>
                          </m:ctrlPr>
                        </m:fPr>
                        <m:num>
                          <m:sSub>
                            <m:sSubPr>
                              <m:ctrlPr>
                                <a:rPr lang="en-CA" b="0" i="1" smtClean="0">
                                  <a:latin typeface="Cambria Math" panose="02040503050406030204" pitchFamily="18" charset="0"/>
                                </a:rPr>
                              </m:ctrlPr>
                            </m:sSubPr>
                            <m:e>
                              <m:r>
                                <a:rPr lang="en-CA" b="0" i="1" smtClean="0">
                                  <a:latin typeface="Cambria Math" panose="02040503050406030204" pitchFamily="18" charset="0"/>
                                </a:rPr>
                                <m:t>𝑃</m:t>
                              </m:r>
                            </m:e>
                            <m:sub>
                              <m:r>
                                <a:rPr lang="en-CA" b="0" i="1" smtClean="0">
                                  <a:latin typeface="Cambria Math" panose="02040503050406030204" pitchFamily="18" charset="0"/>
                                </a:rPr>
                                <m:t>𝑎𝑣𝑒𝑟𝑎𝑔𝑒</m:t>
                              </m:r>
                            </m:sub>
                          </m:sSub>
                          <m:r>
                            <m:rPr>
                              <m:sty m:val="p"/>
                            </m:rPr>
                            <a:rPr lang="en-CA" b="0" i="0" smtClean="0">
                              <a:latin typeface="Cambria Math" panose="02040503050406030204" pitchFamily="18" charset="0"/>
                            </a:rPr>
                            <m:t>Δ</m:t>
                          </m:r>
                          <m:r>
                            <a:rPr lang="en-CA" b="0" i="1" smtClean="0">
                              <a:latin typeface="Cambria Math" panose="02040503050406030204" pitchFamily="18" charset="0"/>
                            </a:rPr>
                            <m:t>𝑇</m:t>
                          </m:r>
                        </m:num>
                        <m:den>
                          <m:sSub>
                            <m:sSubPr>
                              <m:ctrlPr>
                                <a:rPr lang="en-CA" i="1">
                                  <a:latin typeface="Cambria Math" panose="02040503050406030204" pitchFamily="18" charset="0"/>
                                </a:rPr>
                              </m:ctrlPr>
                            </m:sSubPr>
                            <m:e>
                              <m:r>
                                <a:rPr lang="en-CA" i="1">
                                  <a:latin typeface="Cambria Math" panose="02040503050406030204" pitchFamily="18" charset="0"/>
                                </a:rPr>
                                <m:t>𝛿</m:t>
                              </m:r>
                              <m:r>
                                <a:rPr lang="en-CA" i="1">
                                  <a:latin typeface="Cambria Math" panose="02040503050406030204" pitchFamily="18" charset="0"/>
                                </a:rPr>
                                <m:t>𝑡</m:t>
                              </m:r>
                            </m:e>
                            <m:sub>
                              <m:r>
                                <a:rPr lang="en-CA" i="1">
                                  <a:latin typeface="Cambria Math" panose="02040503050406030204" pitchFamily="18" charset="0"/>
                                </a:rPr>
                                <m:t>𝑝𝑢𝑙𝑠𝑒</m:t>
                              </m:r>
                            </m:sub>
                          </m:sSub>
                        </m:den>
                      </m:f>
                    </m:oMath>
                  </m:oMathPara>
                </a14:m>
                <a:endParaRPr lang="en-CA" dirty="0"/>
              </a:p>
              <a:p>
                <a:endParaRPr lang="en-CA" dirty="0"/>
              </a:p>
              <a:p>
                <a:r>
                  <a:rPr lang="en-CA" dirty="0"/>
                  <a:t>Peak power cannot be calculated</a:t>
                </a:r>
              </a:p>
              <a:p>
                <a:pPr lvl="1"/>
                <a:r>
                  <a:rPr lang="en-CA" dirty="0"/>
                  <a:t>This is because the pulse duration cannot be directly measured</a:t>
                </a:r>
              </a:p>
              <a:p>
                <a:r>
                  <a:rPr lang="en-CA" b="1" dirty="0"/>
                  <a:t>Can we know the pulse duration?</a:t>
                </a:r>
              </a:p>
              <a:p>
                <a:endParaRPr lang="en-CA" dirty="0"/>
              </a:p>
            </p:txBody>
          </p:sp>
        </mc:Choice>
        <mc:Fallback xmlns="">
          <p:sp>
            <p:nvSpPr>
              <p:cNvPr id="3" name="Content Placeholder 2">
                <a:extLst>
                  <a:ext uri="{FF2B5EF4-FFF2-40B4-BE49-F238E27FC236}">
                    <a16:creationId xmlns:a16="http://schemas.microsoft.com/office/drawing/2014/main" id="{9655AB28-719A-FB9B-D1D9-909B0467E122}"/>
                  </a:ext>
                </a:extLst>
              </p:cNvPr>
              <p:cNvSpPr>
                <a:spLocks noGrp="1" noRot="1" noChangeAspect="1" noMove="1" noResize="1" noEditPoints="1" noAdjustHandles="1" noChangeArrowheads="1" noChangeShapeType="1" noTextEdit="1"/>
              </p:cNvSpPr>
              <p:nvPr>
                <p:ph idx="1"/>
              </p:nvPr>
            </p:nvSpPr>
            <p:spPr>
              <a:blipFill>
                <a:blip r:embed="rId4"/>
                <a:stretch>
                  <a:fillRect l="-474" t="-1061"/>
                </a:stretch>
              </a:blipFill>
            </p:spPr>
            <p:txBody>
              <a:bodyPr/>
              <a:lstStyle/>
              <a:p>
                <a:r>
                  <a:rPr lang="en-US">
                    <a:noFill/>
                  </a:rPr>
                  <a:t> </a:t>
                </a:r>
              </a:p>
            </p:txBody>
          </p:sp>
        </mc:Fallback>
      </mc:AlternateContent>
      <p:pic>
        <p:nvPicPr>
          <p:cNvPr id="4" name="Content Placeholder 9" descr="A graph on a screen&#10;&#10;AI-generated content may be incorrect.">
            <a:extLst>
              <a:ext uri="{FF2B5EF4-FFF2-40B4-BE49-F238E27FC236}">
                <a16:creationId xmlns:a16="http://schemas.microsoft.com/office/drawing/2014/main" id="{385256F8-EB02-CE55-4F98-AA532B536E5B}"/>
              </a:ext>
            </a:extLst>
          </p:cNvPr>
          <p:cNvPicPr>
            <a:picLocks noChangeAspect="1"/>
          </p:cNvPicPr>
          <p:nvPr/>
        </p:nvPicPr>
        <p:blipFill>
          <a:blip r:embed="rId5"/>
          <a:srcRect l="10754" t="12571" r="10626" b="12857"/>
          <a:stretch>
            <a:fillRect/>
          </a:stretch>
        </p:blipFill>
        <p:spPr>
          <a:xfrm>
            <a:off x="8130128" y="1982181"/>
            <a:ext cx="4392359" cy="2343489"/>
          </a:xfrm>
          <a:prstGeom prst="rect">
            <a:avLst/>
          </a:prstGeom>
        </p:spPr>
      </p:pic>
    </p:spTree>
    <p:custDataLst>
      <p:tags r:id="rId1"/>
    </p:custDataLst>
    <p:extLst>
      <p:ext uri="{BB962C8B-B14F-4D97-AF65-F5344CB8AC3E}">
        <p14:creationId xmlns:p14="http://schemas.microsoft.com/office/powerpoint/2010/main" val="2772345556"/>
      </p:ext>
    </p:extLst>
  </p:cSld>
  <p:clrMapOvr>
    <a:masterClrMapping/>
  </p:clrMapOvr>
  <mc:AlternateContent xmlns:mc="http://schemas.openxmlformats.org/markup-compatibility/2006" xmlns:p14="http://schemas.microsoft.com/office/powerpoint/2010/main">
    <mc:Choice Requires="p14">
      <p:transition spd="med" p14:dur="700" advTm="59732">
        <p:fade/>
      </p:transition>
    </mc:Choice>
    <mc:Fallback xmlns="">
      <p:transition spd="med" advTm="5973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82638-E2EE-4590-F5F6-6E39F75CDB22}"/>
              </a:ext>
            </a:extLst>
          </p:cNvPr>
          <p:cNvSpPr>
            <a:spLocks noGrp="1"/>
          </p:cNvSpPr>
          <p:nvPr>
            <p:ph type="title"/>
          </p:nvPr>
        </p:nvSpPr>
        <p:spPr/>
        <p:txBody>
          <a:bodyPr/>
          <a:lstStyle/>
          <a:p>
            <a:r>
              <a:rPr lang="en-US"/>
              <a:t>From Peak Power to Pulse Duration</a:t>
            </a:r>
          </a:p>
        </p:txBody>
      </p:sp>
      <p:pic>
        <p:nvPicPr>
          <p:cNvPr id="6" name="Content Placeholder 7" descr="A blue and white line&#10;&#10;AI-generated content may be incorrect.">
            <a:extLst>
              <a:ext uri="{FF2B5EF4-FFF2-40B4-BE49-F238E27FC236}">
                <a16:creationId xmlns:a16="http://schemas.microsoft.com/office/drawing/2014/main" id="{54649D32-4557-059F-2BA1-B97018894257}"/>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788519" y="2900364"/>
            <a:ext cx="10115342" cy="2004484"/>
          </a:xfrm>
        </p:spPr>
      </p:pic>
      <p:sp>
        <p:nvSpPr>
          <p:cNvPr id="7" name="TextBox 5">
            <a:extLst>
              <a:ext uri="{FF2B5EF4-FFF2-40B4-BE49-F238E27FC236}">
                <a16:creationId xmlns:a16="http://schemas.microsoft.com/office/drawing/2014/main" id="{4CD0E08C-2CE5-9919-E09A-6BD00DDDFE04}"/>
              </a:ext>
            </a:extLst>
          </p:cNvPr>
          <p:cNvSpPr txBox="1"/>
          <p:nvPr/>
        </p:nvSpPr>
        <p:spPr>
          <a:xfrm>
            <a:off x="1557867" y="2015067"/>
            <a:ext cx="687493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a:t>We can only do this for red light though!! What do we do?!?!?!?!</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D06B786-5E2F-F074-E882-2C4CF730D82B}"/>
                  </a:ext>
                </a:extLst>
              </p:cNvPr>
              <p:cNvSpPr txBox="1"/>
              <p:nvPr/>
            </p:nvSpPr>
            <p:spPr>
              <a:xfrm>
                <a:off x="1426580" y="1264966"/>
                <a:ext cx="6094070" cy="850233"/>
              </a:xfrm>
              <a:prstGeom prst="rect">
                <a:avLst/>
              </a:prstGeom>
              <a:noFill/>
            </p:spPr>
            <p:txBody>
              <a:bodyPr wrap="square">
                <a:spAutoFit/>
              </a:bodyPr>
              <a:lstStyle/>
              <a:p>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m:t>
                        </m:r>
                      </m:e>
                      <m:sub>
                        <m:r>
                          <a:rPr lang="en-CA" b="0" i="1" smtClean="0">
                            <a:latin typeface="Cambria Math" panose="02040503050406030204" pitchFamily="18" charset="0"/>
                          </a:rPr>
                          <m:t>𝑝𝑒𝑎𝑘</m:t>
                        </m:r>
                      </m:sub>
                    </m:sSub>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𝜀</m:t>
                        </m:r>
                      </m:num>
                      <m:den>
                        <m:sSub>
                          <m:sSubPr>
                            <m:ctrlPr>
                              <a:rPr lang="en-CA" b="0" i="1" smtClean="0">
                                <a:latin typeface="Cambria Math" panose="02040503050406030204" pitchFamily="18" charset="0"/>
                              </a:rPr>
                            </m:ctrlPr>
                          </m:sSubPr>
                          <m:e>
                            <m:r>
                              <a:rPr lang="en-CA" b="0" i="1" smtClean="0">
                                <a:latin typeface="Cambria Math" panose="02040503050406030204" pitchFamily="18" charset="0"/>
                              </a:rPr>
                              <m:t>𝛿</m:t>
                            </m:r>
                            <m:r>
                              <a:rPr lang="en-CA" b="0" i="1" smtClean="0">
                                <a:latin typeface="Cambria Math" panose="02040503050406030204" pitchFamily="18" charset="0"/>
                              </a:rPr>
                              <m:t>𝑡</m:t>
                            </m:r>
                          </m:e>
                          <m:sub>
                            <m:r>
                              <a:rPr lang="en-CA" b="0" i="1" smtClean="0">
                                <a:latin typeface="Cambria Math" panose="02040503050406030204" pitchFamily="18" charset="0"/>
                              </a:rPr>
                              <m:t>𝑝𝑢𝑙𝑠𝑒</m:t>
                            </m:r>
                          </m:sub>
                        </m:sSub>
                      </m:den>
                    </m:f>
                    <m:r>
                      <a:rPr lang="en-CA" b="0" i="1" smtClean="0">
                        <a:latin typeface="Cambria Math" panose="02040503050406030204" pitchFamily="18" charset="0"/>
                      </a:rPr>
                      <m:t>=</m:t>
                    </m:r>
                    <m:f>
                      <m:fPr>
                        <m:ctrlPr>
                          <a:rPr lang="en-CA" b="0" i="1" smtClean="0">
                            <a:latin typeface="Cambria Math" panose="02040503050406030204" pitchFamily="18" charset="0"/>
                          </a:rPr>
                        </m:ctrlPr>
                      </m:fPr>
                      <m:num>
                        <m:sSub>
                          <m:sSubPr>
                            <m:ctrlPr>
                              <a:rPr lang="en-CA" b="0" i="1" smtClean="0">
                                <a:latin typeface="Cambria Math" panose="02040503050406030204" pitchFamily="18" charset="0"/>
                              </a:rPr>
                            </m:ctrlPr>
                          </m:sSubPr>
                          <m:e>
                            <m:r>
                              <a:rPr lang="en-CA" b="0" i="1" smtClean="0">
                                <a:latin typeface="Cambria Math" panose="02040503050406030204" pitchFamily="18" charset="0"/>
                              </a:rPr>
                              <m:t>𝑃</m:t>
                            </m:r>
                          </m:e>
                          <m:sub>
                            <m:r>
                              <a:rPr lang="en-CA" b="0" i="1" smtClean="0">
                                <a:latin typeface="Cambria Math" panose="02040503050406030204" pitchFamily="18" charset="0"/>
                              </a:rPr>
                              <m:t>𝑎𝑣𝑒𝑟𝑎𝑔𝑒</m:t>
                            </m:r>
                          </m:sub>
                        </m:sSub>
                        <m:r>
                          <m:rPr>
                            <m:sty m:val="p"/>
                          </m:rPr>
                          <a:rPr lang="en-CA" b="0" i="0" smtClean="0">
                            <a:latin typeface="Cambria Math" panose="02040503050406030204" pitchFamily="18" charset="0"/>
                          </a:rPr>
                          <m:t>Δ</m:t>
                        </m:r>
                        <m:r>
                          <a:rPr lang="en-CA" b="0" i="1" smtClean="0">
                            <a:latin typeface="Cambria Math" panose="02040503050406030204" pitchFamily="18" charset="0"/>
                          </a:rPr>
                          <m:t>𝑇</m:t>
                        </m:r>
                      </m:num>
                      <m:den>
                        <m:sSub>
                          <m:sSubPr>
                            <m:ctrlPr>
                              <a:rPr lang="en-CA" i="1">
                                <a:latin typeface="Cambria Math" panose="02040503050406030204" pitchFamily="18" charset="0"/>
                              </a:rPr>
                            </m:ctrlPr>
                          </m:sSubPr>
                          <m:e>
                            <m:r>
                              <a:rPr lang="en-CA" i="1">
                                <a:latin typeface="Cambria Math" panose="02040503050406030204" pitchFamily="18" charset="0"/>
                              </a:rPr>
                              <m:t>𝛿</m:t>
                            </m:r>
                            <m:r>
                              <a:rPr lang="en-CA" i="1">
                                <a:latin typeface="Cambria Math" panose="02040503050406030204" pitchFamily="18" charset="0"/>
                              </a:rPr>
                              <m:t>𝑡</m:t>
                            </m:r>
                          </m:e>
                          <m:sub>
                            <m:r>
                              <a:rPr lang="en-CA" i="1">
                                <a:latin typeface="Cambria Math" panose="02040503050406030204" pitchFamily="18" charset="0"/>
                              </a:rPr>
                              <m:t>𝑝𝑢𝑙𝑠𝑒</m:t>
                            </m:r>
                          </m:sub>
                        </m:sSub>
                      </m:den>
                    </m:f>
                  </m:oMath>
                </a14:m>
                <a:r>
                  <a:rPr lang="en-CA"/>
                  <a:t> </a:t>
                </a:r>
                <a:r>
                  <a:rPr lang="en-CA">
                    <a:sym typeface="Wingdings" panose="05000000000000000000" pitchFamily="2" charset="2"/>
                  </a:rPr>
                  <a:t> </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𝑃</m:t>
                        </m:r>
                      </m:e>
                      <m:sub>
                        <m:r>
                          <a:rPr lang="en-CA" i="1">
                            <a:latin typeface="Cambria Math" panose="02040503050406030204" pitchFamily="18" charset="0"/>
                          </a:rPr>
                          <m:t>𝑝𝑒𝑎𝑘</m:t>
                        </m:r>
                      </m:sub>
                    </m:sSub>
                    <m:r>
                      <a:rPr lang="en-CA" b="0" i="1" smtClean="0">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rPr>
                          <m:t>𝜀</m:t>
                        </m:r>
                      </m:num>
                      <m:den>
                        <m:sSub>
                          <m:sSubPr>
                            <m:ctrlPr>
                              <a:rPr lang="en-CA" i="1">
                                <a:latin typeface="Cambria Math" panose="02040503050406030204" pitchFamily="18" charset="0"/>
                              </a:rPr>
                            </m:ctrlPr>
                          </m:sSubPr>
                          <m:e>
                            <m:r>
                              <a:rPr lang="en-CA" i="1">
                                <a:latin typeface="Cambria Math" panose="02040503050406030204" pitchFamily="18" charset="0"/>
                              </a:rPr>
                              <m:t>𝛿</m:t>
                            </m:r>
                            <m:r>
                              <a:rPr lang="en-CA" i="1">
                                <a:latin typeface="Cambria Math" panose="02040503050406030204" pitchFamily="18" charset="0"/>
                              </a:rPr>
                              <m:t>𝑡</m:t>
                            </m:r>
                          </m:e>
                          <m:sub>
                            <m:r>
                              <a:rPr lang="en-CA" b="0" i="1" smtClean="0">
                                <a:latin typeface="Cambria Math" panose="02040503050406030204" pitchFamily="18" charset="0"/>
                              </a:rPr>
                              <m:t>𝐹𝑊𝐻𝑀</m:t>
                            </m:r>
                          </m:sub>
                        </m:sSub>
                      </m:den>
                    </m:f>
                    <m:r>
                      <a:rPr lang="en-CA" b="0" i="1" smtClean="0">
                        <a:latin typeface="Cambria Math" panose="02040503050406030204" pitchFamily="18" charset="0"/>
                      </a:rPr>
                      <m:t>≈</m:t>
                    </m:r>
                    <m:f>
                      <m:fPr>
                        <m:ctrlPr>
                          <a:rPr lang="en-CA" i="1">
                            <a:latin typeface="Cambria Math" panose="02040503050406030204" pitchFamily="18" charset="0"/>
                          </a:rPr>
                        </m:ctrlPr>
                      </m:fPr>
                      <m:num>
                        <m:sSub>
                          <m:sSubPr>
                            <m:ctrlPr>
                              <a:rPr lang="en-CA" i="1">
                                <a:latin typeface="Cambria Math" panose="02040503050406030204" pitchFamily="18" charset="0"/>
                              </a:rPr>
                            </m:ctrlPr>
                          </m:sSubPr>
                          <m:e>
                            <m:r>
                              <a:rPr lang="en-CA" i="1">
                                <a:latin typeface="Cambria Math" panose="02040503050406030204" pitchFamily="18" charset="0"/>
                              </a:rPr>
                              <m:t>𝑃</m:t>
                            </m:r>
                          </m:e>
                          <m:sub>
                            <m:r>
                              <a:rPr lang="en-CA" i="1">
                                <a:latin typeface="Cambria Math" panose="02040503050406030204" pitchFamily="18" charset="0"/>
                              </a:rPr>
                              <m:t>𝑎𝑣𝑒𝑟𝑎𝑔𝑒</m:t>
                            </m:r>
                          </m:sub>
                        </m:sSub>
                        <m:r>
                          <m:rPr>
                            <m:sty m:val="p"/>
                          </m:rPr>
                          <a:rPr lang="en-CA">
                            <a:latin typeface="Cambria Math" panose="02040503050406030204" pitchFamily="18" charset="0"/>
                          </a:rPr>
                          <m:t>Δ</m:t>
                        </m:r>
                        <m:r>
                          <a:rPr lang="en-CA" i="1">
                            <a:latin typeface="Cambria Math" panose="02040503050406030204" pitchFamily="18" charset="0"/>
                          </a:rPr>
                          <m:t>𝑇</m:t>
                        </m:r>
                      </m:num>
                      <m:den>
                        <m:sSub>
                          <m:sSubPr>
                            <m:ctrlPr>
                              <a:rPr lang="en-CA" i="1">
                                <a:latin typeface="Cambria Math" panose="02040503050406030204" pitchFamily="18" charset="0"/>
                              </a:rPr>
                            </m:ctrlPr>
                          </m:sSubPr>
                          <m:e>
                            <m:r>
                              <a:rPr lang="en-CA" i="1">
                                <a:latin typeface="Cambria Math" panose="02040503050406030204" pitchFamily="18" charset="0"/>
                              </a:rPr>
                              <m:t>𝛿</m:t>
                            </m:r>
                            <m:r>
                              <a:rPr lang="en-CA" i="1">
                                <a:latin typeface="Cambria Math" panose="02040503050406030204" pitchFamily="18" charset="0"/>
                              </a:rPr>
                              <m:t>𝑡</m:t>
                            </m:r>
                          </m:e>
                          <m:sub>
                            <m:r>
                              <a:rPr lang="en-CA" b="0" i="1" smtClean="0">
                                <a:latin typeface="Cambria Math" panose="02040503050406030204" pitchFamily="18" charset="0"/>
                              </a:rPr>
                              <m:t>𝐹𝑊𝐻𝑀</m:t>
                            </m:r>
                          </m:sub>
                        </m:sSub>
                      </m:den>
                    </m:f>
                  </m:oMath>
                </a14:m>
                <a:endParaRPr lang="en-CA"/>
              </a:p>
              <a:p>
                <a:pPr marL="0" indent="0">
                  <a:buNone/>
                </a:pPr>
                <a:endParaRPr lang="en-CA"/>
              </a:p>
            </p:txBody>
          </p:sp>
        </mc:Choice>
        <mc:Fallback xmlns="">
          <p:sp>
            <p:nvSpPr>
              <p:cNvPr id="4" name="TextBox 3">
                <a:extLst>
                  <a:ext uri="{FF2B5EF4-FFF2-40B4-BE49-F238E27FC236}">
                    <a16:creationId xmlns:a16="http://schemas.microsoft.com/office/drawing/2014/main" id="{5D06B786-5E2F-F074-E882-2C4CF730D82B}"/>
                  </a:ext>
                </a:extLst>
              </p:cNvPr>
              <p:cNvSpPr txBox="1">
                <a:spLocks noRot="1" noChangeAspect="1" noMove="1" noResize="1" noEditPoints="1" noAdjustHandles="1" noChangeArrowheads="1" noChangeShapeType="1" noTextEdit="1"/>
              </p:cNvSpPr>
              <p:nvPr/>
            </p:nvSpPr>
            <p:spPr>
              <a:xfrm>
                <a:off x="1426580" y="1264966"/>
                <a:ext cx="6094070" cy="85023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E9A2857-8B61-595D-C15F-46C423DE7BB4}"/>
                  </a:ext>
                </a:extLst>
              </p:cNvPr>
              <p:cNvSpPr txBox="1"/>
              <p:nvPr/>
            </p:nvSpPr>
            <p:spPr>
              <a:xfrm>
                <a:off x="2799155" y="4904848"/>
                <a:ext cx="609407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𝜏</m:t>
                      </m:r>
                      <m:r>
                        <a:rPr lang="en-CA" b="0" i="1" smtClean="0">
                          <a:latin typeface="Cambria Math" panose="02040503050406030204" pitchFamily="18" charset="0"/>
                        </a:rPr>
                        <m:t>→2</m:t>
                      </m:r>
                      <m:r>
                        <a:rPr lang="en-CA" b="0" i="1" smtClean="0">
                          <a:latin typeface="Cambria Math" panose="02040503050406030204" pitchFamily="18" charset="0"/>
                        </a:rPr>
                        <m:t>𝜏</m:t>
                      </m:r>
                      <m:r>
                        <a:rPr lang="en-CA" b="0" i="1" smtClean="0">
                          <a:latin typeface="Cambria Math" panose="02040503050406030204" pitchFamily="18" charset="0"/>
                        </a:rPr>
                        <m:t> </m:t>
                      </m:r>
                    </m:oMath>
                  </m:oMathPara>
                </a14:m>
                <a:endParaRPr lang="en-CA"/>
              </a:p>
            </p:txBody>
          </p:sp>
        </mc:Choice>
        <mc:Fallback xmlns="">
          <p:sp>
            <p:nvSpPr>
              <p:cNvPr id="8" name="TextBox 7">
                <a:extLst>
                  <a:ext uri="{FF2B5EF4-FFF2-40B4-BE49-F238E27FC236}">
                    <a16:creationId xmlns:a16="http://schemas.microsoft.com/office/drawing/2014/main" id="{9E9A2857-8B61-595D-C15F-46C423DE7BB4}"/>
                  </a:ext>
                </a:extLst>
              </p:cNvPr>
              <p:cNvSpPr txBox="1">
                <a:spLocks noRot="1" noChangeAspect="1" noMove="1" noResize="1" noEditPoints="1" noAdjustHandles="1" noChangeArrowheads="1" noChangeShapeType="1" noTextEdit="1"/>
              </p:cNvSpPr>
              <p:nvPr/>
            </p:nvSpPr>
            <p:spPr>
              <a:xfrm>
                <a:off x="2799155" y="4904848"/>
                <a:ext cx="6094070"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8238D54-5B56-D61A-51BD-F25998498503}"/>
                  </a:ext>
                </a:extLst>
              </p:cNvPr>
              <p:cNvSpPr txBox="1"/>
              <p:nvPr/>
            </p:nvSpPr>
            <p:spPr>
              <a:xfrm>
                <a:off x="-541116" y="4119683"/>
                <a:ext cx="6094070" cy="61330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m:t>
                          </m:r>
                        </m:e>
                        <m:sub>
                          <m:r>
                            <a:rPr lang="en-CA" b="0" i="1" smtClean="0">
                              <a:latin typeface="Cambria Math" panose="02040503050406030204" pitchFamily="18" charset="0"/>
                            </a:rPr>
                            <m:t>𝑝𝑒𝑎𝑘</m:t>
                          </m:r>
                          <m:r>
                            <a:rPr lang="en-CA" b="0" i="1" smtClean="0">
                              <a:latin typeface="Cambria Math" panose="02040503050406030204" pitchFamily="18" charset="0"/>
                            </a:rPr>
                            <m:t>,</m:t>
                          </m:r>
                          <m:r>
                            <a:rPr lang="en-CA" b="0" i="1" smtClean="0">
                              <a:latin typeface="Cambria Math" panose="02040503050406030204" pitchFamily="18" charset="0"/>
                            </a:rPr>
                            <m:t>𝑜𝑟𝑖𝑔𝑖𝑛𝑎𝑙</m:t>
                          </m:r>
                        </m:sub>
                      </m:sSub>
                      <m:r>
                        <a:rPr lang="en-CA" i="1">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rPr>
                            <m:t>𝜀</m:t>
                          </m:r>
                        </m:num>
                        <m:den>
                          <m:sSub>
                            <m:sSubPr>
                              <m:ctrlPr>
                                <a:rPr lang="en-CA" i="1">
                                  <a:latin typeface="Cambria Math" panose="02040503050406030204" pitchFamily="18" charset="0"/>
                                </a:rPr>
                              </m:ctrlPr>
                            </m:sSubPr>
                            <m:e>
                              <m:r>
                                <a:rPr lang="en-CA" i="1">
                                  <a:latin typeface="Cambria Math" panose="02040503050406030204" pitchFamily="18" charset="0"/>
                                </a:rPr>
                                <m:t>𝛿</m:t>
                              </m:r>
                              <m:r>
                                <a:rPr lang="en-CA" i="1">
                                  <a:latin typeface="Cambria Math" panose="02040503050406030204" pitchFamily="18" charset="0"/>
                                </a:rPr>
                                <m:t>𝑡</m:t>
                              </m:r>
                            </m:e>
                            <m:sub>
                              <m:r>
                                <a:rPr lang="en-CA" i="1">
                                  <a:latin typeface="Cambria Math" panose="02040503050406030204" pitchFamily="18" charset="0"/>
                                </a:rPr>
                                <m:t>𝐹𝑊𝐻𝑀</m:t>
                              </m:r>
                            </m:sub>
                          </m:sSub>
                        </m:den>
                      </m:f>
                    </m:oMath>
                  </m:oMathPara>
                </a14:m>
                <a:endParaRPr lang="en-CA"/>
              </a:p>
            </p:txBody>
          </p:sp>
        </mc:Choice>
        <mc:Fallback xmlns="">
          <p:sp>
            <p:nvSpPr>
              <p:cNvPr id="11" name="TextBox 10">
                <a:extLst>
                  <a:ext uri="{FF2B5EF4-FFF2-40B4-BE49-F238E27FC236}">
                    <a16:creationId xmlns:a16="http://schemas.microsoft.com/office/drawing/2014/main" id="{D8238D54-5B56-D61A-51BD-F25998498503}"/>
                  </a:ext>
                </a:extLst>
              </p:cNvPr>
              <p:cNvSpPr txBox="1">
                <a:spLocks noRot="1" noChangeAspect="1" noMove="1" noResize="1" noEditPoints="1" noAdjustHandles="1" noChangeArrowheads="1" noChangeShapeType="1" noTextEdit="1"/>
              </p:cNvSpPr>
              <p:nvPr/>
            </p:nvSpPr>
            <p:spPr>
              <a:xfrm>
                <a:off x="-541116" y="4119683"/>
                <a:ext cx="6094070" cy="613309"/>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7A75501-1161-A783-A9B7-381415948CCF}"/>
                  </a:ext>
                </a:extLst>
              </p:cNvPr>
              <p:cNvSpPr txBox="1"/>
              <p:nvPr/>
            </p:nvSpPr>
            <p:spPr>
              <a:xfrm>
                <a:off x="6096000" y="4119683"/>
                <a:ext cx="6366076" cy="66569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m:t>
                          </m:r>
                        </m:e>
                        <m:sub>
                          <m:r>
                            <a:rPr lang="en-CA" b="0" i="1" smtClean="0">
                              <a:latin typeface="Cambria Math" panose="02040503050406030204" pitchFamily="18" charset="0"/>
                            </a:rPr>
                            <m:t>𝑝𝑒𝑎𝑘</m:t>
                          </m:r>
                          <m:r>
                            <a:rPr lang="en-CA" b="0" i="1" smtClean="0">
                              <a:latin typeface="Cambria Math" panose="02040503050406030204" pitchFamily="18" charset="0"/>
                            </a:rPr>
                            <m:t>,</m:t>
                          </m:r>
                          <m:r>
                            <a:rPr lang="en-CA" b="0" i="1" smtClean="0">
                              <a:latin typeface="Cambria Math" panose="02040503050406030204" pitchFamily="18" charset="0"/>
                            </a:rPr>
                            <m:t>𝑐h𝑎𝑛𝑔𝑒𝑑</m:t>
                          </m:r>
                        </m:sub>
                      </m:sSub>
                      <m:r>
                        <a:rPr lang="en-CA" i="1">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rPr>
                            <m:t>𝜀</m:t>
                          </m:r>
                        </m:num>
                        <m:den>
                          <m:sSub>
                            <m:sSubPr>
                              <m:ctrlPr>
                                <a:rPr lang="en-CA" i="1">
                                  <a:latin typeface="Cambria Math" panose="02040503050406030204" pitchFamily="18" charset="0"/>
                                </a:rPr>
                              </m:ctrlPr>
                            </m:sSubPr>
                            <m:e>
                              <m:r>
                                <a:rPr lang="en-CA" b="0" i="1" smtClean="0">
                                  <a:latin typeface="Cambria Math" panose="02040503050406030204" pitchFamily="18" charset="0"/>
                                </a:rPr>
                                <m:t>2</m:t>
                              </m:r>
                              <m:r>
                                <a:rPr lang="en-CA" i="1">
                                  <a:latin typeface="Cambria Math" panose="02040503050406030204" pitchFamily="18" charset="0"/>
                                </a:rPr>
                                <m:t>𝛿</m:t>
                              </m:r>
                              <m:r>
                                <a:rPr lang="en-CA" i="1">
                                  <a:latin typeface="Cambria Math" panose="02040503050406030204" pitchFamily="18" charset="0"/>
                                </a:rPr>
                                <m:t>𝑡</m:t>
                              </m:r>
                            </m:e>
                            <m:sub>
                              <m:r>
                                <a:rPr lang="en-CA" i="1">
                                  <a:latin typeface="Cambria Math" panose="02040503050406030204" pitchFamily="18" charset="0"/>
                                </a:rPr>
                                <m:t>𝐹𝑊𝐻𝑀</m:t>
                              </m:r>
                            </m:sub>
                          </m:sSub>
                        </m:den>
                      </m:f>
                      <m:r>
                        <a:rPr lang="en-CA" b="0" i="1" smtClean="0">
                          <a:latin typeface="Cambria Math" panose="02040503050406030204" pitchFamily="18" charset="0"/>
                        </a:rPr>
                        <m:t>≈</m:t>
                      </m:r>
                      <m:f>
                        <m:fPr>
                          <m:ctrlPr>
                            <a:rPr lang="en-CA" b="0" i="1" smtClean="0">
                              <a:latin typeface="Cambria Math" panose="02040503050406030204" pitchFamily="18" charset="0"/>
                            </a:rPr>
                          </m:ctrlPr>
                        </m:fPr>
                        <m:num>
                          <m:sSub>
                            <m:sSubPr>
                              <m:ctrlPr>
                                <a:rPr lang="en-CA" b="0" i="1" smtClean="0">
                                  <a:latin typeface="Cambria Math" panose="02040503050406030204" pitchFamily="18" charset="0"/>
                                </a:rPr>
                              </m:ctrlPr>
                            </m:sSubPr>
                            <m:e>
                              <m:r>
                                <a:rPr lang="en-CA" b="0" i="1" smtClean="0">
                                  <a:latin typeface="Cambria Math" panose="02040503050406030204" pitchFamily="18" charset="0"/>
                                </a:rPr>
                                <m:t>𝑃</m:t>
                              </m:r>
                            </m:e>
                            <m:sub>
                              <m:r>
                                <a:rPr lang="en-CA" b="0" i="1" smtClean="0">
                                  <a:latin typeface="Cambria Math" panose="02040503050406030204" pitchFamily="18" charset="0"/>
                                </a:rPr>
                                <m:t>𝑝𝑒𝑎𝑘</m:t>
                              </m:r>
                              <m:r>
                                <a:rPr lang="en-CA" b="0" i="1" smtClean="0">
                                  <a:latin typeface="Cambria Math" panose="02040503050406030204" pitchFamily="18" charset="0"/>
                                </a:rPr>
                                <m:t>,</m:t>
                              </m:r>
                              <m:r>
                                <a:rPr lang="en-CA" b="0" i="1" smtClean="0">
                                  <a:latin typeface="Cambria Math" panose="02040503050406030204" pitchFamily="18" charset="0"/>
                                </a:rPr>
                                <m:t>𝑜𝑟𝑖𝑔𝑖𝑛𝑎𝑙</m:t>
                              </m:r>
                            </m:sub>
                          </m:sSub>
                        </m:num>
                        <m:den>
                          <m:r>
                            <a:rPr lang="en-CA" b="0" i="1" smtClean="0">
                              <a:latin typeface="Cambria Math" panose="02040503050406030204" pitchFamily="18" charset="0"/>
                            </a:rPr>
                            <m:t>2</m:t>
                          </m:r>
                        </m:den>
                      </m:f>
                    </m:oMath>
                  </m:oMathPara>
                </a14:m>
                <a:endParaRPr lang="en-CA" dirty="0"/>
              </a:p>
            </p:txBody>
          </p:sp>
        </mc:Choice>
        <mc:Fallback xmlns="">
          <p:sp>
            <p:nvSpPr>
              <p:cNvPr id="13" name="TextBox 12">
                <a:extLst>
                  <a:ext uri="{FF2B5EF4-FFF2-40B4-BE49-F238E27FC236}">
                    <a16:creationId xmlns:a16="http://schemas.microsoft.com/office/drawing/2014/main" id="{47A75501-1161-A783-A9B7-381415948CCF}"/>
                  </a:ext>
                </a:extLst>
              </p:cNvPr>
              <p:cNvSpPr txBox="1">
                <a:spLocks noRot="1" noChangeAspect="1" noMove="1" noResize="1" noEditPoints="1" noAdjustHandles="1" noChangeArrowheads="1" noChangeShapeType="1" noTextEdit="1"/>
              </p:cNvSpPr>
              <p:nvPr/>
            </p:nvSpPr>
            <p:spPr>
              <a:xfrm>
                <a:off x="6096000" y="4119683"/>
                <a:ext cx="6366076" cy="665695"/>
              </a:xfrm>
              <a:prstGeom prst="rect">
                <a:avLst/>
              </a:prstGeom>
              <a:blipFill>
                <a:blip r:embed="rId7"/>
                <a:stretch>
                  <a:fillRect/>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242BCB9A-29EA-FD5D-4AF5-CDF7219AD500}"/>
              </a:ext>
            </a:extLst>
          </p:cNvPr>
          <p:cNvSpPr txBox="1"/>
          <p:nvPr/>
        </p:nvSpPr>
        <p:spPr>
          <a:xfrm>
            <a:off x="3265898" y="5446036"/>
            <a:ext cx="5660204" cy="553998"/>
          </a:xfrm>
          <a:prstGeom prst="rect">
            <a:avLst/>
          </a:prstGeom>
          <a:noFill/>
        </p:spPr>
        <p:txBody>
          <a:bodyPr wrap="none" lIns="0" tIns="0" rIns="0" bIns="0" rtlCol="0">
            <a:spAutoFit/>
          </a:bodyPr>
          <a:lstStyle/>
          <a:p>
            <a:r>
              <a:rPr lang="en-CA"/>
              <a:t>Average power and pulse period remain the same</a:t>
            </a:r>
          </a:p>
          <a:p>
            <a:r>
              <a:rPr lang="en-CA"/>
              <a:t>Pulse duration will change as light travels through glass</a:t>
            </a:r>
          </a:p>
        </p:txBody>
      </p:sp>
    </p:spTree>
    <p:extLst>
      <p:ext uri="{BB962C8B-B14F-4D97-AF65-F5344CB8AC3E}">
        <p14:creationId xmlns:p14="http://schemas.microsoft.com/office/powerpoint/2010/main" val="3775973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6"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80">
                                          <p:stCondLst>
                                            <p:cond delay="0"/>
                                          </p:stCondLst>
                                        </p:cTn>
                                        <p:tgtEl>
                                          <p:spTgt spid="7"/>
                                        </p:tgtEl>
                                      </p:cBhvr>
                                    </p:animEffect>
                                    <p:anim calcmode="lin" valueType="num">
                                      <p:cBhvr>
                                        <p:cTn id="29"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4" dur="26">
                                          <p:stCondLst>
                                            <p:cond delay="650"/>
                                          </p:stCondLst>
                                        </p:cTn>
                                        <p:tgtEl>
                                          <p:spTgt spid="7"/>
                                        </p:tgtEl>
                                      </p:cBhvr>
                                      <p:to x="100000" y="60000"/>
                                    </p:animScale>
                                    <p:animScale>
                                      <p:cBhvr>
                                        <p:cTn id="35" dur="166" decel="50000">
                                          <p:stCondLst>
                                            <p:cond delay="676"/>
                                          </p:stCondLst>
                                        </p:cTn>
                                        <p:tgtEl>
                                          <p:spTgt spid="7"/>
                                        </p:tgtEl>
                                      </p:cBhvr>
                                      <p:to x="100000" y="100000"/>
                                    </p:animScale>
                                    <p:animScale>
                                      <p:cBhvr>
                                        <p:cTn id="36" dur="26">
                                          <p:stCondLst>
                                            <p:cond delay="1312"/>
                                          </p:stCondLst>
                                        </p:cTn>
                                        <p:tgtEl>
                                          <p:spTgt spid="7"/>
                                        </p:tgtEl>
                                      </p:cBhvr>
                                      <p:to x="100000" y="80000"/>
                                    </p:animScale>
                                    <p:animScale>
                                      <p:cBhvr>
                                        <p:cTn id="37" dur="166" decel="50000">
                                          <p:stCondLst>
                                            <p:cond delay="1338"/>
                                          </p:stCondLst>
                                        </p:cTn>
                                        <p:tgtEl>
                                          <p:spTgt spid="7"/>
                                        </p:tgtEl>
                                      </p:cBhvr>
                                      <p:to x="100000" y="100000"/>
                                    </p:animScale>
                                    <p:animScale>
                                      <p:cBhvr>
                                        <p:cTn id="38" dur="26">
                                          <p:stCondLst>
                                            <p:cond delay="1642"/>
                                          </p:stCondLst>
                                        </p:cTn>
                                        <p:tgtEl>
                                          <p:spTgt spid="7"/>
                                        </p:tgtEl>
                                      </p:cBhvr>
                                      <p:to x="100000" y="90000"/>
                                    </p:animScale>
                                    <p:animScale>
                                      <p:cBhvr>
                                        <p:cTn id="39" dur="166" decel="50000">
                                          <p:stCondLst>
                                            <p:cond delay="1668"/>
                                          </p:stCondLst>
                                        </p:cTn>
                                        <p:tgtEl>
                                          <p:spTgt spid="7"/>
                                        </p:tgtEl>
                                      </p:cBhvr>
                                      <p:to x="100000" y="100000"/>
                                    </p:animScale>
                                    <p:animScale>
                                      <p:cBhvr>
                                        <p:cTn id="40" dur="26">
                                          <p:stCondLst>
                                            <p:cond delay="1808"/>
                                          </p:stCondLst>
                                        </p:cTn>
                                        <p:tgtEl>
                                          <p:spTgt spid="7"/>
                                        </p:tgtEl>
                                      </p:cBhvr>
                                      <p:to x="100000" y="95000"/>
                                    </p:animScale>
                                    <p:animScale>
                                      <p:cBhvr>
                                        <p:cTn id="41" dur="166" decel="50000">
                                          <p:stCondLst>
                                            <p:cond delay="1834"/>
                                          </p:stCondLst>
                                        </p:cTn>
                                        <p:tgtEl>
                                          <p:spTgt spid="7"/>
                                        </p:tgtEl>
                                      </p:cBhvr>
                                      <p:to x="100000" y="100000"/>
                                    </p:animScale>
                                  </p:childTnLst>
                                </p:cTn>
                              </p:par>
                              <p:par>
                                <p:cTn id="42" presetID="26" presetClass="emph" presetSubtype="0" fill="hold" grpId="1" nodeType="withEffect">
                                  <p:stCondLst>
                                    <p:cond delay="0"/>
                                  </p:stCondLst>
                                  <p:childTnLst>
                                    <p:animEffect transition="out" filter="fade">
                                      <p:cBhvr>
                                        <p:cTn id="43" dur="500" tmFilter="0, 0; .2, .5; .8, .5; 1, 0"/>
                                        <p:tgtEl>
                                          <p:spTgt spid="7"/>
                                        </p:tgtEl>
                                      </p:cBhvr>
                                    </p:animEffect>
                                    <p:animScale>
                                      <p:cBhvr>
                                        <p:cTn id="44" dur="250" autoRev="1" fill="hold"/>
                                        <p:tgtEl>
                                          <p:spTgt spid="7"/>
                                        </p:tgtEl>
                                      </p:cBhvr>
                                      <p:by x="105000" y="105000"/>
                                    </p:animScale>
                                  </p:childTnLst>
                                </p:cTn>
                              </p:par>
                              <p:par>
                                <p:cTn id="45" presetID="26" presetClass="emph" presetSubtype="0" fill="hold" grpId="2" nodeType="withEffect">
                                  <p:stCondLst>
                                    <p:cond delay="0"/>
                                  </p:stCondLst>
                                  <p:childTnLst>
                                    <p:animEffect transition="out" filter="fade">
                                      <p:cBhvr>
                                        <p:cTn id="46" dur="500" tmFilter="0, 0; .2, .5; .8, .5; 1, 0"/>
                                        <p:tgtEl>
                                          <p:spTgt spid="7"/>
                                        </p:tgtEl>
                                      </p:cBhvr>
                                    </p:animEffect>
                                    <p:animScale>
                                      <p:cBhvr>
                                        <p:cTn id="47"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7" grpId="2"/>
      <p:bldP spid="8" grpId="0"/>
      <p:bldP spid="11"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24259-4B70-5626-B433-29357B5D8739}"/>
              </a:ext>
            </a:extLst>
          </p:cNvPr>
          <p:cNvSpPr>
            <a:spLocks noGrp="1"/>
          </p:cNvSpPr>
          <p:nvPr>
            <p:ph type="title"/>
          </p:nvPr>
        </p:nvSpPr>
        <p:spPr/>
        <p:txBody>
          <a:bodyPr/>
          <a:lstStyle/>
          <a:p>
            <a:r>
              <a:rPr lang="en-CA"/>
              <a:t>Modifying Beam Area</a:t>
            </a:r>
            <a:endParaRPr lang="en-US" b="0"/>
          </a:p>
        </p:txBody>
      </p:sp>
      <p:pic>
        <p:nvPicPr>
          <p:cNvPr id="8" name="Content Placeholder 3" descr="A black background with red lines&#10;&#10;AI-generated content may be incorrect.">
            <a:extLst>
              <a:ext uri="{FF2B5EF4-FFF2-40B4-BE49-F238E27FC236}">
                <a16:creationId xmlns:a16="http://schemas.microsoft.com/office/drawing/2014/main" id="{53E09302-92C2-9F36-49CE-AA40541922FA}"/>
              </a:ext>
            </a:extLst>
          </p:cNvPr>
          <p:cNvPicPr>
            <a:picLocks noChangeAspect="1"/>
          </p:cNvPicPr>
          <p:nvPr/>
        </p:nvPicPr>
        <p:blipFill>
          <a:blip r:embed="rId3"/>
          <a:stretch>
            <a:fillRect/>
          </a:stretch>
        </p:blipFill>
        <p:spPr>
          <a:xfrm>
            <a:off x="6461710" y="3088377"/>
            <a:ext cx="5586413" cy="1664176"/>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2BBF1FA-A6C4-4EDD-BB58-4BD815A97F2A}"/>
                  </a:ext>
                </a:extLst>
              </p:cNvPr>
              <p:cNvSpPr txBox="1"/>
              <p:nvPr/>
            </p:nvSpPr>
            <p:spPr>
              <a:xfrm>
                <a:off x="619297" y="1395871"/>
                <a:ext cx="10421741" cy="923330"/>
              </a:xfrm>
              <a:prstGeom prst="rect">
                <a:avLst/>
              </a:prstGeom>
              <a:noFill/>
            </p:spPr>
            <p:txBody>
              <a:bodyPr wrap="square">
                <a:spAutoFit/>
              </a:bodyPr>
              <a:lstStyle/>
              <a:p>
                <a:r>
                  <a:rPr lang="en-CA" dirty="0"/>
                  <a:t>Beam cross-section is circular, beam area is area of a circle (</a:t>
                </a:r>
                <a14:m>
                  <m:oMath xmlns:m="http://schemas.openxmlformats.org/officeDocument/2006/math">
                    <m:r>
                      <a:rPr lang="en-CA" b="0" i="1" smtClean="0">
                        <a:latin typeface="Cambria Math" panose="02040503050406030204" pitchFamily="18" charset="0"/>
                      </a:rPr>
                      <m:t>𝐴</m:t>
                    </m:r>
                    <m:r>
                      <a:rPr lang="en-CA" b="0" i="1" smtClean="0">
                        <a:latin typeface="Cambria Math" panose="02040503050406030204" pitchFamily="18" charset="0"/>
                      </a:rPr>
                      <m:t>=</m:t>
                    </m:r>
                    <m:r>
                      <a:rPr lang="en-CA" b="0" i="1" smtClean="0">
                        <a:latin typeface="Cambria Math" panose="02040503050406030204" pitchFamily="18" charset="0"/>
                      </a:rPr>
                      <m:t>𝜋</m:t>
                    </m:r>
                    <m:sSup>
                      <m:sSupPr>
                        <m:ctrlPr>
                          <a:rPr lang="en-CA" b="0" i="1" smtClean="0">
                            <a:latin typeface="Cambria Math" panose="02040503050406030204" pitchFamily="18" charset="0"/>
                          </a:rPr>
                        </m:ctrlPr>
                      </m:sSupPr>
                      <m:e>
                        <m:r>
                          <a:rPr lang="en-CA" b="0" i="1" smtClean="0">
                            <a:latin typeface="Cambria Math" panose="02040503050406030204" pitchFamily="18" charset="0"/>
                          </a:rPr>
                          <m:t>𝑟</m:t>
                        </m:r>
                      </m:e>
                      <m:sup>
                        <m:r>
                          <a:rPr lang="en-CA" b="0" i="1" smtClean="0">
                            <a:latin typeface="Cambria Math" panose="02040503050406030204" pitchFamily="18" charset="0"/>
                          </a:rPr>
                          <m:t>2</m:t>
                        </m:r>
                      </m:sup>
                    </m:sSup>
                  </m:oMath>
                </a14:m>
                <a:r>
                  <a:rPr lang="en-CA" dirty="0"/>
                  <a:t>)</a:t>
                </a:r>
              </a:p>
              <a:p>
                <a:endParaRPr lang="en-CA" b="1" dirty="0"/>
              </a:p>
              <a:p>
                <a:r>
                  <a:rPr lang="en-CA" dirty="0"/>
                  <a:t>Beam area is changed using lenses with different focal lengths</a:t>
                </a:r>
              </a:p>
            </p:txBody>
          </p:sp>
        </mc:Choice>
        <mc:Fallback xmlns="">
          <p:sp>
            <p:nvSpPr>
              <p:cNvPr id="4" name="TextBox 3">
                <a:extLst>
                  <a:ext uri="{FF2B5EF4-FFF2-40B4-BE49-F238E27FC236}">
                    <a16:creationId xmlns:a16="http://schemas.microsoft.com/office/drawing/2014/main" id="{02BBF1FA-A6C4-4EDD-BB58-4BD815A97F2A}"/>
                  </a:ext>
                </a:extLst>
              </p:cNvPr>
              <p:cNvSpPr txBox="1">
                <a:spLocks noRot="1" noChangeAspect="1" noMove="1" noResize="1" noEditPoints="1" noAdjustHandles="1" noChangeArrowheads="1" noChangeShapeType="1" noTextEdit="1"/>
              </p:cNvSpPr>
              <p:nvPr/>
            </p:nvSpPr>
            <p:spPr>
              <a:xfrm>
                <a:off x="619297" y="1395871"/>
                <a:ext cx="10421741" cy="923330"/>
              </a:xfrm>
              <a:prstGeom prst="rect">
                <a:avLst/>
              </a:prstGeom>
              <a:blipFill>
                <a:blip r:embed="rId4"/>
                <a:stretch>
                  <a:fillRect l="-527" t="-3974" b="-9934"/>
                </a:stretch>
              </a:blipFill>
            </p:spPr>
            <p:txBody>
              <a:bodyPr/>
              <a:lstStyle/>
              <a:p>
                <a:r>
                  <a:rPr lang="en-US">
                    <a:noFill/>
                  </a:rPr>
                  <a:t> </a:t>
                </a:r>
              </a:p>
            </p:txBody>
          </p:sp>
        </mc:Fallback>
      </mc:AlternateContent>
      <p:pic>
        <p:nvPicPr>
          <p:cNvPr id="5" name="Picture 4" descr="A math equations with black text&#10;&#10;AI-generated content may be incorrect.">
            <a:extLst>
              <a:ext uri="{FF2B5EF4-FFF2-40B4-BE49-F238E27FC236}">
                <a16:creationId xmlns:a16="http://schemas.microsoft.com/office/drawing/2014/main" id="{B6F1401A-2B4C-7C30-CA45-AF76F2FA78FD}"/>
              </a:ext>
            </a:extLst>
          </p:cNvPr>
          <p:cNvPicPr>
            <a:picLocks noChangeAspect="1"/>
          </p:cNvPicPr>
          <p:nvPr/>
        </p:nvPicPr>
        <p:blipFill>
          <a:blip r:embed="rId5"/>
          <a:stretch>
            <a:fillRect/>
          </a:stretch>
        </p:blipFill>
        <p:spPr>
          <a:xfrm>
            <a:off x="2197603" y="5448589"/>
            <a:ext cx="6096000" cy="1276350"/>
          </a:xfrm>
          <a:prstGeom prst="rect">
            <a:avLst/>
          </a:prstGeom>
        </p:spPr>
      </p:pic>
      <p:pic>
        <p:nvPicPr>
          <p:cNvPr id="7" name="Picture 6" descr="A red and blue lines on a black background&#10;&#10;AI-generated content may be incorrect.">
            <a:extLst>
              <a:ext uri="{FF2B5EF4-FFF2-40B4-BE49-F238E27FC236}">
                <a16:creationId xmlns:a16="http://schemas.microsoft.com/office/drawing/2014/main" id="{682BEE76-D072-7CED-40BD-E488B3240E3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2986645"/>
            <a:ext cx="6461710" cy="2071498"/>
          </a:xfrm>
          <a:prstGeom prst="rect">
            <a:avLst/>
          </a:prstGeom>
        </p:spPr>
      </p:pic>
    </p:spTree>
    <p:extLst>
      <p:ext uri="{BB962C8B-B14F-4D97-AF65-F5344CB8AC3E}">
        <p14:creationId xmlns:p14="http://schemas.microsoft.com/office/powerpoint/2010/main" val="4269612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4F1438-D6BB-A9F9-74D1-FC8B26CBE2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A1F73F-FB2E-C855-57E9-080121D43781}"/>
              </a:ext>
            </a:extLst>
          </p:cNvPr>
          <p:cNvSpPr>
            <a:spLocks noGrp="1"/>
          </p:cNvSpPr>
          <p:nvPr>
            <p:ph type="title"/>
          </p:nvPr>
        </p:nvSpPr>
        <p:spPr/>
        <p:txBody>
          <a:bodyPr/>
          <a:lstStyle/>
          <a:p>
            <a:r>
              <a:rPr lang="en-CA"/>
              <a:t>Sufficient Measurements?</a:t>
            </a:r>
            <a:endParaRPr lang="en-US"/>
          </a:p>
        </p:txBody>
      </p:sp>
      <p:sp>
        <p:nvSpPr>
          <p:cNvPr id="7" name="Content Placeholder 6">
            <a:extLst>
              <a:ext uri="{FF2B5EF4-FFF2-40B4-BE49-F238E27FC236}">
                <a16:creationId xmlns:a16="http://schemas.microsoft.com/office/drawing/2014/main" id="{6F6FAEE2-8C86-D200-DC5B-9EBA7781B90A}"/>
              </a:ext>
            </a:extLst>
          </p:cNvPr>
          <p:cNvSpPr>
            <a:spLocks noGrp="1"/>
          </p:cNvSpPr>
          <p:nvPr>
            <p:ph idx="1"/>
          </p:nvPr>
        </p:nvSpPr>
        <p:spPr>
          <a:xfrm>
            <a:off x="682388" y="1413163"/>
            <a:ext cx="6559659" cy="4595117"/>
          </a:xfrm>
        </p:spPr>
        <p:txBody>
          <a:bodyPr vert="horz" lIns="91440" tIns="45720" rIns="91440" bIns="45720" rtlCol="0" anchor="t">
            <a:normAutofit/>
          </a:bodyPr>
          <a:lstStyle/>
          <a:p>
            <a:r>
              <a:rPr lang="en-US" dirty="0"/>
              <a:t>Double the pulse energy of the infrared light and determine the change in the pulse energy of the blue light as a result</a:t>
            </a:r>
          </a:p>
        </p:txBody>
      </p:sp>
      <p:sp>
        <p:nvSpPr>
          <p:cNvPr id="12" name="TextBox 11">
            <a:extLst>
              <a:ext uri="{FF2B5EF4-FFF2-40B4-BE49-F238E27FC236}">
                <a16:creationId xmlns:a16="http://schemas.microsoft.com/office/drawing/2014/main" id="{18216C2F-B007-0242-7452-1915FCE3108B}"/>
              </a:ext>
            </a:extLst>
          </p:cNvPr>
          <p:cNvSpPr txBox="1"/>
          <p:nvPr/>
        </p:nvSpPr>
        <p:spPr>
          <a:xfrm>
            <a:off x="682388" y="3238291"/>
            <a:ext cx="6093724" cy="1200329"/>
          </a:xfrm>
          <a:prstGeom prst="rect">
            <a:avLst/>
          </a:prstGeom>
          <a:noFill/>
        </p:spPr>
        <p:txBody>
          <a:bodyPr wrap="square" lIns="91440" tIns="45720" rIns="91440" bIns="45720" anchor="t">
            <a:spAutoFit/>
          </a:bodyPr>
          <a:lstStyle/>
          <a:p>
            <a:pPr marL="342900" indent="-342900">
              <a:buFont typeface="Wingdings" panose="05000000000000000000" pitchFamily="2" charset="2"/>
              <a:buChar char="§"/>
            </a:pPr>
            <a:r>
              <a:rPr lang="en-US" sz="2400" dirty="0"/>
              <a:t>Double the beam area of the infrared light and determine the change in the beam area of the blue light as a result</a:t>
            </a:r>
          </a:p>
        </p:txBody>
      </p:sp>
      <p:sp>
        <p:nvSpPr>
          <p:cNvPr id="14" name="TextBox 13">
            <a:extLst>
              <a:ext uri="{FF2B5EF4-FFF2-40B4-BE49-F238E27FC236}">
                <a16:creationId xmlns:a16="http://schemas.microsoft.com/office/drawing/2014/main" id="{1126CC58-D3D5-F16D-8FD7-3B16251737F1}"/>
              </a:ext>
            </a:extLst>
          </p:cNvPr>
          <p:cNvSpPr txBox="1"/>
          <p:nvPr/>
        </p:nvSpPr>
        <p:spPr>
          <a:xfrm>
            <a:off x="682388" y="4891079"/>
            <a:ext cx="6276196" cy="1200329"/>
          </a:xfrm>
          <a:prstGeom prst="rect">
            <a:avLst/>
          </a:prstGeom>
          <a:noFill/>
        </p:spPr>
        <p:txBody>
          <a:bodyPr wrap="square">
            <a:spAutoFit/>
          </a:bodyPr>
          <a:lstStyle/>
          <a:p>
            <a:pPr marL="285750" indent="-285750">
              <a:buFont typeface="Wingdings" panose="05000000000000000000" pitchFamily="2" charset="2"/>
              <a:buChar char="§"/>
            </a:pPr>
            <a:r>
              <a:rPr lang="en-US" sz="2400" dirty="0"/>
              <a:t>Double the pulse duration of the infrared light and infer what happens to the pulse duration of the blue light as a result</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AB66BB3-7F6C-3431-A0D5-809BC26FE09C}"/>
                  </a:ext>
                </a:extLst>
              </p:cNvPr>
              <p:cNvSpPr txBox="1"/>
              <p:nvPr/>
            </p:nvSpPr>
            <p:spPr>
              <a:xfrm>
                <a:off x="7068512" y="2080991"/>
                <a:ext cx="6093724" cy="306654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sz="3200" b="0" i="1" smtClean="0">
                              <a:latin typeface="Cambria Math" panose="02040503050406030204" pitchFamily="18" charset="0"/>
                            </a:rPr>
                          </m:ctrlPr>
                        </m:sSubPr>
                        <m:e>
                          <m:r>
                            <a:rPr lang="en-CA" sz="3200" b="0" i="1" smtClean="0">
                              <a:latin typeface="Cambria Math" panose="02040503050406030204" pitchFamily="18" charset="0"/>
                            </a:rPr>
                            <m:t>𝜀</m:t>
                          </m:r>
                        </m:e>
                        <m:sub>
                          <m:r>
                            <a:rPr lang="en-CA" sz="3200" b="0" i="1" smtClean="0">
                              <a:latin typeface="Cambria Math" panose="02040503050406030204" pitchFamily="18" charset="0"/>
                            </a:rPr>
                            <m:t>𝑏𝑙𝑢𝑒</m:t>
                          </m:r>
                        </m:sub>
                      </m:sSub>
                      <m:r>
                        <a:rPr lang="en-CA" sz="3200" b="0" i="1" smtClean="0">
                          <a:latin typeface="Cambria Math" panose="02040503050406030204" pitchFamily="18" charset="0"/>
                        </a:rPr>
                        <m:t> </m:t>
                      </m:r>
                      <m:r>
                        <a:rPr lang="en-CA" sz="3200" b="0" i="1" smtClean="0">
                          <a:latin typeface="Cambria Math" panose="02040503050406030204" pitchFamily="18" charset="0"/>
                        </a:rPr>
                        <m:t>𝛼</m:t>
                      </m:r>
                      <m:r>
                        <a:rPr lang="en-CA" sz="3200" b="0" i="1" smtClean="0">
                          <a:latin typeface="Cambria Math" panose="02040503050406030204" pitchFamily="18" charset="0"/>
                        </a:rPr>
                        <m:t> </m:t>
                      </m:r>
                      <m:sSubSup>
                        <m:sSubSupPr>
                          <m:ctrlPr>
                            <a:rPr lang="en-CA" sz="3200" b="0" i="1" smtClean="0">
                              <a:latin typeface="Cambria Math" panose="02040503050406030204" pitchFamily="18" charset="0"/>
                            </a:rPr>
                          </m:ctrlPr>
                        </m:sSubSupPr>
                        <m:e>
                          <m:r>
                            <a:rPr lang="en-CA" sz="3200" b="0" i="1" smtClean="0">
                              <a:latin typeface="Cambria Math" panose="02040503050406030204" pitchFamily="18" charset="0"/>
                            </a:rPr>
                            <m:t>𝜀</m:t>
                          </m:r>
                        </m:e>
                        <m:sub>
                          <m:r>
                            <a:rPr lang="en-CA" sz="3200" b="0" i="1" smtClean="0">
                              <a:latin typeface="Cambria Math" panose="02040503050406030204" pitchFamily="18" charset="0"/>
                            </a:rPr>
                            <m:t>𝑟𝑒𝑑</m:t>
                          </m:r>
                        </m:sub>
                        <m:sup>
                          <m:r>
                            <a:rPr lang="en-CA" sz="3200" b="0" i="1" smtClean="0">
                              <a:latin typeface="Cambria Math" panose="02040503050406030204" pitchFamily="18" charset="0"/>
                            </a:rPr>
                            <m:t>2</m:t>
                          </m:r>
                        </m:sup>
                      </m:sSubSup>
                    </m:oMath>
                  </m:oMathPara>
                </a14:m>
                <a:endParaRPr lang="en-CA" sz="3200" b="0" dirty="0"/>
              </a:p>
              <a:p>
                <a:endParaRPr lang="en-CA" sz="3200" dirty="0"/>
              </a:p>
              <a:p>
                <a:pPr/>
                <a14:m>
                  <m:oMathPara xmlns:m="http://schemas.openxmlformats.org/officeDocument/2006/math">
                    <m:oMathParaPr>
                      <m:jc m:val="centerGroup"/>
                    </m:oMathParaPr>
                    <m:oMath xmlns:m="http://schemas.openxmlformats.org/officeDocument/2006/math">
                      <m:sSub>
                        <m:sSubPr>
                          <m:ctrlPr>
                            <a:rPr lang="en-CA" sz="3200" b="0" i="1" smtClean="0">
                              <a:latin typeface="Cambria Math" panose="02040503050406030204" pitchFamily="18" charset="0"/>
                            </a:rPr>
                          </m:ctrlPr>
                        </m:sSubPr>
                        <m:e>
                          <m:r>
                            <a:rPr lang="en-CA" sz="3200" b="0" i="1" smtClean="0">
                              <a:latin typeface="Cambria Math" panose="02040503050406030204" pitchFamily="18" charset="0"/>
                            </a:rPr>
                            <m:t>𝐴</m:t>
                          </m:r>
                        </m:e>
                        <m:sub>
                          <m:r>
                            <a:rPr lang="en-CA" sz="3200" b="0" i="1" smtClean="0">
                              <a:latin typeface="Cambria Math" panose="02040503050406030204" pitchFamily="18" charset="0"/>
                            </a:rPr>
                            <m:t>𝑏𝑙𝑢𝑒</m:t>
                          </m:r>
                        </m:sub>
                      </m:sSub>
                      <m:r>
                        <a:rPr lang="en-CA" sz="3200" b="0" i="1" smtClean="0">
                          <a:latin typeface="Cambria Math" panose="02040503050406030204" pitchFamily="18" charset="0"/>
                        </a:rPr>
                        <m:t>𝛼</m:t>
                      </m:r>
                      <m:sSub>
                        <m:sSubPr>
                          <m:ctrlPr>
                            <a:rPr lang="en-CA" sz="3200" b="0" i="1" smtClean="0">
                              <a:latin typeface="Cambria Math" panose="02040503050406030204" pitchFamily="18" charset="0"/>
                            </a:rPr>
                          </m:ctrlPr>
                        </m:sSubPr>
                        <m:e>
                          <m:r>
                            <a:rPr lang="en-CA" sz="3200" b="0" i="1" smtClean="0">
                              <a:latin typeface="Cambria Math" panose="02040503050406030204" pitchFamily="18" charset="0"/>
                            </a:rPr>
                            <m:t>𝐴</m:t>
                          </m:r>
                        </m:e>
                        <m:sub>
                          <m:r>
                            <a:rPr lang="en-CA" sz="3200" b="0" i="1" smtClean="0">
                              <a:latin typeface="Cambria Math" panose="02040503050406030204" pitchFamily="18" charset="0"/>
                            </a:rPr>
                            <m:t>𝑟𝑒𝑑</m:t>
                          </m:r>
                        </m:sub>
                      </m:sSub>
                    </m:oMath>
                  </m:oMathPara>
                </a14:m>
                <a:endParaRPr lang="en-CA" sz="3200" dirty="0"/>
              </a:p>
              <a:p>
                <a:endParaRPr lang="en-CA" sz="3200" dirty="0"/>
              </a:p>
              <a:p>
                <a:pPr/>
                <a14:m>
                  <m:oMathPara xmlns:m="http://schemas.openxmlformats.org/officeDocument/2006/math">
                    <m:oMathParaPr>
                      <m:jc m:val="centerGroup"/>
                    </m:oMathParaPr>
                    <m:oMath xmlns:m="http://schemas.openxmlformats.org/officeDocument/2006/math">
                      <m:r>
                        <a:rPr lang="en-CA" sz="3200" i="1">
                          <a:latin typeface="Cambria Math" panose="02040503050406030204" pitchFamily="18" charset="0"/>
                        </a:rPr>
                        <m:t>𝛿</m:t>
                      </m:r>
                      <m:sSub>
                        <m:sSubPr>
                          <m:ctrlPr>
                            <a:rPr lang="en-CA" sz="3200" i="1">
                              <a:latin typeface="Cambria Math" panose="02040503050406030204" pitchFamily="18" charset="0"/>
                            </a:rPr>
                          </m:ctrlPr>
                        </m:sSubPr>
                        <m:e>
                          <m:r>
                            <a:rPr lang="en-CA" sz="3200" i="1">
                              <a:latin typeface="Cambria Math" panose="02040503050406030204" pitchFamily="18" charset="0"/>
                            </a:rPr>
                            <m:t>𝑡</m:t>
                          </m:r>
                        </m:e>
                        <m:sub>
                          <m:r>
                            <a:rPr lang="en-CA" sz="3200" i="1">
                              <a:latin typeface="Cambria Math" panose="02040503050406030204" pitchFamily="18" charset="0"/>
                            </a:rPr>
                            <m:t>𝑏𝑙𝑢𝑒</m:t>
                          </m:r>
                        </m:sub>
                      </m:sSub>
                      <m:r>
                        <a:rPr lang="en-CA" sz="3200" i="1">
                          <a:latin typeface="Cambria Math" panose="02040503050406030204" pitchFamily="18" charset="0"/>
                        </a:rPr>
                        <m:t> </m:t>
                      </m:r>
                      <m:r>
                        <a:rPr lang="en-CA" sz="3200" i="1">
                          <a:latin typeface="Cambria Math" panose="02040503050406030204" pitchFamily="18" charset="0"/>
                        </a:rPr>
                        <m:t>𝛼</m:t>
                      </m:r>
                      <m:r>
                        <a:rPr lang="en-CA" sz="3200" i="1">
                          <a:latin typeface="Cambria Math" panose="02040503050406030204" pitchFamily="18" charset="0"/>
                        </a:rPr>
                        <m:t> </m:t>
                      </m:r>
                      <m:r>
                        <a:rPr lang="en-CA" sz="3200" i="1">
                          <a:latin typeface="Cambria Math" panose="02040503050406030204" pitchFamily="18" charset="0"/>
                        </a:rPr>
                        <m:t>𝛿</m:t>
                      </m:r>
                      <m:sSub>
                        <m:sSubPr>
                          <m:ctrlPr>
                            <a:rPr lang="en-CA" sz="3200" i="1">
                              <a:latin typeface="Cambria Math" panose="02040503050406030204" pitchFamily="18" charset="0"/>
                            </a:rPr>
                          </m:ctrlPr>
                        </m:sSubPr>
                        <m:e>
                          <m:r>
                            <a:rPr lang="en-CA" sz="3200" i="1">
                              <a:latin typeface="Cambria Math" panose="02040503050406030204" pitchFamily="18" charset="0"/>
                            </a:rPr>
                            <m:t>𝑡</m:t>
                          </m:r>
                        </m:e>
                        <m:sub>
                          <m:r>
                            <a:rPr lang="en-CA" sz="3200" i="1">
                              <a:latin typeface="Cambria Math" panose="02040503050406030204" pitchFamily="18" charset="0"/>
                            </a:rPr>
                            <m:t>𝑟𝑒𝑑</m:t>
                          </m:r>
                        </m:sub>
                      </m:sSub>
                    </m:oMath>
                  </m:oMathPara>
                </a14:m>
                <a:endParaRPr lang="en-CA" sz="3200" dirty="0"/>
              </a:p>
              <a:p>
                <a:endParaRPr lang="en-CA" sz="3200" dirty="0"/>
              </a:p>
            </p:txBody>
          </p:sp>
        </mc:Choice>
        <mc:Fallback xmlns="">
          <p:sp>
            <p:nvSpPr>
              <p:cNvPr id="3" name="TextBox 2">
                <a:extLst>
                  <a:ext uri="{FF2B5EF4-FFF2-40B4-BE49-F238E27FC236}">
                    <a16:creationId xmlns:a16="http://schemas.microsoft.com/office/drawing/2014/main" id="{CAB66BB3-7F6C-3431-A0D5-809BC26FE09C}"/>
                  </a:ext>
                </a:extLst>
              </p:cNvPr>
              <p:cNvSpPr txBox="1">
                <a:spLocks noRot="1" noChangeAspect="1" noMove="1" noResize="1" noEditPoints="1" noAdjustHandles="1" noChangeArrowheads="1" noChangeShapeType="1" noTextEdit="1"/>
              </p:cNvSpPr>
              <p:nvPr/>
            </p:nvSpPr>
            <p:spPr>
              <a:xfrm>
                <a:off x="7068512" y="2080991"/>
                <a:ext cx="6093724" cy="3066545"/>
              </a:xfrm>
              <a:prstGeom prst="rect">
                <a:avLst/>
              </a:prstGeom>
              <a:blipFill>
                <a:blip r:embed="rId3"/>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3375265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4"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AC52BC-0922-82A4-AE40-FEF2663F1E1E}"/>
              </a:ext>
            </a:extLst>
          </p:cNvPr>
          <p:cNvSpPr>
            <a:spLocks noGrp="1"/>
          </p:cNvSpPr>
          <p:nvPr>
            <p:ph type="title"/>
          </p:nvPr>
        </p:nvSpPr>
        <p:spPr/>
        <p:txBody>
          <a:bodyPr/>
          <a:lstStyle/>
          <a:p>
            <a:r>
              <a:rPr lang="en-CA" dirty="0"/>
              <a:t>References</a:t>
            </a:r>
          </a:p>
        </p:txBody>
      </p:sp>
      <p:sp>
        <p:nvSpPr>
          <p:cNvPr id="4" name="Content Placeholder 3">
            <a:extLst>
              <a:ext uri="{FF2B5EF4-FFF2-40B4-BE49-F238E27FC236}">
                <a16:creationId xmlns:a16="http://schemas.microsoft.com/office/drawing/2014/main" id="{542930BF-88E7-D893-CABA-A729DEBCFD23}"/>
              </a:ext>
            </a:extLst>
          </p:cNvPr>
          <p:cNvSpPr>
            <a:spLocks noGrp="1"/>
          </p:cNvSpPr>
          <p:nvPr>
            <p:ph idx="1"/>
          </p:nvPr>
        </p:nvSpPr>
        <p:spPr/>
        <p:txBody>
          <a:bodyPr numCol="2">
            <a:normAutofit fontScale="25000" lnSpcReduction="20000"/>
          </a:bodyPr>
          <a:lstStyle/>
          <a:p>
            <a:r>
              <a:rPr lang="en-CA" dirty="0"/>
              <a:t>[1] W. K. Adams, C. E. Wieman, and D. Schwartz, Teaching Expert Thinking, (2008).</a:t>
            </a:r>
          </a:p>
          <a:p>
            <a:r>
              <a:rPr lang="en-CA" dirty="0"/>
              <a:t>[2] R. Azevedo, J. G. Cromley, and D. Seibert, Does adaptive scaffolding facilitate students’ ability to regulate their learning with hypermedia?, Contemporary Educational Psychology </a:t>
            </a:r>
            <a:r>
              <a:rPr lang="en-CA" b="1" dirty="0"/>
              <a:t>29</a:t>
            </a:r>
            <a:r>
              <a:rPr lang="en-CA" dirty="0"/>
              <a:t>, 344 (2004).</a:t>
            </a:r>
          </a:p>
          <a:p>
            <a:r>
              <a:rPr lang="en-CA" dirty="0"/>
              <a:t>[3] S. Backus, C. G. Durfee III, M. M. Murnane, and H. C. Kapteyn, High power ultrafast lasers, Review of Scientific Instruments </a:t>
            </a:r>
            <a:r>
              <a:rPr lang="en-CA" b="1" dirty="0"/>
              <a:t>69</a:t>
            </a:r>
            <a:r>
              <a:rPr lang="en-CA" dirty="0"/>
              <a:t>, 1207 (1998).</a:t>
            </a:r>
          </a:p>
          <a:p>
            <a:r>
              <a:rPr lang="en-CA" dirty="0"/>
              <a:t>[4] H. Banchi and R. Bell, The Many Levels of Inquiry, Science and Children </a:t>
            </a:r>
            <a:r>
              <a:rPr lang="en-CA" b="1" dirty="0"/>
              <a:t>46</a:t>
            </a:r>
            <a:r>
              <a:rPr lang="en-CA" dirty="0"/>
              <a:t>, 26 (2008).</a:t>
            </a:r>
          </a:p>
          <a:p>
            <a:r>
              <a:rPr lang="en-CA" dirty="0"/>
              <a:t>[5] K. Barat, </a:t>
            </a:r>
            <a:r>
              <a:rPr lang="en-CA" i="1" dirty="0"/>
              <a:t>Laser Safety in Specialized Applications</a:t>
            </a:r>
            <a:r>
              <a:rPr lang="en-CA" dirty="0"/>
              <a:t> (AIP Publishing LLC, 2021).</a:t>
            </a:r>
          </a:p>
          <a:p>
            <a:r>
              <a:rPr lang="en-CA" dirty="0"/>
              <a:t>[6] N. Bloembergen and P. S. </a:t>
            </a:r>
            <a:r>
              <a:rPr lang="en-CA" dirty="0" err="1"/>
              <a:t>Pershan</a:t>
            </a:r>
            <a:r>
              <a:rPr lang="en-CA" dirty="0"/>
              <a:t>, Light Waves at the Boundary of Nonlinear Media, Phys. Rev. </a:t>
            </a:r>
            <a:r>
              <a:rPr lang="en-CA" b="1" dirty="0"/>
              <a:t>128</a:t>
            </a:r>
            <a:r>
              <a:rPr lang="en-CA" dirty="0"/>
              <a:t>, 606 (1962).</a:t>
            </a:r>
          </a:p>
          <a:p>
            <a:r>
              <a:rPr lang="en-CA" dirty="0"/>
              <a:t>[7] R. Boyd, </a:t>
            </a:r>
            <a:r>
              <a:rPr lang="en-CA" i="1" dirty="0"/>
              <a:t>Nonlinear Optics</a:t>
            </a:r>
            <a:r>
              <a:rPr lang="en-CA" dirty="0"/>
              <a:t>, 4th ed. (Elsevier, 2020).</a:t>
            </a:r>
          </a:p>
          <a:p>
            <a:r>
              <a:rPr lang="en-CA" dirty="0"/>
              <a:t>[8] T. Brixner, S. Mueller, A. Müller, A. Knote, W. Schnepp, S. Truman, A. Vetter, and S. von Mammen, </a:t>
            </a:r>
            <a:r>
              <a:rPr lang="en-CA" dirty="0" err="1"/>
              <a:t>femtoPro</a:t>
            </a:r>
            <a:r>
              <a:rPr lang="en-CA" dirty="0"/>
              <a:t>: virtual-reality interactive training simulator of an ultrafast laser laboratory, Appl Phys B </a:t>
            </a:r>
            <a:r>
              <a:rPr lang="en-CA" b="1" dirty="0"/>
              <a:t>129</a:t>
            </a:r>
            <a:r>
              <a:rPr lang="en-CA" dirty="0"/>
              <a:t>, 78 (2023).</a:t>
            </a:r>
          </a:p>
          <a:p>
            <a:r>
              <a:rPr lang="en-CA" dirty="0"/>
              <a:t>[9] D. T. Brookes, E. </a:t>
            </a:r>
            <a:r>
              <a:rPr lang="en-CA" dirty="0" err="1"/>
              <a:t>Ektina</a:t>
            </a:r>
            <a:r>
              <a:rPr lang="en-CA" dirty="0"/>
              <a:t>, and G. </a:t>
            </a:r>
            <a:r>
              <a:rPr lang="en-CA" dirty="0" err="1"/>
              <a:t>Planinsic</a:t>
            </a:r>
            <a:r>
              <a:rPr lang="en-CA" dirty="0"/>
              <a:t>, Implementing an epistemologically authentic approach to student-centered inquiry learning, Phys. Rev. Phys. Educ. Res. </a:t>
            </a:r>
            <a:r>
              <a:rPr lang="en-CA" b="1" dirty="0"/>
              <a:t>16</a:t>
            </a:r>
            <a:r>
              <a:rPr lang="en-CA" dirty="0"/>
              <a:t>, 020148 (2020).</a:t>
            </a:r>
          </a:p>
          <a:p>
            <a:r>
              <a:rPr lang="en-CA" dirty="0"/>
              <a:t>[10] L. B. Buck, S. L. Bretz, and M. H. Towns, Characterizing the Level of Inquiry in the Undergraduate Laboratory, Journal of College Science Teaching </a:t>
            </a:r>
            <a:r>
              <a:rPr lang="en-CA" b="1" dirty="0"/>
              <a:t>38</a:t>
            </a:r>
            <a:r>
              <a:rPr lang="en-CA" dirty="0"/>
              <a:t>, 52 (2008).</a:t>
            </a:r>
          </a:p>
          <a:p>
            <a:r>
              <a:rPr lang="en-CA" dirty="0"/>
              <a:t>[11] B. Cai, L. A. </a:t>
            </a:r>
            <a:r>
              <a:rPr lang="en-CA" dirty="0" err="1"/>
              <a:t>Mainhood</a:t>
            </a:r>
            <a:r>
              <a:rPr lang="en-CA" dirty="0"/>
              <a:t>, R. Groome, C. Laverty, and A. McLean, Student behavior in undergraduate physics laboratories: Designing experiments, Phys. Rev. Phys. Educ. Res. </a:t>
            </a:r>
            <a:r>
              <a:rPr lang="en-CA" b="1" dirty="0"/>
              <a:t>17</a:t>
            </a:r>
            <a:r>
              <a:rPr lang="en-CA" dirty="0"/>
              <a:t>, 020109 (2021).</a:t>
            </a:r>
          </a:p>
          <a:p>
            <a:r>
              <a:rPr lang="en-CA" dirty="0"/>
              <a:t>[12] T. K. F. Chiu, </a:t>
            </a:r>
            <a:r>
              <a:rPr lang="en-CA" i="1" dirty="0"/>
              <a:t>Fostering Student STEM Interest and Identity Using Self-Determination Theory</a:t>
            </a:r>
            <a:r>
              <a:rPr lang="en-CA" dirty="0"/>
              <a:t> (2022).</a:t>
            </a:r>
          </a:p>
          <a:p>
            <a:r>
              <a:rPr lang="en-CA" dirty="0"/>
              <a:t>[13] J. Crone, The University of Waterloo Honours Physics Curriculum Map, (2024).</a:t>
            </a:r>
          </a:p>
          <a:p>
            <a:r>
              <a:rPr lang="en-CA" dirty="0"/>
              <a:t>[14] S. Cwik and C. Singh, Self-efficacy and perceived recognition by peers, instructors, and teaching assistants in physics predict bioscience majors’ science identity, PLOS ONE </a:t>
            </a:r>
            <a:r>
              <a:rPr lang="en-CA" b="1" dirty="0"/>
              <a:t>17</a:t>
            </a:r>
            <a:r>
              <a:rPr lang="en-CA" dirty="0"/>
              <a:t>, e0273621 (2022).</a:t>
            </a:r>
          </a:p>
          <a:p>
            <a:r>
              <a:rPr lang="en-CA" dirty="0"/>
              <a:t>[15] T. D. Donnelly and C. Grossman, Ultrafast phenomena: A laboratory experiment for undergraduates, American Journal of Physics </a:t>
            </a:r>
            <a:r>
              <a:rPr lang="en-CA" b="1" dirty="0"/>
              <a:t>66</a:t>
            </a:r>
            <a:r>
              <a:rPr lang="en-CA" dirty="0"/>
              <a:t>, 677 (1998).</a:t>
            </a:r>
          </a:p>
          <a:p>
            <a:r>
              <a:rPr lang="en-CA" dirty="0"/>
              <a:t>[16] M. Eblen-Zayas, </a:t>
            </a:r>
            <a:r>
              <a:rPr lang="en-CA" i="1" dirty="0"/>
              <a:t>The Impact of Metacognitive Activities on Student Attitudes towards Experimental Physics</a:t>
            </a:r>
            <a:r>
              <a:rPr lang="en-CA" dirty="0"/>
              <a:t>, in (American Association of Physics Teachers (AAPT), 2016), pp. 104–107.</a:t>
            </a:r>
          </a:p>
          <a:p>
            <a:r>
              <a:rPr lang="en-CA" dirty="0"/>
              <a:t>[17] E. </a:t>
            </a:r>
            <a:r>
              <a:rPr lang="en-CA" dirty="0" err="1"/>
              <a:t>Etkina</a:t>
            </a:r>
            <a:r>
              <a:rPr lang="en-CA" dirty="0"/>
              <a:t>, D. T. Brookes, and G. </a:t>
            </a:r>
            <a:r>
              <a:rPr lang="en-CA" dirty="0" err="1"/>
              <a:t>Planinsic</a:t>
            </a:r>
            <a:r>
              <a:rPr lang="en-CA" dirty="0"/>
              <a:t>, </a:t>
            </a:r>
            <a:r>
              <a:rPr lang="en-CA" i="1" dirty="0"/>
              <a:t>Investigative Science Learning Environment: When Learning Physics Mirrors Doing Physics</a:t>
            </a:r>
            <a:r>
              <a:rPr lang="en-CA" dirty="0"/>
              <a:t> (Morgan &amp; Claypool Publishers, 2019).</a:t>
            </a:r>
          </a:p>
          <a:p>
            <a:r>
              <a:rPr lang="en-CA" dirty="0"/>
              <a:t>[18] P. A. Franken, A. E. Hill, C. W. Peters, and G. Weinreich, Generation of Optical Harmonics, (1961).</a:t>
            </a:r>
          </a:p>
          <a:p>
            <a:r>
              <a:rPr lang="en-CA" dirty="0"/>
              <a:t>[19] M. Goeppert-Mayer, </a:t>
            </a:r>
            <a:r>
              <a:rPr lang="en-CA" dirty="0" err="1"/>
              <a:t>Über</a:t>
            </a:r>
            <a:r>
              <a:rPr lang="en-CA" dirty="0"/>
              <a:t> </a:t>
            </a:r>
            <a:r>
              <a:rPr lang="en-CA" dirty="0" err="1"/>
              <a:t>Elementarakte</a:t>
            </a:r>
            <a:r>
              <a:rPr lang="en-CA" dirty="0"/>
              <a:t> Mit Zwei </a:t>
            </a:r>
            <a:r>
              <a:rPr lang="en-CA" dirty="0" err="1"/>
              <a:t>Quantensprüngen</a:t>
            </a:r>
            <a:r>
              <a:rPr lang="en-CA" dirty="0"/>
              <a:t> - </a:t>
            </a:r>
            <a:r>
              <a:rPr lang="en-CA" dirty="0" err="1"/>
              <a:t>Göppert</a:t>
            </a:r>
            <a:r>
              <a:rPr lang="en-CA" dirty="0"/>
              <a:t>‐Mayer - 1931 - Annalen Der </a:t>
            </a:r>
            <a:r>
              <a:rPr lang="en-CA" dirty="0" err="1"/>
              <a:t>Physik</a:t>
            </a:r>
            <a:r>
              <a:rPr lang="en-CA" dirty="0"/>
              <a:t> - Wiley Online Library, 1931.</a:t>
            </a:r>
          </a:p>
          <a:p>
            <a:r>
              <a:rPr lang="en-CA" dirty="0"/>
              <a:t>[20] J. R. Hoehn and H. J. Lewandowski, Investigating undergraduate students’ views about the process of experimental physics, Phys. Rev. Phys. Educ. Res. </a:t>
            </a:r>
            <a:r>
              <a:rPr lang="en-CA" b="1" dirty="0"/>
              <a:t>18</a:t>
            </a:r>
            <a:r>
              <a:rPr lang="en-CA" dirty="0"/>
              <a:t>, 020146 (2022).</a:t>
            </a:r>
          </a:p>
          <a:p>
            <a:r>
              <a:rPr lang="en-CA" dirty="0"/>
              <a:t>[21] N. G. Holmes, The Invention Support Environment : Using Metacognitive Scaffolding and Interactive Learning Environments to Improve Learning from Invention, University of British Columbia, 2011.</a:t>
            </a:r>
          </a:p>
          <a:p>
            <a:r>
              <a:rPr lang="en-CA" dirty="0"/>
              <a:t>[22]  . N. G. Holmes, Structured Quantitative Inquiry Labs : Developing Critical Thinking in the Introductory Physics Laboratory, University of British Columbia, 2015.</a:t>
            </a:r>
          </a:p>
          <a:p>
            <a:r>
              <a:rPr lang="en-CA" dirty="0"/>
              <a:t>[23] N. G. Holmes and C. E. Wieman, Introductory physics labs: We can do better, Physics Today </a:t>
            </a:r>
            <a:r>
              <a:rPr lang="en-CA" b="1" dirty="0"/>
              <a:t>71</a:t>
            </a:r>
            <a:r>
              <a:rPr lang="en-CA" dirty="0"/>
              <a:t>, 38 (2018).</a:t>
            </a:r>
          </a:p>
          <a:p>
            <a:r>
              <a:rPr lang="en-CA" dirty="0"/>
              <a:t>[24] W. Kaiser and C. G. B. Garrett, Two-Photon Excitation in $</a:t>
            </a:r>
            <a:r>
              <a:rPr lang="en-CA" dirty="0" err="1"/>
              <a:t>CaF</a:t>
            </a:r>
            <a:r>
              <a:rPr lang="en-CA" dirty="0"/>
              <a:t>_{2}:Eu^{2+}$, Phys. Rev. Lett. </a:t>
            </a:r>
            <a:r>
              <a:rPr lang="en-CA" b="1" dirty="0"/>
              <a:t>7</a:t>
            </a:r>
            <a:r>
              <a:rPr lang="en-CA" dirty="0"/>
              <a:t>, 229 (1961).</a:t>
            </a:r>
          </a:p>
          <a:p>
            <a:r>
              <a:rPr lang="en-CA" dirty="0"/>
              <a:t>[25] H. C. Kapteyn and M. M. Murnane, FEMTOSECOND LASERS: THE NEXT GENERATION, Optics &amp;amp; Photonics News, OPN </a:t>
            </a:r>
            <a:r>
              <a:rPr lang="en-CA" b="1" dirty="0"/>
              <a:t>5</a:t>
            </a:r>
            <a:r>
              <a:rPr lang="en-CA" dirty="0"/>
              <a:t>, 20 (1994).</a:t>
            </a:r>
          </a:p>
          <a:p>
            <a:r>
              <a:rPr lang="en-CA" dirty="0"/>
              <a:t>[26] M. B. Kienlen, N. T. Holte, H. A. </a:t>
            </a:r>
            <a:r>
              <a:rPr lang="en-CA" dirty="0" err="1"/>
              <a:t>Dassonville</a:t>
            </a:r>
            <a:r>
              <a:rPr lang="en-CA" dirty="0"/>
              <a:t>, A. M. C. Dawes, K. D. Iversen, R. M. McLaughlin, and S. K. Mayer, Collimated blue light generation in rubidium vapor, American Journal of Physics </a:t>
            </a:r>
            <a:r>
              <a:rPr lang="en-CA" b="1" dirty="0"/>
              <a:t>81</a:t>
            </a:r>
            <a:r>
              <a:rPr lang="en-CA" dirty="0"/>
              <a:t>, 442 (2013).</a:t>
            </a:r>
          </a:p>
          <a:p>
            <a:r>
              <a:rPr lang="en-CA" dirty="0"/>
              <a:t>[27] J. </a:t>
            </a:r>
            <a:r>
              <a:rPr lang="en-CA" dirty="0" err="1"/>
              <a:t>Korminski</a:t>
            </a:r>
            <a:r>
              <a:rPr lang="en-CA" dirty="0"/>
              <a:t> et al., AAPT Recommendations for the Undergraduate Physics Laboratory Curriculum, AAPT, 2014.</a:t>
            </a:r>
          </a:p>
          <a:p>
            <a:r>
              <a:rPr lang="en-CA" dirty="0"/>
              <a:t>[28] M. D. Matlin and D. J. McGee, Photorefractive nonlinear optics in the undergraduate physics laboratory, American Journal of Physics </a:t>
            </a:r>
            <a:r>
              <a:rPr lang="en-CA" b="1" dirty="0"/>
              <a:t>65</a:t>
            </a:r>
            <a:r>
              <a:rPr lang="en-CA" dirty="0"/>
              <a:t>, 622 (1997).</a:t>
            </a:r>
          </a:p>
          <a:p>
            <a:r>
              <a:rPr lang="en-CA" dirty="0"/>
              <a:t>[29] M. M. Murnane, H. C. Kapteyn, J. Zhou, C. P. Huang, D. Garvey, and M. T. Asaki, </a:t>
            </a:r>
            <a:r>
              <a:rPr lang="en-CA" i="1" dirty="0"/>
              <a:t>Advances in Femtosecond Pulse Generation through the Use of Solid-State Lasers</a:t>
            </a:r>
            <a:r>
              <a:rPr lang="en-CA" dirty="0"/>
              <a:t>, in </a:t>
            </a:r>
            <a:r>
              <a:rPr lang="en-CA" i="1" dirty="0"/>
              <a:t>OSA Annual Meeting (1993), Paper WD.1</a:t>
            </a:r>
            <a:r>
              <a:rPr lang="en-CA" dirty="0"/>
              <a:t> (Optica Publishing Group, 1993), p. WD.1.</a:t>
            </a:r>
          </a:p>
          <a:p>
            <a:r>
              <a:rPr lang="en-CA" dirty="0"/>
              <a:t>[30] K. ‐E. </a:t>
            </a:r>
            <a:r>
              <a:rPr lang="en-CA" dirty="0" err="1"/>
              <a:t>Peiponen</a:t>
            </a:r>
            <a:r>
              <a:rPr lang="en-CA" dirty="0"/>
              <a:t>, R. U. Maheswari, T. Jaaskelainen, and C. Gu, Demonstrating nonlinear optical phenomena with Chinese tea, American Journal of Physics </a:t>
            </a:r>
            <a:r>
              <a:rPr lang="en-CA" b="1" dirty="0"/>
              <a:t>61</a:t>
            </a:r>
            <a:r>
              <a:rPr lang="en-CA" dirty="0"/>
              <a:t>, 937 (1993).</a:t>
            </a:r>
          </a:p>
          <a:p>
            <a:r>
              <a:rPr lang="en-CA" dirty="0"/>
              <a:t>[31] I. Roll, N. Holmes, J. Day, and D. Bonn, Evaluating metacognitive scaffolding in Guided Invention Activities, Instructional Science </a:t>
            </a:r>
            <a:r>
              <a:rPr lang="en-CA" b="1" dirty="0"/>
              <a:t>40</a:t>
            </a:r>
            <a:r>
              <a:rPr lang="en-CA" dirty="0"/>
              <a:t>, 691 (2012).</a:t>
            </a:r>
          </a:p>
          <a:p>
            <a:r>
              <a:rPr lang="en-CA" dirty="0"/>
              <a:t>[32] I. S. Ruddock, Nonlinear optical second harmonic generation, Eur. J. Phys. </a:t>
            </a:r>
            <a:r>
              <a:rPr lang="en-CA" b="1" dirty="0"/>
              <a:t>15</a:t>
            </a:r>
            <a:r>
              <a:rPr lang="en-CA" dirty="0"/>
              <a:t>, 53 (1994).</a:t>
            </a:r>
          </a:p>
        </p:txBody>
      </p:sp>
    </p:spTree>
    <p:extLst>
      <p:ext uri="{BB962C8B-B14F-4D97-AF65-F5344CB8AC3E}">
        <p14:creationId xmlns:p14="http://schemas.microsoft.com/office/powerpoint/2010/main" val="2908820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EB6E2-E99C-9E9A-2F36-41E297CDAA56}"/>
              </a:ext>
            </a:extLst>
          </p:cNvPr>
          <p:cNvSpPr>
            <a:spLocks noGrp="1"/>
          </p:cNvSpPr>
          <p:nvPr>
            <p:ph type="title"/>
          </p:nvPr>
        </p:nvSpPr>
        <p:spPr/>
        <p:txBody>
          <a:bodyPr/>
          <a:lstStyle/>
          <a:p>
            <a:r>
              <a:rPr lang="en-US" dirty="0"/>
              <a:t>Second Harmonic Generation aka Frequency Doubling </a:t>
            </a:r>
          </a:p>
        </p:txBody>
      </p:sp>
      <p:pic>
        <p:nvPicPr>
          <p:cNvPr id="7" name="Picture 6" descr="A diagram of a diagram&#10;&#10;AI-generated content may be incorrect.">
            <a:extLst>
              <a:ext uri="{FF2B5EF4-FFF2-40B4-BE49-F238E27FC236}">
                <a16:creationId xmlns:a16="http://schemas.microsoft.com/office/drawing/2014/main" id="{F6B0BCBD-52D4-AF0E-4E78-F28D5358F7CE}"/>
              </a:ext>
            </a:extLst>
          </p:cNvPr>
          <p:cNvPicPr>
            <a:picLocks noChangeAspect="1"/>
          </p:cNvPicPr>
          <p:nvPr/>
        </p:nvPicPr>
        <p:blipFill>
          <a:blip r:embed="rId3"/>
          <a:stretch>
            <a:fillRect/>
          </a:stretch>
        </p:blipFill>
        <p:spPr>
          <a:xfrm>
            <a:off x="2895751" y="2743241"/>
            <a:ext cx="9182742" cy="3516528"/>
          </a:xfrm>
          <a:prstGeom prst="rect">
            <a:avLst/>
          </a:prstGeom>
          <a:noFill/>
        </p:spPr>
      </p:pic>
      <p:sp>
        <p:nvSpPr>
          <p:cNvPr id="8" name="Rectangle 7">
            <a:extLst>
              <a:ext uri="{FF2B5EF4-FFF2-40B4-BE49-F238E27FC236}">
                <a16:creationId xmlns:a16="http://schemas.microsoft.com/office/drawing/2014/main" id="{ADD7C275-3D1C-5D14-E8F3-717F53835655}"/>
              </a:ext>
            </a:extLst>
          </p:cNvPr>
          <p:cNvSpPr/>
          <p:nvPr/>
        </p:nvSpPr>
        <p:spPr>
          <a:xfrm>
            <a:off x="7807320" y="4737273"/>
            <a:ext cx="2660135" cy="823661"/>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a:t>Non-centrosymmetric medium</a:t>
            </a:r>
          </a:p>
        </p:txBody>
      </p:sp>
      <p:sp>
        <p:nvSpPr>
          <p:cNvPr id="3" name="Rectangle 2">
            <a:extLst>
              <a:ext uri="{FF2B5EF4-FFF2-40B4-BE49-F238E27FC236}">
                <a16:creationId xmlns:a16="http://schemas.microsoft.com/office/drawing/2014/main" id="{091037C0-BD84-CA03-8610-0B3587B21E9B}"/>
              </a:ext>
            </a:extLst>
          </p:cNvPr>
          <p:cNvSpPr/>
          <p:nvPr/>
        </p:nvSpPr>
        <p:spPr>
          <a:xfrm>
            <a:off x="2531755" y="2575093"/>
            <a:ext cx="4090737" cy="367655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descr="A red and blue lines and a white circle with a blue and red center&#10;&#10;AI-generated content may be incorrect.">
            <a:extLst>
              <a:ext uri="{FF2B5EF4-FFF2-40B4-BE49-F238E27FC236}">
                <a16:creationId xmlns:a16="http://schemas.microsoft.com/office/drawing/2014/main" id="{AAE7C015-B5DB-C750-8989-A9902697C792}"/>
              </a:ext>
            </a:extLst>
          </p:cNvPr>
          <p:cNvPicPr>
            <a:picLocks noChangeAspect="1"/>
          </p:cNvPicPr>
          <p:nvPr/>
        </p:nvPicPr>
        <p:blipFill>
          <a:blip r:embed="rId4"/>
          <a:stretch>
            <a:fillRect/>
          </a:stretch>
        </p:blipFill>
        <p:spPr>
          <a:xfrm>
            <a:off x="502649" y="1742656"/>
            <a:ext cx="5234892" cy="35084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Content Placeholder 3" descr="A diagram of a wave graph&#10;&#10;AI-generated content may be incorrect.">
            <a:extLst>
              <a:ext uri="{FF2B5EF4-FFF2-40B4-BE49-F238E27FC236}">
                <a16:creationId xmlns:a16="http://schemas.microsoft.com/office/drawing/2014/main" id="{C4FEDE74-4F72-C320-735E-3018B5EA0E58}"/>
              </a:ext>
            </a:extLst>
          </p:cNvPr>
          <p:cNvPicPr>
            <a:picLocks noGrp="1" noChangeAspect="1"/>
          </p:cNvPicPr>
          <p:nvPr>
            <p:ph idx="1"/>
          </p:nvPr>
        </p:nvPicPr>
        <p:blipFill>
          <a:blip r:embed="rId5"/>
          <a:stretch>
            <a:fillRect/>
          </a:stretch>
        </p:blipFill>
        <p:spPr>
          <a:xfrm>
            <a:off x="7865935" y="1297066"/>
            <a:ext cx="3162300" cy="1895475"/>
          </a:xfrm>
          <a:prstGeom prst="rect">
            <a:avLst/>
          </a:prstGeom>
        </p:spPr>
      </p:pic>
    </p:spTree>
    <p:extLst>
      <p:ext uri="{BB962C8B-B14F-4D97-AF65-F5344CB8AC3E}">
        <p14:creationId xmlns:p14="http://schemas.microsoft.com/office/powerpoint/2010/main" val="2749991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AC52BC-0922-82A4-AE40-FEF2663F1E1E}"/>
              </a:ext>
            </a:extLst>
          </p:cNvPr>
          <p:cNvSpPr>
            <a:spLocks noGrp="1"/>
          </p:cNvSpPr>
          <p:nvPr>
            <p:ph type="title"/>
          </p:nvPr>
        </p:nvSpPr>
        <p:spPr/>
        <p:txBody>
          <a:bodyPr/>
          <a:lstStyle/>
          <a:p>
            <a:r>
              <a:rPr lang="en-CA" dirty="0"/>
              <a:t>References</a:t>
            </a:r>
          </a:p>
        </p:txBody>
      </p:sp>
      <p:sp>
        <p:nvSpPr>
          <p:cNvPr id="4" name="Content Placeholder 3">
            <a:extLst>
              <a:ext uri="{FF2B5EF4-FFF2-40B4-BE49-F238E27FC236}">
                <a16:creationId xmlns:a16="http://schemas.microsoft.com/office/drawing/2014/main" id="{542930BF-88E7-D893-CABA-A729DEBCFD23}"/>
              </a:ext>
            </a:extLst>
          </p:cNvPr>
          <p:cNvSpPr>
            <a:spLocks noGrp="1"/>
          </p:cNvSpPr>
          <p:nvPr>
            <p:ph idx="1"/>
          </p:nvPr>
        </p:nvSpPr>
        <p:spPr/>
        <p:txBody>
          <a:bodyPr numCol="2">
            <a:normAutofit fontScale="25000" lnSpcReduction="20000"/>
          </a:bodyPr>
          <a:lstStyle/>
          <a:p>
            <a:r>
              <a:rPr lang="en-CA" dirty="0"/>
              <a:t>[33] R. M. Ryan and E. L. Deci, Intrinsic and extrinsic motivation from a self-determination theory perspective: Definitions, theory, practices, and future directions, Contemporary Educational Psychology </a:t>
            </a:r>
            <a:r>
              <a:rPr lang="en-CA" b="1" dirty="0"/>
              <a:t>61</a:t>
            </a:r>
            <a:r>
              <a:rPr lang="en-CA" dirty="0"/>
              <a:t>, 101860 (2020).</a:t>
            </a:r>
          </a:p>
          <a:p>
            <a:r>
              <a:rPr lang="en-CA" dirty="0"/>
              <a:t>[34] D. L. Schwartz and T. Martin, Inventing to Prepare for Future Learning: The Hidden Efficiency of Encouraging Original Student Production in Statistics Instruction, Cognition and Instruction </a:t>
            </a:r>
            <a:r>
              <a:rPr lang="en-CA" b="1" dirty="0"/>
              <a:t>22</a:t>
            </a:r>
            <a:r>
              <a:rPr lang="en-CA" dirty="0"/>
              <a:t>, 129 (2004).</a:t>
            </a:r>
          </a:p>
          <a:p>
            <a:r>
              <a:rPr lang="en-CA" dirty="0"/>
              <a:t>[35] A. Siegman, </a:t>
            </a:r>
            <a:r>
              <a:rPr lang="en-CA" i="1" dirty="0"/>
              <a:t>Lasers</a:t>
            </a:r>
            <a:r>
              <a:rPr lang="en-CA" dirty="0"/>
              <a:t> (University Science Books, 1986).</a:t>
            </a:r>
          </a:p>
          <a:p>
            <a:r>
              <a:rPr lang="en-CA" dirty="0"/>
              <a:t>[36] E. M. Smith, M. M. Stein, and N. G. Holmes, </a:t>
            </a:r>
            <a:r>
              <a:rPr lang="en-CA" i="1" dirty="0"/>
              <a:t>Surprise! Shifting Students Away from Model-Verifying Frames in Physics Labs</a:t>
            </a:r>
            <a:r>
              <a:rPr lang="en-CA" dirty="0"/>
              <a:t>, in </a:t>
            </a:r>
            <a:r>
              <a:rPr lang="en-CA" i="1" dirty="0"/>
              <a:t>2018 Physics Education Research Conference Proceedings</a:t>
            </a:r>
            <a:r>
              <a:rPr lang="en-CA" dirty="0"/>
              <a:t> (2019).</a:t>
            </a:r>
          </a:p>
          <a:p>
            <a:r>
              <a:rPr lang="en-CA" dirty="0"/>
              <a:t>[37] E. M. Smith, M. M. Stein, and N. G. Holmes, How expectations of confirmation influence students’ experimentation decisions in introductory labs, Phys. Rev. Phys. Educ. Res. </a:t>
            </a:r>
            <a:r>
              <a:rPr lang="en-CA" b="1" dirty="0"/>
              <a:t>16</a:t>
            </a:r>
            <a:r>
              <a:rPr lang="en-CA" dirty="0"/>
              <a:t>, 010113 (2020).</a:t>
            </a:r>
          </a:p>
          <a:p>
            <a:r>
              <a:rPr lang="en-CA" dirty="0"/>
              <a:t>[38] D. E. Spence, P. N. Kean, and W. Sibbett, 60-fsec pulse generation from a self-mode-locked </a:t>
            </a:r>
            <a:r>
              <a:rPr lang="en-CA" dirty="0" err="1"/>
              <a:t>Ti:sapphire</a:t>
            </a:r>
            <a:r>
              <a:rPr lang="en-CA" dirty="0"/>
              <a:t> laser, Opt. Lett., OL </a:t>
            </a:r>
            <a:r>
              <a:rPr lang="en-CA" b="1" dirty="0"/>
              <a:t>16</a:t>
            </a:r>
            <a:r>
              <a:rPr lang="en-CA" dirty="0"/>
              <a:t>, 42 (1991).</a:t>
            </a:r>
          </a:p>
          <a:p>
            <a:r>
              <a:rPr lang="en-CA" dirty="0"/>
              <a:t>[39] </a:t>
            </a:r>
            <a:r>
              <a:rPr lang="en-CA" i="1" dirty="0"/>
              <a:t>Lecture 8 - Nonlinear Optics with Gaussian Beams</a:t>
            </a:r>
            <a:r>
              <a:rPr lang="en-CA" dirty="0"/>
              <a:t> (n.d.).</a:t>
            </a:r>
          </a:p>
          <a:p>
            <a:r>
              <a:rPr lang="en-CA" dirty="0"/>
              <a:t>[40] N. Sulaiman, B. Pollard, and H. J. Lewandowski, Impact on students’ views of experimental physics from a large introductory physics lab course: Physics Education Research Conference, PERC 2020, Physics Education Research Conference, PERC 2020 533 (2020).</a:t>
            </a:r>
          </a:p>
          <a:p>
            <a:r>
              <a:rPr lang="en-CA" dirty="0"/>
              <a:t>[41] M. Sullivan, S. Desmarais, E. Pacheco, M. Hamalian, E. </a:t>
            </a:r>
            <a:r>
              <a:rPr lang="en-CA" dirty="0" err="1"/>
              <a:t>Moutsopoulos</a:t>
            </a:r>
            <a:r>
              <a:rPr lang="en-CA" dirty="0"/>
              <a:t>, H. Patel, S. Scala, Y. Sudhu, and C. Schnitzer, Femtosecond laser spectroscopy, autocorrelation, and second harmonic generation: an experiment for undergraduate students, Eur. J. Phys. </a:t>
            </a:r>
            <a:r>
              <a:rPr lang="en-CA" b="1" dirty="0"/>
              <a:t>40</a:t>
            </a:r>
            <a:r>
              <a:rPr lang="en-CA" dirty="0"/>
              <a:t>, 035302 (2019).</a:t>
            </a:r>
          </a:p>
          <a:p>
            <a:r>
              <a:rPr lang="en-CA" dirty="0"/>
              <a:t>[42] E. Teichmann, H. J. Lewandowski, and M. </a:t>
            </a:r>
            <a:r>
              <a:rPr lang="en-CA" dirty="0" err="1"/>
              <a:t>Alemani</a:t>
            </a:r>
            <a:r>
              <a:rPr lang="en-CA" dirty="0"/>
              <a:t>, Investigating students’ views of experimental physics in German laboratory classes, Phys. Rev. Phys. Educ. Res. </a:t>
            </a:r>
            <a:r>
              <a:rPr lang="en-CA" b="1" dirty="0"/>
              <a:t>18</a:t>
            </a:r>
            <a:r>
              <a:rPr lang="en-CA" dirty="0"/>
              <a:t>, 010135 (2022).</a:t>
            </a:r>
          </a:p>
          <a:p>
            <a:r>
              <a:rPr lang="en-CA" dirty="0"/>
              <a:t>[43] R. D. F. </a:t>
            </a:r>
            <a:r>
              <a:rPr lang="en-CA" dirty="0" err="1"/>
              <a:t>Turchiello</a:t>
            </a:r>
            <a:r>
              <a:rPr lang="en-CA" dirty="0"/>
              <a:t>, L. A. A. Pereira, and S. L. Gómez, Low-cost nonlinear optics experiment for undergraduate instructional laboratory and lecture demonstration, American Journal of Physics </a:t>
            </a:r>
            <a:r>
              <a:rPr lang="en-CA" b="1" dirty="0"/>
              <a:t>85</a:t>
            </a:r>
            <a:r>
              <a:rPr lang="en-CA" dirty="0"/>
              <a:t>, 522 (2017).</a:t>
            </a:r>
          </a:p>
          <a:p>
            <a:r>
              <a:rPr lang="en-CA" dirty="0"/>
              <a:t>[44] B. R. Wilcox and H. J. Lewandowski, Developing skills vs reinforcing concepts in physics labs: Insight from E-CLASS, Phys. Rev. Phys. Educ. Res. </a:t>
            </a:r>
            <a:r>
              <a:rPr lang="en-CA" b="1" dirty="0"/>
              <a:t>13</a:t>
            </a:r>
            <a:r>
              <a:rPr lang="en-CA" dirty="0"/>
              <a:t>, 010108 (2017).</a:t>
            </a:r>
          </a:p>
          <a:p>
            <a:r>
              <a:rPr lang="en-CA" dirty="0"/>
              <a:t>[45] B. R. Wilcox and H. J. Lewandowski, Students’ views about the nature of experimental physics, Physical Review Physics Education Research </a:t>
            </a:r>
            <a:r>
              <a:rPr lang="en-CA" b="1" dirty="0"/>
              <a:t>13</a:t>
            </a:r>
            <a:r>
              <a:rPr lang="en-CA" dirty="0"/>
              <a:t>, (2017).</a:t>
            </a:r>
          </a:p>
          <a:p>
            <a:r>
              <a:rPr lang="en-CA" dirty="0"/>
              <a:t>[46] D. G. Wu, A. B. Heim, M. Sundstrom, C. Walsh, and N. G. Holmes, Instructor interactions in traditional and nontraditional labs, Phys. Rev. Phys. Educ. Res. </a:t>
            </a:r>
            <a:r>
              <a:rPr lang="en-CA" b="1" dirty="0"/>
              <a:t>18</a:t>
            </a:r>
            <a:r>
              <a:rPr lang="en-CA" dirty="0"/>
              <a:t>, 010121 (2022).</a:t>
            </a:r>
          </a:p>
          <a:p>
            <a:r>
              <a:rPr lang="en-CA" dirty="0"/>
              <a:t>[47] E. Zeek, S. Backus, R. Bartels, H. Kapteyn, and M. Murnane, </a:t>
            </a:r>
            <a:r>
              <a:rPr lang="en-CA" i="1" dirty="0"/>
              <a:t>Measurement of the Autocorrelation Factor for Common Pulses</a:t>
            </a:r>
            <a:r>
              <a:rPr lang="en-CA" dirty="0"/>
              <a:t>, in </a:t>
            </a:r>
            <a:r>
              <a:rPr lang="en-CA" i="1" dirty="0"/>
              <a:t>Conference on Lasers and Electro-Optics (1999), Paper CTuK11</a:t>
            </a:r>
            <a:r>
              <a:rPr lang="en-CA" dirty="0"/>
              <a:t> (Optica Publishing Group, 1999), p. CTuK11.</a:t>
            </a:r>
          </a:p>
          <a:p>
            <a:r>
              <a:rPr lang="en-CA" dirty="0"/>
              <a:t>[48] T. R. Zhang, H. R. Choo, and M. C. Downer, Phase and group velocity matching for second harmonic generation of femtosecond pulses, Appl. Opt., AO </a:t>
            </a:r>
            <a:r>
              <a:rPr lang="en-CA" b="1" dirty="0"/>
              <a:t>29</a:t>
            </a:r>
            <a:r>
              <a:rPr lang="en-CA" dirty="0"/>
              <a:t>, 3927 (1990).</a:t>
            </a:r>
          </a:p>
          <a:p>
            <a:r>
              <a:rPr lang="en-CA" dirty="0"/>
              <a:t>[49] J. Zhou, G. Taft, C. Shi, H. C. Kapteyn, M. M. Murnane, and M. </a:t>
            </a:r>
            <a:r>
              <a:rPr lang="en-CA" dirty="0" err="1"/>
              <a:t>Kokta</a:t>
            </a:r>
            <a:r>
              <a:rPr lang="en-CA" dirty="0"/>
              <a:t>, </a:t>
            </a:r>
            <a:r>
              <a:rPr lang="en-CA" i="1" dirty="0"/>
              <a:t>Intracavity Pulse-Duration Measurements in a Sub-10 Fs </a:t>
            </a:r>
            <a:r>
              <a:rPr lang="en-CA" i="1" dirty="0" err="1"/>
              <a:t>Ti:Sapphire</a:t>
            </a:r>
            <a:r>
              <a:rPr lang="en-CA" i="1" dirty="0"/>
              <a:t> Laser Oscillator</a:t>
            </a:r>
            <a:r>
              <a:rPr lang="en-CA" dirty="0"/>
              <a:t>, in </a:t>
            </a:r>
            <a:r>
              <a:rPr lang="en-CA" i="1" dirty="0"/>
              <a:t>Ultrafast Phenomena (1994), Paper MA.2</a:t>
            </a:r>
            <a:r>
              <a:rPr lang="en-CA" dirty="0"/>
              <a:t> (Optica Publishing Group, 1994), p. MA.2.</a:t>
            </a:r>
          </a:p>
          <a:p>
            <a:r>
              <a:rPr lang="en-CA" dirty="0"/>
              <a:t>[50] B. M. Zwickl, T. Hirokawa, N. Finkelstein, and H. J. Lewandowski, Development and results from a survey on students view of experiments in lab classes and research, 2013 PERC Proceedings, AAPT 381 (2013).</a:t>
            </a:r>
          </a:p>
          <a:p>
            <a:r>
              <a:rPr lang="en-CA" dirty="0"/>
              <a:t>[51] B. M. Zwickl, T. Hirokawa, N. Finkelstein, and H. J. Lewandowski, Epistemology and expectations survey about experimental physics: Development and initial results, Phys. Rev. ST Phys. Educ. Res. </a:t>
            </a:r>
            <a:r>
              <a:rPr lang="en-CA" b="1" dirty="0"/>
              <a:t>10</a:t>
            </a:r>
            <a:r>
              <a:rPr lang="en-CA" dirty="0"/>
              <a:t>, 010120 (2014).</a:t>
            </a:r>
          </a:p>
          <a:p>
            <a:r>
              <a:rPr lang="en-CA" dirty="0"/>
              <a:t>[52] </a:t>
            </a:r>
            <a:r>
              <a:rPr lang="en-CA" i="1" dirty="0"/>
              <a:t>Laser Safety (SO1066) | Safety Office | University of Waterloo</a:t>
            </a:r>
            <a:r>
              <a:rPr lang="en-CA" dirty="0"/>
              <a:t>, </a:t>
            </a:r>
            <a:r>
              <a:rPr lang="en-CA" dirty="0">
                <a:hlinkClick r:id="rId2"/>
              </a:rPr>
              <a:t>https://uwaterloo.ca/safety-office/training/laser-safety</a:t>
            </a:r>
            <a:r>
              <a:rPr lang="en-CA" dirty="0"/>
              <a:t>.</a:t>
            </a:r>
          </a:p>
          <a:p>
            <a:r>
              <a:rPr lang="en-CA" dirty="0"/>
              <a:t>[53] </a:t>
            </a:r>
            <a:r>
              <a:rPr lang="en-CA" i="1" dirty="0"/>
              <a:t>Valid Assessment of Learning in Undergraduate Education…</a:t>
            </a:r>
            <a:r>
              <a:rPr lang="en-CA" dirty="0"/>
              <a:t>, </a:t>
            </a:r>
            <a:r>
              <a:rPr lang="en-CA" dirty="0">
                <a:hlinkClick r:id="rId3"/>
              </a:rPr>
              <a:t>https://www.aacu.org/value</a:t>
            </a:r>
            <a:r>
              <a:rPr lang="en-CA" dirty="0"/>
              <a:t>.</a:t>
            </a:r>
          </a:p>
          <a:p>
            <a:r>
              <a:rPr lang="en-CA" dirty="0"/>
              <a:t>[54] </a:t>
            </a:r>
            <a:r>
              <a:rPr lang="en-CA" i="1" dirty="0"/>
              <a:t>Frequently Asked Questions for the </a:t>
            </a:r>
            <a:r>
              <a:rPr lang="en-CA" i="1" dirty="0" err="1"/>
              <a:t>KMLabs</a:t>
            </a:r>
            <a:r>
              <a:rPr lang="en-CA" i="1" dirty="0"/>
              <a:t> Inc. </a:t>
            </a:r>
            <a:r>
              <a:rPr lang="en-CA" i="1" dirty="0" err="1"/>
              <a:t>Ti:Sapphire</a:t>
            </a:r>
            <a:r>
              <a:rPr lang="en-CA" i="1" dirty="0"/>
              <a:t> Oscillators: Griffin, Cascade, Halcyon, MTS, Chinook &amp;TS Laser Systems</a:t>
            </a:r>
            <a:r>
              <a:rPr lang="en-CA" dirty="0"/>
              <a:t> (</a:t>
            </a:r>
            <a:r>
              <a:rPr lang="en-CA" dirty="0" err="1"/>
              <a:t>KMLabs</a:t>
            </a:r>
            <a:r>
              <a:rPr lang="en-CA" dirty="0"/>
              <a:t> Inc., 2006).</a:t>
            </a:r>
          </a:p>
          <a:p>
            <a:r>
              <a:rPr lang="en-CA" dirty="0"/>
              <a:t>[55] Inquiry and Analysis VALUE Rubric, (2009).</a:t>
            </a:r>
          </a:p>
          <a:p>
            <a:r>
              <a:rPr lang="en-CA" dirty="0"/>
              <a:t>[56] Integrative Learning VALUE Rubric, (2009).</a:t>
            </a:r>
          </a:p>
          <a:p>
            <a:r>
              <a:rPr lang="en-CA" dirty="0"/>
              <a:t>[57] Teamwork VALUE Rubric, (2009).</a:t>
            </a:r>
          </a:p>
          <a:p>
            <a:r>
              <a:rPr lang="en-CA" dirty="0"/>
              <a:t>[58] Spectra-Physics Confidential Information Pre-Installation Guide For Millennia eV 5W/10W/15W Systems, Spectra-Physics, Inc., 2014.</a:t>
            </a:r>
          </a:p>
          <a:p>
            <a:r>
              <a:rPr lang="en-CA" dirty="0"/>
              <a:t>[59] </a:t>
            </a:r>
            <a:r>
              <a:rPr lang="en-CA" i="1" dirty="0"/>
              <a:t>Instruction Manual - Collegiate </a:t>
            </a:r>
            <a:r>
              <a:rPr lang="en-CA" i="1" dirty="0" err="1"/>
              <a:t>Ti:Sapphire</a:t>
            </a:r>
            <a:r>
              <a:rPr lang="en-CA" i="1" dirty="0"/>
              <a:t> Laser Kit</a:t>
            </a:r>
            <a:r>
              <a:rPr lang="en-CA" dirty="0"/>
              <a:t> (</a:t>
            </a:r>
            <a:r>
              <a:rPr lang="en-CA" dirty="0" err="1"/>
              <a:t>KMLabs</a:t>
            </a:r>
            <a:r>
              <a:rPr lang="en-CA" dirty="0"/>
              <a:t> Inc., 2014).</a:t>
            </a:r>
          </a:p>
          <a:p>
            <a:endParaRPr lang="en-CA" dirty="0"/>
          </a:p>
        </p:txBody>
      </p:sp>
    </p:spTree>
    <p:extLst>
      <p:ext uri="{BB962C8B-B14F-4D97-AF65-F5344CB8AC3E}">
        <p14:creationId xmlns:p14="http://schemas.microsoft.com/office/powerpoint/2010/main" val="2930760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AAF76F-20C8-5037-6BF1-2A6B0E9E588B}"/>
            </a:ext>
          </a:extLst>
        </p:cNvPr>
        <p:cNvGrpSpPr/>
        <p:nvPr/>
      </p:nvGrpSpPr>
      <p:grpSpPr>
        <a:xfrm>
          <a:off x="0" y="0"/>
          <a:ext cx="0" cy="0"/>
          <a:chOff x="0" y="0"/>
          <a:chExt cx="0" cy="0"/>
        </a:xfrm>
      </p:grpSpPr>
      <p:sp>
        <p:nvSpPr>
          <p:cNvPr id="9" name="Text Placeholder 2">
            <a:extLst>
              <a:ext uri="{FF2B5EF4-FFF2-40B4-BE49-F238E27FC236}">
                <a16:creationId xmlns:a16="http://schemas.microsoft.com/office/drawing/2014/main" id="{984F7488-CDD4-6B86-AE02-6CCA6E80082D}"/>
              </a:ext>
            </a:extLst>
          </p:cNvPr>
          <p:cNvSpPr>
            <a:spLocks noGrp="1"/>
          </p:cNvSpPr>
          <p:nvPr>
            <p:ph type="body" sz="quarter" idx="13"/>
          </p:nvPr>
        </p:nvSpPr>
        <p:spPr>
          <a:xfrm>
            <a:off x="7407696" y="685060"/>
            <a:ext cx="1420859" cy="286052"/>
          </a:xfrm>
        </p:spPr>
        <p:txBody>
          <a:bodyPr/>
          <a:lstStyle/>
          <a:p>
            <a:endParaRPr lang="en-US"/>
          </a:p>
        </p:txBody>
      </p:sp>
      <p:sp>
        <p:nvSpPr>
          <p:cNvPr id="11" name="Text Placeholder 3">
            <a:extLst>
              <a:ext uri="{FF2B5EF4-FFF2-40B4-BE49-F238E27FC236}">
                <a16:creationId xmlns:a16="http://schemas.microsoft.com/office/drawing/2014/main" id="{9523E6FA-ABC4-27EA-85D8-B3F53F1D2DAD}"/>
              </a:ext>
            </a:extLst>
          </p:cNvPr>
          <p:cNvSpPr>
            <a:spLocks noGrp="1"/>
          </p:cNvSpPr>
          <p:nvPr>
            <p:ph type="body" sz="quarter" idx="14"/>
          </p:nvPr>
        </p:nvSpPr>
        <p:spPr>
          <a:xfrm>
            <a:off x="8908224" y="685060"/>
            <a:ext cx="1420859" cy="286052"/>
          </a:xfrm>
        </p:spPr>
        <p:txBody>
          <a:bodyPr/>
          <a:lstStyle/>
          <a:p>
            <a:endParaRPr lang="en-US"/>
          </a:p>
        </p:txBody>
      </p:sp>
      <p:sp>
        <p:nvSpPr>
          <p:cNvPr id="13" name="Text Placeholder 4">
            <a:extLst>
              <a:ext uri="{FF2B5EF4-FFF2-40B4-BE49-F238E27FC236}">
                <a16:creationId xmlns:a16="http://schemas.microsoft.com/office/drawing/2014/main" id="{8217CC9B-7211-F102-5D52-5FCCEB45AB88}"/>
              </a:ext>
            </a:extLst>
          </p:cNvPr>
          <p:cNvSpPr>
            <a:spLocks noGrp="1"/>
          </p:cNvSpPr>
          <p:nvPr>
            <p:ph type="body" sz="quarter" idx="15"/>
          </p:nvPr>
        </p:nvSpPr>
        <p:spPr>
          <a:xfrm>
            <a:off x="10408752" y="685060"/>
            <a:ext cx="1420859" cy="286052"/>
          </a:xfrm>
        </p:spPr>
        <p:txBody>
          <a:bodyPr/>
          <a:lstStyle/>
          <a:p>
            <a:endParaRPr lang="en-US"/>
          </a:p>
        </p:txBody>
      </p:sp>
      <p:sp>
        <p:nvSpPr>
          <p:cNvPr id="2" name="Title 1">
            <a:extLst>
              <a:ext uri="{FF2B5EF4-FFF2-40B4-BE49-F238E27FC236}">
                <a16:creationId xmlns:a16="http://schemas.microsoft.com/office/drawing/2014/main" id="{F5B7C617-7D0D-3E0C-0BE8-F23CBB44BF66}"/>
              </a:ext>
            </a:extLst>
          </p:cNvPr>
          <p:cNvSpPr>
            <a:spLocks noGrp="1"/>
          </p:cNvSpPr>
          <p:nvPr>
            <p:ph type="title"/>
          </p:nvPr>
        </p:nvSpPr>
        <p:spPr>
          <a:xfrm>
            <a:off x="259883" y="434108"/>
            <a:ext cx="7046081" cy="895927"/>
          </a:xfrm>
        </p:spPr>
        <p:txBody>
          <a:bodyPr anchor="ctr">
            <a:normAutofit/>
          </a:bodyPr>
          <a:lstStyle/>
          <a:p>
            <a:r>
              <a:rPr lang="en-CA"/>
              <a:t>Experiment Limitations</a:t>
            </a:r>
            <a:endParaRPr lang="en-US"/>
          </a:p>
        </p:txBody>
      </p:sp>
      <p:graphicFrame>
        <p:nvGraphicFramePr>
          <p:cNvPr id="5" name="Content Placeholder 2">
            <a:extLst>
              <a:ext uri="{FF2B5EF4-FFF2-40B4-BE49-F238E27FC236}">
                <a16:creationId xmlns:a16="http://schemas.microsoft.com/office/drawing/2014/main" id="{E15E0708-86EF-502C-A33E-5594B85ADD59}"/>
              </a:ext>
            </a:extLst>
          </p:cNvPr>
          <p:cNvGraphicFramePr>
            <a:graphicFrameLocks noGrp="1"/>
          </p:cNvGraphicFramePr>
          <p:nvPr>
            <p:ph idx="1"/>
          </p:nvPr>
        </p:nvGraphicFramePr>
        <p:xfrm>
          <a:off x="259882" y="1413163"/>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93394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0DD7C8-A45D-823C-8B6A-2B1D9F41AA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57E43D-168E-29D7-5EEF-C8992FE2E72C}"/>
              </a:ext>
            </a:extLst>
          </p:cNvPr>
          <p:cNvSpPr>
            <a:spLocks noGrp="1"/>
          </p:cNvSpPr>
          <p:nvPr>
            <p:ph type="title"/>
          </p:nvPr>
        </p:nvSpPr>
        <p:spPr/>
        <p:txBody>
          <a:bodyPr>
            <a:normAutofit fontScale="90000"/>
          </a:bodyPr>
          <a:lstStyle/>
          <a:p>
            <a:r>
              <a:rPr lang="en-US"/>
              <a:t>What variable drives the SHG process? How will students know that?</a:t>
            </a:r>
          </a:p>
        </p:txBody>
      </p:sp>
      <p:pic>
        <p:nvPicPr>
          <p:cNvPr id="11" name="Picture 10" descr="A black text on a white background&#10;&#10;AI-generated content may be incorrect.">
            <a:extLst>
              <a:ext uri="{FF2B5EF4-FFF2-40B4-BE49-F238E27FC236}">
                <a16:creationId xmlns:a16="http://schemas.microsoft.com/office/drawing/2014/main" id="{C21B7AFD-B60D-C089-B463-53DE9043A812}"/>
              </a:ext>
            </a:extLst>
          </p:cNvPr>
          <p:cNvPicPr>
            <a:picLocks noChangeAspect="1"/>
          </p:cNvPicPr>
          <p:nvPr/>
        </p:nvPicPr>
        <p:blipFill>
          <a:blip r:embed="rId3"/>
          <a:stretch>
            <a:fillRect/>
          </a:stretch>
        </p:blipFill>
        <p:spPr>
          <a:xfrm>
            <a:off x="4859338" y="2432050"/>
            <a:ext cx="7096125" cy="3390900"/>
          </a:xfrm>
          <a:prstGeom prst="rect">
            <a:avLst/>
          </a:prstGeom>
        </p:spPr>
      </p:pic>
      <p:pic>
        <p:nvPicPr>
          <p:cNvPr id="12" name="Picture 11" descr="A black text on a white background&#10;&#10;AI-generated content may be incorrect.">
            <a:extLst>
              <a:ext uri="{FF2B5EF4-FFF2-40B4-BE49-F238E27FC236}">
                <a16:creationId xmlns:a16="http://schemas.microsoft.com/office/drawing/2014/main" id="{30AF7D95-B768-33AF-0EDF-9A702418EA7C}"/>
              </a:ext>
            </a:extLst>
          </p:cNvPr>
          <p:cNvPicPr>
            <a:picLocks noChangeAspect="1"/>
          </p:cNvPicPr>
          <p:nvPr/>
        </p:nvPicPr>
        <p:blipFill>
          <a:blip r:embed="rId4"/>
          <a:stretch>
            <a:fillRect/>
          </a:stretch>
        </p:blipFill>
        <p:spPr>
          <a:xfrm>
            <a:off x="6221234" y="5955851"/>
            <a:ext cx="2495550" cy="742950"/>
          </a:xfrm>
          <a:prstGeom prst="rect">
            <a:avLst/>
          </a:prstGeom>
        </p:spPr>
      </p:pic>
      <p:pic>
        <p:nvPicPr>
          <p:cNvPr id="6" name="Picture 5" descr="A math equation with black text&#10;&#10;AI-generated content may be incorrect.">
            <a:extLst>
              <a:ext uri="{FF2B5EF4-FFF2-40B4-BE49-F238E27FC236}">
                <a16:creationId xmlns:a16="http://schemas.microsoft.com/office/drawing/2014/main" id="{91F531CC-E6E9-A914-9785-866B8B8A0769}"/>
              </a:ext>
            </a:extLst>
          </p:cNvPr>
          <p:cNvPicPr>
            <a:picLocks noChangeAspect="1"/>
          </p:cNvPicPr>
          <p:nvPr/>
        </p:nvPicPr>
        <p:blipFill>
          <a:blip r:embed="rId5"/>
          <a:srcRect l="234" r="5504" b="4208"/>
          <a:stretch>
            <a:fillRect/>
          </a:stretch>
        </p:blipFill>
        <p:spPr>
          <a:xfrm>
            <a:off x="546021" y="2058874"/>
            <a:ext cx="2612723" cy="1368630"/>
          </a:xfrm>
          <a:prstGeom prst="rect">
            <a:avLst/>
          </a:prstGeom>
        </p:spPr>
      </p:pic>
      <p:sp>
        <p:nvSpPr>
          <p:cNvPr id="9" name="Rectangle 8">
            <a:extLst>
              <a:ext uri="{FF2B5EF4-FFF2-40B4-BE49-F238E27FC236}">
                <a16:creationId xmlns:a16="http://schemas.microsoft.com/office/drawing/2014/main" id="{10CCBE97-1E85-E08F-42BF-6DAA3E7A4977}"/>
              </a:ext>
            </a:extLst>
          </p:cNvPr>
          <p:cNvSpPr/>
          <p:nvPr/>
        </p:nvSpPr>
        <p:spPr>
          <a:xfrm>
            <a:off x="5717894" y="3599727"/>
            <a:ext cx="5810491" cy="10413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Rectangle 12">
            <a:extLst>
              <a:ext uri="{FF2B5EF4-FFF2-40B4-BE49-F238E27FC236}">
                <a16:creationId xmlns:a16="http://schemas.microsoft.com/office/drawing/2014/main" id="{3A60A544-309E-0C45-A966-E50644E676A3}"/>
              </a:ext>
            </a:extLst>
          </p:cNvPr>
          <p:cNvSpPr/>
          <p:nvPr/>
        </p:nvSpPr>
        <p:spPr>
          <a:xfrm>
            <a:off x="5878462" y="4609199"/>
            <a:ext cx="5810491" cy="10413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87FB153E-ABB7-3C82-D8AD-C914E40971F2}"/>
                  </a:ext>
                </a:extLst>
              </p:cNvPr>
              <p:cNvSpPr txBox="1"/>
              <p:nvPr/>
            </p:nvSpPr>
            <p:spPr>
              <a:xfrm>
                <a:off x="545345" y="3970255"/>
                <a:ext cx="2289858" cy="5494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𝐼</m:t>
                          </m:r>
                        </m:e>
                        <m:sub>
                          <m:r>
                            <a:rPr lang="en-CA" b="0" i="1" smtClean="0">
                              <a:latin typeface="Cambria Math" panose="02040503050406030204" pitchFamily="18" charset="0"/>
                            </a:rPr>
                            <m:t>𝑟𝑒𝑑</m:t>
                          </m:r>
                        </m:sub>
                      </m:sSub>
                      <m:r>
                        <a:rPr lang="en-CA" b="0" i="1" smtClean="0">
                          <a:latin typeface="Cambria Math" panose="02040503050406030204" pitchFamily="18" charset="0"/>
                        </a:rPr>
                        <m:t>≈</m:t>
                      </m:r>
                      <m:f>
                        <m:fPr>
                          <m:ctrlPr>
                            <a:rPr lang="en-CA" b="0" i="1" smtClean="0">
                              <a:latin typeface="Cambria Math" panose="02040503050406030204" pitchFamily="18" charset="0"/>
                            </a:rPr>
                          </m:ctrlPr>
                        </m:fPr>
                        <m:num>
                          <m:sSub>
                            <m:sSubPr>
                              <m:ctrlPr>
                                <a:rPr lang="en-CA" b="0" i="1" smtClean="0">
                                  <a:latin typeface="Cambria Math" panose="02040503050406030204" pitchFamily="18" charset="0"/>
                                </a:rPr>
                              </m:ctrlPr>
                            </m:sSubPr>
                            <m:e>
                              <m:r>
                                <a:rPr lang="en-CA" b="0" i="1" smtClean="0">
                                  <a:latin typeface="Cambria Math" panose="02040503050406030204" pitchFamily="18" charset="0"/>
                                </a:rPr>
                                <m:t>𝜀</m:t>
                              </m:r>
                            </m:e>
                            <m:sub>
                              <m:r>
                                <a:rPr lang="en-CA" b="0" i="1" smtClean="0">
                                  <a:latin typeface="Cambria Math" panose="02040503050406030204" pitchFamily="18" charset="0"/>
                                </a:rPr>
                                <m:t>𝑝𝑢𝑙𝑠𝑒</m:t>
                              </m:r>
                              <m:r>
                                <a:rPr lang="en-CA" b="0" i="1" smtClean="0">
                                  <a:latin typeface="Cambria Math" panose="02040503050406030204" pitchFamily="18" charset="0"/>
                                </a:rPr>
                                <m:t>,</m:t>
                              </m:r>
                              <m:r>
                                <a:rPr lang="en-CA" b="0" i="1" smtClean="0">
                                  <a:latin typeface="Cambria Math" panose="02040503050406030204" pitchFamily="18" charset="0"/>
                                </a:rPr>
                                <m:t>𝑟𝑒𝑑</m:t>
                              </m:r>
                            </m:sub>
                          </m:sSub>
                        </m:num>
                        <m:den>
                          <m:r>
                            <a:rPr lang="en-CA" b="0" i="1" smtClean="0">
                              <a:latin typeface="Cambria Math" panose="02040503050406030204" pitchFamily="18" charset="0"/>
                            </a:rPr>
                            <m:t>𝛿</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𝑡</m:t>
                              </m:r>
                            </m:e>
                            <m:sub>
                              <m:r>
                                <a:rPr lang="en-CA" b="0" i="1" smtClean="0">
                                  <a:latin typeface="Cambria Math" panose="02040503050406030204" pitchFamily="18" charset="0"/>
                                </a:rPr>
                                <m:t>𝐹𝑊𝐻𝑀</m:t>
                              </m:r>
                              <m:r>
                                <a:rPr lang="en-CA" b="0" i="1" smtClean="0">
                                  <a:latin typeface="Cambria Math" panose="02040503050406030204" pitchFamily="18" charset="0"/>
                                </a:rPr>
                                <m:t>,</m:t>
                              </m:r>
                              <m:r>
                                <a:rPr lang="en-CA" b="0" i="1" smtClean="0">
                                  <a:latin typeface="Cambria Math" panose="02040503050406030204" pitchFamily="18" charset="0"/>
                                </a:rPr>
                                <m:t>𝑟𝑒𝑑</m:t>
                              </m:r>
                            </m:sub>
                          </m:sSub>
                          <m:sSub>
                            <m:sSubPr>
                              <m:ctrlPr>
                                <a:rPr lang="en-CA" b="0" i="1" smtClean="0">
                                  <a:latin typeface="Cambria Math" panose="02040503050406030204" pitchFamily="18" charset="0"/>
                                </a:rPr>
                              </m:ctrlPr>
                            </m:sSubPr>
                            <m:e>
                              <m:r>
                                <a:rPr lang="en-CA" b="0" i="1" smtClean="0">
                                  <a:latin typeface="Cambria Math" panose="02040503050406030204" pitchFamily="18" charset="0"/>
                                </a:rPr>
                                <m:t>𝐴</m:t>
                              </m:r>
                            </m:e>
                            <m:sub>
                              <m:r>
                                <a:rPr lang="en-CA" b="0" i="1" smtClean="0">
                                  <a:latin typeface="Cambria Math" panose="02040503050406030204" pitchFamily="18" charset="0"/>
                                </a:rPr>
                                <m:t>𝑟𝑒𝑑</m:t>
                              </m:r>
                            </m:sub>
                          </m:sSub>
                        </m:den>
                      </m:f>
                    </m:oMath>
                  </m:oMathPara>
                </a14:m>
                <a:endParaRPr lang="en-CA"/>
              </a:p>
            </p:txBody>
          </p:sp>
        </mc:Choice>
        <mc:Fallback xmlns="">
          <p:sp>
            <p:nvSpPr>
              <p:cNvPr id="18" name="TextBox 17">
                <a:extLst>
                  <a:ext uri="{FF2B5EF4-FFF2-40B4-BE49-F238E27FC236}">
                    <a16:creationId xmlns:a16="http://schemas.microsoft.com/office/drawing/2014/main" id="{87FB153E-ABB7-3C82-D8AD-C914E40971F2}"/>
                  </a:ext>
                </a:extLst>
              </p:cNvPr>
              <p:cNvSpPr txBox="1">
                <a:spLocks noRot="1" noChangeAspect="1" noMove="1" noResize="1" noEditPoints="1" noAdjustHandles="1" noChangeArrowheads="1" noChangeShapeType="1" noTextEdit="1"/>
              </p:cNvSpPr>
              <p:nvPr/>
            </p:nvSpPr>
            <p:spPr>
              <a:xfrm>
                <a:off x="545345" y="3970255"/>
                <a:ext cx="2289858" cy="549446"/>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B130F5B-372C-F1C7-81D7-A42E1A211D65}"/>
                  </a:ext>
                </a:extLst>
              </p:cNvPr>
              <p:cNvSpPr txBox="1"/>
              <p:nvPr/>
            </p:nvSpPr>
            <p:spPr>
              <a:xfrm>
                <a:off x="138118" y="4959557"/>
                <a:ext cx="5394169" cy="518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𝐴</m:t>
                          </m:r>
                        </m:e>
                        <m:sub>
                          <m:r>
                            <a:rPr lang="en-CA" b="0" i="1" smtClean="0">
                              <a:latin typeface="Cambria Math" panose="02040503050406030204" pitchFamily="18" charset="0"/>
                            </a:rPr>
                            <m:t>𝑟𝑒𝑑</m:t>
                          </m:r>
                        </m:sub>
                      </m:sSub>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1</m:t>
                          </m:r>
                        </m:num>
                        <m:den>
                          <m:r>
                            <a:rPr lang="en-CA" b="0" i="1" smtClean="0">
                              <a:latin typeface="Cambria Math" panose="02040503050406030204" pitchFamily="18" charset="0"/>
                            </a:rPr>
                            <m:t>2</m:t>
                          </m:r>
                        </m:den>
                      </m:f>
                      <m:sSub>
                        <m:sSubPr>
                          <m:ctrlPr>
                            <a:rPr lang="en-CA" b="0" i="1" smtClean="0">
                              <a:latin typeface="Cambria Math" panose="02040503050406030204" pitchFamily="18" charset="0"/>
                            </a:rPr>
                          </m:ctrlPr>
                        </m:sSubPr>
                        <m:e>
                          <m:r>
                            <a:rPr lang="en-CA" b="0" i="1" smtClean="0">
                              <a:latin typeface="Cambria Math" panose="02040503050406030204" pitchFamily="18" charset="0"/>
                            </a:rPr>
                            <m:t>𝐴</m:t>
                          </m:r>
                        </m:e>
                        <m:sub>
                          <m:r>
                            <a:rPr lang="en-CA" b="0" i="1" smtClean="0">
                              <a:latin typeface="Cambria Math" panose="02040503050406030204" pitchFamily="18" charset="0"/>
                            </a:rPr>
                            <m:t>𝑟𝑒𝑑</m:t>
                          </m:r>
                        </m:sub>
                      </m:sSub>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𝜀</m:t>
                          </m:r>
                        </m:e>
                        <m:sub>
                          <m:r>
                            <a:rPr lang="en-CA" b="0" i="1" smtClean="0">
                              <a:latin typeface="Cambria Math" panose="02040503050406030204" pitchFamily="18" charset="0"/>
                            </a:rPr>
                            <m:t>𝑝𝑢𝑙𝑠𝑒</m:t>
                          </m:r>
                          <m:r>
                            <a:rPr lang="en-CA" b="0" i="1" smtClean="0">
                              <a:latin typeface="Cambria Math" panose="02040503050406030204" pitchFamily="18" charset="0"/>
                            </a:rPr>
                            <m:t>,</m:t>
                          </m:r>
                          <m:r>
                            <a:rPr lang="en-CA" b="0" i="1" smtClean="0">
                              <a:latin typeface="Cambria Math" panose="02040503050406030204" pitchFamily="18" charset="0"/>
                            </a:rPr>
                            <m:t>𝑏𝑙𝑢𝑒</m:t>
                          </m:r>
                        </m:sub>
                      </m:sSub>
                      <m:r>
                        <a:rPr lang="en-CA" b="0" i="1" smtClean="0">
                          <a:latin typeface="Cambria Math" panose="02040503050406030204" pitchFamily="18" charset="0"/>
                        </a:rPr>
                        <m:t>→2</m:t>
                      </m:r>
                      <m:sSub>
                        <m:sSubPr>
                          <m:ctrlPr>
                            <a:rPr lang="en-CA" i="1">
                              <a:latin typeface="Cambria Math" panose="02040503050406030204" pitchFamily="18" charset="0"/>
                            </a:rPr>
                          </m:ctrlPr>
                        </m:sSubPr>
                        <m:e>
                          <m:r>
                            <a:rPr lang="en-CA" i="1">
                              <a:latin typeface="Cambria Math" panose="02040503050406030204" pitchFamily="18" charset="0"/>
                            </a:rPr>
                            <m:t>𝜀</m:t>
                          </m:r>
                        </m:e>
                        <m:sub>
                          <m:r>
                            <a:rPr lang="en-CA" i="1">
                              <a:latin typeface="Cambria Math" panose="02040503050406030204" pitchFamily="18" charset="0"/>
                            </a:rPr>
                            <m:t>𝑝𝑢𝑙𝑠𝑒</m:t>
                          </m:r>
                          <m:r>
                            <a:rPr lang="en-CA" i="1">
                              <a:latin typeface="Cambria Math" panose="02040503050406030204" pitchFamily="18" charset="0"/>
                            </a:rPr>
                            <m:t>,</m:t>
                          </m:r>
                          <m:r>
                            <a:rPr lang="en-CA" i="1">
                              <a:latin typeface="Cambria Math" panose="02040503050406030204" pitchFamily="18" charset="0"/>
                            </a:rPr>
                            <m:t>𝑏𝑙𝑢𝑒</m:t>
                          </m:r>
                        </m:sub>
                      </m:sSub>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𝐼</m:t>
                          </m:r>
                        </m:e>
                        <m:sub>
                          <m:r>
                            <a:rPr lang="en-CA" b="0" i="1" smtClean="0">
                              <a:latin typeface="Cambria Math" panose="02040503050406030204" pitchFamily="18" charset="0"/>
                            </a:rPr>
                            <m:t>𝑟𝑒𝑑</m:t>
                          </m:r>
                        </m:sub>
                      </m:sSub>
                      <m:r>
                        <a:rPr lang="en-CA" b="0" i="1" smtClean="0">
                          <a:latin typeface="Cambria Math" panose="02040503050406030204" pitchFamily="18" charset="0"/>
                        </a:rPr>
                        <m:t>→2</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𝐼</m:t>
                          </m:r>
                        </m:e>
                        <m:sub>
                          <m:r>
                            <a:rPr lang="en-CA" b="0" i="1" smtClean="0">
                              <a:latin typeface="Cambria Math" panose="02040503050406030204" pitchFamily="18" charset="0"/>
                            </a:rPr>
                            <m:t>𝑟𝑒𝑑</m:t>
                          </m:r>
                        </m:sub>
                      </m:sSub>
                    </m:oMath>
                  </m:oMathPara>
                </a14:m>
                <a:endParaRPr lang="en-CA"/>
              </a:p>
            </p:txBody>
          </p:sp>
        </mc:Choice>
        <mc:Fallback xmlns="">
          <p:sp>
            <p:nvSpPr>
              <p:cNvPr id="19" name="TextBox 18">
                <a:extLst>
                  <a:ext uri="{FF2B5EF4-FFF2-40B4-BE49-F238E27FC236}">
                    <a16:creationId xmlns:a16="http://schemas.microsoft.com/office/drawing/2014/main" id="{1B130F5B-372C-F1C7-81D7-A42E1A211D65}"/>
                  </a:ext>
                </a:extLst>
              </p:cNvPr>
              <p:cNvSpPr txBox="1">
                <a:spLocks noRot="1" noChangeAspect="1" noMove="1" noResize="1" noEditPoints="1" noAdjustHandles="1" noChangeArrowheads="1" noChangeShapeType="1" noTextEdit="1"/>
              </p:cNvSpPr>
              <p:nvPr/>
            </p:nvSpPr>
            <p:spPr>
              <a:xfrm>
                <a:off x="138118" y="4959557"/>
                <a:ext cx="5394169" cy="51860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0665BFBB-4754-C930-AE02-B57AE0D1121D}"/>
                  </a:ext>
                </a:extLst>
              </p:cNvPr>
              <p:cNvSpPr txBox="1"/>
              <p:nvPr/>
            </p:nvSpPr>
            <p:spPr>
              <a:xfrm>
                <a:off x="675573" y="5892867"/>
                <a:ext cx="140641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𝐼</m:t>
                          </m:r>
                        </m:e>
                        <m:sub>
                          <m:r>
                            <a:rPr lang="en-CA" b="0" i="1" smtClean="0">
                              <a:latin typeface="Cambria Math" panose="02040503050406030204" pitchFamily="18" charset="0"/>
                            </a:rPr>
                            <m:t>𝑏𝑙𝑢𝑒</m:t>
                          </m:r>
                        </m:sub>
                      </m:sSub>
                      <m:r>
                        <a:rPr lang="en-CA" b="0" i="1" smtClean="0">
                          <a:latin typeface="Cambria Math" panose="02040503050406030204" pitchFamily="18" charset="0"/>
                        </a:rPr>
                        <m:t>→4</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𝐼</m:t>
                          </m:r>
                        </m:e>
                        <m:sub>
                          <m:r>
                            <a:rPr lang="en-CA" b="0" i="1" smtClean="0">
                              <a:latin typeface="Cambria Math" panose="02040503050406030204" pitchFamily="18" charset="0"/>
                            </a:rPr>
                            <m:t>𝑏𝑙𝑢𝑒</m:t>
                          </m:r>
                        </m:sub>
                      </m:sSub>
                    </m:oMath>
                  </m:oMathPara>
                </a14:m>
                <a:endParaRPr lang="en-CA"/>
              </a:p>
            </p:txBody>
          </p:sp>
        </mc:Choice>
        <mc:Fallback xmlns="">
          <p:sp>
            <p:nvSpPr>
              <p:cNvPr id="20" name="TextBox 19">
                <a:extLst>
                  <a:ext uri="{FF2B5EF4-FFF2-40B4-BE49-F238E27FC236}">
                    <a16:creationId xmlns:a16="http://schemas.microsoft.com/office/drawing/2014/main" id="{0665BFBB-4754-C930-AE02-B57AE0D1121D}"/>
                  </a:ext>
                </a:extLst>
              </p:cNvPr>
              <p:cNvSpPr txBox="1">
                <a:spLocks noRot="1" noChangeAspect="1" noMove="1" noResize="1" noEditPoints="1" noAdjustHandles="1" noChangeArrowheads="1" noChangeShapeType="1" noTextEdit="1"/>
              </p:cNvSpPr>
              <p:nvPr/>
            </p:nvSpPr>
            <p:spPr>
              <a:xfrm>
                <a:off x="675573" y="5892867"/>
                <a:ext cx="1406411" cy="276999"/>
              </a:xfrm>
              <a:prstGeom prst="rect">
                <a:avLst/>
              </a:prstGeom>
              <a:blipFill>
                <a:blip r:embed="rId8"/>
                <a:stretch>
                  <a:fillRect l="-3463" r="-433" b="-17778"/>
                </a:stretch>
              </a:blipFill>
            </p:spPr>
            <p:txBody>
              <a:bodyPr/>
              <a:lstStyle/>
              <a:p>
                <a:r>
                  <a:rPr lang="en-US">
                    <a:noFill/>
                  </a:rPr>
                  <a:t> </a:t>
                </a:r>
              </a:p>
            </p:txBody>
          </p:sp>
        </mc:Fallback>
      </mc:AlternateContent>
    </p:spTree>
    <p:extLst>
      <p:ext uri="{BB962C8B-B14F-4D97-AF65-F5344CB8AC3E}">
        <p14:creationId xmlns:p14="http://schemas.microsoft.com/office/powerpoint/2010/main" val="1619702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63E7DC-FA9C-2126-F28E-24FF69E228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1378D9-E445-4A64-517D-072A80DD6838}"/>
              </a:ext>
            </a:extLst>
          </p:cNvPr>
          <p:cNvSpPr>
            <a:spLocks noGrp="1"/>
          </p:cNvSpPr>
          <p:nvPr>
            <p:ph type="title"/>
          </p:nvPr>
        </p:nvSpPr>
        <p:spPr/>
        <p:txBody>
          <a:bodyPr/>
          <a:lstStyle/>
          <a:p>
            <a:r>
              <a:rPr lang="en-CA" dirty="0"/>
              <a:t>Sufficient Measurements?</a:t>
            </a:r>
            <a:endParaRPr lang="en-US" dirty="0"/>
          </a:p>
        </p:txBody>
      </p:sp>
      <p:sp>
        <p:nvSpPr>
          <p:cNvPr id="7" name="Content Placeholder 6">
            <a:extLst>
              <a:ext uri="{FF2B5EF4-FFF2-40B4-BE49-F238E27FC236}">
                <a16:creationId xmlns:a16="http://schemas.microsoft.com/office/drawing/2014/main" id="{949EC44D-7606-C458-0F8D-E5F85754E03D}"/>
              </a:ext>
            </a:extLst>
          </p:cNvPr>
          <p:cNvSpPr>
            <a:spLocks noGrp="1"/>
          </p:cNvSpPr>
          <p:nvPr>
            <p:ph idx="1"/>
          </p:nvPr>
        </p:nvSpPr>
        <p:spPr>
          <a:xfrm>
            <a:off x="5625296" y="1413163"/>
            <a:ext cx="6204315" cy="4595117"/>
          </a:xfrm>
        </p:spPr>
        <p:txBody>
          <a:bodyPr vert="horz" lIns="91440" tIns="45720" rIns="91440" bIns="45720" rtlCol="0" anchor="t">
            <a:normAutofit/>
          </a:bodyPr>
          <a:lstStyle/>
          <a:p>
            <a:r>
              <a:rPr lang="en-US"/>
              <a:t>Double the pulse energy of the infrared light and calculate the pulse energy of the blue light</a:t>
            </a:r>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AF497D31-3B30-6CF4-714C-8356691E033E}"/>
                  </a:ext>
                </a:extLst>
              </p:cNvPr>
              <p:cNvGraphicFramePr>
                <a:graphicFrameLocks noGrp="1"/>
              </p:cNvGraphicFramePr>
              <p:nvPr/>
            </p:nvGraphicFramePr>
            <p:xfrm>
              <a:off x="84596" y="1110116"/>
              <a:ext cx="5494401" cy="1714106"/>
            </p:xfrm>
            <a:graphic>
              <a:graphicData uri="http://schemas.openxmlformats.org/drawingml/2006/table">
                <a:tbl>
                  <a:tblPr firstRow="1" bandRow="1">
                    <a:tableStyleId>{5C22544A-7EE6-4342-B048-85BDC9FD1C3A}</a:tableStyleId>
                  </a:tblPr>
                  <a:tblGrid>
                    <a:gridCol w="1831467">
                      <a:extLst>
                        <a:ext uri="{9D8B030D-6E8A-4147-A177-3AD203B41FA5}">
                          <a16:colId xmlns:a16="http://schemas.microsoft.com/office/drawing/2014/main" val="346455926"/>
                        </a:ext>
                      </a:extLst>
                    </a:gridCol>
                    <a:gridCol w="1831467">
                      <a:extLst>
                        <a:ext uri="{9D8B030D-6E8A-4147-A177-3AD203B41FA5}">
                          <a16:colId xmlns:a16="http://schemas.microsoft.com/office/drawing/2014/main" val="2257910556"/>
                        </a:ext>
                      </a:extLst>
                    </a:gridCol>
                    <a:gridCol w="1831467">
                      <a:extLst>
                        <a:ext uri="{9D8B030D-6E8A-4147-A177-3AD203B41FA5}">
                          <a16:colId xmlns:a16="http://schemas.microsoft.com/office/drawing/2014/main" val="3466978473"/>
                        </a:ext>
                      </a:extLst>
                    </a:gridCol>
                  </a:tblGrid>
                  <a:tr h="661746">
                    <a:tc>
                      <a:txBody>
                        <a:bodyPr/>
                        <a:lstStyle/>
                        <a:p>
                          <a:r>
                            <a:rPr lang="en-CA"/>
                            <a:t>Pulse Energy Experiment</a:t>
                          </a:r>
                        </a:p>
                      </a:txBody>
                      <a:tcPr/>
                    </a:tc>
                    <a:tc>
                      <a:txBody>
                        <a:bodyPr/>
                        <a:lstStyle/>
                        <a:p>
                          <a:r>
                            <a:rPr lang="en-CA" dirty="0"/>
                            <a:t>Infrared Light</a:t>
                          </a:r>
                        </a:p>
                      </a:txBody>
                      <a:tcPr/>
                    </a:tc>
                    <a:tc>
                      <a:txBody>
                        <a:bodyPr/>
                        <a:lstStyle/>
                        <a:p>
                          <a:r>
                            <a:rPr lang="en-CA"/>
                            <a:t>Blue Light</a:t>
                          </a:r>
                        </a:p>
                      </a:txBody>
                      <a:tcPr/>
                    </a:tc>
                    <a:extLst>
                      <a:ext uri="{0D108BD9-81ED-4DB2-BD59-A6C34878D82A}">
                        <a16:rowId xmlns:a16="http://schemas.microsoft.com/office/drawing/2014/main" val="281557044"/>
                      </a:ext>
                    </a:extLst>
                  </a:tr>
                  <a:tr h="390614">
                    <a:tc>
                      <a:txBody>
                        <a:bodyPr/>
                        <a:lstStyle/>
                        <a:p>
                          <a:r>
                            <a:rPr lang="en-CA"/>
                            <a:t>Pulse Energy 1</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𝜀</m:t>
                                    </m:r>
                                  </m:e>
                                  <m:sub>
                                    <m:r>
                                      <a:rPr lang="en-CA" b="0" i="1" smtClean="0">
                                        <a:latin typeface="Cambria Math" panose="02040503050406030204" pitchFamily="18" charset="0"/>
                                      </a:rPr>
                                      <m:t>𝑟𝑒𝑑</m:t>
                                    </m:r>
                                    <m:r>
                                      <a:rPr lang="en-CA" b="0" i="1" smtClean="0">
                                        <a:latin typeface="Cambria Math" panose="02040503050406030204" pitchFamily="18" charset="0"/>
                                      </a:rPr>
                                      <m:t>,1</m:t>
                                    </m:r>
                                  </m:sub>
                                </m:sSub>
                              </m:oMath>
                            </m:oMathPara>
                          </a14:m>
                          <a:endParaRPr lang="en-CA"/>
                        </a:p>
                      </a:txBody>
                      <a:tcPr/>
                    </a:tc>
                    <a:tc>
                      <a:txBody>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𝜀</m:t>
                                    </m:r>
                                  </m:e>
                                  <m:sub>
                                    <m:r>
                                      <a:rPr lang="en-CA" b="0" i="1" smtClean="0">
                                        <a:latin typeface="Cambria Math" panose="02040503050406030204" pitchFamily="18" charset="0"/>
                                      </a:rPr>
                                      <m:t>𝑏𝑙𝑢𝑒</m:t>
                                    </m:r>
                                    <m:r>
                                      <a:rPr lang="en-CA" b="0" i="1" smtClean="0">
                                        <a:latin typeface="Cambria Math" panose="02040503050406030204" pitchFamily="18" charset="0"/>
                                      </a:rPr>
                                      <m:t>1</m:t>
                                    </m:r>
                                  </m:sub>
                                </m:sSub>
                              </m:oMath>
                            </m:oMathPara>
                          </a14:m>
                          <a:endParaRPr lang="en-CA"/>
                        </a:p>
                      </a:txBody>
                      <a:tcPr/>
                    </a:tc>
                    <a:extLst>
                      <a:ext uri="{0D108BD9-81ED-4DB2-BD59-A6C34878D82A}">
                        <a16:rowId xmlns:a16="http://schemas.microsoft.com/office/drawing/2014/main" val="2159928188"/>
                      </a:ext>
                    </a:extLst>
                  </a:tr>
                  <a:tr h="661746">
                    <a:tc>
                      <a:txBody>
                        <a:bodyPr/>
                        <a:lstStyle/>
                        <a:p>
                          <a:r>
                            <a:rPr lang="en-CA"/>
                            <a:t>Pulse Energy 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𝜀</m:t>
                                    </m:r>
                                  </m:e>
                                  <m:sub>
                                    <m:r>
                                      <a:rPr lang="en-CA" b="0" i="1" smtClean="0">
                                        <a:latin typeface="Cambria Math" panose="02040503050406030204" pitchFamily="18" charset="0"/>
                                      </a:rPr>
                                      <m:t>𝑟𝑒𝑑</m:t>
                                    </m:r>
                                    <m:r>
                                      <a:rPr lang="en-CA" b="0" i="1" smtClean="0">
                                        <a:latin typeface="Cambria Math" panose="02040503050406030204" pitchFamily="18" charset="0"/>
                                      </a:rPr>
                                      <m:t>,2 </m:t>
                                    </m:r>
                                  </m:sub>
                                </m:sSub>
                                <m:r>
                                  <a:rPr lang="en-CA" b="0" i="1" smtClean="0">
                                    <a:latin typeface="Cambria Math" panose="02040503050406030204" pitchFamily="18" charset="0"/>
                                  </a:rPr>
                                  <m:t>=2</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𝜀</m:t>
                                    </m:r>
                                  </m:e>
                                  <m:sub>
                                    <m:r>
                                      <a:rPr lang="en-CA" b="0" i="1" smtClean="0">
                                        <a:latin typeface="Cambria Math" panose="02040503050406030204" pitchFamily="18" charset="0"/>
                                      </a:rPr>
                                      <m:t>𝑟𝑒𝑑</m:t>
                                    </m:r>
                                    <m:r>
                                      <a:rPr lang="en-CA" b="0" i="1" smtClean="0">
                                        <a:latin typeface="Cambria Math" panose="02040503050406030204" pitchFamily="18" charset="0"/>
                                      </a:rPr>
                                      <m:t>,1</m:t>
                                    </m:r>
                                  </m:sub>
                                </m:sSub>
                              </m:oMath>
                            </m:oMathPara>
                          </a14:m>
                          <a:endParaRPr lang="en-CA"/>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𝜀</m:t>
                                    </m:r>
                                  </m:e>
                                  <m:sub>
                                    <m:r>
                                      <a:rPr lang="en-CA" b="0" i="1" smtClean="0">
                                        <a:latin typeface="Cambria Math" panose="02040503050406030204" pitchFamily="18" charset="0"/>
                                      </a:rPr>
                                      <m:t>𝑏𝑙𝑢𝑒</m:t>
                                    </m:r>
                                    <m:r>
                                      <a:rPr lang="en-CA" b="0" i="1" smtClean="0">
                                        <a:latin typeface="Cambria Math" panose="02040503050406030204" pitchFamily="18" charset="0"/>
                                      </a:rPr>
                                      <m:t>2</m:t>
                                    </m:r>
                                  </m:sub>
                                </m:sSub>
                              </m:oMath>
                            </m:oMathPara>
                          </a14:m>
                          <a:endParaRPr lang="en-CA" dirty="0"/>
                        </a:p>
                        <a:p>
                          <a:endParaRPr lang="en-CA" dirty="0"/>
                        </a:p>
                      </a:txBody>
                      <a:tcPr/>
                    </a:tc>
                    <a:extLst>
                      <a:ext uri="{0D108BD9-81ED-4DB2-BD59-A6C34878D82A}">
                        <a16:rowId xmlns:a16="http://schemas.microsoft.com/office/drawing/2014/main" val="776233417"/>
                      </a:ext>
                    </a:extLst>
                  </a:tr>
                </a:tbl>
              </a:graphicData>
            </a:graphic>
          </p:graphicFrame>
        </mc:Choice>
        <mc:Fallback xmlns="">
          <p:graphicFrame>
            <p:nvGraphicFramePr>
              <p:cNvPr id="4" name="Table 3">
                <a:extLst>
                  <a:ext uri="{FF2B5EF4-FFF2-40B4-BE49-F238E27FC236}">
                    <a16:creationId xmlns:a16="http://schemas.microsoft.com/office/drawing/2014/main" id="{AF497D31-3B30-6CF4-714C-8356691E033E}"/>
                  </a:ext>
                </a:extLst>
              </p:cNvPr>
              <p:cNvGraphicFramePr>
                <a:graphicFrameLocks noGrp="1"/>
              </p:cNvGraphicFramePr>
              <p:nvPr/>
            </p:nvGraphicFramePr>
            <p:xfrm>
              <a:off x="84596" y="1110116"/>
              <a:ext cx="5494401" cy="1714106"/>
            </p:xfrm>
            <a:graphic>
              <a:graphicData uri="http://schemas.openxmlformats.org/drawingml/2006/table">
                <a:tbl>
                  <a:tblPr firstRow="1" bandRow="1">
                    <a:tableStyleId>{5C22544A-7EE6-4342-B048-85BDC9FD1C3A}</a:tableStyleId>
                  </a:tblPr>
                  <a:tblGrid>
                    <a:gridCol w="1831467">
                      <a:extLst>
                        <a:ext uri="{9D8B030D-6E8A-4147-A177-3AD203B41FA5}">
                          <a16:colId xmlns:a16="http://schemas.microsoft.com/office/drawing/2014/main" val="346455926"/>
                        </a:ext>
                      </a:extLst>
                    </a:gridCol>
                    <a:gridCol w="1831467">
                      <a:extLst>
                        <a:ext uri="{9D8B030D-6E8A-4147-A177-3AD203B41FA5}">
                          <a16:colId xmlns:a16="http://schemas.microsoft.com/office/drawing/2014/main" val="2257910556"/>
                        </a:ext>
                      </a:extLst>
                    </a:gridCol>
                    <a:gridCol w="1831467">
                      <a:extLst>
                        <a:ext uri="{9D8B030D-6E8A-4147-A177-3AD203B41FA5}">
                          <a16:colId xmlns:a16="http://schemas.microsoft.com/office/drawing/2014/main" val="3466978473"/>
                        </a:ext>
                      </a:extLst>
                    </a:gridCol>
                  </a:tblGrid>
                  <a:tr h="661746">
                    <a:tc>
                      <a:txBody>
                        <a:bodyPr/>
                        <a:lstStyle/>
                        <a:p>
                          <a:r>
                            <a:rPr lang="en-CA"/>
                            <a:t>Pulse Energy Experiment</a:t>
                          </a:r>
                        </a:p>
                      </a:txBody>
                      <a:tcPr/>
                    </a:tc>
                    <a:tc>
                      <a:txBody>
                        <a:bodyPr/>
                        <a:lstStyle/>
                        <a:p>
                          <a:r>
                            <a:rPr lang="en-CA"/>
                            <a:t>Infrared Light</a:t>
                          </a:r>
                        </a:p>
                      </a:txBody>
                      <a:tcPr/>
                    </a:tc>
                    <a:tc>
                      <a:txBody>
                        <a:bodyPr/>
                        <a:lstStyle/>
                        <a:p>
                          <a:r>
                            <a:rPr lang="en-CA"/>
                            <a:t>Blue Light</a:t>
                          </a:r>
                        </a:p>
                      </a:txBody>
                      <a:tcPr/>
                    </a:tc>
                    <a:extLst>
                      <a:ext uri="{0D108BD9-81ED-4DB2-BD59-A6C34878D82A}">
                        <a16:rowId xmlns:a16="http://schemas.microsoft.com/office/drawing/2014/main" val="281557044"/>
                      </a:ext>
                    </a:extLst>
                  </a:tr>
                  <a:tr h="390614">
                    <a:tc>
                      <a:txBody>
                        <a:bodyPr/>
                        <a:lstStyle/>
                        <a:p>
                          <a:r>
                            <a:rPr lang="en-CA"/>
                            <a:t>Pulse Energy 1</a:t>
                          </a:r>
                        </a:p>
                      </a:txBody>
                      <a:tcPr/>
                    </a:tc>
                    <a:tc>
                      <a:txBody>
                        <a:bodyPr/>
                        <a:lstStyle/>
                        <a:p>
                          <a:endParaRPr lang="en-US"/>
                        </a:p>
                      </a:txBody>
                      <a:tcPr>
                        <a:blipFill>
                          <a:blip r:embed="rId3"/>
                          <a:stretch>
                            <a:fillRect l="-100332" t="-178125" r="-101329" b="-173438"/>
                          </a:stretch>
                        </a:blipFill>
                      </a:tcPr>
                    </a:tc>
                    <a:tc>
                      <a:txBody>
                        <a:bodyPr/>
                        <a:lstStyle/>
                        <a:p>
                          <a:endParaRPr lang="en-US"/>
                        </a:p>
                      </a:txBody>
                      <a:tcPr>
                        <a:blipFill>
                          <a:blip r:embed="rId3"/>
                          <a:stretch>
                            <a:fillRect l="-200332" t="-178125" r="-1329" b="-173438"/>
                          </a:stretch>
                        </a:blipFill>
                      </a:tcPr>
                    </a:tc>
                    <a:extLst>
                      <a:ext uri="{0D108BD9-81ED-4DB2-BD59-A6C34878D82A}">
                        <a16:rowId xmlns:a16="http://schemas.microsoft.com/office/drawing/2014/main" val="2159928188"/>
                      </a:ext>
                    </a:extLst>
                  </a:tr>
                  <a:tr h="661746">
                    <a:tc>
                      <a:txBody>
                        <a:bodyPr/>
                        <a:lstStyle/>
                        <a:p>
                          <a:r>
                            <a:rPr lang="en-CA"/>
                            <a:t>Pulse Energy 2</a:t>
                          </a:r>
                        </a:p>
                      </a:txBody>
                      <a:tcPr/>
                    </a:tc>
                    <a:tc>
                      <a:txBody>
                        <a:bodyPr/>
                        <a:lstStyle/>
                        <a:p>
                          <a:endParaRPr lang="en-US"/>
                        </a:p>
                      </a:txBody>
                      <a:tcPr>
                        <a:blipFill>
                          <a:blip r:embed="rId3"/>
                          <a:stretch>
                            <a:fillRect l="-100332" t="-163303" r="-101329" b="-1835"/>
                          </a:stretch>
                        </a:blipFill>
                      </a:tcPr>
                    </a:tc>
                    <a:tc>
                      <a:txBody>
                        <a:bodyPr/>
                        <a:lstStyle/>
                        <a:p>
                          <a:endParaRPr lang="en-US"/>
                        </a:p>
                      </a:txBody>
                      <a:tcPr>
                        <a:blipFill>
                          <a:blip r:embed="rId3"/>
                          <a:stretch>
                            <a:fillRect l="-200332" t="-163303" r="-1329" b="-1835"/>
                          </a:stretch>
                        </a:blipFill>
                      </a:tcPr>
                    </a:tc>
                    <a:extLst>
                      <a:ext uri="{0D108BD9-81ED-4DB2-BD59-A6C34878D82A}">
                        <a16:rowId xmlns:a16="http://schemas.microsoft.com/office/drawing/2014/main" val="776233417"/>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CEF56C7D-5ABF-316B-7BD1-9BDECF6E7705}"/>
                  </a:ext>
                </a:extLst>
              </p:cNvPr>
              <p:cNvGraphicFramePr>
                <a:graphicFrameLocks noGrp="1"/>
              </p:cNvGraphicFramePr>
              <p:nvPr/>
            </p:nvGraphicFramePr>
            <p:xfrm>
              <a:off x="61445" y="2767225"/>
              <a:ext cx="5494401" cy="1714106"/>
            </p:xfrm>
            <a:graphic>
              <a:graphicData uri="http://schemas.openxmlformats.org/drawingml/2006/table">
                <a:tbl>
                  <a:tblPr firstRow="1" bandRow="1">
                    <a:tableStyleId>{5C22544A-7EE6-4342-B048-85BDC9FD1C3A}</a:tableStyleId>
                  </a:tblPr>
                  <a:tblGrid>
                    <a:gridCol w="1831467">
                      <a:extLst>
                        <a:ext uri="{9D8B030D-6E8A-4147-A177-3AD203B41FA5}">
                          <a16:colId xmlns:a16="http://schemas.microsoft.com/office/drawing/2014/main" val="346455926"/>
                        </a:ext>
                      </a:extLst>
                    </a:gridCol>
                    <a:gridCol w="1831467">
                      <a:extLst>
                        <a:ext uri="{9D8B030D-6E8A-4147-A177-3AD203B41FA5}">
                          <a16:colId xmlns:a16="http://schemas.microsoft.com/office/drawing/2014/main" val="2257910556"/>
                        </a:ext>
                      </a:extLst>
                    </a:gridCol>
                    <a:gridCol w="1831467">
                      <a:extLst>
                        <a:ext uri="{9D8B030D-6E8A-4147-A177-3AD203B41FA5}">
                          <a16:colId xmlns:a16="http://schemas.microsoft.com/office/drawing/2014/main" val="3466978473"/>
                        </a:ext>
                      </a:extLst>
                    </a:gridCol>
                  </a:tblGrid>
                  <a:tr h="661746">
                    <a:tc>
                      <a:txBody>
                        <a:bodyPr/>
                        <a:lstStyle/>
                        <a:p>
                          <a:r>
                            <a:rPr lang="en-CA"/>
                            <a:t>Beam Area Experiment</a:t>
                          </a:r>
                        </a:p>
                      </a:txBody>
                      <a:tcPr/>
                    </a:tc>
                    <a:tc>
                      <a:txBody>
                        <a:bodyPr/>
                        <a:lstStyle/>
                        <a:p>
                          <a:r>
                            <a:rPr lang="en-CA"/>
                            <a:t>Infrared Light</a:t>
                          </a:r>
                        </a:p>
                      </a:txBody>
                      <a:tcPr/>
                    </a:tc>
                    <a:tc>
                      <a:txBody>
                        <a:bodyPr/>
                        <a:lstStyle/>
                        <a:p>
                          <a:r>
                            <a:rPr lang="en-CA"/>
                            <a:t>Blue Light</a:t>
                          </a:r>
                        </a:p>
                      </a:txBody>
                      <a:tcPr/>
                    </a:tc>
                    <a:extLst>
                      <a:ext uri="{0D108BD9-81ED-4DB2-BD59-A6C34878D82A}">
                        <a16:rowId xmlns:a16="http://schemas.microsoft.com/office/drawing/2014/main" val="281557044"/>
                      </a:ext>
                    </a:extLst>
                  </a:tr>
                  <a:tr h="390614">
                    <a:tc>
                      <a:txBody>
                        <a:bodyPr/>
                        <a:lstStyle/>
                        <a:p>
                          <a:r>
                            <a:rPr lang="en-CA"/>
                            <a:t>Beam Area 1</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𝐴</m:t>
                                    </m:r>
                                  </m:e>
                                  <m:sub>
                                    <m:r>
                                      <a:rPr lang="en-CA" b="0" i="1" smtClean="0">
                                        <a:latin typeface="Cambria Math" panose="02040503050406030204" pitchFamily="18" charset="0"/>
                                      </a:rPr>
                                      <m:t>𝑟𝑒𝑑</m:t>
                                    </m:r>
                                    <m:r>
                                      <a:rPr lang="en-CA" b="0" i="1" smtClean="0">
                                        <a:latin typeface="Cambria Math" panose="02040503050406030204" pitchFamily="18" charset="0"/>
                                      </a:rPr>
                                      <m:t>,1 </m:t>
                                    </m:r>
                                  </m:sub>
                                </m:sSub>
                              </m:oMath>
                            </m:oMathPara>
                          </a14:m>
                          <a:endParaRPr lang="en-CA"/>
                        </a:p>
                      </a:txBody>
                      <a:tcPr/>
                    </a:tc>
                    <a:tc>
                      <a:txBody>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𝐴</m:t>
                                    </m:r>
                                  </m:e>
                                  <m:sub>
                                    <m:r>
                                      <a:rPr lang="en-CA" b="0" i="1" smtClean="0">
                                        <a:latin typeface="Cambria Math" panose="02040503050406030204" pitchFamily="18" charset="0"/>
                                      </a:rPr>
                                      <m:t>𝑏𝑙𝑢𝑒</m:t>
                                    </m:r>
                                    <m:r>
                                      <a:rPr lang="en-CA" b="0" i="1" smtClean="0">
                                        <a:latin typeface="Cambria Math" panose="02040503050406030204" pitchFamily="18" charset="0"/>
                                      </a:rPr>
                                      <m:t>1</m:t>
                                    </m:r>
                                  </m:sub>
                                </m:sSub>
                              </m:oMath>
                            </m:oMathPara>
                          </a14:m>
                          <a:endParaRPr lang="en-CA"/>
                        </a:p>
                      </a:txBody>
                      <a:tcPr/>
                    </a:tc>
                    <a:extLst>
                      <a:ext uri="{0D108BD9-81ED-4DB2-BD59-A6C34878D82A}">
                        <a16:rowId xmlns:a16="http://schemas.microsoft.com/office/drawing/2014/main" val="2159928188"/>
                      </a:ext>
                    </a:extLst>
                  </a:tr>
                  <a:tr h="661746">
                    <a:tc>
                      <a:txBody>
                        <a:bodyPr/>
                        <a:lstStyle/>
                        <a:p>
                          <a:r>
                            <a:rPr lang="en-CA"/>
                            <a:t>Beam Area 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𝐴</m:t>
                                    </m:r>
                                  </m:e>
                                  <m:sub>
                                    <m:r>
                                      <a:rPr lang="en-CA" b="0" i="1" smtClean="0">
                                        <a:latin typeface="Cambria Math" panose="02040503050406030204" pitchFamily="18" charset="0"/>
                                      </a:rPr>
                                      <m:t>𝑟𝑒𝑑</m:t>
                                    </m:r>
                                    <m:r>
                                      <a:rPr lang="en-CA" b="0" i="1" smtClean="0">
                                        <a:latin typeface="Cambria Math" panose="02040503050406030204" pitchFamily="18" charset="0"/>
                                      </a:rPr>
                                      <m:t>,2 </m:t>
                                    </m:r>
                                  </m:sub>
                                </m:sSub>
                                <m:r>
                                  <a:rPr lang="en-CA" b="0" i="1" smtClean="0">
                                    <a:latin typeface="Cambria Math" panose="02040503050406030204" pitchFamily="18" charset="0"/>
                                  </a:rPr>
                                  <m:t>=2</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𝐴</m:t>
                                    </m:r>
                                  </m:e>
                                  <m:sub>
                                    <m:r>
                                      <a:rPr lang="en-CA" b="0" i="1" smtClean="0">
                                        <a:latin typeface="Cambria Math" panose="02040503050406030204" pitchFamily="18" charset="0"/>
                                      </a:rPr>
                                      <m:t>𝑟𝑒𝑑</m:t>
                                    </m:r>
                                    <m:r>
                                      <a:rPr lang="en-CA" b="0" i="1" smtClean="0">
                                        <a:latin typeface="Cambria Math" panose="02040503050406030204" pitchFamily="18" charset="0"/>
                                      </a:rPr>
                                      <m:t>,1</m:t>
                                    </m:r>
                                  </m:sub>
                                </m:sSub>
                              </m:oMath>
                            </m:oMathPara>
                          </a14:m>
                          <a:endParaRPr lang="en-CA"/>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𝐴</m:t>
                                    </m:r>
                                  </m:e>
                                  <m:sub>
                                    <m:r>
                                      <a:rPr lang="en-CA" b="0" i="1" smtClean="0">
                                        <a:latin typeface="Cambria Math" panose="02040503050406030204" pitchFamily="18" charset="0"/>
                                      </a:rPr>
                                      <m:t>𝑏𝑙𝑢𝑒</m:t>
                                    </m:r>
                                    <m:r>
                                      <a:rPr lang="en-CA" b="0" i="1" smtClean="0">
                                        <a:latin typeface="Cambria Math" panose="02040503050406030204" pitchFamily="18" charset="0"/>
                                      </a:rPr>
                                      <m:t>2</m:t>
                                    </m:r>
                                  </m:sub>
                                </m:sSub>
                              </m:oMath>
                            </m:oMathPara>
                          </a14:m>
                          <a:endParaRPr lang="en-CA"/>
                        </a:p>
                        <a:p>
                          <a:endParaRPr lang="en-CA"/>
                        </a:p>
                      </a:txBody>
                      <a:tcPr/>
                    </a:tc>
                    <a:extLst>
                      <a:ext uri="{0D108BD9-81ED-4DB2-BD59-A6C34878D82A}">
                        <a16:rowId xmlns:a16="http://schemas.microsoft.com/office/drawing/2014/main" val="776233417"/>
                      </a:ext>
                    </a:extLst>
                  </a:tr>
                </a:tbl>
              </a:graphicData>
            </a:graphic>
          </p:graphicFrame>
        </mc:Choice>
        <mc:Fallback xmlns="">
          <p:graphicFrame>
            <p:nvGraphicFramePr>
              <p:cNvPr id="5" name="Table 4">
                <a:extLst>
                  <a:ext uri="{FF2B5EF4-FFF2-40B4-BE49-F238E27FC236}">
                    <a16:creationId xmlns:a16="http://schemas.microsoft.com/office/drawing/2014/main" id="{CEF56C7D-5ABF-316B-7BD1-9BDECF6E7705}"/>
                  </a:ext>
                </a:extLst>
              </p:cNvPr>
              <p:cNvGraphicFramePr>
                <a:graphicFrameLocks noGrp="1"/>
              </p:cNvGraphicFramePr>
              <p:nvPr/>
            </p:nvGraphicFramePr>
            <p:xfrm>
              <a:off x="61445" y="2767225"/>
              <a:ext cx="5494401" cy="1714106"/>
            </p:xfrm>
            <a:graphic>
              <a:graphicData uri="http://schemas.openxmlformats.org/drawingml/2006/table">
                <a:tbl>
                  <a:tblPr firstRow="1" bandRow="1">
                    <a:tableStyleId>{5C22544A-7EE6-4342-B048-85BDC9FD1C3A}</a:tableStyleId>
                  </a:tblPr>
                  <a:tblGrid>
                    <a:gridCol w="1831467">
                      <a:extLst>
                        <a:ext uri="{9D8B030D-6E8A-4147-A177-3AD203B41FA5}">
                          <a16:colId xmlns:a16="http://schemas.microsoft.com/office/drawing/2014/main" val="346455926"/>
                        </a:ext>
                      </a:extLst>
                    </a:gridCol>
                    <a:gridCol w="1831467">
                      <a:extLst>
                        <a:ext uri="{9D8B030D-6E8A-4147-A177-3AD203B41FA5}">
                          <a16:colId xmlns:a16="http://schemas.microsoft.com/office/drawing/2014/main" val="2257910556"/>
                        </a:ext>
                      </a:extLst>
                    </a:gridCol>
                    <a:gridCol w="1831467">
                      <a:extLst>
                        <a:ext uri="{9D8B030D-6E8A-4147-A177-3AD203B41FA5}">
                          <a16:colId xmlns:a16="http://schemas.microsoft.com/office/drawing/2014/main" val="3466978473"/>
                        </a:ext>
                      </a:extLst>
                    </a:gridCol>
                  </a:tblGrid>
                  <a:tr h="661746">
                    <a:tc>
                      <a:txBody>
                        <a:bodyPr/>
                        <a:lstStyle/>
                        <a:p>
                          <a:r>
                            <a:rPr lang="en-CA"/>
                            <a:t>Beam Area Experiment</a:t>
                          </a:r>
                        </a:p>
                      </a:txBody>
                      <a:tcPr/>
                    </a:tc>
                    <a:tc>
                      <a:txBody>
                        <a:bodyPr/>
                        <a:lstStyle/>
                        <a:p>
                          <a:r>
                            <a:rPr lang="en-CA"/>
                            <a:t>Infrared Light</a:t>
                          </a:r>
                        </a:p>
                      </a:txBody>
                      <a:tcPr/>
                    </a:tc>
                    <a:tc>
                      <a:txBody>
                        <a:bodyPr/>
                        <a:lstStyle/>
                        <a:p>
                          <a:r>
                            <a:rPr lang="en-CA"/>
                            <a:t>Blue Light</a:t>
                          </a:r>
                        </a:p>
                      </a:txBody>
                      <a:tcPr/>
                    </a:tc>
                    <a:extLst>
                      <a:ext uri="{0D108BD9-81ED-4DB2-BD59-A6C34878D82A}">
                        <a16:rowId xmlns:a16="http://schemas.microsoft.com/office/drawing/2014/main" val="281557044"/>
                      </a:ext>
                    </a:extLst>
                  </a:tr>
                  <a:tr h="390614">
                    <a:tc>
                      <a:txBody>
                        <a:bodyPr/>
                        <a:lstStyle/>
                        <a:p>
                          <a:r>
                            <a:rPr lang="en-CA"/>
                            <a:t>Beam Area 1</a:t>
                          </a:r>
                        </a:p>
                      </a:txBody>
                      <a:tcPr/>
                    </a:tc>
                    <a:tc>
                      <a:txBody>
                        <a:bodyPr/>
                        <a:lstStyle/>
                        <a:p>
                          <a:endParaRPr lang="en-US"/>
                        </a:p>
                      </a:txBody>
                      <a:tcPr>
                        <a:blipFill>
                          <a:blip r:embed="rId4"/>
                          <a:stretch>
                            <a:fillRect l="-100667" t="-175385" r="-101667" b="-170769"/>
                          </a:stretch>
                        </a:blipFill>
                      </a:tcPr>
                    </a:tc>
                    <a:tc>
                      <a:txBody>
                        <a:bodyPr/>
                        <a:lstStyle/>
                        <a:p>
                          <a:endParaRPr lang="en-US"/>
                        </a:p>
                      </a:txBody>
                      <a:tcPr>
                        <a:blipFill>
                          <a:blip r:embed="rId4"/>
                          <a:stretch>
                            <a:fillRect l="-200000" t="-175385" r="-1329" b="-170769"/>
                          </a:stretch>
                        </a:blipFill>
                      </a:tcPr>
                    </a:tc>
                    <a:extLst>
                      <a:ext uri="{0D108BD9-81ED-4DB2-BD59-A6C34878D82A}">
                        <a16:rowId xmlns:a16="http://schemas.microsoft.com/office/drawing/2014/main" val="2159928188"/>
                      </a:ext>
                    </a:extLst>
                  </a:tr>
                  <a:tr h="661746">
                    <a:tc>
                      <a:txBody>
                        <a:bodyPr/>
                        <a:lstStyle/>
                        <a:p>
                          <a:r>
                            <a:rPr lang="en-CA"/>
                            <a:t>Beam Area 2</a:t>
                          </a:r>
                        </a:p>
                      </a:txBody>
                      <a:tcPr/>
                    </a:tc>
                    <a:tc>
                      <a:txBody>
                        <a:bodyPr/>
                        <a:lstStyle/>
                        <a:p>
                          <a:endParaRPr lang="en-US"/>
                        </a:p>
                      </a:txBody>
                      <a:tcPr>
                        <a:blipFill>
                          <a:blip r:embed="rId4"/>
                          <a:stretch>
                            <a:fillRect l="-100667" t="-164220" r="-101667" b="-1835"/>
                          </a:stretch>
                        </a:blipFill>
                      </a:tcPr>
                    </a:tc>
                    <a:tc>
                      <a:txBody>
                        <a:bodyPr/>
                        <a:lstStyle/>
                        <a:p>
                          <a:endParaRPr lang="en-US"/>
                        </a:p>
                      </a:txBody>
                      <a:tcPr>
                        <a:blipFill>
                          <a:blip r:embed="rId4"/>
                          <a:stretch>
                            <a:fillRect l="-200000" t="-164220" r="-1329" b="-1835"/>
                          </a:stretch>
                        </a:blipFill>
                      </a:tcPr>
                    </a:tc>
                    <a:extLst>
                      <a:ext uri="{0D108BD9-81ED-4DB2-BD59-A6C34878D82A}">
                        <a16:rowId xmlns:a16="http://schemas.microsoft.com/office/drawing/2014/main" val="776233417"/>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B7131712-A5B3-7B0E-FA10-690A80F31B9C}"/>
                  </a:ext>
                </a:extLst>
              </p:cNvPr>
              <p:cNvGraphicFramePr>
                <a:graphicFrameLocks noGrp="1"/>
              </p:cNvGraphicFramePr>
              <p:nvPr/>
            </p:nvGraphicFramePr>
            <p:xfrm>
              <a:off x="49874" y="4450465"/>
              <a:ext cx="5494401" cy="2218690"/>
            </p:xfrm>
            <a:graphic>
              <a:graphicData uri="http://schemas.openxmlformats.org/drawingml/2006/table">
                <a:tbl>
                  <a:tblPr firstRow="1" bandRow="1">
                    <a:tableStyleId>{5C22544A-7EE6-4342-B048-85BDC9FD1C3A}</a:tableStyleId>
                  </a:tblPr>
                  <a:tblGrid>
                    <a:gridCol w="1831467">
                      <a:extLst>
                        <a:ext uri="{9D8B030D-6E8A-4147-A177-3AD203B41FA5}">
                          <a16:colId xmlns:a16="http://schemas.microsoft.com/office/drawing/2014/main" val="346455926"/>
                        </a:ext>
                      </a:extLst>
                    </a:gridCol>
                    <a:gridCol w="1831467">
                      <a:extLst>
                        <a:ext uri="{9D8B030D-6E8A-4147-A177-3AD203B41FA5}">
                          <a16:colId xmlns:a16="http://schemas.microsoft.com/office/drawing/2014/main" val="2257910556"/>
                        </a:ext>
                      </a:extLst>
                    </a:gridCol>
                    <a:gridCol w="1831467">
                      <a:extLst>
                        <a:ext uri="{9D8B030D-6E8A-4147-A177-3AD203B41FA5}">
                          <a16:colId xmlns:a16="http://schemas.microsoft.com/office/drawing/2014/main" val="3466978473"/>
                        </a:ext>
                      </a:extLst>
                    </a:gridCol>
                  </a:tblGrid>
                  <a:tr h="661746">
                    <a:tc>
                      <a:txBody>
                        <a:bodyPr/>
                        <a:lstStyle/>
                        <a:p>
                          <a:r>
                            <a:rPr lang="en-CA"/>
                            <a:t>Pulse Duration Experiment</a:t>
                          </a:r>
                        </a:p>
                      </a:txBody>
                      <a:tcPr/>
                    </a:tc>
                    <a:tc>
                      <a:txBody>
                        <a:bodyPr/>
                        <a:lstStyle/>
                        <a:p>
                          <a:r>
                            <a:rPr lang="en-CA"/>
                            <a:t>Infrared Light</a:t>
                          </a:r>
                        </a:p>
                      </a:txBody>
                      <a:tcPr/>
                    </a:tc>
                    <a:tc>
                      <a:txBody>
                        <a:bodyPr/>
                        <a:lstStyle/>
                        <a:p>
                          <a:r>
                            <a:rPr lang="en-CA"/>
                            <a:t>Blue Light</a:t>
                          </a:r>
                        </a:p>
                      </a:txBody>
                      <a:tcPr/>
                    </a:tc>
                    <a:extLst>
                      <a:ext uri="{0D108BD9-81ED-4DB2-BD59-A6C34878D82A}">
                        <a16:rowId xmlns:a16="http://schemas.microsoft.com/office/drawing/2014/main" val="281557044"/>
                      </a:ext>
                    </a:extLst>
                  </a:tr>
                  <a:tr h="390614">
                    <a:tc>
                      <a:txBody>
                        <a:bodyPr/>
                        <a:lstStyle/>
                        <a:p>
                          <a:r>
                            <a:rPr lang="en-CA"/>
                            <a:t>Pulse Duration 1</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𝛿</m:t>
                                    </m:r>
                                    <m:r>
                                      <a:rPr lang="en-CA" b="0" i="1" smtClean="0">
                                        <a:latin typeface="Cambria Math" panose="02040503050406030204" pitchFamily="18" charset="0"/>
                                      </a:rPr>
                                      <m:t>𝑡</m:t>
                                    </m:r>
                                  </m:e>
                                  <m:sub>
                                    <m:r>
                                      <a:rPr lang="en-CA" b="0" i="1" smtClean="0">
                                        <a:latin typeface="Cambria Math" panose="02040503050406030204" pitchFamily="18" charset="0"/>
                                      </a:rPr>
                                      <m:t>𝐹𝑊𝐻𝑀</m:t>
                                    </m:r>
                                    <m:r>
                                      <a:rPr lang="en-CA" b="0" i="1" smtClean="0">
                                        <a:latin typeface="Cambria Math" panose="02040503050406030204" pitchFamily="18" charset="0"/>
                                      </a:rPr>
                                      <m:t>,</m:t>
                                    </m:r>
                                    <m:r>
                                      <a:rPr lang="en-CA" b="0" i="1" smtClean="0">
                                        <a:latin typeface="Cambria Math" panose="02040503050406030204" pitchFamily="18" charset="0"/>
                                      </a:rPr>
                                      <m:t>𝑟𝑒𝑑</m:t>
                                    </m:r>
                                    <m:r>
                                      <a:rPr lang="en-CA" b="0" i="1" smtClean="0">
                                        <a:latin typeface="Cambria Math" panose="02040503050406030204" pitchFamily="18" charset="0"/>
                                      </a:rPr>
                                      <m:t>,1</m:t>
                                    </m:r>
                                  </m:sub>
                                </m:sSub>
                              </m:oMath>
                            </m:oMathPara>
                          </a14:m>
                          <a:endParaRPr lang="en-CA"/>
                        </a:p>
                      </a:txBody>
                      <a:tcPr/>
                    </a:tc>
                    <a:tc>
                      <a:txBody>
                        <a:bodyPr/>
                        <a:lstStyle/>
                        <a:p>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m:t>
                                </m:r>
                              </m:oMath>
                            </m:oMathPara>
                          </a14:m>
                          <a:endParaRPr lang="en-CA"/>
                        </a:p>
                      </a:txBody>
                      <a:tcPr/>
                    </a:tc>
                    <a:extLst>
                      <a:ext uri="{0D108BD9-81ED-4DB2-BD59-A6C34878D82A}">
                        <a16:rowId xmlns:a16="http://schemas.microsoft.com/office/drawing/2014/main" val="2159928188"/>
                      </a:ext>
                    </a:extLst>
                  </a:tr>
                  <a:tr h="661746">
                    <a:tc>
                      <a:txBody>
                        <a:bodyPr/>
                        <a:lstStyle/>
                        <a:p>
                          <a:r>
                            <a:rPr lang="en-CA"/>
                            <a:t>Pulse Duration 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𝛿</m:t>
                                    </m:r>
                                    <m:r>
                                      <a:rPr lang="en-CA" b="0" i="1" smtClean="0">
                                        <a:latin typeface="Cambria Math" panose="02040503050406030204" pitchFamily="18" charset="0"/>
                                      </a:rPr>
                                      <m:t>𝑡</m:t>
                                    </m:r>
                                  </m:e>
                                  <m:sub>
                                    <m:r>
                                      <a:rPr lang="en-CA" b="0" i="1" smtClean="0">
                                        <a:latin typeface="Cambria Math" panose="02040503050406030204" pitchFamily="18" charset="0"/>
                                      </a:rPr>
                                      <m:t>𝐹𝑊𝐻𝑀</m:t>
                                    </m:r>
                                    <m:r>
                                      <a:rPr lang="en-CA" b="0" i="1" smtClean="0">
                                        <a:latin typeface="Cambria Math" panose="02040503050406030204" pitchFamily="18" charset="0"/>
                                      </a:rPr>
                                      <m:t>,</m:t>
                                    </m:r>
                                    <m:r>
                                      <a:rPr lang="en-CA" b="0" i="1" smtClean="0">
                                        <a:latin typeface="Cambria Math" panose="02040503050406030204" pitchFamily="18" charset="0"/>
                                      </a:rPr>
                                      <m:t>𝑟𝑒𝑑</m:t>
                                    </m:r>
                                    <m:r>
                                      <a:rPr lang="en-CA" b="0" i="1" smtClean="0">
                                        <a:latin typeface="Cambria Math" panose="02040503050406030204" pitchFamily="18" charset="0"/>
                                      </a:rPr>
                                      <m:t>,2 </m:t>
                                    </m:r>
                                  </m:sub>
                                </m:sSub>
                                <m:r>
                                  <a:rPr lang="en-CA" b="0" i="1" smtClean="0">
                                    <a:latin typeface="Cambria Math" panose="02040503050406030204" pitchFamily="18" charset="0"/>
                                  </a:rPr>
                                  <m:t>≈2</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𝛿</m:t>
                                    </m:r>
                                    <m:r>
                                      <a:rPr lang="en-CA" b="0" i="1" smtClean="0">
                                        <a:latin typeface="Cambria Math" panose="02040503050406030204" pitchFamily="18" charset="0"/>
                                      </a:rPr>
                                      <m:t>𝑡</m:t>
                                    </m:r>
                                  </m:e>
                                  <m:sub>
                                    <m:r>
                                      <a:rPr lang="en-CA" b="0" i="1" smtClean="0">
                                        <a:latin typeface="Cambria Math" panose="02040503050406030204" pitchFamily="18" charset="0"/>
                                      </a:rPr>
                                      <m:t>𝐹𝑊𝐻𝑀</m:t>
                                    </m:r>
                                    <m:r>
                                      <a:rPr lang="en-CA" b="0" i="1" smtClean="0">
                                        <a:latin typeface="Cambria Math" panose="02040503050406030204" pitchFamily="18" charset="0"/>
                                      </a:rPr>
                                      <m:t>,</m:t>
                                    </m:r>
                                    <m:r>
                                      <a:rPr lang="en-CA" b="0" i="1" smtClean="0">
                                        <a:latin typeface="Cambria Math" panose="02040503050406030204" pitchFamily="18" charset="0"/>
                                      </a:rPr>
                                      <m:t>𝑟𝑒𝑑</m:t>
                                    </m:r>
                                    <m:r>
                                      <a:rPr lang="en-CA" b="0" i="1" smtClean="0">
                                        <a:latin typeface="Cambria Math" panose="02040503050406030204" pitchFamily="18" charset="0"/>
                                      </a:rPr>
                                      <m:t>,1</m:t>
                                    </m:r>
                                  </m:sub>
                                </m:sSub>
                              </m:oMath>
                            </m:oMathPara>
                          </a14:m>
                          <a:endParaRPr lang="en-CA"/>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m:t>
                                </m:r>
                              </m:oMath>
                            </m:oMathPara>
                          </a14:m>
                          <a:endParaRPr lang="en-CA"/>
                        </a:p>
                      </a:txBody>
                      <a:tcPr/>
                    </a:tc>
                    <a:extLst>
                      <a:ext uri="{0D108BD9-81ED-4DB2-BD59-A6C34878D82A}">
                        <a16:rowId xmlns:a16="http://schemas.microsoft.com/office/drawing/2014/main" val="776233417"/>
                      </a:ext>
                    </a:extLst>
                  </a:tr>
                </a:tbl>
              </a:graphicData>
            </a:graphic>
          </p:graphicFrame>
        </mc:Choice>
        <mc:Fallback xmlns="">
          <p:graphicFrame>
            <p:nvGraphicFramePr>
              <p:cNvPr id="6" name="Table 5">
                <a:extLst>
                  <a:ext uri="{FF2B5EF4-FFF2-40B4-BE49-F238E27FC236}">
                    <a16:creationId xmlns:a16="http://schemas.microsoft.com/office/drawing/2014/main" id="{B7131712-A5B3-7B0E-FA10-690A80F31B9C}"/>
                  </a:ext>
                </a:extLst>
              </p:cNvPr>
              <p:cNvGraphicFramePr>
                <a:graphicFrameLocks noGrp="1"/>
              </p:cNvGraphicFramePr>
              <p:nvPr/>
            </p:nvGraphicFramePr>
            <p:xfrm>
              <a:off x="49874" y="4450465"/>
              <a:ext cx="5494401" cy="2218690"/>
            </p:xfrm>
            <a:graphic>
              <a:graphicData uri="http://schemas.openxmlformats.org/drawingml/2006/table">
                <a:tbl>
                  <a:tblPr firstRow="1" bandRow="1">
                    <a:tableStyleId>{5C22544A-7EE6-4342-B048-85BDC9FD1C3A}</a:tableStyleId>
                  </a:tblPr>
                  <a:tblGrid>
                    <a:gridCol w="1831467">
                      <a:extLst>
                        <a:ext uri="{9D8B030D-6E8A-4147-A177-3AD203B41FA5}">
                          <a16:colId xmlns:a16="http://schemas.microsoft.com/office/drawing/2014/main" val="346455926"/>
                        </a:ext>
                      </a:extLst>
                    </a:gridCol>
                    <a:gridCol w="1831467">
                      <a:extLst>
                        <a:ext uri="{9D8B030D-6E8A-4147-A177-3AD203B41FA5}">
                          <a16:colId xmlns:a16="http://schemas.microsoft.com/office/drawing/2014/main" val="2257910556"/>
                        </a:ext>
                      </a:extLst>
                    </a:gridCol>
                    <a:gridCol w="1831467">
                      <a:extLst>
                        <a:ext uri="{9D8B030D-6E8A-4147-A177-3AD203B41FA5}">
                          <a16:colId xmlns:a16="http://schemas.microsoft.com/office/drawing/2014/main" val="3466978473"/>
                        </a:ext>
                      </a:extLst>
                    </a:gridCol>
                  </a:tblGrid>
                  <a:tr h="914400">
                    <a:tc>
                      <a:txBody>
                        <a:bodyPr/>
                        <a:lstStyle/>
                        <a:p>
                          <a:r>
                            <a:rPr lang="en-CA"/>
                            <a:t>Pulse Duration Experiment</a:t>
                          </a:r>
                        </a:p>
                      </a:txBody>
                      <a:tcPr/>
                    </a:tc>
                    <a:tc>
                      <a:txBody>
                        <a:bodyPr/>
                        <a:lstStyle/>
                        <a:p>
                          <a:r>
                            <a:rPr lang="en-CA"/>
                            <a:t>Infrared Light</a:t>
                          </a:r>
                        </a:p>
                      </a:txBody>
                      <a:tcPr/>
                    </a:tc>
                    <a:tc>
                      <a:txBody>
                        <a:bodyPr/>
                        <a:lstStyle/>
                        <a:p>
                          <a:r>
                            <a:rPr lang="en-CA"/>
                            <a:t>Blue Light</a:t>
                          </a:r>
                        </a:p>
                      </a:txBody>
                      <a:tcPr/>
                    </a:tc>
                    <a:extLst>
                      <a:ext uri="{0D108BD9-81ED-4DB2-BD59-A6C34878D82A}">
                        <a16:rowId xmlns:a16="http://schemas.microsoft.com/office/drawing/2014/main" val="281557044"/>
                      </a:ext>
                    </a:extLst>
                  </a:tr>
                  <a:tr h="640080">
                    <a:tc>
                      <a:txBody>
                        <a:bodyPr/>
                        <a:lstStyle/>
                        <a:p>
                          <a:r>
                            <a:rPr lang="en-CA"/>
                            <a:t>Pulse Duration 1</a:t>
                          </a:r>
                        </a:p>
                      </a:txBody>
                      <a:tcPr/>
                    </a:tc>
                    <a:tc>
                      <a:txBody>
                        <a:bodyPr/>
                        <a:lstStyle/>
                        <a:p>
                          <a:endParaRPr lang="en-US"/>
                        </a:p>
                      </a:txBody>
                      <a:tcPr>
                        <a:blipFill>
                          <a:blip r:embed="rId5"/>
                          <a:stretch>
                            <a:fillRect l="-100667" t="-146226" r="-101667" b="-113208"/>
                          </a:stretch>
                        </a:blipFill>
                      </a:tcPr>
                    </a:tc>
                    <a:tc>
                      <a:txBody>
                        <a:bodyPr/>
                        <a:lstStyle/>
                        <a:p>
                          <a:endParaRPr lang="en-US"/>
                        </a:p>
                      </a:txBody>
                      <a:tcPr>
                        <a:blipFill>
                          <a:blip r:embed="rId5"/>
                          <a:stretch>
                            <a:fillRect l="-200000" t="-146226" r="-1329" b="-113208"/>
                          </a:stretch>
                        </a:blipFill>
                      </a:tcPr>
                    </a:tc>
                    <a:extLst>
                      <a:ext uri="{0D108BD9-81ED-4DB2-BD59-A6C34878D82A}">
                        <a16:rowId xmlns:a16="http://schemas.microsoft.com/office/drawing/2014/main" val="2159928188"/>
                      </a:ext>
                    </a:extLst>
                  </a:tr>
                  <a:tr h="664210">
                    <a:tc>
                      <a:txBody>
                        <a:bodyPr/>
                        <a:lstStyle/>
                        <a:p>
                          <a:r>
                            <a:rPr lang="en-CA"/>
                            <a:t>Pulse Duration 2</a:t>
                          </a:r>
                        </a:p>
                      </a:txBody>
                      <a:tcPr/>
                    </a:tc>
                    <a:tc>
                      <a:txBody>
                        <a:bodyPr/>
                        <a:lstStyle/>
                        <a:p>
                          <a:endParaRPr lang="en-US"/>
                        </a:p>
                      </a:txBody>
                      <a:tcPr>
                        <a:blipFill>
                          <a:blip r:embed="rId5"/>
                          <a:stretch>
                            <a:fillRect l="-100667" t="-239450" r="-101667" b="-10092"/>
                          </a:stretch>
                        </a:blipFill>
                      </a:tcPr>
                    </a:tc>
                    <a:tc>
                      <a:txBody>
                        <a:bodyPr/>
                        <a:lstStyle/>
                        <a:p>
                          <a:endParaRPr lang="en-US"/>
                        </a:p>
                      </a:txBody>
                      <a:tcPr>
                        <a:blipFill>
                          <a:blip r:embed="rId5"/>
                          <a:stretch>
                            <a:fillRect l="-200000" t="-239450" r="-1329" b="-10092"/>
                          </a:stretch>
                        </a:blipFill>
                      </a:tcPr>
                    </a:tc>
                    <a:extLst>
                      <a:ext uri="{0D108BD9-81ED-4DB2-BD59-A6C34878D82A}">
                        <a16:rowId xmlns:a16="http://schemas.microsoft.com/office/drawing/2014/main" val="776233417"/>
                      </a:ext>
                    </a:extLst>
                  </a:tr>
                </a:tbl>
              </a:graphicData>
            </a:graphic>
          </p:graphicFrame>
        </mc:Fallback>
      </mc:AlternateContent>
      <p:sp>
        <p:nvSpPr>
          <p:cNvPr id="12" name="TextBox 11">
            <a:extLst>
              <a:ext uri="{FF2B5EF4-FFF2-40B4-BE49-F238E27FC236}">
                <a16:creationId xmlns:a16="http://schemas.microsoft.com/office/drawing/2014/main" id="{848954EA-8FB5-F892-CD07-64688C961A01}"/>
              </a:ext>
            </a:extLst>
          </p:cNvPr>
          <p:cNvSpPr txBox="1"/>
          <p:nvPr/>
        </p:nvSpPr>
        <p:spPr>
          <a:xfrm>
            <a:off x="5625296" y="3064389"/>
            <a:ext cx="6279266" cy="1200329"/>
          </a:xfrm>
          <a:prstGeom prst="rect">
            <a:avLst/>
          </a:prstGeom>
          <a:noFill/>
        </p:spPr>
        <p:txBody>
          <a:bodyPr wrap="square" lIns="91440" tIns="45720" rIns="91440" bIns="45720" anchor="t">
            <a:spAutoFit/>
          </a:bodyPr>
          <a:lstStyle/>
          <a:p>
            <a:pPr marL="342900" indent="-342900">
              <a:buFont typeface="Wingdings" panose="05000000000000000000" pitchFamily="2" charset="2"/>
              <a:buChar char="§"/>
            </a:pPr>
            <a:r>
              <a:rPr lang="en-US" sz="2400"/>
              <a:t>Double the beam are of the infrared light and calculate the beam area of the blue light</a:t>
            </a:r>
          </a:p>
        </p:txBody>
      </p:sp>
      <p:sp>
        <p:nvSpPr>
          <p:cNvPr id="14" name="TextBox 13">
            <a:extLst>
              <a:ext uri="{FF2B5EF4-FFF2-40B4-BE49-F238E27FC236}">
                <a16:creationId xmlns:a16="http://schemas.microsoft.com/office/drawing/2014/main" id="{D8539005-71AD-2036-F657-2B41DBEF6DDF}"/>
              </a:ext>
            </a:extLst>
          </p:cNvPr>
          <p:cNvSpPr txBox="1"/>
          <p:nvPr/>
        </p:nvSpPr>
        <p:spPr>
          <a:xfrm>
            <a:off x="5631366" y="4891079"/>
            <a:ext cx="6279266" cy="1200329"/>
          </a:xfrm>
          <a:prstGeom prst="rect">
            <a:avLst/>
          </a:prstGeom>
          <a:noFill/>
        </p:spPr>
        <p:txBody>
          <a:bodyPr wrap="square">
            <a:spAutoFit/>
          </a:bodyPr>
          <a:lstStyle/>
          <a:p>
            <a:pPr marL="285750" indent="-285750">
              <a:buFont typeface="Wingdings" panose="05000000000000000000" pitchFamily="2" charset="2"/>
              <a:buChar char="§"/>
            </a:pPr>
            <a:r>
              <a:rPr lang="en-US" sz="2400"/>
              <a:t>Double the pulse duration of the infrared light and infer what happens to the pulse duration of the blue light</a:t>
            </a:r>
          </a:p>
        </p:txBody>
      </p:sp>
    </p:spTree>
    <p:extLst>
      <p:ext uri="{BB962C8B-B14F-4D97-AF65-F5344CB8AC3E}">
        <p14:creationId xmlns:p14="http://schemas.microsoft.com/office/powerpoint/2010/main" val="633450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937810-C092-7451-4174-D7A560981F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82B1E7-CD48-895E-C721-624FC6533D1E}"/>
              </a:ext>
            </a:extLst>
          </p:cNvPr>
          <p:cNvSpPr>
            <a:spLocks noGrp="1"/>
          </p:cNvSpPr>
          <p:nvPr>
            <p:ph type="title"/>
          </p:nvPr>
        </p:nvSpPr>
        <p:spPr/>
        <p:txBody>
          <a:bodyPr/>
          <a:lstStyle/>
          <a:p>
            <a:r>
              <a:rPr lang="en-US"/>
              <a:t>The intensity autocorrelator</a:t>
            </a:r>
          </a:p>
        </p:txBody>
      </p:sp>
      <p:pic>
        <p:nvPicPr>
          <p:cNvPr id="4" name="Content Placeholder 3" descr="A red line on a black background&#10;&#10;Description automatically generated">
            <a:extLst>
              <a:ext uri="{FF2B5EF4-FFF2-40B4-BE49-F238E27FC236}">
                <a16:creationId xmlns:a16="http://schemas.microsoft.com/office/drawing/2014/main" id="{59E44B1F-51AD-7789-7C89-6683B2EC9EB8}"/>
              </a:ext>
            </a:extLst>
          </p:cNvPr>
          <p:cNvPicPr>
            <a:picLocks noGrp="1" noChangeAspect="1"/>
          </p:cNvPicPr>
          <p:nvPr>
            <p:ph idx="1"/>
          </p:nvPr>
        </p:nvPicPr>
        <p:blipFill>
          <a:blip r:embed="rId3"/>
          <a:stretch>
            <a:fillRect/>
          </a:stretch>
        </p:blipFill>
        <p:spPr>
          <a:xfrm>
            <a:off x="3286719" y="1335009"/>
            <a:ext cx="4661713" cy="4595117"/>
          </a:xfrm>
          <a:prstGeom prst="rect">
            <a:avLst/>
          </a:prstGeom>
        </p:spPr>
      </p:pic>
      <p:pic>
        <p:nvPicPr>
          <p:cNvPr id="3" name="Picture 2" descr="A blue rectangles on a black background&#10;&#10;AI-generated content may be incorrect.">
            <a:extLst>
              <a:ext uri="{FF2B5EF4-FFF2-40B4-BE49-F238E27FC236}">
                <a16:creationId xmlns:a16="http://schemas.microsoft.com/office/drawing/2014/main" id="{D867F4F9-0736-596B-3E1C-F379EEA41EEB}"/>
              </a:ext>
            </a:extLst>
          </p:cNvPr>
          <p:cNvPicPr>
            <a:picLocks noChangeAspect="1"/>
          </p:cNvPicPr>
          <p:nvPr/>
        </p:nvPicPr>
        <p:blipFill>
          <a:blip r:embed="rId4"/>
          <a:stretch>
            <a:fillRect/>
          </a:stretch>
        </p:blipFill>
        <p:spPr>
          <a:xfrm>
            <a:off x="8437528" y="1289308"/>
            <a:ext cx="3031114" cy="3894058"/>
          </a:xfrm>
          <a:prstGeom prst="rect">
            <a:avLst/>
          </a:prstGeom>
        </p:spPr>
      </p:pic>
      <p:pic>
        <p:nvPicPr>
          <p:cNvPr id="5" name="Picture 4" descr="A red and blue arrows&#10;&#10;AI-generated content may be incorrect.">
            <a:extLst>
              <a:ext uri="{FF2B5EF4-FFF2-40B4-BE49-F238E27FC236}">
                <a16:creationId xmlns:a16="http://schemas.microsoft.com/office/drawing/2014/main" id="{1246E622-DE6E-180E-93B4-D412323DE178}"/>
              </a:ext>
            </a:extLst>
          </p:cNvPr>
          <p:cNvPicPr>
            <a:picLocks noChangeAspect="1"/>
          </p:cNvPicPr>
          <p:nvPr/>
        </p:nvPicPr>
        <p:blipFill>
          <a:blip r:embed="rId5"/>
          <a:stretch>
            <a:fillRect/>
          </a:stretch>
        </p:blipFill>
        <p:spPr>
          <a:xfrm>
            <a:off x="132481" y="5286594"/>
            <a:ext cx="4933950" cy="1295400"/>
          </a:xfrm>
          <a:prstGeom prst="rect">
            <a:avLst/>
          </a:prstGeom>
        </p:spPr>
      </p:pic>
    </p:spTree>
    <p:extLst>
      <p:ext uri="{BB962C8B-B14F-4D97-AF65-F5344CB8AC3E}">
        <p14:creationId xmlns:p14="http://schemas.microsoft.com/office/powerpoint/2010/main" val="2126053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82882-2322-D4D5-FF37-5665315F21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706185-168B-6522-EBB7-3BB7DDF903E3}"/>
              </a:ext>
            </a:extLst>
          </p:cNvPr>
          <p:cNvSpPr>
            <a:spLocks noGrp="1"/>
          </p:cNvSpPr>
          <p:nvPr>
            <p:ph type="title"/>
          </p:nvPr>
        </p:nvSpPr>
        <p:spPr>
          <a:xfrm>
            <a:off x="259883" y="434108"/>
            <a:ext cx="7046081" cy="895927"/>
          </a:xfrm>
        </p:spPr>
        <p:txBody>
          <a:bodyPr anchor="ctr">
            <a:normAutofit/>
          </a:bodyPr>
          <a:lstStyle/>
          <a:p>
            <a:r>
              <a:rPr lang="en-US"/>
              <a:t>Inquiry Learning</a:t>
            </a:r>
          </a:p>
        </p:txBody>
      </p:sp>
      <p:graphicFrame>
        <p:nvGraphicFramePr>
          <p:cNvPr id="5" name="Content Placeholder 2">
            <a:extLst>
              <a:ext uri="{FF2B5EF4-FFF2-40B4-BE49-F238E27FC236}">
                <a16:creationId xmlns:a16="http://schemas.microsoft.com/office/drawing/2014/main" id="{714707C9-845C-555B-0CC1-89649C267D78}"/>
              </a:ext>
            </a:extLst>
          </p:cNvPr>
          <p:cNvGraphicFramePr>
            <a:graphicFrameLocks noGrp="1"/>
          </p:cNvGraphicFramePr>
          <p:nvPr>
            <p:ph idx="1"/>
          </p:nvPr>
        </p:nvGraphicFramePr>
        <p:xfrm>
          <a:off x="205453" y="-449504"/>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Content Placeholder 6">
            <a:extLst>
              <a:ext uri="{FF2B5EF4-FFF2-40B4-BE49-F238E27FC236}">
                <a16:creationId xmlns:a16="http://schemas.microsoft.com/office/drawing/2014/main" id="{B75916BF-09CC-A386-2746-85523D2EE0C0}"/>
              </a:ext>
            </a:extLst>
          </p:cNvPr>
          <p:cNvGraphicFramePr>
            <a:graphicFrameLocks/>
          </p:cNvGraphicFramePr>
          <p:nvPr>
            <p:extLst>
              <p:ext uri="{D42A27DB-BD31-4B8C-83A1-F6EECF244321}">
                <p14:modId xmlns:p14="http://schemas.microsoft.com/office/powerpoint/2010/main" val="1863727240"/>
              </p:ext>
            </p:extLst>
          </p:nvPr>
        </p:nvGraphicFramePr>
        <p:xfrm>
          <a:off x="205482" y="2957522"/>
          <a:ext cx="11569700" cy="2595880"/>
        </p:xfrm>
        <a:graphic>
          <a:graphicData uri="http://schemas.openxmlformats.org/drawingml/2006/table">
            <a:tbl>
              <a:tblPr firstRow="1" bandRow="1">
                <a:tableStyleId>{5C22544A-7EE6-4342-B048-85BDC9FD1C3A}</a:tableStyleId>
              </a:tblPr>
              <a:tblGrid>
                <a:gridCol w="5784850">
                  <a:extLst>
                    <a:ext uri="{9D8B030D-6E8A-4147-A177-3AD203B41FA5}">
                      <a16:colId xmlns:a16="http://schemas.microsoft.com/office/drawing/2014/main" val="3388379705"/>
                    </a:ext>
                  </a:extLst>
                </a:gridCol>
                <a:gridCol w="5784850">
                  <a:extLst>
                    <a:ext uri="{9D8B030D-6E8A-4147-A177-3AD203B41FA5}">
                      <a16:colId xmlns:a16="http://schemas.microsoft.com/office/drawing/2014/main" val="4280528245"/>
                    </a:ext>
                  </a:extLst>
                </a:gridCol>
              </a:tblGrid>
              <a:tr h="370840">
                <a:tc>
                  <a:txBody>
                    <a:bodyPr/>
                    <a:lstStyle/>
                    <a:p>
                      <a:r>
                        <a:rPr lang="en-CA"/>
                        <a:t>Criterion</a:t>
                      </a:r>
                    </a:p>
                  </a:txBody>
                  <a:tcPr/>
                </a:tc>
                <a:tc>
                  <a:txBody>
                    <a:bodyPr/>
                    <a:lstStyle/>
                    <a:p>
                      <a:r>
                        <a:rPr lang="en-CA"/>
                        <a:t>Provided?</a:t>
                      </a:r>
                    </a:p>
                  </a:txBody>
                  <a:tcPr/>
                </a:tc>
                <a:extLst>
                  <a:ext uri="{0D108BD9-81ED-4DB2-BD59-A6C34878D82A}">
                    <a16:rowId xmlns:a16="http://schemas.microsoft.com/office/drawing/2014/main" val="3788806360"/>
                  </a:ext>
                </a:extLst>
              </a:tr>
              <a:tr h="370840">
                <a:tc>
                  <a:txBody>
                    <a:bodyPr/>
                    <a:lstStyle/>
                    <a:p>
                      <a:r>
                        <a:rPr lang="en-CA"/>
                        <a:t>Problem/Question</a:t>
                      </a:r>
                    </a:p>
                  </a:txBody>
                  <a:tcPr/>
                </a:tc>
                <a:tc>
                  <a:txBody>
                    <a:bodyPr/>
                    <a:lstStyle/>
                    <a:p>
                      <a:r>
                        <a:rPr lang="en-CA"/>
                        <a:t>Yes</a:t>
                      </a:r>
                    </a:p>
                  </a:txBody>
                  <a:tcPr/>
                </a:tc>
                <a:extLst>
                  <a:ext uri="{0D108BD9-81ED-4DB2-BD59-A6C34878D82A}">
                    <a16:rowId xmlns:a16="http://schemas.microsoft.com/office/drawing/2014/main" val="3756978518"/>
                  </a:ext>
                </a:extLst>
              </a:tr>
              <a:tr h="370840">
                <a:tc>
                  <a:txBody>
                    <a:bodyPr/>
                    <a:lstStyle/>
                    <a:p>
                      <a:r>
                        <a:rPr lang="en-CA"/>
                        <a:t>Theory/Background</a:t>
                      </a:r>
                    </a:p>
                  </a:txBody>
                  <a:tcPr/>
                </a:tc>
                <a:tc>
                  <a:txBody>
                    <a:bodyPr/>
                    <a:lstStyle/>
                    <a:p>
                      <a:r>
                        <a:rPr lang="en-CA"/>
                        <a:t>Yes</a:t>
                      </a:r>
                    </a:p>
                  </a:txBody>
                  <a:tcPr/>
                </a:tc>
                <a:extLst>
                  <a:ext uri="{0D108BD9-81ED-4DB2-BD59-A6C34878D82A}">
                    <a16:rowId xmlns:a16="http://schemas.microsoft.com/office/drawing/2014/main" val="4047820166"/>
                  </a:ext>
                </a:extLst>
              </a:tr>
              <a:tr h="370840">
                <a:tc>
                  <a:txBody>
                    <a:bodyPr/>
                    <a:lstStyle/>
                    <a:p>
                      <a:r>
                        <a:rPr lang="en-CA"/>
                        <a:t>Procedure/Design</a:t>
                      </a:r>
                    </a:p>
                  </a:txBody>
                  <a:tcPr/>
                </a:tc>
                <a:tc>
                  <a:txBody>
                    <a:bodyPr/>
                    <a:lstStyle/>
                    <a:p>
                      <a:r>
                        <a:rPr lang="en-CA"/>
                        <a:t>Yes</a:t>
                      </a:r>
                    </a:p>
                  </a:txBody>
                  <a:tcPr/>
                </a:tc>
                <a:extLst>
                  <a:ext uri="{0D108BD9-81ED-4DB2-BD59-A6C34878D82A}">
                    <a16:rowId xmlns:a16="http://schemas.microsoft.com/office/drawing/2014/main" val="2820071333"/>
                  </a:ext>
                </a:extLst>
              </a:tr>
              <a:tr h="370840">
                <a:tc>
                  <a:txBody>
                    <a:bodyPr/>
                    <a:lstStyle/>
                    <a:p>
                      <a:r>
                        <a:rPr lang="en-CA"/>
                        <a:t>Results Analysis</a:t>
                      </a:r>
                    </a:p>
                  </a:txBody>
                  <a:tcPr/>
                </a:tc>
                <a:tc>
                  <a:txBody>
                    <a:bodyPr/>
                    <a:lstStyle/>
                    <a:p>
                      <a:r>
                        <a:rPr lang="en-CA"/>
                        <a:t>Yes</a:t>
                      </a:r>
                    </a:p>
                  </a:txBody>
                  <a:tcPr/>
                </a:tc>
                <a:extLst>
                  <a:ext uri="{0D108BD9-81ED-4DB2-BD59-A6C34878D82A}">
                    <a16:rowId xmlns:a16="http://schemas.microsoft.com/office/drawing/2014/main" val="1664910242"/>
                  </a:ext>
                </a:extLst>
              </a:tr>
              <a:tr h="370840">
                <a:tc>
                  <a:txBody>
                    <a:bodyPr/>
                    <a:lstStyle/>
                    <a:p>
                      <a:r>
                        <a:rPr lang="en-CA"/>
                        <a:t>Results Communication</a:t>
                      </a:r>
                    </a:p>
                  </a:txBody>
                  <a:tcPr/>
                </a:tc>
                <a:tc>
                  <a:txBody>
                    <a:bodyPr/>
                    <a:lstStyle/>
                    <a:p>
                      <a:r>
                        <a:rPr lang="en-CA"/>
                        <a:t>Yes</a:t>
                      </a:r>
                    </a:p>
                  </a:txBody>
                  <a:tcPr/>
                </a:tc>
                <a:extLst>
                  <a:ext uri="{0D108BD9-81ED-4DB2-BD59-A6C34878D82A}">
                    <a16:rowId xmlns:a16="http://schemas.microsoft.com/office/drawing/2014/main" val="559935649"/>
                  </a:ext>
                </a:extLst>
              </a:tr>
              <a:tr h="370840">
                <a:tc>
                  <a:txBody>
                    <a:bodyPr/>
                    <a:lstStyle/>
                    <a:p>
                      <a:r>
                        <a:rPr lang="en-CA"/>
                        <a:t>Discussion</a:t>
                      </a:r>
                    </a:p>
                  </a:txBody>
                  <a:tcPr/>
                </a:tc>
                <a:tc>
                  <a:txBody>
                    <a:bodyPr/>
                    <a:lstStyle/>
                    <a:p>
                      <a:r>
                        <a:rPr lang="en-CA"/>
                        <a:t>Yes</a:t>
                      </a:r>
                    </a:p>
                  </a:txBody>
                  <a:tcPr/>
                </a:tc>
                <a:extLst>
                  <a:ext uri="{0D108BD9-81ED-4DB2-BD59-A6C34878D82A}">
                    <a16:rowId xmlns:a16="http://schemas.microsoft.com/office/drawing/2014/main" val="2106459600"/>
                  </a:ext>
                </a:extLst>
              </a:tr>
            </a:tbl>
          </a:graphicData>
        </a:graphic>
      </p:graphicFrame>
    </p:spTree>
    <p:extLst>
      <p:ext uri="{BB962C8B-B14F-4D97-AF65-F5344CB8AC3E}">
        <p14:creationId xmlns:p14="http://schemas.microsoft.com/office/powerpoint/2010/main" val="80035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B91B0C-4545-2578-76A5-1334AE6785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91D83A-75AB-7EB4-ADDD-655B99228020}"/>
              </a:ext>
            </a:extLst>
          </p:cNvPr>
          <p:cNvSpPr>
            <a:spLocks noGrp="1"/>
          </p:cNvSpPr>
          <p:nvPr>
            <p:ph type="title"/>
          </p:nvPr>
        </p:nvSpPr>
        <p:spPr>
          <a:xfrm>
            <a:off x="259883" y="434108"/>
            <a:ext cx="7046081" cy="895927"/>
          </a:xfrm>
        </p:spPr>
        <p:txBody>
          <a:bodyPr anchor="ctr">
            <a:normAutofit/>
          </a:bodyPr>
          <a:lstStyle/>
          <a:p>
            <a:r>
              <a:rPr lang="en-US"/>
              <a:t>Inquiry Learning</a:t>
            </a:r>
          </a:p>
        </p:txBody>
      </p:sp>
      <p:graphicFrame>
        <p:nvGraphicFramePr>
          <p:cNvPr id="5" name="Content Placeholder 2">
            <a:extLst>
              <a:ext uri="{FF2B5EF4-FFF2-40B4-BE49-F238E27FC236}">
                <a16:creationId xmlns:a16="http://schemas.microsoft.com/office/drawing/2014/main" id="{8AB05B22-9057-0845-A953-914F3BCBE48A}"/>
              </a:ext>
            </a:extLst>
          </p:cNvPr>
          <p:cNvGraphicFramePr>
            <a:graphicFrameLocks noGrp="1"/>
          </p:cNvGraphicFramePr>
          <p:nvPr>
            <p:ph idx="1"/>
          </p:nvPr>
        </p:nvGraphicFramePr>
        <p:xfrm>
          <a:off x="259882" y="-473694"/>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Content Placeholder 6">
            <a:extLst>
              <a:ext uri="{FF2B5EF4-FFF2-40B4-BE49-F238E27FC236}">
                <a16:creationId xmlns:a16="http://schemas.microsoft.com/office/drawing/2014/main" id="{4BEA1E3D-16ED-9FDD-2807-6E4D1665E111}"/>
              </a:ext>
            </a:extLst>
          </p:cNvPr>
          <p:cNvGraphicFramePr>
            <a:graphicFrameLocks/>
          </p:cNvGraphicFramePr>
          <p:nvPr>
            <p:extLst>
              <p:ext uri="{D42A27DB-BD31-4B8C-83A1-F6EECF244321}">
                <p14:modId xmlns:p14="http://schemas.microsoft.com/office/powerpoint/2010/main" val="2911631187"/>
              </p:ext>
            </p:extLst>
          </p:nvPr>
        </p:nvGraphicFramePr>
        <p:xfrm>
          <a:off x="205482" y="2957522"/>
          <a:ext cx="11569700" cy="2595880"/>
        </p:xfrm>
        <a:graphic>
          <a:graphicData uri="http://schemas.openxmlformats.org/drawingml/2006/table">
            <a:tbl>
              <a:tblPr firstRow="1" bandRow="1">
                <a:tableStyleId>{5C22544A-7EE6-4342-B048-85BDC9FD1C3A}</a:tableStyleId>
              </a:tblPr>
              <a:tblGrid>
                <a:gridCol w="5784850">
                  <a:extLst>
                    <a:ext uri="{9D8B030D-6E8A-4147-A177-3AD203B41FA5}">
                      <a16:colId xmlns:a16="http://schemas.microsoft.com/office/drawing/2014/main" val="3388379705"/>
                    </a:ext>
                  </a:extLst>
                </a:gridCol>
                <a:gridCol w="5784850">
                  <a:extLst>
                    <a:ext uri="{9D8B030D-6E8A-4147-A177-3AD203B41FA5}">
                      <a16:colId xmlns:a16="http://schemas.microsoft.com/office/drawing/2014/main" val="4280528245"/>
                    </a:ext>
                  </a:extLst>
                </a:gridCol>
              </a:tblGrid>
              <a:tr h="370840">
                <a:tc>
                  <a:txBody>
                    <a:bodyPr/>
                    <a:lstStyle/>
                    <a:p>
                      <a:r>
                        <a:rPr lang="en-CA"/>
                        <a:t>Criterion</a:t>
                      </a:r>
                    </a:p>
                  </a:txBody>
                  <a:tcPr/>
                </a:tc>
                <a:tc>
                  <a:txBody>
                    <a:bodyPr/>
                    <a:lstStyle/>
                    <a:p>
                      <a:r>
                        <a:rPr lang="en-CA"/>
                        <a:t>Provided?</a:t>
                      </a:r>
                    </a:p>
                  </a:txBody>
                  <a:tcPr/>
                </a:tc>
                <a:extLst>
                  <a:ext uri="{0D108BD9-81ED-4DB2-BD59-A6C34878D82A}">
                    <a16:rowId xmlns:a16="http://schemas.microsoft.com/office/drawing/2014/main" val="3788806360"/>
                  </a:ext>
                </a:extLst>
              </a:tr>
              <a:tr h="370840">
                <a:tc>
                  <a:txBody>
                    <a:bodyPr/>
                    <a:lstStyle/>
                    <a:p>
                      <a:r>
                        <a:rPr lang="en-CA"/>
                        <a:t>Problem/Question</a:t>
                      </a:r>
                    </a:p>
                  </a:txBody>
                  <a:tcPr/>
                </a:tc>
                <a:tc>
                  <a:txBody>
                    <a:bodyPr/>
                    <a:lstStyle/>
                    <a:p>
                      <a:r>
                        <a:rPr lang="en-CA"/>
                        <a:t>Yes</a:t>
                      </a:r>
                    </a:p>
                  </a:txBody>
                  <a:tcPr/>
                </a:tc>
                <a:extLst>
                  <a:ext uri="{0D108BD9-81ED-4DB2-BD59-A6C34878D82A}">
                    <a16:rowId xmlns:a16="http://schemas.microsoft.com/office/drawing/2014/main" val="3756978518"/>
                  </a:ext>
                </a:extLst>
              </a:tr>
              <a:tr h="370840">
                <a:tc>
                  <a:txBody>
                    <a:bodyPr/>
                    <a:lstStyle/>
                    <a:p>
                      <a:r>
                        <a:rPr lang="en-CA"/>
                        <a:t>Theory/Background</a:t>
                      </a:r>
                    </a:p>
                  </a:txBody>
                  <a:tcPr/>
                </a:tc>
                <a:tc>
                  <a:txBody>
                    <a:bodyPr/>
                    <a:lstStyle/>
                    <a:p>
                      <a:r>
                        <a:rPr lang="en-CA"/>
                        <a:t>Yes</a:t>
                      </a:r>
                    </a:p>
                  </a:txBody>
                  <a:tcPr/>
                </a:tc>
                <a:extLst>
                  <a:ext uri="{0D108BD9-81ED-4DB2-BD59-A6C34878D82A}">
                    <a16:rowId xmlns:a16="http://schemas.microsoft.com/office/drawing/2014/main" val="4047820166"/>
                  </a:ext>
                </a:extLst>
              </a:tr>
              <a:tr h="370840">
                <a:tc>
                  <a:txBody>
                    <a:bodyPr/>
                    <a:lstStyle/>
                    <a:p>
                      <a:r>
                        <a:rPr lang="en-CA"/>
                        <a:t>Procedure/Design</a:t>
                      </a:r>
                    </a:p>
                  </a:txBody>
                  <a:tcPr/>
                </a:tc>
                <a:tc>
                  <a:txBody>
                    <a:bodyPr/>
                    <a:lstStyle/>
                    <a:p>
                      <a:r>
                        <a:rPr lang="en-CA"/>
                        <a:t>Yes</a:t>
                      </a:r>
                    </a:p>
                  </a:txBody>
                  <a:tcPr/>
                </a:tc>
                <a:extLst>
                  <a:ext uri="{0D108BD9-81ED-4DB2-BD59-A6C34878D82A}">
                    <a16:rowId xmlns:a16="http://schemas.microsoft.com/office/drawing/2014/main" val="2820071333"/>
                  </a:ext>
                </a:extLst>
              </a:tr>
              <a:tr h="370840">
                <a:tc>
                  <a:txBody>
                    <a:bodyPr/>
                    <a:lstStyle/>
                    <a:p>
                      <a:r>
                        <a:rPr lang="en-CA"/>
                        <a:t>Results Analysis</a:t>
                      </a:r>
                    </a:p>
                  </a:txBody>
                  <a:tcPr/>
                </a:tc>
                <a:tc>
                  <a:txBody>
                    <a:bodyPr/>
                    <a:lstStyle/>
                    <a:p>
                      <a:r>
                        <a:rPr lang="en-CA"/>
                        <a:t>Yes</a:t>
                      </a:r>
                    </a:p>
                  </a:txBody>
                  <a:tcPr/>
                </a:tc>
                <a:extLst>
                  <a:ext uri="{0D108BD9-81ED-4DB2-BD59-A6C34878D82A}">
                    <a16:rowId xmlns:a16="http://schemas.microsoft.com/office/drawing/2014/main" val="1664910242"/>
                  </a:ext>
                </a:extLst>
              </a:tr>
              <a:tr h="370840">
                <a:tc>
                  <a:txBody>
                    <a:bodyPr/>
                    <a:lstStyle/>
                    <a:p>
                      <a:r>
                        <a:rPr lang="en-CA"/>
                        <a:t>Results Communication</a:t>
                      </a:r>
                    </a:p>
                  </a:txBody>
                  <a:tcPr/>
                </a:tc>
                <a:tc>
                  <a:txBody>
                    <a:bodyPr/>
                    <a:lstStyle/>
                    <a:p>
                      <a:r>
                        <a:rPr lang="en-CA"/>
                        <a:t>No</a:t>
                      </a:r>
                    </a:p>
                  </a:txBody>
                  <a:tcPr/>
                </a:tc>
                <a:extLst>
                  <a:ext uri="{0D108BD9-81ED-4DB2-BD59-A6C34878D82A}">
                    <a16:rowId xmlns:a16="http://schemas.microsoft.com/office/drawing/2014/main" val="559935649"/>
                  </a:ext>
                </a:extLst>
              </a:tr>
              <a:tr h="370840">
                <a:tc>
                  <a:txBody>
                    <a:bodyPr/>
                    <a:lstStyle/>
                    <a:p>
                      <a:r>
                        <a:rPr lang="en-CA"/>
                        <a:t>Discussion</a:t>
                      </a:r>
                    </a:p>
                  </a:txBody>
                  <a:tcPr/>
                </a:tc>
                <a:tc>
                  <a:txBody>
                    <a:bodyPr/>
                    <a:lstStyle/>
                    <a:p>
                      <a:r>
                        <a:rPr lang="en-CA"/>
                        <a:t>No</a:t>
                      </a:r>
                    </a:p>
                  </a:txBody>
                  <a:tcPr/>
                </a:tc>
                <a:extLst>
                  <a:ext uri="{0D108BD9-81ED-4DB2-BD59-A6C34878D82A}">
                    <a16:rowId xmlns:a16="http://schemas.microsoft.com/office/drawing/2014/main" val="2106459600"/>
                  </a:ext>
                </a:extLst>
              </a:tr>
            </a:tbl>
          </a:graphicData>
        </a:graphic>
      </p:graphicFrame>
    </p:spTree>
    <p:extLst>
      <p:ext uri="{BB962C8B-B14F-4D97-AF65-F5344CB8AC3E}">
        <p14:creationId xmlns:p14="http://schemas.microsoft.com/office/powerpoint/2010/main" val="2978404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683904-1F93-9BC7-D36E-61AE727FD5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70C1A6-EB7F-FC27-64A5-3BD5FD92FBC7}"/>
              </a:ext>
            </a:extLst>
          </p:cNvPr>
          <p:cNvSpPr>
            <a:spLocks noGrp="1"/>
          </p:cNvSpPr>
          <p:nvPr>
            <p:ph type="title"/>
          </p:nvPr>
        </p:nvSpPr>
        <p:spPr>
          <a:xfrm>
            <a:off x="259883" y="434108"/>
            <a:ext cx="7046081" cy="895927"/>
          </a:xfrm>
        </p:spPr>
        <p:txBody>
          <a:bodyPr anchor="ctr">
            <a:normAutofit/>
          </a:bodyPr>
          <a:lstStyle/>
          <a:p>
            <a:r>
              <a:rPr lang="en-US"/>
              <a:t>Inquiry Learning</a:t>
            </a:r>
          </a:p>
        </p:txBody>
      </p:sp>
      <p:graphicFrame>
        <p:nvGraphicFramePr>
          <p:cNvPr id="5" name="Content Placeholder 2">
            <a:extLst>
              <a:ext uri="{FF2B5EF4-FFF2-40B4-BE49-F238E27FC236}">
                <a16:creationId xmlns:a16="http://schemas.microsoft.com/office/drawing/2014/main" id="{3834C12B-B00D-7B88-E09D-D3DFF54EA387}"/>
              </a:ext>
            </a:extLst>
          </p:cNvPr>
          <p:cNvGraphicFramePr>
            <a:graphicFrameLocks noGrp="1"/>
          </p:cNvGraphicFramePr>
          <p:nvPr>
            <p:ph idx="1"/>
          </p:nvPr>
        </p:nvGraphicFramePr>
        <p:xfrm>
          <a:off x="259882" y="-534170"/>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Content Placeholder 6">
            <a:extLst>
              <a:ext uri="{FF2B5EF4-FFF2-40B4-BE49-F238E27FC236}">
                <a16:creationId xmlns:a16="http://schemas.microsoft.com/office/drawing/2014/main" id="{C78F2F24-4E01-FD8B-F53F-E9ED6EA346EC}"/>
              </a:ext>
            </a:extLst>
          </p:cNvPr>
          <p:cNvGraphicFramePr>
            <a:graphicFrameLocks/>
          </p:cNvGraphicFramePr>
          <p:nvPr>
            <p:extLst>
              <p:ext uri="{D42A27DB-BD31-4B8C-83A1-F6EECF244321}">
                <p14:modId xmlns:p14="http://schemas.microsoft.com/office/powerpoint/2010/main" val="3778563557"/>
              </p:ext>
            </p:extLst>
          </p:nvPr>
        </p:nvGraphicFramePr>
        <p:xfrm>
          <a:off x="205482" y="2957522"/>
          <a:ext cx="11569700" cy="2595880"/>
        </p:xfrm>
        <a:graphic>
          <a:graphicData uri="http://schemas.openxmlformats.org/drawingml/2006/table">
            <a:tbl>
              <a:tblPr firstRow="1" bandRow="1">
                <a:tableStyleId>{5C22544A-7EE6-4342-B048-85BDC9FD1C3A}</a:tableStyleId>
              </a:tblPr>
              <a:tblGrid>
                <a:gridCol w="5784850">
                  <a:extLst>
                    <a:ext uri="{9D8B030D-6E8A-4147-A177-3AD203B41FA5}">
                      <a16:colId xmlns:a16="http://schemas.microsoft.com/office/drawing/2014/main" val="3388379705"/>
                    </a:ext>
                  </a:extLst>
                </a:gridCol>
                <a:gridCol w="5784850">
                  <a:extLst>
                    <a:ext uri="{9D8B030D-6E8A-4147-A177-3AD203B41FA5}">
                      <a16:colId xmlns:a16="http://schemas.microsoft.com/office/drawing/2014/main" val="4280528245"/>
                    </a:ext>
                  </a:extLst>
                </a:gridCol>
              </a:tblGrid>
              <a:tr h="370840">
                <a:tc>
                  <a:txBody>
                    <a:bodyPr/>
                    <a:lstStyle/>
                    <a:p>
                      <a:r>
                        <a:rPr lang="en-CA"/>
                        <a:t>Criterion</a:t>
                      </a:r>
                    </a:p>
                  </a:txBody>
                  <a:tcPr/>
                </a:tc>
                <a:tc>
                  <a:txBody>
                    <a:bodyPr/>
                    <a:lstStyle/>
                    <a:p>
                      <a:r>
                        <a:rPr lang="en-CA"/>
                        <a:t>Provided?</a:t>
                      </a:r>
                    </a:p>
                  </a:txBody>
                  <a:tcPr/>
                </a:tc>
                <a:extLst>
                  <a:ext uri="{0D108BD9-81ED-4DB2-BD59-A6C34878D82A}">
                    <a16:rowId xmlns:a16="http://schemas.microsoft.com/office/drawing/2014/main" val="3788806360"/>
                  </a:ext>
                </a:extLst>
              </a:tr>
              <a:tr h="370840">
                <a:tc>
                  <a:txBody>
                    <a:bodyPr/>
                    <a:lstStyle/>
                    <a:p>
                      <a:r>
                        <a:rPr lang="en-CA"/>
                        <a:t>Problem/Question</a:t>
                      </a:r>
                    </a:p>
                  </a:txBody>
                  <a:tcPr/>
                </a:tc>
                <a:tc>
                  <a:txBody>
                    <a:bodyPr/>
                    <a:lstStyle/>
                    <a:p>
                      <a:r>
                        <a:rPr lang="en-CA"/>
                        <a:t>Yes</a:t>
                      </a:r>
                    </a:p>
                  </a:txBody>
                  <a:tcPr/>
                </a:tc>
                <a:extLst>
                  <a:ext uri="{0D108BD9-81ED-4DB2-BD59-A6C34878D82A}">
                    <a16:rowId xmlns:a16="http://schemas.microsoft.com/office/drawing/2014/main" val="3756978518"/>
                  </a:ext>
                </a:extLst>
              </a:tr>
              <a:tr h="370840">
                <a:tc>
                  <a:txBody>
                    <a:bodyPr/>
                    <a:lstStyle/>
                    <a:p>
                      <a:r>
                        <a:rPr lang="en-CA"/>
                        <a:t>Theory/Background</a:t>
                      </a:r>
                    </a:p>
                  </a:txBody>
                  <a:tcPr/>
                </a:tc>
                <a:tc>
                  <a:txBody>
                    <a:bodyPr/>
                    <a:lstStyle/>
                    <a:p>
                      <a:r>
                        <a:rPr lang="en-CA"/>
                        <a:t>Yes</a:t>
                      </a:r>
                    </a:p>
                  </a:txBody>
                  <a:tcPr/>
                </a:tc>
                <a:extLst>
                  <a:ext uri="{0D108BD9-81ED-4DB2-BD59-A6C34878D82A}">
                    <a16:rowId xmlns:a16="http://schemas.microsoft.com/office/drawing/2014/main" val="4047820166"/>
                  </a:ext>
                </a:extLst>
              </a:tr>
              <a:tr h="370840">
                <a:tc>
                  <a:txBody>
                    <a:bodyPr/>
                    <a:lstStyle/>
                    <a:p>
                      <a:r>
                        <a:rPr lang="en-CA"/>
                        <a:t>Procedure/Design</a:t>
                      </a:r>
                    </a:p>
                  </a:txBody>
                  <a:tcPr/>
                </a:tc>
                <a:tc>
                  <a:txBody>
                    <a:bodyPr/>
                    <a:lstStyle/>
                    <a:p>
                      <a:r>
                        <a:rPr lang="en-CA"/>
                        <a:t>Yes</a:t>
                      </a:r>
                    </a:p>
                  </a:txBody>
                  <a:tcPr/>
                </a:tc>
                <a:extLst>
                  <a:ext uri="{0D108BD9-81ED-4DB2-BD59-A6C34878D82A}">
                    <a16:rowId xmlns:a16="http://schemas.microsoft.com/office/drawing/2014/main" val="2820071333"/>
                  </a:ext>
                </a:extLst>
              </a:tr>
              <a:tr h="370840">
                <a:tc>
                  <a:txBody>
                    <a:bodyPr/>
                    <a:lstStyle/>
                    <a:p>
                      <a:r>
                        <a:rPr lang="en-CA"/>
                        <a:t>Results Analysis</a:t>
                      </a:r>
                    </a:p>
                  </a:txBody>
                  <a:tcPr/>
                </a:tc>
                <a:tc>
                  <a:txBody>
                    <a:bodyPr/>
                    <a:lstStyle/>
                    <a:p>
                      <a:r>
                        <a:rPr lang="en-CA"/>
                        <a:t>No</a:t>
                      </a:r>
                    </a:p>
                  </a:txBody>
                  <a:tcPr/>
                </a:tc>
                <a:extLst>
                  <a:ext uri="{0D108BD9-81ED-4DB2-BD59-A6C34878D82A}">
                    <a16:rowId xmlns:a16="http://schemas.microsoft.com/office/drawing/2014/main" val="1664910242"/>
                  </a:ext>
                </a:extLst>
              </a:tr>
              <a:tr h="370840">
                <a:tc>
                  <a:txBody>
                    <a:bodyPr/>
                    <a:lstStyle/>
                    <a:p>
                      <a:r>
                        <a:rPr lang="en-CA"/>
                        <a:t>Results Communication</a:t>
                      </a:r>
                    </a:p>
                  </a:txBody>
                  <a:tcPr/>
                </a:tc>
                <a:tc>
                  <a:txBody>
                    <a:bodyPr/>
                    <a:lstStyle/>
                    <a:p>
                      <a:r>
                        <a:rPr lang="en-CA"/>
                        <a:t>No</a:t>
                      </a:r>
                    </a:p>
                  </a:txBody>
                  <a:tcPr/>
                </a:tc>
                <a:extLst>
                  <a:ext uri="{0D108BD9-81ED-4DB2-BD59-A6C34878D82A}">
                    <a16:rowId xmlns:a16="http://schemas.microsoft.com/office/drawing/2014/main" val="559935649"/>
                  </a:ext>
                </a:extLst>
              </a:tr>
              <a:tr h="370840">
                <a:tc>
                  <a:txBody>
                    <a:bodyPr/>
                    <a:lstStyle/>
                    <a:p>
                      <a:r>
                        <a:rPr lang="en-CA"/>
                        <a:t>Discussion</a:t>
                      </a:r>
                    </a:p>
                  </a:txBody>
                  <a:tcPr/>
                </a:tc>
                <a:tc>
                  <a:txBody>
                    <a:bodyPr/>
                    <a:lstStyle/>
                    <a:p>
                      <a:r>
                        <a:rPr lang="en-CA"/>
                        <a:t>No</a:t>
                      </a:r>
                    </a:p>
                  </a:txBody>
                  <a:tcPr/>
                </a:tc>
                <a:extLst>
                  <a:ext uri="{0D108BD9-81ED-4DB2-BD59-A6C34878D82A}">
                    <a16:rowId xmlns:a16="http://schemas.microsoft.com/office/drawing/2014/main" val="2106459600"/>
                  </a:ext>
                </a:extLst>
              </a:tr>
            </a:tbl>
          </a:graphicData>
        </a:graphic>
      </p:graphicFrame>
    </p:spTree>
    <p:extLst>
      <p:ext uri="{BB962C8B-B14F-4D97-AF65-F5344CB8AC3E}">
        <p14:creationId xmlns:p14="http://schemas.microsoft.com/office/powerpoint/2010/main" val="1124624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F4D9CB-0D37-CF51-6065-A08623408C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0A5620-4F95-B1BC-3F1D-B53E1DD95210}"/>
              </a:ext>
            </a:extLst>
          </p:cNvPr>
          <p:cNvSpPr>
            <a:spLocks noGrp="1"/>
          </p:cNvSpPr>
          <p:nvPr>
            <p:ph type="title"/>
          </p:nvPr>
        </p:nvSpPr>
        <p:spPr>
          <a:xfrm>
            <a:off x="259883" y="434108"/>
            <a:ext cx="7046081" cy="895927"/>
          </a:xfrm>
        </p:spPr>
        <p:txBody>
          <a:bodyPr anchor="ctr">
            <a:normAutofit/>
          </a:bodyPr>
          <a:lstStyle/>
          <a:p>
            <a:r>
              <a:rPr lang="en-US"/>
              <a:t>Inquiry Learning</a:t>
            </a:r>
          </a:p>
        </p:txBody>
      </p:sp>
      <p:graphicFrame>
        <p:nvGraphicFramePr>
          <p:cNvPr id="5" name="Content Placeholder 2">
            <a:extLst>
              <a:ext uri="{FF2B5EF4-FFF2-40B4-BE49-F238E27FC236}">
                <a16:creationId xmlns:a16="http://schemas.microsoft.com/office/drawing/2014/main" id="{AD2F643D-468C-8FE7-A310-DDDD82AB2390}"/>
              </a:ext>
            </a:extLst>
          </p:cNvPr>
          <p:cNvGraphicFramePr>
            <a:graphicFrameLocks noGrp="1"/>
          </p:cNvGraphicFramePr>
          <p:nvPr>
            <p:ph idx="1"/>
          </p:nvPr>
        </p:nvGraphicFramePr>
        <p:xfrm>
          <a:off x="259882" y="-461599"/>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Content Placeholder 6">
            <a:extLst>
              <a:ext uri="{FF2B5EF4-FFF2-40B4-BE49-F238E27FC236}">
                <a16:creationId xmlns:a16="http://schemas.microsoft.com/office/drawing/2014/main" id="{26ADAA7A-038F-7E79-A2CC-B78F4B457B0A}"/>
              </a:ext>
            </a:extLst>
          </p:cNvPr>
          <p:cNvGraphicFramePr>
            <a:graphicFrameLocks/>
          </p:cNvGraphicFramePr>
          <p:nvPr>
            <p:extLst>
              <p:ext uri="{D42A27DB-BD31-4B8C-83A1-F6EECF244321}">
                <p14:modId xmlns:p14="http://schemas.microsoft.com/office/powerpoint/2010/main" val="1137771799"/>
              </p:ext>
            </p:extLst>
          </p:nvPr>
        </p:nvGraphicFramePr>
        <p:xfrm>
          <a:off x="205482" y="2957522"/>
          <a:ext cx="11569700" cy="2595880"/>
        </p:xfrm>
        <a:graphic>
          <a:graphicData uri="http://schemas.openxmlformats.org/drawingml/2006/table">
            <a:tbl>
              <a:tblPr firstRow="1" bandRow="1">
                <a:tableStyleId>{5C22544A-7EE6-4342-B048-85BDC9FD1C3A}</a:tableStyleId>
              </a:tblPr>
              <a:tblGrid>
                <a:gridCol w="5784850">
                  <a:extLst>
                    <a:ext uri="{9D8B030D-6E8A-4147-A177-3AD203B41FA5}">
                      <a16:colId xmlns:a16="http://schemas.microsoft.com/office/drawing/2014/main" val="3388379705"/>
                    </a:ext>
                  </a:extLst>
                </a:gridCol>
                <a:gridCol w="5784850">
                  <a:extLst>
                    <a:ext uri="{9D8B030D-6E8A-4147-A177-3AD203B41FA5}">
                      <a16:colId xmlns:a16="http://schemas.microsoft.com/office/drawing/2014/main" val="4280528245"/>
                    </a:ext>
                  </a:extLst>
                </a:gridCol>
              </a:tblGrid>
              <a:tr h="370840">
                <a:tc>
                  <a:txBody>
                    <a:bodyPr/>
                    <a:lstStyle/>
                    <a:p>
                      <a:r>
                        <a:rPr lang="en-CA"/>
                        <a:t>Criterion</a:t>
                      </a:r>
                    </a:p>
                  </a:txBody>
                  <a:tcPr/>
                </a:tc>
                <a:tc>
                  <a:txBody>
                    <a:bodyPr/>
                    <a:lstStyle/>
                    <a:p>
                      <a:r>
                        <a:rPr lang="en-CA"/>
                        <a:t>Provided?</a:t>
                      </a:r>
                    </a:p>
                  </a:txBody>
                  <a:tcPr/>
                </a:tc>
                <a:extLst>
                  <a:ext uri="{0D108BD9-81ED-4DB2-BD59-A6C34878D82A}">
                    <a16:rowId xmlns:a16="http://schemas.microsoft.com/office/drawing/2014/main" val="3788806360"/>
                  </a:ext>
                </a:extLst>
              </a:tr>
              <a:tr h="370840">
                <a:tc>
                  <a:txBody>
                    <a:bodyPr/>
                    <a:lstStyle/>
                    <a:p>
                      <a:r>
                        <a:rPr lang="en-CA"/>
                        <a:t>Problem/Question</a:t>
                      </a:r>
                    </a:p>
                  </a:txBody>
                  <a:tcPr/>
                </a:tc>
                <a:tc>
                  <a:txBody>
                    <a:bodyPr/>
                    <a:lstStyle/>
                    <a:p>
                      <a:r>
                        <a:rPr lang="en-CA"/>
                        <a:t>No</a:t>
                      </a:r>
                    </a:p>
                  </a:txBody>
                  <a:tcPr/>
                </a:tc>
                <a:extLst>
                  <a:ext uri="{0D108BD9-81ED-4DB2-BD59-A6C34878D82A}">
                    <a16:rowId xmlns:a16="http://schemas.microsoft.com/office/drawing/2014/main" val="3756978518"/>
                  </a:ext>
                </a:extLst>
              </a:tr>
              <a:tr h="370840">
                <a:tc>
                  <a:txBody>
                    <a:bodyPr/>
                    <a:lstStyle/>
                    <a:p>
                      <a:r>
                        <a:rPr lang="en-CA"/>
                        <a:t>Theory/Background</a:t>
                      </a:r>
                    </a:p>
                  </a:txBody>
                  <a:tcPr/>
                </a:tc>
                <a:tc>
                  <a:txBody>
                    <a:bodyPr/>
                    <a:lstStyle/>
                    <a:p>
                      <a:r>
                        <a:rPr lang="en-CA"/>
                        <a:t>No</a:t>
                      </a:r>
                    </a:p>
                  </a:txBody>
                  <a:tcPr/>
                </a:tc>
                <a:extLst>
                  <a:ext uri="{0D108BD9-81ED-4DB2-BD59-A6C34878D82A}">
                    <a16:rowId xmlns:a16="http://schemas.microsoft.com/office/drawing/2014/main" val="4047820166"/>
                  </a:ext>
                </a:extLst>
              </a:tr>
              <a:tr h="370840">
                <a:tc>
                  <a:txBody>
                    <a:bodyPr/>
                    <a:lstStyle/>
                    <a:p>
                      <a:r>
                        <a:rPr lang="en-CA"/>
                        <a:t>Procedure/Design</a:t>
                      </a:r>
                    </a:p>
                  </a:txBody>
                  <a:tcPr/>
                </a:tc>
                <a:tc>
                  <a:txBody>
                    <a:bodyPr/>
                    <a:lstStyle/>
                    <a:p>
                      <a:r>
                        <a:rPr lang="en-CA"/>
                        <a:t>No</a:t>
                      </a:r>
                    </a:p>
                  </a:txBody>
                  <a:tcPr/>
                </a:tc>
                <a:extLst>
                  <a:ext uri="{0D108BD9-81ED-4DB2-BD59-A6C34878D82A}">
                    <a16:rowId xmlns:a16="http://schemas.microsoft.com/office/drawing/2014/main" val="2820071333"/>
                  </a:ext>
                </a:extLst>
              </a:tr>
              <a:tr h="370840">
                <a:tc>
                  <a:txBody>
                    <a:bodyPr/>
                    <a:lstStyle/>
                    <a:p>
                      <a:r>
                        <a:rPr lang="en-CA"/>
                        <a:t>Results Analysis</a:t>
                      </a:r>
                    </a:p>
                  </a:txBody>
                  <a:tcPr/>
                </a:tc>
                <a:tc>
                  <a:txBody>
                    <a:bodyPr/>
                    <a:lstStyle/>
                    <a:p>
                      <a:r>
                        <a:rPr lang="en-CA"/>
                        <a:t>No</a:t>
                      </a:r>
                    </a:p>
                  </a:txBody>
                  <a:tcPr/>
                </a:tc>
                <a:extLst>
                  <a:ext uri="{0D108BD9-81ED-4DB2-BD59-A6C34878D82A}">
                    <a16:rowId xmlns:a16="http://schemas.microsoft.com/office/drawing/2014/main" val="1664910242"/>
                  </a:ext>
                </a:extLst>
              </a:tr>
              <a:tr h="370840">
                <a:tc>
                  <a:txBody>
                    <a:bodyPr/>
                    <a:lstStyle/>
                    <a:p>
                      <a:r>
                        <a:rPr lang="en-CA"/>
                        <a:t>Results Communication</a:t>
                      </a:r>
                    </a:p>
                  </a:txBody>
                  <a:tcPr/>
                </a:tc>
                <a:tc>
                  <a:txBody>
                    <a:bodyPr/>
                    <a:lstStyle/>
                    <a:p>
                      <a:r>
                        <a:rPr lang="en-CA"/>
                        <a:t>No</a:t>
                      </a:r>
                    </a:p>
                  </a:txBody>
                  <a:tcPr/>
                </a:tc>
                <a:extLst>
                  <a:ext uri="{0D108BD9-81ED-4DB2-BD59-A6C34878D82A}">
                    <a16:rowId xmlns:a16="http://schemas.microsoft.com/office/drawing/2014/main" val="559935649"/>
                  </a:ext>
                </a:extLst>
              </a:tr>
              <a:tr h="370840">
                <a:tc>
                  <a:txBody>
                    <a:bodyPr/>
                    <a:lstStyle/>
                    <a:p>
                      <a:r>
                        <a:rPr lang="en-CA"/>
                        <a:t>Discussion</a:t>
                      </a:r>
                    </a:p>
                  </a:txBody>
                  <a:tcPr/>
                </a:tc>
                <a:tc>
                  <a:txBody>
                    <a:bodyPr/>
                    <a:lstStyle/>
                    <a:p>
                      <a:r>
                        <a:rPr lang="en-CA"/>
                        <a:t>No</a:t>
                      </a:r>
                    </a:p>
                  </a:txBody>
                  <a:tcPr/>
                </a:tc>
                <a:extLst>
                  <a:ext uri="{0D108BD9-81ED-4DB2-BD59-A6C34878D82A}">
                    <a16:rowId xmlns:a16="http://schemas.microsoft.com/office/drawing/2014/main" val="2106459600"/>
                  </a:ext>
                </a:extLst>
              </a:tr>
            </a:tbl>
          </a:graphicData>
        </a:graphic>
      </p:graphicFrame>
    </p:spTree>
    <p:extLst>
      <p:ext uri="{BB962C8B-B14F-4D97-AF65-F5344CB8AC3E}">
        <p14:creationId xmlns:p14="http://schemas.microsoft.com/office/powerpoint/2010/main" val="2260971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0745CDD2-668C-473B-6A95-3AE956E5FA95}"/>
              </a:ext>
            </a:extLst>
          </p:cNvPr>
          <p:cNvSpPr>
            <a:spLocks noGrp="1"/>
          </p:cNvSpPr>
          <p:nvPr>
            <p:ph type="body" sz="quarter" idx="13"/>
          </p:nvPr>
        </p:nvSpPr>
        <p:spPr>
          <a:xfrm>
            <a:off x="1550988" y="3461559"/>
            <a:ext cx="9070975" cy="2024062"/>
          </a:xfrm>
        </p:spPr>
        <p:txBody>
          <a:bodyPr vert="horz" lIns="91440" tIns="45720" rIns="91440" bIns="45720" rtlCol="0" anchor="t">
            <a:normAutofit fontScale="92500" lnSpcReduction="10000"/>
          </a:bodyPr>
          <a:lstStyle/>
          <a:p>
            <a:pPr>
              <a:lnSpc>
                <a:spcPct val="90000"/>
              </a:lnSpc>
            </a:pPr>
            <a:r>
              <a:rPr lang="en-CA">
                <a:ea typeface="+mn-lt"/>
                <a:cs typeface="+mn-lt"/>
              </a:rPr>
              <a:t>This open inquiry experiment on second harmonic generation aims to improve student engagement in the introductory physics laboratory by encouraging intrinsic motivation through conceptual challenges and student-driven exploration.</a:t>
            </a:r>
            <a:endParaRPr lang="en-US">
              <a:ea typeface="+mn-lt"/>
              <a:cs typeface="+mn-lt"/>
            </a:endParaRPr>
          </a:p>
        </p:txBody>
      </p:sp>
      <p:sp>
        <p:nvSpPr>
          <p:cNvPr id="3" name="Title 2">
            <a:extLst>
              <a:ext uri="{FF2B5EF4-FFF2-40B4-BE49-F238E27FC236}">
                <a16:creationId xmlns:a16="http://schemas.microsoft.com/office/drawing/2014/main" id="{C0718BB6-2A8B-02CB-2A6C-D687A5CC5F2C}"/>
              </a:ext>
            </a:extLst>
          </p:cNvPr>
          <p:cNvSpPr>
            <a:spLocks noGrp="1"/>
          </p:cNvSpPr>
          <p:nvPr>
            <p:ph type="title"/>
          </p:nvPr>
        </p:nvSpPr>
        <p:spPr>
          <a:xfrm>
            <a:off x="287591" y="2382981"/>
            <a:ext cx="11569729" cy="1046019"/>
          </a:xfrm>
        </p:spPr>
        <p:txBody>
          <a:bodyPr anchor="b">
            <a:normAutofit/>
          </a:bodyPr>
          <a:lstStyle/>
          <a:p>
            <a:r>
              <a:rPr lang="en-CA"/>
              <a:t>thesis</a:t>
            </a:r>
          </a:p>
        </p:txBody>
      </p:sp>
    </p:spTree>
    <p:extLst>
      <p:ext uri="{BB962C8B-B14F-4D97-AF65-F5344CB8AC3E}">
        <p14:creationId xmlns:p14="http://schemas.microsoft.com/office/powerpoint/2010/main" val="1950515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58AB51-E44C-771B-A543-4F720F28580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51FD72-4DCF-C50E-F3E5-81CF723A3273}"/>
              </a:ext>
            </a:extLst>
          </p:cNvPr>
          <p:cNvSpPr>
            <a:spLocks noGrp="1"/>
          </p:cNvSpPr>
          <p:nvPr>
            <p:ph type="body" sz="quarter" idx="13"/>
          </p:nvPr>
        </p:nvSpPr>
        <p:spPr>
          <a:xfrm>
            <a:off x="1550988" y="3461559"/>
            <a:ext cx="9070975" cy="2024062"/>
          </a:xfrm>
        </p:spPr>
        <p:txBody>
          <a:bodyPr vert="horz" lIns="91440" tIns="45720" rIns="91440" bIns="45720" rtlCol="0">
            <a:normAutofit/>
          </a:bodyPr>
          <a:lstStyle/>
          <a:p>
            <a:pPr marL="0" indent="0">
              <a:buNone/>
            </a:pPr>
            <a:r>
              <a:rPr lang="en-US" dirty="0"/>
              <a:t>The frequency doubling phenomenon can be described by a lot of different variables. Which of them drive the process itself?</a:t>
            </a:r>
          </a:p>
        </p:txBody>
      </p:sp>
      <p:sp>
        <p:nvSpPr>
          <p:cNvPr id="2" name="Title 1">
            <a:extLst>
              <a:ext uri="{FF2B5EF4-FFF2-40B4-BE49-F238E27FC236}">
                <a16:creationId xmlns:a16="http://schemas.microsoft.com/office/drawing/2014/main" id="{BDE71945-8ABF-5152-A121-00BA37B3E29A}"/>
              </a:ext>
            </a:extLst>
          </p:cNvPr>
          <p:cNvSpPr>
            <a:spLocks noGrp="1"/>
          </p:cNvSpPr>
          <p:nvPr>
            <p:ph type="title"/>
          </p:nvPr>
        </p:nvSpPr>
        <p:spPr>
          <a:xfrm>
            <a:off x="287591" y="2382981"/>
            <a:ext cx="11569729" cy="1046019"/>
          </a:xfrm>
        </p:spPr>
        <p:txBody>
          <a:bodyPr anchor="b">
            <a:normAutofit/>
          </a:bodyPr>
          <a:lstStyle/>
          <a:p>
            <a:r>
              <a:rPr lang="en-US"/>
              <a:t>The Experimental Question</a:t>
            </a:r>
          </a:p>
        </p:txBody>
      </p:sp>
    </p:spTree>
    <p:extLst>
      <p:ext uri="{BB962C8B-B14F-4D97-AF65-F5344CB8AC3E}">
        <p14:creationId xmlns:p14="http://schemas.microsoft.com/office/powerpoint/2010/main" val="2463354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E5CC48-D4E9-6F25-5C01-717D8070B8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40FD66-0230-68BF-6F19-E90FD103755B}"/>
              </a:ext>
            </a:extLst>
          </p:cNvPr>
          <p:cNvSpPr>
            <a:spLocks noGrp="1"/>
          </p:cNvSpPr>
          <p:nvPr>
            <p:ph type="title"/>
          </p:nvPr>
        </p:nvSpPr>
        <p:spPr>
          <a:xfrm>
            <a:off x="259883" y="434108"/>
            <a:ext cx="11569729" cy="895927"/>
          </a:xfrm>
        </p:spPr>
        <p:txBody>
          <a:bodyPr anchor="ctr">
            <a:normAutofit/>
          </a:bodyPr>
          <a:lstStyle/>
          <a:p>
            <a:r>
              <a:rPr lang="en-US"/>
              <a:t>What should the experiment be about?</a:t>
            </a:r>
          </a:p>
        </p:txBody>
      </p:sp>
      <p:graphicFrame>
        <p:nvGraphicFramePr>
          <p:cNvPr id="15" name="Content Placeholder 2">
            <a:extLst>
              <a:ext uri="{FF2B5EF4-FFF2-40B4-BE49-F238E27FC236}">
                <a16:creationId xmlns:a16="http://schemas.microsoft.com/office/drawing/2014/main" id="{4EC1EAAC-7137-9103-1DC4-C951643686F0}"/>
              </a:ext>
            </a:extLst>
          </p:cNvPr>
          <p:cNvGraphicFramePr>
            <a:graphicFrameLocks noGrp="1"/>
          </p:cNvGraphicFramePr>
          <p:nvPr>
            <p:ph idx="1"/>
            <p:extLst>
              <p:ext uri="{D42A27DB-BD31-4B8C-83A1-F6EECF244321}">
                <p14:modId xmlns:p14="http://schemas.microsoft.com/office/powerpoint/2010/main" val="3005953926"/>
              </p:ext>
            </p:extLst>
          </p:nvPr>
        </p:nvGraphicFramePr>
        <p:xfrm>
          <a:off x="259882" y="1413163"/>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07642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graphicEl>
                                              <a:dgm id="{5D6F3594-CB07-4A5E-AA58-47EB2582C48E}"/>
                                            </p:graphicEl>
                                          </p:spTgt>
                                        </p:tgtEl>
                                        <p:attrNameLst>
                                          <p:attrName>style.visibility</p:attrName>
                                        </p:attrNameLst>
                                      </p:cBhvr>
                                      <p:to>
                                        <p:strVal val="visible"/>
                                      </p:to>
                                    </p:set>
                                    <p:animEffect transition="in" filter="fade">
                                      <p:cBhvr>
                                        <p:cTn id="7" dur="500"/>
                                        <p:tgtEl>
                                          <p:spTgt spid="15">
                                            <p:graphicEl>
                                              <a:dgm id="{5D6F3594-CB07-4A5E-AA58-47EB2582C48E}"/>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graphicEl>
                                              <a:dgm id="{61A2CF63-65D9-4DF4-9143-B11BA4107594}"/>
                                            </p:graphicEl>
                                          </p:spTgt>
                                        </p:tgtEl>
                                        <p:attrNameLst>
                                          <p:attrName>style.visibility</p:attrName>
                                        </p:attrNameLst>
                                      </p:cBhvr>
                                      <p:to>
                                        <p:strVal val="visible"/>
                                      </p:to>
                                    </p:set>
                                    <p:animEffect transition="in" filter="fade">
                                      <p:cBhvr>
                                        <p:cTn id="10" dur="500"/>
                                        <p:tgtEl>
                                          <p:spTgt spid="15">
                                            <p:graphicEl>
                                              <a:dgm id="{61A2CF63-65D9-4DF4-9143-B11BA4107594}"/>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graphicEl>
                                              <a:dgm id="{2AFDF2D4-CFDD-4CEF-9D1B-E71BDD720C5E}"/>
                                            </p:graphicEl>
                                          </p:spTgt>
                                        </p:tgtEl>
                                        <p:attrNameLst>
                                          <p:attrName>style.visibility</p:attrName>
                                        </p:attrNameLst>
                                      </p:cBhvr>
                                      <p:to>
                                        <p:strVal val="visible"/>
                                      </p:to>
                                    </p:set>
                                    <p:animEffect transition="in" filter="fade">
                                      <p:cBhvr>
                                        <p:cTn id="13" dur="500"/>
                                        <p:tgtEl>
                                          <p:spTgt spid="15">
                                            <p:graphicEl>
                                              <a:dgm id="{2AFDF2D4-CFDD-4CEF-9D1B-E71BDD720C5E}"/>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5">
                                            <p:graphicEl>
                                              <a:dgm id="{D30634D7-3587-4EC2-AFDA-40CF80538527}"/>
                                            </p:graphicEl>
                                          </p:spTgt>
                                        </p:tgtEl>
                                        <p:attrNameLst>
                                          <p:attrName>style.visibility</p:attrName>
                                        </p:attrNameLst>
                                      </p:cBhvr>
                                      <p:to>
                                        <p:strVal val="visible"/>
                                      </p:to>
                                    </p:set>
                                    <p:animEffect transition="in" filter="fade">
                                      <p:cBhvr>
                                        <p:cTn id="18" dur="500"/>
                                        <p:tgtEl>
                                          <p:spTgt spid="15">
                                            <p:graphicEl>
                                              <a:dgm id="{D30634D7-3587-4EC2-AFDA-40CF80538527}"/>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graphicEl>
                                              <a:dgm id="{CD437BC5-90AA-4281-808B-A35DAF95287A}"/>
                                            </p:graphicEl>
                                          </p:spTgt>
                                        </p:tgtEl>
                                        <p:attrNameLst>
                                          <p:attrName>style.visibility</p:attrName>
                                        </p:attrNameLst>
                                      </p:cBhvr>
                                      <p:to>
                                        <p:strVal val="visible"/>
                                      </p:to>
                                    </p:set>
                                    <p:animEffect transition="in" filter="fade">
                                      <p:cBhvr>
                                        <p:cTn id="21" dur="500"/>
                                        <p:tgtEl>
                                          <p:spTgt spid="15">
                                            <p:graphicEl>
                                              <a:dgm id="{CD437BC5-90AA-4281-808B-A35DAF95287A}"/>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graphicEl>
                                              <a:dgm id="{FCCD7E80-908A-4A81-BC9F-8C01DF8D21C4}"/>
                                            </p:graphicEl>
                                          </p:spTgt>
                                        </p:tgtEl>
                                        <p:attrNameLst>
                                          <p:attrName>style.visibility</p:attrName>
                                        </p:attrNameLst>
                                      </p:cBhvr>
                                      <p:to>
                                        <p:strVal val="visible"/>
                                      </p:to>
                                    </p:set>
                                    <p:animEffect transition="in" filter="fade">
                                      <p:cBhvr>
                                        <p:cTn id="24" dur="500"/>
                                        <p:tgtEl>
                                          <p:spTgt spid="15">
                                            <p:graphicEl>
                                              <a:dgm id="{FCCD7E80-908A-4A81-BC9F-8C01DF8D21C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53149-8D30-AB63-A62A-8E084AACFFE9}"/>
              </a:ext>
            </a:extLst>
          </p:cNvPr>
          <p:cNvSpPr>
            <a:spLocks noGrp="1"/>
          </p:cNvSpPr>
          <p:nvPr>
            <p:ph type="title"/>
          </p:nvPr>
        </p:nvSpPr>
        <p:spPr>
          <a:xfrm>
            <a:off x="259883" y="434108"/>
            <a:ext cx="11569729" cy="895927"/>
          </a:xfrm>
        </p:spPr>
        <p:txBody>
          <a:bodyPr anchor="ctr">
            <a:normAutofit/>
          </a:bodyPr>
          <a:lstStyle/>
          <a:p>
            <a:r>
              <a:rPr lang="en-US" sz="3100"/>
              <a:t>What concepts do we expect students to return to in future years?</a:t>
            </a:r>
            <a:br>
              <a:rPr lang="en-US" sz="3100"/>
            </a:br>
            <a:endParaRPr lang="en-CA" sz="3100"/>
          </a:p>
        </p:txBody>
      </p:sp>
      <p:graphicFrame>
        <p:nvGraphicFramePr>
          <p:cNvPr id="5" name="Content Placeholder 2">
            <a:extLst>
              <a:ext uri="{FF2B5EF4-FFF2-40B4-BE49-F238E27FC236}">
                <a16:creationId xmlns:a16="http://schemas.microsoft.com/office/drawing/2014/main" id="{39063119-6169-F446-9C71-3A086FA8B3B6}"/>
              </a:ext>
            </a:extLst>
          </p:cNvPr>
          <p:cNvGraphicFramePr>
            <a:graphicFrameLocks noGrp="1"/>
          </p:cNvGraphicFramePr>
          <p:nvPr>
            <p:ph idx="1"/>
            <p:extLst>
              <p:ext uri="{D42A27DB-BD31-4B8C-83A1-F6EECF244321}">
                <p14:modId xmlns:p14="http://schemas.microsoft.com/office/powerpoint/2010/main" val="1827636966"/>
              </p:ext>
            </p:extLst>
          </p:nvPr>
        </p:nvGraphicFramePr>
        <p:xfrm>
          <a:off x="259882" y="1413163"/>
          <a:ext cx="11569729" cy="45951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7255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3A061-5F32-8C5E-A414-7FF212EBCC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CB52D7-473A-D863-B5DA-2169DE0A8690}"/>
              </a:ext>
            </a:extLst>
          </p:cNvPr>
          <p:cNvSpPr>
            <a:spLocks noGrp="1"/>
          </p:cNvSpPr>
          <p:nvPr>
            <p:ph type="title"/>
          </p:nvPr>
        </p:nvSpPr>
        <p:spPr>
          <a:xfrm>
            <a:off x="259883" y="434108"/>
            <a:ext cx="11569729" cy="895927"/>
          </a:xfrm>
        </p:spPr>
        <p:txBody>
          <a:bodyPr anchor="ctr">
            <a:normAutofit/>
          </a:bodyPr>
          <a:lstStyle/>
          <a:p>
            <a:r>
              <a:rPr lang="en-US"/>
              <a:t>High Levels of Inquiry for a Conceptually Challenging Experiment</a:t>
            </a:r>
          </a:p>
        </p:txBody>
      </p:sp>
      <p:graphicFrame>
        <p:nvGraphicFramePr>
          <p:cNvPr id="5" name="Content Placeholder 2">
            <a:extLst>
              <a:ext uri="{FF2B5EF4-FFF2-40B4-BE49-F238E27FC236}">
                <a16:creationId xmlns:a16="http://schemas.microsoft.com/office/drawing/2014/main" id="{6C7D1372-D757-1B44-2E6D-A55E567E2762}"/>
              </a:ext>
            </a:extLst>
          </p:cNvPr>
          <p:cNvGraphicFramePr>
            <a:graphicFrameLocks noGrp="1"/>
          </p:cNvGraphicFramePr>
          <p:nvPr>
            <p:ph idx="1"/>
            <p:extLst>
              <p:ext uri="{D42A27DB-BD31-4B8C-83A1-F6EECF244321}">
                <p14:modId xmlns:p14="http://schemas.microsoft.com/office/powerpoint/2010/main" val="3065901223"/>
              </p:ext>
            </p:extLst>
          </p:nvPr>
        </p:nvGraphicFramePr>
        <p:xfrm>
          <a:off x="259882" y="1413163"/>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4703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247CA0-289C-670F-CCD8-AE412A619D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B153A3-CE3D-834E-8AAB-AFE50E417926}"/>
              </a:ext>
            </a:extLst>
          </p:cNvPr>
          <p:cNvSpPr>
            <a:spLocks noGrp="1"/>
          </p:cNvSpPr>
          <p:nvPr>
            <p:ph type="title"/>
          </p:nvPr>
        </p:nvSpPr>
        <p:spPr/>
        <p:txBody>
          <a:bodyPr/>
          <a:lstStyle/>
          <a:p>
            <a:r>
              <a:rPr lang="en-US"/>
              <a:t>The laser system</a:t>
            </a:r>
          </a:p>
        </p:txBody>
      </p:sp>
      <p:pic>
        <p:nvPicPr>
          <p:cNvPr id="5" name="Content Placeholder 4" descr="A green and red lines on a black background&#10;&#10;AI-generated content may be incorrect.">
            <a:extLst>
              <a:ext uri="{FF2B5EF4-FFF2-40B4-BE49-F238E27FC236}">
                <a16:creationId xmlns:a16="http://schemas.microsoft.com/office/drawing/2014/main" id="{D96C3BBD-C502-E666-71E9-CD9BFADDAF2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20273" y="1595936"/>
            <a:ext cx="8449854" cy="4229690"/>
          </a:xfrm>
        </p:spPr>
      </p:pic>
      <p:pic>
        <p:nvPicPr>
          <p:cNvPr id="3" name="Picture 2">
            <a:extLst>
              <a:ext uri="{FF2B5EF4-FFF2-40B4-BE49-F238E27FC236}">
                <a16:creationId xmlns:a16="http://schemas.microsoft.com/office/drawing/2014/main" id="{7B349A6C-9BFC-EF6E-13DC-B9687DC502A7}"/>
              </a:ext>
            </a:extLst>
          </p:cNvPr>
          <p:cNvPicPr>
            <a:picLocks noChangeAspect="1"/>
          </p:cNvPicPr>
          <p:nvPr/>
        </p:nvPicPr>
        <p:blipFill>
          <a:blip r:embed="rId4"/>
          <a:srcRect l="12526" t="14885" r="13330" b="15723"/>
          <a:stretch>
            <a:fillRect/>
          </a:stretch>
        </p:blipFill>
        <p:spPr>
          <a:xfrm>
            <a:off x="1525637" y="1337094"/>
            <a:ext cx="9039650" cy="4758918"/>
          </a:xfrm>
          <a:prstGeom prst="rect">
            <a:avLst/>
          </a:prstGeom>
        </p:spPr>
      </p:pic>
    </p:spTree>
    <p:extLst>
      <p:ext uri="{BB962C8B-B14F-4D97-AF65-F5344CB8AC3E}">
        <p14:creationId xmlns:p14="http://schemas.microsoft.com/office/powerpoint/2010/main" val="1434012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F9402232-430E-943C-01A1-2700B000311A}"/>
              </a:ext>
            </a:extLst>
          </p:cNvPr>
          <p:cNvSpPr>
            <a:spLocks noGrp="1"/>
          </p:cNvSpPr>
          <p:nvPr>
            <p:ph type="title"/>
          </p:nvPr>
        </p:nvSpPr>
        <p:spPr>
          <a:xfrm>
            <a:off x="259883" y="434108"/>
            <a:ext cx="11569729" cy="895927"/>
          </a:xfrm>
        </p:spPr>
        <p:txBody>
          <a:bodyPr/>
          <a:lstStyle/>
          <a:p>
            <a:r>
              <a:rPr lang="en-US"/>
              <a:t>More on SHG</a:t>
            </a:r>
          </a:p>
        </p:txBody>
      </p:sp>
      <p:pic>
        <p:nvPicPr>
          <p:cNvPr id="4" name="Picture 3" descr="A diagram of a diagram&#10;&#10;AI-generated content may be incorrect.">
            <a:extLst>
              <a:ext uri="{FF2B5EF4-FFF2-40B4-BE49-F238E27FC236}">
                <a16:creationId xmlns:a16="http://schemas.microsoft.com/office/drawing/2014/main" id="{2BF0AECD-38FA-DA93-2A7B-A8C3D6C9964D}"/>
              </a:ext>
            </a:extLst>
          </p:cNvPr>
          <p:cNvPicPr>
            <a:picLocks noChangeAspect="1"/>
          </p:cNvPicPr>
          <p:nvPr/>
        </p:nvPicPr>
        <p:blipFill>
          <a:blip r:embed="rId2"/>
          <a:stretch>
            <a:fillRect/>
          </a:stretch>
        </p:blipFill>
        <p:spPr>
          <a:xfrm>
            <a:off x="259882" y="1498012"/>
            <a:ext cx="11569729" cy="4425419"/>
          </a:xfrm>
          <a:prstGeom prst="rect">
            <a:avLst/>
          </a:prstGeom>
          <a:noFill/>
        </p:spPr>
      </p:pic>
    </p:spTree>
    <p:extLst>
      <p:ext uri="{BB962C8B-B14F-4D97-AF65-F5344CB8AC3E}">
        <p14:creationId xmlns:p14="http://schemas.microsoft.com/office/powerpoint/2010/main" val="3237228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66D51-F7FB-BE61-33AA-1EAD6E1F1CC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2959FA68-B9AD-8237-18D1-A542330B50C9}"/>
              </a:ext>
            </a:extLst>
          </p:cNvPr>
          <p:cNvSpPr>
            <a:spLocks noGrp="1"/>
          </p:cNvSpPr>
          <p:nvPr>
            <p:ph type="title"/>
          </p:nvPr>
        </p:nvSpPr>
        <p:spPr>
          <a:xfrm>
            <a:off x="259883" y="434108"/>
            <a:ext cx="11569729" cy="895927"/>
          </a:xfrm>
        </p:spPr>
        <p:txBody>
          <a:bodyPr anchor="ctr">
            <a:normAutofit/>
          </a:bodyPr>
          <a:lstStyle/>
          <a:p>
            <a:r>
              <a:rPr lang="en-US"/>
              <a:t>What do students do in an undergraduate laboratory?</a:t>
            </a:r>
          </a:p>
        </p:txBody>
      </p:sp>
      <p:pic>
        <p:nvPicPr>
          <p:cNvPr id="5" name="Content Placeholder 2" descr="A person standing on a table in a room&#10;&#10;AI-generated content may be incorrect.">
            <a:extLst>
              <a:ext uri="{FF2B5EF4-FFF2-40B4-BE49-F238E27FC236}">
                <a16:creationId xmlns:a16="http://schemas.microsoft.com/office/drawing/2014/main" id="{CF8AB2EA-4C31-E76B-054F-7883601AA16B}"/>
              </a:ext>
            </a:extLst>
          </p:cNvPr>
          <p:cNvPicPr>
            <a:picLocks noGrp="1" noChangeAspect="1"/>
          </p:cNvPicPr>
          <p:nvPr>
            <p:ph sz="half" idx="2"/>
          </p:nvPr>
        </p:nvPicPr>
        <p:blipFill>
          <a:blip r:embed="rId3"/>
          <a:stretch>
            <a:fillRect/>
          </a:stretch>
        </p:blipFill>
        <p:spPr>
          <a:xfrm>
            <a:off x="3583894" y="1470673"/>
            <a:ext cx="3442854" cy="4590472"/>
          </a:xfrm>
          <a:prstGeom prst="rect">
            <a:avLst/>
          </a:prstGeom>
        </p:spPr>
      </p:pic>
      <p:pic>
        <p:nvPicPr>
          <p:cNvPr id="14" name="Picture 13" descr="A person standing on a table&#10;&#10;AI-generated content may be incorrect.">
            <a:extLst>
              <a:ext uri="{FF2B5EF4-FFF2-40B4-BE49-F238E27FC236}">
                <a16:creationId xmlns:a16="http://schemas.microsoft.com/office/drawing/2014/main" id="{CBDDAC00-0401-0F88-EE77-2E2D2162E28E}"/>
              </a:ext>
            </a:extLst>
          </p:cNvPr>
          <p:cNvPicPr>
            <a:picLocks noChangeAspect="1"/>
          </p:cNvPicPr>
          <p:nvPr/>
        </p:nvPicPr>
        <p:blipFill>
          <a:blip r:embed="rId4"/>
          <a:stretch>
            <a:fillRect/>
          </a:stretch>
        </p:blipFill>
        <p:spPr>
          <a:xfrm>
            <a:off x="7159925" y="1926565"/>
            <a:ext cx="4931434" cy="3694982"/>
          </a:xfrm>
          <a:prstGeom prst="rect">
            <a:avLst/>
          </a:prstGeom>
        </p:spPr>
      </p:pic>
    </p:spTree>
    <p:extLst>
      <p:ext uri="{BB962C8B-B14F-4D97-AF65-F5344CB8AC3E}">
        <p14:creationId xmlns:p14="http://schemas.microsoft.com/office/powerpoint/2010/main" val="3232532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EEEEB-31B8-9115-3189-E907A0F184D1}"/>
              </a:ext>
            </a:extLst>
          </p:cNvPr>
          <p:cNvSpPr>
            <a:spLocks noGrp="1"/>
          </p:cNvSpPr>
          <p:nvPr>
            <p:ph type="title"/>
          </p:nvPr>
        </p:nvSpPr>
        <p:spPr>
          <a:xfrm>
            <a:off x="1718914" y="1182833"/>
            <a:ext cx="8677297" cy="671945"/>
          </a:xfrm>
        </p:spPr>
        <p:txBody>
          <a:bodyPr anchor="ctr">
            <a:normAutofit/>
          </a:bodyPr>
          <a:lstStyle/>
          <a:p>
            <a:r>
              <a:rPr lang="en-CA"/>
              <a:t>Significance of Student Agency</a:t>
            </a:r>
          </a:p>
        </p:txBody>
      </p:sp>
      <p:sp>
        <p:nvSpPr>
          <p:cNvPr id="5" name="Slide Number Placeholder 4">
            <a:extLst>
              <a:ext uri="{FF2B5EF4-FFF2-40B4-BE49-F238E27FC236}">
                <a16:creationId xmlns:a16="http://schemas.microsoft.com/office/drawing/2014/main" id="{8D04E54B-710A-6D2A-0CC1-4A52FB64FDB0}"/>
              </a:ext>
            </a:extLst>
          </p:cNvPr>
          <p:cNvSpPr>
            <a:spLocks noGrp="1"/>
          </p:cNvSpPr>
          <p:nvPr>
            <p:ph type="sldNum" sz="quarter" idx="12"/>
          </p:nvPr>
        </p:nvSpPr>
        <p:spPr>
          <a:xfrm>
            <a:off x="5715000" y="5608733"/>
            <a:ext cx="762000" cy="187753"/>
          </a:xfrm>
        </p:spPr>
        <p:txBody>
          <a:bodyPr anchor="ctr">
            <a:normAutofit fontScale="70000" lnSpcReduction="20000"/>
          </a:bodyPr>
          <a:lstStyle/>
          <a:p>
            <a:pPr>
              <a:spcAft>
                <a:spcPts val="450"/>
              </a:spcAft>
            </a:pPr>
            <a:fld id="{69CABD0A-C75B-4030-94E6-1E2B403843F1}" type="slidenum">
              <a:rPr lang="en-CA" smtClean="0"/>
              <a:pPr>
                <a:spcAft>
                  <a:spcPts val="450"/>
                </a:spcAft>
              </a:pPr>
              <a:t>36</a:t>
            </a:fld>
            <a:endParaRPr lang="en-CA"/>
          </a:p>
        </p:txBody>
      </p:sp>
      <p:graphicFrame>
        <p:nvGraphicFramePr>
          <p:cNvPr id="14" name="Content Placeholder 2">
            <a:extLst>
              <a:ext uri="{FF2B5EF4-FFF2-40B4-BE49-F238E27FC236}">
                <a16:creationId xmlns:a16="http://schemas.microsoft.com/office/drawing/2014/main" id="{64116B31-027D-BD7C-9FBC-0088AB6FBDAE}"/>
              </a:ext>
            </a:extLst>
          </p:cNvPr>
          <p:cNvGraphicFramePr>
            <a:graphicFrameLocks noGrp="1"/>
          </p:cNvGraphicFramePr>
          <p:nvPr>
            <p:ph idx="1"/>
          </p:nvPr>
        </p:nvGraphicFramePr>
        <p:xfrm>
          <a:off x="1718913" y="1917123"/>
          <a:ext cx="8677297" cy="3446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Graphic 7" descr="Aspiration with solid fill">
            <a:extLst>
              <a:ext uri="{FF2B5EF4-FFF2-40B4-BE49-F238E27FC236}">
                <a16:creationId xmlns:a16="http://schemas.microsoft.com/office/drawing/2014/main" id="{8183DEFC-9BF5-D333-58DD-C2DDCE28F859}"/>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072176" y="3816046"/>
            <a:ext cx="1859125" cy="1859125"/>
          </a:xfrm>
          <a:prstGeom prst="rect">
            <a:avLst/>
          </a:prstGeom>
        </p:spPr>
      </p:pic>
      <p:pic>
        <p:nvPicPr>
          <p:cNvPr id="10" name="Graphic 9" descr="Books with solid fill">
            <a:extLst>
              <a:ext uri="{FF2B5EF4-FFF2-40B4-BE49-F238E27FC236}">
                <a16:creationId xmlns:a16="http://schemas.microsoft.com/office/drawing/2014/main" id="{88933D4B-3396-968F-B56D-5E9AE386CA3B}"/>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825737" y="2004813"/>
            <a:ext cx="1704637" cy="1704637"/>
          </a:xfrm>
          <a:prstGeom prst="rect">
            <a:avLst/>
          </a:prstGeom>
        </p:spPr>
      </p:pic>
      <p:pic>
        <p:nvPicPr>
          <p:cNvPr id="15" name="Graphic 14" descr="Lights On outline">
            <a:extLst>
              <a:ext uri="{FF2B5EF4-FFF2-40B4-BE49-F238E27FC236}">
                <a16:creationId xmlns:a16="http://schemas.microsoft.com/office/drawing/2014/main" id="{E5F40C13-C467-DCD4-FC03-651CDA995538}"/>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11618" y="1243995"/>
            <a:ext cx="1579205" cy="1579205"/>
          </a:xfrm>
          <a:prstGeom prst="rect">
            <a:avLst/>
          </a:prstGeom>
        </p:spPr>
      </p:pic>
    </p:spTree>
    <p:extLst>
      <p:ext uri="{BB962C8B-B14F-4D97-AF65-F5344CB8AC3E}">
        <p14:creationId xmlns:p14="http://schemas.microsoft.com/office/powerpoint/2010/main" val="3652155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graphicEl>
                                              <a:dgm id="{6CDD5B6D-C07D-4DF5-9DD6-0CE16BCAF9DC}"/>
                                            </p:graphicEl>
                                          </p:spTgt>
                                        </p:tgtEl>
                                        <p:attrNameLst>
                                          <p:attrName>style.visibility</p:attrName>
                                        </p:attrNameLst>
                                      </p:cBhvr>
                                      <p:to>
                                        <p:strVal val="visible"/>
                                      </p:to>
                                    </p:set>
                                    <p:animEffect transition="in" filter="fade">
                                      <p:cBhvr>
                                        <p:cTn id="7" dur="500"/>
                                        <p:tgtEl>
                                          <p:spTgt spid="14">
                                            <p:graphicEl>
                                              <a:dgm id="{6CDD5B6D-C07D-4DF5-9DD6-0CE16BCAF9D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graphicEl>
                                              <a:dgm id="{75FFAD27-46A0-4BBC-A4D4-D086F7C49566}"/>
                                            </p:graphicEl>
                                          </p:spTgt>
                                        </p:tgtEl>
                                        <p:attrNameLst>
                                          <p:attrName>style.visibility</p:attrName>
                                        </p:attrNameLst>
                                      </p:cBhvr>
                                      <p:to>
                                        <p:strVal val="visible"/>
                                      </p:to>
                                    </p:set>
                                    <p:animEffect transition="in" filter="fade">
                                      <p:cBhvr>
                                        <p:cTn id="12" dur="500"/>
                                        <p:tgtEl>
                                          <p:spTgt spid="14">
                                            <p:graphicEl>
                                              <a:dgm id="{75FFAD27-46A0-4BBC-A4D4-D086F7C4956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graphicEl>
                                              <a:dgm id="{6C7571E1-F7B9-4925-8DF6-067D7E584E9C}"/>
                                            </p:graphicEl>
                                          </p:spTgt>
                                        </p:tgtEl>
                                        <p:attrNameLst>
                                          <p:attrName>style.visibility</p:attrName>
                                        </p:attrNameLst>
                                      </p:cBhvr>
                                      <p:to>
                                        <p:strVal val="visible"/>
                                      </p:to>
                                    </p:set>
                                    <p:animEffect transition="in" filter="fade">
                                      <p:cBhvr>
                                        <p:cTn id="17" dur="500"/>
                                        <p:tgtEl>
                                          <p:spTgt spid="14">
                                            <p:graphicEl>
                                              <a:dgm id="{6C7571E1-F7B9-4925-8DF6-067D7E584E9C}"/>
                                            </p:graphicEl>
                                          </p:spTgt>
                                        </p:tgtEl>
                                      </p:cBhvr>
                                    </p:animEffect>
                                  </p:childTnLst>
                                </p:cTn>
                              </p:par>
                              <p:par>
                                <p:cTn id="18" presetID="2" presetClass="entr" presetSubtype="4"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par>
                                <p:cTn id="22" presetID="31"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1000" fill="hold"/>
                                        <p:tgtEl>
                                          <p:spTgt spid="15"/>
                                        </p:tgtEl>
                                        <p:attrNameLst>
                                          <p:attrName>ppt_w</p:attrName>
                                        </p:attrNameLst>
                                      </p:cBhvr>
                                      <p:tavLst>
                                        <p:tav tm="0">
                                          <p:val>
                                            <p:fltVal val="0"/>
                                          </p:val>
                                        </p:tav>
                                        <p:tav tm="100000">
                                          <p:val>
                                            <p:strVal val="#ppt_w"/>
                                          </p:val>
                                        </p:tav>
                                      </p:tavLst>
                                    </p:anim>
                                    <p:anim calcmode="lin" valueType="num">
                                      <p:cBhvr>
                                        <p:cTn id="25" dur="1000" fill="hold"/>
                                        <p:tgtEl>
                                          <p:spTgt spid="15"/>
                                        </p:tgtEl>
                                        <p:attrNameLst>
                                          <p:attrName>ppt_h</p:attrName>
                                        </p:attrNameLst>
                                      </p:cBhvr>
                                      <p:tavLst>
                                        <p:tav tm="0">
                                          <p:val>
                                            <p:fltVal val="0"/>
                                          </p:val>
                                        </p:tav>
                                        <p:tav tm="100000">
                                          <p:val>
                                            <p:strVal val="#ppt_h"/>
                                          </p:val>
                                        </p:tav>
                                      </p:tavLst>
                                    </p:anim>
                                    <p:anim calcmode="lin" valueType="num">
                                      <p:cBhvr>
                                        <p:cTn id="26" dur="1000" fill="hold"/>
                                        <p:tgtEl>
                                          <p:spTgt spid="15"/>
                                        </p:tgtEl>
                                        <p:attrNameLst>
                                          <p:attrName>style.rotation</p:attrName>
                                        </p:attrNameLst>
                                      </p:cBhvr>
                                      <p:tavLst>
                                        <p:tav tm="0">
                                          <p:val>
                                            <p:fltVal val="90"/>
                                          </p:val>
                                        </p:tav>
                                        <p:tav tm="100000">
                                          <p:val>
                                            <p:fltVal val="0"/>
                                          </p:val>
                                        </p:tav>
                                      </p:tavLst>
                                    </p:anim>
                                    <p:animEffect transition="in" filter="fade">
                                      <p:cBhvr>
                                        <p:cTn id="27" dur="1000"/>
                                        <p:tgtEl>
                                          <p:spTgt spid="15"/>
                                        </p:tgtEl>
                                      </p:cBhvr>
                                    </p:animEffect>
                                  </p:childTnLst>
                                </p:cTn>
                              </p:par>
                              <p:par>
                                <p:cTn id="28" presetID="31"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1000" fill="hold"/>
                                        <p:tgtEl>
                                          <p:spTgt spid="10"/>
                                        </p:tgtEl>
                                        <p:attrNameLst>
                                          <p:attrName>ppt_w</p:attrName>
                                        </p:attrNameLst>
                                      </p:cBhvr>
                                      <p:tavLst>
                                        <p:tav tm="0">
                                          <p:val>
                                            <p:fltVal val="0"/>
                                          </p:val>
                                        </p:tav>
                                        <p:tav tm="100000">
                                          <p:val>
                                            <p:strVal val="#ppt_w"/>
                                          </p:val>
                                        </p:tav>
                                      </p:tavLst>
                                    </p:anim>
                                    <p:anim calcmode="lin" valueType="num">
                                      <p:cBhvr>
                                        <p:cTn id="31" dur="1000" fill="hold"/>
                                        <p:tgtEl>
                                          <p:spTgt spid="10"/>
                                        </p:tgtEl>
                                        <p:attrNameLst>
                                          <p:attrName>ppt_h</p:attrName>
                                        </p:attrNameLst>
                                      </p:cBhvr>
                                      <p:tavLst>
                                        <p:tav tm="0">
                                          <p:val>
                                            <p:fltVal val="0"/>
                                          </p:val>
                                        </p:tav>
                                        <p:tav tm="100000">
                                          <p:val>
                                            <p:strVal val="#ppt_h"/>
                                          </p:val>
                                        </p:tav>
                                      </p:tavLst>
                                    </p:anim>
                                    <p:anim calcmode="lin" valueType="num">
                                      <p:cBhvr>
                                        <p:cTn id="32" dur="1000" fill="hold"/>
                                        <p:tgtEl>
                                          <p:spTgt spid="10"/>
                                        </p:tgtEl>
                                        <p:attrNameLst>
                                          <p:attrName>style.rotation</p:attrName>
                                        </p:attrNameLst>
                                      </p:cBhvr>
                                      <p:tavLst>
                                        <p:tav tm="0">
                                          <p:val>
                                            <p:fltVal val="90"/>
                                          </p:val>
                                        </p:tav>
                                        <p:tav tm="100000">
                                          <p:val>
                                            <p:fltVal val="0"/>
                                          </p:val>
                                        </p:tav>
                                      </p:tavLst>
                                    </p:anim>
                                    <p:animEffect transition="in" filter="fade">
                                      <p:cBhvr>
                                        <p:cTn id="3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1738B-8877-CEA2-1F70-AA4393B041AD}"/>
              </a:ext>
            </a:extLst>
          </p:cNvPr>
          <p:cNvSpPr>
            <a:spLocks noGrp="1"/>
          </p:cNvSpPr>
          <p:nvPr>
            <p:ph type="title"/>
          </p:nvPr>
        </p:nvSpPr>
        <p:spPr>
          <a:xfrm>
            <a:off x="259883" y="434108"/>
            <a:ext cx="11569729" cy="895927"/>
          </a:xfrm>
        </p:spPr>
        <p:txBody>
          <a:bodyPr anchor="ctr">
            <a:normAutofit/>
          </a:bodyPr>
          <a:lstStyle/>
          <a:p>
            <a:r>
              <a:rPr lang="en-US" sz="2000"/>
              <a:t>Are students capable of producing an experiment that answers a conceptually challenging experimental question through open inquiry work?</a:t>
            </a:r>
            <a:br>
              <a:rPr lang="en-US" sz="2000"/>
            </a:br>
            <a:endParaRPr lang="en-CA" sz="2000"/>
          </a:p>
        </p:txBody>
      </p:sp>
      <p:graphicFrame>
        <p:nvGraphicFramePr>
          <p:cNvPr id="5" name="Content Placeholder 2">
            <a:extLst>
              <a:ext uri="{FF2B5EF4-FFF2-40B4-BE49-F238E27FC236}">
                <a16:creationId xmlns:a16="http://schemas.microsoft.com/office/drawing/2014/main" id="{97DC4DA1-0E62-DE42-E58F-A7EE105AF3F0}"/>
              </a:ext>
            </a:extLst>
          </p:cNvPr>
          <p:cNvGraphicFramePr>
            <a:graphicFrameLocks noGrp="1"/>
          </p:cNvGraphicFramePr>
          <p:nvPr>
            <p:ph idx="1"/>
            <p:extLst>
              <p:ext uri="{D42A27DB-BD31-4B8C-83A1-F6EECF244321}">
                <p14:modId xmlns:p14="http://schemas.microsoft.com/office/powerpoint/2010/main" val="2438914961"/>
              </p:ext>
            </p:extLst>
          </p:nvPr>
        </p:nvGraphicFramePr>
        <p:xfrm>
          <a:off x="259882" y="1413163"/>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07880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7563D-F703-C5BC-F8AE-7A77260BC0D7}"/>
              </a:ext>
            </a:extLst>
          </p:cNvPr>
          <p:cNvSpPr>
            <a:spLocks noGrp="1"/>
          </p:cNvSpPr>
          <p:nvPr>
            <p:ph type="title"/>
          </p:nvPr>
        </p:nvSpPr>
        <p:spPr/>
        <p:txBody>
          <a:bodyPr/>
          <a:lstStyle/>
          <a:p>
            <a:r>
              <a:rPr lang="en-US"/>
              <a:t>Upper Year Experiment</a:t>
            </a:r>
          </a:p>
        </p:txBody>
      </p:sp>
      <p:sp>
        <p:nvSpPr>
          <p:cNvPr id="3" name="Content Placeholder 2">
            <a:extLst>
              <a:ext uri="{FF2B5EF4-FFF2-40B4-BE49-F238E27FC236}">
                <a16:creationId xmlns:a16="http://schemas.microsoft.com/office/drawing/2014/main" id="{EFC89FE7-533A-6AAF-5D60-07F8AFB4373F}"/>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086722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4765A698-6D6E-73DC-041E-5B2F23F505EB}"/>
              </a:ext>
            </a:extLst>
          </p:cNvPr>
          <p:cNvGraphicFramePr>
            <a:graphicFrameLocks noGrp="1"/>
          </p:cNvGraphicFramePr>
          <p:nvPr>
            <p:ph idx="1"/>
            <p:extLst>
              <p:ext uri="{D42A27DB-BD31-4B8C-83A1-F6EECF244321}">
                <p14:modId xmlns:p14="http://schemas.microsoft.com/office/powerpoint/2010/main" val="2849739394"/>
              </p:ext>
            </p:extLst>
          </p:nvPr>
        </p:nvGraphicFramePr>
        <p:xfrm>
          <a:off x="260350" y="1412875"/>
          <a:ext cx="11569698" cy="3845560"/>
        </p:xfrm>
        <a:graphic>
          <a:graphicData uri="http://schemas.openxmlformats.org/drawingml/2006/table">
            <a:tbl>
              <a:tblPr firstRow="1" bandRow="1">
                <a:tableStyleId>{5C22544A-7EE6-4342-B048-85BDC9FD1C3A}</a:tableStyleId>
              </a:tblPr>
              <a:tblGrid>
                <a:gridCol w="3856566">
                  <a:extLst>
                    <a:ext uri="{9D8B030D-6E8A-4147-A177-3AD203B41FA5}">
                      <a16:colId xmlns:a16="http://schemas.microsoft.com/office/drawing/2014/main" val="3747265751"/>
                    </a:ext>
                  </a:extLst>
                </a:gridCol>
                <a:gridCol w="3856566">
                  <a:extLst>
                    <a:ext uri="{9D8B030D-6E8A-4147-A177-3AD203B41FA5}">
                      <a16:colId xmlns:a16="http://schemas.microsoft.com/office/drawing/2014/main" val="2516312553"/>
                    </a:ext>
                  </a:extLst>
                </a:gridCol>
                <a:gridCol w="3856566">
                  <a:extLst>
                    <a:ext uri="{9D8B030D-6E8A-4147-A177-3AD203B41FA5}">
                      <a16:colId xmlns:a16="http://schemas.microsoft.com/office/drawing/2014/main" val="4261384026"/>
                    </a:ext>
                  </a:extLst>
                </a:gridCol>
              </a:tblGrid>
              <a:tr h="370840">
                <a:tc>
                  <a:txBody>
                    <a:bodyPr/>
                    <a:lstStyle/>
                    <a:p>
                      <a:r>
                        <a:rPr lang="en-GB"/>
                        <a:t>Criterion</a:t>
                      </a:r>
                      <a:endParaRPr lang="en-CA"/>
                    </a:p>
                  </a:txBody>
                  <a:tcPr/>
                </a:tc>
                <a:tc>
                  <a:txBody>
                    <a:bodyPr/>
                    <a:lstStyle/>
                    <a:p>
                      <a:r>
                        <a:rPr lang="en-GB"/>
                        <a:t>Perspective 1</a:t>
                      </a:r>
                      <a:endParaRPr lang="en-CA"/>
                    </a:p>
                  </a:txBody>
                  <a:tcPr/>
                </a:tc>
                <a:tc>
                  <a:txBody>
                    <a:bodyPr/>
                    <a:lstStyle/>
                    <a:p>
                      <a:r>
                        <a:rPr lang="en-GB"/>
                        <a:t>Perspective 2</a:t>
                      </a:r>
                      <a:endParaRPr lang="en-CA"/>
                    </a:p>
                  </a:txBody>
                  <a:tcPr/>
                </a:tc>
                <a:extLst>
                  <a:ext uri="{0D108BD9-81ED-4DB2-BD59-A6C34878D82A}">
                    <a16:rowId xmlns:a16="http://schemas.microsoft.com/office/drawing/2014/main" val="3865883367"/>
                  </a:ext>
                </a:extLst>
              </a:tr>
              <a:tr h="370840">
                <a:tc>
                  <a:txBody>
                    <a:bodyPr/>
                    <a:lstStyle/>
                    <a:p>
                      <a:r>
                        <a:rPr lang="en-GB">
                          <a:solidFill>
                            <a:schemeClr val="tx1"/>
                          </a:solidFill>
                        </a:rPr>
                        <a:t>Purpose of the physics laboratory within a curriculum</a:t>
                      </a:r>
                      <a:endParaRPr lang="en-CA">
                        <a:solidFill>
                          <a:schemeClr val="tx1"/>
                        </a:solidFill>
                      </a:endParaRPr>
                    </a:p>
                  </a:txBody>
                  <a:tcPr/>
                </a:tc>
                <a:tc>
                  <a:txBody>
                    <a:bodyPr/>
                    <a:lstStyle/>
                    <a:p>
                      <a:r>
                        <a:rPr lang="en-GB">
                          <a:solidFill>
                            <a:schemeClr val="tx2">
                              <a:lumMod val="20000"/>
                              <a:lumOff val="80000"/>
                            </a:schemeClr>
                          </a:solidFill>
                        </a:rPr>
                        <a:t>Lies “</a:t>
                      </a:r>
                      <a:r>
                        <a:rPr lang="en-US">
                          <a:solidFill>
                            <a:schemeClr val="tx2">
                              <a:lumMod val="20000"/>
                              <a:lumOff val="80000"/>
                            </a:schemeClr>
                          </a:solidFill>
                        </a:rPr>
                        <a:t>in its effectiveness in cultivating right habits of work, in its demand for system, care, and accuracy on the part of the pupil”[1]</a:t>
                      </a:r>
                      <a:endParaRPr lang="en-CA">
                        <a:solidFill>
                          <a:schemeClr val="tx2">
                            <a:lumMod val="20000"/>
                            <a:lumOff val="80000"/>
                          </a:schemeClr>
                        </a:solidFill>
                      </a:endParaRPr>
                    </a:p>
                  </a:txBody>
                  <a:tcPr/>
                </a:tc>
                <a:tc>
                  <a:txBody>
                    <a:bodyPr/>
                    <a:lstStyle/>
                    <a:p>
                      <a:r>
                        <a:rPr lang="en-GB">
                          <a:solidFill>
                            <a:schemeClr val="tx2">
                              <a:lumMod val="20000"/>
                              <a:lumOff val="80000"/>
                            </a:schemeClr>
                          </a:solidFill>
                        </a:rPr>
                        <a:t>To enhance student understanding of lecture content[3]</a:t>
                      </a:r>
                      <a:endParaRPr lang="en-CA">
                        <a:solidFill>
                          <a:schemeClr val="tx2">
                            <a:lumMod val="20000"/>
                            <a:lumOff val="80000"/>
                          </a:schemeClr>
                        </a:solidFill>
                      </a:endParaRPr>
                    </a:p>
                  </a:txBody>
                  <a:tcPr/>
                </a:tc>
                <a:extLst>
                  <a:ext uri="{0D108BD9-81ED-4DB2-BD59-A6C34878D82A}">
                    <a16:rowId xmlns:a16="http://schemas.microsoft.com/office/drawing/2014/main" val="3559524360"/>
                  </a:ext>
                </a:extLst>
              </a:tr>
              <a:tr h="370840">
                <a:tc>
                  <a:txBody>
                    <a:bodyPr/>
                    <a:lstStyle/>
                    <a:p>
                      <a:r>
                        <a:rPr lang="en-GB"/>
                        <a:t>Value the laboratory brings to student learning</a:t>
                      </a:r>
                      <a:endParaRPr lang="en-CA"/>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solidFill>
                            <a:schemeClr val="tx2">
                              <a:lumMod val="20000"/>
                              <a:lumOff val="80000"/>
                            </a:schemeClr>
                          </a:solidFill>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p>
                  </a:txBody>
                  <a:tcPr/>
                </a:tc>
                <a:tc>
                  <a:txBody>
                    <a:bodyPr/>
                    <a:lstStyle/>
                    <a:p>
                      <a:r>
                        <a:rPr lang="en-GB">
                          <a:solidFill>
                            <a:schemeClr val="tx2">
                              <a:lumMod val="20000"/>
                              <a:lumOff val="80000"/>
                            </a:schemeClr>
                          </a:solidFill>
                        </a:rPr>
                        <a:t>that students will better understand the physics if they conduct experiments and see for themselves how the physics principles work in real life.[3]</a:t>
                      </a:r>
                      <a:endParaRPr lang="en-CA">
                        <a:solidFill>
                          <a:schemeClr val="tx2">
                            <a:lumMod val="20000"/>
                            <a:lumOff val="80000"/>
                          </a:schemeClr>
                        </a:solidFill>
                      </a:endParaRPr>
                    </a:p>
                  </a:txBody>
                  <a:tcPr/>
                </a:tc>
                <a:extLst>
                  <a:ext uri="{0D108BD9-81ED-4DB2-BD59-A6C34878D82A}">
                    <a16:rowId xmlns:a16="http://schemas.microsoft.com/office/drawing/2014/main" val="2667230308"/>
                  </a:ext>
                </a:extLst>
              </a:tr>
            </a:tbl>
          </a:graphicData>
        </a:graphic>
      </p:graphicFrame>
      <p:sp>
        <p:nvSpPr>
          <p:cNvPr id="6" name="Title 5">
            <a:extLst>
              <a:ext uri="{FF2B5EF4-FFF2-40B4-BE49-F238E27FC236}">
                <a16:creationId xmlns:a16="http://schemas.microsoft.com/office/drawing/2014/main" id="{85E7C997-5EBC-2D0E-1565-64C84654C6F9}"/>
              </a:ext>
            </a:extLst>
          </p:cNvPr>
          <p:cNvSpPr>
            <a:spLocks noGrp="1"/>
          </p:cNvSpPr>
          <p:nvPr>
            <p:ph type="title"/>
          </p:nvPr>
        </p:nvSpPr>
        <p:spPr>
          <a:xfrm>
            <a:off x="259883" y="434108"/>
            <a:ext cx="10886319" cy="895927"/>
          </a:xfrm>
        </p:spPr>
        <p:txBody>
          <a:bodyPr>
            <a:normAutofit fontScale="90000"/>
          </a:bodyPr>
          <a:lstStyle/>
          <a:p>
            <a:r>
              <a:rPr lang="en-US"/>
              <a:t>Determining The purpose of the introductory laboratory</a:t>
            </a:r>
          </a:p>
        </p:txBody>
      </p:sp>
      <p:sp>
        <p:nvSpPr>
          <p:cNvPr id="7" name="Footer Placeholder 6">
            <a:extLst>
              <a:ext uri="{FF2B5EF4-FFF2-40B4-BE49-F238E27FC236}">
                <a16:creationId xmlns:a16="http://schemas.microsoft.com/office/drawing/2014/main" id="{E66522AE-DDD9-9912-89BB-AFFF9D91560F}"/>
              </a:ext>
            </a:extLst>
          </p:cNvPr>
          <p:cNvSpPr>
            <a:spLocks noGrp="1"/>
          </p:cNvSpPr>
          <p:nvPr>
            <p:ph type="ftr" sz="quarter" idx="17"/>
          </p:nvPr>
        </p:nvSpPr>
        <p:spPr/>
        <p:txBody>
          <a:bodyPr/>
          <a:lstStyle/>
          <a:p>
            <a:r>
              <a:rPr lang="en-US">
                <a:latin typeface="Verdana"/>
                <a:ea typeface="Verdana"/>
              </a:rPr>
              <a:t>1 A laboratory guide to accompany </a:t>
            </a:r>
            <a:r>
              <a:rPr lang="en-US" err="1">
                <a:latin typeface="Verdana"/>
                <a:ea typeface="Verdana"/>
              </a:rPr>
              <a:t>carhart</a:t>
            </a:r>
            <a:r>
              <a:rPr lang="en-US">
                <a:latin typeface="Verdana"/>
                <a:ea typeface="Verdana"/>
              </a:rPr>
              <a:t> and chute's physics, Horatio N. Chute, 1913</a:t>
            </a:r>
            <a:endParaRPr lang="en-US"/>
          </a:p>
        </p:txBody>
      </p:sp>
    </p:spTree>
    <p:extLst>
      <p:ext uri="{BB962C8B-B14F-4D97-AF65-F5344CB8AC3E}">
        <p14:creationId xmlns:p14="http://schemas.microsoft.com/office/powerpoint/2010/main" val="28784903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A907E69-B283-49AC-0E61-4FE344575E36}"/>
              </a:ext>
            </a:extLst>
          </p:cNvPr>
          <p:cNvSpPr>
            <a:spLocks noGrp="1"/>
          </p:cNvSpPr>
          <p:nvPr>
            <p:ph type="title"/>
          </p:nvPr>
        </p:nvSpPr>
        <p:spPr>
          <a:xfrm>
            <a:off x="259883" y="434108"/>
            <a:ext cx="11569729" cy="895927"/>
          </a:xfrm>
        </p:spPr>
        <p:txBody>
          <a:bodyPr anchor="ctr">
            <a:normAutofit/>
          </a:bodyPr>
          <a:lstStyle/>
          <a:p>
            <a:r>
              <a:rPr lang="en-CA" dirty="0"/>
              <a:t>Why do this work?</a:t>
            </a:r>
          </a:p>
        </p:txBody>
      </p:sp>
      <p:graphicFrame>
        <p:nvGraphicFramePr>
          <p:cNvPr id="8" name="Content Placeholder 1">
            <a:extLst>
              <a:ext uri="{FF2B5EF4-FFF2-40B4-BE49-F238E27FC236}">
                <a16:creationId xmlns:a16="http://schemas.microsoft.com/office/drawing/2014/main" id="{D5C15166-2E63-D8FC-A15D-F55C6327B4FB}"/>
              </a:ext>
            </a:extLst>
          </p:cNvPr>
          <p:cNvGraphicFramePr>
            <a:graphicFrameLocks noGrp="1"/>
          </p:cNvGraphicFramePr>
          <p:nvPr>
            <p:ph idx="1"/>
            <p:extLst>
              <p:ext uri="{D42A27DB-BD31-4B8C-83A1-F6EECF244321}">
                <p14:modId xmlns:p14="http://schemas.microsoft.com/office/powerpoint/2010/main" val="2753798520"/>
              </p:ext>
            </p:extLst>
          </p:nvPr>
        </p:nvGraphicFramePr>
        <p:xfrm>
          <a:off x="259882" y="1413163"/>
          <a:ext cx="11569729" cy="45951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oter Placeholder 4">
            <a:extLst>
              <a:ext uri="{FF2B5EF4-FFF2-40B4-BE49-F238E27FC236}">
                <a16:creationId xmlns:a16="http://schemas.microsoft.com/office/drawing/2014/main" id="{01EFDA73-C02F-9BDF-8009-5CC2EE584F9B}"/>
              </a:ext>
            </a:extLst>
          </p:cNvPr>
          <p:cNvSpPr>
            <a:spLocks noGrp="1"/>
          </p:cNvSpPr>
          <p:nvPr>
            <p:ph type="ftr" sz="quarter" idx="11"/>
          </p:nvPr>
        </p:nvSpPr>
        <p:spPr>
          <a:xfrm>
            <a:off x="0" y="6236139"/>
            <a:ext cx="3919888" cy="187753"/>
          </a:xfrm>
        </p:spPr>
        <p:txBody>
          <a:bodyPr/>
          <a:lstStyle/>
          <a:p>
            <a:pPr>
              <a:spcAft>
                <a:spcPts val="450"/>
              </a:spcAft>
            </a:pPr>
            <a:r>
              <a:rPr lang="en-US" dirty="0">
                <a:latin typeface="Verdana"/>
                <a:ea typeface="Verdana"/>
              </a:rPr>
              <a:t>[1] N. Holmes and C. Wieman. Physics Today 71, 1, 38 (2018); </a:t>
            </a:r>
            <a:r>
              <a:rPr lang="en-US" dirty="0">
                <a:latin typeface="Verdana"/>
                <a:ea typeface="Verdana"/>
                <a:hlinkClick r:id="rId7"/>
              </a:rPr>
              <a:t>https://doi.org/10.1063/PT.3.3816</a:t>
            </a:r>
            <a:endParaRPr lang="en-CA" dirty="0"/>
          </a:p>
          <a:p>
            <a:r>
              <a:rPr lang="en-CA" dirty="0"/>
              <a:t>[2] J. R. Hoehn and H. J. Lewandowski, Investigating undergraduate students’ views about the process of experimental physics, Phys. Rev. Phys. Educ. Res. </a:t>
            </a:r>
            <a:r>
              <a:rPr lang="en-CA" b="1" dirty="0"/>
              <a:t>18</a:t>
            </a:r>
            <a:r>
              <a:rPr lang="en-CA" dirty="0"/>
              <a:t>, 020146 (2022).</a:t>
            </a:r>
          </a:p>
          <a:p>
            <a:pPr>
              <a:spcAft>
                <a:spcPts val="450"/>
              </a:spcAft>
            </a:pPr>
            <a:endParaRPr lang="en-US" dirty="0"/>
          </a:p>
        </p:txBody>
      </p:sp>
      <p:sp>
        <p:nvSpPr>
          <p:cNvPr id="11" name="Footer Placeholder 4">
            <a:extLst>
              <a:ext uri="{FF2B5EF4-FFF2-40B4-BE49-F238E27FC236}">
                <a16:creationId xmlns:a16="http://schemas.microsoft.com/office/drawing/2014/main" id="{CA3C278E-73D8-1DA4-8612-F69832759C7E}"/>
              </a:ext>
            </a:extLst>
          </p:cNvPr>
          <p:cNvSpPr txBox="1">
            <a:spLocks/>
          </p:cNvSpPr>
          <p:nvPr/>
        </p:nvSpPr>
        <p:spPr>
          <a:xfrm>
            <a:off x="3919888" y="6236138"/>
            <a:ext cx="3919888" cy="18775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t>[3] E. M. Smith, M. M. Stein, and N. G. Holmes, How expectations of confirmation influence students’ experimentation decisions in introductory labs, Phys. Rev. Phys. Educ. Res. </a:t>
            </a:r>
            <a:r>
              <a:rPr lang="en-CA" b="1" dirty="0"/>
              <a:t>16</a:t>
            </a:r>
            <a:r>
              <a:rPr lang="en-CA" dirty="0"/>
              <a:t>, 010113 (2020).</a:t>
            </a:r>
          </a:p>
          <a:p>
            <a:r>
              <a:rPr lang="en-CA" dirty="0"/>
              <a:t>[4] E. F. Redish, J. M. Saul, and R. N. Steinberg, Student Expectations in Introductory Physics A…, 1998.</a:t>
            </a:r>
          </a:p>
          <a:p>
            <a:pPr>
              <a:spcAft>
                <a:spcPts val="450"/>
              </a:spcAft>
            </a:pPr>
            <a:endParaRPr lang="en-US" dirty="0"/>
          </a:p>
        </p:txBody>
      </p:sp>
    </p:spTree>
    <p:extLst>
      <p:ext uri="{BB962C8B-B14F-4D97-AF65-F5344CB8AC3E}">
        <p14:creationId xmlns:p14="http://schemas.microsoft.com/office/powerpoint/2010/main" val="421592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graphicEl>
                                              <a:dgm id="{969B05F8-C8E9-45EA-A93E-BCB2D900E2BB}"/>
                                            </p:graphicEl>
                                          </p:spTgt>
                                        </p:tgtEl>
                                        <p:attrNameLst>
                                          <p:attrName>style.visibility</p:attrName>
                                        </p:attrNameLst>
                                      </p:cBhvr>
                                      <p:to>
                                        <p:strVal val="visible"/>
                                      </p:to>
                                    </p:set>
                                    <p:animEffect transition="in" filter="fade">
                                      <p:cBhvr>
                                        <p:cTn id="19" dur="500"/>
                                        <p:tgtEl>
                                          <p:spTgt spid="8">
                                            <p:graphicEl>
                                              <a:dgm id="{969B05F8-C8E9-45EA-A93E-BCB2D900E2BB}"/>
                                            </p:graphic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graphicEl>
                                              <a:dgm id="{2074AF20-A2C1-460D-A7E0-775F1017A870}"/>
                                            </p:graphicEl>
                                          </p:spTgt>
                                        </p:tgtEl>
                                        <p:attrNameLst>
                                          <p:attrName>style.visibility</p:attrName>
                                        </p:attrNameLst>
                                      </p:cBhvr>
                                      <p:to>
                                        <p:strVal val="visible"/>
                                      </p:to>
                                    </p:set>
                                    <p:animEffect transition="in" filter="fade">
                                      <p:cBhvr>
                                        <p:cTn id="22" dur="500"/>
                                        <p:tgtEl>
                                          <p:spTgt spid="8">
                                            <p:graphicEl>
                                              <a:dgm id="{2074AF20-A2C1-460D-A7E0-775F1017A870}"/>
                                            </p:graphic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graphicEl>
                                              <a:dgm id="{8389F55E-AD81-4054-8D6A-0E1AAAA99E61}"/>
                                            </p:graphicEl>
                                          </p:spTgt>
                                        </p:tgtEl>
                                        <p:attrNameLst>
                                          <p:attrName>style.visibility</p:attrName>
                                        </p:attrNameLst>
                                      </p:cBhvr>
                                      <p:to>
                                        <p:strVal val="visible"/>
                                      </p:to>
                                    </p:set>
                                    <p:animEffect transition="in" filter="fade">
                                      <p:cBhvr>
                                        <p:cTn id="25" dur="500"/>
                                        <p:tgtEl>
                                          <p:spTgt spid="8">
                                            <p:graphicEl>
                                              <a:dgm id="{8389F55E-AD81-4054-8D6A-0E1AAAA99E61}"/>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graphicEl>
                                              <a:dgm id="{BA7071AE-13EC-469A-971F-E1B3A01C5641}"/>
                                            </p:graphicEl>
                                          </p:spTgt>
                                        </p:tgtEl>
                                        <p:attrNameLst>
                                          <p:attrName>style.visibility</p:attrName>
                                        </p:attrNameLst>
                                      </p:cBhvr>
                                      <p:to>
                                        <p:strVal val="visible"/>
                                      </p:to>
                                    </p:set>
                                    <p:animEffect transition="in" filter="fade">
                                      <p:cBhvr>
                                        <p:cTn id="30" dur="500"/>
                                        <p:tgtEl>
                                          <p:spTgt spid="8">
                                            <p:graphicEl>
                                              <a:dgm id="{BA7071AE-13EC-469A-971F-E1B3A01C5641}"/>
                                            </p:graphic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graphicEl>
                                              <a:dgm id="{464AE59C-A737-4143-B2BA-9DFA49148780}"/>
                                            </p:graphicEl>
                                          </p:spTgt>
                                        </p:tgtEl>
                                        <p:attrNameLst>
                                          <p:attrName>style.visibility</p:attrName>
                                        </p:attrNameLst>
                                      </p:cBhvr>
                                      <p:to>
                                        <p:strVal val="visible"/>
                                      </p:to>
                                    </p:set>
                                    <p:animEffect transition="in" filter="fade">
                                      <p:cBhvr>
                                        <p:cTn id="33" dur="500"/>
                                        <p:tgtEl>
                                          <p:spTgt spid="8">
                                            <p:graphicEl>
                                              <a:dgm id="{464AE59C-A737-4143-B2BA-9DFA49148780}"/>
                                            </p:graphic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graphicEl>
                                              <a:dgm id="{A56D9175-AFF7-4D33-B333-A0145DF6083C}"/>
                                            </p:graphicEl>
                                          </p:spTgt>
                                        </p:tgtEl>
                                        <p:attrNameLst>
                                          <p:attrName>style.visibility</p:attrName>
                                        </p:attrNameLst>
                                      </p:cBhvr>
                                      <p:to>
                                        <p:strVal val="visible"/>
                                      </p:to>
                                    </p:set>
                                    <p:animEffect transition="in" filter="fade">
                                      <p:cBhvr>
                                        <p:cTn id="36" dur="500"/>
                                        <p:tgtEl>
                                          <p:spTgt spid="8">
                                            <p:graphicEl>
                                              <a:dgm id="{A56D9175-AFF7-4D33-B333-A0145DF6083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P spid="7" grpId="0"/>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994EAC-36B9-1A25-1E2B-57F958298A50}"/>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327A5BA3-A1DE-1A31-3129-4BB4A5EA2F42}"/>
              </a:ext>
            </a:extLst>
          </p:cNvPr>
          <p:cNvGraphicFramePr>
            <a:graphicFrameLocks noGrp="1"/>
          </p:cNvGraphicFramePr>
          <p:nvPr>
            <p:ph idx="1"/>
            <p:extLst>
              <p:ext uri="{D42A27DB-BD31-4B8C-83A1-F6EECF244321}">
                <p14:modId xmlns:p14="http://schemas.microsoft.com/office/powerpoint/2010/main" val="2741555173"/>
              </p:ext>
            </p:extLst>
          </p:nvPr>
        </p:nvGraphicFramePr>
        <p:xfrm>
          <a:off x="260350" y="1412875"/>
          <a:ext cx="11569698" cy="3845560"/>
        </p:xfrm>
        <a:graphic>
          <a:graphicData uri="http://schemas.openxmlformats.org/drawingml/2006/table">
            <a:tbl>
              <a:tblPr firstRow="1" bandRow="1">
                <a:tableStyleId>{5C22544A-7EE6-4342-B048-85BDC9FD1C3A}</a:tableStyleId>
              </a:tblPr>
              <a:tblGrid>
                <a:gridCol w="3856566">
                  <a:extLst>
                    <a:ext uri="{9D8B030D-6E8A-4147-A177-3AD203B41FA5}">
                      <a16:colId xmlns:a16="http://schemas.microsoft.com/office/drawing/2014/main" val="3747265751"/>
                    </a:ext>
                  </a:extLst>
                </a:gridCol>
                <a:gridCol w="3856566">
                  <a:extLst>
                    <a:ext uri="{9D8B030D-6E8A-4147-A177-3AD203B41FA5}">
                      <a16:colId xmlns:a16="http://schemas.microsoft.com/office/drawing/2014/main" val="2516312553"/>
                    </a:ext>
                  </a:extLst>
                </a:gridCol>
                <a:gridCol w="3856566">
                  <a:extLst>
                    <a:ext uri="{9D8B030D-6E8A-4147-A177-3AD203B41FA5}">
                      <a16:colId xmlns:a16="http://schemas.microsoft.com/office/drawing/2014/main" val="4261384026"/>
                    </a:ext>
                  </a:extLst>
                </a:gridCol>
              </a:tblGrid>
              <a:tr h="370840">
                <a:tc>
                  <a:txBody>
                    <a:bodyPr/>
                    <a:lstStyle/>
                    <a:p>
                      <a:r>
                        <a:rPr lang="en-GB"/>
                        <a:t>Criterion</a:t>
                      </a:r>
                      <a:endParaRPr lang="en-CA"/>
                    </a:p>
                  </a:txBody>
                  <a:tcPr/>
                </a:tc>
                <a:tc>
                  <a:txBody>
                    <a:bodyPr/>
                    <a:lstStyle/>
                    <a:p>
                      <a:r>
                        <a:rPr lang="en-GB"/>
                        <a:t>Perspective 1</a:t>
                      </a:r>
                      <a:endParaRPr lang="en-CA"/>
                    </a:p>
                  </a:txBody>
                  <a:tcPr/>
                </a:tc>
                <a:tc>
                  <a:txBody>
                    <a:bodyPr/>
                    <a:lstStyle/>
                    <a:p>
                      <a:r>
                        <a:rPr lang="en-GB"/>
                        <a:t>Perspective 2</a:t>
                      </a:r>
                      <a:endParaRPr lang="en-CA"/>
                    </a:p>
                  </a:txBody>
                  <a:tcPr/>
                </a:tc>
                <a:extLst>
                  <a:ext uri="{0D108BD9-81ED-4DB2-BD59-A6C34878D82A}">
                    <a16:rowId xmlns:a16="http://schemas.microsoft.com/office/drawing/2014/main" val="3865883367"/>
                  </a:ext>
                </a:extLst>
              </a:tr>
              <a:tr h="370840">
                <a:tc>
                  <a:txBody>
                    <a:bodyPr/>
                    <a:lstStyle/>
                    <a:p>
                      <a:r>
                        <a:rPr lang="en-GB">
                          <a:solidFill>
                            <a:schemeClr val="tx1"/>
                          </a:solidFill>
                        </a:rPr>
                        <a:t>Purpose of the physics laboratory within a curriculum</a:t>
                      </a:r>
                      <a:endParaRPr lang="en-CA">
                        <a:solidFill>
                          <a:schemeClr val="tx1"/>
                        </a:solidFill>
                      </a:endParaRPr>
                    </a:p>
                  </a:txBody>
                  <a:tcPr/>
                </a:tc>
                <a:tc>
                  <a:txBody>
                    <a:bodyPr/>
                    <a:lstStyle/>
                    <a:p>
                      <a:r>
                        <a:rPr lang="en-GB">
                          <a:solidFill>
                            <a:schemeClr val="tx2">
                              <a:lumMod val="20000"/>
                              <a:lumOff val="80000"/>
                            </a:schemeClr>
                          </a:solidFill>
                        </a:rPr>
                        <a:t>Lies “</a:t>
                      </a:r>
                      <a:r>
                        <a:rPr lang="en-US">
                          <a:solidFill>
                            <a:schemeClr val="tx2">
                              <a:lumMod val="20000"/>
                              <a:lumOff val="80000"/>
                            </a:schemeClr>
                          </a:solidFill>
                        </a:rPr>
                        <a:t>in its effectiveness in cultivating right habits of work, in its demand for system, care, and accuracy on the part of the pupil”[1]</a:t>
                      </a:r>
                      <a:endParaRPr lang="en-CA">
                        <a:solidFill>
                          <a:schemeClr val="tx2">
                            <a:lumMod val="20000"/>
                            <a:lumOff val="80000"/>
                          </a:schemeClr>
                        </a:solidFill>
                      </a:endParaRPr>
                    </a:p>
                  </a:txBody>
                  <a:tcPr/>
                </a:tc>
                <a:tc>
                  <a:txBody>
                    <a:bodyPr/>
                    <a:lstStyle/>
                    <a:p>
                      <a:r>
                        <a:rPr lang="en-GB">
                          <a:solidFill>
                            <a:schemeClr val="tx2">
                              <a:lumMod val="20000"/>
                              <a:lumOff val="80000"/>
                            </a:schemeClr>
                          </a:solidFill>
                        </a:rPr>
                        <a:t>To enhance student understanding of lecture content[3]</a:t>
                      </a:r>
                      <a:endParaRPr lang="en-CA">
                        <a:solidFill>
                          <a:schemeClr val="tx2">
                            <a:lumMod val="20000"/>
                            <a:lumOff val="80000"/>
                          </a:schemeClr>
                        </a:solidFill>
                      </a:endParaRPr>
                    </a:p>
                  </a:txBody>
                  <a:tcPr/>
                </a:tc>
                <a:extLst>
                  <a:ext uri="{0D108BD9-81ED-4DB2-BD59-A6C34878D82A}">
                    <a16:rowId xmlns:a16="http://schemas.microsoft.com/office/drawing/2014/main" val="3559524360"/>
                  </a:ext>
                </a:extLst>
              </a:tr>
              <a:tr h="370840">
                <a:tc>
                  <a:txBody>
                    <a:bodyPr/>
                    <a:lstStyle/>
                    <a:p>
                      <a:r>
                        <a:rPr lang="en-GB"/>
                        <a:t>Value the laboratory brings to student learning</a:t>
                      </a:r>
                      <a:endParaRPr lang="en-CA"/>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solidFill>
                            <a:schemeClr val="tx2">
                              <a:lumMod val="20000"/>
                              <a:lumOff val="80000"/>
                            </a:schemeClr>
                          </a:solidFill>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p>
                  </a:txBody>
                  <a:tcPr/>
                </a:tc>
                <a:tc>
                  <a:txBody>
                    <a:bodyPr/>
                    <a:lstStyle/>
                    <a:p>
                      <a:r>
                        <a:rPr lang="en-GB">
                          <a:solidFill>
                            <a:schemeClr val="tx2">
                              <a:lumMod val="20000"/>
                              <a:lumOff val="80000"/>
                            </a:schemeClr>
                          </a:solidFill>
                        </a:rPr>
                        <a:t>that students will better understand the physics if they conduct experiments and see for themselves how the physics principles work in real life.[3]</a:t>
                      </a:r>
                      <a:endParaRPr lang="en-CA">
                        <a:solidFill>
                          <a:schemeClr val="tx2">
                            <a:lumMod val="20000"/>
                            <a:lumOff val="80000"/>
                          </a:schemeClr>
                        </a:solidFill>
                      </a:endParaRPr>
                    </a:p>
                  </a:txBody>
                  <a:tcPr/>
                </a:tc>
                <a:extLst>
                  <a:ext uri="{0D108BD9-81ED-4DB2-BD59-A6C34878D82A}">
                    <a16:rowId xmlns:a16="http://schemas.microsoft.com/office/drawing/2014/main" val="2667230308"/>
                  </a:ext>
                </a:extLst>
              </a:tr>
            </a:tbl>
          </a:graphicData>
        </a:graphic>
      </p:graphicFrame>
      <p:sp>
        <p:nvSpPr>
          <p:cNvPr id="6" name="Title 5">
            <a:extLst>
              <a:ext uri="{FF2B5EF4-FFF2-40B4-BE49-F238E27FC236}">
                <a16:creationId xmlns:a16="http://schemas.microsoft.com/office/drawing/2014/main" id="{7B077DFB-1D3A-B2A8-9F6E-4A192B3632C0}"/>
              </a:ext>
            </a:extLst>
          </p:cNvPr>
          <p:cNvSpPr>
            <a:spLocks noGrp="1"/>
          </p:cNvSpPr>
          <p:nvPr>
            <p:ph type="title"/>
          </p:nvPr>
        </p:nvSpPr>
        <p:spPr>
          <a:xfrm>
            <a:off x="259883" y="434108"/>
            <a:ext cx="10886319" cy="895927"/>
          </a:xfrm>
        </p:spPr>
        <p:txBody>
          <a:bodyPr>
            <a:normAutofit fontScale="90000"/>
          </a:bodyPr>
          <a:lstStyle/>
          <a:p>
            <a:r>
              <a:rPr lang="en-US"/>
              <a:t>Determining The purpose of the introductory laboratory</a:t>
            </a:r>
          </a:p>
        </p:txBody>
      </p:sp>
      <p:sp>
        <p:nvSpPr>
          <p:cNvPr id="7" name="Footer Placeholder 6">
            <a:extLst>
              <a:ext uri="{FF2B5EF4-FFF2-40B4-BE49-F238E27FC236}">
                <a16:creationId xmlns:a16="http://schemas.microsoft.com/office/drawing/2014/main" id="{A816DCA1-8C58-20C9-597D-C38E9025C070}"/>
              </a:ext>
            </a:extLst>
          </p:cNvPr>
          <p:cNvSpPr>
            <a:spLocks noGrp="1"/>
          </p:cNvSpPr>
          <p:nvPr>
            <p:ph type="ftr" sz="quarter" idx="17"/>
          </p:nvPr>
        </p:nvSpPr>
        <p:spPr/>
        <p:txBody>
          <a:bodyPr/>
          <a:lstStyle/>
          <a:p>
            <a:r>
              <a:rPr lang="en-US">
                <a:latin typeface="Verdana"/>
                <a:ea typeface="Verdana"/>
              </a:rPr>
              <a:t>1 A laboratory guide to accompany </a:t>
            </a:r>
            <a:r>
              <a:rPr lang="en-US" err="1">
                <a:latin typeface="Verdana"/>
                <a:ea typeface="Verdana"/>
              </a:rPr>
              <a:t>carhart</a:t>
            </a:r>
            <a:r>
              <a:rPr lang="en-US">
                <a:latin typeface="Verdana"/>
                <a:ea typeface="Verdana"/>
              </a:rPr>
              <a:t> and chute's physics, Horatio N. Chute, 1913</a:t>
            </a:r>
            <a:endParaRPr lang="en-US"/>
          </a:p>
        </p:txBody>
      </p:sp>
      <p:sp>
        <p:nvSpPr>
          <p:cNvPr id="2" name="TextBox 1">
            <a:extLst>
              <a:ext uri="{FF2B5EF4-FFF2-40B4-BE49-F238E27FC236}">
                <a16:creationId xmlns:a16="http://schemas.microsoft.com/office/drawing/2014/main" id="{7D7766AB-8DCA-7E63-8539-EA1ACB33AD85}"/>
              </a:ext>
            </a:extLst>
          </p:cNvPr>
          <p:cNvSpPr txBox="1"/>
          <p:nvPr/>
        </p:nvSpPr>
        <p:spPr>
          <a:xfrm>
            <a:off x="4141389" y="1800225"/>
            <a:ext cx="3807619" cy="1477328"/>
          </a:xfrm>
          <a:prstGeom prst="rect">
            <a:avLst/>
          </a:prstGeom>
          <a:noFill/>
        </p:spPr>
        <p:txBody>
          <a:bodyPr wrap="square" rtlCol="0">
            <a:spAutoFit/>
          </a:bodyPr>
          <a:lstStyle/>
          <a:p>
            <a:r>
              <a:rPr lang="en-GB"/>
              <a:t>Lies “</a:t>
            </a:r>
            <a:r>
              <a:rPr lang="en-US"/>
              <a:t>in its effectiveness in cultivating right habits of work, in its demand for system, care, and accuracy on the part of the pupil”[1]</a:t>
            </a:r>
            <a:endParaRPr lang="en-CA"/>
          </a:p>
          <a:p>
            <a:endParaRPr lang="en-CA"/>
          </a:p>
        </p:txBody>
      </p:sp>
    </p:spTree>
    <p:extLst>
      <p:ext uri="{BB962C8B-B14F-4D97-AF65-F5344CB8AC3E}">
        <p14:creationId xmlns:p14="http://schemas.microsoft.com/office/powerpoint/2010/main" val="41520558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6" presetClass="emph" presetSubtype="0" fill="hold" grpId="1" nodeType="afterEffect">
                                  <p:stCondLst>
                                    <p:cond delay="0"/>
                                  </p:stCondLst>
                                  <p:childTnLst>
                                    <p:animScale>
                                      <p:cBhvr>
                                        <p:cTn id="13" dur="2000" fill="hold"/>
                                        <p:tgtEl>
                                          <p:spTgt spid="2"/>
                                        </p:tgtEl>
                                      </p:cBhvr>
                                      <p:by x="150000" y="150000"/>
                                    </p:animScale>
                                  </p:childTnLst>
                                </p:cTn>
                              </p:par>
                              <p:par>
                                <p:cTn id="14" presetID="42" presetClass="path" presetSubtype="0" accel="50000" decel="50000" fill="hold" grpId="0" nodeType="withEffect">
                                  <p:stCondLst>
                                    <p:cond delay="0"/>
                                  </p:stCondLst>
                                  <p:childTnLst>
                                    <p:animMotion origin="layout" path="M 0 0 L 0 0.25 E" pathEditMode="relative" ptsTypes="">
                                      <p:cBhvr>
                                        <p:cTn id="15"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625880-824E-90B7-A235-B6597B00AA53}"/>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B7527DB0-D4E5-FAFB-9651-EE4184406160}"/>
              </a:ext>
            </a:extLst>
          </p:cNvPr>
          <p:cNvGraphicFramePr>
            <a:graphicFrameLocks noGrp="1"/>
          </p:cNvGraphicFramePr>
          <p:nvPr>
            <p:ph idx="1"/>
            <p:extLst>
              <p:ext uri="{D42A27DB-BD31-4B8C-83A1-F6EECF244321}">
                <p14:modId xmlns:p14="http://schemas.microsoft.com/office/powerpoint/2010/main" val="3916398679"/>
              </p:ext>
            </p:extLst>
          </p:nvPr>
        </p:nvGraphicFramePr>
        <p:xfrm>
          <a:off x="260350" y="1412875"/>
          <a:ext cx="11569698" cy="3845560"/>
        </p:xfrm>
        <a:graphic>
          <a:graphicData uri="http://schemas.openxmlformats.org/drawingml/2006/table">
            <a:tbl>
              <a:tblPr firstRow="1" bandRow="1">
                <a:tableStyleId>{5C22544A-7EE6-4342-B048-85BDC9FD1C3A}</a:tableStyleId>
              </a:tblPr>
              <a:tblGrid>
                <a:gridCol w="3856566">
                  <a:extLst>
                    <a:ext uri="{9D8B030D-6E8A-4147-A177-3AD203B41FA5}">
                      <a16:colId xmlns:a16="http://schemas.microsoft.com/office/drawing/2014/main" val="3747265751"/>
                    </a:ext>
                  </a:extLst>
                </a:gridCol>
                <a:gridCol w="3856566">
                  <a:extLst>
                    <a:ext uri="{9D8B030D-6E8A-4147-A177-3AD203B41FA5}">
                      <a16:colId xmlns:a16="http://schemas.microsoft.com/office/drawing/2014/main" val="2516312553"/>
                    </a:ext>
                  </a:extLst>
                </a:gridCol>
                <a:gridCol w="3856566">
                  <a:extLst>
                    <a:ext uri="{9D8B030D-6E8A-4147-A177-3AD203B41FA5}">
                      <a16:colId xmlns:a16="http://schemas.microsoft.com/office/drawing/2014/main" val="4261384026"/>
                    </a:ext>
                  </a:extLst>
                </a:gridCol>
              </a:tblGrid>
              <a:tr h="370840">
                <a:tc>
                  <a:txBody>
                    <a:bodyPr/>
                    <a:lstStyle/>
                    <a:p>
                      <a:r>
                        <a:rPr lang="en-GB"/>
                        <a:t>Criterion</a:t>
                      </a:r>
                      <a:endParaRPr lang="en-CA"/>
                    </a:p>
                  </a:txBody>
                  <a:tcPr/>
                </a:tc>
                <a:tc>
                  <a:txBody>
                    <a:bodyPr/>
                    <a:lstStyle/>
                    <a:p>
                      <a:r>
                        <a:rPr lang="en-GB"/>
                        <a:t>Perspective 1</a:t>
                      </a:r>
                      <a:endParaRPr lang="en-CA"/>
                    </a:p>
                  </a:txBody>
                  <a:tcPr/>
                </a:tc>
                <a:tc>
                  <a:txBody>
                    <a:bodyPr/>
                    <a:lstStyle/>
                    <a:p>
                      <a:r>
                        <a:rPr lang="en-GB"/>
                        <a:t>Perspective 2</a:t>
                      </a:r>
                      <a:endParaRPr lang="en-CA"/>
                    </a:p>
                  </a:txBody>
                  <a:tcPr/>
                </a:tc>
                <a:extLst>
                  <a:ext uri="{0D108BD9-81ED-4DB2-BD59-A6C34878D82A}">
                    <a16:rowId xmlns:a16="http://schemas.microsoft.com/office/drawing/2014/main" val="3865883367"/>
                  </a:ext>
                </a:extLst>
              </a:tr>
              <a:tr h="370840">
                <a:tc>
                  <a:txBody>
                    <a:bodyPr/>
                    <a:lstStyle/>
                    <a:p>
                      <a:r>
                        <a:rPr lang="en-GB">
                          <a:solidFill>
                            <a:schemeClr val="tx1"/>
                          </a:solidFill>
                        </a:rPr>
                        <a:t>Purpose of the physics laboratory within a curriculum</a:t>
                      </a:r>
                      <a:endParaRPr lang="en-CA">
                        <a:solidFill>
                          <a:schemeClr val="tx1"/>
                        </a:solidFill>
                      </a:endParaRPr>
                    </a:p>
                  </a:txBody>
                  <a:tcPr/>
                </a:tc>
                <a:tc>
                  <a:txBody>
                    <a:bodyPr/>
                    <a:lstStyle/>
                    <a:p>
                      <a:r>
                        <a:rPr lang="en-GB">
                          <a:solidFill>
                            <a:schemeClr val="tx1"/>
                          </a:solidFill>
                        </a:rPr>
                        <a:t>Lies “</a:t>
                      </a:r>
                      <a:r>
                        <a:rPr lang="en-US">
                          <a:solidFill>
                            <a:schemeClr val="tx1"/>
                          </a:solidFill>
                        </a:rPr>
                        <a:t>in its effectiveness in cultivating right habits of work, in its demand for system, care, and accuracy on the part of the pupil”[1]</a:t>
                      </a:r>
                      <a:endParaRPr lang="en-CA">
                        <a:solidFill>
                          <a:schemeClr val="tx1"/>
                        </a:solidFill>
                      </a:endParaRPr>
                    </a:p>
                  </a:txBody>
                  <a:tcPr/>
                </a:tc>
                <a:tc>
                  <a:txBody>
                    <a:bodyPr/>
                    <a:lstStyle/>
                    <a:p>
                      <a:r>
                        <a:rPr lang="en-GB">
                          <a:solidFill>
                            <a:schemeClr val="tx2">
                              <a:lumMod val="20000"/>
                              <a:lumOff val="80000"/>
                            </a:schemeClr>
                          </a:solidFill>
                        </a:rPr>
                        <a:t>To enhance student understanding of lecture content[3]</a:t>
                      </a:r>
                      <a:endParaRPr lang="en-CA">
                        <a:solidFill>
                          <a:schemeClr val="tx2">
                            <a:lumMod val="20000"/>
                            <a:lumOff val="80000"/>
                          </a:schemeClr>
                        </a:solidFill>
                      </a:endParaRPr>
                    </a:p>
                  </a:txBody>
                  <a:tcPr/>
                </a:tc>
                <a:extLst>
                  <a:ext uri="{0D108BD9-81ED-4DB2-BD59-A6C34878D82A}">
                    <a16:rowId xmlns:a16="http://schemas.microsoft.com/office/drawing/2014/main" val="3559524360"/>
                  </a:ext>
                </a:extLst>
              </a:tr>
              <a:tr h="370840">
                <a:tc>
                  <a:txBody>
                    <a:bodyPr/>
                    <a:lstStyle/>
                    <a:p>
                      <a:r>
                        <a:rPr lang="en-GB"/>
                        <a:t>Value the laboratory brings to student learning</a:t>
                      </a:r>
                      <a:endParaRPr lang="en-CA"/>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solidFill>
                            <a:schemeClr val="tx2">
                              <a:lumMod val="20000"/>
                              <a:lumOff val="80000"/>
                            </a:schemeClr>
                          </a:solidFill>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p>
                  </a:txBody>
                  <a:tcPr/>
                </a:tc>
                <a:tc>
                  <a:txBody>
                    <a:bodyPr/>
                    <a:lstStyle/>
                    <a:p>
                      <a:r>
                        <a:rPr lang="en-GB">
                          <a:solidFill>
                            <a:schemeClr val="tx2">
                              <a:lumMod val="20000"/>
                              <a:lumOff val="80000"/>
                            </a:schemeClr>
                          </a:solidFill>
                        </a:rPr>
                        <a:t>that students will better understand the physics if they conduct experiments and see for themselves how the physics principles work in real life.[3]</a:t>
                      </a:r>
                      <a:endParaRPr lang="en-CA">
                        <a:solidFill>
                          <a:schemeClr val="tx2">
                            <a:lumMod val="20000"/>
                            <a:lumOff val="80000"/>
                          </a:schemeClr>
                        </a:solidFill>
                      </a:endParaRPr>
                    </a:p>
                  </a:txBody>
                  <a:tcPr/>
                </a:tc>
                <a:extLst>
                  <a:ext uri="{0D108BD9-81ED-4DB2-BD59-A6C34878D82A}">
                    <a16:rowId xmlns:a16="http://schemas.microsoft.com/office/drawing/2014/main" val="2667230308"/>
                  </a:ext>
                </a:extLst>
              </a:tr>
            </a:tbl>
          </a:graphicData>
        </a:graphic>
      </p:graphicFrame>
      <p:sp>
        <p:nvSpPr>
          <p:cNvPr id="6" name="Title 5">
            <a:extLst>
              <a:ext uri="{FF2B5EF4-FFF2-40B4-BE49-F238E27FC236}">
                <a16:creationId xmlns:a16="http://schemas.microsoft.com/office/drawing/2014/main" id="{ED6896BE-10A9-22B2-CD8B-58B16573A254}"/>
              </a:ext>
            </a:extLst>
          </p:cNvPr>
          <p:cNvSpPr>
            <a:spLocks noGrp="1"/>
          </p:cNvSpPr>
          <p:nvPr>
            <p:ph type="title"/>
          </p:nvPr>
        </p:nvSpPr>
        <p:spPr>
          <a:xfrm>
            <a:off x="259883" y="434108"/>
            <a:ext cx="10886319" cy="895927"/>
          </a:xfrm>
        </p:spPr>
        <p:txBody>
          <a:bodyPr>
            <a:normAutofit fontScale="90000"/>
          </a:bodyPr>
          <a:lstStyle/>
          <a:p>
            <a:r>
              <a:rPr lang="en-US"/>
              <a:t>Determining The purpose of the introductory laboratory</a:t>
            </a:r>
          </a:p>
        </p:txBody>
      </p:sp>
      <p:sp>
        <p:nvSpPr>
          <p:cNvPr id="7" name="Footer Placeholder 6">
            <a:extLst>
              <a:ext uri="{FF2B5EF4-FFF2-40B4-BE49-F238E27FC236}">
                <a16:creationId xmlns:a16="http://schemas.microsoft.com/office/drawing/2014/main" id="{0FB0C877-5A64-C36B-9234-31014EEF0DD9}"/>
              </a:ext>
            </a:extLst>
          </p:cNvPr>
          <p:cNvSpPr>
            <a:spLocks noGrp="1"/>
          </p:cNvSpPr>
          <p:nvPr>
            <p:ph type="ftr" sz="quarter" idx="17"/>
          </p:nvPr>
        </p:nvSpPr>
        <p:spPr/>
        <p:txBody>
          <a:bodyPr/>
          <a:lstStyle/>
          <a:p>
            <a:r>
              <a:rPr lang="en-US">
                <a:latin typeface="Verdana"/>
                <a:ea typeface="Verdana"/>
              </a:rPr>
              <a:t>1 A laboratory guide to accompany </a:t>
            </a:r>
            <a:r>
              <a:rPr lang="en-US" err="1">
                <a:latin typeface="Verdana"/>
                <a:ea typeface="Verdana"/>
              </a:rPr>
              <a:t>carhart</a:t>
            </a:r>
            <a:r>
              <a:rPr lang="en-US">
                <a:latin typeface="Verdana"/>
                <a:ea typeface="Verdana"/>
              </a:rPr>
              <a:t> and chute's physics, Horatio N. Chute, 1913</a:t>
            </a:r>
            <a:endParaRPr lang="en-US"/>
          </a:p>
        </p:txBody>
      </p:sp>
      <p:sp>
        <p:nvSpPr>
          <p:cNvPr id="4" name="TextBox 3">
            <a:extLst>
              <a:ext uri="{FF2B5EF4-FFF2-40B4-BE49-F238E27FC236}">
                <a16:creationId xmlns:a16="http://schemas.microsoft.com/office/drawing/2014/main" id="{85D889D8-2037-3C43-5690-A679DE6824B2}"/>
              </a:ext>
            </a:extLst>
          </p:cNvPr>
          <p:cNvSpPr txBox="1"/>
          <p:nvPr/>
        </p:nvSpPr>
        <p:spPr>
          <a:xfrm>
            <a:off x="7986713" y="1814513"/>
            <a:ext cx="3843335" cy="923330"/>
          </a:xfrm>
          <a:prstGeom prst="rect">
            <a:avLst/>
          </a:prstGeom>
          <a:noFill/>
        </p:spPr>
        <p:txBody>
          <a:bodyPr wrap="square" rtlCol="0">
            <a:spAutoFit/>
          </a:bodyPr>
          <a:lstStyle/>
          <a:p>
            <a:r>
              <a:rPr lang="en-GB"/>
              <a:t>To enhance student understanding of lecture content[3]</a:t>
            </a:r>
            <a:endParaRPr lang="en-CA"/>
          </a:p>
          <a:p>
            <a:endParaRPr lang="en-CA"/>
          </a:p>
        </p:txBody>
      </p:sp>
    </p:spTree>
    <p:extLst>
      <p:ext uri="{BB962C8B-B14F-4D97-AF65-F5344CB8AC3E}">
        <p14:creationId xmlns:p14="http://schemas.microsoft.com/office/powerpoint/2010/main" val="40060028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par>
                          <p:cTn id="11" fill="hold">
                            <p:stCondLst>
                              <p:cond delay="1000"/>
                            </p:stCondLst>
                            <p:childTnLst>
                              <p:par>
                                <p:cTn id="12" presetID="6" presetClass="emph" presetSubtype="0" fill="hold" grpId="0" nodeType="afterEffect">
                                  <p:stCondLst>
                                    <p:cond delay="0"/>
                                  </p:stCondLst>
                                  <p:childTnLst>
                                    <p:animScale>
                                      <p:cBhvr>
                                        <p:cTn id="13" dur="2000" fill="hold"/>
                                        <p:tgtEl>
                                          <p:spTgt spid="4">
                                            <p:txEl>
                                              <p:pRg st="0" end="0"/>
                                            </p:txEl>
                                          </p:spTgt>
                                        </p:tgtEl>
                                      </p:cBhvr>
                                      <p:by x="150000" y="150000"/>
                                    </p:animScale>
                                  </p:childTnLst>
                                </p:cTn>
                              </p:par>
                              <p:par>
                                <p:cTn id="14" presetID="42" presetClass="path" presetSubtype="0" accel="50000" decel="50000" fill="hold" grpId="1" nodeType="withEffect">
                                  <p:stCondLst>
                                    <p:cond delay="0"/>
                                  </p:stCondLst>
                                  <p:childTnLst>
                                    <p:animMotion origin="layout" path="M 5E-6 -1.11111E-6 L -0.18946 0.25972 " pathEditMode="relative" rAng="0" ptsTypes="AA">
                                      <p:cBhvr>
                                        <p:cTn id="15" dur="2000" fill="hold"/>
                                        <p:tgtEl>
                                          <p:spTgt spid="4">
                                            <p:txEl>
                                              <p:pRg st="0" end="0"/>
                                            </p:txEl>
                                          </p:spTgt>
                                        </p:tgtEl>
                                        <p:attrNameLst>
                                          <p:attrName>ppt_x</p:attrName>
                                          <p:attrName>ppt_y</p:attrName>
                                        </p:attrNameLst>
                                      </p:cBhvr>
                                      <p:rCtr x="-9479" y="1298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4" grpId="1" build="allAtOnce"/>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32A8C6-2D43-8B4F-1FC4-F0FA58BF2F81}"/>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202362E1-8091-AC54-64F0-1A6EDE8C39E0}"/>
              </a:ext>
            </a:extLst>
          </p:cNvPr>
          <p:cNvGraphicFramePr>
            <a:graphicFrameLocks noGrp="1"/>
          </p:cNvGraphicFramePr>
          <p:nvPr>
            <p:ph idx="1"/>
          </p:nvPr>
        </p:nvGraphicFramePr>
        <p:xfrm>
          <a:off x="260350" y="1412875"/>
          <a:ext cx="11569698" cy="3845560"/>
        </p:xfrm>
        <a:graphic>
          <a:graphicData uri="http://schemas.openxmlformats.org/drawingml/2006/table">
            <a:tbl>
              <a:tblPr firstRow="1" bandRow="1">
                <a:tableStyleId>{5C22544A-7EE6-4342-B048-85BDC9FD1C3A}</a:tableStyleId>
              </a:tblPr>
              <a:tblGrid>
                <a:gridCol w="3856566">
                  <a:extLst>
                    <a:ext uri="{9D8B030D-6E8A-4147-A177-3AD203B41FA5}">
                      <a16:colId xmlns:a16="http://schemas.microsoft.com/office/drawing/2014/main" val="3747265751"/>
                    </a:ext>
                  </a:extLst>
                </a:gridCol>
                <a:gridCol w="3856566">
                  <a:extLst>
                    <a:ext uri="{9D8B030D-6E8A-4147-A177-3AD203B41FA5}">
                      <a16:colId xmlns:a16="http://schemas.microsoft.com/office/drawing/2014/main" val="2516312553"/>
                    </a:ext>
                  </a:extLst>
                </a:gridCol>
                <a:gridCol w="3856566">
                  <a:extLst>
                    <a:ext uri="{9D8B030D-6E8A-4147-A177-3AD203B41FA5}">
                      <a16:colId xmlns:a16="http://schemas.microsoft.com/office/drawing/2014/main" val="4261384026"/>
                    </a:ext>
                  </a:extLst>
                </a:gridCol>
              </a:tblGrid>
              <a:tr h="370840">
                <a:tc>
                  <a:txBody>
                    <a:bodyPr/>
                    <a:lstStyle/>
                    <a:p>
                      <a:r>
                        <a:rPr lang="en-GB"/>
                        <a:t>Criterion</a:t>
                      </a:r>
                      <a:endParaRPr lang="en-CA"/>
                    </a:p>
                  </a:txBody>
                  <a:tcPr/>
                </a:tc>
                <a:tc>
                  <a:txBody>
                    <a:bodyPr/>
                    <a:lstStyle/>
                    <a:p>
                      <a:r>
                        <a:rPr lang="en-GB"/>
                        <a:t>Perspective 1</a:t>
                      </a:r>
                      <a:endParaRPr lang="en-CA"/>
                    </a:p>
                  </a:txBody>
                  <a:tcPr/>
                </a:tc>
                <a:tc>
                  <a:txBody>
                    <a:bodyPr/>
                    <a:lstStyle/>
                    <a:p>
                      <a:r>
                        <a:rPr lang="en-GB"/>
                        <a:t>Perspective 2</a:t>
                      </a:r>
                      <a:endParaRPr lang="en-CA"/>
                    </a:p>
                  </a:txBody>
                  <a:tcPr/>
                </a:tc>
                <a:extLst>
                  <a:ext uri="{0D108BD9-81ED-4DB2-BD59-A6C34878D82A}">
                    <a16:rowId xmlns:a16="http://schemas.microsoft.com/office/drawing/2014/main" val="3865883367"/>
                  </a:ext>
                </a:extLst>
              </a:tr>
              <a:tr h="370840">
                <a:tc>
                  <a:txBody>
                    <a:bodyPr/>
                    <a:lstStyle/>
                    <a:p>
                      <a:r>
                        <a:rPr lang="en-GB">
                          <a:solidFill>
                            <a:schemeClr val="tx1"/>
                          </a:solidFill>
                        </a:rPr>
                        <a:t>Purpose of the physics laboratory within a curriculum</a:t>
                      </a:r>
                      <a:endParaRPr lang="en-CA">
                        <a:solidFill>
                          <a:schemeClr val="tx1"/>
                        </a:solidFill>
                      </a:endParaRPr>
                    </a:p>
                  </a:txBody>
                  <a:tcPr/>
                </a:tc>
                <a:tc>
                  <a:txBody>
                    <a:bodyPr/>
                    <a:lstStyle/>
                    <a:p>
                      <a:r>
                        <a:rPr lang="en-GB">
                          <a:solidFill>
                            <a:schemeClr val="tx1"/>
                          </a:solidFill>
                        </a:rPr>
                        <a:t>Lies “</a:t>
                      </a:r>
                      <a:r>
                        <a:rPr lang="en-US">
                          <a:solidFill>
                            <a:schemeClr val="tx1"/>
                          </a:solidFill>
                        </a:rPr>
                        <a:t>in its effectiveness in cultivating right habits of work, in its demand for system, care, and accuracy on the part of the pupil”[1]</a:t>
                      </a:r>
                      <a:endParaRPr lang="en-CA">
                        <a:solidFill>
                          <a:schemeClr val="tx1"/>
                        </a:solidFill>
                      </a:endParaRPr>
                    </a:p>
                  </a:txBody>
                  <a:tcPr/>
                </a:tc>
                <a:tc>
                  <a:txBody>
                    <a:bodyPr/>
                    <a:lstStyle/>
                    <a:p>
                      <a:r>
                        <a:rPr lang="en-GB">
                          <a:solidFill>
                            <a:schemeClr val="tx2">
                              <a:lumMod val="20000"/>
                              <a:lumOff val="80000"/>
                            </a:schemeClr>
                          </a:solidFill>
                        </a:rPr>
                        <a:t>To enhance student understanding of lecture content[3]</a:t>
                      </a:r>
                      <a:endParaRPr lang="en-CA">
                        <a:solidFill>
                          <a:schemeClr val="tx2">
                            <a:lumMod val="20000"/>
                            <a:lumOff val="80000"/>
                          </a:schemeClr>
                        </a:solidFill>
                      </a:endParaRPr>
                    </a:p>
                  </a:txBody>
                  <a:tcPr/>
                </a:tc>
                <a:extLst>
                  <a:ext uri="{0D108BD9-81ED-4DB2-BD59-A6C34878D82A}">
                    <a16:rowId xmlns:a16="http://schemas.microsoft.com/office/drawing/2014/main" val="3559524360"/>
                  </a:ext>
                </a:extLst>
              </a:tr>
              <a:tr h="370840">
                <a:tc>
                  <a:txBody>
                    <a:bodyPr/>
                    <a:lstStyle/>
                    <a:p>
                      <a:r>
                        <a:rPr lang="en-GB"/>
                        <a:t>Value the laboratory brings to student learning</a:t>
                      </a:r>
                      <a:endParaRPr lang="en-CA"/>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solidFill>
                            <a:schemeClr val="tx2">
                              <a:lumMod val="20000"/>
                              <a:lumOff val="80000"/>
                            </a:schemeClr>
                          </a:solidFill>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p>
                  </a:txBody>
                  <a:tcPr/>
                </a:tc>
                <a:tc>
                  <a:txBody>
                    <a:bodyPr/>
                    <a:lstStyle/>
                    <a:p>
                      <a:r>
                        <a:rPr lang="en-GB">
                          <a:solidFill>
                            <a:schemeClr val="tx2">
                              <a:lumMod val="20000"/>
                              <a:lumOff val="80000"/>
                            </a:schemeClr>
                          </a:solidFill>
                        </a:rPr>
                        <a:t>that students will better understand the physics if they conduct experiments and see for themselves how the physics principles work in real life.[3]</a:t>
                      </a:r>
                      <a:endParaRPr lang="en-CA">
                        <a:solidFill>
                          <a:schemeClr val="tx2">
                            <a:lumMod val="20000"/>
                            <a:lumOff val="80000"/>
                          </a:schemeClr>
                        </a:solidFill>
                      </a:endParaRPr>
                    </a:p>
                  </a:txBody>
                  <a:tcPr/>
                </a:tc>
                <a:extLst>
                  <a:ext uri="{0D108BD9-81ED-4DB2-BD59-A6C34878D82A}">
                    <a16:rowId xmlns:a16="http://schemas.microsoft.com/office/drawing/2014/main" val="2667230308"/>
                  </a:ext>
                </a:extLst>
              </a:tr>
            </a:tbl>
          </a:graphicData>
        </a:graphic>
      </p:graphicFrame>
      <p:sp>
        <p:nvSpPr>
          <p:cNvPr id="6" name="Title 5">
            <a:extLst>
              <a:ext uri="{FF2B5EF4-FFF2-40B4-BE49-F238E27FC236}">
                <a16:creationId xmlns:a16="http://schemas.microsoft.com/office/drawing/2014/main" id="{E5C615AA-84AB-8A1A-A6ED-D3A93FA69A39}"/>
              </a:ext>
            </a:extLst>
          </p:cNvPr>
          <p:cNvSpPr>
            <a:spLocks noGrp="1"/>
          </p:cNvSpPr>
          <p:nvPr>
            <p:ph type="title"/>
          </p:nvPr>
        </p:nvSpPr>
        <p:spPr>
          <a:xfrm>
            <a:off x="259883" y="434108"/>
            <a:ext cx="10886319" cy="895927"/>
          </a:xfrm>
        </p:spPr>
        <p:txBody>
          <a:bodyPr>
            <a:normAutofit fontScale="90000"/>
          </a:bodyPr>
          <a:lstStyle/>
          <a:p>
            <a:r>
              <a:rPr lang="en-US"/>
              <a:t>Determining The purpose of the introductory laboratory</a:t>
            </a:r>
          </a:p>
        </p:txBody>
      </p:sp>
      <p:sp>
        <p:nvSpPr>
          <p:cNvPr id="4" name="TextBox 3">
            <a:extLst>
              <a:ext uri="{FF2B5EF4-FFF2-40B4-BE49-F238E27FC236}">
                <a16:creationId xmlns:a16="http://schemas.microsoft.com/office/drawing/2014/main" id="{E1CB65A9-33F1-7C77-7F49-AAFB6A98D257}"/>
              </a:ext>
            </a:extLst>
          </p:cNvPr>
          <p:cNvSpPr txBox="1"/>
          <p:nvPr/>
        </p:nvSpPr>
        <p:spPr>
          <a:xfrm>
            <a:off x="7986713" y="1814513"/>
            <a:ext cx="3843335" cy="923330"/>
          </a:xfrm>
          <a:prstGeom prst="rect">
            <a:avLst/>
          </a:prstGeom>
          <a:noFill/>
        </p:spPr>
        <p:txBody>
          <a:bodyPr wrap="square" rtlCol="0">
            <a:spAutoFit/>
          </a:bodyPr>
          <a:lstStyle/>
          <a:p>
            <a:r>
              <a:rPr lang="en-GB"/>
              <a:t>To enhance student understanding of lecture content[3]</a:t>
            </a:r>
            <a:endParaRPr lang="en-CA"/>
          </a:p>
          <a:p>
            <a:endParaRPr lang="en-CA"/>
          </a:p>
        </p:txBody>
      </p:sp>
      <p:sp>
        <p:nvSpPr>
          <p:cNvPr id="2" name="TextBox 1">
            <a:extLst>
              <a:ext uri="{FF2B5EF4-FFF2-40B4-BE49-F238E27FC236}">
                <a16:creationId xmlns:a16="http://schemas.microsoft.com/office/drawing/2014/main" id="{FAB75812-CD49-772E-0CA4-5FD355A17884}"/>
              </a:ext>
            </a:extLst>
          </p:cNvPr>
          <p:cNvSpPr txBox="1"/>
          <p:nvPr/>
        </p:nvSpPr>
        <p:spPr>
          <a:xfrm>
            <a:off x="4129088" y="2971800"/>
            <a:ext cx="3807618" cy="2286635"/>
          </a:xfrm>
          <a:prstGeom prst="rect">
            <a:avLst/>
          </a:prstGeom>
          <a:noFill/>
        </p:spPr>
        <p:txBody>
          <a:bodyPr wrap="square" rtlCol="0">
            <a:spAutoFit/>
          </a:bodyPr>
          <a:lstStyle/>
          <a:p>
            <a:r>
              <a:rPr lang="en-US">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p>
        </p:txBody>
      </p:sp>
    </p:spTree>
    <p:extLst>
      <p:ext uri="{BB962C8B-B14F-4D97-AF65-F5344CB8AC3E}">
        <p14:creationId xmlns:p14="http://schemas.microsoft.com/office/powerpoint/2010/main" val="4150086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6" presetClass="emph" presetSubtype="0" fill="hold" grpId="1" nodeType="withEffect">
                                  <p:stCondLst>
                                    <p:cond delay="0"/>
                                  </p:stCondLst>
                                  <p:childTnLst>
                                    <p:animScale>
                                      <p:cBhvr>
                                        <p:cTn id="12" dur="2000" fill="hold"/>
                                        <p:tgtEl>
                                          <p:spTgt spid="2"/>
                                        </p:tgtEl>
                                      </p:cBhvr>
                                      <p:by x="150000" y="150000"/>
                                    </p:animScale>
                                  </p:childTnLst>
                                </p:cTn>
                              </p:par>
                              <p:par>
                                <p:cTn id="13" presetID="42" presetClass="path" presetSubtype="0" accel="50000" decel="50000" fill="hold" grpId="2" nodeType="withEffect">
                                  <p:stCondLst>
                                    <p:cond delay="0"/>
                                  </p:stCondLst>
                                  <p:childTnLst>
                                    <p:animMotion origin="layout" path="M -0.00234 -0.05949 L -0.00234 0.19051 " pathEditMode="relative" rAng="0" ptsTypes="AA">
                                      <p:cBhvr>
                                        <p:cTn id="14" dur="2000" fill="hold"/>
                                        <p:tgtEl>
                                          <p:spTgt spid="2"/>
                                        </p:tgtEl>
                                        <p:attrNameLst>
                                          <p:attrName>ppt_x</p:attrName>
                                          <p:attrName>ppt_y</p:attrName>
                                        </p:attrNameLst>
                                      </p:cBhvr>
                                      <p:rCtr x="0" y="1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360A3B-8CC0-B2A2-92CD-188F7A9AEBF7}"/>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D42659BE-BE45-42BE-C45F-1702F9CFEE03}"/>
              </a:ext>
            </a:extLst>
          </p:cNvPr>
          <p:cNvGraphicFramePr>
            <a:graphicFrameLocks noGrp="1"/>
          </p:cNvGraphicFramePr>
          <p:nvPr>
            <p:ph idx="1"/>
            <p:extLst>
              <p:ext uri="{D42A27DB-BD31-4B8C-83A1-F6EECF244321}">
                <p14:modId xmlns:p14="http://schemas.microsoft.com/office/powerpoint/2010/main" val="3593116921"/>
              </p:ext>
            </p:extLst>
          </p:nvPr>
        </p:nvGraphicFramePr>
        <p:xfrm>
          <a:off x="260350" y="1412875"/>
          <a:ext cx="11569698" cy="3845560"/>
        </p:xfrm>
        <a:graphic>
          <a:graphicData uri="http://schemas.openxmlformats.org/drawingml/2006/table">
            <a:tbl>
              <a:tblPr firstRow="1" bandRow="1">
                <a:tableStyleId>{5C22544A-7EE6-4342-B048-85BDC9FD1C3A}</a:tableStyleId>
              </a:tblPr>
              <a:tblGrid>
                <a:gridCol w="3856566">
                  <a:extLst>
                    <a:ext uri="{9D8B030D-6E8A-4147-A177-3AD203B41FA5}">
                      <a16:colId xmlns:a16="http://schemas.microsoft.com/office/drawing/2014/main" val="3747265751"/>
                    </a:ext>
                  </a:extLst>
                </a:gridCol>
                <a:gridCol w="3856566">
                  <a:extLst>
                    <a:ext uri="{9D8B030D-6E8A-4147-A177-3AD203B41FA5}">
                      <a16:colId xmlns:a16="http://schemas.microsoft.com/office/drawing/2014/main" val="2516312553"/>
                    </a:ext>
                  </a:extLst>
                </a:gridCol>
                <a:gridCol w="3856566">
                  <a:extLst>
                    <a:ext uri="{9D8B030D-6E8A-4147-A177-3AD203B41FA5}">
                      <a16:colId xmlns:a16="http://schemas.microsoft.com/office/drawing/2014/main" val="4261384026"/>
                    </a:ext>
                  </a:extLst>
                </a:gridCol>
              </a:tblGrid>
              <a:tr h="370840">
                <a:tc>
                  <a:txBody>
                    <a:bodyPr/>
                    <a:lstStyle/>
                    <a:p>
                      <a:r>
                        <a:rPr lang="en-GB"/>
                        <a:t>Criterion</a:t>
                      </a:r>
                      <a:endParaRPr lang="en-CA"/>
                    </a:p>
                  </a:txBody>
                  <a:tcPr/>
                </a:tc>
                <a:tc>
                  <a:txBody>
                    <a:bodyPr/>
                    <a:lstStyle/>
                    <a:p>
                      <a:r>
                        <a:rPr lang="en-GB"/>
                        <a:t>Perspective 1</a:t>
                      </a:r>
                      <a:endParaRPr lang="en-CA"/>
                    </a:p>
                  </a:txBody>
                  <a:tcPr/>
                </a:tc>
                <a:tc>
                  <a:txBody>
                    <a:bodyPr/>
                    <a:lstStyle/>
                    <a:p>
                      <a:r>
                        <a:rPr lang="en-GB"/>
                        <a:t>Perspective 2</a:t>
                      </a:r>
                      <a:endParaRPr lang="en-CA"/>
                    </a:p>
                  </a:txBody>
                  <a:tcPr/>
                </a:tc>
                <a:extLst>
                  <a:ext uri="{0D108BD9-81ED-4DB2-BD59-A6C34878D82A}">
                    <a16:rowId xmlns:a16="http://schemas.microsoft.com/office/drawing/2014/main" val="3865883367"/>
                  </a:ext>
                </a:extLst>
              </a:tr>
              <a:tr h="370840">
                <a:tc>
                  <a:txBody>
                    <a:bodyPr/>
                    <a:lstStyle/>
                    <a:p>
                      <a:r>
                        <a:rPr lang="en-GB"/>
                        <a:t>Purpose of the physics laboratory within a curriculum</a:t>
                      </a:r>
                      <a:endParaRPr lang="en-CA"/>
                    </a:p>
                  </a:txBody>
                  <a:tcPr/>
                </a:tc>
                <a:tc>
                  <a:txBody>
                    <a:bodyPr/>
                    <a:lstStyle/>
                    <a:p>
                      <a:r>
                        <a:rPr lang="en-GB"/>
                        <a:t>Lies “</a:t>
                      </a:r>
                      <a:r>
                        <a:rPr lang="en-US"/>
                        <a:t>in its effectiveness in cultivating right habits of work, in its demand for system, care, and accuracy on the part of the pupil”[1]</a:t>
                      </a:r>
                      <a:endParaRPr lang="en-CA"/>
                    </a:p>
                  </a:txBody>
                  <a:tcPr/>
                </a:tc>
                <a:tc>
                  <a:txBody>
                    <a:bodyPr/>
                    <a:lstStyle/>
                    <a:p>
                      <a:r>
                        <a:rPr lang="en-GB"/>
                        <a:t>To enhance student understanding of lecture content[3]</a:t>
                      </a:r>
                      <a:endParaRPr lang="en-CA"/>
                    </a:p>
                  </a:txBody>
                  <a:tcPr/>
                </a:tc>
                <a:extLst>
                  <a:ext uri="{0D108BD9-81ED-4DB2-BD59-A6C34878D82A}">
                    <a16:rowId xmlns:a16="http://schemas.microsoft.com/office/drawing/2014/main" val="3559524360"/>
                  </a:ext>
                </a:extLst>
              </a:tr>
              <a:tr h="370840">
                <a:tc>
                  <a:txBody>
                    <a:bodyPr/>
                    <a:lstStyle/>
                    <a:p>
                      <a:r>
                        <a:rPr lang="en-GB"/>
                        <a:t>Value the laboratory brings to student learning</a:t>
                      </a:r>
                      <a:endParaRPr lang="en-CA"/>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p>
                  </a:txBody>
                  <a:tcPr/>
                </a:tc>
                <a:tc>
                  <a:txBody>
                    <a:bodyPr/>
                    <a:lstStyle/>
                    <a:p>
                      <a:r>
                        <a:rPr lang="en-GB">
                          <a:solidFill>
                            <a:schemeClr val="bg2"/>
                          </a:solidFill>
                        </a:rPr>
                        <a:t>that students will better understand the physics if they conduct experiments and see for themselves how the physics principles work in real life.[3]</a:t>
                      </a:r>
                      <a:endParaRPr lang="en-CA">
                        <a:solidFill>
                          <a:schemeClr val="bg2"/>
                        </a:solidFill>
                      </a:endParaRPr>
                    </a:p>
                  </a:txBody>
                  <a:tcPr/>
                </a:tc>
                <a:extLst>
                  <a:ext uri="{0D108BD9-81ED-4DB2-BD59-A6C34878D82A}">
                    <a16:rowId xmlns:a16="http://schemas.microsoft.com/office/drawing/2014/main" val="2667230308"/>
                  </a:ext>
                </a:extLst>
              </a:tr>
            </a:tbl>
          </a:graphicData>
        </a:graphic>
      </p:graphicFrame>
      <p:sp>
        <p:nvSpPr>
          <p:cNvPr id="6" name="Title 5">
            <a:extLst>
              <a:ext uri="{FF2B5EF4-FFF2-40B4-BE49-F238E27FC236}">
                <a16:creationId xmlns:a16="http://schemas.microsoft.com/office/drawing/2014/main" id="{599B725A-2A77-266F-5481-E2980001C6C6}"/>
              </a:ext>
            </a:extLst>
          </p:cNvPr>
          <p:cNvSpPr>
            <a:spLocks noGrp="1"/>
          </p:cNvSpPr>
          <p:nvPr>
            <p:ph type="title"/>
          </p:nvPr>
        </p:nvSpPr>
        <p:spPr>
          <a:xfrm>
            <a:off x="259883" y="434108"/>
            <a:ext cx="10886319" cy="895927"/>
          </a:xfrm>
        </p:spPr>
        <p:txBody>
          <a:bodyPr>
            <a:normAutofit fontScale="90000"/>
          </a:bodyPr>
          <a:lstStyle/>
          <a:p>
            <a:r>
              <a:rPr lang="en-US"/>
              <a:t>Determining The purpose of the introductory laboratory</a:t>
            </a:r>
          </a:p>
        </p:txBody>
      </p:sp>
      <p:sp>
        <p:nvSpPr>
          <p:cNvPr id="2" name="TextBox 1">
            <a:extLst>
              <a:ext uri="{FF2B5EF4-FFF2-40B4-BE49-F238E27FC236}">
                <a16:creationId xmlns:a16="http://schemas.microsoft.com/office/drawing/2014/main" id="{61A3A8B6-4E26-0045-1CF8-50B15A7631C2}"/>
              </a:ext>
            </a:extLst>
          </p:cNvPr>
          <p:cNvSpPr txBox="1"/>
          <p:nvPr/>
        </p:nvSpPr>
        <p:spPr>
          <a:xfrm>
            <a:off x="7993856" y="2957513"/>
            <a:ext cx="3836192" cy="1754326"/>
          </a:xfrm>
          <a:prstGeom prst="rect">
            <a:avLst/>
          </a:prstGeom>
          <a:noFill/>
        </p:spPr>
        <p:txBody>
          <a:bodyPr wrap="square" rtlCol="0">
            <a:spAutoFit/>
          </a:bodyPr>
          <a:lstStyle/>
          <a:p>
            <a:r>
              <a:rPr lang="en-GB"/>
              <a:t>that students will better understand the physics if they conduct experiments and see for themselves how the physics principles work in real life.[3]</a:t>
            </a:r>
            <a:endParaRPr lang="en-CA"/>
          </a:p>
          <a:p>
            <a:endParaRPr lang="en-CA"/>
          </a:p>
        </p:txBody>
      </p:sp>
    </p:spTree>
    <p:extLst>
      <p:ext uri="{BB962C8B-B14F-4D97-AF65-F5344CB8AC3E}">
        <p14:creationId xmlns:p14="http://schemas.microsoft.com/office/powerpoint/2010/main" val="41940103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6" presetClass="emph" presetSubtype="0" fill="hold" grpId="1" nodeType="afterEffect">
                                  <p:stCondLst>
                                    <p:cond delay="0"/>
                                  </p:stCondLst>
                                  <p:childTnLst>
                                    <p:animScale>
                                      <p:cBhvr>
                                        <p:cTn id="13" dur="2000" fill="hold"/>
                                        <p:tgtEl>
                                          <p:spTgt spid="2"/>
                                        </p:tgtEl>
                                      </p:cBhvr>
                                      <p:by x="150000" y="150000"/>
                                    </p:animScale>
                                  </p:childTnLst>
                                </p:cTn>
                              </p:par>
                              <p:par>
                                <p:cTn id="14" presetID="42" presetClass="path" presetSubtype="0" accel="50000" decel="50000" fill="hold" grpId="2" nodeType="withEffect">
                                  <p:stCondLst>
                                    <p:cond delay="0"/>
                                  </p:stCondLst>
                                  <p:childTnLst>
                                    <p:animMotion origin="layout" path="M -6.25E-7 2.22222E-6 L -0.02604 0.2743 " pathEditMode="relative" rAng="0" ptsTypes="AA">
                                      <p:cBhvr>
                                        <p:cTn id="15" dur="2000" fill="hold"/>
                                        <p:tgtEl>
                                          <p:spTgt spid="2"/>
                                        </p:tgtEl>
                                        <p:attrNameLst>
                                          <p:attrName>ppt_x</p:attrName>
                                          <p:attrName>ppt_y</p:attrName>
                                        </p:attrNameLst>
                                      </p:cBhvr>
                                      <p:rCtr x="-1302" y="1370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753ED5-B61E-9C2C-DE83-357025F7A70A}"/>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86B62FC2-F6A3-9417-EA50-474029EFC016}"/>
              </a:ext>
            </a:extLst>
          </p:cNvPr>
          <p:cNvGraphicFramePr>
            <a:graphicFrameLocks noGrp="1"/>
          </p:cNvGraphicFramePr>
          <p:nvPr>
            <p:ph idx="1"/>
            <p:extLst>
              <p:ext uri="{D42A27DB-BD31-4B8C-83A1-F6EECF244321}">
                <p14:modId xmlns:p14="http://schemas.microsoft.com/office/powerpoint/2010/main" val="2538152032"/>
              </p:ext>
            </p:extLst>
          </p:nvPr>
        </p:nvGraphicFramePr>
        <p:xfrm>
          <a:off x="260350" y="1412875"/>
          <a:ext cx="11569698" cy="3845560"/>
        </p:xfrm>
        <a:graphic>
          <a:graphicData uri="http://schemas.openxmlformats.org/drawingml/2006/table">
            <a:tbl>
              <a:tblPr firstRow="1" bandRow="1">
                <a:tableStyleId>{5C22544A-7EE6-4342-B048-85BDC9FD1C3A}</a:tableStyleId>
              </a:tblPr>
              <a:tblGrid>
                <a:gridCol w="3856566">
                  <a:extLst>
                    <a:ext uri="{9D8B030D-6E8A-4147-A177-3AD203B41FA5}">
                      <a16:colId xmlns:a16="http://schemas.microsoft.com/office/drawing/2014/main" val="3747265751"/>
                    </a:ext>
                  </a:extLst>
                </a:gridCol>
                <a:gridCol w="3856566">
                  <a:extLst>
                    <a:ext uri="{9D8B030D-6E8A-4147-A177-3AD203B41FA5}">
                      <a16:colId xmlns:a16="http://schemas.microsoft.com/office/drawing/2014/main" val="2516312553"/>
                    </a:ext>
                  </a:extLst>
                </a:gridCol>
                <a:gridCol w="3856566">
                  <a:extLst>
                    <a:ext uri="{9D8B030D-6E8A-4147-A177-3AD203B41FA5}">
                      <a16:colId xmlns:a16="http://schemas.microsoft.com/office/drawing/2014/main" val="4261384026"/>
                    </a:ext>
                  </a:extLst>
                </a:gridCol>
              </a:tblGrid>
              <a:tr h="370840">
                <a:tc>
                  <a:txBody>
                    <a:bodyPr/>
                    <a:lstStyle/>
                    <a:p>
                      <a:r>
                        <a:rPr lang="en-GB"/>
                        <a:t>Criterion</a:t>
                      </a:r>
                      <a:endParaRPr lang="en-CA"/>
                    </a:p>
                  </a:txBody>
                  <a:tcPr/>
                </a:tc>
                <a:tc>
                  <a:txBody>
                    <a:bodyPr/>
                    <a:lstStyle/>
                    <a:p>
                      <a:r>
                        <a:rPr lang="en-GB"/>
                        <a:t>Perspective 1</a:t>
                      </a:r>
                      <a:endParaRPr lang="en-CA"/>
                    </a:p>
                  </a:txBody>
                  <a:tcPr/>
                </a:tc>
                <a:tc>
                  <a:txBody>
                    <a:bodyPr/>
                    <a:lstStyle/>
                    <a:p>
                      <a:r>
                        <a:rPr lang="en-GB"/>
                        <a:t>Perspective 2</a:t>
                      </a:r>
                      <a:endParaRPr lang="en-CA"/>
                    </a:p>
                  </a:txBody>
                  <a:tcPr/>
                </a:tc>
                <a:extLst>
                  <a:ext uri="{0D108BD9-81ED-4DB2-BD59-A6C34878D82A}">
                    <a16:rowId xmlns:a16="http://schemas.microsoft.com/office/drawing/2014/main" val="3865883367"/>
                  </a:ext>
                </a:extLst>
              </a:tr>
              <a:tr h="370840">
                <a:tc>
                  <a:txBody>
                    <a:bodyPr/>
                    <a:lstStyle/>
                    <a:p>
                      <a:r>
                        <a:rPr lang="en-GB">
                          <a:solidFill>
                            <a:schemeClr val="tx1"/>
                          </a:solidFill>
                        </a:rPr>
                        <a:t>Purpose of the physics laboratory within a curriculum</a:t>
                      </a:r>
                      <a:endParaRPr lang="en-CA">
                        <a:solidFill>
                          <a:schemeClr val="tx1"/>
                        </a:solidFill>
                      </a:endParaRPr>
                    </a:p>
                  </a:txBody>
                  <a:tcPr/>
                </a:tc>
                <a:tc>
                  <a:txBody>
                    <a:bodyPr/>
                    <a:lstStyle/>
                    <a:p>
                      <a:r>
                        <a:rPr lang="en-GB">
                          <a:solidFill>
                            <a:schemeClr val="tx1"/>
                          </a:solidFill>
                        </a:rPr>
                        <a:t>Lies “</a:t>
                      </a:r>
                      <a:r>
                        <a:rPr lang="en-US">
                          <a:solidFill>
                            <a:schemeClr val="tx1"/>
                          </a:solidFill>
                        </a:rPr>
                        <a:t>in its effectiveness in cultivating right habits of work, in its demand for system, care, and accuracy on the part of the pupil”[1]</a:t>
                      </a:r>
                      <a:endParaRPr lang="en-CA">
                        <a:solidFill>
                          <a:schemeClr val="tx1"/>
                        </a:solidFill>
                      </a:endParaRPr>
                    </a:p>
                  </a:txBody>
                  <a:tcPr/>
                </a:tc>
                <a:tc>
                  <a:txBody>
                    <a:bodyPr/>
                    <a:lstStyle/>
                    <a:p>
                      <a:r>
                        <a:rPr lang="en-GB">
                          <a:solidFill>
                            <a:schemeClr val="tx1"/>
                          </a:solidFill>
                        </a:rPr>
                        <a:t>To enhance student understanding of lecture content[3]</a:t>
                      </a:r>
                      <a:endParaRPr lang="en-CA">
                        <a:solidFill>
                          <a:schemeClr val="tx1"/>
                        </a:solidFill>
                      </a:endParaRPr>
                    </a:p>
                  </a:txBody>
                  <a:tcPr/>
                </a:tc>
                <a:extLst>
                  <a:ext uri="{0D108BD9-81ED-4DB2-BD59-A6C34878D82A}">
                    <a16:rowId xmlns:a16="http://schemas.microsoft.com/office/drawing/2014/main" val="3559524360"/>
                  </a:ext>
                </a:extLst>
              </a:tr>
              <a:tr h="370840">
                <a:tc>
                  <a:txBody>
                    <a:bodyPr/>
                    <a:lstStyle/>
                    <a:p>
                      <a:r>
                        <a:rPr lang="en-GB"/>
                        <a:t>Value the laboratory brings to student learning</a:t>
                      </a:r>
                      <a:endParaRPr lang="en-CA"/>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solidFill>
                            <a:schemeClr val="tx1"/>
                          </a:solidFill>
                          <a:ea typeface="+mn-lt"/>
                          <a:cs typeface="+mn-lt"/>
                        </a:rPr>
                        <a:t>The laboratory allows students to understand how fundamental physical ideas enable most modern technologies and therefore to appreciate the role that physicists can play in developing practical solutions to societal problems.[2]</a:t>
                      </a:r>
                    </a:p>
                    <a:p>
                      <a:endParaRPr lang="en-CA">
                        <a:solidFill>
                          <a:schemeClr val="tx1"/>
                        </a:solidFill>
                      </a:endParaRPr>
                    </a:p>
                  </a:txBody>
                  <a:tcPr/>
                </a:tc>
                <a:tc>
                  <a:txBody>
                    <a:bodyPr/>
                    <a:lstStyle/>
                    <a:p>
                      <a:r>
                        <a:rPr lang="en-GB">
                          <a:solidFill>
                            <a:schemeClr val="tx1"/>
                          </a:solidFill>
                        </a:rPr>
                        <a:t>that students will better understand the physics if they conduct experiments and see for themselves how the physics principles work in real life.[3]</a:t>
                      </a:r>
                      <a:endParaRPr lang="en-CA">
                        <a:solidFill>
                          <a:schemeClr val="tx1"/>
                        </a:solidFill>
                      </a:endParaRPr>
                    </a:p>
                  </a:txBody>
                  <a:tcPr/>
                </a:tc>
                <a:extLst>
                  <a:ext uri="{0D108BD9-81ED-4DB2-BD59-A6C34878D82A}">
                    <a16:rowId xmlns:a16="http://schemas.microsoft.com/office/drawing/2014/main" val="2667230308"/>
                  </a:ext>
                </a:extLst>
              </a:tr>
            </a:tbl>
          </a:graphicData>
        </a:graphic>
      </p:graphicFrame>
      <p:sp>
        <p:nvSpPr>
          <p:cNvPr id="6" name="Title 5">
            <a:extLst>
              <a:ext uri="{FF2B5EF4-FFF2-40B4-BE49-F238E27FC236}">
                <a16:creationId xmlns:a16="http://schemas.microsoft.com/office/drawing/2014/main" id="{BE5F2479-E0CA-82B0-07F8-D0A59E2B4D40}"/>
              </a:ext>
            </a:extLst>
          </p:cNvPr>
          <p:cNvSpPr>
            <a:spLocks noGrp="1"/>
          </p:cNvSpPr>
          <p:nvPr>
            <p:ph type="title"/>
          </p:nvPr>
        </p:nvSpPr>
        <p:spPr>
          <a:xfrm>
            <a:off x="259883" y="434108"/>
            <a:ext cx="10886319" cy="895927"/>
          </a:xfrm>
        </p:spPr>
        <p:txBody>
          <a:bodyPr>
            <a:normAutofit fontScale="90000"/>
          </a:bodyPr>
          <a:lstStyle/>
          <a:p>
            <a:r>
              <a:rPr lang="en-US"/>
              <a:t>Determining The purpose of the introductory laboratory</a:t>
            </a:r>
          </a:p>
        </p:txBody>
      </p:sp>
      <p:sp>
        <p:nvSpPr>
          <p:cNvPr id="7" name="Footer Placeholder 6">
            <a:extLst>
              <a:ext uri="{FF2B5EF4-FFF2-40B4-BE49-F238E27FC236}">
                <a16:creationId xmlns:a16="http://schemas.microsoft.com/office/drawing/2014/main" id="{560DAC12-FACD-0D4A-01BC-34D55033F61A}"/>
              </a:ext>
            </a:extLst>
          </p:cNvPr>
          <p:cNvSpPr>
            <a:spLocks noGrp="1"/>
          </p:cNvSpPr>
          <p:nvPr>
            <p:ph type="ftr" sz="quarter" idx="17"/>
          </p:nvPr>
        </p:nvSpPr>
        <p:spPr/>
        <p:txBody>
          <a:bodyPr/>
          <a:lstStyle/>
          <a:p>
            <a:r>
              <a:rPr lang="en-US">
                <a:latin typeface="Verdana"/>
                <a:ea typeface="Verdana"/>
              </a:rPr>
              <a:t>1 A laboratory guide to accompany </a:t>
            </a:r>
            <a:r>
              <a:rPr lang="en-US" err="1">
                <a:latin typeface="Verdana"/>
                <a:ea typeface="Verdana"/>
              </a:rPr>
              <a:t>carhart</a:t>
            </a:r>
            <a:r>
              <a:rPr lang="en-US">
                <a:latin typeface="Verdana"/>
                <a:ea typeface="Verdana"/>
              </a:rPr>
              <a:t> and chute's physics, Horatio N. Chute, 1913</a:t>
            </a:r>
            <a:endParaRPr lang="en-US"/>
          </a:p>
        </p:txBody>
      </p:sp>
    </p:spTree>
    <p:extLst>
      <p:ext uri="{BB962C8B-B14F-4D97-AF65-F5344CB8AC3E}">
        <p14:creationId xmlns:p14="http://schemas.microsoft.com/office/powerpoint/2010/main" val="12634059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E3E8C-0DEF-8802-06FD-2A38A8D5B1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A3E3B5-9C83-1619-19BB-B3A21DF29458}"/>
              </a:ext>
            </a:extLst>
          </p:cNvPr>
          <p:cNvSpPr>
            <a:spLocks noGrp="1"/>
          </p:cNvSpPr>
          <p:nvPr>
            <p:ph type="title"/>
          </p:nvPr>
        </p:nvSpPr>
        <p:spPr>
          <a:xfrm>
            <a:off x="259883" y="434108"/>
            <a:ext cx="11569729" cy="895927"/>
          </a:xfrm>
        </p:spPr>
        <p:txBody>
          <a:bodyPr anchor="ctr">
            <a:normAutofit/>
          </a:bodyPr>
          <a:lstStyle/>
          <a:p>
            <a:r>
              <a:rPr lang="en-US"/>
              <a:t>The Safety and the Feasibility</a:t>
            </a:r>
          </a:p>
        </p:txBody>
      </p:sp>
      <p:pic>
        <p:nvPicPr>
          <p:cNvPr id="7" name="Picture 6" descr="A yellow door with a red sign&#10;&#10;AI-generated content may be incorrect.">
            <a:extLst>
              <a:ext uri="{FF2B5EF4-FFF2-40B4-BE49-F238E27FC236}">
                <a16:creationId xmlns:a16="http://schemas.microsoft.com/office/drawing/2014/main" id="{C5F2BCC7-7381-8529-B9C3-E4B47DED6C06}"/>
              </a:ext>
            </a:extLst>
          </p:cNvPr>
          <p:cNvPicPr>
            <a:picLocks noChangeAspect="1"/>
          </p:cNvPicPr>
          <p:nvPr/>
        </p:nvPicPr>
        <p:blipFill>
          <a:blip r:embed="rId3"/>
          <a:stretch>
            <a:fillRect/>
          </a:stretch>
        </p:blipFill>
        <p:spPr>
          <a:xfrm>
            <a:off x="1326144" y="1413164"/>
            <a:ext cx="3454330" cy="4590472"/>
          </a:xfrm>
          <a:prstGeom prst="rect">
            <a:avLst/>
          </a:prstGeom>
          <a:noFill/>
        </p:spPr>
      </p:pic>
      <p:pic>
        <p:nvPicPr>
          <p:cNvPr id="3" name="Content Placeholder 2" descr="A person standing on a table in a room&#10;&#10;AI-generated content may be incorrect.">
            <a:extLst>
              <a:ext uri="{FF2B5EF4-FFF2-40B4-BE49-F238E27FC236}">
                <a16:creationId xmlns:a16="http://schemas.microsoft.com/office/drawing/2014/main" id="{92DDEBA3-E81A-2253-0A9B-274E49A63E00}"/>
              </a:ext>
            </a:extLst>
          </p:cNvPr>
          <p:cNvPicPr>
            <a:picLocks noGrp="1" noChangeAspect="1"/>
          </p:cNvPicPr>
          <p:nvPr>
            <p:ph sz="half" idx="2"/>
          </p:nvPr>
        </p:nvPicPr>
        <p:blipFill>
          <a:blip r:embed="rId4"/>
          <a:stretch>
            <a:fillRect/>
          </a:stretch>
        </p:blipFill>
        <p:spPr>
          <a:xfrm>
            <a:off x="7278875" y="1413164"/>
            <a:ext cx="3442854" cy="4590472"/>
          </a:xfrm>
          <a:prstGeom prst="rect">
            <a:avLst/>
          </a:prstGeom>
        </p:spPr>
      </p:pic>
    </p:spTree>
    <p:extLst>
      <p:ext uri="{BB962C8B-B14F-4D97-AF65-F5344CB8AC3E}">
        <p14:creationId xmlns:p14="http://schemas.microsoft.com/office/powerpoint/2010/main" val="1498472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1367C0-0AB1-5480-686B-80DF41B749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45FDA4-CF76-01DD-317D-E910166459C8}"/>
              </a:ext>
            </a:extLst>
          </p:cNvPr>
          <p:cNvSpPr>
            <a:spLocks noGrp="1"/>
          </p:cNvSpPr>
          <p:nvPr>
            <p:ph type="title"/>
          </p:nvPr>
        </p:nvSpPr>
        <p:spPr/>
        <p:txBody>
          <a:bodyPr/>
          <a:lstStyle/>
          <a:p>
            <a:r>
              <a:rPr lang="en-US"/>
              <a:t>What the Students Use</a:t>
            </a:r>
          </a:p>
        </p:txBody>
      </p:sp>
      <p:pic>
        <p:nvPicPr>
          <p:cNvPr id="4" name="Content Placeholder 3" descr="A diagram of a mirror&#10;&#10;Description automatically generated">
            <a:extLst>
              <a:ext uri="{FF2B5EF4-FFF2-40B4-BE49-F238E27FC236}">
                <a16:creationId xmlns:a16="http://schemas.microsoft.com/office/drawing/2014/main" id="{5FECB1AA-AAF5-42A0-E84C-96F754410DE3}"/>
              </a:ext>
            </a:extLst>
          </p:cNvPr>
          <p:cNvPicPr>
            <a:picLocks noGrp="1" noChangeAspect="1"/>
          </p:cNvPicPr>
          <p:nvPr>
            <p:ph idx="1"/>
          </p:nvPr>
        </p:nvPicPr>
        <p:blipFill>
          <a:blip r:embed="rId3"/>
          <a:stretch>
            <a:fillRect/>
          </a:stretch>
        </p:blipFill>
        <p:spPr>
          <a:xfrm>
            <a:off x="428526" y="1328496"/>
            <a:ext cx="5051775" cy="4595117"/>
          </a:xfrm>
          <a:prstGeom prst="rect">
            <a:avLst/>
          </a:prstGeom>
        </p:spPr>
      </p:pic>
      <p:pic>
        <p:nvPicPr>
          <p:cNvPr id="5" name="Picture 4" descr="A blue door with red lines and arrows&#10;&#10;Description automatically generated with medium confidence">
            <a:extLst>
              <a:ext uri="{FF2B5EF4-FFF2-40B4-BE49-F238E27FC236}">
                <a16:creationId xmlns:a16="http://schemas.microsoft.com/office/drawing/2014/main" id="{8E229F5C-0EB5-74B4-2AB0-2237221FA755}"/>
              </a:ext>
            </a:extLst>
          </p:cNvPr>
          <p:cNvPicPr>
            <a:picLocks noChangeAspect="1"/>
          </p:cNvPicPr>
          <p:nvPr/>
        </p:nvPicPr>
        <p:blipFill>
          <a:blip r:embed="rId4"/>
          <a:stretch>
            <a:fillRect/>
          </a:stretch>
        </p:blipFill>
        <p:spPr>
          <a:xfrm>
            <a:off x="6046696" y="881561"/>
            <a:ext cx="5667375" cy="1533525"/>
          </a:xfrm>
          <a:prstGeom prst="rect">
            <a:avLst/>
          </a:prstGeom>
        </p:spPr>
      </p:pic>
      <p:pic>
        <p:nvPicPr>
          <p:cNvPr id="3" name="Picture 2" descr="A black background with red lines&#10;&#10;AI-generated content may be incorrect.">
            <a:extLst>
              <a:ext uri="{FF2B5EF4-FFF2-40B4-BE49-F238E27FC236}">
                <a16:creationId xmlns:a16="http://schemas.microsoft.com/office/drawing/2014/main" id="{CD6862A7-07D8-75B2-8C7D-BF7358636534}"/>
              </a:ext>
            </a:extLst>
          </p:cNvPr>
          <p:cNvPicPr>
            <a:picLocks noChangeAspect="1"/>
          </p:cNvPicPr>
          <p:nvPr/>
        </p:nvPicPr>
        <p:blipFill>
          <a:blip r:embed="rId5"/>
          <a:stretch>
            <a:fillRect/>
          </a:stretch>
        </p:blipFill>
        <p:spPr>
          <a:xfrm>
            <a:off x="6044960" y="4658714"/>
            <a:ext cx="5953665" cy="1781894"/>
          </a:xfrm>
          <a:prstGeom prst="rect">
            <a:avLst/>
          </a:prstGeom>
        </p:spPr>
      </p:pic>
      <p:pic>
        <p:nvPicPr>
          <p:cNvPr id="6" name="Content Placeholder 7" descr="A blue and white line&#10;&#10;AI-generated content may be incorrect.">
            <a:extLst>
              <a:ext uri="{FF2B5EF4-FFF2-40B4-BE49-F238E27FC236}">
                <a16:creationId xmlns:a16="http://schemas.microsoft.com/office/drawing/2014/main" id="{45372BA9-6415-4C57-2FFB-91D9C21951C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27658" y="2883970"/>
            <a:ext cx="5586413" cy="1107019"/>
          </a:xfrm>
          <a:prstGeom prst="rect">
            <a:avLst/>
          </a:prstGeom>
        </p:spPr>
      </p:pic>
    </p:spTree>
    <p:extLst>
      <p:ext uri="{BB962C8B-B14F-4D97-AF65-F5344CB8AC3E}">
        <p14:creationId xmlns:p14="http://schemas.microsoft.com/office/powerpoint/2010/main" val="1623772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2">
            <a:extLst>
              <a:ext uri="{FF2B5EF4-FFF2-40B4-BE49-F238E27FC236}">
                <a16:creationId xmlns:a16="http://schemas.microsoft.com/office/drawing/2014/main" id="{27A6C310-8BDE-14AD-2E3C-86CA89A435FF}"/>
              </a:ext>
            </a:extLst>
          </p:cNvPr>
          <p:cNvSpPr>
            <a:spLocks noGrp="1"/>
          </p:cNvSpPr>
          <p:nvPr>
            <p:ph type="body" sz="quarter" idx="13"/>
          </p:nvPr>
        </p:nvSpPr>
        <p:spPr>
          <a:xfrm>
            <a:off x="7407696" y="685060"/>
            <a:ext cx="1420859" cy="286052"/>
          </a:xfrm>
        </p:spPr>
        <p:txBody>
          <a:bodyPr/>
          <a:lstStyle/>
          <a:p>
            <a:endParaRPr lang="en-US"/>
          </a:p>
        </p:txBody>
      </p:sp>
      <p:sp>
        <p:nvSpPr>
          <p:cNvPr id="22" name="Text Placeholder 3">
            <a:extLst>
              <a:ext uri="{FF2B5EF4-FFF2-40B4-BE49-F238E27FC236}">
                <a16:creationId xmlns:a16="http://schemas.microsoft.com/office/drawing/2014/main" id="{1A5A441F-4DA3-D474-B58B-4BEB4CDD8C74}"/>
              </a:ext>
            </a:extLst>
          </p:cNvPr>
          <p:cNvSpPr>
            <a:spLocks noGrp="1"/>
          </p:cNvSpPr>
          <p:nvPr>
            <p:ph type="body" sz="quarter" idx="14"/>
          </p:nvPr>
        </p:nvSpPr>
        <p:spPr>
          <a:xfrm>
            <a:off x="8908224" y="685060"/>
            <a:ext cx="1420859" cy="286052"/>
          </a:xfrm>
        </p:spPr>
        <p:txBody>
          <a:bodyPr/>
          <a:lstStyle/>
          <a:p>
            <a:endParaRPr lang="en-US"/>
          </a:p>
        </p:txBody>
      </p:sp>
      <p:sp>
        <p:nvSpPr>
          <p:cNvPr id="24" name="Text Placeholder 4">
            <a:extLst>
              <a:ext uri="{FF2B5EF4-FFF2-40B4-BE49-F238E27FC236}">
                <a16:creationId xmlns:a16="http://schemas.microsoft.com/office/drawing/2014/main" id="{726928FF-781A-1979-5DA3-3060F82B940E}"/>
              </a:ext>
            </a:extLst>
          </p:cNvPr>
          <p:cNvSpPr>
            <a:spLocks noGrp="1"/>
          </p:cNvSpPr>
          <p:nvPr>
            <p:ph type="body" sz="quarter" idx="15"/>
          </p:nvPr>
        </p:nvSpPr>
        <p:spPr>
          <a:xfrm>
            <a:off x="10408752" y="685060"/>
            <a:ext cx="1420859" cy="286052"/>
          </a:xfrm>
        </p:spPr>
        <p:txBody>
          <a:bodyPr/>
          <a:lstStyle/>
          <a:p>
            <a:endParaRPr lang="en-US"/>
          </a:p>
        </p:txBody>
      </p:sp>
      <p:sp>
        <p:nvSpPr>
          <p:cNvPr id="2" name="Title 1">
            <a:extLst>
              <a:ext uri="{FF2B5EF4-FFF2-40B4-BE49-F238E27FC236}">
                <a16:creationId xmlns:a16="http://schemas.microsoft.com/office/drawing/2014/main" id="{06E382A1-7159-61B3-558C-A0C8CB80C137}"/>
              </a:ext>
            </a:extLst>
          </p:cNvPr>
          <p:cNvSpPr>
            <a:spLocks noGrp="1"/>
          </p:cNvSpPr>
          <p:nvPr>
            <p:ph type="title"/>
          </p:nvPr>
        </p:nvSpPr>
        <p:spPr>
          <a:xfrm>
            <a:off x="259883" y="434108"/>
            <a:ext cx="7046081" cy="895927"/>
          </a:xfrm>
        </p:spPr>
        <p:txBody>
          <a:bodyPr anchor="ctr">
            <a:normAutofit/>
          </a:bodyPr>
          <a:lstStyle/>
          <a:p>
            <a:r>
              <a:rPr lang="en-CA"/>
              <a:t>Teaching Students</a:t>
            </a:r>
          </a:p>
        </p:txBody>
      </p:sp>
      <p:graphicFrame>
        <p:nvGraphicFramePr>
          <p:cNvPr id="15" name="Content Placeholder 2">
            <a:extLst>
              <a:ext uri="{FF2B5EF4-FFF2-40B4-BE49-F238E27FC236}">
                <a16:creationId xmlns:a16="http://schemas.microsoft.com/office/drawing/2014/main" id="{35572682-9EAA-F950-F68C-AE0B0C547FDE}"/>
              </a:ext>
            </a:extLst>
          </p:cNvPr>
          <p:cNvGraphicFramePr>
            <a:graphicFrameLocks noGrp="1"/>
          </p:cNvGraphicFramePr>
          <p:nvPr>
            <p:ph idx="1"/>
            <p:extLst>
              <p:ext uri="{D42A27DB-BD31-4B8C-83A1-F6EECF244321}">
                <p14:modId xmlns:p14="http://schemas.microsoft.com/office/powerpoint/2010/main" val="3618995259"/>
              </p:ext>
            </p:extLst>
          </p:nvPr>
        </p:nvGraphicFramePr>
        <p:xfrm>
          <a:off x="259882" y="1413163"/>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98427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F716E013-CEED-BAA3-8685-45B141696FF4}"/>
              </a:ext>
            </a:extLst>
          </p:cNvPr>
          <p:cNvSpPr>
            <a:spLocks noGrp="1"/>
          </p:cNvSpPr>
          <p:nvPr>
            <p:ph type="body" sz="quarter" idx="13"/>
          </p:nvPr>
        </p:nvSpPr>
        <p:spPr>
          <a:xfrm>
            <a:off x="7407696" y="685060"/>
            <a:ext cx="1420859" cy="286052"/>
          </a:xfrm>
        </p:spPr>
        <p:txBody>
          <a:bodyPr/>
          <a:lstStyle/>
          <a:p>
            <a:endParaRPr lang="en-US"/>
          </a:p>
        </p:txBody>
      </p:sp>
      <p:sp>
        <p:nvSpPr>
          <p:cNvPr id="14" name="Text Placeholder 3">
            <a:extLst>
              <a:ext uri="{FF2B5EF4-FFF2-40B4-BE49-F238E27FC236}">
                <a16:creationId xmlns:a16="http://schemas.microsoft.com/office/drawing/2014/main" id="{703F7307-7CBC-5A24-2108-7C6B3316BBC6}"/>
              </a:ext>
            </a:extLst>
          </p:cNvPr>
          <p:cNvSpPr>
            <a:spLocks noGrp="1"/>
          </p:cNvSpPr>
          <p:nvPr>
            <p:ph type="body" sz="quarter" idx="14"/>
          </p:nvPr>
        </p:nvSpPr>
        <p:spPr>
          <a:xfrm>
            <a:off x="8908224" y="685060"/>
            <a:ext cx="1420859" cy="286052"/>
          </a:xfrm>
        </p:spPr>
        <p:txBody>
          <a:bodyPr/>
          <a:lstStyle/>
          <a:p>
            <a:endParaRPr lang="en-US"/>
          </a:p>
        </p:txBody>
      </p:sp>
      <p:sp>
        <p:nvSpPr>
          <p:cNvPr id="16" name="Text Placeholder 4">
            <a:extLst>
              <a:ext uri="{FF2B5EF4-FFF2-40B4-BE49-F238E27FC236}">
                <a16:creationId xmlns:a16="http://schemas.microsoft.com/office/drawing/2014/main" id="{5732AC37-7CC1-C781-3E90-7129292C89E5}"/>
              </a:ext>
            </a:extLst>
          </p:cNvPr>
          <p:cNvSpPr>
            <a:spLocks noGrp="1"/>
          </p:cNvSpPr>
          <p:nvPr>
            <p:ph type="body" sz="quarter" idx="15"/>
          </p:nvPr>
        </p:nvSpPr>
        <p:spPr>
          <a:xfrm>
            <a:off x="10408752" y="685060"/>
            <a:ext cx="1420859" cy="286052"/>
          </a:xfrm>
        </p:spPr>
        <p:txBody>
          <a:bodyPr/>
          <a:lstStyle/>
          <a:p>
            <a:endParaRPr lang="en-US"/>
          </a:p>
        </p:txBody>
      </p:sp>
      <p:sp>
        <p:nvSpPr>
          <p:cNvPr id="6" name="Title 5">
            <a:extLst>
              <a:ext uri="{FF2B5EF4-FFF2-40B4-BE49-F238E27FC236}">
                <a16:creationId xmlns:a16="http://schemas.microsoft.com/office/drawing/2014/main" id="{108474CD-79CE-BAEA-7747-7A0286BBF5CE}"/>
              </a:ext>
            </a:extLst>
          </p:cNvPr>
          <p:cNvSpPr>
            <a:spLocks noGrp="1"/>
          </p:cNvSpPr>
          <p:nvPr>
            <p:ph type="title"/>
          </p:nvPr>
        </p:nvSpPr>
        <p:spPr>
          <a:xfrm>
            <a:off x="259883" y="434108"/>
            <a:ext cx="7046081" cy="895927"/>
          </a:xfrm>
        </p:spPr>
        <p:txBody>
          <a:bodyPr anchor="ctr">
            <a:normAutofit/>
          </a:bodyPr>
          <a:lstStyle/>
          <a:p>
            <a:r>
              <a:rPr lang="en-CA" sz="3100"/>
              <a:t>How to characterize inquiry learning in the undergraduate laboratory</a:t>
            </a:r>
          </a:p>
        </p:txBody>
      </p:sp>
      <p:graphicFrame>
        <p:nvGraphicFramePr>
          <p:cNvPr id="7" name="Content Placeholder 6">
            <a:extLst>
              <a:ext uri="{FF2B5EF4-FFF2-40B4-BE49-F238E27FC236}">
                <a16:creationId xmlns:a16="http://schemas.microsoft.com/office/drawing/2014/main" id="{FC0448BA-E7DE-A4C8-A58A-1E9E47B08CA3}"/>
              </a:ext>
            </a:extLst>
          </p:cNvPr>
          <p:cNvGraphicFramePr>
            <a:graphicFrameLocks noGrp="1"/>
          </p:cNvGraphicFramePr>
          <p:nvPr>
            <p:ph idx="1"/>
            <p:extLst>
              <p:ext uri="{D42A27DB-BD31-4B8C-83A1-F6EECF244321}">
                <p14:modId xmlns:p14="http://schemas.microsoft.com/office/powerpoint/2010/main" val="1045515970"/>
              </p:ext>
            </p:extLst>
          </p:nvPr>
        </p:nvGraphicFramePr>
        <p:xfrm>
          <a:off x="308403" y="1413163"/>
          <a:ext cx="11472687" cy="4595118"/>
        </p:xfrm>
        <a:graphic>
          <a:graphicData uri="http://schemas.openxmlformats.org/drawingml/2006/table">
            <a:tbl>
              <a:tblPr firstRow="1" bandRow="1">
                <a:tableStyleId>{5C22544A-7EE6-4342-B048-85BDC9FD1C3A}</a:tableStyleId>
              </a:tblPr>
              <a:tblGrid>
                <a:gridCol w="4055848">
                  <a:extLst>
                    <a:ext uri="{9D8B030D-6E8A-4147-A177-3AD203B41FA5}">
                      <a16:colId xmlns:a16="http://schemas.microsoft.com/office/drawing/2014/main" val="3388379705"/>
                    </a:ext>
                  </a:extLst>
                </a:gridCol>
                <a:gridCol w="7416839">
                  <a:extLst>
                    <a:ext uri="{9D8B030D-6E8A-4147-A177-3AD203B41FA5}">
                      <a16:colId xmlns:a16="http://schemas.microsoft.com/office/drawing/2014/main" val="4280528245"/>
                    </a:ext>
                  </a:extLst>
                </a:gridCol>
              </a:tblGrid>
              <a:tr h="598181">
                <a:tc>
                  <a:txBody>
                    <a:bodyPr/>
                    <a:lstStyle/>
                    <a:p>
                      <a:r>
                        <a:rPr lang="en-CA" sz="2700"/>
                        <a:t>Criterion</a:t>
                      </a:r>
                    </a:p>
                  </a:txBody>
                  <a:tcPr marL="135950" marR="135950" marT="67975" marB="67975"/>
                </a:tc>
                <a:tc>
                  <a:txBody>
                    <a:bodyPr/>
                    <a:lstStyle/>
                    <a:p>
                      <a:r>
                        <a:rPr lang="en-CA" sz="2700"/>
                        <a:t>Definition</a:t>
                      </a:r>
                    </a:p>
                  </a:txBody>
                  <a:tcPr marL="135950" marR="135950" marT="67975" marB="67975"/>
                </a:tc>
                <a:extLst>
                  <a:ext uri="{0D108BD9-81ED-4DB2-BD59-A6C34878D82A}">
                    <a16:rowId xmlns:a16="http://schemas.microsoft.com/office/drawing/2014/main" val="3788806360"/>
                  </a:ext>
                </a:extLst>
              </a:tr>
              <a:tr h="598181">
                <a:tc>
                  <a:txBody>
                    <a:bodyPr/>
                    <a:lstStyle/>
                    <a:p>
                      <a:r>
                        <a:rPr lang="en-CA" sz="2700"/>
                        <a:t>Problem/Question</a:t>
                      </a:r>
                    </a:p>
                  </a:txBody>
                  <a:tcPr marL="135950" marR="135950" marT="67975" marB="67975"/>
                </a:tc>
                <a:tc>
                  <a:txBody>
                    <a:bodyPr/>
                    <a:lstStyle/>
                    <a:p>
                      <a:r>
                        <a:rPr lang="en-CA" sz="2700"/>
                        <a:t>The question that the experiment will answer</a:t>
                      </a:r>
                    </a:p>
                  </a:txBody>
                  <a:tcPr marL="135950" marR="135950" marT="67975" marB="67975"/>
                </a:tc>
                <a:extLst>
                  <a:ext uri="{0D108BD9-81ED-4DB2-BD59-A6C34878D82A}">
                    <a16:rowId xmlns:a16="http://schemas.microsoft.com/office/drawing/2014/main" val="3756978518"/>
                  </a:ext>
                </a:extLst>
              </a:tr>
              <a:tr h="598181">
                <a:tc>
                  <a:txBody>
                    <a:bodyPr/>
                    <a:lstStyle/>
                    <a:p>
                      <a:r>
                        <a:rPr lang="en-CA" sz="2700"/>
                        <a:t>Theory/Background</a:t>
                      </a:r>
                    </a:p>
                  </a:txBody>
                  <a:tcPr marL="135950" marR="135950" marT="67975" marB="67975"/>
                </a:tc>
                <a:tc>
                  <a:txBody>
                    <a:bodyPr/>
                    <a:lstStyle/>
                    <a:p>
                      <a:r>
                        <a:rPr lang="en-CA" sz="2700"/>
                        <a:t>Relevant information to contextualize question</a:t>
                      </a:r>
                    </a:p>
                  </a:txBody>
                  <a:tcPr marL="135950" marR="135950" marT="67975" marB="67975"/>
                </a:tc>
                <a:extLst>
                  <a:ext uri="{0D108BD9-81ED-4DB2-BD59-A6C34878D82A}">
                    <a16:rowId xmlns:a16="http://schemas.microsoft.com/office/drawing/2014/main" val="4047820166"/>
                  </a:ext>
                </a:extLst>
              </a:tr>
              <a:tr h="598181">
                <a:tc>
                  <a:txBody>
                    <a:bodyPr/>
                    <a:lstStyle/>
                    <a:p>
                      <a:r>
                        <a:rPr lang="en-CA" sz="2700"/>
                        <a:t>Procedure/Design</a:t>
                      </a:r>
                    </a:p>
                  </a:txBody>
                  <a:tcPr marL="135950" marR="135950" marT="67975" marB="67975"/>
                </a:tc>
                <a:tc>
                  <a:txBody>
                    <a:bodyPr/>
                    <a:lstStyle/>
                    <a:p>
                      <a:r>
                        <a:rPr lang="en-CA" sz="2700"/>
                        <a:t>Method used to perform experiment</a:t>
                      </a:r>
                    </a:p>
                  </a:txBody>
                  <a:tcPr marL="135950" marR="135950" marT="67975" marB="67975"/>
                </a:tc>
                <a:extLst>
                  <a:ext uri="{0D108BD9-81ED-4DB2-BD59-A6C34878D82A}">
                    <a16:rowId xmlns:a16="http://schemas.microsoft.com/office/drawing/2014/main" val="2820071333"/>
                  </a:ext>
                </a:extLst>
              </a:tr>
              <a:tr h="598181">
                <a:tc>
                  <a:txBody>
                    <a:bodyPr/>
                    <a:lstStyle/>
                    <a:p>
                      <a:r>
                        <a:rPr lang="en-CA" sz="2700"/>
                        <a:t>Results Analysis</a:t>
                      </a:r>
                    </a:p>
                  </a:txBody>
                  <a:tcPr marL="135950" marR="135950" marT="67975" marB="67975"/>
                </a:tc>
                <a:tc>
                  <a:txBody>
                    <a:bodyPr/>
                    <a:lstStyle/>
                    <a:p>
                      <a:r>
                        <a:rPr lang="en-CA" sz="2700"/>
                        <a:t>Analysis used to interpret results</a:t>
                      </a:r>
                    </a:p>
                  </a:txBody>
                  <a:tcPr marL="135950" marR="135950" marT="67975" marB="67975"/>
                </a:tc>
                <a:extLst>
                  <a:ext uri="{0D108BD9-81ED-4DB2-BD59-A6C34878D82A}">
                    <a16:rowId xmlns:a16="http://schemas.microsoft.com/office/drawing/2014/main" val="1664910242"/>
                  </a:ext>
                </a:extLst>
              </a:tr>
              <a:tr h="598181">
                <a:tc>
                  <a:txBody>
                    <a:bodyPr/>
                    <a:lstStyle/>
                    <a:p>
                      <a:r>
                        <a:rPr lang="en-CA" sz="2700"/>
                        <a:t>Results Communication</a:t>
                      </a:r>
                    </a:p>
                  </a:txBody>
                  <a:tcPr marL="135950" marR="135950" marT="67975" marB="67975"/>
                </a:tc>
                <a:tc>
                  <a:txBody>
                    <a:bodyPr/>
                    <a:lstStyle/>
                    <a:p>
                      <a:r>
                        <a:rPr lang="en-CA" sz="2700"/>
                        <a:t>Methods used to present analysis</a:t>
                      </a:r>
                    </a:p>
                  </a:txBody>
                  <a:tcPr marL="135950" marR="135950" marT="67975" marB="67975"/>
                </a:tc>
                <a:extLst>
                  <a:ext uri="{0D108BD9-81ED-4DB2-BD59-A6C34878D82A}">
                    <a16:rowId xmlns:a16="http://schemas.microsoft.com/office/drawing/2014/main" val="559935649"/>
                  </a:ext>
                </a:extLst>
              </a:tr>
              <a:tr h="1006032">
                <a:tc>
                  <a:txBody>
                    <a:bodyPr/>
                    <a:lstStyle/>
                    <a:p>
                      <a:r>
                        <a:rPr lang="en-CA" sz="2700"/>
                        <a:t>Discussion</a:t>
                      </a:r>
                    </a:p>
                  </a:txBody>
                  <a:tcPr marL="135950" marR="135950" marT="67975" marB="67975"/>
                </a:tc>
                <a:tc>
                  <a:txBody>
                    <a:bodyPr/>
                    <a:lstStyle/>
                    <a:p>
                      <a:r>
                        <a:rPr lang="en-CA" sz="2700"/>
                        <a:t>Conclusion, error analysis, next steps in experimentation</a:t>
                      </a:r>
                    </a:p>
                  </a:txBody>
                  <a:tcPr marL="135950" marR="135950" marT="67975" marB="67975"/>
                </a:tc>
                <a:extLst>
                  <a:ext uri="{0D108BD9-81ED-4DB2-BD59-A6C34878D82A}">
                    <a16:rowId xmlns:a16="http://schemas.microsoft.com/office/drawing/2014/main" val="2106459600"/>
                  </a:ext>
                </a:extLst>
              </a:tr>
            </a:tbl>
          </a:graphicData>
        </a:graphic>
      </p:graphicFrame>
    </p:spTree>
    <p:extLst>
      <p:ext uri="{BB962C8B-B14F-4D97-AF65-F5344CB8AC3E}">
        <p14:creationId xmlns:p14="http://schemas.microsoft.com/office/powerpoint/2010/main" val="1634091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25155-122D-294A-DEDD-C7DCD29C8D3A}"/>
              </a:ext>
            </a:extLst>
          </p:cNvPr>
          <p:cNvSpPr>
            <a:spLocks noGrp="1"/>
          </p:cNvSpPr>
          <p:nvPr>
            <p:ph type="title"/>
          </p:nvPr>
        </p:nvSpPr>
        <p:spPr/>
        <p:txBody>
          <a:bodyPr/>
          <a:lstStyle/>
          <a:p>
            <a:r>
              <a:rPr lang="en-CA"/>
              <a:t>Different Types of Degrees in PER</a:t>
            </a:r>
          </a:p>
        </p:txBody>
      </p:sp>
      <p:sp>
        <p:nvSpPr>
          <p:cNvPr id="3" name="Content Placeholder 2">
            <a:extLst>
              <a:ext uri="{FF2B5EF4-FFF2-40B4-BE49-F238E27FC236}">
                <a16:creationId xmlns:a16="http://schemas.microsoft.com/office/drawing/2014/main" id="{8666E90F-CF6B-3086-A0AF-DC3B978D6770}"/>
              </a:ext>
            </a:extLst>
          </p:cNvPr>
          <p:cNvSpPr>
            <a:spLocks noGrp="1"/>
          </p:cNvSpPr>
          <p:nvPr>
            <p:ph idx="1"/>
          </p:nvPr>
        </p:nvSpPr>
        <p:spPr/>
        <p:txBody>
          <a:bodyPr>
            <a:normAutofit/>
          </a:bodyPr>
          <a:lstStyle/>
          <a:p>
            <a:r>
              <a:rPr lang="en-CA"/>
              <a:t>There is a precedent of two paths in Physics Education Research (PER): Educational Degrees, and Physics Degrees</a:t>
            </a:r>
          </a:p>
          <a:p>
            <a:r>
              <a:rPr lang="en-CA"/>
              <a:t>Physics Degrees allow for PER Researchers to work in Physics Departments</a:t>
            </a:r>
          </a:p>
          <a:p>
            <a:pPr lvl="1"/>
            <a:r>
              <a:rPr lang="en-CA"/>
              <a:t>A common point that educators need to collaborate with physicists in order to effectively ameliorate physics education</a:t>
            </a:r>
          </a:p>
          <a:p>
            <a:pPr lvl="2"/>
            <a:r>
              <a:rPr lang="en-CA"/>
              <a:t>They need a person to talk to</a:t>
            </a:r>
          </a:p>
          <a:p>
            <a:pPr lvl="2"/>
            <a:r>
              <a:rPr lang="en-CA"/>
              <a:t>The reverse is just as important, physicists need to collaborate with educators</a:t>
            </a:r>
          </a:p>
          <a:p>
            <a:pPr marL="0" indent="0">
              <a:buNone/>
            </a:pPr>
            <a:r>
              <a:rPr lang="en-CA" b="1"/>
              <a:t>Higher level education in PER is needed with a heavy physics influence</a:t>
            </a:r>
          </a:p>
        </p:txBody>
      </p:sp>
      <p:sp>
        <p:nvSpPr>
          <p:cNvPr id="5" name="Slide Number Placeholder 4">
            <a:extLst>
              <a:ext uri="{FF2B5EF4-FFF2-40B4-BE49-F238E27FC236}">
                <a16:creationId xmlns:a16="http://schemas.microsoft.com/office/drawing/2014/main" id="{D9AB9C21-2C3C-8882-1BED-0552EAE7822D}"/>
              </a:ext>
            </a:extLst>
          </p:cNvPr>
          <p:cNvSpPr>
            <a:spLocks noGrp="1"/>
          </p:cNvSpPr>
          <p:nvPr>
            <p:ph type="sldNum" sz="quarter" idx="12"/>
          </p:nvPr>
        </p:nvSpPr>
        <p:spPr/>
        <p:txBody>
          <a:bodyPr/>
          <a:lstStyle/>
          <a:p>
            <a:r>
              <a:rPr lang="en-US"/>
              <a:t>PAGE  </a:t>
            </a:r>
            <a:fld id="{93005692-73BE-493E-93AB-ECD6027A7652}" type="slidenum">
              <a:rPr lang="en-US" smtClean="0"/>
              <a:pPr/>
              <a:t>49</a:t>
            </a:fld>
            <a:endParaRPr lang="en-US"/>
          </a:p>
        </p:txBody>
      </p:sp>
    </p:spTree>
    <p:extLst>
      <p:ext uri="{BB962C8B-B14F-4D97-AF65-F5344CB8AC3E}">
        <p14:creationId xmlns:p14="http://schemas.microsoft.com/office/powerpoint/2010/main" val="1812372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4C3793-4A9B-CD8C-3C31-395B068559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11DD23-A0DA-BC8B-C919-1383F9C337DD}"/>
              </a:ext>
            </a:extLst>
          </p:cNvPr>
          <p:cNvSpPr>
            <a:spLocks noGrp="1"/>
          </p:cNvSpPr>
          <p:nvPr>
            <p:ph type="title"/>
          </p:nvPr>
        </p:nvSpPr>
        <p:spPr>
          <a:xfrm>
            <a:off x="259883" y="434108"/>
            <a:ext cx="11569729" cy="895927"/>
          </a:xfrm>
        </p:spPr>
        <p:txBody>
          <a:bodyPr anchor="ctr">
            <a:normAutofit/>
          </a:bodyPr>
          <a:lstStyle/>
          <a:p>
            <a:r>
              <a:rPr lang="en-US" dirty="0"/>
              <a:t>Our Key Andragogical Principles</a:t>
            </a:r>
          </a:p>
        </p:txBody>
      </p:sp>
      <p:graphicFrame>
        <p:nvGraphicFramePr>
          <p:cNvPr id="5" name="Content Placeholder 2">
            <a:extLst>
              <a:ext uri="{FF2B5EF4-FFF2-40B4-BE49-F238E27FC236}">
                <a16:creationId xmlns:a16="http://schemas.microsoft.com/office/drawing/2014/main" id="{9B399113-AE78-4A83-04CF-7D1B71916719}"/>
              </a:ext>
            </a:extLst>
          </p:cNvPr>
          <p:cNvGraphicFramePr>
            <a:graphicFrameLocks noGrp="1"/>
          </p:cNvGraphicFramePr>
          <p:nvPr>
            <p:ph idx="1"/>
            <p:extLst>
              <p:ext uri="{D42A27DB-BD31-4B8C-83A1-F6EECF244321}">
                <p14:modId xmlns:p14="http://schemas.microsoft.com/office/powerpoint/2010/main" val="2846925485"/>
              </p:ext>
            </p:extLst>
          </p:nvPr>
        </p:nvGraphicFramePr>
        <p:xfrm>
          <a:off x="259882" y="1413163"/>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21241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836F71BB-8D77-4218-BB52-673547BDED10}"/>
                                            </p:graphicEl>
                                          </p:spTgt>
                                        </p:tgtEl>
                                        <p:attrNameLst>
                                          <p:attrName>style.visibility</p:attrName>
                                        </p:attrNameLst>
                                      </p:cBhvr>
                                      <p:to>
                                        <p:strVal val="visible"/>
                                      </p:to>
                                    </p:set>
                                    <p:animEffect transition="in" filter="fade">
                                      <p:cBhvr>
                                        <p:cTn id="7" dur="500"/>
                                        <p:tgtEl>
                                          <p:spTgt spid="5">
                                            <p:graphicEl>
                                              <a:dgm id="{836F71BB-8D77-4218-BB52-673547BDED10}"/>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graphicEl>
                                              <a:dgm id="{267BA131-815E-4A48-893E-AD74533D8FE3}"/>
                                            </p:graphicEl>
                                          </p:spTgt>
                                        </p:tgtEl>
                                        <p:attrNameLst>
                                          <p:attrName>style.visibility</p:attrName>
                                        </p:attrNameLst>
                                      </p:cBhvr>
                                      <p:to>
                                        <p:strVal val="visible"/>
                                      </p:to>
                                    </p:set>
                                    <p:animEffect transition="in" filter="fade">
                                      <p:cBhvr>
                                        <p:cTn id="10" dur="500"/>
                                        <p:tgtEl>
                                          <p:spTgt spid="5">
                                            <p:graphicEl>
                                              <a:dgm id="{267BA131-815E-4A48-893E-AD74533D8FE3}"/>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graphicEl>
                                              <a:dgm id="{C427DF9C-677A-4F03-A976-3AB094A02C77}"/>
                                            </p:graphicEl>
                                          </p:spTgt>
                                        </p:tgtEl>
                                        <p:attrNameLst>
                                          <p:attrName>style.visibility</p:attrName>
                                        </p:attrNameLst>
                                      </p:cBhvr>
                                      <p:to>
                                        <p:strVal val="visible"/>
                                      </p:to>
                                    </p:set>
                                    <p:animEffect transition="in" filter="fade">
                                      <p:cBhvr>
                                        <p:cTn id="15" dur="500"/>
                                        <p:tgtEl>
                                          <p:spTgt spid="5">
                                            <p:graphicEl>
                                              <a:dgm id="{C427DF9C-677A-4F03-A976-3AB094A02C77}"/>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graphicEl>
                                              <a:dgm id="{89BADE1F-336E-4683-961F-B521D2447D54}"/>
                                            </p:graphicEl>
                                          </p:spTgt>
                                        </p:tgtEl>
                                        <p:attrNameLst>
                                          <p:attrName>style.visibility</p:attrName>
                                        </p:attrNameLst>
                                      </p:cBhvr>
                                      <p:to>
                                        <p:strVal val="visible"/>
                                      </p:to>
                                    </p:set>
                                    <p:animEffect transition="in" filter="fade">
                                      <p:cBhvr>
                                        <p:cTn id="18" dur="500"/>
                                        <p:tgtEl>
                                          <p:spTgt spid="5">
                                            <p:graphicEl>
                                              <a:dgm id="{89BADE1F-336E-4683-961F-B521D2447D54}"/>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graphicEl>
                                              <a:dgm id="{9FDECF75-0931-456C-BB44-CB9E89F4628F}"/>
                                            </p:graphicEl>
                                          </p:spTgt>
                                        </p:tgtEl>
                                        <p:attrNameLst>
                                          <p:attrName>style.visibility</p:attrName>
                                        </p:attrNameLst>
                                      </p:cBhvr>
                                      <p:to>
                                        <p:strVal val="visible"/>
                                      </p:to>
                                    </p:set>
                                    <p:animEffect transition="in" filter="fade">
                                      <p:cBhvr>
                                        <p:cTn id="23" dur="500"/>
                                        <p:tgtEl>
                                          <p:spTgt spid="5">
                                            <p:graphicEl>
                                              <a:dgm id="{9FDECF75-0931-456C-BB44-CB9E89F4628F}"/>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graphicEl>
                                              <a:dgm id="{B2A0FAD7-9659-43E9-806B-53E938114548}"/>
                                            </p:graphicEl>
                                          </p:spTgt>
                                        </p:tgtEl>
                                        <p:attrNameLst>
                                          <p:attrName>style.visibility</p:attrName>
                                        </p:attrNameLst>
                                      </p:cBhvr>
                                      <p:to>
                                        <p:strVal val="visible"/>
                                      </p:to>
                                    </p:set>
                                    <p:animEffect transition="in" filter="fade">
                                      <p:cBhvr>
                                        <p:cTn id="26" dur="500"/>
                                        <p:tgtEl>
                                          <p:spTgt spid="5">
                                            <p:graphicEl>
                                              <a:dgm id="{B2A0FAD7-9659-43E9-806B-53E93811454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D94B5-3803-FD39-ED75-333FE8A4C95C}"/>
              </a:ext>
            </a:extLst>
          </p:cNvPr>
          <p:cNvSpPr>
            <a:spLocks noGrp="1"/>
          </p:cNvSpPr>
          <p:nvPr>
            <p:ph type="title"/>
          </p:nvPr>
        </p:nvSpPr>
        <p:spPr/>
        <p:txBody>
          <a:bodyPr/>
          <a:lstStyle/>
          <a:p>
            <a:r>
              <a:rPr lang="en-CA"/>
              <a:t>How do we pursue a PER PhD in Physics in Canada?</a:t>
            </a:r>
          </a:p>
        </p:txBody>
      </p:sp>
      <p:sp>
        <p:nvSpPr>
          <p:cNvPr id="3" name="Content Placeholder 2">
            <a:extLst>
              <a:ext uri="{FF2B5EF4-FFF2-40B4-BE49-F238E27FC236}">
                <a16:creationId xmlns:a16="http://schemas.microsoft.com/office/drawing/2014/main" id="{0726EBB8-5A82-C929-96E0-0AA0785CBFF7}"/>
              </a:ext>
            </a:extLst>
          </p:cNvPr>
          <p:cNvSpPr>
            <a:spLocks noGrp="1"/>
          </p:cNvSpPr>
          <p:nvPr>
            <p:ph idx="1"/>
          </p:nvPr>
        </p:nvSpPr>
        <p:spPr/>
        <p:txBody>
          <a:bodyPr numCol="2">
            <a:normAutofit fontScale="92500" lnSpcReduction="20000"/>
          </a:bodyPr>
          <a:lstStyle/>
          <a:p>
            <a:pPr lvl="2"/>
            <a:r>
              <a:rPr lang="en-CA"/>
              <a:t>Project itself</a:t>
            </a:r>
          </a:p>
          <a:p>
            <a:pPr lvl="3"/>
            <a:r>
              <a:rPr lang="en-CA"/>
              <a:t>See Natasha Holmes’ Dissertation! </a:t>
            </a:r>
          </a:p>
          <a:p>
            <a:pPr lvl="3"/>
            <a:r>
              <a:rPr lang="en-CA"/>
              <a:t>Supervised by Donna Strickland and Joanne O’Meara</a:t>
            </a:r>
          </a:p>
          <a:p>
            <a:pPr lvl="2"/>
            <a:r>
              <a:rPr lang="en-CA"/>
              <a:t>Qualifying/Comprehensive Exam</a:t>
            </a:r>
          </a:p>
          <a:p>
            <a:pPr lvl="3"/>
            <a:r>
              <a:rPr lang="en-CA"/>
              <a:t>What questions would we ask?</a:t>
            </a:r>
          </a:p>
          <a:p>
            <a:pPr lvl="4"/>
            <a:r>
              <a:rPr lang="en-CA"/>
              <a:t>Nonlinear Optics</a:t>
            </a:r>
          </a:p>
          <a:p>
            <a:pPr lvl="4"/>
            <a:r>
              <a:rPr lang="en-CA"/>
              <a:t>Statistics</a:t>
            </a:r>
          </a:p>
          <a:p>
            <a:pPr lvl="2"/>
            <a:r>
              <a:rPr lang="en-CA"/>
              <a:t>Pertinence</a:t>
            </a:r>
          </a:p>
          <a:p>
            <a:pPr lvl="3"/>
            <a:r>
              <a:rPr lang="en-CA"/>
              <a:t>Why now? </a:t>
            </a:r>
          </a:p>
          <a:p>
            <a:pPr lvl="3"/>
            <a:r>
              <a:rPr lang="en-CA"/>
              <a:t>Why here at UW?</a:t>
            </a:r>
          </a:p>
          <a:p>
            <a:pPr lvl="4"/>
            <a:endParaRPr lang="en-CA"/>
          </a:p>
          <a:p>
            <a:pPr lvl="4"/>
            <a:endParaRPr lang="en-CA"/>
          </a:p>
          <a:p>
            <a:pPr lvl="2"/>
            <a:r>
              <a:rPr lang="en-CA"/>
              <a:t>Funding</a:t>
            </a:r>
          </a:p>
          <a:p>
            <a:pPr lvl="3"/>
            <a:r>
              <a:rPr lang="en-CA"/>
              <a:t>NSERC/SSHRC CGS-D</a:t>
            </a:r>
          </a:p>
          <a:p>
            <a:pPr lvl="3"/>
            <a:r>
              <a:rPr lang="en-CA"/>
              <a:t>CAP Allan Carswell Award</a:t>
            </a:r>
          </a:p>
          <a:p>
            <a:pPr lvl="3"/>
            <a:r>
              <a:rPr lang="en-CA"/>
              <a:t>CAP </a:t>
            </a:r>
            <a:r>
              <a:rPr lang="en-CA" err="1"/>
              <a:t>Stevensson</a:t>
            </a:r>
            <a:r>
              <a:rPr lang="en-CA"/>
              <a:t> Memorial Scholarship</a:t>
            </a:r>
          </a:p>
          <a:p>
            <a:pPr lvl="3"/>
            <a:r>
              <a:rPr lang="en-CA"/>
              <a:t>Helen Rose STEM Award ($10 000)</a:t>
            </a:r>
          </a:p>
          <a:p>
            <a:pPr lvl="3"/>
            <a:r>
              <a:rPr lang="en-CA"/>
              <a:t>Other sources (Interdepartmental/Inter faculty efforts)</a:t>
            </a:r>
          </a:p>
          <a:p>
            <a:pPr lvl="3"/>
            <a:r>
              <a:rPr lang="en-CA"/>
              <a:t>Work as a lab demonstrator and subsidize funding via tuition waivers</a:t>
            </a:r>
          </a:p>
          <a:p>
            <a:pPr lvl="3"/>
            <a:r>
              <a:rPr lang="en-CA"/>
              <a:t>Long term: New Frontiers in Research Fund and NSERC CREATE</a:t>
            </a:r>
          </a:p>
          <a:p>
            <a:pPr marL="342900" lvl="1" indent="0">
              <a:buNone/>
            </a:pPr>
            <a:endParaRPr lang="en-CA"/>
          </a:p>
        </p:txBody>
      </p:sp>
      <p:sp>
        <p:nvSpPr>
          <p:cNvPr id="5" name="Slide Number Placeholder 4">
            <a:extLst>
              <a:ext uri="{FF2B5EF4-FFF2-40B4-BE49-F238E27FC236}">
                <a16:creationId xmlns:a16="http://schemas.microsoft.com/office/drawing/2014/main" id="{78545ACF-5640-C1A5-0D37-61350E38001C}"/>
              </a:ext>
            </a:extLst>
          </p:cNvPr>
          <p:cNvSpPr>
            <a:spLocks noGrp="1"/>
          </p:cNvSpPr>
          <p:nvPr>
            <p:ph type="sldNum" sz="quarter" idx="12"/>
          </p:nvPr>
        </p:nvSpPr>
        <p:spPr/>
        <p:txBody>
          <a:bodyPr/>
          <a:lstStyle/>
          <a:p>
            <a:r>
              <a:rPr lang="en-US"/>
              <a:t>PAGE  </a:t>
            </a:r>
            <a:fld id="{93005692-73BE-493E-93AB-ECD6027A7652}" type="slidenum">
              <a:rPr lang="en-US" smtClean="0"/>
              <a:pPr/>
              <a:t>50</a:t>
            </a:fld>
            <a:endParaRPr lang="en-US"/>
          </a:p>
        </p:txBody>
      </p:sp>
    </p:spTree>
    <p:extLst>
      <p:ext uri="{BB962C8B-B14F-4D97-AF65-F5344CB8AC3E}">
        <p14:creationId xmlns:p14="http://schemas.microsoft.com/office/powerpoint/2010/main" val="3899114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318F6B-BA9F-5708-23C7-278D15BB25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7B4541-FD34-D072-26E3-228BFC22B678}"/>
              </a:ext>
            </a:extLst>
          </p:cNvPr>
          <p:cNvSpPr>
            <a:spLocks noGrp="1"/>
          </p:cNvSpPr>
          <p:nvPr>
            <p:ph type="title"/>
          </p:nvPr>
        </p:nvSpPr>
        <p:spPr>
          <a:xfrm>
            <a:off x="259883" y="434108"/>
            <a:ext cx="11569729" cy="895927"/>
          </a:xfrm>
        </p:spPr>
        <p:txBody>
          <a:bodyPr anchor="ctr">
            <a:normAutofit/>
          </a:bodyPr>
          <a:lstStyle/>
          <a:p>
            <a:r>
              <a:rPr lang="en-US" sz="2800"/>
              <a:t>What should students learn from this experiment if subject mastery is not required?</a:t>
            </a:r>
            <a:br>
              <a:rPr lang="en-US" sz="2800"/>
            </a:br>
            <a:endParaRPr lang="en-CA" sz="2800"/>
          </a:p>
        </p:txBody>
      </p:sp>
      <p:graphicFrame>
        <p:nvGraphicFramePr>
          <p:cNvPr id="5" name="Content Placeholder 2">
            <a:extLst>
              <a:ext uri="{FF2B5EF4-FFF2-40B4-BE49-F238E27FC236}">
                <a16:creationId xmlns:a16="http://schemas.microsoft.com/office/drawing/2014/main" id="{ADEEE5CE-8820-D675-D41C-50EAAAD6E986}"/>
              </a:ext>
            </a:extLst>
          </p:cNvPr>
          <p:cNvGraphicFramePr>
            <a:graphicFrameLocks noGrp="1"/>
          </p:cNvGraphicFramePr>
          <p:nvPr>
            <p:ph idx="1"/>
            <p:extLst>
              <p:ext uri="{D42A27DB-BD31-4B8C-83A1-F6EECF244321}">
                <p14:modId xmlns:p14="http://schemas.microsoft.com/office/powerpoint/2010/main" val="369591851"/>
              </p:ext>
            </p:extLst>
          </p:nvPr>
        </p:nvGraphicFramePr>
        <p:xfrm>
          <a:off x="259882" y="1413163"/>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55685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7BCDC4C3-8C21-42D2-9792-37A1AD1F2922}"/>
                                            </p:graphicEl>
                                          </p:spTgt>
                                        </p:tgtEl>
                                        <p:attrNameLst>
                                          <p:attrName>style.visibility</p:attrName>
                                        </p:attrNameLst>
                                      </p:cBhvr>
                                      <p:to>
                                        <p:strVal val="visible"/>
                                      </p:to>
                                    </p:set>
                                    <p:animEffect transition="in" filter="fade">
                                      <p:cBhvr>
                                        <p:cTn id="7" dur="500"/>
                                        <p:tgtEl>
                                          <p:spTgt spid="5">
                                            <p:graphicEl>
                                              <a:dgm id="{7BCDC4C3-8C21-42D2-9792-37A1AD1F2922}"/>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graphicEl>
                                              <a:dgm id="{495775B6-17AC-423F-9080-C5E4543F8C3B}"/>
                                            </p:graphicEl>
                                          </p:spTgt>
                                        </p:tgtEl>
                                        <p:attrNameLst>
                                          <p:attrName>style.visibility</p:attrName>
                                        </p:attrNameLst>
                                      </p:cBhvr>
                                      <p:to>
                                        <p:strVal val="visible"/>
                                      </p:to>
                                    </p:set>
                                    <p:animEffect transition="in" filter="fade">
                                      <p:cBhvr>
                                        <p:cTn id="10" dur="500"/>
                                        <p:tgtEl>
                                          <p:spTgt spid="5">
                                            <p:graphicEl>
                                              <a:dgm id="{495775B6-17AC-423F-9080-C5E4543F8C3B}"/>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graphicEl>
                                              <a:dgm id="{6742822D-AD45-4E0C-A818-68D032BC4DEF}"/>
                                            </p:graphicEl>
                                          </p:spTgt>
                                        </p:tgtEl>
                                        <p:attrNameLst>
                                          <p:attrName>style.visibility</p:attrName>
                                        </p:attrNameLst>
                                      </p:cBhvr>
                                      <p:to>
                                        <p:strVal val="visible"/>
                                      </p:to>
                                    </p:set>
                                    <p:animEffect transition="in" filter="fade">
                                      <p:cBhvr>
                                        <p:cTn id="13" dur="500"/>
                                        <p:tgtEl>
                                          <p:spTgt spid="5">
                                            <p:graphicEl>
                                              <a:dgm id="{6742822D-AD45-4E0C-A818-68D032BC4DEF}"/>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graphicEl>
                                              <a:dgm id="{F516BF84-8585-4D34-BD99-2BE38F8A892D}"/>
                                            </p:graphicEl>
                                          </p:spTgt>
                                        </p:tgtEl>
                                        <p:attrNameLst>
                                          <p:attrName>style.visibility</p:attrName>
                                        </p:attrNameLst>
                                      </p:cBhvr>
                                      <p:to>
                                        <p:strVal val="visible"/>
                                      </p:to>
                                    </p:set>
                                    <p:animEffect transition="in" filter="fade">
                                      <p:cBhvr>
                                        <p:cTn id="18" dur="500"/>
                                        <p:tgtEl>
                                          <p:spTgt spid="5">
                                            <p:graphicEl>
                                              <a:dgm id="{F516BF84-8585-4D34-BD99-2BE38F8A892D}"/>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graphicEl>
                                              <a:dgm id="{45BB1158-D33D-4D6D-B815-D2CF3C67AE45}"/>
                                            </p:graphicEl>
                                          </p:spTgt>
                                        </p:tgtEl>
                                        <p:attrNameLst>
                                          <p:attrName>style.visibility</p:attrName>
                                        </p:attrNameLst>
                                      </p:cBhvr>
                                      <p:to>
                                        <p:strVal val="visible"/>
                                      </p:to>
                                    </p:set>
                                    <p:animEffect transition="in" filter="fade">
                                      <p:cBhvr>
                                        <p:cTn id="21" dur="500"/>
                                        <p:tgtEl>
                                          <p:spTgt spid="5">
                                            <p:graphicEl>
                                              <a:dgm id="{45BB1158-D33D-4D6D-B815-D2CF3C67AE45}"/>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graphicEl>
                                              <a:dgm id="{C618C4B6-76A3-46AD-8E5E-584684832697}"/>
                                            </p:graphicEl>
                                          </p:spTgt>
                                        </p:tgtEl>
                                        <p:attrNameLst>
                                          <p:attrName>style.visibility</p:attrName>
                                        </p:attrNameLst>
                                      </p:cBhvr>
                                      <p:to>
                                        <p:strVal val="visible"/>
                                      </p:to>
                                    </p:set>
                                    <p:animEffect transition="in" filter="fade">
                                      <p:cBhvr>
                                        <p:cTn id="24" dur="500"/>
                                        <p:tgtEl>
                                          <p:spTgt spid="5">
                                            <p:graphicEl>
                                              <a:dgm id="{C618C4B6-76A3-46AD-8E5E-584684832697}"/>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graphicEl>
                                              <a:dgm id="{3DDBE54D-4F15-4017-A025-2AC3B3D0C3C3}"/>
                                            </p:graphicEl>
                                          </p:spTgt>
                                        </p:tgtEl>
                                        <p:attrNameLst>
                                          <p:attrName>style.visibility</p:attrName>
                                        </p:attrNameLst>
                                      </p:cBhvr>
                                      <p:to>
                                        <p:strVal val="visible"/>
                                      </p:to>
                                    </p:set>
                                    <p:animEffect transition="in" filter="fade">
                                      <p:cBhvr>
                                        <p:cTn id="29" dur="500"/>
                                        <p:tgtEl>
                                          <p:spTgt spid="5">
                                            <p:graphicEl>
                                              <a:dgm id="{3DDBE54D-4F15-4017-A025-2AC3B3D0C3C3}"/>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graphicEl>
                                              <a:dgm id="{3602CAAF-8B33-4588-9A89-F426B69103C7}"/>
                                            </p:graphicEl>
                                          </p:spTgt>
                                        </p:tgtEl>
                                        <p:attrNameLst>
                                          <p:attrName>style.visibility</p:attrName>
                                        </p:attrNameLst>
                                      </p:cBhvr>
                                      <p:to>
                                        <p:strVal val="visible"/>
                                      </p:to>
                                    </p:set>
                                    <p:animEffect transition="in" filter="fade">
                                      <p:cBhvr>
                                        <p:cTn id="32" dur="500"/>
                                        <p:tgtEl>
                                          <p:spTgt spid="5">
                                            <p:graphicEl>
                                              <a:dgm id="{3602CAAF-8B33-4588-9A89-F426B69103C7}"/>
                                            </p:graphic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graphicEl>
                                              <a:dgm id="{D33D2E7E-6C20-49D3-817C-928AF95122CE}"/>
                                            </p:graphicEl>
                                          </p:spTgt>
                                        </p:tgtEl>
                                        <p:attrNameLst>
                                          <p:attrName>style.visibility</p:attrName>
                                        </p:attrNameLst>
                                      </p:cBhvr>
                                      <p:to>
                                        <p:strVal val="visible"/>
                                      </p:to>
                                    </p:set>
                                    <p:animEffect transition="in" filter="fade">
                                      <p:cBhvr>
                                        <p:cTn id="35" dur="500"/>
                                        <p:tgtEl>
                                          <p:spTgt spid="5">
                                            <p:graphicEl>
                                              <a:dgm id="{D33D2E7E-6C20-49D3-817C-928AF95122CE}"/>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
                                            <p:graphicEl>
                                              <a:dgm id="{70068039-211D-40F3-BA29-762ADEE55A86}"/>
                                            </p:graphicEl>
                                          </p:spTgt>
                                        </p:tgtEl>
                                        <p:attrNameLst>
                                          <p:attrName>style.visibility</p:attrName>
                                        </p:attrNameLst>
                                      </p:cBhvr>
                                      <p:to>
                                        <p:strVal val="visible"/>
                                      </p:to>
                                    </p:set>
                                    <p:animEffect transition="in" filter="fade">
                                      <p:cBhvr>
                                        <p:cTn id="40" dur="500"/>
                                        <p:tgtEl>
                                          <p:spTgt spid="5">
                                            <p:graphicEl>
                                              <a:dgm id="{70068039-211D-40F3-BA29-762ADEE55A86}"/>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
                                            <p:graphicEl>
                                              <a:dgm id="{7BFE2E06-6166-41B1-A472-A7F431C3A243}"/>
                                            </p:graphicEl>
                                          </p:spTgt>
                                        </p:tgtEl>
                                        <p:attrNameLst>
                                          <p:attrName>style.visibility</p:attrName>
                                        </p:attrNameLst>
                                      </p:cBhvr>
                                      <p:to>
                                        <p:strVal val="visible"/>
                                      </p:to>
                                    </p:set>
                                    <p:animEffect transition="in" filter="fade">
                                      <p:cBhvr>
                                        <p:cTn id="43" dur="500"/>
                                        <p:tgtEl>
                                          <p:spTgt spid="5">
                                            <p:graphicEl>
                                              <a:dgm id="{7BFE2E06-6166-41B1-A472-A7F431C3A243}"/>
                                            </p:graphic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
                                            <p:graphicEl>
                                              <a:dgm id="{48E5D068-DC8F-495A-8DC9-7C366642C9F5}"/>
                                            </p:graphicEl>
                                          </p:spTgt>
                                        </p:tgtEl>
                                        <p:attrNameLst>
                                          <p:attrName>style.visibility</p:attrName>
                                        </p:attrNameLst>
                                      </p:cBhvr>
                                      <p:to>
                                        <p:strVal val="visible"/>
                                      </p:to>
                                    </p:set>
                                    <p:animEffect transition="in" filter="fade">
                                      <p:cBhvr>
                                        <p:cTn id="46" dur="500"/>
                                        <p:tgtEl>
                                          <p:spTgt spid="5">
                                            <p:graphicEl>
                                              <a:dgm id="{48E5D068-DC8F-495A-8DC9-7C366642C9F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BAF0E-4720-22B4-31F1-848B2AF47003}"/>
              </a:ext>
            </a:extLst>
          </p:cNvPr>
          <p:cNvSpPr>
            <a:spLocks noGrp="1"/>
          </p:cNvSpPr>
          <p:nvPr>
            <p:ph type="title"/>
          </p:nvPr>
        </p:nvSpPr>
        <p:spPr>
          <a:xfrm>
            <a:off x="259883" y="434108"/>
            <a:ext cx="7046081" cy="895927"/>
          </a:xfrm>
        </p:spPr>
        <p:txBody>
          <a:bodyPr anchor="ctr">
            <a:normAutofit/>
          </a:bodyPr>
          <a:lstStyle/>
          <a:p>
            <a:r>
              <a:rPr lang="en-US" sz="3100" dirty="0"/>
              <a:t>Delivering the experiment</a:t>
            </a:r>
          </a:p>
        </p:txBody>
      </p:sp>
      <p:graphicFrame>
        <p:nvGraphicFramePr>
          <p:cNvPr id="5" name="Content Placeholder 2">
            <a:extLst>
              <a:ext uri="{FF2B5EF4-FFF2-40B4-BE49-F238E27FC236}">
                <a16:creationId xmlns:a16="http://schemas.microsoft.com/office/drawing/2014/main" id="{60B6E141-E001-C18B-7C8E-FE05434A1DCB}"/>
              </a:ext>
            </a:extLst>
          </p:cNvPr>
          <p:cNvGraphicFramePr>
            <a:graphicFrameLocks noGrp="1"/>
          </p:cNvGraphicFramePr>
          <p:nvPr>
            <p:ph idx="1"/>
            <p:extLst>
              <p:ext uri="{D42A27DB-BD31-4B8C-83A1-F6EECF244321}">
                <p14:modId xmlns:p14="http://schemas.microsoft.com/office/powerpoint/2010/main" val="803303962"/>
              </p:ext>
            </p:extLst>
          </p:nvPr>
        </p:nvGraphicFramePr>
        <p:xfrm>
          <a:off x="259882" y="1413163"/>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5" name="Picture 34">
            <a:extLst>
              <a:ext uri="{FF2B5EF4-FFF2-40B4-BE49-F238E27FC236}">
                <a16:creationId xmlns:a16="http://schemas.microsoft.com/office/drawing/2014/main" id="{D8EBF1C9-B2F9-2175-D2D8-064402760664}"/>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6008864" y="1586930"/>
            <a:ext cx="5658620" cy="4242939"/>
          </a:xfrm>
          <a:prstGeom prst="rect">
            <a:avLst/>
          </a:prstGeom>
          <a:noFill/>
        </p:spPr>
      </p:pic>
      <p:sp>
        <p:nvSpPr>
          <p:cNvPr id="37" name="Content Placeholder 2">
            <a:extLst>
              <a:ext uri="{FF2B5EF4-FFF2-40B4-BE49-F238E27FC236}">
                <a16:creationId xmlns:a16="http://schemas.microsoft.com/office/drawing/2014/main" id="{DA22CC5B-F076-F872-7AF7-5EEF9FEDDCEC}"/>
              </a:ext>
            </a:extLst>
          </p:cNvPr>
          <p:cNvSpPr txBox="1">
            <a:spLocks/>
          </p:cNvSpPr>
          <p:nvPr/>
        </p:nvSpPr>
        <p:spPr>
          <a:xfrm>
            <a:off x="259882" y="1413164"/>
            <a:ext cx="5586855" cy="4590472"/>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t">
            <a:normAutofit/>
          </a:bodyPr>
          <a:lstStyle>
            <a:lvl1pPr marL="288925" indent="-288925" algn="l" defTabSz="914400" rtl="0" eaLnBrk="1" latinLnBrk="0" hangingPunct="1">
              <a:lnSpc>
                <a:spcPct val="100000"/>
              </a:lnSpc>
              <a:spcBef>
                <a:spcPts val="800"/>
              </a:spcBef>
              <a:spcAft>
                <a:spcPts val="800"/>
              </a:spcAft>
              <a:buClr>
                <a:schemeClr val="tx1"/>
              </a:buClr>
              <a:buSzPct val="85000"/>
              <a:buFont typeface="Wingdings" charset="2"/>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800"/>
              </a:spcBef>
              <a:spcAft>
                <a:spcPts val="800"/>
              </a:spcAft>
              <a:buClr>
                <a:schemeClr val="tx1"/>
              </a:buClr>
              <a:buSzPct val="85000"/>
              <a:buFont typeface="Wingdings" charset="2"/>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spcAft>
                <a:spcPts val="800"/>
              </a:spcAft>
              <a:buClr>
                <a:schemeClr val="tx1"/>
              </a:buClr>
              <a:buSzPct val="85000"/>
              <a:buFont typeface="Wingdings" charset="2"/>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800"/>
              </a:spcBef>
              <a:spcAft>
                <a:spcPts val="800"/>
              </a:spcAft>
              <a:buClr>
                <a:schemeClr val="tx1"/>
              </a:buClr>
              <a:buSzPct val="85000"/>
              <a:buFont typeface="Wingdings" charset="2"/>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800"/>
              </a:spcBef>
              <a:spcAft>
                <a:spcPts val="800"/>
              </a:spcAft>
              <a:buClr>
                <a:schemeClr val="tx1"/>
              </a:buClr>
              <a:buSzPct val="85000"/>
              <a:buFont typeface="Wingdings"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Delivering in advanced laboratory (for now)</a:t>
            </a:r>
          </a:p>
          <a:p>
            <a:pPr lvl="1">
              <a:buFont typeface="Courier New" charset="2"/>
              <a:buChar char="o"/>
            </a:pPr>
            <a:r>
              <a:rPr lang="en-US" sz="2400" dirty="0"/>
              <a:t>Needed to test the durability with students who have some experience</a:t>
            </a:r>
          </a:p>
          <a:p>
            <a:pPr lvl="1">
              <a:buFont typeface="Courier New" charset="2"/>
              <a:buChar char="o"/>
            </a:pPr>
            <a:r>
              <a:rPr lang="en-US" sz="2400" dirty="0"/>
              <a:t>We need to see how ready our students are to work at a higher level of inquiry in this type of course</a:t>
            </a:r>
          </a:p>
          <a:p>
            <a:endParaRPr lang="en-US" dirty="0"/>
          </a:p>
          <a:p>
            <a:endParaRPr lang="en-US" dirty="0"/>
          </a:p>
        </p:txBody>
      </p:sp>
    </p:spTree>
    <p:extLst>
      <p:ext uri="{BB962C8B-B14F-4D97-AF65-F5344CB8AC3E}">
        <p14:creationId xmlns:p14="http://schemas.microsoft.com/office/powerpoint/2010/main" val="2965479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795979-EE77-7802-20EF-1228545600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F65DB9-1812-C79B-4714-2A8211CA8995}"/>
              </a:ext>
            </a:extLst>
          </p:cNvPr>
          <p:cNvSpPr>
            <a:spLocks noGrp="1"/>
          </p:cNvSpPr>
          <p:nvPr>
            <p:ph type="title"/>
          </p:nvPr>
        </p:nvSpPr>
        <p:spPr>
          <a:xfrm>
            <a:off x="259883" y="434108"/>
            <a:ext cx="7046081" cy="895927"/>
          </a:xfrm>
        </p:spPr>
        <p:txBody>
          <a:bodyPr anchor="ctr">
            <a:normAutofit/>
          </a:bodyPr>
          <a:lstStyle/>
          <a:p>
            <a:r>
              <a:rPr lang="en-US"/>
              <a:t>Next Steps</a:t>
            </a:r>
          </a:p>
        </p:txBody>
      </p:sp>
      <p:graphicFrame>
        <p:nvGraphicFramePr>
          <p:cNvPr id="5" name="Content Placeholder 2">
            <a:extLst>
              <a:ext uri="{FF2B5EF4-FFF2-40B4-BE49-F238E27FC236}">
                <a16:creationId xmlns:a16="http://schemas.microsoft.com/office/drawing/2014/main" id="{E0F81AD0-43B1-868E-548A-99D493BAB980}"/>
              </a:ext>
            </a:extLst>
          </p:cNvPr>
          <p:cNvGraphicFramePr>
            <a:graphicFrameLocks noGrp="1"/>
          </p:cNvGraphicFramePr>
          <p:nvPr>
            <p:ph idx="1"/>
            <p:extLst>
              <p:ext uri="{D42A27DB-BD31-4B8C-83A1-F6EECF244321}">
                <p14:modId xmlns:p14="http://schemas.microsoft.com/office/powerpoint/2010/main" val="3401308769"/>
              </p:ext>
            </p:extLst>
          </p:nvPr>
        </p:nvGraphicFramePr>
        <p:xfrm>
          <a:off x="259882" y="1413163"/>
          <a:ext cx="11569729" cy="459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031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90436D95-19E1-41CF-8478-081BB67D5D1B}"/>
                                            </p:graphicEl>
                                          </p:spTgt>
                                        </p:tgtEl>
                                        <p:attrNameLst>
                                          <p:attrName>style.visibility</p:attrName>
                                        </p:attrNameLst>
                                      </p:cBhvr>
                                      <p:to>
                                        <p:strVal val="visible"/>
                                      </p:to>
                                    </p:set>
                                    <p:animEffect transition="in" filter="fade">
                                      <p:cBhvr>
                                        <p:cTn id="7" dur="500"/>
                                        <p:tgtEl>
                                          <p:spTgt spid="5">
                                            <p:graphicEl>
                                              <a:dgm id="{90436D95-19E1-41CF-8478-081BB67D5D1B}"/>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graphicEl>
                                              <a:dgm id="{A6D40D3D-A1EC-4696-B537-6EE05C2E6E52}"/>
                                            </p:graphicEl>
                                          </p:spTgt>
                                        </p:tgtEl>
                                        <p:attrNameLst>
                                          <p:attrName>style.visibility</p:attrName>
                                        </p:attrNameLst>
                                      </p:cBhvr>
                                      <p:to>
                                        <p:strVal val="visible"/>
                                      </p:to>
                                    </p:set>
                                    <p:animEffect transition="in" filter="fade">
                                      <p:cBhvr>
                                        <p:cTn id="10" dur="500"/>
                                        <p:tgtEl>
                                          <p:spTgt spid="5">
                                            <p:graphicEl>
                                              <a:dgm id="{A6D40D3D-A1EC-4696-B537-6EE05C2E6E52}"/>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graphicEl>
                                              <a:dgm id="{B441E14E-362B-47C8-8DD9-5D0E33088BB0}"/>
                                            </p:graphicEl>
                                          </p:spTgt>
                                        </p:tgtEl>
                                        <p:attrNameLst>
                                          <p:attrName>style.visibility</p:attrName>
                                        </p:attrNameLst>
                                      </p:cBhvr>
                                      <p:to>
                                        <p:strVal val="visible"/>
                                      </p:to>
                                    </p:set>
                                    <p:animEffect transition="in" filter="fade">
                                      <p:cBhvr>
                                        <p:cTn id="15" dur="500"/>
                                        <p:tgtEl>
                                          <p:spTgt spid="5">
                                            <p:graphicEl>
                                              <a:dgm id="{B441E14E-362B-47C8-8DD9-5D0E33088BB0}"/>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graphicEl>
                                              <a:dgm id="{C35EBC20-C7A5-4B77-9BFE-F57934033B91}"/>
                                            </p:graphicEl>
                                          </p:spTgt>
                                        </p:tgtEl>
                                        <p:attrNameLst>
                                          <p:attrName>style.visibility</p:attrName>
                                        </p:attrNameLst>
                                      </p:cBhvr>
                                      <p:to>
                                        <p:strVal val="visible"/>
                                      </p:to>
                                    </p:set>
                                    <p:animEffect transition="in" filter="fade">
                                      <p:cBhvr>
                                        <p:cTn id="18" dur="500"/>
                                        <p:tgtEl>
                                          <p:spTgt spid="5">
                                            <p:graphicEl>
                                              <a:dgm id="{C35EBC20-C7A5-4B77-9BFE-F57934033B91}"/>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graphicEl>
                                              <a:dgm id="{FBFEFC0E-890C-4E4D-A9C0-0AD7D7EAB523}"/>
                                            </p:graphicEl>
                                          </p:spTgt>
                                        </p:tgtEl>
                                        <p:attrNameLst>
                                          <p:attrName>style.visibility</p:attrName>
                                        </p:attrNameLst>
                                      </p:cBhvr>
                                      <p:to>
                                        <p:strVal val="visible"/>
                                      </p:to>
                                    </p:set>
                                    <p:animEffect transition="in" filter="fade">
                                      <p:cBhvr>
                                        <p:cTn id="23" dur="500"/>
                                        <p:tgtEl>
                                          <p:spTgt spid="5">
                                            <p:graphicEl>
                                              <a:dgm id="{FBFEFC0E-890C-4E4D-A9C0-0AD7D7EAB523}"/>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graphicEl>
                                              <a:dgm id="{875DD878-0C67-46C6-B58B-4BA5D0699C88}"/>
                                            </p:graphicEl>
                                          </p:spTgt>
                                        </p:tgtEl>
                                        <p:attrNameLst>
                                          <p:attrName>style.visibility</p:attrName>
                                        </p:attrNameLst>
                                      </p:cBhvr>
                                      <p:to>
                                        <p:strVal val="visible"/>
                                      </p:to>
                                    </p:set>
                                    <p:animEffect transition="in" filter="fade">
                                      <p:cBhvr>
                                        <p:cTn id="26" dur="500"/>
                                        <p:tgtEl>
                                          <p:spTgt spid="5">
                                            <p:graphicEl>
                                              <a:dgm id="{875DD878-0C67-46C6-B58B-4BA5D0699C8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4276083-0891-C27E-E024-3B7A57E339F8}"/>
              </a:ext>
            </a:extLst>
          </p:cNvPr>
          <p:cNvSpPr>
            <a:spLocks noGrp="1"/>
          </p:cNvSpPr>
          <p:nvPr>
            <p:ph type="sldNum" sz="quarter" idx="12"/>
          </p:nvPr>
        </p:nvSpPr>
        <p:spPr/>
        <p:txBody>
          <a:bodyPr/>
          <a:lstStyle/>
          <a:p>
            <a:r>
              <a:rPr lang="en-US">
                <a:solidFill>
                  <a:schemeClr val="bg1"/>
                </a:solidFill>
              </a:rPr>
              <a:t>PAGE  </a:t>
            </a:r>
            <a:fld id="{93005692-73BE-493E-93AB-ECD6027A7652}" type="slidenum">
              <a:rPr lang="en-US" smtClean="0">
                <a:solidFill>
                  <a:schemeClr val="bg1"/>
                </a:solidFill>
              </a:rPr>
              <a:pPr/>
              <a:t>9</a:t>
            </a:fld>
            <a:endParaRPr lang="en-US">
              <a:solidFill>
                <a:schemeClr val="bg1"/>
              </a:solidFill>
            </a:endParaRPr>
          </a:p>
        </p:txBody>
      </p:sp>
      <p:pic>
        <p:nvPicPr>
          <p:cNvPr id="2" name="Picture 1">
            <a:extLst>
              <a:ext uri="{FF2B5EF4-FFF2-40B4-BE49-F238E27FC236}">
                <a16:creationId xmlns:a16="http://schemas.microsoft.com/office/drawing/2014/main" id="{FFB4C9F4-C118-0BBC-9B3E-DF206085B00E}"/>
              </a:ext>
            </a:extLst>
          </p:cNvPr>
          <p:cNvPicPr>
            <a:picLocks noChangeAspect="1"/>
          </p:cNvPicPr>
          <p:nvPr/>
        </p:nvPicPr>
        <p:blipFill>
          <a:blip r:embed="rId3"/>
          <a:stretch>
            <a:fillRect/>
          </a:stretch>
        </p:blipFill>
        <p:spPr>
          <a:xfrm>
            <a:off x="-929772" y="0"/>
            <a:ext cx="13581149" cy="7639396"/>
          </a:xfrm>
          <a:prstGeom prst="rect">
            <a:avLst/>
          </a:prstGeom>
        </p:spPr>
      </p:pic>
      <p:sp>
        <p:nvSpPr>
          <p:cNvPr id="3" name="TextBox 2">
            <a:extLst>
              <a:ext uri="{FF2B5EF4-FFF2-40B4-BE49-F238E27FC236}">
                <a16:creationId xmlns:a16="http://schemas.microsoft.com/office/drawing/2014/main" id="{FEB591A1-7AC1-A192-6E84-717239C3280E}"/>
              </a:ext>
            </a:extLst>
          </p:cNvPr>
          <p:cNvSpPr txBox="1"/>
          <p:nvPr/>
        </p:nvSpPr>
        <p:spPr>
          <a:xfrm>
            <a:off x="8395558" y="4554321"/>
            <a:ext cx="3328928" cy="2031325"/>
          </a:xfrm>
          <a:prstGeom prst="rec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This work was partially funded by:</a:t>
            </a:r>
          </a:p>
          <a:p>
            <a:pPr marL="285750" indent="-285750">
              <a:buFont typeface="Calibri"/>
              <a:buChar char="-"/>
            </a:pPr>
            <a:r>
              <a:rPr lang="en-US"/>
              <a:t>The Dean's Undergraduate Teaching Initiative </a:t>
            </a:r>
          </a:p>
          <a:p>
            <a:pPr marL="285750" indent="-285750">
              <a:buFont typeface="Calibri"/>
              <a:buChar char="-"/>
            </a:pPr>
            <a:r>
              <a:rPr lang="en-US"/>
              <a:t>Waterloo Science Endowment Fund</a:t>
            </a:r>
          </a:p>
          <a:p>
            <a:pPr marL="285750" indent="-285750">
              <a:buFont typeface="Calibri"/>
              <a:buChar char="-"/>
            </a:pPr>
            <a:r>
              <a:rPr lang="en-US"/>
              <a:t>Sinclair Foundation</a:t>
            </a:r>
          </a:p>
        </p:txBody>
      </p:sp>
    </p:spTree>
    <p:extLst>
      <p:ext uri="{BB962C8B-B14F-4D97-AF65-F5344CB8AC3E}">
        <p14:creationId xmlns:p14="http://schemas.microsoft.com/office/powerpoint/2010/main" val="3551964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15.8|11.8|5.2|20|14.7"/>
</p:tagLst>
</file>

<file path=ppt/tags/tag2.xml><?xml version="1.0" encoding="utf-8"?>
<p:tagLst xmlns:a="http://schemas.openxmlformats.org/drawingml/2006/main" xmlns:r="http://schemas.openxmlformats.org/officeDocument/2006/relationships" xmlns:p="http://schemas.openxmlformats.org/presentationml/2006/main">
  <p:tag name="TIMING" val="|4.1|2.8|6.2|8.1|8.5|4.3"/>
</p:tagLst>
</file>

<file path=ppt/tags/tag3.xml><?xml version="1.0" encoding="utf-8"?>
<p:tagLst xmlns:a="http://schemas.openxmlformats.org/drawingml/2006/main" xmlns:r="http://schemas.openxmlformats.org/officeDocument/2006/relationships" xmlns:p="http://schemas.openxmlformats.org/presentationml/2006/main">
  <p:tag name="TIMING" val="|6|15.5|10|10.3|4.5"/>
</p:tagLst>
</file>

<file path=ppt/theme/theme1.xml><?xml version="1.0" encoding="utf-8"?>
<a:theme xmlns:a="http://schemas.openxmlformats.org/drawingml/2006/main" name="UofWaterloo_WhiteBkgrd">
  <a:themeElements>
    <a:clrScheme name="UWaterloo Science">
      <a:dk1>
        <a:srgbClr val="000000"/>
      </a:dk1>
      <a:lt1>
        <a:srgbClr val="FFFFFF"/>
      </a:lt1>
      <a:dk2>
        <a:srgbClr val="757575"/>
      </a:dk2>
      <a:lt2>
        <a:srgbClr val="D6D6D6"/>
      </a:lt2>
      <a:accent1>
        <a:srgbClr val="7E9CCC"/>
      </a:accent1>
      <a:accent2>
        <a:srgbClr val="000000"/>
      </a:accent2>
      <a:accent3>
        <a:srgbClr val="0072DA"/>
      </a:accent3>
      <a:accent4>
        <a:srgbClr val="B9CDFB"/>
      </a:accent4>
      <a:accent5>
        <a:srgbClr val="003599"/>
      </a:accent5>
      <a:accent6>
        <a:srgbClr val="0072DA"/>
      </a:accent6>
      <a:hlink>
        <a:srgbClr val="003599"/>
      </a:hlink>
      <a:folHlink>
        <a:srgbClr val="595959"/>
      </a:folHlink>
    </a:clrScheme>
    <a:fontScheme name="Custom 7">
      <a:majorFont>
        <a:latin typeface="Barlow Condensed"/>
        <a:ea typeface=""/>
        <a:cs typeface=""/>
      </a:majorFont>
      <a:minorFont>
        <a:latin typeface="Georg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culty_of_science_powerpoint_template_16-9_widescreen" id="{27832359-7B46-D34E-A57B-7C56F8840107}" vid="{A5B7C56D-76A2-CE48-90E6-E8669500DD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DEF706CC8B37C4198E5C1F1B624C9FF" ma:contentTypeVersion="17" ma:contentTypeDescription="Create a new document." ma:contentTypeScope="" ma:versionID="ea4aca71e5a68bba6a2f2818db8129b6">
  <xsd:schema xmlns:xsd="http://www.w3.org/2001/XMLSchema" xmlns:xs="http://www.w3.org/2001/XMLSchema" xmlns:p="http://schemas.microsoft.com/office/2006/metadata/properties" xmlns:ns3="3b57a82c-a542-431f-96c8-5b52d1c0b2b6" xmlns:ns4="789e7c09-017b-4a1e-9b92-b6bdbb173b3a" targetNamespace="http://schemas.microsoft.com/office/2006/metadata/properties" ma:root="true" ma:fieldsID="781845e7ca99cf15f993180c54b5099a" ns3:_="" ns4:_="">
    <xsd:import namespace="3b57a82c-a542-431f-96c8-5b52d1c0b2b6"/>
    <xsd:import namespace="789e7c09-017b-4a1e-9b92-b6bdbb173b3a"/>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57a82c-a542-431f-96c8-5b52d1c0b2b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9e7c09-017b-4a1e-9b92-b6bdbb173b3a"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description="" ma:hidden="true" ma:indexed="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789e7c09-017b-4a1e-9b92-b6bdbb173b3a" xsi:nil="true"/>
  </documentManagement>
</p:properties>
</file>

<file path=customXml/itemProps1.xml><?xml version="1.0" encoding="utf-8"?>
<ds:datastoreItem xmlns:ds="http://schemas.openxmlformats.org/officeDocument/2006/customXml" ds:itemID="{8BC228C9-94F8-456A-8DCC-5BB1C66C56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b57a82c-a542-431f-96c8-5b52d1c0b2b6"/>
    <ds:schemaRef ds:uri="789e7c09-017b-4a1e-9b92-b6bdbb173b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22C1643-5541-456E-B2EE-DC6FBE941D39}">
  <ds:schemaRefs>
    <ds:schemaRef ds:uri="http://schemas.microsoft.com/sharepoint/v3/contenttype/forms"/>
  </ds:schemaRefs>
</ds:datastoreItem>
</file>

<file path=customXml/itemProps3.xml><?xml version="1.0" encoding="utf-8"?>
<ds:datastoreItem xmlns:ds="http://schemas.openxmlformats.org/officeDocument/2006/customXml" ds:itemID="{8B761F6B-FF2A-47A8-A333-C0F8ACE6CA04}">
  <ds:schemaRefs>
    <ds:schemaRef ds:uri="http://schemas.microsoft.com/office/infopath/2007/PartnerControls"/>
    <ds:schemaRef ds:uri="http://schemas.microsoft.com/office/2006/documentManagement/types"/>
    <ds:schemaRef ds:uri="http://purl.org/dc/dcmitype/"/>
    <ds:schemaRef ds:uri="3b57a82c-a542-431f-96c8-5b52d1c0b2b6"/>
    <ds:schemaRef ds:uri="http://purl.org/dc/terms/"/>
    <ds:schemaRef ds:uri="http://www.w3.org/XML/1998/namespace"/>
    <ds:schemaRef ds:uri="http://purl.org/dc/elements/1.1/"/>
    <ds:schemaRef ds:uri="http://schemas.openxmlformats.org/package/2006/metadata/core-properties"/>
    <ds:schemaRef ds:uri="789e7c09-017b-4a1e-9b92-b6bdbb173b3a"/>
    <ds:schemaRef ds:uri="http://schemas.microsoft.com/office/2006/metadata/properties"/>
  </ds:schemaRefs>
</ds:datastoreItem>
</file>

<file path=docMetadata/LabelInfo.xml><?xml version="1.0" encoding="utf-8"?>
<clbl:labelList xmlns:clbl="http://schemas.microsoft.com/office/2020/mipLabelMetadata">
  <clbl:label id="{a9ee03e0-b78c-4998-8bf4-79b266b85105}" enabled="1" method="Standard" siteId="{723a5a87-f39a-4a22-9247-3fc240c01396}" removed="0"/>
</clbl:labelList>
</file>

<file path=docProps/app.xml><?xml version="1.0" encoding="utf-8"?>
<Properties xmlns="http://schemas.openxmlformats.org/officeDocument/2006/extended-properties" xmlns:vt="http://schemas.openxmlformats.org/officeDocument/2006/docPropsVTypes">
  <Template>science_powerpoint_template_16-9_widescreen(2)</Template>
  <TotalTime>5969</TotalTime>
  <Words>13055</Words>
  <Application>Microsoft Office PowerPoint</Application>
  <PresentationFormat>Widescreen</PresentationFormat>
  <Paragraphs>655</Paragraphs>
  <Slides>50</Slides>
  <Notes>42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50</vt:i4>
      </vt:variant>
    </vt:vector>
  </HeadingPairs>
  <TitlesOfParts>
    <vt:vector size="59" baseType="lpstr">
      <vt:lpstr>Arial</vt:lpstr>
      <vt:lpstr>Barlow Condensed</vt:lpstr>
      <vt:lpstr>Calibri</vt:lpstr>
      <vt:lpstr>Cambria Math</vt:lpstr>
      <vt:lpstr>Courier New</vt:lpstr>
      <vt:lpstr>Georgia</vt:lpstr>
      <vt:lpstr>Verdana</vt:lpstr>
      <vt:lpstr>Wingdings</vt:lpstr>
      <vt:lpstr>UofWaterloo_WhiteBkgrd</vt:lpstr>
      <vt:lpstr>An introductory undergraduate experiment in Second Harmonic Generation</vt:lpstr>
      <vt:lpstr>Second Harmonic Generation aka Frequency Doubling </vt:lpstr>
      <vt:lpstr>The Experimental Question</vt:lpstr>
      <vt:lpstr>Why do this work?</vt:lpstr>
      <vt:lpstr>Our Key Andragogical Principles</vt:lpstr>
      <vt:lpstr>What should students learn from this experiment if subject mastery is not required? </vt:lpstr>
      <vt:lpstr>Delivering the experiment</vt:lpstr>
      <vt:lpstr>Next Steps</vt:lpstr>
      <vt:lpstr>PowerPoint Presentation</vt:lpstr>
      <vt:lpstr>The laser system</vt:lpstr>
      <vt:lpstr>Preparing our Students: A Hypothetical Train of Short Pulses</vt:lpstr>
      <vt:lpstr>Pulses measured in the lab</vt:lpstr>
      <vt:lpstr>Pulse Energy and Average Power</vt:lpstr>
      <vt:lpstr> Modifying pulse energy </vt:lpstr>
      <vt:lpstr>Peak Power for a Short Pulse Laser</vt:lpstr>
      <vt:lpstr>From Peak Power to Pulse Duration</vt:lpstr>
      <vt:lpstr>Modifying Beam Area</vt:lpstr>
      <vt:lpstr>Sufficient Measurements?</vt:lpstr>
      <vt:lpstr>References</vt:lpstr>
      <vt:lpstr>References</vt:lpstr>
      <vt:lpstr>Experiment Limitations</vt:lpstr>
      <vt:lpstr>What variable drives the SHG process? How will students know that?</vt:lpstr>
      <vt:lpstr>Sufficient Measurements?</vt:lpstr>
      <vt:lpstr>The intensity autocorrelator</vt:lpstr>
      <vt:lpstr>Inquiry Learning</vt:lpstr>
      <vt:lpstr>Inquiry Learning</vt:lpstr>
      <vt:lpstr>Inquiry Learning</vt:lpstr>
      <vt:lpstr>Inquiry Learning</vt:lpstr>
      <vt:lpstr>thesis</vt:lpstr>
      <vt:lpstr>What should the experiment be about?</vt:lpstr>
      <vt:lpstr>What concepts do we expect students to return to in future years? </vt:lpstr>
      <vt:lpstr>High Levels of Inquiry for a Conceptually Challenging Experiment</vt:lpstr>
      <vt:lpstr>The laser system</vt:lpstr>
      <vt:lpstr>More on SHG</vt:lpstr>
      <vt:lpstr>What do students do in an undergraduate laboratory?</vt:lpstr>
      <vt:lpstr>Significance of Student Agency</vt:lpstr>
      <vt:lpstr>Are students capable of producing an experiment that answers a conceptually challenging experimental question through open inquiry work? </vt:lpstr>
      <vt:lpstr>Upper Year Experiment</vt:lpstr>
      <vt:lpstr>Determining The purpose of the introductory laboratory</vt:lpstr>
      <vt:lpstr>Determining The purpose of the introductory laboratory</vt:lpstr>
      <vt:lpstr>Determining The purpose of the introductory laboratory</vt:lpstr>
      <vt:lpstr>Determining The purpose of the introductory laboratory</vt:lpstr>
      <vt:lpstr>Determining The purpose of the introductory laboratory</vt:lpstr>
      <vt:lpstr>Determining The purpose of the introductory laboratory</vt:lpstr>
      <vt:lpstr>The Safety and the Feasibility</vt:lpstr>
      <vt:lpstr>What the Students Use</vt:lpstr>
      <vt:lpstr>Teaching Students</vt:lpstr>
      <vt:lpstr>How to characterize inquiry learning in the undergraduate laboratory</vt:lpstr>
      <vt:lpstr>Different Types of Degrees in PER</vt:lpstr>
      <vt:lpstr>How do we pursue a PER PhD in Physics in Canada?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Urja Nandivada</dc:creator>
  <cp:lastModifiedBy>Urja Henry Nandivada</cp:lastModifiedBy>
  <cp:revision>3</cp:revision>
  <dcterms:created xsi:type="dcterms:W3CDTF">2025-07-21T14:25:28Z</dcterms:created>
  <dcterms:modified xsi:type="dcterms:W3CDTF">2026-06-22T20:14:17Z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0x0101008DEF706CC8B37C4198E5C1F1B624C9FF</vt:lpwstr>
  </property>
</Properties>
</file>