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7B_EA9F7A02.xml" ContentType="application/vnd.ms-powerpoint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3" r:id="rId1"/>
  </p:sldMasterIdLst>
  <p:notesMasterIdLst>
    <p:notesMasterId r:id="rId19"/>
  </p:notesMasterIdLst>
  <p:sldIdLst>
    <p:sldId id="393" r:id="rId2"/>
    <p:sldId id="327" r:id="rId3"/>
    <p:sldId id="388" r:id="rId4"/>
    <p:sldId id="343" r:id="rId5"/>
    <p:sldId id="320" r:id="rId6"/>
    <p:sldId id="332" r:id="rId7"/>
    <p:sldId id="390" r:id="rId8"/>
    <p:sldId id="379" r:id="rId9"/>
    <p:sldId id="384" r:id="rId10"/>
    <p:sldId id="369" r:id="rId11"/>
    <p:sldId id="392" r:id="rId12"/>
    <p:sldId id="387" r:id="rId13"/>
    <p:sldId id="368" r:id="rId14"/>
    <p:sldId id="389" r:id="rId15"/>
    <p:sldId id="371" r:id="rId16"/>
    <p:sldId id="370" r:id="rId17"/>
    <p:sldId id="39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B59A7E-322A-AC80-529B-8ED097B7370B}" name="Lydie Lachance Djilo Kamdem" initials="LK" userId="S::l_djilok@live.concordia.ca::2f0027c4-429d-48d0-b1ab-c2c61990af1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A70"/>
    <a:srgbClr val="0A2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A0A762-A55B-D3EF-0245-A8034522BCAA}" v="21" dt="2026-06-22T12:43:10.298"/>
    <p1510:client id="{1E231EF5-124C-2785-BA28-2E9790A09B2B}" v="43" dt="2026-06-22T14:37:54.775"/>
    <p1510:client id="{5F172A69-EC85-B9C1-F62E-CBD5FCE2F043}" v="57" dt="2026-06-21T15:05:14.129"/>
    <p1510:client id="{62635582-7CEA-DED4-CE18-ADFBA029EB7F}" v="13" dt="2026-06-22T17:03:25.299"/>
    <p1510:client id="{859FBF7C-1D36-8A6F-8AC2-E69EA07250C0}" v="187" dt="2026-06-21T14:43:22.672"/>
    <p1510:client id="{C34E1B2C-1C1E-96B6-3DEF-CD9A737D516E}" v="103" dt="2026-06-22T01:18:04.478"/>
    <p1510:client id="{D850E920-FC53-CCE8-E7D3-AB5C76A35A3F}" v="14" dt="2026-06-21T23:12:28.036"/>
    <p1510:client id="{D894C9B3-720D-BF11-BF3D-D2B5DAB04711}" v="102" dt="2026-06-21T14:20:21.121"/>
    <p1510:client id="{E44ECCD8-D9FE-B1F2-B62D-A73AA13482DE}" v="10" dt="2026-06-22T15:13:22.831"/>
    <p1510:client id="{F745E933-065C-305A-D524-6A0031C05D8C}" v="51" dt="2026-06-22T15:06:36.6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concordia-my.sharepoint.com/personal/l_djilok_live_concordia_ca/Documents/Quantitative%20Data%20Set%202%20-%20Demographic%20&amp;%20Concept%20Quiz%20CU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concordia-my.sharepoint.com/personal/l_djilok_live_concordia_ca/Documents/Quantitative%20Data%20Set%201%20-%20Pre%20Post%20Tests%20&amp;%20Final%20Exam%20CU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concordia-my.sharepoint.com/personal/l_djilok_live_concordia_ca/Documents/Quantitative%20Data%20Set%201%20-%20Pre%20Post%20Tests%20&amp;%20Final%20Exam%20CU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concordia-my.sharepoint.com/personal/l_djilok_live_concordia_ca/Documents/Quantitative%20Data%20Set%201%20-%20Pre%20Post%20Tests%20&amp;%20Final%20Exam%20CU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concordia-my.sharepoint.com/personal/l_djilok_live_concordia_ca/Documents/Quantitative%20Data%20Set%203%20-%20Survey%20CU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concordia-my.sharepoint.com/personal/l_djilok_live_concordia_ca/Documents/Quantitative%20Data%20Set%203%20-%20Survey%20CU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Conceptual Pre/Post Quizzes Scores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Additional!$E$5</c:f>
              <c:strCache>
                <c:ptCount val="1"/>
                <c:pt idx="0">
                  <c:v>Female Students 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Additional!$F$4:$I$4</c:f>
              <c:strCache>
                <c:ptCount val="4"/>
                <c:pt idx="0">
                  <c:v>Conceptual Pre-Quiz Scores (%) </c:v>
                </c:pt>
                <c:pt idx="1">
                  <c:v>Conceptual Post-Quiz Scores (%)</c:v>
                </c:pt>
                <c:pt idx="2">
                  <c:v>Gain (%) </c:v>
                </c:pt>
                <c:pt idx="3">
                  <c:v>Normalized Gain </c:v>
                </c:pt>
              </c:strCache>
            </c:strRef>
          </c:cat>
          <c:val>
            <c:numRef>
              <c:f>Additional!$F$5:$I$5</c:f>
              <c:numCache>
                <c:formatCode>0.00%</c:formatCode>
                <c:ptCount val="4"/>
                <c:pt idx="0">
                  <c:v>0.255</c:v>
                </c:pt>
                <c:pt idx="1">
                  <c:v>0.53600000000000003</c:v>
                </c:pt>
                <c:pt idx="2">
                  <c:v>0.28100000000000003</c:v>
                </c:pt>
                <c:pt idx="3">
                  <c:v>3.8E-3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61-43FB-94DF-4BDC1DF129B9}"/>
            </c:ext>
          </c:extLst>
        </c:ser>
        <c:ser>
          <c:idx val="1"/>
          <c:order val="1"/>
          <c:tx>
            <c:strRef>
              <c:f>Additional!$E$6</c:f>
              <c:strCache>
                <c:ptCount val="1"/>
                <c:pt idx="0">
                  <c:v>Male Students 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Additional!$F$4:$I$4</c:f>
              <c:strCache>
                <c:ptCount val="4"/>
                <c:pt idx="0">
                  <c:v>Conceptual Pre-Quiz Scores (%) </c:v>
                </c:pt>
                <c:pt idx="1">
                  <c:v>Conceptual Post-Quiz Scores (%)</c:v>
                </c:pt>
                <c:pt idx="2">
                  <c:v>Gain (%) </c:v>
                </c:pt>
                <c:pt idx="3">
                  <c:v>Normalized Gain </c:v>
                </c:pt>
              </c:strCache>
            </c:strRef>
          </c:cat>
          <c:val>
            <c:numRef>
              <c:f>Additional!$F$6:$I$6</c:f>
              <c:numCache>
                <c:formatCode>0.00%</c:formatCode>
                <c:ptCount val="4"/>
                <c:pt idx="0">
                  <c:v>0.28599999999999998</c:v>
                </c:pt>
                <c:pt idx="1">
                  <c:v>0.57099999999999995</c:v>
                </c:pt>
                <c:pt idx="2">
                  <c:v>0.28499999999999998</c:v>
                </c:pt>
                <c:pt idx="3">
                  <c:v>4.0000000000000001E-3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61-43FB-94DF-4BDC1DF129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3639944"/>
        <c:axId val="1153641992"/>
      </c:barChart>
      <c:catAx>
        <c:axId val="1153639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3641992"/>
        <c:crosses val="autoZero"/>
        <c:auto val="1"/>
        <c:lblAlgn val="ctr"/>
        <c:lblOffset val="100"/>
        <c:noMultiLvlLbl val="0"/>
      </c:catAx>
      <c:valAx>
        <c:axId val="115364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3639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Labatorials - Reflective Writing Patterns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'Fall 2024-Usable'!$A$98</c:f>
              <c:strCache>
                <c:ptCount val="1"/>
                <c:pt idx="0">
                  <c:v>Female Students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'Fall 2024-Usable'!$B$97:$E$97</c:f>
              <c:strCache>
                <c:ptCount val="4"/>
                <c:pt idx="0">
                  <c:v>Reflective Writing 2 (on 24)</c:v>
                </c:pt>
                <c:pt idx="1">
                  <c:v>Reflective Writing 3 (on 24)</c:v>
                </c:pt>
                <c:pt idx="2">
                  <c:v>Reflective Writing 4 (on 24)</c:v>
                </c:pt>
                <c:pt idx="3">
                  <c:v>Reflective Writing 5 (on 24)</c:v>
                </c:pt>
              </c:strCache>
            </c:strRef>
          </c:cat>
          <c:val>
            <c:numRef>
              <c:f>'Fall 2024-Usable'!$B$98:$E$98</c:f>
              <c:numCache>
                <c:formatCode>General</c:formatCode>
                <c:ptCount val="4"/>
                <c:pt idx="0">
                  <c:v>20.100000000000001</c:v>
                </c:pt>
                <c:pt idx="1">
                  <c:v>22.4</c:v>
                </c:pt>
                <c:pt idx="2">
                  <c:v>22.4</c:v>
                </c:pt>
                <c:pt idx="3">
                  <c:v>21.3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B25-409D-BCD5-0FBBC0285337}"/>
            </c:ext>
          </c:extLst>
        </c:ser>
        <c:ser>
          <c:idx val="1"/>
          <c:order val="1"/>
          <c:tx>
            <c:strRef>
              <c:f>'Fall 2024-Usable'!$A$99</c:f>
              <c:strCache>
                <c:ptCount val="1"/>
                <c:pt idx="0">
                  <c:v>Male Students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'Fall 2024-Usable'!$B$97:$E$97</c:f>
              <c:strCache>
                <c:ptCount val="4"/>
                <c:pt idx="0">
                  <c:v>Reflective Writing 2 (on 24)</c:v>
                </c:pt>
                <c:pt idx="1">
                  <c:v>Reflective Writing 3 (on 24)</c:v>
                </c:pt>
                <c:pt idx="2">
                  <c:v>Reflective Writing 4 (on 24)</c:v>
                </c:pt>
                <c:pt idx="3">
                  <c:v>Reflective Writing 5 (on 24)</c:v>
                </c:pt>
              </c:strCache>
            </c:strRef>
          </c:cat>
          <c:val>
            <c:numRef>
              <c:f>'Fall 2024-Usable'!$B$99:$E$99</c:f>
              <c:numCache>
                <c:formatCode>General</c:formatCode>
                <c:ptCount val="4"/>
                <c:pt idx="0">
                  <c:v>19.100000000000001</c:v>
                </c:pt>
                <c:pt idx="1">
                  <c:v>20.3</c:v>
                </c:pt>
                <c:pt idx="2">
                  <c:v>21.3</c:v>
                </c:pt>
                <c:pt idx="3">
                  <c:v>20.7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B25-409D-BCD5-0FBBC02853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8330120"/>
        <c:axId val="218332168"/>
      </c:lineChart>
      <c:catAx>
        <c:axId val="218330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8332168"/>
        <c:crosses val="autoZero"/>
        <c:auto val="1"/>
        <c:lblAlgn val="ctr"/>
        <c:lblOffset val="100"/>
        <c:noMultiLvlLbl val="0"/>
      </c:catAx>
      <c:valAx>
        <c:axId val="218332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8330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Labatorials - Postlab Patterns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'Fall 2024-Usable'!$A$98</c:f>
              <c:strCache>
                <c:ptCount val="1"/>
                <c:pt idx="0">
                  <c:v>Female Students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'Fall 2024-Usable'!$B$97:$V$97</c:f>
              <c:strCache>
                <c:ptCount val="5"/>
                <c:pt idx="0">
                  <c:v>Postlab 1 (on 10)</c:v>
                </c:pt>
                <c:pt idx="1">
                  <c:v>Postlab 2 (on 10)</c:v>
                </c:pt>
                <c:pt idx="2">
                  <c:v>Postlab 3 (on 10)</c:v>
                </c:pt>
                <c:pt idx="3">
                  <c:v>Postlab 4 (on 10)</c:v>
                </c:pt>
                <c:pt idx="4">
                  <c:v>Postlab 5 (on 10)</c:v>
                </c:pt>
              </c:strCache>
            </c:strRef>
          </c:cat>
          <c:val>
            <c:numRef>
              <c:f>'Fall 2024-Usable'!$B$98:$V$98</c:f>
              <c:numCache>
                <c:formatCode>General</c:formatCode>
                <c:ptCount val="5"/>
                <c:pt idx="0">
                  <c:v>5.8</c:v>
                </c:pt>
                <c:pt idx="1">
                  <c:v>5.6</c:v>
                </c:pt>
                <c:pt idx="2">
                  <c:v>7.9</c:v>
                </c:pt>
                <c:pt idx="3">
                  <c:v>8.1</c:v>
                </c:pt>
                <c:pt idx="4">
                  <c:v>8.6999999999999993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BF4-4CC6-978D-C9A52363094E}"/>
            </c:ext>
          </c:extLst>
        </c:ser>
        <c:ser>
          <c:idx val="1"/>
          <c:order val="1"/>
          <c:tx>
            <c:strRef>
              <c:f>'Fall 2024-Usable'!$A$99</c:f>
              <c:strCache>
                <c:ptCount val="1"/>
                <c:pt idx="0">
                  <c:v>Male Students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'Fall 2024-Usable'!$B$97:$V$97</c:f>
              <c:strCache>
                <c:ptCount val="5"/>
                <c:pt idx="0">
                  <c:v>Postlab 1 (on 10)</c:v>
                </c:pt>
                <c:pt idx="1">
                  <c:v>Postlab 2 (on 10)</c:v>
                </c:pt>
                <c:pt idx="2">
                  <c:v>Postlab 3 (on 10)</c:v>
                </c:pt>
                <c:pt idx="3">
                  <c:v>Postlab 4 (on 10)</c:v>
                </c:pt>
                <c:pt idx="4">
                  <c:v>Postlab 5 (on 10)</c:v>
                </c:pt>
              </c:strCache>
            </c:strRef>
          </c:cat>
          <c:val>
            <c:numRef>
              <c:f>'Fall 2024-Usable'!$B$99:$V$99</c:f>
              <c:numCache>
                <c:formatCode>General</c:formatCode>
                <c:ptCount val="5"/>
                <c:pt idx="0">
                  <c:v>5.9</c:v>
                </c:pt>
                <c:pt idx="1">
                  <c:v>6.6</c:v>
                </c:pt>
                <c:pt idx="2">
                  <c:v>7.1</c:v>
                </c:pt>
                <c:pt idx="3">
                  <c:v>8.4</c:v>
                </c:pt>
                <c:pt idx="4">
                  <c:v>8.1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BF4-4CC6-978D-C9A5236309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39464"/>
        <c:axId val="5141512"/>
      </c:lineChart>
      <c:catAx>
        <c:axId val="5139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41512"/>
        <c:crosses val="autoZero"/>
        <c:auto val="1"/>
        <c:lblAlgn val="ctr"/>
        <c:lblOffset val="100"/>
        <c:noMultiLvlLbl val="0"/>
      </c:catAx>
      <c:valAx>
        <c:axId val="514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39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Course Total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'Fall 2024-Usable'!$A$98</c:f>
              <c:strCache>
                <c:ptCount val="1"/>
                <c:pt idx="0">
                  <c:v>Female Students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'Fall 2024-Usable'!$B$97:$Z$97</c:f>
              <c:strCache>
                <c:ptCount val="1"/>
                <c:pt idx="0">
                  <c:v>Course total  (100%)</c:v>
                </c:pt>
              </c:strCache>
            </c:strRef>
          </c:cat>
          <c:val>
            <c:numRef>
              <c:f>'Fall 2024-Usable'!$B$98:$Z$98</c:f>
              <c:numCache>
                <c:formatCode>General</c:formatCode>
                <c:ptCount val="1"/>
                <c:pt idx="0">
                  <c:v>81.7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B0-440D-AC27-82AFAFF537AF}"/>
            </c:ext>
          </c:extLst>
        </c:ser>
        <c:ser>
          <c:idx val="1"/>
          <c:order val="1"/>
          <c:tx>
            <c:strRef>
              <c:f>'Fall 2024-Usable'!$A$99</c:f>
              <c:strCache>
                <c:ptCount val="1"/>
                <c:pt idx="0">
                  <c:v>Male Students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'Fall 2024-Usable'!$B$97:$Z$97</c:f>
              <c:strCache>
                <c:ptCount val="1"/>
                <c:pt idx="0">
                  <c:v>Course total  (100%)</c:v>
                </c:pt>
              </c:strCache>
            </c:strRef>
          </c:cat>
          <c:val>
            <c:numRef>
              <c:f>'Fall 2024-Usable'!$B$99:$Z$99</c:f>
              <c:numCache>
                <c:formatCode>General</c:formatCode>
                <c:ptCount val="1"/>
                <c:pt idx="0">
                  <c:v>80.3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AB0-440D-AC27-82AFAFF53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5728136"/>
        <c:axId val="255730184"/>
      </c:barChart>
      <c:catAx>
        <c:axId val="255728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5730184"/>
        <c:crosses val="autoZero"/>
        <c:auto val="1"/>
        <c:lblAlgn val="ctr"/>
        <c:lblOffset val="100"/>
        <c:noMultiLvlLbl val="0"/>
      </c:catAx>
      <c:valAx>
        <c:axId val="255730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5728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Survey - Barriers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'Fall 2024 (in %)'!$B$38</c:f>
              <c:strCache>
                <c:ptCount val="1"/>
                <c:pt idx="0">
                  <c:v>Female Students 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'Fall 2024 (in %)'!$A$39:$A$42</c:f>
              <c:strCache>
                <c:ptCount val="4"/>
                <c:pt idx="0">
                  <c:v>Self-confidence concerns ​</c:v>
                </c:pt>
                <c:pt idx="1">
                  <c:v>Math anxiety ​</c:v>
                </c:pt>
                <c:pt idx="2">
                  <c:v>Physics male-dominated ​</c:v>
                </c:pt>
                <c:pt idx="3">
                  <c:v>Difficulty contributing ideas ​</c:v>
                </c:pt>
              </c:strCache>
            </c:strRef>
          </c:cat>
          <c:val>
            <c:numRef>
              <c:f>'Fall 2024 (in %)'!$B$39:$B$42</c:f>
              <c:numCache>
                <c:formatCode>0.00%</c:formatCode>
                <c:ptCount val="4"/>
                <c:pt idx="0">
                  <c:v>0.76500000000000001</c:v>
                </c:pt>
                <c:pt idx="1">
                  <c:v>0.54500000000000004</c:v>
                </c:pt>
                <c:pt idx="2">
                  <c:v>0.61599999999999999</c:v>
                </c:pt>
                <c:pt idx="3">
                  <c:v>0.17599999999999999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19-4508-BD39-3E308B0BCA05}"/>
            </c:ext>
          </c:extLst>
        </c:ser>
        <c:ser>
          <c:idx val="1"/>
          <c:order val="1"/>
          <c:tx>
            <c:strRef>
              <c:f>'Fall 2024 (in %)'!$C$38</c:f>
              <c:strCache>
                <c:ptCount val="1"/>
                <c:pt idx="0">
                  <c:v>Male Students 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'Fall 2024 (in %)'!$A$39:$A$42</c:f>
              <c:strCache>
                <c:ptCount val="4"/>
                <c:pt idx="0">
                  <c:v>Self-confidence concerns ​</c:v>
                </c:pt>
                <c:pt idx="1">
                  <c:v>Math anxiety ​</c:v>
                </c:pt>
                <c:pt idx="2">
                  <c:v>Physics male-dominated ​</c:v>
                </c:pt>
                <c:pt idx="3">
                  <c:v>Difficulty contributing ideas ​</c:v>
                </c:pt>
              </c:strCache>
            </c:strRef>
          </c:cat>
          <c:val>
            <c:numRef>
              <c:f>'Fall 2024 (in %)'!$C$39:$C$42</c:f>
              <c:numCache>
                <c:formatCode>0.00%</c:formatCode>
                <c:ptCount val="4"/>
                <c:pt idx="0">
                  <c:v>0.38700000000000001</c:v>
                </c:pt>
                <c:pt idx="1">
                  <c:v>0.28999999999999998</c:v>
                </c:pt>
                <c:pt idx="2">
                  <c:v>0.20499999999999999</c:v>
                </c:pt>
                <c:pt idx="3">
                  <c:v>7.6999999999999999E-2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19-4508-BD39-3E308B0BCA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5000584"/>
        <c:axId val="255002632"/>
      </c:barChart>
      <c:catAx>
        <c:axId val="255000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5002632"/>
        <c:crosses val="autoZero"/>
        <c:auto val="1"/>
        <c:lblAlgn val="ctr"/>
        <c:lblOffset val="100"/>
        <c:noMultiLvlLbl val="0"/>
      </c:catAx>
      <c:valAx>
        <c:axId val="255002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5000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Survey - Value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'Fall 2024 (in %)'!$C$46</c:f>
              <c:strCache>
                <c:ptCount val="1"/>
                <c:pt idx="0">
                  <c:v>Only Men Valued (%)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'Fall 2024 (in %)'!$A$47:$B$54</c:f>
              <c:multiLvlStrCache>
                <c:ptCount val="8"/>
                <c:lvl>
                  <c:pt idx="0">
                    <c:v>Male Students (n=39)</c:v>
                  </c:pt>
                  <c:pt idx="1">
                    <c:v>Female Sudents  (n=67)</c:v>
                  </c:pt>
                  <c:pt idx="2">
                    <c:v>Male Students (n=39)</c:v>
                  </c:pt>
                  <c:pt idx="3">
                    <c:v>Female Sudents  (n=67)</c:v>
                  </c:pt>
                  <c:pt idx="4">
                    <c:v>Male Students (n=39)</c:v>
                  </c:pt>
                  <c:pt idx="5">
                    <c:v>Female Sudents  (n=65)</c:v>
                  </c:pt>
                  <c:pt idx="6">
                    <c:v>Male Students (n=39)</c:v>
                  </c:pt>
                  <c:pt idx="7">
                    <c:v>Female Sudents (n=66)</c:v>
                  </c:pt>
                </c:lvl>
                <c:lvl>
                  <c:pt idx="0">
                    <c:v>Classmates' Valuation</c:v>
                  </c:pt>
                  <c:pt idx="2">
                    <c:v>TA Valuation</c:v>
                  </c:pt>
                  <c:pt idx="4">
                    <c:v>Current Lab vs. Other Labs</c:v>
                  </c:pt>
                  <c:pt idx="6">
                    <c:v>Other Laboratory Experiences</c:v>
                  </c:pt>
                </c:lvl>
              </c:multiLvlStrCache>
            </c:multiLvlStrRef>
          </c:cat>
          <c:val>
            <c:numRef>
              <c:f>'Fall 2024 (in %)'!$C$47:$C$54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%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B7-4F97-86B8-53CC8F6BCC47}"/>
            </c:ext>
          </c:extLst>
        </c:ser>
        <c:ser>
          <c:idx val="1"/>
          <c:order val="1"/>
          <c:tx>
            <c:strRef>
              <c:f>'Fall 2024 (in %)'!$D$46</c:f>
              <c:strCache>
                <c:ptCount val="1"/>
                <c:pt idx="0">
                  <c:v>Men More Valued (%)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'Fall 2024 (in %)'!$A$47:$B$54</c:f>
              <c:multiLvlStrCache>
                <c:ptCount val="8"/>
                <c:lvl>
                  <c:pt idx="0">
                    <c:v>Male Students (n=39)</c:v>
                  </c:pt>
                  <c:pt idx="1">
                    <c:v>Female Sudents  (n=67)</c:v>
                  </c:pt>
                  <c:pt idx="2">
                    <c:v>Male Students (n=39)</c:v>
                  </c:pt>
                  <c:pt idx="3">
                    <c:v>Female Sudents  (n=67)</c:v>
                  </c:pt>
                  <c:pt idx="4">
                    <c:v>Male Students (n=39)</c:v>
                  </c:pt>
                  <c:pt idx="5">
                    <c:v>Female Sudents  (n=65)</c:v>
                  </c:pt>
                  <c:pt idx="6">
                    <c:v>Male Students (n=39)</c:v>
                  </c:pt>
                  <c:pt idx="7">
                    <c:v>Female Sudents (n=66)</c:v>
                  </c:pt>
                </c:lvl>
                <c:lvl>
                  <c:pt idx="0">
                    <c:v>Classmates' Valuation</c:v>
                  </c:pt>
                  <c:pt idx="2">
                    <c:v>TA Valuation</c:v>
                  </c:pt>
                  <c:pt idx="4">
                    <c:v>Current Lab vs. Other Labs</c:v>
                  </c:pt>
                  <c:pt idx="6">
                    <c:v>Other Laboratory Experiences</c:v>
                  </c:pt>
                </c:lvl>
              </c:multiLvlStrCache>
            </c:multiLvlStrRef>
          </c:cat>
          <c:val>
            <c:numRef>
              <c:f>'Fall 2024 (in %)'!$D$47:$D$54</c:f>
              <c:numCache>
                <c:formatCode>0.00%</c:formatCode>
                <c:ptCount val="8"/>
                <c:pt idx="0">
                  <c:v>2.5999999999999999E-2</c:v>
                </c:pt>
                <c:pt idx="1">
                  <c:v>0.14899999999999999</c:v>
                </c:pt>
                <c:pt idx="2" formatCode="0%">
                  <c:v>0</c:v>
                </c:pt>
                <c:pt idx="3">
                  <c:v>4.4999999999999998E-2</c:v>
                </c:pt>
                <c:pt idx="4">
                  <c:v>2.5999999999999999E-2</c:v>
                </c:pt>
                <c:pt idx="5">
                  <c:v>9.1999999999999998E-2</c:v>
                </c:pt>
                <c:pt idx="6">
                  <c:v>5.0999999999999997E-2</c:v>
                </c:pt>
                <c:pt idx="7">
                  <c:v>0.13600000000000001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B7-4F97-86B8-53CC8F6BCC47}"/>
            </c:ext>
          </c:extLst>
        </c:ser>
        <c:ser>
          <c:idx val="2"/>
          <c:order val="2"/>
          <c:tx>
            <c:strRef>
              <c:f>'Fall 2024 (in %)'!$E$46</c:f>
              <c:strCache>
                <c:ptCount val="1"/>
                <c:pt idx="0">
                  <c:v>Equal Value (%)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'Fall 2024 (in %)'!$A$47:$B$54</c:f>
              <c:multiLvlStrCache>
                <c:ptCount val="8"/>
                <c:lvl>
                  <c:pt idx="0">
                    <c:v>Male Students (n=39)</c:v>
                  </c:pt>
                  <c:pt idx="1">
                    <c:v>Female Sudents  (n=67)</c:v>
                  </c:pt>
                  <c:pt idx="2">
                    <c:v>Male Students (n=39)</c:v>
                  </c:pt>
                  <c:pt idx="3">
                    <c:v>Female Sudents  (n=67)</c:v>
                  </c:pt>
                  <c:pt idx="4">
                    <c:v>Male Students (n=39)</c:v>
                  </c:pt>
                  <c:pt idx="5">
                    <c:v>Female Sudents  (n=65)</c:v>
                  </c:pt>
                  <c:pt idx="6">
                    <c:v>Male Students (n=39)</c:v>
                  </c:pt>
                  <c:pt idx="7">
                    <c:v>Female Sudents (n=66)</c:v>
                  </c:pt>
                </c:lvl>
                <c:lvl>
                  <c:pt idx="0">
                    <c:v>Classmates' Valuation</c:v>
                  </c:pt>
                  <c:pt idx="2">
                    <c:v>TA Valuation</c:v>
                  </c:pt>
                  <c:pt idx="4">
                    <c:v>Current Lab vs. Other Labs</c:v>
                  </c:pt>
                  <c:pt idx="6">
                    <c:v>Other Laboratory Experiences</c:v>
                  </c:pt>
                </c:lvl>
              </c:multiLvlStrCache>
            </c:multiLvlStrRef>
          </c:cat>
          <c:val>
            <c:numRef>
              <c:f>'Fall 2024 (in %)'!$E$47:$E$54</c:f>
              <c:numCache>
                <c:formatCode>0.00%</c:formatCode>
                <c:ptCount val="8"/>
                <c:pt idx="0">
                  <c:v>0.94899999999999995</c:v>
                </c:pt>
                <c:pt idx="1">
                  <c:v>0.80600000000000005</c:v>
                </c:pt>
                <c:pt idx="2">
                  <c:v>0.97399999999999998</c:v>
                </c:pt>
                <c:pt idx="3">
                  <c:v>0.92500000000000004</c:v>
                </c:pt>
                <c:pt idx="4">
                  <c:v>0.89700000000000002</c:v>
                </c:pt>
                <c:pt idx="5" formatCode="0%">
                  <c:v>0.8</c:v>
                </c:pt>
                <c:pt idx="6">
                  <c:v>0.92300000000000004</c:v>
                </c:pt>
                <c:pt idx="7">
                  <c:v>0.81799999999999995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B7-4F97-86B8-53CC8F6BCC47}"/>
            </c:ext>
          </c:extLst>
        </c:ser>
        <c:ser>
          <c:idx val="3"/>
          <c:order val="3"/>
          <c:tx>
            <c:strRef>
              <c:f>'Fall 2024 (in %)'!$F$46</c:f>
              <c:strCache>
                <c:ptCount val="1"/>
                <c:pt idx="0">
                  <c:v>Women More Valued (%)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'Fall 2024 (in %)'!$A$47:$B$54</c:f>
              <c:multiLvlStrCache>
                <c:ptCount val="8"/>
                <c:lvl>
                  <c:pt idx="0">
                    <c:v>Male Students (n=39)</c:v>
                  </c:pt>
                  <c:pt idx="1">
                    <c:v>Female Sudents  (n=67)</c:v>
                  </c:pt>
                  <c:pt idx="2">
                    <c:v>Male Students (n=39)</c:v>
                  </c:pt>
                  <c:pt idx="3">
                    <c:v>Female Sudents  (n=67)</c:v>
                  </c:pt>
                  <c:pt idx="4">
                    <c:v>Male Students (n=39)</c:v>
                  </c:pt>
                  <c:pt idx="5">
                    <c:v>Female Sudents  (n=65)</c:v>
                  </c:pt>
                  <c:pt idx="6">
                    <c:v>Male Students (n=39)</c:v>
                  </c:pt>
                  <c:pt idx="7">
                    <c:v>Female Sudents (n=66)</c:v>
                  </c:pt>
                </c:lvl>
                <c:lvl>
                  <c:pt idx="0">
                    <c:v>Classmates' Valuation</c:v>
                  </c:pt>
                  <c:pt idx="2">
                    <c:v>TA Valuation</c:v>
                  </c:pt>
                  <c:pt idx="4">
                    <c:v>Current Lab vs. Other Labs</c:v>
                  </c:pt>
                  <c:pt idx="6">
                    <c:v>Other Laboratory Experiences</c:v>
                  </c:pt>
                </c:lvl>
              </c:multiLvlStrCache>
            </c:multiLvlStrRef>
          </c:cat>
          <c:val>
            <c:numRef>
              <c:f>'Fall 2024 (in %)'!$F$47:$F$54</c:f>
              <c:numCache>
                <c:formatCode>0.00%</c:formatCode>
                <c:ptCount val="8"/>
                <c:pt idx="0">
                  <c:v>2.5999999999999999E-2</c:v>
                </c:pt>
                <c:pt idx="1">
                  <c:v>4.4999999999999998E-2</c:v>
                </c:pt>
                <c:pt idx="2">
                  <c:v>2.5999999999999999E-2</c:v>
                </c:pt>
                <c:pt idx="3">
                  <c:v>1.4999999999999999E-2</c:v>
                </c:pt>
                <c:pt idx="4">
                  <c:v>7.6999999999999999E-2</c:v>
                </c:pt>
                <c:pt idx="5">
                  <c:v>9.1999999999999998E-2</c:v>
                </c:pt>
                <c:pt idx="6">
                  <c:v>2.5999999999999999E-2</c:v>
                </c:pt>
                <c:pt idx="7" formatCode="0%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0B7-4F97-86B8-53CC8F6BCC47}"/>
            </c:ext>
          </c:extLst>
        </c:ser>
        <c:ser>
          <c:idx val="4"/>
          <c:order val="4"/>
          <c:tx>
            <c:strRef>
              <c:f>'Fall 2024 (in %)'!$G$46</c:f>
              <c:strCache>
                <c:ptCount val="1"/>
                <c:pt idx="0">
                  <c:v>Only Women Valued (%)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multiLvlStrRef>
              <c:f>'Fall 2024 (in %)'!$A$47:$B$54</c:f>
              <c:multiLvlStrCache>
                <c:ptCount val="8"/>
                <c:lvl>
                  <c:pt idx="0">
                    <c:v>Male Students (n=39)</c:v>
                  </c:pt>
                  <c:pt idx="1">
                    <c:v>Female Sudents  (n=67)</c:v>
                  </c:pt>
                  <c:pt idx="2">
                    <c:v>Male Students (n=39)</c:v>
                  </c:pt>
                  <c:pt idx="3">
                    <c:v>Female Sudents  (n=67)</c:v>
                  </c:pt>
                  <c:pt idx="4">
                    <c:v>Male Students (n=39)</c:v>
                  </c:pt>
                  <c:pt idx="5">
                    <c:v>Female Sudents  (n=65)</c:v>
                  </c:pt>
                  <c:pt idx="6">
                    <c:v>Male Students (n=39)</c:v>
                  </c:pt>
                  <c:pt idx="7">
                    <c:v>Female Sudents (n=66)</c:v>
                  </c:pt>
                </c:lvl>
                <c:lvl>
                  <c:pt idx="0">
                    <c:v>Classmates' Valuation</c:v>
                  </c:pt>
                  <c:pt idx="2">
                    <c:v>TA Valuation</c:v>
                  </c:pt>
                  <c:pt idx="4">
                    <c:v>Current Lab vs. Other Labs</c:v>
                  </c:pt>
                  <c:pt idx="6">
                    <c:v>Other Laboratory Experiences</c:v>
                  </c:pt>
                </c:lvl>
              </c:multiLvlStrCache>
            </c:multiLvlStrRef>
          </c:cat>
          <c:val>
            <c:numRef>
              <c:f>'Fall 2024 (in %)'!$G$47:$G$54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%">
                  <c:v>1.4999999999999999E-2</c:v>
                </c:pt>
                <c:pt idx="4">
                  <c:v>0</c:v>
                </c:pt>
                <c:pt idx="5" formatCode="0.00%">
                  <c:v>1.4999999999999999E-2</c:v>
                </c:pt>
                <c:pt idx="6">
                  <c:v>0</c:v>
                </c:pt>
                <c:pt idx="7" formatCode="0.00%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B7-4F97-86B8-53CC8F6BCC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41703"/>
        <c:axId val="27072007"/>
      </c:barChart>
      <c:catAx>
        <c:axId val="293417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072007"/>
        <c:crosses val="autoZero"/>
        <c:auto val="1"/>
        <c:lblAlgn val="ctr"/>
        <c:lblOffset val="100"/>
        <c:noMultiLvlLbl val="0"/>
      </c:catAx>
      <c:valAx>
        <c:axId val="270720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417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7B_EA9F7A0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F827C7E-BC5B-4056-AB1E-A46A74E62F5B}" authorId="{E1B59A7E-322A-AC80-529B-8ED097B7370B}" created="2026-06-11T13:21:26.378">
    <pc:sldMkLst xmlns:pc="http://schemas.microsoft.com/office/powerpoint/2013/main/command">
      <pc:docMk/>
      <pc:sldMk cId="3936320002" sldId="379"/>
    </pc:sldMkLst>
    <p188:txBody>
      <a:bodyPr/>
      <a:lstStyle/>
      <a:p>
        <a:r>
          <a:rPr lang="en-US"/>
          <a:t>Collaborative Interactions: --Early and sustained peer discussion​,  -Frequent question asking​, -Shared problem-
solving​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E4D01-1EFA-47DA-8C16-69DEADD8CC22}" type="datetimeFigureOut"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62772-625E-4788-808E-A40833FD26C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8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>
          <a:extLst>
            <a:ext uri="{FF2B5EF4-FFF2-40B4-BE49-F238E27FC236}">
              <a16:creationId xmlns:a16="http://schemas.microsoft.com/office/drawing/2014/main" id="{C6E27EF5-5582-1DA2-C40C-767D8B0EF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8fb129149_0_13:notes">
            <a:extLst>
              <a:ext uri="{FF2B5EF4-FFF2-40B4-BE49-F238E27FC236}">
                <a16:creationId xmlns:a16="http://schemas.microsoft.com/office/drawing/2014/main" id="{C8738732-0C0C-725B-6E96-99D1FE72F79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18fb129149_0_13:notes">
            <a:extLst>
              <a:ext uri="{FF2B5EF4-FFF2-40B4-BE49-F238E27FC236}">
                <a16:creationId xmlns:a16="http://schemas.microsoft.com/office/drawing/2014/main" id="{1B97215B-7D76-5EE1-7DB4-E340AD16736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31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22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0789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52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7797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72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71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935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16452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2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552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652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8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56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5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7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51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7B_EA9F7A02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8">
          <a:extLst>
            <a:ext uri="{FF2B5EF4-FFF2-40B4-BE49-F238E27FC236}">
              <a16:creationId xmlns:a16="http://schemas.microsoft.com/office/drawing/2014/main" id="{6A37199F-EC10-D57C-CF35-BC8DEAE14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>
            <a:extLst>
              <a:ext uri="{FF2B5EF4-FFF2-40B4-BE49-F238E27FC236}">
                <a16:creationId xmlns:a16="http://schemas.microsoft.com/office/drawing/2014/main" id="{D434B216-E4AB-E38F-3472-17F59F4142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CF73A3B7-A2C5-7C87-FB3C-FF90AC42D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8890BAE3-D68B-1F76-476D-346659143A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ectangle 23">
              <a:extLst>
                <a:ext uri="{FF2B5EF4-FFF2-40B4-BE49-F238E27FC236}">
                  <a16:creationId xmlns:a16="http://schemas.microsoft.com/office/drawing/2014/main" id="{842B16CF-5F13-B64A-1429-300C32AFD2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8" name="Rectangle 25">
              <a:extLst>
                <a:ext uri="{FF2B5EF4-FFF2-40B4-BE49-F238E27FC236}">
                  <a16:creationId xmlns:a16="http://schemas.microsoft.com/office/drawing/2014/main" id="{28186C3E-D94C-E399-5298-E6927EE699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9" name="Isosceles Triangle 108">
              <a:extLst>
                <a:ext uri="{FF2B5EF4-FFF2-40B4-BE49-F238E27FC236}">
                  <a16:creationId xmlns:a16="http://schemas.microsoft.com/office/drawing/2014/main" id="{2BF62A3A-A8FC-5B1B-B6AA-7E5314859E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0" name="Rectangle 27">
              <a:extLst>
                <a:ext uri="{FF2B5EF4-FFF2-40B4-BE49-F238E27FC236}">
                  <a16:creationId xmlns:a16="http://schemas.microsoft.com/office/drawing/2014/main" id="{FB0E6475-67D6-DED7-CE9A-1B67D09C78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1" name="Rectangle 28">
              <a:extLst>
                <a:ext uri="{FF2B5EF4-FFF2-40B4-BE49-F238E27FC236}">
                  <a16:creationId xmlns:a16="http://schemas.microsoft.com/office/drawing/2014/main" id="{0C779BD5-FA75-B214-837C-2412241EE4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" name="Rectangle 29">
              <a:extLst>
                <a:ext uri="{FF2B5EF4-FFF2-40B4-BE49-F238E27FC236}">
                  <a16:creationId xmlns:a16="http://schemas.microsoft.com/office/drawing/2014/main" id="{E53C28A3-1949-1053-2524-7D01D268F7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3" name="Isosceles Triangle 112">
              <a:extLst>
                <a:ext uri="{FF2B5EF4-FFF2-40B4-BE49-F238E27FC236}">
                  <a16:creationId xmlns:a16="http://schemas.microsoft.com/office/drawing/2014/main" id="{6D65DDBC-3D9E-938F-EB30-05E86CBB93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4" name="Isosceles Triangle 113">
              <a:extLst>
                <a:ext uri="{FF2B5EF4-FFF2-40B4-BE49-F238E27FC236}">
                  <a16:creationId xmlns:a16="http://schemas.microsoft.com/office/drawing/2014/main" id="{2A0120B7-D2DB-3E82-91D0-9E5BD14E62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99" name="Google Shape;99;p25">
            <a:extLst>
              <a:ext uri="{FF2B5EF4-FFF2-40B4-BE49-F238E27FC236}">
                <a16:creationId xmlns:a16="http://schemas.microsoft.com/office/drawing/2014/main" id="{0E91475C-963B-0410-7B1F-BE366A9674C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754581" y="5751"/>
            <a:ext cx="7430766" cy="3048684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000" b="1" dirty="0">
                <a:solidFill>
                  <a:schemeClr val="tx1"/>
                </a:solidFill>
                <a:latin typeface="Times New Roman"/>
                <a:ea typeface="+mj-ea"/>
                <a:cs typeface="Times New Roman"/>
                <a:sym typeface="Times New Roman"/>
              </a:rPr>
              <a:t>Comparison of the Experiences of Female and Male Students in </a:t>
            </a:r>
            <a:r>
              <a:rPr lang="en-US" sz="4000" b="1" dirty="0" err="1">
                <a:solidFill>
                  <a:schemeClr val="tx1"/>
                </a:solidFill>
                <a:latin typeface="Times New Roman"/>
                <a:ea typeface="+mj-ea"/>
                <a:cs typeface="Times New Roman"/>
                <a:sym typeface="Times New Roman"/>
              </a:rPr>
              <a:t>Labatorials</a:t>
            </a:r>
            <a:r>
              <a:rPr lang="en-US" sz="4000" b="1" dirty="0">
                <a:solidFill>
                  <a:schemeClr val="tx1"/>
                </a:solidFill>
                <a:latin typeface="Times New Roman"/>
                <a:ea typeface="+mj-ea"/>
                <a:cs typeface="Times New Roman"/>
                <a:sym typeface="Times New Roman"/>
              </a:rPr>
              <a:t> </a:t>
            </a:r>
            <a:endParaRPr lang="en-US" sz="4000" b="1" dirty="0">
              <a:solidFill>
                <a:schemeClr val="tx1"/>
              </a:solidFill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" name="Picture 1" descr="Concordia University">
            <a:extLst>
              <a:ext uri="{FF2B5EF4-FFF2-40B4-BE49-F238E27FC236}">
                <a16:creationId xmlns:a16="http://schemas.microsoft.com/office/drawing/2014/main" id="{7280C07F-627B-A329-2A64-C85807802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51" y="290287"/>
            <a:ext cx="3275499" cy="1839746"/>
          </a:xfrm>
          <a:prstGeom prst="rect">
            <a:avLst/>
          </a:prstGeom>
        </p:spPr>
      </p:pic>
      <p:sp>
        <p:nvSpPr>
          <p:cNvPr id="5" name="Google Shape;100;p25">
            <a:extLst>
              <a:ext uri="{FF2B5EF4-FFF2-40B4-BE49-F238E27FC236}">
                <a16:creationId xmlns:a16="http://schemas.microsoft.com/office/drawing/2014/main" id="{72B49A56-C9EF-CFC2-82AF-31EE2B631285}"/>
              </a:ext>
            </a:extLst>
          </p:cNvPr>
          <p:cNvSpPr txBox="1">
            <a:spLocks noGrp="1"/>
          </p:cNvSpPr>
          <p:nvPr/>
        </p:nvSpPr>
        <p:spPr>
          <a:xfrm>
            <a:off x="80570" y="5040167"/>
            <a:ext cx="4743022" cy="1959138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+mn-ea"/>
                <a:cs typeface="Times New Roman"/>
                <a:sym typeface="Times New Roman"/>
              </a:rPr>
              <a:t>Lydie Lachance Djilo Kamdem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/>
              <a:ea typeface="+mn-ea"/>
              <a:cs typeface="Times New Roman"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+mn-ea"/>
                <a:cs typeface="Times New Roman"/>
                <a:sym typeface="Times New Roman"/>
              </a:rPr>
              <a:t>Calvin S. Kalman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/>
              <a:ea typeface="+mn-ea"/>
              <a:cs typeface="Times New Roman"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+mn-ea"/>
                <a:cs typeface="Times New Roman"/>
              </a:rPr>
              <a:t>Mandana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+mn-ea"/>
                <a:cs typeface="Times New Roman"/>
              </a:rPr>
              <a:t>Sobhanzedah</a:t>
            </a:r>
            <a:endParaRPr lang="en-US" sz="2400" b="1">
              <a:solidFill>
                <a:schemeClr val="tx1">
                  <a:lumMod val="75000"/>
                  <a:lumOff val="25000"/>
                </a:schemeClr>
              </a:solidFill>
              <a:latin typeface="Times New Roman"/>
              <a:ea typeface="+mn-ea"/>
              <a:cs typeface="Times New Roman"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b="1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Mount Royal University">
            <a:extLst>
              <a:ext uri="{FF2B5EF4-FFF2-40B4-BE49-F238E27FC236}">
                <a16:creationId xmlns:a16="http://schemas.microsoft.com/office/drawing/2014/main" id="{B835EF86-15C6-310E-C9DF-E8D97CF5B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17" y="2568164"/>
            <a:ext cx="3253513" cy="2123370"/>
          </a:xfrm>
          <a:prstGeom prst="rect">
            <a:avLst/>
          </a:prstGeom>
        </p:spPr>
      </p:pic>
      <p:pic>
        <p:nvPicPr>
          <p:cNvPr id="4" name="Picture 3" descr="Laboratory Experience - American Chemical Society">
            <a:extLst>
              <a:ext uri="{FF2B5EF4-FFF2-40B4-BE49-F238E27FC236}">
                <a16:creationId xmlns:a16="http://schemas.microsoft.com/office/drawing/2014/main" id="{ED4A7BA3-515D-110A-6A2B-0550E763367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741636" y="3039834"/>
            <a:ext cx="7338785" cy="3557815"/>
          </a:xfrm>
          <a:prstGeom prst="rect">
            <a:avLst/>
          </a:prstGeom>
        </p:spPr>
      </p:pic>
      <p:sp>
        <p:nvSpPr>
          <p:cNvPr id="6" name="TextBox 46">
            <a:extLst>
              <a:ext uri="{FF2B5EF4-FFF2-40B4-BE49-F238E27FC236}">
                <a16:creationId xmlns:a16="http://schemas.microsoft.com/office/drawing/2014/main" id="{EBDAC781-1F60-4FE3-A338-7C7520724B0A}"/>
              </a:ext>
            </a:extLst>
          </p:cNvPr>
          <p:cNvSpPr txBox="1"/>
          <p:nvPr/>
        </p:nvSpPr>
        <p:spPr>
          <a:xfrm>
            <a:off x="8348327" y="6267281"/>
            <a:ext cx="3799434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>
                <a:latin typeface="Times New Roman"/>
                <a:cs typeface="Times New Roman"/>
              </a:rPr>
              <a:t>Reference: https://www.acs.org/education/policies/middle-and-high-school-chemistry/laboratory/laboratory-experience.html</a:t>
            </a:r>
          </a:p>
        </p:txBody>
      </p:sp>
    </p:spTree>
    <p:extLst>
      <p:ext uri="{BB962C8B-B14F-4D97-AF65-F5344CB8AC3E}">
        <p14:creationId xmlns:p14="http://schemas.microsoft.com/office/powerpoint/2010/main" val="76266860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20901B-BC27-B642-FB46-3964B8BD5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1031;p66">
            <a:extLst>
              <a:ext uri="{FF2B5EF4-FFF2-40B4-BE49-F238E27FC236}">
                <a16:creationId xmlns:a16="http://schemas.microsoft.com/office/drawing/2014/main" id="{B686C565-7FAA-F728-358C-9ECA02EF93B0}"/>
              </a:ext>
            </a:extLst>
          </p:cNvPr>
          <p:cNvSpPr/>
          <p:nvPr/>
        </p:nvSpPr>
        <p:spPr>
          <a:xfrm>
            <a:off x="955" y="1088"/>
            <a:ext cx="4922284" cy="116992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Quantitative Findings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AEE61D-9C1E-D103-E200-38E4D985A18D}"/>
              </a:ext>
            </a:extLst>
          </p:cNvPr>
          <p:cNvSpPr txBox="1"/>
          <p:nvPr/>
        </p:nvSpPr>
        <p:spPr>
          <a:xfrm>
            <a:off x="14377" y="6005149"/>
            <a:ext cx="6096000" cy="7489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 rtl="0">
              <a:lnSpc>
                <a:spcPts val="1564"/>
              </a:lnSpc>
            </a:pPr>
            <a:endParaRPr lang="en-CA" sz="1600">
              <a:solidFill>
                <a:srgbClr val="000000"/>
              </a:solidFill>
              <a:latin typeface="Times New Roman"/>
              <a:ea typeface="Segoe UI"/>
              <a:cs typeface="Times New Roman"/>
            </a:endParaRPr>
          </a:p>
          <a:p>
            <a:pPr algn="just" rtl="0">
              <a:lnSpc>
                <a:spcPts val="1564"/>
              </a:lnSpc>
            </a:pPr>
            <a:r>
              <a:rPr lang="en-US" sz="1600" b="1">
                <a:solidFill>
                  <a:srgbClr val="000000"/>
                </a:solidFill>
                <a:latin typeface="Times New Roman"/>
                <a:ea typeface="Segoe UI"/>
                <a:cs typeface="Times New Roman"/>
              </a:rPr>
              <a:t>Figure 2:</a:t>
            </a:r>
            <a:r>
              <a:rPr lang="en-US" sz="1600">
                <a:solidFill>
                  <a:srgbClr val="000000"/>
                </a:solidFill>
                <a:latin typeface="Times New Roman"/>
                <a:ea typeface="Segoe UI"/>
                <a:cs typeface="Times New Roman"/>
              </a:rPr>
              <a:t> Reflective Writing Patterns </a:t>
            </a:r>
          </a:p>
          <a:p>
            <a:pPr algn="ctr"/>
            <a:endParaRPr lang="en-US" sz="1600">
              <a:latin typeface="Times New Roman"/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EE0F63-F64D-CD75-BF15-265D17B70E9C}"/>
              </a:ext>
            </a:extLst>
          </p:cNvPr>
          <p:cNvSpPr txBox="1"/>
          <p:nvPr/>
        </p:nvSpPr>
        <p:spPr>
          <a:xfrm>
            <a:off x="5204604" y="366623"/>
            <a:ext cx="6096000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Course Performance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​</a:t>
            </a:r>
            <a:endParaRPr lang="en-US"/>
          </a:p>
          <a:p>
            <a:pPr algn="ctr"/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87FB0CE-C1B3-2429-DF11-EACDB6A2FFF5}"/>
              </a:ext>
              <a:ext uri="{147F2762-F138-4A5C-976F-8EAC2B608ADB}">
                <a16:predDERef xmlns:a16="http://schemas.microsoft.com/office/drawing/2014/main" pred="{EABCFD5F-C860-B80C-8F8C-83C7185E85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2434841"/>
              </p:ext>
            </p:extLst>
          </p:nvPr>
        </p:nvGraphicFramePr>
        <p:xfrm>
          <a:off x="148626" y="1676529"/>
          <a:ext cx="9975832" cy="4297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5BFEBB-0474-C2E7-400A-05123A96BB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902181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C09214-CEDC-4A8E-3172-1A746BC3D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1031;p66">
            <a:extLst>
              <a:ext uri="{FF2B5EF4-FFF2-40B4-BE49-F238E27FC236}">
                <a16:creationId xmlns:a16="http://schemas.microsoft.com/office/drawing/2014/main" id="{072380F0-7C54-5FBA-F6C8-0EFE6E21B86D}"/>
              </a:ext>
            </a:extLst>
          </p:cNvPr>
          <p:cNvSpPr/>
          <p:nvPr/>
        </p:nvSpPr>
        <p:spPr>
          <a:xfrm>
            <a:off x="955" y="1088"/>
            <a:ext cx="4922284" cy="116992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Quantitative Findings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2239C-864A-93CD-A184-CDD5897C6119}"/>
              </a:ext>
            </a:extLst>
          </p:cNvPr>
          <p:cNvSpPr txBox="1"/>
          <p:nvPr/>
        </p:nvSpPr>
        <p:spPr>
          <a:xfrm>
            <a:off x="166778" y="6128521"/>
            <a:ext cx="6096000" cy="7489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 rtl="0">
              <a:lnSpc>
                <a:spcPts val="1564"/>
              </a:lnSpc>
            </a:pPr>
            <a:endParaRPr lang="en-CA" sz="1600">
              <a:solidFill>
                <a:srgbClr val="000000"/>
              </a:solidFill>
              <a:latin typeface="Times New Roman"/>
              <a:ea typeface="Segoe UI"/>
              <a:cs typeface="Times New Roman"/>
            </a:endParaRPr>
          </a:p>
          <a:p>
            <a:pPr algn="just" rtl="0">
              <a:lnSpc>
                <a:spcPts val="1564"/>
              </a:lnSpc>
            </a:pPr>
            <a:r>
              <a:rPr lang="en-US" sz="1600" b="1">
                <a:solidFill>
                  <a:srgbClr val="000000"/>
                </a:solidFill>
                <a:latin typeface="Times New Roman"/>
                <a:ea typeface="Segoe UI"/>
                <a:cs typeface="Times New Roman"/>
              </a:rPr>
              <a:t>Figure 3:</a:t>
            </a:r>
            <a:r>
              <a:rPr lang="en-US" sz="1600">
                <a:solidFill>
                  <a:srgbClr val="000000"/>
                </a:solidFill>
                <a:latin typeface="Times New Roman"/>
                <a:ea typeface="Segoe UI"/>
                <a:cs typeface="Times New Roman"/>
              </a:rPr>
              <a:t> Postlab Patterns </a:t>
            </a:r>
          </a:p>
          <a:p>
            <a:pPr algn="ctr"/>
            <a:endParaRPr lang="en-US" sz="1600">
              <a:latin typeface="Times New Roman"/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D85173-5E44-51CF-D8DB-6F7280E1CEE1}"/>
              </a:ext>
            </a:extLst>
          </p:cNvPr>
          <p:cNvSpPr txBox="1"/>
          <p:nvPr/>
        </p:nvSpPr>
        <p:spPr>
          <a:xfrm>
            <a:off x="5204604" y="366623"/>
            <a:ext cx="6096000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Course Performance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​</a:t>
            </a:r>
            <a:endParaRPr lang="en-US"/>
          </a:p>
          <a:p>
            <a:pPr algn="ctr"/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D42D12C-6053-A67A-F550-E8751478D74B}"/>
              </a:ext>
              <a:ext uri="{147F2762-F138-4A5C-976F-8EAC2B608ADB}">
                <a16:predDERef xmlns:a16="http://schemas.microsoft.com/office/drawing/2014/main" pred="{EABCFD5F-C860-B80C-8F8C-83C7185E85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8400401"/>
              </p:ext>
            </p:extLst>
          </p:nvPr>
        </p:nvGraphicFramePr>
        <p:xfrm>
          <a:off x="166564" y="1682141"/>
          <a:ext cx="9431409" cy="4314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6FDF5C-D950-1BEB-BBF9-0EBC79AF38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 fontScale="925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683181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FC91EB-8D8C-D2F1-EC1C-7D56F6150D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8F5BC5-3E68-9186-4BD2-9EB5B59F7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32" name="Google Shape;1031;p66">
            <a:extLst>
              <a:ext uri="{FF2B5EF4-FFF2-40B4-BE49-F238E27FC236}">
                <a16:creationId xmlns:a16="http://schemas.microsoft.com/office/drawing/2014/main" id="{35C562D2-C273-E598-5E9E-2C47331036CC}"/>
              </a:ext>
            </a:extLst>
          </p:cNvPr>
          <p:cNvSpPr/>
          <p:nvPr/>
        </p:nvSpPr>
        <p:spPr>
          <a:xfrm>
            <a:off x="955" y="1088"/>
            <a:ext cx="4922284" cy="116992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Quantitative Findings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799153-B44F-D4ED-87F7-75150182577A}"/>
              </a:ext>
            </a:extLst>
          </p:cNvPr>
          <p:cNvSpPr txBox="1"/>
          <p:nvPr/>
        </p:nvSpPr>
        <p:spPr>
          <a:xfrm>
            <a:off x="5204604" y="366623"/>
            <a:ext cx="6096000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Course Performance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​</a:t>
            </a:r>
            <a:endParaRPr lang="en-US"/>
          </a:p>
          <a:p>
            <a:pPr algn="ctr"/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144159A-3F04-495E-94DC-CBAC3BCCEB33}"/>
              </a:ext>
              <a:ext uri="{147F2762-F138-4A5C-976F-8EAC2B608ADB}">
                <a16:predDERef xmlns:a16="http://schemas.microsoft.com/office/drawing/2014/main" pred="{EABCFD5F-C860-B80C-8F8C-83C7185E85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9118531"/>
              </p:ext>
            </p:extLst>
          </p:nvPr>
        </p:nvGraphicFramePr>
        <p:xfrm>
          <a:off x="254882" y="1487158"/>
          <a:ext cx="10139870" cy="4570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CCB02CC-7EF1-58AB-C318-0378BB920C09}"/>
              </a:ext>
            </a:extLst>
          </p:cNvPr>
          <p:cNvSpPr txBox="1"/>
          <p:nvPr/>
        </p:nvSpPr>
        <p:spPr>
          <a:xfrm>
            <a:off x="0" y="6074433"/>
            <a:ext cx="6024114" cy="7797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 rtl="0">
              <a:lnSpc>
                <a:spcPts val="1564"/>
              </a:lnSpc>
            </a:pPr>
            <a:endParaRPr lang="en-CA" sz="1200">
              <a:solidFill>
                <a:srgbClr val="000000"/>
              </a:solidFill>
              <a:latin typeface="Aptos"/>
              <a:ea typeface="Segoe UI"/>
              <a:cs typeface="Segoe UI"/>
            </a:endParaRPr>
          </a:p>
          <a:p>
            <a:pPr algn="just">
              <a:lnSpc>
                <a:spcPts val="1564"/>
              </a:lnSpc>
            </a:pPr>
            <a:r>
              <a:rPr lang="en-US" sz="16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Figure 4:</a:t>
            </a:r>
            <a:r>
              <a:rPr lang="en-US" sz="16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 Course Total Scores</a:t>
            </a:r>
          </a:p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1DBFD8-F9E3-A138-3CF0-42B4D7D41C7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107926" y="6217623"/>
            <a:ext cx="920285" cy="575600"/>
          </a:xfrm>
        </p:spPr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53004517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7D84B9-8D78-E60E-1655-5493A01A18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D336E-45C6-0ED8-5999-572ED3ABD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32" name="Google Shape;1031;p66">
            <a:extLst>
              <a:ext uri="{FF2B5EF4-FFF2-40B4-BE49-F238E27FC236}">
                <a16:creationId xmlns:a16="http://schemas.microsoft.com/office/drawing/2014/main" id="{518FBE69-02EB-667C-1740-B439051889D8}"/>
              </a:ext>
            </a:extLst>
          </p:cNvPr>
          <p:cNvSpPr/>
          <p:nvPr/>
        </p:nvSpPr>
        <p:spPr>
          <a:xfrm>
            <a:off x="955" y="1088"/>
            <a:ext cx="4922284" cy="116992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Quantitative Findings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606213-D315-3C05-08C7-BEC39BF7E254}"/>
              </a:ext>
            </a:extLst>
          </p:cNvPr>
          <p:cNvSpPr txBox="1"/>
          <p:nvPr/>
        </p:nvSpPr>
        <p:spPr>
          <a:xfrm>
            <a:off x="0" y="6074433"/>
            <a:ext cx="6024114" cy="7797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 rtl="0">
              <a:lnSpc>
                <a:spcPts val="1564"/>
              </a:lnSpc>
            </a:pPr>
            <a:endParaRPr lang="en-CA" sz="1200">
              <a:solidFill>
                <a:srgbClr val="000000"/>
              </a:solidFill>
              <a:latin typeface="Aptos"/>
              <a:ea typeface="Segoe UI"/>
              <a:cs typeface="Segoe UI"/>
            </a:endParaRPr>
          </a:p>
          <a:p>
            <a:pPr algn="just">
              <a:lnSpc>
                <a:spcPts val="1564"/>
              </a:lnSpc>
            </a:pPr>
            <a:r>
              <a:rPr lang="en-US" sz="16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Figure 5a:</a:t>
            </a:r>
            <a:r>
              <a:rPr lang="en-US" sz="16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 Survey - Barriers  </a:t>
            </a:r>
          </a:p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58252-407F-4F45-FD9B-BA78CA3E61AA}"/>
              </a:ext>
            </a:extLst>
          </p:cNvPr>
          <p:cNvSpPr txBox="1"/>
          <p:nvPr/>
        </p:nvSpPr>
        <p:spPr>
          <a:xfrm>
            <a:off x="5204604" y="366623"/>
            <a:ext cx="6096000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Survey</a:t>
            </a:r>
            <a:endParaRPr lang="en-US"/>
          </a:p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B7F4A9-10C1-900F-8FA2-DD3F8EC9BF76}"/>
              </a:ext>
            </a:extLst>
          </p:cNvPr>
          <p:cNvSpPr txBox="1"/>
          <p:nvPr/>
        </p:nvSpPr>
        <p:spPr>
          <a:xfrm>
            <a:off x="9086490" y="1718094"/>
            <a:ext cx="2587925" cy="252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rtl="0"/>
            <a:r>
              <a:rPr lang="en-US" sz="20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Female students reported substantially more challenges.​</a:t>
            </a:r>
          </a:p>
          <a:p>
            <a:pPr algn="l" rtl="0"/>
            <a:r>
              <a:rPr lang="en-US" sz="20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​</a:t>
            </a:r>
          </a:p>
          <a:p>
            <a:pPr algn="l" rtl="0"/>
            <a:r>
              <a:rPr lang="en-US" sz="20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Yet... </a:t>
            </a:r>
            <a:r>
              <a:rPr lang="en-US" sz="20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Learning outcomes remained equivalent.</a:t>
            </a:r>
            <a:r>
              <a:rPr lang="en-US" sz="20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​</a:t>
            </a:r>
          </a:p>
          <a:p>
            <a:pPr algn="ctr"/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22AF80-0573-C7E9-93BF-98E747909ECD}"/>
              </a:ext>
              <a:ext uri="{147F2762-F138-4A5C-976F-8EAC2B608ADB}">
                <a16:predDERef xmlns:a16="http://schemas.microsoft.com/office/drawing/2014/main" pred="{6B6AFA0D-C6C3-4DA1-B360-2EAD6A5819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62762"/>
              </p:ext>
            </p:extLst>
          </p:nvPr>
        </p:nvGraphicFramePr>
        <p:xfrm>
          <a:off x="260907" y="1681457"/>
          <a:ext cx="8794697" cy="4416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48CDDB-919E-9D19-3FF1-BBE60BFE40F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042611" y="6217623"/>
            <a:ext cx="985600" cy="575600"/>
          </a:xfrm>
        </p:spPr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5708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263F5A-4203-9185-F91B-9BA5508E0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FBEB76-390A-67C3-5BE9-3479737BF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32" name="Google Shape;1031;p66">
            <a:extLst>
              <a:ext uri="{FF2B5EF4-FFF2-40B4-BE49-F238E27FC236}">
                <a16:creationId xmlns:a16="http://schemas.microsoft.com/office/drawing/2014/main" id="{4F127255-2A3A-C47A-63BB-5CD7862EE12F}"/>
              </a:ext>
            </a:extLst>
          </p:cNvPr>
          <p:cNvSpPr/>
          <p:nvPr/>
        </p:nvSpPr>
        <p:spPr>
          <a:xfrm>
            <a:off x="955" y="1088"/>
            <a:ext cx="4922284" cy="116992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Quantitative Findings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6180E6-5AEB-5EB5-EC58-735DF1EDBB9E}"/>
              </a:ext>
            </a:extLst>
          </p:cNvPr>
          <p:cNvSpPr txBox="1"/>
          <p:nvPr/>
        </p:nvSpPr>
        <p:spPr>
          <a:xfrm>
            <a:off x="0" y="6074433"/>
            <a:ext cx="6024114" cy="7797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 rtl="0">
              <a:lnSpc>
                <a:spcPts val="1564"/>
              </a:lnSpc>
            </a:pPr>
            <a:endParaRPr lang="en-CA" sz="1200">
              <a:solidFill>
                <a:srgbClr val="000000"/>
              </a:solidFill>
              <a:latin typeface="Aptos"/>
              <a:ea typeface="Segoe UI"/>
              <a:cs typeface="Segoe UI"/>
            </a:endParaRPr>
          </a:p>
          <a:p>
            <a:pPr algn="just">
              <a:lnSpc>
                <a:spcPts val="1564"/>
              </a:lnSpc>
            </a:pPr>
            <a:r>
              <a:rPr lang="en-US" sz="16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Figure 5b:</a:t>
            </a:r>
            <a:r>
              <a:rPr lang="en-US" sz="16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 Survey – Contributions' Value </a:t>
            </a:r>
          </a:p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FEE503-3DC9-86B6-906D-65763316EB8E}"/>
              </a:ext>
            </a:extLst>
          </p:cNvPr>
          <p:cNvSpPr txBox="1"/>
          <p:nvPr/>
        </p:nvSpPr>
        <p:spPr>
          <a:xfrm>
            <a:off x="5204604" y="366623"/>
            <a:ext cx="6096000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Survey</a:t>
            </a:r>
            <a:endParaRPr lang="en-US"/>
          </a:p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1ADB5D-8EFB-8E26-D725-2B06BD865863}"/>
              </a:ext>
            </a:extLst>
          </p:cNvPr>
          <p:cNvSpPr txBox="1"/>
          <p:nvPr/>
        </p:nvSpPr>
        <p:spPr>
          <a:xfrm>
            <a:off x="9086490" y="2796396"/>
            <a:ext cx="2573547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High perception of equity and inclusivity.</a:t>
            </a:r>
          </a:p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73E522A-625C-DB8D-CBE1-CCA8A03E404A}"/>
              </a:ext>
              <a:ext uri="{147F2762-F138-4A5C-976F-8EAC2B608ADB}">
                <a16:predDERef xmlns:a16="http://schemas.microsoft.com/office/drawing/2014/main" pred="{A922AF80-0573-C7E9-93BF-98E747909E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0534115"/>
              </p:ext>
            </p:extLst>
          </p:nvPr>
        </p:nvGraphicFramePr>
        <p:xfrm>
          <a:off x="153749" y="1521711"/>
          <a:ext cx="8775142" cy="4575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AE2D3-B38D-A42E-5D76-DCF985F5AC4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006326" y="6217623"/>
            <a:ext cx="1021885" cy="604628"/>
          </a:xfrm>
        </p:spPr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4101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09AAF0-0D59-3EED-1192-5F3D8E185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1031;p66">
            <a:extLst>
              <a:ext uri="{FF2B5EF4-FFF2-40B4-BE49-F238E27FC236}">
                <a16:creationId xmlns:a16="http://schemas.microsoft.com/office/drawing/2014/main" id="{8DB83333-5D0E-F5B7-D72B-7CFEDE127084}"/>
              </a:ext>
            </a:extLst>
          </p:cNvPr>
          <p:cNvSpPr/>
          <p:nvPr/>
        </p:nvSpPr>
        <p:spPr>
          <a:xfrm>
            <a:off x="955" y="1088"/>
            <a:ext cx="4922284" cy="116992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Integrated Discussion</a:t>
            </a:r>
            <a:endParaRPr lang="en" sz="28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3D9736-4646-9B12-4FDA-E0A50A645B2C}"/>
              </a:ext>
            </a:extLst>
          </p:cNvPr>
          <p:cNvSpPr txBox="1"/>
          <p:nvPr/>
        </p:nvSpPr>
        <p:spPr>
          <a:xfrm>
            <a:off x="920151" y="1615213"/>
            <a:ext cx="10380452" cy="298543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Times New Roman"/>
                <a:cs typeface="Times New Roman"/>
              </a:rPr>
              <a:t>Higher Barriers</a:t>
            </a:r>
          </a:p>
          <a:p>
            <a:pPr algn="ctr"/>
            <a:r>
              <a:rPr lang="en-US" sz="2400">
                <a:latin typeface="Times New Roman"/>
                <a:cs typeface="Times New Roman"/>
              </a:rPr>
              <a:t> ↓ </a:t>
            </a:r>
          </a:p>
          <a:p>
            <a:pPr algn="ctr"/>
            <a:r>
              <a:rPr lang="en-US" sz="2400" err="1">
                <a:latin typeface="Times New Roman"/>
                <a:cs typeface="Times New Roman"/>
              </a:rPr>
              <a:t>Labatorial</a:t>
            </a:r>
            <a:r>
              <a:rPr lang="en-US" sz="2400">
                <a:latin typeface="Times New Roman"/>
                <a:cs typeface="Times New Roman"/>
              </a:rPr>
              <a:t> Features (Collaboration +Discussion + Reflection)</a:t>
            </a:r>
          </a:p>
          <a:p>
            <a:pPr algn="ctr"/>
            <a:r>
              <a:rPr lang="en-US" sz="2400">
                <a:latin typeface="Times New Roman"/>
                <a:cs typeface="Times New Roman"/>
              </a:rPr>
              <a:t> ↓</a:t>
            </a:r>
          </a:p>
          <a:p>
            <a:pPr algn="ctr"/>
            <a:r>
              <a:rPr lang="en-US" sz="2400">
                <a:latin typeface="Times New Roman"/>
                <a:cs typeface="Times New Roman"/>
              </a:rPr>
              <a:t> Psychological Safety &amp; Self-Efficacy</a:t>
            </a:r>
          </a:p>
          <a:p>
            <a:pPr algn="ctr"/>
            <a:r>
              <a:rPr lang="en-US" sz="2400">
                <a:latin typeface="Times New Roman"/>
                <a:cs typeface="Times New Roman"/>
              </a:rPr>
              <a:t> ↓ </a:t>
            </a:r>
          </a:p>
          <a:p>
            <a:pPr algn="ctr"/>
            <a:r>
              <a:rPr lang="en-US" sz="2400">
                <a:latin typeface="Times New Roman"/>
                <a:cs typeface="Times New Roman"/>
              </a:rPr>
              <a:t>Comparable Learning Outcomes</a:t>
            </a:r>
          </a:p>
          <a:p>
            <a:pPr algn="ctr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3931FF-9C3D-4154-11E5-307CD575C8F2}"/>
              </a:ext>
            </a:extLst>
          </p:cNvPr>
          <p:cNvSpPr txBox="1"/>
          <p:nvPr/>
        </p:nvSpPr>
        <p:spPr>
          <a:xfrm>
            <a:off x="5204604" y="194094"/>
            <a:ext cx="6096000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Mixed-Methods Interpretation</a:t>
            </a:r>
            <a:endParaRPr lang="en-US" sz="2800"/>
          </a:p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A4C375-A452-C422-51C4-F160BC92C946}"/>
              </a:ext>
            </a:extLst>
          </p:cNvPr>
          <p:cNvSpPr txBox="1"/>
          <p:nvPr/>
        </p:nvSpPr>
        <p:spPr>
          <a:xfrm>
            <a:off x="402566" y="5499340"/>
            <a:ext cx="10898037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The collaborative structure of </a:t>
            </a:r>
            <a:r>
              <a:rPr lang="en-US" sz="2000" err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labatorials</a:t>
            </a:r>
            <a:r>
              <a:rPr lang="en-US" sz="20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 may help mitigate barriers commonly associated with introductory physics environments.</a:t>
            </a:r>
            <a:r>
              <a:rPr lang="en-US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​</a:t>
            </a:r>
            <a:endParaRPr lang="en-US"/>
          </a:p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1FA8F1-858C-F670-A427-452A9405591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028097" y="6217623"/>
            <a:ext cx="1000114" cy="488515"/>
          </a:xfrm>
        </p:spPr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009795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EF31A2-C394-AE38-2F1A-0308C9CE1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6B94B2-3C62-1EC6-1E9E-4AC9EC1AF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32" name="Google Shape;1031;p66">
            <a:extLst>
              <a:ext uri="{FF2B5EF4-FFF2-40B4-BE49-F238E27FC236}">
                <a16:creationId xmlns:a16="http://schemas.microsoft.com/office/drawing/2014/main" id="{521D3FCC-C53D-F9C2-0470-EE6FDFF2C181}"/>
              </a:ext>
            </a:extLst>
          </p:cNvPr>
          <p:cNvSpPr/>
          <p:nvPr/>
        </p:nvSpPr>
        <p:spPr>
          <a:xfrm>
            <a:off x="955" y="1088"/>
            <a:ext cx="4922284" cy="116992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</a:t>
            </a:r>
            <a:r>
              <a:rPr lang="en" sz="2800" b="1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</a:t>
            </a:r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endParaRPr lang="en" sz="28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C5882E-7E48-152C-77B6-00CBB4535984}"/>
              </a:ext>
            </a:extLst>
          </p:cNvPr>
          <p:cNvSpPr txBox="1"/>
          <p:nvPr/>
        </p:nvSpPr>
        <p:spPr>
          <a:xfrm>
            <a:off x="1" y="1315529"/>
            <a:ext cx="12177621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r>
              <a:rPr lang="en-US" sz="2400" b="1">
                <a:latin typeface="Times New Roman"/>
                <a:cs typeface="Times New Roman"/>
              </a:rPr>
              <a:t>Future Work</a:t>
            </a:r>
            <a:r>
              <a:rPr lang="en-US" sz="2400">
                <a:latin typeface="Times New Roman"/>
                <a:cs typeface="Times New Roman"/>
              </a:rPr>
              <a:t> </a:t>
            </a:r>
          </a:p>
          <a:p>
            <a:pPr marL="285750" indent="-285750">
              <a:buFont typeface="Arial"/>
              <a:buChar char="•"/>
            </a:pPr>
            <a:endParaRPr lang="en-US" sz="2400">
              <a:latin typeface="Times New Roman"/>
              <a:cs typeface="Times New Roman"/>
            </a:endParaRPr>
          </a:p>
          <a:p>
            <a:pPr marL="342900" indent="-342900">
              <a:buFont typeface="Arial,Sans-Serif"/>
              <a:buChar char="•"/>
            </a:pPr>
            <a:r>
              <a:rPr lang="en-US" sz="2000">
                <a:latin typeface="Times New Roman"/>
                <a:cs typeface="Times New Roman"/>
              </a:rPr>
              <a:t>Longitudinal tracking of confidence and retention  </a:t>
            </a:r>
          </a:p>
          <a:p>
            <a:pPr marL="342900" indent="-342900">
              <a:buFont typeface="Arial,Sans-Serif"/>
              <a:buChar char="•"/>
            </a:pPr>
            <a:endParaRPr lang="en-US">
              <a:latin typeface="Arial"/>
              <a:cs typeface="Arial"/>
            </a:endParaRPr>
          </a:p>
          <a:p>
            <a:pPr marL="342900" indent="-342900">
              <a:buFont typeface="Arial,Sans-Serif"/>
              <a:buChar char="•"/>
            </a:pPr>
            <a:r>
              <a:rPr lang="en-US" sz="2000">
                <a:latin typeface="Times New Roman"/>
                <a:cs typeface="Times New Roman"/>
              </a:rPr>
              <a:t>Investigation of group composition effects  </a:t>
            </a:r>
            <a:endParaRPr lang="en-US"/>
          </a:p>
          <a:p>
            <a:pPr marL="285750" indent="-285750">
              <a:buFont typeface="Arial"/>
              <a:buChar char="•"/>
            </a:pPr>
            <a:endParaRPr lang="en-US">
              <a:latin typeface="Trebuchet MS" panose="020B0603020202020204"/>
              <a:cs typeface="Times New Roman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2559CF-04E1-02BD-46BD-180F3317C7D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0926497" y="6217623"/>
            <a:ext cx="1101714" cy="524800"/>
          </a:xfrm>
        </p:spPr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8404498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00558E-7E45-58C6-C8AF-B97F4A658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06589-2B23-62AC-2ACE-51E9B7365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32" name="Google Shape;1031;p66">
            <a:extLst>
              <a:ext uri="{FF2B5EF4-FFF2-40B4-BE49-F238E27FC236}">
                <a16:creationId xmlns:a16="http://schemas.microsoft.com/office/drawing/2014/main" id="{F7FA2D38-5E6A-53B9-61A0-EE52F2F097EF}"/>
              </a:ext>
            </a:extLst>
          </p:cNvPr>
          <p:cNvSpPr/>
          <p:nvPr/>
        </p:nvSpPr>
        <p:spPr>
          <a:xfrm>
            <a:off x="955" y="1088"/>
            <a:ext cx="4922284" cy="116992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Summary</a:t>
            </a:r>
            <a:endParaRPr lang="en" sz="28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19FAE8-0ECE-A7E1-FEE9-14F8DF9ED896}"/>
              </a:ext>
            </a:extLst>
          </p:cNvPr>
          <p:cNvSpPr txBox="1"/>
          <p:nvPr/>
        </p:nvSpPr>
        <p:spPr>
          <a:xfrm>
            <a:off x="1" y="1315529"/>
            <a:ext cx="12177621" cy="50167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Times New Roman"/>
                <a:cs typeface="Times New Roman"/>
              </a:rPr>
              <a:t>Main Findings</a:t>
            </a:r>
          </a:p>
          <a:p>
            <a:endParaRPr lang="en-US" sz="2400" b="1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Female students reported lower confidence and higher anxiety</a:t>
            </a:r>
          </a:p>
          <a:p>
            <a:pPr marL="342900" indent="-342900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Female students outperformed male students in reflective writing</a:t>
            </a:r>
          </a:p>
          <a:p>
            <a:pPr marL="342900" indent="-342900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Female students achieved learning gains equal to male students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Students perceived </a:t>
            </a:r>
            <a:r>
              <a:rPr lang="en-US" sz="2000" dirty="0" err="1">
                <a:latin typeface="Times New Roman"/>
                <a:cs typeface="Times New Roman"/>
              </a:rPr>
              <a:t>labatorials</a:t>
            </a:r>
            <a:r>
              <a:rPr lang="en-US" sz="2000" dirty="0">
                <a:latin typeface="Times New Roman"/>
                <a:cs typeface="Times New Roman"/>
              </a:rPr>
              <a:t> as equitable and supportive</a:t>
            </a:r>
            <a:endParaRPr lang="en-US" dirty="0"/>
          </a:p>
          <a:p>
            <a:endParaRPr lang="en-US" sz="200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>
              <a:latin typeface="Trebuchet MS" panose="020B0603020202020204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>
              <a:latin typeface="Trebuchet MS" panose="020B0603020202020204"/>
              <a:cs typeface="Times New Roman"/>
            </a:endParaRPr>
          </a:p>
          <a:p>
            <a:pPr algn="ctr"/>
            <a:endParaRPr lang="en-US" sz="3600" b="1">
              <a:latin typeface="Times New Roman"/>
              <a:cs typeface="Times New Roman"/>
            </a:endParaRPr>
          </a:p>
          <a:p>
            <a:pPr algn="ctr"/>
            <a:r>
              <a:rPr lang="en-US" sz="4000" b="1">
                <a:latin typeface="Times New Roman"/>
                <a:cs typeface="Times New Roman"/>
              </a:rPr>
              <a:t>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8DF30-A252-63C8-40C4-C187E237F08E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0977297" y="6239394"/>
            <a:ext cx="1050914" cy="503029"/>
          </a:xfrm>
        </p:spPr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447610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031;p66">
            <a:extLst>
              <a:ext uri="{FF2B5EF4-FFF2-40B4-BE49-F238E27FC236}">
                <a16:creationId xmlns:a16="http://schemas.microsoft.com/office/drawing/2014/main" id="{BCFE5204-C4A0-97CA-71C3-985317A4BF3E}"/>
              </a:ext>
            </a:extLst>
          </p:cNvPr>
          <p:cNvSpPr/>
          <p:nvPr/>
        </p:nvSpPr>
        <p:spPr>
          <a:xfrm>
            <a:off x="-4368" y="-4450"/>
            <a:ext cx="4575537" cy="1330406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Motivation &amp; Background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7CCA99-14E7-3438-5D97-16688415C8B1}"/>
              </a:ext>
            </a:extLst>
          </p:cNvPr>
          <p:cNvSpPr txBox="1"/>
          <p:nvPr/>
        </p:nvSpPr>
        <p:spPr>
          <a:xfrm>
            <a:off x="279909" y="1716297"/>
            <a:ext cx="2770337" cy="22159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Arial,Sans-Serif"/>
              <a:buChar char="•"/>
            </a:pPr>
            <a:r>
              <a:rPr lang="en-GB" sz="2000" b="1">
                <a:latin typeface="Times New Roman"/>
                <a:cs typeface="Times New Roman"/>
              </a:rPr>
              <a:t>Marshman et al. (2018)</a:t>
            </a:r>
            <a:endParaRPr lang="en-US" sz="2000">
              <a:latin typeface="Times New Roman"/>
              <a:cs typeface="Times New Roman"/>
            </a:endParaRPr>
          </a:p>
          <a:p>
            <a:pPr marL="285750" indent="-285750" algn="ctr">
              <a:buFont typeface="Arial,Sans-Serif"/>
              <a:buChar char="•"/>
            </a:pPr>
            <a:endParaRPr lang="en-GB" sz="2000" b="1">
              <a:latin typeface="Times New Roman"/>
              <a:cs typeface="Times New Roman"/>
            </a:endParaRPr>
          </a:p>
          <a:p>
            <a:pPr algn="ctr"/>
            <a:r>
              <a:rPr lang="en-GB" sz="2000">
                <a:latin typeface="Times New Roman"/>
                <a:cs typeface="Times New Roman"/>
              </a:rPr>
              <a:t>Physics self-efficacy in introductory courses – female vs male students</a:t>
            </a:r>
            <a:endParaRPr lang="en-US" sz="2000">
              <a:latin typeface="Times New Roman"/>
              <a:cs typeface="Times New Roman"/>
            </a:endParaRPr>
          </a:p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3DB940-4488-6A23-8064-57A04A5BACD8}"/>
              </a:ext>
            </a:extLst>
          </p:cNvPr>
          <p:cNvSpPr txBox="1"/>
          <p:nvPr/>
        </p:nvSpPr>
        <p:spPr>
          <a:xfrm>
            <a:off x="3561991" y="3233557"/>
            <a:ext cx="3262312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Arial,Sans-Serif"/>
              <a:buChar char="•"/>
            </a:pPr>
            <a:r>
              <a:rPr lang="en-GB" sz="2000" b="1">
                <a:latin typeface="Times New Roman"/>
                <a:cs typeface="Times New Roman"/>
              </a:rPr>
              <a:t>Sokoloff et al. (2007)</a:t>
            </a:r>
            <a:endParaRPr lang="en-US" sz="2000">
              <a:latin typeface="Times New Roman"/>
              <a:cs typeface="Times New Roman"/>
            </a:endParaRPr>
          </a:p>
          <a:p>
            <a:pPr marL="285750" indent="-285750" algn="ctr">
              <a:buFont typeface="Arial,Sans-Serif"/>
              <a:buChar char="•"/>
            </a:pPr>
            <a:endParaRPr lang="en-GB" sz="2000" b="1">
              <a:latin typeface="Times New Roman"/>
              <a:cs typeface="Times New Roman"/>
            </a:endParaRPr>
          </a:p>
          <a:p>
            <a:pPr algn="ctr"/>
            <a:r>
              <a:rPr lang="en-GB" sz="2000">
                <a:latin typeface="Times New Roman"/>
                <a:cs typeface="Times New Roman"/>
              </a:rPr>
              <a:t>Traditional physics labs-unengaging and tedious</a:t>
            </a:r>
            <a:endParaRPr lang="en-US">
              <a:cs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2AE3AE-6A72-6829-E63B-55AF3D910746}"/>
              </a:ext>
            </a:extLst>
          </p:cNvPr>
          <p:cNvSpPr txBox="1"/>
          <p:nvPr/>
        </p:nvSpPr>
        <p:spPr>
          <a:xfrm>
            <a:off x="7387265" y="3894916"/>
            <a:ext cx="416718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Arial,Sans-Serif"/>
              <a:buChar char="•"/>
            </a:pPr>
            <a:r>
              <a:rPr lang="en-GB" sz="2000" b="1">
                <a:latin typeface="Times New Roman"/>
                <a:cs typeface="Times New Roman"/>
              </a:rPr>
              <a:t>Kalman et al. (2020)</a:t>
            </a:r>
            <a:r>
              <a:rPr lang="en-GB" sz="2000">
                <a:latin typeface="Times New Roman"/>
                <a:cs typeface="Times New Roman"/>
              </a:rPr>
              <a:t> </a:t>
            </a:r>
            <a:endParaRPr lang="en-US" sz="2000">
              <a:latin typeface="Times New Roman"/>
              <a:cs typeface="Times New Roman"/>
            </a:endParaRPr>
          </a:p>
          <a:p>
            <a:pPr marL="285750" indent="-285750" algn="ctr">
              <a:buFont typeface="Arial,Sans-Serif"/>
              <a:buChar char="•"/>
            </a:pPr>
            <a:endParaRPr lang="en-GB" sz="2000">
              <a:latin typeface="Times New Roman"/>
              <a:cs typeface="Times New Roman"/>
            </a:endParaRPr>
          </a:p>
          <a:p>
            <a:pPr algn="ctr"/>
            <a:r>
              <a:rPr lang="en-US" sz="2000" err="1">
                <a:latin typeface="Times New Roman"/>
                <a:cs typeface="Times New Roman"/>
              </a:rPr>
              <a:t>Labatorials</a:t>
            </a:r>
            <a:r>
              <a:rPr lang="en-US" sz="2000">
                <a:latin typeface="Times New Roman"/>
                <a:cs typeface="Times New Roman"/>
              </a:rPr>
              <a:t> - labs and tutorials vs conceptual understanding and engagement.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50B41-0E4C-16F5-95E6-48E228012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4248" y="6357664"/>
            <a:ext cx="683339" cy="365125"/>
          </a:xfrm>
        </p:spPr>
        <p:txBody>
          <a:bodyPr vert="horz" lIns="91440" tIns="45720" rIns="91440" bIns="45720" rtlCol="0" anchor="b"/>
          <a:lstStyle/>
          <a:p>
            <a:fld id="{519954A3-9DFD-4C44-94BA-B95130A3BA1C}" type="slidenum"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fld>
            <a:r>
              <a:rPr lang="en-US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504144474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797915-E295-3DB4-F7CE-060EB15A5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031;p66">
            <a:extLst>
              <a:ext uri="{FF2B5EF4-FFF2-40B4-BE49-F238E27FC236}">
                <a16:creationId xmlns:a16="http://schemas.microsoft.com/office/drawing/2014/main" id="{4D5028BE-65D7-C41D-5DF2-376474F9E6FA}"/>
              </a:ext>
            </a:extLst>
          </p:cNvPr>
          <p:cNvSpPr/>
          <p:nvPr/>
        </p:nvSpPr>
        <p:spPr>
          <a:xfrm>
            <a:off x="-4368" y="-4450"/>
            <a:ext cx="4575537" cy="1330406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Research Questions</a:t>
            </a:r>
          </a:p>
        </p:txBody>
      </p:sp>
      <p:sp>
        <p:nvSpPr>
          <p:cNvPr id="2" name="TextBox 17">
            <a:extLst>
              <a:ext uri="{FF2B5EF4-FFF2-40B4-BE49-F238E27FC236}">
                <a16:creationId xmlns:a16="http://schemas.microsoft.com/office/drawing/2014/main" id="{B93884E6-BFCA-6F90-F240-EAA7E98FD35B}"/>
              </a:ext>
            </a:extLst>
          </p:cNvPr>
          <p:cNvSpPr txBox="1"/>
          <p:nvPr/>
        </p:nvSpPr>
        <p:spPr>
          <a:xfrm>
            <a:off x="258792" y="1718096"/>
            <a:ext cx="10509849" cy="4493538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For Female and Male Students:</a:t>
            </a:r>
            <a:endParaRPr lang="en-US" sz="2400">
              <a:latin typeface="Times New Roman"/>
              <a:cs typeface="Segoe UI"/>
            </a:endParaRPr>
          </a:p>
          <a:p>
            <a:endParaRPr lang="en-US" sz="2400" b="1">
              <a:solidFill>
                <a:srgbClr val="000000"/>
              </a:solidFill>
              <a:latin typeface="Times New Roman"/>
              <a:ea typeface="Arial"/>
              <a:cs typeface="Segoe UI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Social interactions in </a:t>
            </a:r>
            <a:r>
              <a:rPr lang="en-US" sz="2000" err="1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labatorials</a:t>
            </a: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 vs the learning experience?​</a:t>
            </a:r>
          </a:p>
          <a:p>
            <a:pPr marL="285750" indent="-285750">
              <a:buFont typeface="Arial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Elements of </a:t>
            </a:r>
            <a:r>
              <a:rPr lang="en-US" sz="2000" err="1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labatorials</a:t>
            </a: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 vs a satisfying experience?​</a:t>
            </a:r>
          </a:p>
          <a:p>
            <a:pPr marL="285750" indent="-285750">
              <a:buFont typeface="Arial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err="1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Labatorials</a:t>
            </a: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 vs students' perspectives on physics?​</a:t>
            </a:r>
          </a:p>
          <a:p>
            <a:pPr marL="285750" indent="-285750">
              <a:buFont typeface="Arial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285750" lvl="0" indent="-285750" algn="l" rtl="0"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Self-efficacy evolvement vs </a:t>
            </a:r>
            <a:r>
              <a:rPr lang="en-US" sz="2000" err="1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labatorials</a:t>
            </a: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?​</a:t>
            </a:r>
          </a:p>
          <a:p>
            <a:pPr marL="285750" indent="-285750">
              <a:buFont typeface="Arial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285750" lvl="0" indent="-285750" algn="l" rtl="0">
              <a:buFont typeface="Arial"/>
              <a:buChar char="•"/>
            </a:pPr>
            <a:r>
              <a:rPr lang="en-US" sz="2000" err="1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Labatorials</a:t>
            </a: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 vs conceptual understanding?</a:t>
            </a:r>
          </a:p>
          <a:p>
            <a:pPr marL="285750" indent="-285750">
              <a:buFont typeface="Arial"/>
              <a:buChar char="•"/>
            </a:pPr>
            <a:endParaRPr lang="en-US" sz="2000">
              <a:latin typeface="Times New Roman"/>
              <a:cs typeface="Arial"/>
            </a:endParaRPr>
          </a:p>
          <a:p>
            <a:endParaRPr lang="en-US" sz="2000">
              <a:latin typeface="Calibri"/>
              <a:ea typeface="Calibri"/>
              <a:cs typeface="Calibri"/>
            </a:endParaRPr>
          </a:p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256B5-1ED1-F1C5-BF3B-9C3BAE62B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7380" y="6357664"/>
            <a:ext cx="683339" cy="365125"/>
          </a:xfrm>
        </p:spPr>
        <p:txBody>
          <a:bodyPr/>
          <a:lstStyle/>
          <a:p>
            <a:fld id="{519954A3-9DFD-4C44-94BA-B95130A3BA1C}" type="slidenum"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fld>
            <a:r>
              <a:rPr lang="en-US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202771281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8D46D8-16DA-029A-9889-66A2AB35C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e Stock Photo of Group of students doing science | Download Free Images  and Free Illustrations">
            <a:extLst>
              <a:ext uri="{FF2B5EF4-FFF2-40B4-BE49-F238E27FC236}">
                <a16:creationId xmlns:a16="http://schemas.microsoft.com/office/drawing/2014/main" id="{B40EC317-5905-A59E-3E7E-F470CD312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141" y="1272466"/>
            <a:ext cx="4062858" cy="2126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C5236D-3917-6B07-A07E-F0A3C7469E45}"/>
              </a:ext>
            </a:extLst>
          </p:cNvPr>
          <p:cNvSpPr txBox="1"/>
          <p:nvPr/>
        </p:nvSpPr>
        <p:spPr>
          <a:xfrm>
            <a:off x="9440240" y="3015049"/>
            <a:ext cx="275349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Times New Roman"/>
                <a:cs typeface="Times New Roman"/>
              </a:rPr>
              <a:t>Reference: https://freerangestock.com/photos/147854/group-of-students-doing-science.html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D0D97B-7863-8FFA-D734-3C0F652C462A}"/>
              </a:ext>
            </a:extLst>
          </p:cNvPr>
          <p:cNvSpPr txBox="1"/>
          <p:nvPr/>
        </p:nvSpPr>
        <p:spPr>
          <a:xfrm>
            <a:off x="9460835" y="5435236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 err="1">
                <a:latin typeface="Times New Roman"/>
                <a:cs typeface="Times New Roman"/>
              </a:rPr>
              <a:t>Reference:</a:t>
            </a:r>
            <a:r>
              <a:rPr lang="en-US" sz="800" err="1">
                <a:latin typeface="Times New Roman"/>
                <a:ea typeface="+mn-lt"/>
                <a:cs typeface="Times New Roman"/>
              </a:rPr>
              <a:t>https</a:t>
            </a:r>
            <a:r>
              <a:rPr lang="en-US" sz="800">
                <a:latin typeface="Times New Roman"/>
                <a:ea typeface="+mn-lt"/>
                <a:cs typeface="Times New Roman"/>
              </a:rPr>
              <a:t>://www.freepik.com/premium-ai-image/group-students-working-together-science-project-using-lab-equipment-sharing-ideas_318563444.htm</a:t>
            </a:r>
            <a:endParaRPr lang="en-US" sz="800">
              <a:latin typeface="Times New Roman"/>
              <a:cs typeface="Times New Roman"/>
            </a:endParaRPr>
          </a:p>
        </p:txBody>
      </p:sp>
      <p:sp>
        <p:nvSpPr>
          <p:cNvPr id="11" name="Google Shape;1031;p66">
            <a:extLst>
              <a:ext uri="{FF2B5EF4-FFF2-40B4-BE49-F238E27FC236}">
                <a16:creationId xmlns:a16="http://schemas.microsoft.com/office/drawing/2014/main" id="{70FF561C-758F-DA71-5078-A91EA47C4BAF}"/>
              </a:ext>
            </a:extLst>
          </p:cNvPr>
          <p:cNvSpPr/>
          <p:nvPr/>
        </p:nvSpPr>
        <p:spPr>
          <a:xfrm>
            <a:off x="10011" y="-6163"/>
            <a:ext cx="5753119" cy="148719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What Are </a:t>
            </a:r>
            <a:r>
              <a:rPr lang="en" sz="2800" b="1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Labatorials</a:t>
            </a:r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lang="en" sz="28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A8781A-EE9D-252F-3AD2-BBE724660028}"/>
              </a:ext>
            </a:extLst>
          </p:cNvPr>
          <p:cNvSpPr txBox="1"/>
          <p:nvPr/>
        </p:nvSpPr>
        <p:spPr>
          <a:xfrm>
            <a:off x="9409993" y="1851455"/>
            <a:ext cx="273998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/>
                <a:cs typeface="Times New Roman"/>
              </a:rPr>
              <a:t>3 female &amp; 2 male students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F95FE3-ED97-CA7A-C15F-44D2914113F5}"/>
              </a:ext>
            </a:extLst>
          </p:cNvPr>
          <p:cNvSpPr txBox="1"/>
          <p:nvPr/>
        </p:nvSpPr>
        <p:spPr>
          <a:xfrm>
            <a:off x="9421899" y="4466968"/>
            <a:ext cx="27322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/>
                <a:cs typeface="Times New Roman"/>
              </a:rPr>
              <a:t>3 male &amp; 2 female students</a:t>
            </a:r>
          </a:p>
        </p:txBody>
      </p:sp>
      <p:pic>
        <p:nvPicPr>
          <p:cNvPr id="15" name="Picture 14" descr="Group of students working together on science project using lab equipment  and sharing ideas | Premium AI-generated image">
            <a:extLst>
              <a:ext uri="{FF2B5EF4-FFF2-40B4-BE49-F238E27FC236}">
                <a16:creationId xmlns:a16="http://schemas.microsoft.com/office/drawing/2014/main" id="{FB6148D1-8949-3B3D-CF7D-B8DD7B975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951" y="3481668"/>
            <a:ext cx="4062862" cy="242812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1A17F20-A3B6-4889-DBEF-003F577C1202}"/>
              </a:ext>
            </a:extLst>
          </p:cNvPr>
          <p:cNvSpPr txBox="1"/>
          <p:nvPr/>
        </p:nvSpPr>
        <p:spPr>
          <a:xfrm>
            <a:off x="301925" y="1631833"/>
            <a:ext cx="5003320" cy="47705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Times New Roman"/>
                <a:cs typeface="Times New Roman"/>
              </a:rPr>
              <a:t>Key Features:</a:t>
            </a:r>
            <a:endParaRPr lang="en-US" sz="2400">
              <a:latin typeface="Times New Roman"/>
              <a:cs typeface="Times New Roman"/>
            </a:endParaRPr>
          </a:p>
          <a:p>
            <a:endParaRPr lang="en-US" sz="2000" b="1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r>
              <a:rPr lang="en-US" sz="2000">
                <a:latin typeface="Times New Roman"/>
                <a:cs typeface="Times New Roman"/>
              </a:rPr>
              <a:t>Collaborative problem solving </a:t>
            </a: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r>
              <a:rPr lang="en-US" sz="2000">
                <a:latin typeface="Times New Roman"/>
                <a:cs typeface="Times New Roman"/>
              </a:rPr>
              <a:t>Experiments-Worksheets</a:t>
            </a: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r>
              <a:rPr lang="en-US" sz="2000">
                <a:latin typeface="Times New Roman"/>
                <a:cs typeface="Times New Roman"/>
              </a:rPr>
              <a:t>Emphasis on reasoning rather than procedure</a:t>
            </a: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endParaRPr lang="en-US" sz="2000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8ED0D5-F6F2-A8FA-A3BA-D4FA1F992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6135" y="6343287"/>
            <a:ext cx="683339" cy="365125"/>
          </a:xfrm>
        </p:spPr>
        <p:txBody>
          <a:bodyPr/>
          <a:lstStyle/>
          <a:p>
            <a:fld id="{519954A3-9DFD-4C44-94BA-B95130A3BA1C}" type="slidenum"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fld>
            <a:r>
              <a:rPr lang="en-US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4066063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1031;p66">
            <a:extLst>
              <a:ext uri="{FF2B5EF4-FFF2-40B4-BE49-F238E27FC236}">
                <a16:creationId xmlns:a16="http://schemas.microsoft.com/office/drawing/2014/main" id="{E9E158A5-7C57-0874-3073-7A5DBCDACD01}"/>
              </a:ext>
            </a:extLst>
          </p:cNvPr>
          <p:cNvSpPr/>
          <p:nvPr/>
        </p:nvSpPr>
        <p:spPr>
          <a:xfrm>
            <a:off x="-4282" y="-5256"/>
            <a:ext cx="5141114" cy="1270566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Methodology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F3C2BB-AE86-F3AA-5B41-E479C9C2EE06}"/>
              </a:ext>
            </a:extLst>
          </p:cNvPr>
          <p:cNvSpPr txBox="1"/>
          <p:nvPr/>
        </p:nvSpPr>
        <p:spPr>
          <a:xfrm>
            <a:off x="5334000" y="237227"/>
            <a:ext cx="6096000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Mixed-Methods Design</a:t>
            </a:r>
            <a:endParaRPr lang="en-US"/>
          </a:p>
          <a:p>
            <a:pPr algn="ctr"/>
            <a:endParaRPr lang="en-US"/>
          </a:p>
        </p:txBody>
      </p:sp>
      <p:pic>
        <p:nvPicPr>
          <p:cNvPr id="3" name="Picture 2" descr="A Visual Diagram of the Mixed-Methods Concurrent ...">
            <a:extLst>
              <a:ext uri="{FF2B5EF4-FFF2-40B4-BE49-F238E27FC236}">
                <a16:creationId xmlns:a16="http://schemas.microsoft.com/office/drawing/2014/main" id="{A815F32A-8B5E-47B7-CB3D-EC1225EB8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07" y="7532934"/>
            <a:ext cx="10747074" cy="43096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F6CB42-56C4-DF2B-5E8D-EAEA8FD41C4D}"/>
              </a:ext>
            </a:extLst>
          </p:cNvPr>
          <p:cNvSpPr txBox="1"/>
          <p:nvPr/>
        </p:nvSpPr>
        <p:spPr>
          <a:xfrm>
            <a:off x="6196643" y="6390735"/>
            <a:ext cx="615350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Times New Roman"/>
                <a:cs typeface="Times New Roman"/>
              </a:rPr>
              <a:t>https://www.researchgate.net/figure/A-Visual-Diagram-of-the-Mixed-Methods-Concurrent-Triangulation-Strategy-The-researchers_fig1_280860447</a:t>
            </a:r>
          </a:p>
          <a:p>
            <a:pPr algn="ctr"/>
            <a:endParaRPr lang="en-US" sz="8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2DCE3-3857-D46A-8FB4-CFA2C4346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3003" y="6257022"/>
            <a:ext cx="683339" cy="365125"/>
          </a:xfrm>
        </p:spPr>
        <p:txBody>
          <a:bodyPr/>
          <a:lstStyle/>
          <a:p>
            <a:fld id="{519954A3-9DFD-4C44-94BA-B95130A3BA1C}" type="slidenum">
              <a:rPr lang="en-US" sz="2000" b="1" dirty="0">
                <a:solidFill>
                  <a:schemeClr val="tx1"/>
                </a:solidFill>
                <a:latin typeface="Times New Roman"/>
                <a:cs typeface="Times New Roman"/>
              </a:rPr>
              <a:t>5</a:t>
            </a:fld>
            <a:r>
              <a:rPr lang="en-US" sz="2000" b="1">
                <a:solidFill>
                  <a:schemeClr val="tx1"/>
                </a:solidFill>
                <a:latin typeface="Times New Roman"/>
                <a:cs typeface="Times New Roman"/>
              </a:rPr>
              <a:t>/17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80A021-9AB5-A293-E8ED-2B239FB4582E}"/>
              </a:ext>
            </a:extLst>
          </p:cNvPr>
          <p:cNvSpPr txBox="1"/>
          <p:nvPr/>
        </p:nvSpPr>
        <p:spPr>
          <a:xfrm>
            <a:off x="1076475" y="1732856"/>
            <a:ext cx="3945466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>
                <a:latin typeface="Times New Roman"/>
                <a:cs typeface="Times New Roman"/>
              </a:rPr>
              <a:t>QUANTITATIVE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C14DAE-81AD-0B2F-871D-9B69DE96FD22}"/>
              </a:ext>
            </a:extLst>
          </p:cNvPr>
          <p:cNvSpPr txBox="1"/>
          <p:nvPr/>
        </p:nvSpPr>
        <p:spPr>
          <a:xfrm>
            <a:off x="6991047" y="1717114"/>
            <a:ext cx="3945466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>
                <a:latin typeface="Times New Roman"/>
                <a:cs typeface="Times New Roman"/>
              </a:rPr>
              <a:t>QUALITATIVE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8F7535-D78D-F164-709A-01019FDD0421}"/>
              </a:ext>
            </a:extLst>
          </p:cNvPr>
          <p:cNvSpPr txBox="1"/>
          <p:nvPr/>
        </p:nvSpPr>
        <p:spPr>
          <a:xfrm>
            <a:off x="3057675" y="4796152"/>
            <a:ext cx="5621866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>
                <a:latin typeface="Times New Roman"/>
                <a:cs typeface="Times New Roman"/>
              </a:rPr>
              <a:t>Results compared, integrated &amp; interpreted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9E7ECE-9D98-9B43-2B9C-8F1F39BEC064}"/>
              </a:ext>
            </a:extLst>
          </p:cNvPr>
          <p:cNvSpPr txBox="1"/>
          <p:nvPr/>
        </p:nvSpPr>
        <p:spPr>
          <a:xfrm>
            <a:off x="841829" y="3197981"/>
            <a:ext cx="221342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Times New Roman"/>
                <a:cs typeface="Times New Roman"/>
              </a:rPr>
              <a:t>Data Collection</a:t>
            </a:r>
          </a:p>
          <a:p>
            <a:pPr algn="ctr"/>
            <a:r>
              <a:rPr lang="en-US" sz="2400">
                <a:latin typeface="Times New Roman"/>
                <a:cs typeface="Times New Roman"/>
              </a:rPr>
              <a:t>Data Analysis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364531-3B31-35FD-E6BF-2148688B998C}"/>
              </a:ext>
            </a:extLst>
          </p:cNvPr>
          <p:cNvSpPr txBox="1"/>
          <p:nvPr/>
        </p:nvSpPr>
        <p:spPr>
          <a:xfrm>
            <a:off x="8679542" y="3197981"/>
            <a:ext cx="221342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Times New Roman"/>
                <a:cs typeface="Times New Roman"/>
              </a:rPr>
              <a:t>Data Collection</a:t>
            </a:r>
          </a:p>
          <a:p>
            <a:pPr algn="ctr"/>
            <a:r>
              <a:rPr lang="en-US" sz="2400">
                <a:latin typeface="Times New Roman"/>
                <a:cs typeface="Times New Roman"/>
              </a:rPr>
              <a:t>Data Analysis 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CDE5E4-F6B9-9D4F-DF9F-3A37A0E77607}"/>
              </a:ext>
            </a:extLst>
          </p:cNvPr>
          <p:cNvCxnSpPr/>
          <p:nvPr/>
        </p:nvCxnSpPr>
        <p:spPr>
          <a:xfrm flipV="1">
            <a:off x="5026780" y="2044096"/>
            <a:ext cx="1947333" cy="33866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02C3F10-C4F1-A0FD-EC15-51F063B4F26D}"/>
              </a:ext>
            </a:extLst>
          </p:cNvPr>
          <p:cNvCxnSpPr/>
          <p:nvPr/>
        </p:nvCxnSpPr>
        <p:spPr>
          <a:xfrm>
            <a:off x="3386667" y="2346475"/>
            <a:ext cx="2520646" cy="245533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F0E146-9967-39BD-D195-D9A1EC98D2B4}"/>
              </a:ext>
            </a:extLst>
          </p:cNvPr>
          <p:cNvCxnSpPr/>
          <p:nvPr/>
        </p:nvCxnSpPr>
        <p:spPr>
          <a:xfrm flipH="1">
            <a:off x="6091162" y="2344056"/>
            <a:ext cx="2569028" cy="246984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7186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1031;p66">
            <a:extLst>
              <a:ext uri="{FF2B5EF4-FFF2-40B4-BE49-F238E27FC236}">
                <a16:creationId xmlns:a16="http://schemas.microsoft.com/office/drawing/2014/main" id="{A5B29F57-C623-60B0-D9AC-09816CABDE23}"/>
              </a:ext>
            </a:extLst>
          </p:cNvPr>
          <p:cNvSpPr/>
          <p:nvPr/>
        </p:nvSpPr>
        <p:spPr>
          <a:xfrm>
            <a:off x="955" y="1088"/>
            <a:ext cx="4821643" cy="1198679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Qualitative Findings</a:t>
            </a:r>
            <a:endParaRPr lang="en" sz="28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3EA71DD-32E2-7C2A-7CE0-9A1B10290507}"/>
              </a:ext>
            </a:extLst>
          </p:cNvPr>
          <p:cNvSpPr txBox="1"/>
          <p:nvPr/>
        </p:nvSpPr>
        <p:spPr>
          <a:xfrm>
            <a:off x="115019" y="1430546"/>
            <a:ext cx="5418073" cy="63094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rgbClr val="000000"/>
                </a:solidFill>
                <a:latin typeface="Times New Roman"/>
                <a:cs typeface="Times New Roman"/>
              </a:rPr>
              <a:t>Different Engagement Styles:</a:t>
            </a:r>
            <a:endParaRPr lang="en-US" sz="2400">
              <a:latin typeface="Times New Roman"/>
              <a:cs typeface="Times New Roman"/>
            </a:endParaRPr>
          </a:p>
          <a:p>
            <a:endParaRPr lang="en-US" sz="2400" b="1">
              <a:latin typeface="Times New Roman"/>
              <a:cs typeface="Times New Roman"/>
            </a:endParaRPr>
          </a:p>
          <a:p>
            <a:r>
              <a:rPr lang="en-US" sz="2400" b="1">
                <a:latin typeface="Times New Roman"/>
                <a:cs typeface="Times New Roman"/>
              </a:rPr>
              <a:t>Female Students:</a:t>
            </a:r>
          </a:p>
          <a:p>
            <a:endParaRPr lang="en-US" sz="2000" b="1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Discussion oriented</a:t>
            </a:r>
            <a:endParaRPr lang="en-US">
              <a:latin typeface="Trebuchet MS" panose="020B0603020202020204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Collaborative</a:t>
            </a:r>
            <a:endParaRPr lang="en-US">
              <a:latin typeface="Trebuchet MS" panose="020B0603020202020204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Concept-driven</a:t>
            </a:r>
            <a:endParaRPr lang="en-US">
              <a:latin typeface="Trebuchet MS" panose="020B0603020202020204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More likely to seek help</a:t>
            </a:r>
            <a:endParaRPr lang="en-US"/>
          </a:p>
          <a:p>
            <a:endParaRPr lang="en-US" sz="2000">
              <a:latin typeface="Times New Roman"/>
              <a:cs typeface="Times New Roman"/>
            </a:endParaRPr>
          </a:p>
          <a:p>
            <a:r>
              <a:rPr lang="en-US" sz="2000" b="1" i="1">
                <a:latin typeface="Times New Roman"/>
                <a:cs typeface="Times New Roman"/>
              </a:rPr>
              <a:t>"Girls actually talk to each other more and ask help from each other more often."</a:t>
            </a:r>
            <a:endParaRPr lang="en-US" b="1" i="1"/>
          </a:p>
          <a:p>
            <a:endParaRPr lang="en-US" sz="2000" b="1">
              <a:latin typeface="Times New Roman"/>
              <a:cs typeface="Times New Roman"/>
            </a:endParaRPr>
          </a:p>
          <a:p>
            <a:endParaRPr lang="en-US" sz="2000" b="1">
              <a:latin typeface="Times New Roman"/>
              <a:cs typeface="Times New Roman"/>
            </a:endParaRPr>
          </a:p>
          <a:p>
            <a:endParaRPr lang="en-US" sz="2400" b="1">
              <a:latin typeface="Times New Roman"/>
              <a:cs typeface="Times New Roman"/>
            </a:endParaRPr>
          </a:p>
          <a:p>
            <a:endParaRPr lang="en-US" sz="2400" b="1">
              <a:latin typeface="Times New Roman"/>
              <a:cs typeface="Times New Roman"/>
            </a:endParaRPr>
          </a:p>
          <a:p>
            <a:pPr algn="ctr"/>
            <a:endParaRPr lang="en-US" sz="2400">
              <a:latin typeface="Times New Roman"/>
              <a:cs typeface="Times New Roman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5C627578-9283-C27C-3DEB-C5D1B99E0FE1}"/>
              </a:ext>
            </a:extLst>
          </p:cNvPr>
          <p:cNvSpPr txBox="1"/>
          <p:nvPr/>
        </p:nvSpPr>
        <p:spPr>
          <a:xfrm>
            <a:off x="5204604" y="337867"/>
            <a:ext cx="6096000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Interviews </a:t>
            </a:r>
            <a:endParaRPr lang="en-US" sz="2800" b="1">
              <a:latin typeface="Times New Roman"/>
              <a:cs typeface="Times New Roman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22BDDA-DAA8-F641-F059-9F46CE8901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80EDE2-9559-A633-C02B-C78269B1F4A9}"/>
              </a:ext>
            </a:extLst>
          </p:cNvPr>
          <p:cNvSpPr txBox="1"/>
          <p:nvPr/>
        </p:nvSpPr>
        <p:spPr>
          <a:xfrm>
            <a:off x="6241143" y="2159000"/>
            <a:ext cx="6096000" cy="41242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rtl="0"/>
            <a:r>
              <a:rPr lang="en-US" sz="2400" b="1" i="0" u="none" strike="noStrike" baseline="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Male Students: </a:t>
            </a:r>
            <a:r>
              <a:rPr lang="en-US" sz="2400" b="0" i="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​</a:t>
            </a:r>
          </a:p>
          <a:p>
            <a:pPr algn="l" rtl="0"/>
            <a:r>
              <a:rPr lang="en-US" sz="2000" b="0" i="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​</a:t>
            </a:r>
          </a:p>
          <a:p>
            <a:pPr marL="342900" indent="-342900">
              <a:buFont typeface="Arial,Sans-Serif"/>
              <a:buChar char="•"/>
            </a:pPr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Independent</a:t>
            </a: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indent="-34290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Task-focused</a:t>
            </a:r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 </a:t>
            </a:r>
            <a:r>
              <a:rPr lang="en-US" sz="2000" b="0" i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  <a:endParaRPr lang="en-US"/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lvl="0" indent="-342900" algn="l" rtl="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Math</a:t>
            </a:r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/procedure-driven</a:t>
            </a:r>
            <a:endParaRPr lang="en-US" sz="2000" b="0" i="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lvl="0" indent="-342900" algn="l" rtl="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More</a:t>
            </a:r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 likely to work alone</a:t>
            </a:r>
            <a:r>
              <a:rPr lang="en-US" sz="2000" b="0" i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Segoe UI"/>
              <a:cs typeface="Arial"/>
            </a:endParaRPr>
          </a:p>
          <a:p>
            <a:pPr algn="l" rtl="0"/>
            <a:r>
              <a:rPr lang="en-US" sz="2000" b="1" i="1" u="none" strike="noStrike" baseline="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"Guys normally would rather try to figure it out by themselves."</a:t>
            </a:r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399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F45391-45C6-3DFF-EBA6-80EA2CEDD3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1031;p66">
            <a:extLst>
              <a:ext uri="{FF2B5EF4-FFF2-40B4-BE49-F238E27FC236}">
                <a16:creationId xmlns:a16="http://schemas.microsoft.com/office/drawing/2014/main" id="{F874C4FA-B762-C73B-991E-949D0B314A4E}"/>
              </a:ext>
            </a:extLst>
          </p:cNvPr>
          <p:cNvSpPr/>
          <p:nvPr/>
        </p:nvSpPr>
        <p:spPr>
          <a:xfrm>
            <a:off x="955" y="1088"/>
            <a:ext cx="4821643" cy="1198679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Qualitative Findings</a:t>
            </a:r>
            <a:endParaRPr lang="en" sz="2800" b="1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TextBox 1812">
            <a:extLst>
              <a:ext uri="{FF2B5EF4-FFF2-40B4-BE49-F238E27FC236}">
                <a16:creationId xmlns:a16="http://schemas.microsoft.com/office/drawing/2014/main" id="{C33C8D42-3502-1668-FC74-6D18311F6E03}"/>
              </a:ext>
            </a:extLst>
          </p:cNvPr>
          <p:cNvSpPr txBox="1"/>
          <p:nvPr/>
        </p:nvSpPr>
        <p:spPr>
          <a:xfrm>
            <a:off x="75858" y="1466832"/>
            <a:ext cx="10860656" cy="138499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>
                <a:latin typeface="Times New Roman"/>
                <a:cs typeface="Times New Roman"/>
              </a:rPr>
              <a:t>Major Themes - </a:t>
            </a:r>
            <a:r>
              <a:rPr lang="en-US" sz="2000">
                <a:latin typeface="Times New Roman"/>
                <a:cs typeface="Times New Roman"/>
              </a:rPr>
              <a:t>Female students repeatedly described: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endParaRPr lang="en-US" sz="2000" b="1">
              <a:latin typeface="Times New Roman"/>
              <a:cs typeface="Times New Roman"/>
            </a:endParaRPr>
          </a:p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10D7D5FA-4E10-E2FE-DBD0-7776DF59AFA8}"/>
              </a:ext>
            </a:extLst>
          </p:cNvPr>
          <p:cNvSpPr txBox="1"/>
          <p:nvPr/>
        </p:nvSpPr>
        <p:spPr>
          <a:xfrm>
            <a:off x="5204604" y="337867"/>
            <a:ext cx="6096000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Interviews </a:t>
            </a:r>
            <a:endParaRPr lang="en-US" sz="2800" b="1">
              <a:latin typeface="Times New Roman"/>
              <a:cs typeface="Times New Roman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E5FB0-B759-640A-4E95-7F7B57F4A6F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7ECF7B-EE6E-560B-2C22-A6075E454974}"/>
              </a:ext>
            </a:extLst>
          </p:cNvPr>
          <p:cNvSpPr txBox="1"/>
          <p:nvPr/>
        </p:nvSpPr>
        <p:spPr>
          <a:xfrm>
            <a:off x="203199" y="1984829"/>
            <a:ext cx="4622801" cy="15696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lvl="0" indent="-342900" algn="l" rtl="0">
              <a:buFont typeface="Arial,Sans-Serif"/>
              <a:buChar char="•"/>
            </a:pPr>
            <a:r>
              <a:rPr lang="en-US" sz="2000" b="1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Collaboration</a:t>
            </a:r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 - Supportive discussions</a:t>
            </a:r>
            <a:r>
              <a:rPr lang="en-US" sz="2000" b="0" i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</a:p>
          <a:p>
            <a:pPr marL="342900" lvl="0" indent="-342900" algn="l" rtl="0">
              <a:buFont typeface="Arial,Sans-Serif"/>
              <a:buChar char="•"/>
            </a:pPr>
            <a:endParaRPr lang="en-US" b="0" i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algn="l" rtl="0"/>
            <a:r>
              <a:rPr lang="en-US" sz="2000" b="1" i="1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"Everyone was so supportive... and because of that, I was very confident."</a:t>
            </a:r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 </a:t>
            </a:r>
            <a:r>
              <a:rPr lang="en-US" sz="2000" b="0" i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</a:p>
          <a:p>
            <a:pPr algn="ctr" rtl="0"/>
            <a:endParaRPr lang="en-US" b="0" i="0" u="none" strike="noStrike" baseline="0">
              <a:solidFill>
                <a:srgbClr val="000000"/>
              </a:solidFill>
              <a:latin typeface="Trebuchet MS" panose="020B0603020202020204"/>
              <a:ea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1EAE66-CD06-59DD-C06E-8D098C0C40F3}"/>
              </a:ext>
            </a:extLst>
          </p:cNvPr>
          <p:cNvSpPr txBox="1"/>
          <p:nvPr/>
        </p:nvSpPr>
        <p:spPr>
          <a:xfrm>
            <a:off x="3120572" y="3610429"/>
            <a:ext cx="5319486" cy="15696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lvl="0" indent="-342900" algn="l" rtl="0">
              <a:buFont typeface="Arial,Sans-Serif"/>
              <a:buChar char="•"/>
            </a:pPr>
            <a:r>
              <a:rPr lang="en-US" sz="2000" b="1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Psychological Safety -</a:t>
            </a:r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 Shared struggles and encouragement from peers​</a:t>
            </a:r>
            <a:r>
              <a:rPr lang="en-US" sz="2000" b="0" i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</a:p>
          <a:p>
            <a:pPr marL="342900" lvl="0" indent="-342900" algn="l" rtl="0">
              <a:buFont typeface="Arial,Sans-Serif"/>
              <a:buChar char="•"/>
            </a:pPr>
            <a:endParaRPr lang="en-US" b="0" i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algn="l" rtl="0"/>
            <a:r>
              <a:rPr lang="en-US" sz="2000" b="1" i="1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"That feeling of security helps." </a:t>
            </a:r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  <a:r>
              <a:rPr lang="en-US" sz="2000" b="0" i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</a:p>
          <a:p>
            <a:pPr lvl="0" algn="ctr" rtl="0"/>
            <a:endParaRPr lang="en-US" b="0" i="0">
              <a:solidFill>
                <a:srgbClr val="000000"/>
              </a:solidFill>
              <a:latin typeface="Trebuchet MS" panose="020B0603020202020204"/>
              <a:ea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9D61E1-60BA-9CC8-6E75-33EAEF27BFAC}"/>
              </a:ext>
            </a:extLst>
          </p:cNvPr>
          <p:cNvSpPr txBox="1"/>
          <p:nvPr/>
        </p:nvSpPr>
        <p:spPr>
          <a:xfrm>
            <a:off x="6466115" y="5228771"/>
            <a:ext cx="4963884" cy="16004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lvl="0" indent="-342900" algn="l" rtl="0">
              <a:buFont typeface="Arial,Sans-Serif"/>
              <a:buChar char="•"/>
            </a:pPr>
            <a:r>
              <a:rPr lang="en-US" sz="2000" b="1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Self-Efficacy</a:t>
            </a:r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 - Increased confidence ​​</a:t>
            </a:r>
            <a:r>
              <a:rPr lang="en-US" sz="2000" b="0" i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  <a:endParaRPr lang="en-US"/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​​</a:t>
            </a:r>
            <a:r>
              <a:rPr lang="en-US" sz="2000" b="0" i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Times New Roman"/>
              </a:rPr>
              <a:t>Confidence developed socially.</a:t>
            </a:r>
            <a:endParaRPr lang="en-US" sz="2000" b="0" i="0">
              <a:solidFill>
                <a:srgbClr val="000000"/>
              </a:solidFill>
              <a:latin typeface="Times New Roman"/>
              <a:ea typeface="Arial"/>
              <a:cs typeface="Times New Roman"/>
            </a:endParaRPr>
          </a:p>
          <a:p>
            <a:pPr algn="l" rtl="0"/>
            <a:r>
              <a:rPr lang="en-US" sz="2000" b="0" i="0" u="none" strike="noStrike" baseline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​​</a:t>
            </a:r>
            <a:r>
              <a:rPr lang="en-US" sz="2000" b="0" i="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90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094445-80D5-8A7F-32D2-7ECFAAACD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A79886-EBFB-19CA-31E7-8E038BC28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2504578"/>
            <a:ext cx="11104229" cy="3587255"/>
          </a:xfrm>
        </p:spPr>
        <p:txBody>
          <a:bodyPr>
            <a:normAutofit/>
          </a:bodyPr>
          <a:lstStyle/>
          <a:p>
            <a:pPr marL="608965" indent="-422910"/>
            <a:endParaRPr lang="en-US" sz="1850" b="1">
              <a:ea typeface="+mn-lt"/>
              <a:cs typeface="+mn-lt"/>
            </a:endParaRPr>
          </a:p>
          <a:p>
            <a:pPr marL="608965" indent="-422910"/>
            <a:endParaRPr lang="en-US" sz="1850" b="1"/>
          </a:p>
        </p:txBody>
      </p:sp>
      <p:sp>
        <p:nvSpPr>
          <p:cNvPr id="32" name="Google Shape;1031;p66">
            <a:extLst>
              <a:ext uri="{FF2B5EF4-FFF2-40B4-BE49-F238E27FC236}">
                <a16:creationId xmlns:a16="http://schemas.microsoft.com/office/drawing/2014/main" id="{20FA08C6-AF2C-F344-A2A4-0EE470B94984}"/>
              </a:ext>
            </a:extLst>
          </p:cNvPr>
          <p:cNvSpPr/>
          <p:nvPr/>
        </p:nvSpPr>
        <p:spPr>
          <a:xfrm>
            <a:off x="955" y="1088"/>
            <a:ext cx="4922284" cy="1169925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Qualitative Findings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BEF516-7D91-C0AA-1527-64C4294145AB}"/>
              </a:ext>
            </a:extLst>
          </p:cNvPr>
          <p:cNvSpPr txBox="1"/>
          <p:nvPr/>
        </p:nvSpPr>
        <p:spPr>
          <a:xfrm>
            <a:off x="5204604" y="208471"/>
            <a:ext cx="6096000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Observed Interaction Patterns</a:t>
            </a:r>
            <a:endParaRPr lang="en-US" sz="2800" b="1">
              <a:latin typeface="Times New Roman"/>
              <a:cs typeface="Times New Roman"/>
            </a:endParaRPr>
          </a:p>
          <a:p>
            <a:pPr algn="ctr"/>
            <a:endParaRPr lang="en-US" sz="2800" b="1">
              <a:latin typeface="Times New Roman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7B97EA-59B2-FDC3-5AF2-A3B0AEE78DA7}"/>
              </a:ext>
            </a:extLst>
          </p:cNvPr>
          <p:cNvSpPr txBox="1"/>
          <p:nvPr/>
        </p:nvSpPr>
        <p:spPr>
          <a:xfrm>
            <a:off x="6570453" y="1358660"/>
            <a:ext cx="6067246" cy="35702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rtl="0"/>
            <a:r>
              <a:rPr lang="en-US" sz="2400" b="1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Male Students</a:t>
            </a:r>
            <a:r>
              <a:rPr lang="en-US" sz="24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​</a:t>
            </a:r>
          </a:p>
          <a:p>
            <a:endParaRPr lang="en-US" sz="24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lvl="0" indent="-342900" rtl="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More likely to take leadership roles ​</a:t>
            </a:r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lvl="0" indent="-342900" rtl="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Greater tendency to work independently ​</a:t>
            </a:r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indent="-34290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Strong interest in apparatus manipulation and computations ​</a:t>
            </a:r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lvl="0" indent="-342900" rtl="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Interaction increased over time</a:t>
            </a:r>
          </a:p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0B668F-D2CF-6E57-3532-957B4B52BD6B}"/>
              </a:ext>
            </a:extLst>
          </p:cNvPr>
          <p:cNvSpPr txBox="1"/>
          <p:nvPr/>
        </p:nvSpPr>
        <p:spPr>
          <a:xfrm>
            <a:off x="158151" y="1085490"/>
            <a:ext cx="6096000" cy="38779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rtl="0"/>
            <a:r>
              <a:rPr lang="en-US" sz="20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​</a:t>
            </a:r>
            <a:endParaRPr lang="en-US"/>
          </a:p>
          <a:p>
            <a:pPr rtl="0"/>
            <a:r>
              <a:rPr lang="en-US" sz="24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Female Students</a:t>
            </a:r>
            <a:r>
              <a:rPr lang="en-US" sz="24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​</a:t>
            </a:r>
          </a:p>
          <a:p>
            <a:endParaRPr lang="en-US" sz="2400">
              <a:solidFill>
                <a:srgbClr val="000000"/>
              </a:solidFill>
              <a:latin typeface="Times New Roman"/>
              <a:ea typeface="Arial"/>
              <a:cs typeface="Segoe UI"/>
            </a:endParaRPr>
          </a:p>
          <a:p>
            <a:pPr marL="342900" indent="-34290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High levels of interaction from the beginning </a:t>
            </a:r>
          </a:p>
          <a:p>
            <a:pPr marL="342900" lvl="0" indent="-342900">
              <a:buFont typeface="Arial,Sans-Serif"/>
              <a:buChar char="•"/>
            </a:pPr>
            <a:endParaRPr lang="en-US" sz="2000">
              <a:latin typeface="Times New Roman"/>
              <a:cs typeface="Arial"/>
            </a:endParaRPr>
          </a:p>
          <a:p>
            <a:pPr marL="342900" lvl="0" indent="-342900" rtl="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Frequently engaged in collaborative discussion ​</a:t>
            </a:r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lvl="0" indent="-342900" rtl="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Strong engagement with peers ​</a:t>
            </a:r>
          </a:p>
          <a:p>
            <a:pPr marL="342900" indent="-342900">
              <a:buFont typeface="Arial,Sans-Serif"/>
              <a:buChar char="•"/>
            </a:pPr>
            <a:endParaRPr lang="en-US" sz="20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marL="342900" indent="-342900">
              <a:buFont typeface="Arial,Sans-Serif"/>
              <a:buChar char="•"/>
            </a:pPr>
            <a:r>
              <a:rPr lang="en-US" sz="2000">
                <a:solidFill>
                  <a:srgbClr val="000000"/>
                </a:solidFill>
                <a:latin typeface="Times New Roman"/>
                <a:ea typeface="Arial"/>
                <a:cs typeface="Arial"/>
              </a:rPr>
              <a:t>Active apparatus manipulation, particularly in mixed-gender groups </a:t>
            </a:r>
          </a:p>
          <a:p>
            <a:endParaRPr lang="en-US" dirty="0">
              <a:latin typeface="Trebuchet MS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0A884-D1EE-C00A-A98D-59B5BB14450C}"/>
              </a:ext>
            </a:extLst>
          </p:cNvPr>
          <p:cNvSpPr txBox="1"/>
          <p:nvPr/>
        </p:nvSpPr>
        <p:spPr>
          <a:xfrm>
            <a:off x="2214113" y="4924245"/>
            <a:ext cx="7490604" cy="1846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rtl="0"/>
            <a:endParaRPr lang="en-US" sz="2400">
              <a:solidFill>
                <a:srgbClr val="000000"/>
              </a:solidFill>
              <a:latin typeface="Times New Roman"/>
              <a:ea typeface="Segoe UI"/>
              <a:cs typeface="Segoe UI"/>
            </a:endParaRPr>
          </a:p>
          <a:p>
            <a:pPr algn="ctr"/>
            <a:r>
              <a:rPr lang="en-US" sz="20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​</a:t>
            </a:r>
            <a:r>
              <a:rPr lang="en-US" sz="24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Collaborative Interactions</a:t>
            </a:r>
            <a:r>
              <a:rPr lang="en-US" sz="24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​ </a:t>
            </a:r>
            <a:endParaRPr lang="en-US" sz="2400">
              <a:solidFill>
                <a:srgbClr val="000000"/>
              </a:solidFill>
              <a:latin typeface="Times New Roman"/>
              <a:ea typeface="Arial"/>
              <a:cs typeface="Arial"/>
            </a:endParaRPr>
          </a:p>
          <a:p>
            <a:pPr algn="ctr" rtl="0"/>
            <a:r>
              <a:rPr lang="en-US" sz="24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↓​</a:t>
            </a:r>
          </a:p>
          <a:p>
            <a:pPr algn="ctr"/>
            <a:r>
              <a:rPr lang="en-US" sz="24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Psychological Safety &amp; Confidence</a:t>
            </a:r>
            <a:endParaRPr lang="en-US" sz="2400">
              <a:solidFill>
                <a:srgbClr val="000000"/>
              </a:solidFill>
              <a:latin typeface="Times New Roman"/>
              <a:ea typeface="Segoe UI"/>
              <a:cs typeface="Segoe UI"/>
            </a:endParaRPr>
          </a:p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A953A5-F30A-7CFD-CD76-12B85A3CA1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chemeClr val="tx1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r>
              <a:rPr lang="en" sz="2000" b="1">
                <a:solidFill>
                  <a:schemeClr val="tx1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6320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43951E-3DC3-49DA-8BB2-A533A7F19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1031;p66">
            <a:extLst>
              <a:ext uri="{FF2B5EF4-FFF2-40B4-BE49-F238E27FC236}">
                <a16:creationId xmlns:a16="http://schemas.microsoft.com/office/drawing/2014/main" id="{3B0218B7-17DF-A106-DE1E-263B7FB5495F}"/>
              </a:ext>
            </a:extLst>
          </p:cNvPr>
          <p:cNvSpPr/>
          <p:nvPr/>
        </p:nvSpPr>
        <p:spPr>
          <a:xfrm>
            <a:off x="955" y="1088"/>
            <a:ext cx="4821643" cy="1198679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Quantitative Findings</a:t>
            </a:r>
            <a:endParaRPr lang="en" sz="280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F54AEBF-5CE0-E11C-D263-1696A5E620AF}"/>
              </a:ext>
            </a:extLst>
          </p:cNvPr>
          <p:cNvSpPr txBox="1"/>
          <p:nvPr/>
        </p:nvSpPr>
        <p:spPr>
          <a:xfrm>
            <a:off x="-14379" y="6088810"/>
            <a:ext cx="4212567" cy="7489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 rtl="0">
              <a:lnSpc>
                <a:spcPts val="1564"/>
              </a:lnSpc>
            </a:pPr>
            <a:endParaRPr lang="en-CA" sz="1600">
              <a:solidFill>
                <a:srgbClr val="000000"/>
              </a:solidFill>
              <a:latin typeface="Aptos"/>
              <a:ea typeface="Segoe UI"/>
              <a:cs typeface="Segoe UI"/>
            </a:endParaRPr>
          </a:p>
          <a:p>
            <a:pPr algn="just" rtl="0">
              <a:lnSpc>
                <a:spcPts val="1564"/>
              </a:lnSpc>
            </a:pPr>
            <a:r>
              <a:rPr lang="en-US" sz="1600" b="1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Figure 1:</a:t>
            </a:r>
            <a:r>
              <a:rPr lang="en-US" sz="1600">
                <a:solidFill>
                  <a:srgbClr val="000000"/>
                </a:solidFill>
                <a:latin typeface="Times New Roman"/>
                <a:ea typeface="Segoe UI"/>
                <a:cs typeface="Segoe UI"/>
              </a:rPr>
              <a:t> Conceptual pre/post Quizzes scores </a:t>
            </a:r>
          </a:p>
          <a:p>
            <a:pPr algn="ctr"/>
            <a:endParaRPr lang="en-US" sz="160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238217B-2133-557C-F2AC-FB6BCDF0A0E8}"/>
              </a:ext>
            </a:extLst>
          </p:cNvPr>
          <p:cNvSpPr txBox="1"/>
          <p:nvPr/>
        </p:nvSpPr>
        <p:spPr>
          <a:xfrm>
            <a:off x="9158376" y="3395589"/>
            <a:ext cx="3249284" cy="35086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Times New Roman"/>
                <a:cs typeface="Times New Roman"/>
              </a:rPr>
              <a:t>Normalized Gains</a:t>
            </a:r>
            <a:endParaRPr lang="en-US"/>
          </a:p>
          <a:p>
            <a:endParaRPr lang="en-US" sz="2000" b="1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r>
              <a:rPr lang="en-US" sz="2000">
                <a:latin typeface="Times New Roman"/>
                <a:cs typeface="Times New Roman"/>
              </a:rPr>
              <a:t>Female Students: g = 0.38 </a:t>
            </a: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r>
              <a:rPr lang="en-US" sz="2000">
                <a:latin typeface="Times New Roman"/>
                <a:cs typeface="Times New Roman"/>
              </a:rPr>
              <a:t>Male Students: g = 0.40</a:t>
            </a:r>
          </a:p>
          <a:p>
            <a:pPr>
              <a:buFont typeface=""/>
              <a:buChar char="•"/>
            </a:pPr>
            <a:endParaRPr lang="en-US"/>
          </a:p>
          <a:p>
            <a:pPr>
              <a:buFont typeface=""/>
              <a:buChar char="•"/>
            </a:pPr>
            <a:endParaRPr lang="en-US">
              <a:latin typeface="Trebuchet MS"/>
              <a:cs typeface="Times New Roman"/>
            </a:endParaRPr>
          </a:p>
          <a:p>
            <a:pPr algn="ctr"/>
            <a:endParaRPr lang="en-US" b="1">
              <a:latin typeface="Times New Roman"/>
              <a:cs typeface="Times New Roman"/>
            </a:endParaRPr>
          </a:p>
          <a:p>
            <a:pPr>
              <a:buFont typeface=""/>
              <a:buChar char="•"/>
            </a:pPr>
            <a:endParaRPr lang="en-US" sz="2000">
              <a:latin typeface="Times New Roman"/>
              <a:cs typeface="Times New Roman"/>
            </a:endParaRPr>
          </a:p>
          <a:p>
            <a:endParaRPr lang="en-US" sz="2400" b="1">
              <a:latin typeface="Times New Roman"/>
              <a:cs typeface="Times New Roman"/>
            </a:endParaRPr>
          </a:p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ECF2A2-B281-1A32-B914-88E8B726BA92}"/>
              </a:ext>
            </a:extLst>
          </p:cNvPr>
          <p:cNvSpPr txBox="1"/>
          <p:nvPr/>
        </p:nvSpPr>
        <p:spPr>
          <a:xfrm>
            <a:off x="5032075" y="395377"/>
            <a:ext cx="6096000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Times New Roman"/>
              </a:rPr>
              <a:t>Conceptual Learning Outcomes</a:t>
            </a:r>
            <a:endParaRPr lang="en-US"/>
          </a:p>
          <a:p>
            <a:pPr algn="ctr"/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DE2BDC3-4987-4E83-83F8-A8B3830EB7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2756203"/>
              </p:ext>
            </p:extLst>
          </p:nvPr>
        </p:nvGraphicFramePr>
        <p:xfrm>
          <a:off x="206136" y="1630931"/>
          <a:ext cx="8942716" cy="4252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B65DEF-A271-C5F7-7600-FE617A33EE2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000" b="1" dirty="0">
                <a:solidFill>
                  <a:srgbClr val="000000"/>
                </a:solidFill>
                <a:latin typeface="Times New Roman"/>
                <a:cs typeface="Times New Roman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r>
              <a:rPr lang="en" sz="2000" b="1">
                <a:solidFill>
                  <a:srgbClr val="000000"/>
                </a:solidFill>
                <a:latin typeface="Times New Roman"/>
                <a:cs typeface="Times New Roman"/>
              </a:rPr>
              <a:t>/17</a:t>
            </a:r>
            <a:endParaRPr lang="en-US" sz="2000" b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150213-E13B-443D-40A6-A1E9F1627BBA}"/>
              </a:ext>
            </a:extLst>
          </p:cNvPr>
          <p:cNvSpPr txBox="1"/>
          <p:nvPr/>
        </p:nvSpPr>
        <p:spPr>
          <a:xfrm>
            <a:off x="9180286" y="2159000"/>
            <a:ext cx="251097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i="0" u="none" strike="noStrike" baseline="0">
                <a:solidFill>
                  <a:srgbClr val="000000"/>
                </a:solidFill>
                <a:latin typeface="Times New Roman"/>
              </a:rPr>
              <a:t>N = 86-87 students</a:t>
            </a:r>
            <a:endParaRPr lang="en-US"/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997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17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Facet</vt:lpstr>
      <vt:lpstr>Comparison of the Experiences of Female and Male Students in Labatorials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14</cp:revision>
  <dcterms:created xsi:type="dcterms:W3CDTF">2025-01-25T18:29:58Z</dcterms:created>
  <dcterms:modified xsi:type="dcterms:W3CDTF">2026-06-22T19:58:40Z</dcterms:modified>
</cp:coreProperties>
</file>