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0" r:id="rId5"/>
  </p:sldMasterIdLst>
  <p:notesMasterIdLst>
    <p:notesMasterId r:id="rId38"/>
  </p:notesMasterIdLst>
  <p:sldIdLst>
    <p:sldId id="374" r:id="rId6"/>
    <p:sldId id="391" r:id="rId7"/>
    <p:sldId id="1201" r:id="rId8"/>
    <p:sldId id="753" r:id="rId9"/>
    <p:sldId id="474" r:id="rId10"/>
    <p:sldId id="334" r:id="rId11"/>
    <p:sldId id="748" r:id="rId12"/>
    <p:sldId id="2806" r:id="rId13"/>
    <p:sldId id="886" r:id="rId14"/>
    <p:sldId id="1806" r:id="rId15"/>
    <p:sldId id="1844" r:id="rId16"/>
    <p:sldId id="890" r:id="rId17"/>
    <p:sldId id="6974" r:id="rId18"/>
    <p:sldId id="6907" r:id="rId19"/>
    <p:sldId id="6947" r:id="rId20"/>
    <p:sldId id="7115" r:id="rId21"/>
    <p:sldId id="7101" r:id="rId22"/>
    <p:sldId id="1153" r:id="rId23"/>
    <p:sldId id="703" r:id="rId24"/>
    <p:sldId id="2603" r:id="rId25"/>
    <p:sldId id="7015" r:id="rId26"/>
    <p:sldId id="3793" r:id="rId27"/>
    <p:sldId id="337" r:id="rId28"/>
    <p:sldId id="3705" r:id="rId29"/>
    <p:sldId id="2571" r:id="rId30"/>
    <p:sldId id="2640" r:id="rId31"/>
    <p:sldId id="2639" r:id="rId32"/>
    <p:sldId id="2570" r:id="rId33"/>
    <p:sldId id="2634" r:id="rId34"/>
    <p:sldId id="2643" r:id="rId35"/>
    <p:sldId id="7117" r:id="rId36"/>
    <p:sldId id="35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141"/>
    <a:srgbClr val="000000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401D4D-D597-4915-94E6-E9CC876DA36A}" v="2" dt="2025-10-28T19:19:32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4" autoAdjust="0"/>
    <p:restoredTop sz="94658"/>
  </p:normalViewPr>
  <p:slideViewPr>
    <p:cSldViewPr snapToGrid="0">
      <p:cViewPr varScale="1">
        <p:scale>
          <a:sx n="94" d="100"/>
          <a:sy n="94" d="100"/>
        </p:scale>
        <p:origin x="9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Zwaska" userId="5c729059-44d0-4cdd-879e-1420b0db722c" providerId="ADAL" clId="{A4934439-8A78-4019-AF4E-C61C0C86B704}"/>
    <pc:docChg chg="delSld modSld">
      <pc:chgData name="Bob Zwaska" userId="5c729059-44d0-4cdd-879e-1420b0db722c" providerId="ADAL" clId="{A4934439-8A78-4019-AF4E-C61C0C86B704}" dt="2025-10-28T19:16:18.600" v="62" actId="47"/>
      <pc:docMkLst>
        <pc:docMk/>
      </pc:docMkLst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4212800583" sldId="295"/>
        </pc:sldMkLst>
      </pc:sldChg>
      <pc:sldChg chg="addSp modSp mod">
        <pc:chgData name="Bob Zwaska" userId="5c729059-44d0-4cdd-879e-1420b0db722c" providerId="ADAL" clId="{A4934439-8A78-4019-AF4E-C61C0C86B704}" dt="2025-10-28T19:16:08.475" v="61" actId="207"/>
        <pc:sldMkLst>
          <pc:docMk/>
          <pc:sldMk cId="2934308801" sldId="374"/>
        </pc:sldMkLst>
        <pc:spChg chg="add mod">
          <ac:chgData name="Bob Zwaska" userId="5c729059-44d0-4cdd-879e-1420b0db722c" providerId="ADAL" clId="{A4934439-8A78-4019-AF4E-C61C0C86B704}" dt="2025-10-28T19:16:08.475" v="61" actId="207"/>
          <ac:spMkLst>
            <pc:docMk/>
            <pc:sldMk cId="2934308801" sldId="374"/>
            <ac:spMk id="3" creationId="{EA46CCDB-CB28-CA3C-0E74-B1307CE04167}"/>
          </ac:spMkLst>
        </pc:spChg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3127739014" sldId="894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692680096" sldId="898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2016750002" sldId="993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3666855148" sldId="1021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3550601940" sldId="1132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107174492" sldId="1143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569767775" sldId="1144"/>
        </pc:sldMkLst>
      </pc:sldChg>
      <pc:sldChg chg="del">
        <pc:chgData name="Bob Zwaska" userId="5c729059-44d0-4cdd-879e-1420b0db722c" providerId="ADAL" clId="{A4934439-8A78-4019-AF4E-C61C0C86B704}" dt="2025-10-28T19:16:18.600" v="62" actId="47"/>
        <pc:sldMkLst>
          <pc:docMk/>
          <pc:sldMk cId="4098939985" sldId="7016"/>
        </pc:sldMkLst>
      </pc:sldChg>
      <pc:sldMasterChg chg="delSldLayout">
        <pc:chgData name="Bob Zwaska" userId="5c729059-44d0-4cdd-879e-1420b0db722c" providerId="ADAL" clId="{A4934439-8A78-4019-AF4E-C61C0C86B704}" dt="2025-10-28T19:16:18.600" v="62" actId="47"/>
        <pc:sldMasterMkLst>
          <pc:docMk/>
          <pc:sldMasterMk cId="711206077" sldId="2147483730"/>
        </pc:sldMasterMkLst>
        <pc:sldLayoutChg chg="del">
          <pc:chgData name="Bob Zwaska" userId="5c729059-44d0-4cdd-879e-1420b0db722c" providerId="ADAL" clId="{A4934439-8A78-4019-AF4E-C61C0C86B704}" dt="2025-10-28T19:16:18.600" v="62" actId="47"/>
          <pc:sldLayoutMkLst>
            <pc:docMk/>
            <pc:sldMasterMk cId="711206077" sldId="2147483730"/>
            <pc:sldLayoutMk cId="3333899805" sldId="2147483985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6D49B2-F29F-416C-AE40-F343F547031D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2B6A104E-C90D-4DA3-991E-FC7FE4D3E7D4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rgbClr val="FFC000"/>
              </a:solidFill>
            </a:rPr>
            <a:t>Booster</a:t>
          </a:r>
        </a:p>
      </dgm:t>
    </dgm:pt>
    <dgm:pt modelId="{F11D77AD-69B4-4BA2-926A-4FB2E2992D40}" type="sibTrans" cxnId="{52A672AA-5354-41EF-A7B8-2B4284C956F9}">
      <dgm:prSet/>
      <dgm:spPr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Y:\PicBoo21Feb02\DSC00238.JPG"/>
        </a:ext>
      </dgm:extLst>
    </dgm:pt>
    <dgm:pt modelId="{330F8090-DC6E-4122-95B1-02B8A2EB1399}" type="parTrans" cxnId="{52A672AA-5354-41EF-A7B8-2B4284C956F9}">
      <dgm:prSet/>
      <dgm:spPr/>
      <dgm:t>
        <a:bodyPr/>
        <a:lstStyle/>
        <a:p>
          <a:endParaRPr lang="en-US"/>
        </a:p>
      </dgm:t>
    </dgm:pt>
    <dgm:pt modelId="{0EB0BC33-1942-4169-B739-44431DF85D40}" type="pres">
      <dgm:prSet presAssocID="{8B6D49B2-F29F-416C-AE40-F343F547031D}" presName="Name0" presStyleCnt="0">
        <dgm:presLayoutVars>
          <dgm:chMax val="7"/>
          <dgm:chPref val="7"/>
          <dgm:dir/>
        </dgm:presLayoutVars>
      </dgm:prSet>
      <dgm:spPr/>
    </dgm:pt>
    <dgm:pt modelId="{3022B317-5AB8-413A-8C9A-941B2438C6B5}" type="pres">
      <dgm:prSet presAssocID="{8B6D49B2-F29F-416C-AE40-F343F547031D}" presName="Name1" presStyleCnt="0"/>
      <dgm:spPr/>
    </dgm:pt>
    <dgm:pt modelId="{9B3896B7-3E0A-4CF4-AE8B-077B8F8FB760}" type="pres">
      <dgm:prSet presAssocID="{F11D77AD-69B4-4BA2-926A-4FB2E2992D40}" presName="picture_1" presStyleCnt="0"/>
      <dgm:spPr/>
    </dgm:pt>
    <dgm:pt modelId="{6407C461-0AB0-49FA-A749-A81BD93FEE32}" type="pres">
      <dgm:prSet presAssocID="{F11D77AD-69B4-4BA2-926A-4FB2E2992D40}" presName="pictureRepeatNode" presStyleLbl="alignImgPlace1" presStyleIdx="0" presStyleCnt="1" custScaleX="185021" custScaleY="167500" custLinFactNeighborX="13411" custLinFactNeighborY="16871"/>
      <dgm:spPr/>
    </dgm:pt>
    <dgm:pt modelId="{1CACFD39-E6E0-4BAF-A652-A2BA36CB4BD3}" type="pres">
      <dgm:prSet presAssocID="{2B6A104E-C90D-4DA3-991E-FC7FE4D3E7D4}" presName="text_1" presStyleLbl="node1" presStyleIdx="0" presStyleCnt="0" custScaleX="122768" custScaleY="63813" custLinFactNeighborX="50000" custLinFactNeighborY="90154">
        <dgm:presLayoutVars>
          <dgm:bulletEnabled val="1"/>
        </dgm:presLayoutVars>
      </dgm:prSet>
      <dgm:spPr/>
    </dgm:pt>
  </dgm:ptLst>
  <dgm:cxnLst>
    <dgm:cxn modelId="{C19B1E22-BB47-45F1-AF68-3DF0AF77B7BD}" type="presOf" srcId="{2B6A104E-C90D-4DA3-991E-FC7FE4D3E7D4}" destId="{1CACFD39-E6E0-4BAF-A652-A2BA36CB4BD3}" srcOrd="0" destOrd="0" presId="urn:microsoft.com/office/officeart/2008/layout/CircularPictureCallout"/>
    <dgm:cxn modelId="{6575B226-B3FB-411D-91CB-1005FF70A809}" type="presOf" srcId="{8B6D49B2-F29F-416C-AE40-F343F547031D}" destId="{0EB0BC33-1942-4169-B739-44431DF85D40}" srcOrd="0" destOrd="0" presId="urn:microsoft.com/office/officeart/2008/layout/CircularPictureCallout"/>
    <dgm:cxn modelId="{52A672AA-5354-41EF-A7B8-2B4284C956F9}" srcId="{8B6D49B2-F29F-416C-AE40-F343F547031D}" destId="{2B6A104E-C90D-4DA3-991E-FC7FE4D3E7D4}" srcOrd="0" destOrd="0" parTransId="{330F8090-DC6E-4122-95B1-02B8A2EB1399}" sibTransId="{F11D77AD-69B4-4BA2-926A-4FB2E2992D40}"/>
    <dgm:cxn modelId="{36AD59D5-C37C-422C-95BC-739C96C0DEFF}" type="presOf" srcId="{F11D77AD-69B4-4BA2-926A-4FB2E2992D40}" destId="{6407C461-0AB0-49FA-A749-A81BD93FEE32}" srcOrd="0" destOrd="0" presId="urn:microsoft.com/office/officeart/2008/layout/CircularPictureCallout"/>
    <dgm:cxn modelId="{39F5C376-C0F1-433B-977A-57067F460C72}" type="presParOf" srcId="{0EB0BC33-1942-4169-B739-44431DF85D40}" destId="{3022B317-5AB8-413A-8C9A-941B2438C6B5}" srcOrd="0" destOrd="0" presId="urn:microsoft.com/office/officeart/2008/layout/CircularPictureCallout"/>
    <dgm:cxn modelId="{2273B806-BC69-42A2-A107-10A365A987A3}" type="presParOf" srcId="{3022B317-5AB8-413A-8C9A-941B2438C6B5}" destId="{9B3896B7-3E0A-4CF4-AE8B-077B8F8FB760}" srcOrd="0" destOrd="0" presId="urn:microsoft.com/office/officeart/2008/layout/CircularPictureCallout"/>
    <dgm:cxn modelId="{A0AC0594-741E-4A2D-A126-CB6F3029C5A0}" type="presParOf" srcId="{9B3896B7-3E0A-4CF4-AE8B-077B8F8FB760}" destId="{6407C461-0AB0-49FA-A749-A81BD93FEE32}" srcOrd="0" destOrd="0" presId="urn:microsoft.com/office/officeart/2008/layout/CircularPictureCallout"/>
    <dgm:cxn modelId="{EA02BD75-F13B-4E0B-814D-4A092BAFCE7C}" type="presParOf" srcId="{3022B317-5AB8-413A-8C9A-941B2438C6B5}" destId="{1CACFD39-E6E0-4BAF-A652-A2BA36CB4BD3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7C461-0AB0-49FA-A749-A81BD93FEE32}">
      <dsp:nvSpPr>
        <dsp:cNvPr id="0" name=""/>
        <dsp:cNvSpPr/>
      </dsp:nvSpPr>
      <dsp:spPr>
        <a:xfrm>
          <a:off x="254819" y="0"/>
          <a:ext cx="3147531" cy="2849468"/>
        </a:xfrm>
        <a:prstGeom prst="ellipse">
          <a:avLst/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ACFD39-E6E0-4BAF-A652-A2BA36CB4BD3}">
      <dsp:nvSpPr>
        <dsp:cNvPr id="0" name=""/>
        <dsp:cNvSpPr/>
      </dsp:nvSpPr>
      <dsp:spPr>
        <a:xfrm>
          <a:off x="1577231" y="2085159"/>
          <a:ext cx="1336639" cy="358238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>
              <a:solidFill>
                <a:srgbClr val="FFC000"/>
              </a:solidFill>
            </a:rPr>
            <a:t>Booster</a:t>
          </a:r>
        </a:p>
      </dsp:txBody>
      <dsp:txXfrm>
        <a:off x="1577231" y="2085159"/>
        <a:ext cx="1336639" cy="358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392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584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 light on horn description, other details</a:t>
            </a:r>
          </a:p>
        </p:txBody>
      </p:sp>
    </p:spTree>
    <p:extLst>
      <p:ext uri="{BB962C8B-B14F-4D97-AF65-F5344CB8AC3E}">
        <p14:creationId xmlns:p14="http://schemas.microsoft.com/office/powerpoint/2010/main" val="2732996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05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8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479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13E92C3-C020-4C21-9FA3-EF86FA630A67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258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93E9ED0-BF5D-4285-A3BA-5585F015F55A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8DCED38B-1B7B-46FB-A893-2EFD3F934D80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369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4699DB4B-2729-43B3-A7B4-B22C816C6375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4398963" y="9555163"/>
            <a:ext cx="3348037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CF6247CC-E094-4877-B520-A1B4DE75C1A3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9A05B7C0-50C3-4D5D-B7B2-FDA2FA0EEA29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20" name="Text Box 6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5A08FE88-E8AD-4B60-8C43-CEFA988E9B7E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3321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22" name="Text Box 8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23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3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-ligh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-figur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e-ligh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5218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9550400" cy="990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219200" y="1905000"/>
            <a:ext cx="7213600" cy="2590800"/>
          </a:xfrm>
          <a:prstGeom prst="rect">
            <a:avLst/>
          </a:prstGeom>
        </p:spPr>
        <p:txBody>
          <a:bodyPr/>
          <a:lstStyle>
            <a:lvl1pPr marL="282568" indent="-173034" eaLnBrk="1" latinLnBrk="0" hangingPunct="1">
              <a:buFont typeface="Wingdings" pitchFamily="2" charset="2"/>
              <a:buChar char="§"/>
              <a:defRPr/>
            </a:lvl1pPr>
            <a:lvl2pPr marL="574660" indent="-163509" eaLnBrk="1" latinLnBrk="0" hangingPunct="1">
              <a:buFont typeface="Wingdings" pitchFamily="2" charset="2"/>
              <a:buChar char="§"/>
              <a:defRPr/>
            </a:lvl2pPr>
            <a:lvl3pPr marL="855641" indent="-152396" eaLnBrk="1" latinLnBrk="0" hangingPunct="1">
              <a:buFont typeface="Wingdings" pitchFamily="2" charset="2"/>
              <a:buChar char="§"/>
              <a:defRPr/>
            </a:lvl3pPr>
            <a:lvl4pPr marL="1090586" indent="-111123" eaLnBrk="1" latinLnBrk="0" hangingPunct="1">
              <a:buFont typeface="Wingdings" pitchFamily="2" charset="2"/>
              <a:buChar char="§"/>
              <a:defRPr/>
            </a:lvl4pPr>
            <a:lvl5pPr marL="1312830" indent="-106360" eaLnBrk="1" latinLnBrk="0" hangingPunct="1">
              <a:buFont typeface="Wingdings" pitchFamily="2" charset="2"/>
              <a:buChar char="§"/>
              <a:defRPr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69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1061863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spcBef>
                <a:spcPts val="1312"/>
              </a:spcBef>
              <a:defRPr sz="2400">
                <a:solidFill>
                  <a:srgbClr val="505050"/>
                </a:solidFill>
              </a:defRPr>
            </a:lvl1pPr>
            <a:lvl2pPr marL="683667" indent="-306910">
              <a:spcBef>
                <a:spcPts val="1312"/>
              </a:spcBef>
              <a:defRPr sz="2133">
                <a:solidFill>
                  <a:srgbClr val="505050"/>
                </a:solidFill>
              </a:defRPr>
            </a:lvl2pPr>
            <a:lvl3pPr marL="1071007" indent="-306910">
              <a:spcBef>
                <a:spcPts val="1312"/>
              </a:spcBef>
              <a:defRPr sz="2000">
                <a:solidFill>
                  <a:srgbClr val="505050"/>
                </a:solidFill>
              </a:defRPr>
            </a:lvl3pPr>
            <a:lvl4pPr marL="1447764" indent="-304792">
              <a:spcBef>
                <a:spcPts val="1312"/>
              </a:spcBef>
              <a:defRPr sz="1867">
                <a:solidFill>
                  <a:srgbClr val="505050"/>
                </a:solidFill>
              </a:defRPr>
            </a:lvl4pPr>
            <a:lvl5pPr marL="1826638" indent="-306910">
              <a:spcBef>
                <a:spcPts val="1312"/>
              </a:spcBef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465691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65658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1" y="82550"/>
            <a:ext cx="8396816" cy="825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25500" y="1227142"/>
            <a:ext cx="10566400" cy="2466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5500" y="3846513"/>
            <a:ext cx="10566400" cy="246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89976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1" y="432611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1" y="1238253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 Feb 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Keith Gollwitzer |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599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570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33856"/>
            <a:ext cx="9994392" cy="5222494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964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6" y="971553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03" indent="-306903">
              <a:defRPr sz="2400">
                <a:solidFill>
                  <a:srgbClr val="505050"/>
                </a:solidFill>
              </a:defRPr>
            </a:lvl1pPr>
            <a:lvl2pPr marL="683650" indent="-306903">
              <a:defRPr sz="2133">
                <a:solidFill>
                  <a:srgbClr val="505050"/>
                </a:solidFill>
              </a:defRPr>
            </a:lvl2pPr>
            <a:lvl3pPr marL="1070980" indent="-306903">
              <a:defRPr sz="2000">
                <a:solidFill>
                  <a:srgbClr val="505050"/>
                </a:solidFill>
              </a:defRPr>
            </a:lvl3pPr>
            <a:lvl4pPr marL="1447728" indent="-304784">
              <a:defRPr sz="1867">
                <a:solidFill>
                  <a:srgbClr val="505050"/>
                </a:solidFill>
              </a:defRPr>
            </a:lvl4pPr>
            <a:lvl5pPr marL="1826593" indent="-306903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7" y="6504215"/>
            <a:ext cx="1178423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3/1/24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8927" y="6504217"/>
            <a:ext cx="801136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Lia Merminga | Fermilab Highlights | All Scientists Meeting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6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4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72E583F-2A2D-022D-8353-C475CDC7AA7A}"/>
              </a:ext>
            </a:extLst>
          </p:cNvPr>
          <p:cNvSpPr txBox="1">
            <a:spLocks/>
          </p:cNvSpPr>
          <p:nvPr userDrawn="1"/>
        </p:nvSpPr>
        <p:spPr>
          <a:xfrm>
            <a:off x="293896" y="6355715"/>
            <a:ext cx="849104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dirty="0"/>
              <a:t>2025.10.28</a:t>
            </a:r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F622BD58-B202-8161-93E3-7EA2D0BC6571}"/>
              </a:ext>
            </a:extLst>
          </p:cNvPr>
          <p:cNvSpPr txBox="1">
            <a:spLocks/>
          </p:cNvSpPr>
          <p:nvPr userDrawn="1"/>
        </p:nvSpPr>
        <p:spPr>
          <a:xfrm>
            <a:off x="1329473" y="6354447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dirty="0"/>
              <a:t>Zwaska | Good </a:t>
            </a:r>
            <a:r>
              <a:rPr lang="el-GR" sz="1100" dirty="0"/>
              <a:t>ν</a:t>
            </a:r>
            <a:r>
              <a:rPr lang="en-US" sz="1100" dirty="0"/>
              <a:t>‘s | Fermilab and Demonstrator</a:t>
            </a:r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968" r:id="rId3"/>
    <p:sldLayoutId id="2147483748" r:id="rId4"/>
    <p:sldLayoutId id="2147483964" r:id="rId5"/>
    <p:sldLayoutId id="2147483965" r:id="rId6"/>
    <p:sldLayoutId id="2147483785" r:id="rId7"/>
    <p:sldLayoutId id="2147483814" r:id="rId8"/>
    <p:sldLayoutId id="2147483816" r:id="rId9"/>
    <p:sldLayoutId id="2147483786" r:id="rId10"/>
    <p:sldLayoutId id="2147483787" r:id="rId11"/>
    <p:sldLayoutId id="2147483742" r:id="rId12"/>
    <p:sldLayoutId id="2147483744" r:id="rId13"/>
    <p:sldLayoutId id="2147483781" r:id="rId14"/>
    <p:sldLayoutId id="2147483784" r:id="rId15"/>
    <p:sldLayoutId id="2147483756" r:id="rId16"/>
    <p:sldLayoutId id="2147483759" r:id="rId17"/>
    <p:sldLayoutId id="2147483791" r:id="rId18"/>
    <p:sldLayoutId id="2147483788" r:id="rId19"/>
    <p:sldLayoutId id="2147483778" r:id="rId20"/>
    <p:sldLayoutId id="2147483813" r:id="rId21"/>
    <p:sldLayoutId id="2147483815" r:id="rId22"/>
    <p:sldLayoutId id="2147483864" r:id="rId23"/>
    <p:sldLayoutId id="2147483967" r:id="rId24"/>
    <p:sldLayoutId id="2147483982" r:id="rId25"/>
    <p:sldLayoutId id="2147483983" r:id="rId26"/>
    <p:sldLayoutId id="2147483984" r:id="rId27"/>
    <p:sldLayoutId id="2147483986" r:id="rId28"/>
    <p:sldLayoutId id="2147483987" r:id="rId29"/>
    <p:sldLayoutId id="2147483988" r:id="rId30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gif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/>
          </a:bodyPr>
          <a:lstStyle/>
          <a:p>
            <a:r>
              <a:rPr lang="en-US" sz="6000" dirty="0"/>
              <a:t>Fermilab Accelerators and Demonstrator Concept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Robert Zwaska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October 28, 2025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A46CCDB-CB28-CA3C-0E74-B1307CE04167}"/>
              </a:ext>
            </a:extLst>
          </p:cNvPr>
          <p:cNvSpPr txBox="1">
            <a:spLocks/>
          </p:cNvSpPr>
          <p:nvPr/>
        </p:nvSpPr>
        <p:spPr>
          <a:xfrm>
            <a:off x="3140530" y="5672709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>
                <a:solidFill>
                  <a:schemeClr val="accent2"/>
                </a:solidFill>
              </a:rPr>
              <a:t>* Thanks to Diktys Stratakis for Demonstrator Slides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BE03E-5F5A-48F5-9729-1ECBB005E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11" y="173992"/>
            <a:ext cx="11057467" cy="646957"/>
          </a:xfrm>
        </p:spPr>
        <p:txBody>
          <a:bodyPr/>
          <a:lstStyle/>
          <a:p>
            <a:r>
              <a:rPr lang="en-US" dirty="0"/>
              <a:t>The LBNF Beam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878B69-3E25-4E2F-AB6F-34A272FA05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56088"/>
            <a:ext cx="12183073" cy="47681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7BA3DF-A9DC-4248-B5EC-390874D318F3}"/>
              </a:ext>
            </a:extLst>
          </p:cNvPr>
          <p:cNvSpPr txBox="1"/>
          <p:nvPr/>
        </p:nvSpPr>
        <p:spPr>
          <a:xfrm>
            <a:off x="620567" y="5589109"/>
            <a:ext cx="8382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</a:rPr>
              <a:t>Facility designed for initial beam power of 1.2 MW, upgradeable to 2.4 MW </a:t>
            </a:r>
          </a:p>
        </p:txBody>
      </p:sp>
    </p:spTree>
    <p:extLst>
      <p:ext uri="{BB962C8B-B14F-4D97-AF65-F5344CB8AC3E}">
        <p14:creationId xmlns:p14="http://schemas.microsoft.com/office/powerpoint/2010/main" val="842200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0A1595-91DF-446F-8B97-C3B88B15DE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29" y="260894"/>
            <a:ext cx="12147351" cy="605365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5EB94B66-A8CB-4634-9352-AFA456499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01530"/>
            <a:ext cx="11057467" cy="646957"/>
          </a:xfrm>
        </p:spPr>
        <p:txBody>
          <a:bodyPr/>
          <a:lstStyle/>
          <a:p>
            <a:r>
              <a:rPr lang="en-US" dirty="0"/>
              <a:t>Section View of Target Complex – Target Hall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E8FDEE-6D89-4A30-B4DB-26115D44DFEE}"/>
              </a:ext>
            </a:extLst>
          </p:cNvPr>
          <p:cNvSpPr txBox="1"/>
          <p:nvPr/>
        </p:nvSpPr>
        <p:spPr>
          <a:xfrm rot="21255392">
            <a:off x="11211943" y="349426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</a:t>
            </a:r>
            <a:r>
              <a:rPr lang="en-US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B3AD1E-3736-4703-B5DF-B8B3BC749A50}"/>
              </a:ext>
            </a:extLst>
          </p:cNvPr>
          <p:cNvSpPr txBox="1"/>
          <p:nvPr/>
        </p:nvSpPr>
        <p:spPr>
          <a:xfrm rot="21255392">
            <a:off x="9730677" y="4162271"/>
            <a:ext cx="262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Primary Beam Enclosure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A35CC8-7AA6-4D68-9102-8B086FEA27F9}"/>
              </a:ext>
            </a:extLst>
          </p:cNvPr>
          <p:cNvSpPr txBox="1"/>
          <p:nvPr/>
        </p:nvSpPr>
        <p:spPr>
          <a:xfrm>
            <a:off x="8938199" y="2184128"/>
            <a:ext cx="123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Target Hall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794944-0C91-4EA1-B9CC-C108E5869280}"/>
              </a:ext>
            </a:extLst>
          </p:cNvPr>
          <p:cNvSpPr txBox="1"/>
          <p:nvPr/>
        </p:nvSpPr>
        <p:spPr>
          <a:xfrm>
            <a:off x="4500843" y="2705860"/>
            <a:ext cx="1147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Work Cell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E67E9F-37B7-49B4-B86C-B10906E6CF4D}"/>
              </a:ext>
            </a:extLst>
          </p:cNvPr>
          <p:cNvSpPr txBox="1"/>
          <p:nvPr/>
        </p:nvSpPr>
        <p:spPr>
          <a:xfrm rot="21255392">
            <a:off x="-39775" y="5291214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Decay Pipe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6BA4E6-0A9F-4FB9-84AE-EF7A4384850B}"/>
              </a:ext>
            </a:extLst>
          </p:cNvPr>
          <p:cNvGrpSpPr/>
          <p:nvPr/>
        </p:nvGrpSpPr>
        <p:grpSpPr>
          <a:xfrm>
            <a:off x="8380153" y="4579598"/>
            <a:ext cx="1669019" cy="1393866"/>
            <a:chOff x="4979877" y="4202201"/>
            <a:chExt cx="1669018" cy="1393865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65548C3-E929-4F39-8E14-1ECA8CA653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79877" y="4202201"/>
              <a:ext cx="903929" cy="7693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6F53E4F-B66F-4FB3-9BED-230E4EADCC9D}"/>
                </a:ext>
              </a:extLst>
            </p:cNvPr>
            <p:cNvSpPr txBox="1"/>
            <p:nvPr/>
          </p:nvSpPr>
          <p:spPr>
            <a:xfrm>
              <a:off x="5883806" y="4949735"/>
              <a:ext cx="765089" cy="646331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Primary Beam Window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FF36133-9523-4BFC-84B4-1AB45ACA3ADD}"/>
              </a:ext>
            </a:extLst>
          </p:cNvPr>
          <p:cNvSpPr txBox="1"/>
          <p:nvPr/>
        </p:nvSpPr>
        <p:spPr>
          <a:xfrm>
            <a:off x="1319134" y="5077667"/>
            <a:ext cx="7055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He Gas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CBE19C4-074A-444E-ABD2-AFEAED4B41E4}"/>
              </a:ext>
            </a:extLst>
          </p:cNvPr>
          <p:cNvGrpSpPr/>
          <p:nvPr/>
        </p:nvGrpSpPr>
        <p:grpSpPr>
          <a:xfrm>
            <a:off x="4343593" y="4964274"/>
            <a:ext cx="661928" cy="1058946"/>
            <a:chOff x="2271914" y="4470046"/>
            <a:chExt cx="661928" cy="1058945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8723A6B-BEBD-4AC6-895B-0B8D4077823E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V="1">
              <a:off x="2602878" y="4470046"/>
              <a:ext cx="18272" cy="63818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13508A-E72D-4D05-A0E9-988A0932AD84}"/>
                </a:ext>
              </a:extLst>
            </p:cNvPr>
            <p:cNvSpPr txBox="1"/>
            <p:nvPr/>
          </p:nvSpPr>
          <p:spPr>
            <a:xfrm>
              <a:off x="2271914" y="5108235"/>
              <a:ext cx="661928" cy="420756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dirty="0"/>
                <a:t>Cooling</a:t>
              </a:r>
            </a:p>
            <a:p>
              <a:pPr algn="ctr"/>
              <a:r>
                <a:rPr lang="en-US" sz="1067" dirty="0"/>
                <a:t>Panels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E003FA-4422-40EB-B294-89C2A350567A}"/>
              </a:ext>
            </a:extLst>
          </p:cNvPr>
          <p:cNvGrpSpPr/>
          <p:nvPr/>
        </p:nvGrpSpPr>
        <p:grpSpPr>
          <a:xfrm>
            <a:off x="6973499" y="4820579"/>
            <a:ext cx="1089095" cy="1213047"/>
            <a:chOff x="4835165" y="4188100"/>
            <a:chExt cx="1089095" cy="1213046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482FFEE-C9A8-46BA-AFF3-DB599028FA00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H="1" flipV="1">
              <a:off x="4835165" y="4188100"/>
              <a:ext cx="635822" cy="75138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9409CD4-DE1C-4CE0-B9A5-1CB001CA3577}"/>
                </a:ext>
              </a:extLst>
            </p:cNvPr>
            <p:cNvSpPr txBox="1"/>
            <p:nvPr/>
          </p:nvSpPr>
          <p:spPr>
            <a:xfrm>
              <a:off x="5017713" y="4939481"/>
              <a:ext cx="906547" cy="461665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Horn A with Target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985DB6-9420-4BC9-9BAA-9C77D7AE272A}"/>
              </a:ext>
            </a:extLst>
          </p:cNvPr>
          <p:cNvGrpSpPr/>
          <p:nvPr/>
        </p:nvGrpSpPr>
        <p:grpSpPr>
          <a:xfrm>
            <a:off x="6285506" y="4820578"/>
            <a:ext cx="627023" cy="1380660"/>
            <a:chOff x="4768910" y="3933734"/>
            <a:chExt cx="627023" cy="1380659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AF01DE5-1DCF-4E9A-8E28-261AD16FB3B0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H="1" flipV="1">
              <a:off x="4775471" y="3933734"/>
              <a:ext cx="306951" cy="9189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DABB5C9-7A5D-4435-826B-66969EA9D0C8}"/>
                </a:ext>
              </a:extLst>
            </p:cNvPr>
            <p:cNvSpPr txBox="1"/>
            <p:nvPr/>
          </p:nvSpPr>
          <p:spPr>
            <a:xfrm>
              <a:off x="4768910" y="4852728"/>
              <a:ext cx="627023" cy="461665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Horn B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8ABBF35-84E5-45F8-B080-8EF5652C56D5}"/>
              </a:ext>
            </a:extLst>
          </p:cNvPr>
          <p:cNvGrpSpPr/>
          <p:nvPr/>
        </p:nvGrpSpPr>
        <p:grpSpPr>
          <a:xfrm>
            <a:off x="3545250" y="5049243"/>
            <a:ext cx="612343" cy="1159988"/>
            <a:chOff x="4431704" y="3969790"/>
            <a:chExt cx="612342" cy="1159987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F65842C-E36E-4F7B-8A25-2360CC18C6C3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V="1">
              <a:off x="4737875" y="3969790"/>
              <a:ext cx="1" cy="6983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424AA0-0103-4EFF-B0B2-69ECE837CC33}"/>
                </a:ext>
              </a:extLst>
            </p:cNvPr>
            <p:cNvSpPr txBox="1"/>
            <p:nvPr/>
          </p:nvSpPr>
          <p:spPr>
            <a:xfrm>
              <a:off x="4431704" y="4668112"/>
              <a:ext cx="612342" cy="461665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Horn C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E136297-D710-4E3C-BDC9-9E6B51B6FE38}"/>
              </a:ext>
            </a:extLst>
          </p:cNvPr>
          <p:cNvGrpSpPr/>
          <p:nvPr/>
        </p:nvGrpSpPr>
        <p:grpSpPr>
          <a:xfrm>
            <a:off x="7765140" y="4670711"/>
            <a:ext cx="1202949" cy="1281234"/>
            <a:chOff x="4759748" y="3935564"/>
            <a:chExt cx="1202949" cy="1281234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1D30E61-978D-46F3-B8BF-6A14D850447D}"/>
                </a:ext>
              </a:extLst>
            </p:cNvPr>
            <p:cNvCxnSpPr>
              <a:cxnSpLocks/>
              <a:stCxn id="34" idx="0"/>
            </p:cNvCxnSpPr>
            <p:nvPr/>
          </p:nvCxnSpPr>
          <p:spPr>
            <a:xfrm flipH="1" flipV="1">
              <a:off x="4759748" y="3935564"/>
              <a:ext cx="880461" cy="100423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41A13EA-B6CC-455D-97C0-11DB935FB6A5}"/>
                </a:ext>
              </a:extLst>
            </p:cNvPr>
            <p:cNvSpPr txBox="1"/>
            <p:nvPr/>
          </p:nvSpPr>
          <p:spPr>
            <a:xfrm>
              <a:off x="5317721" y="4939799"/>
              <a:ext cx="644976" cy="276999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Baffle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D2DD68C-EFD3-4289-8134-3D5E3649B099}"/>
              </a:ext>
            </a:extLst>
          </p:cNvPr>
          <p:cNvSpPr txBox="1"/>
          <p:nvPr/>
        </p:nvSpPr>
        <p:spPr>
          <a:xfrm>
            <a:off x="4551115" y="4348719"/>
            <a:ext cx="72080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baseline="-25000" dirty="0"/>
              <a:t>2</a:t>
            </a:r>
            <a:r>
              <a:rPr lang="en-US" sz="1400" dirty="0"/>
              <a:t> Gas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63C66B-CFE5-4727-AF83-D85DEADFCF64}"/>
              </a:ext>
            </a:extLst>
          </p:cNvPr>
          <p:cNvGrpSpPr/>
          <p:nvPr/>
        </p:nvGrpSpPr>
        <p:grpSpPr>
          <a:xfrm>
            <a:off x="6744856" y="2775902"/>
            <a:ext cx="1020285" cy="722724"/>
            <a:chOff x="4218119" y="2588230"/>
            <a:chExt cx="1020285" cy="722724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49EDE84-02FE-4656-840A-0577CF822403}"/>
                </a:ext>
              </a:extLst>
            </p:cNvPr>
            <p:cNvCxnSpPr>
              <a:cxnSpLocks/>
            </p:cNvCxnSpPr>
            <p:nvPr/>
          </p:nvCxnSpPr>
          <p:spPr>
            <a:xfrm>
              <a:off x="4711669" y="2775901"/>
              <a:ext cx="0" cy="5350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3F725EC-3F6D-44E4-A519-B86C7B005AB5}"/>
                </a:ext>
              </a:extLst>
            </p:cNvPr>
            <p:cNvSpPr txBox="1"/>
            <p:nvPr/>
          </p:nvSpPr>
          <p:spPr>
            <a:xfrm>
              <a:off x="4218119" y="2588230"/>
              <a:ext cx="1020285" cy="461665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Hatch Covers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861B833-1475-4891-AC3F-92A348725398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4291846" y="3049895"/>
              <a:ext cx="436416" cy="2610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7906E36-8E2E-4343-A367-2241666FCE86}"/>
              </a:ext>
            </a:extLst>
          </p:cNvPr>
          <p:cNvGrpSpPr/>
          <p:nvPr/>
        </p:nvGrpSpPr>
        <p:grpSpPr>
          <a:xfrm>
            <a:off x="2483566" y="5124867"/>
            <a:ext cx="882935" cy="1149701"/>
            <a:chOff x="3756359" y="4397024"/>
            <a:chExt cx="882934" cy="1149700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50D506D-8D00-4D3D-A51B-C99CF66A0581}"/>
                </a:ext>
              </a:extLst>
            </p:cNvPr>
            <p:cNvCxnSpPr>
              <a:cxnSpLocks/>
              <a:stCxn id="42" idx="0"/>
            </p:cNvCxnSpPr>
            <p:nvPr/>
          </p:nvCxnSpPr>
          <p:spPr>
            <a:xfrm flipV="1">
              <a:off x="4197826" y="4397024"/>
              <a:ext cx="297155" cy="3187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3830C03-1192-47C5-9090-8973D0255D0E}"/>
                </a:ext>
              </a:extLst>
            </p:cNvPr>
            <p:cNvSpPr txBox="1"/>
            <p:nvPr/>
          </p:nvSpPr>
          <p:spPr>
            <a:xfrm>
              <a:off x="3756359" y="4715727"/>
              <a:ext cx="882934" cy="830997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Decay Pipe Upstream Window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9452422-2EB1-41AB-837B-40F18E236D6A}"/>
              </a:ext>
            </a:extLst>
          </p:cNvPr>
          <p:cNvGrpSpPr/>
          <p:nvPr/>
        </p:nvGrpSpPr>
        <p:grpSpPr>
          <a:xfrm>
            <a:off x="5191559" y="4491916"/>
            <a:ext cx="779751" cy="1535410"/>
            <a:chOff x="2869846" y="3813797"/>
            <a:chExt cx="779750" cy="1535409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19FA91F-7938-4CFD-AECD-1C1768A4235D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V="1">
              <a:off x="3253196" y="4718505"/>
              <a:ext cx="396400" cy="20994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D8D0DA4-96D7-4570-BB4B-08FE7D4CF3F6}"/>
                </a:ext>
              </a:extLst>
            </p:cNvPr>
            <p:cNvSpPr txBox="1"/>
            <p:nvPr/>
          </p:nvSpPr>
          <p:spPr>
            <a:xfrm>
              <a:off x="2869846" y="4928450"/>
              <a:ext cx="766699" cy="420756"/>
            </a:xfrm>
            <a:prstGeom prst="rect">
              <a:avLst/>
            </a:prstGeom>
            <a:solidFill>
              <a:srgbClr val="92D050"/>
            </a:solidFill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67" dirty="0"/>
                <a:t>Steel Shielding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0CF0A384-3987-41EB-A714-9FD093ACA3BE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H="1" flipV="1">
              <a:off x="3127919" y="3813797"/>
              <a:ext cx="125277" cy="11146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6853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27160" y="36514"/>
            <a:ext cx="8483641" cy="800893"/>
          </a:xfrm>
        </p:spPr>
        <p:txBody>
          <a:bodyPr/>
          <a:lstStyle/>
          <a:p>
            <a:r>
              <a:rPr lang="en-US" sz="3600" dirty="0"/>
              <a:t>The NuMI Beam  </a:t>
            </a:r>
            <a:r>
              <a:rPr lang="en-US" sz="2000" dirty="0"/>
              <a:t>“Neutrinos at the Main Injector”</a:t>
            </a:r>
          </a:p>
        </p:txBody>
      </p:sp>
      <p:pic>
        <p:nvPicPr>
          <p:cNvPr id="585731" name="Picture 3" descr="Beamlin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398713"/>
            <a:ext cx="9144000" cy="2705100"/>
          </a:xfrm>
          <a:prstGeom prst="rect">
            <a:avLst/>
          </a:prstGeom>
          <a:noFill/>
        </p:spPr>
      </p:pic>
      <p:sp>
        <p:nvSpPr>
          <p:cNvPr id="585732" name="Line 4"/>
          <p:cNvSpPr>
            <a:spLocks noChangeShapeType="1"/>
          </p:cNvSpPr>
          <p:nvPr/>
        </p:nvSpPr>
        <p:spPr bwMode="auto">
          <a:xfrm>
            <a:off x="7024689" y="4752975"/>
            <a:ext cx="16827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33" name="Text Box 5"/>
          <p:cNvSpPr txBox="1">
            <a:spLocks noChangeArrowheads="1"/>
          </p:cNvSpPr>
          <p:nvPr/>
        </p:nvSpPr>
        <p:spPr bwMode="auto">
          <a:xfrm>
            <a:off x="2487613" y="1189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>
              <a:latin typeface="Symbol" pitchFamily="18" charset="2"/>
            </a:endParaRP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635920" y="4792268"/>
            <a:ext cx="3958049" cy="1370013"/>
          </a:xfrm>
          <a:ln>
            <a:solidFill>
              <a:srgbClr val="663300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400 kW design average power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700 kW upgrade for NOvA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1 Megawatt Upgrade 2021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 </a:t>
            </a:r>
            <a:r>
              <a:rPr lang="en-US" sz="2000" dirty="0">
                <a:latin typeface="Symbol" pitchFamily="18" charset="2"/>
              </a:rPr>
              <a:t>s ~ </a:t>
            </a:r>
            <a:r>
              <a:rPr lang="en-US" sz="2000" dirty="0"/>
              <a:t>1 mm</a:t>
            </a:r>
            <a:endParaRPr lang="en-US" sz="2000" dirty="0">
              <a:latin typeface="Symbol" pitchFamily="18" charset="2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0" y="1467219"/>
            <a:ext cx="3659188" cy="1225550"/>
            <a:chOff x="6" y="1000"/>
            <a:chExt cx="2305" cy="772"/>
          </a:xfrm>
        </p:grpSpPr>
        <p:sp>
          <p:nvSpPr>
            <p:cNvPr id="585736" name="Rectangle 8"/>
            <p:cNvSpPr>
              <a:spLocks noChangeArrowheads="1"/>
            </p:cNvSpPr>
            <p:nvPr/>
          </p:nvSpPr>
          <p:spPr bwMode="auto">
            <a:xfrm>
              <a:off x="12" y="1000"/>
              <a:ext cx="2299" cy="449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1 meter long, C target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Produces </a:t>
              </a:r>
              <a:r>
                <a:rPr lang="en-US" sz="2000" dirty="0">
                  <a:solidFill>
                    <a:srgbClr val="663300"/>
                  </a:solidFill>
                  <a:latin typeface="Symbol" pitchFamily="18" charset="2"/>
                </a:rPr>
                <a:t>p</a:t>
              </a:r>
              <a:r>
                <a:rPr lang="en-US" sz="2000" baseline="30000" dirty="0">
                  <a:solidFill>
                    <a:srgbClr val="663300"/>
                  </a:solidFill>
                  <a:latin typeface="Symbol" pitchFamily="18" charset="2"/>
                </a:rPr>
                <a:t>+</a:t>
              </a:r>
              <a:r>
                <a:rPr lang="en-US" sz="2000" dirty="0">
                  <a:solidFill>
                    <a:srgbClr val="663300"/>
                  </a:solidFill>
                </a:rPr>
                <a:t>, K</a:t>
              </a:r>
              <a:r>
                <a:rPr lang="en-US" sz="2000" baseline="30000" dirty="0">
                  <a:solidFill>
                    <a:srgbClr val="663300"/>
                  </a:solidFill>
                </a:rPr>
                <a:t>+</a:t>
              </a:r>
              <a:r>
                <a:rPr lang="en-US" sz="2000" dirty="0">
                  <a:solidFill>
                    <a:srgbClr val="663300"/>
                  </a:solidFill>
                </a:rPr>
                <a:t> mesons</a:t>
              </a:r>
            </a:p>
          </p:txBody>
        </p:sp>
        <p:sp>
          <p:nvSpPr>
            <p:cNvPr id="585737" name="Line 9"/>
            <p:cNvSpPr>
              <a:spLocks noChangeShapeType="1"/>
            </p:cNvSpPr>
            <p:nvPr/>
          </p:nvSpPr>
          <p:spPr bwMode="auto">
            <a:xfrm>
              <a:off x="6" y="1443"/>
              <a:ext cx="120" cy="329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38" name="Line 10"/>
            <p:cNvSpPr>
              <a:spLocks noChangeShapeType="1"/>
            </p:cNvSpPr>
            <p:nvPr/>
          </p:nvSpPr>
          <p:spPr bwMode="auto">
            <a:xfrm flipH="1">
              <a:off x="532" y="1443"/>
              <a:ext cx="1778" cy="298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585914" y="4133851"/>
            <a:ext cx="4008055" cy="658417"/>
            <a:chOff x="39" y="2532"/>
            <a:chExt cx="2354" cy="475"/>
          </a:xfrm>
        </p:grpSpPr>
        <p:sp>
          <p:nvSpPr>
            <p:cNvPr id="585740" name="Line 12"/>
            <p:cNvSpPr>
              <a:spLocks noChangeShapeType="1"/>
            </p:cNvSpPr>
            <p:nvPr/>
          </p:nvSpPr>
          <p:spPr bwMode="auto">
            <a:xfrm flipH="1" flipV="1">
              <a:off x="39" y="2532"/>
              <a:ext cx="63" cy="475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41" name="Line 13"/>
            <p:cNvSpPr>
              <a:spLocks noChangeShapeType="1"/>
            </p:cNvSpPr>
            <p:nvPr/>
          </p:nvSpPr>
          <p:spPr bwMode="auto">
            <a:xfrm flipH="1" flipV="1">
              <a:off x="639" y="2551"/>
              <a:ext cx="1754" cy="456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640014" y="4013569"/>
            <a:ext cx="4111625" cy="2625725"/>
            <a:chOff x="703" y="2564"/>
            <a:chExt cx="2590" cy="1654"/>
          </a:xfrm>
        </p:grpSpPr>
        <p:sp>
          <p:nvSpPr>
            <p:cNvPr id="585743" name="Rectangle 15"/>
            <p:cNvSpPr>
              <a:spLocks noChangeArrowheads="1"/>
            </p:cNvSpPr>
            <p:nvPr/>
          </p:nvSpPr>
          <p:spPr bwMode="auto">
            <a:xfrm>
              <a:off x="802" y="3355"/>
              <a:ext cx="2491" cy="863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Pulsed focusing horns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Toroidal magnetic field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Parabolic inner conductor profile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Focus meson momentum band</a:t>
              </a:r>
            </a:p>
          </p:txBody>
        </p:sp>
        <p:sp>
          <p:nvSpPr>
            <p:cNvPr id="585744" name="Line 16"/>
            <p:cNvSpPr>
              <a:spLocks noChangeShapeType="1"/>
            </p:cNvSpPr>
            <p:nvPr/>
          </p:nvSpPr>
          <p:spPr bwMode="auto">
            <a:xfrm flipH="1" flipV="1">
              <a:off x="703" y="2564"/>
              <a:ext cx="101" cy="791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585745" name="Line 17"/>
            <p:cNvSpPr>
              <a:spLocks noChangeShapeType="1"/>
            </p:cNvSpPr>
            <p:nvPr/>
          </p:nvSpPr>
          <p:spPr bwMode="auto">
            <a:xfrm flipH="1" flipV="1">
              <a:off x="1994" y="2595"/>
              <a:ext cx="1297" cy="760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684588" y="1282700"/>
            <a:ext cx="4424362" cy="2027238"/>
            <a:chOff x="1361" y="736"/>
            <a:chExt cx="2787" cy="1277"/>
          </a:xfrm>
        </p:grpSpPr>
        <p:sp>
          <p:nvSpPr>
            <p:cNvPr id="585747" name="Rectangle 19"/>
            <p:cNvSpPr>
              <a:spLocks noChangeArrowheads="1"/>
            </p:cNvSpPr>
            <p:nvPr/>
          </p:nvSpPr>
          <p:spPr bwMode="auto">
            <a:xfrm>
              <a:off x="1366" y="736"/>
              <a:ext cx="2782" cy="635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2 m diameter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Roughly decay length for 10 GeV </a:t>
              </a:r>
              <a:r>
                <a:rPr lang="en-US" sz="2000" dirty="0">
                  <a:solidFill>
                    <a:srgbClr val="663300"/>
                  </a:solidFill>
                  <a:latin typeface="Symbol" pitchFamily="18" charset="2"/>
                </a:rPr>
                <a:t>p</a:t>
              </a:r>
              <a:r>
                <a:rPr lang="en-US" sz="2000" baseline="30000" dirty="0">
                  <a:solidFill>
                    <a:srgbClr val="663300"/>
                  </a:solidFill>
                </a:rPr>
                <a:t>+</a:t>
              </a:r>
              <a:endParaRPr lang="en-US" sz="2000" dirty="0">
                <a:solidFill>
                  <a:srgbClr val="663300"/>
                </a:solidFill>
              </a:endParaRP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He-filled</a:t>
              </a:r>
            </a:p>
          </p:txBody>
        </p:sp>
        <p:sp>
          <p:nvSpPr>
            <p:cNvPr id="585748" name="Line 20"/>
            <p:cNvSpPr>
              <a:spLocks noChangeShapeType="1"/>
            </p:cNvSpPr>
            <p:nvPr/>
          </p:nvSpPr>
          <p:spPr bwMode="auto">
            <a:xfrm>
              <a:off x="1361" y="1367"/>
              <a:ext cx="677" cy="646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49" name="Line 21"/>
            <p:cNvSpPr>
              <a:spLocks noChangeShapeType="1"/>
            </p:cNvSpPr>
            <p:nvPr/>
          </p:nvSpPr>
          <p:spPr bwMode="auto">
            <a:xfrm flipH="1">
              <a:off x="3671" y="1367"/>
              <a:ext cx="475" cy="646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515100" y="1111435"/>
            <a:ext cx="3873500" cy="2127250"/>
            <a:chOff x="3081" y="616"/>
            <a:chExt cx="2440" cy="1340"/>
          </a:xfrm>
        </p:grpSpPr>
        <p:sp>
          <p:nvSpPr>
            <p:cNvPr id="585751" name="Rectangle 23"/>
            <p:cNvSpPr>
              <a:spLocks noChangeArrowheads="1"/>
            </p:cNvSpPr>
            <p:nvPr/>
          </p:nvSpPr>
          <p:spPr bwMode="auto">
            <a:xfrm>
              <a:off x="3081" y="616"/>
              <a:ext cx="2440" cy="608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Absorbs ~ 40 % of beam power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663300"/>
                  </a:solidFill>
                </a:rPr>
                <a:t>Allows high-energy muons to penetrate</a:t>
              </a:r>
            </a:p>
          </p:txBody>
        </p:sp>
        <p:sp>
          <p:nvSpPr>
            <p:cNvPr id="585752" name="Line 24"/>
            <p:cNvSpPr>
              <a:spLocks noChangeShapeType="1"/>
            </p:cNvSpPr>
            <p:nvPr/>
          </p:nvSpPr>
          <p:spPr bwMode="auto">
            <a:xfrm>
              <a:off x="3081" y="1231"/>
              <a:ext cx="729" cy="725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53" name="Line 25"/>
            <p:cNvSpPr>
              <a:spLocks noChangeShapeType="1"/>
            </p:cNvSpPr>
            <p:nvPr/>
          </p:nvSpPr>
          <p:spPr bwMode="auto">
            <a:xfrm flipH="1">
              <a:off x="4469" y="1224"/>
              <a:ext cx="1052" cy="688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6816726" y="3998120"/>
            <a:ext cx="3805237" cy="2259012"/>
            <a:chOff x="3339" y="2639"/>
            <a:chExt cx="2397" cy="1423"/>
          </a:xfrm>
        </p:grpSpPr>
        <p:sp>
          <p:nvSpPr>
            <p:cNvPr id="585755" name="Rectangle 27"/>
            <p:cNvSpPr>
              <a:spLocks noChangeArrowheads="1"/>
            </p:cNvSpPr>
            <p:nvPr/>
          </p:nvSpPr>
          <p:spPr bwMode="auto">
            <a:xfrm>
              <a:off x="3348" y="3610"/>
              <a:ext cx="2383" cy="452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Measure hadron &amp; muon fluxes</a:t>
              </a:r>
            </a:p>
            <a:p>
              <a:pPr marL="231775" indent="-231775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dirty="0">
                  <a:solidFill>
                    <a:srgbClr val="663300"/>
                  </a:solidFill>
                </a:rPr>
                <a:t>Arrays measure distributions</a:t>
              </a:r>
            </a:p>
          </p:txBody>
        </p:sp>
        <p:sp>
          <p:nvSpPr>
            <p:cNvPr id="585756" name="Line 28"/>
            <p:cNvSpPr>
              <a:spLocks noChangeShapeType="1"/>
            </p:cNvSpPr>
            <p:nvPr/>
          </p:nvSpPr>
          <p:spPr bwMode="auto">
            <a:xfrm flipV="1">
              <a:off x="3342" y="2646"/>
              <a:ext cx="291" cy="968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57" name="Line 29"/>
            <p:cNvSpPr>
              <a:spLocks noChangeShapeType="1"/>
            </p:cNvSpPr>
            <p:nvPr/>
          </p:nvSpPr>
          <p:spPr bwMode="auto">
            <a:xfrm flipV="1">
              <a:off x="3339" y="2639"/>
              <a:ext cx="573" cy="976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58" name="Line 30"/>
            <p:cNvSpPr>
              <a:spLocks noChangeShapeType="1"/>
            </p:cNvSpPr>
            <p:nvPr/>
          </p:nvSpPr>
          <p:spPr bwMode="auto">
            <a:xfrm flipH="1" flipV="1">
              <a:off x="4426" y="2740"/>
              <a:ext cx="1310" cy="874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5759" name="Line 31"/>
            <p:cNvSpPr>
              <a:spLocks noChangeShapeType="1"/>
            </p:cNvSpPr>
            <p:nvPr/>
          </p:nvSpPr>
          <p:spPr bwMode="auto">
            <a:xfrm flipH="1" flipV="1">
              <a:off x="5350" y="2804"/>
              <a:ext cx="386" cy="804"/>
            </a:xfrm>
            <a:prstGeom prst="line">
              <a:avLst/>
            </a:prstGeom>
            <a:noFill/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628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57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5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5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5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5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85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30" dur="indefinite"/>
                                        <p:tgtEl>
                                          <p:spTgt spid="585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85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33" dur="indefinite"/>
                                        <p:tgtEl>
                                          <p:spTgt spid="585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585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36" dur="indefinite"/>
                                        <p:tgtEl>
                                          <p:spTgt spid="585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585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39" dur="indefinite"/>
                                        <p:tgtEl>
                                          <p:spTgt spid="585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585734">
                                            <p:bg/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42" dur="indefinite"/>
                                        <p:tgtEl>
                                          <p:spTgt spid="5857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4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5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6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6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2"/>
                                      </p:to>
                                    </p:set>
                                    <p:animEffect filter="image" prLst="opacity: 0.12">
                                      <p:cBhvr rctx="IE">
                                        <p:cTn id="7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5734" grpId="0" uiExpand="1" build="p" animBg="1"/>
      <p:bldP spid="585734" grpId="1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820F95-2483-623D-EC46-FAA295C02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3"/>
            <a:ext cx="4546595" cy="5059363"/>
          </a:xfrm>
        </p:spPr>
        <p:txBody>
          <a:bodyPr vert="horz" lIns="0" tIns="0" rIns="0" bIns="0" rtlCol="0">
            <a:normAutofit fontScale="85000" lnSpcReduction="10000"/>
          </a:bodyPr>
          <a:lstStyle/>
          <a:p>
            <a:r>
              <a:rPr lang="en-US" dirty="0"/>
              <a:t>Two transport solenoids and production solenoid were installed into the Mu2e experimental hall</a:t>
            </a:r>
          </a:p>
          <a:p>
            <a:pPr lvl="1"/>
            <a:r>
              <a:rPr lang="en-US" dirty="0"/>
              <a:t>Looking forward to detector solenoid</a:t>
            </a:r>
          </a:p>
          <a:p>
            <a:r>
              <a:rPr lang="en-US" dirty="0"/>
              <a:t>Detectors components starting to install</a:t>
            </a:r>
          </a:p>
          <a:p>
            <a:pPr lvl="1"/>
            <a:endParaRPr lang="en-US" dirty="0"/>
          </a:p>
          <a:p>
            <a:r>
              <a:rPr lang="en-US" dirty="0"/>
              <a:t>Beamline has been commissioning</a:t>
            </a:r>
          </a:p>
          <a:p>
            <a:pPr lvl="1"/>
            <a:r>
              <a:rPr lang="en-US" dirty="0"/>
              <a:t>Electrostatic septa operated for slow extraction</a:t>
            </a:r>
          </a:p>
          <a:p>
            <a:pPr lvl="1"/>
            <a:r>
              <a:rPr lang="en-US" dirty="0"/>
              <a:t>AC Dipoles being installed for extinction</a:t>
            </a:r>
          </a:p>
          <a:p>
            <a:endParaRPr lang="en-US" dirty="0"/>
          </a:p>
          <a:p>
            <a:r>
              <a:rPr lang="en-US" dirty="0"/>
              <a:t>Plan to have a 4 month physics run before the long shutdown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395F356D-9E67-F93C-B0C0-1E2DBD5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Mu2e: Muon to Electron Conversion Experiment</a:t>
            </a:r>
          </a:p>
        </p:txBody>
      </p:sp>
      <p:pic>
        <p:nvPicPr>
          <p:cNvPr id="10" name="Picture 9" descr="A large metal object in a building&#10;&#10;Description automatically generated">
            <a:extLst>
              <a:ext uri="{FF2B5EF4-FFF2-40B4-BE49-F238E27FC236}">
                <a16:creationId xmlns:a16="http://schemas.microsoft.com/office/drawing/2014/main" id="{02E156D8-BB0D-6551-47B8-6F4A1F8A37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05" t="-524" r="18384" b="524"/>
          <a:stretch/>
        </p:blipFill>
        <p:spPr>
          <a:xfrm>
            <a:off x="5107097" y="971552"/>
            <a:ext cx="6527799" cy="4846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6215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B412397-2C52-2D1D-8193-50C94067D2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5" y="4756879"/>
                <a:ext cx="6990409" cy="136434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rgbClr val="003087"/>
                    </a:solidFill>
                  </a:rPr>
                  <a:t>Protons-On-Target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b="1" dirty="0">
                    <a:solidFill>
                      <a:srgbClr val="003087"/>
                    </a:solidFill>
                  </a:rPr>
                  <a:t> Power × Runtime × Uptime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003087"/>
                    </a:solidFill>
                  </a:rPr>
                  <a:t>Multiple experiments operate concurrently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B412397-2C52-2D1D-8193-50C94067D2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5" y="4756879"/>
                <a:ext cx="6990409" cy="1364347"/>
              </a:xfrm>
              <a:blipFill>
                <a:blip r:embed="rId2"/>
                <a:stretch>
                  <a:fillRect l="-2616" t="-6250" r="-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B788CB1-B522-1C86-77E5-E6A12AD2E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Complex function - beam delivery to science users</a:t>
            </a:r>
          </a:p>
        </p:txBody>
      </p:sp>
      <p:pic>
        <p:nvPicPr>
          <p:cNvPr id="4" name="Picture 3" descr="Chart, line chart&#10;&#10;AI-generated content may be incorrect.">
            <a:extLst>
              <a:ext uri="{FF2B5EF4-FFF2-40B4-BE49-F238E27FC236}">
                <a16:creationId xmlns:a16="http://schemas.microsoft.com/office/drawing/2014/main" id="{1B35EAE9-F927-1BE2-C585-F3322E1892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6500"/>
          <a:stretch>
            <a:fillRect/>
          </a:stretch>
        </p:blipFill>
        <p:spPr>
          <a:xfrm>
            <a:off x="139224" y="1042635"/>
            <a:ext cx="7029953" cy="3444698"/>
          </a:xfrm>
          <a:prstGeom prst="rect">
            <a:avLst/>
          </a:prstGeom>
        </p:spPr>
      </p:pic>
      <p:pic>
        <p:nvPicPr>
          <p:cNvPr id="6" name="Picture 5" descr="Chart, line chart&#10;&#10;AI-generated content may be incorrect.">
            <a:extLst>
              <a:ext uri="{FF2B5EF4-FFF2-40B4-BE49-F238E27FC236}">
                <a16:creationId xmlns:a16="http://schemas.microsoft.com/office/drawing/2014/main" id="{CC68C520-C486-F682-2E80-62ED443F4F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000"/>
          <a:stretch>
            <a:fillRect/>
          </a:stretch>
        </p:blipFill>
        <p:spPr>
          <a:xfrm>
            <a:off x="7354113" y="1056924"/>
            <a:ext cx="4731206" cy="2622721"/>
          </a:xfrm>
          <a:prstGeom prst="rect">
            <a:avLst/>
          </a:prstGeom>
        </p:spPr>
      </p:pic>
      <p:pic>
        <p:nvPicPr>
          <p:cNvPr id="9" name="Picture 8" descr="Chart, line chart&#10;&#10;AI-generated content may be incorrect.">
            <a:extLst>
              <a:ext uri="{FF2B5EF4-FFF2-40B4-BE49-F238E27FC236}">
                <a16:creationId xmlns:a16="http://schemas.microsoft.com/office/drawing/2014/main" id="{6EC9014F-A243-C6E5-94C2-2F2BD36BA7E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778"/>
          <a:stretch>
            <a:fillRect/>
          </a:stretch>
        </p:blipFill>
        <p:spPr>
          <a:xfrm>
            <a:off x="7354113" y="3843002"/>
            <a:ext cx="4731206" cy="274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969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2644CD-2DAF-378E-194B-B7F849CBA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6" y="1061863"/>
            <a:ext cx="5504868" cy="533044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 was granted an 8-hr window for up to 4-hr of running exceeding One Megawatt</a:t>
            </a:r>
          </a:p>
          <a:p>
            <a:r>
              <a:rPr lang="en-US" dirty="0"/>
              <a:t>Summer temperatures necessitated work during a cool and calm period</a:t>
            </a:r>
          </a:p>
          <a:p>
            <a:r>
              <a:rPr lang="en-US" dirty="0"/>
              <a:t>Individual machines pushed their capabilities to near-MW the few days before</a:t>
            </a:r>
          </a:p>
          <a:p>
            <a:r>
              <a:rPr lang="en-US" dirty="0"/>
              <a:t>Full operations &amp; machine teams reported at 4am along with technical department personnel at the appropriate locations</a:t>
            </a:r>
          </a:p>
          <a:p>
            <a:r>
              <a:rPr lang="en-US" dirty="0"/>
              <a:t>At 6:53 machine conditions stabilized to allow 1 MW running, so the 4-hr period started at 5:53 am</a:t>
            </a:r>
          </a:p>
          <a:p>
            <a:pPr lvl="1"/>
            <a:r>
              <a:rPr lang="en-US" dirty="0"/>
              <a:t>Improvements were made over the next few hours and </a:t>
            </a:r>
            <a:r>
              <a:rPr lang="en-US" b="1" dirty="0"/>
              <a:t>1.018 MW</a:t>
            </a:r>
            <a:r>
              <a:rPr lang="en-US" dirty="0"/>
              <a:t> (1-hr average) was achieved at 8:21 am.</a:t>
            </a:r>
          </a:p>
          <a:p>
            <a:pPr lvl="1"/>
            <a:r>
              <a:rPr lang="en-US" dirty="0"/>
              <a:t>BNB ran at full intensity in this period.  Experiment concluded at 9:30 am</a:t>
            </a:r>
          </a:p>
          <a:p>
            <a:r>
              <a:rPr lang="en-US" dirty="0"/>
              <a:t>Much was learned from the run in terms of machine tuning and vulnerabilities. 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0D2EFE-77D4-EA63-47CF-9A5797348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MW Test Run: June 26, 2024</a:t>
            </a:r>
          </a:p>
        </p:txBody>
      </p:sp>
      <p:pic>
        <p:nvPicPr>
          <p:cNvPr id="2" name="Picture 1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3C915C2C-9E35-58A6-DE71-8C3D9D0AA0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3848" y="146367"/>
            <a:ext cx="5596380" cy="3381924"/>
          </a:xfrm>
          <a:prstGeom prst="rect">
            <a:avLst/>
          </a:prstGeom>
        </p:spPr>
      </p:pic>
      <p:pic>
        <p:nvPicPr>
          <p:cNvPr id="3" name="Picture 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62509BAB-446C-81F0-1BA1-3589D4334BD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710" y="3528290"/>
            <a:ext cx="4230254" cy="33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06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8B31C6-B3A5-A400-5D21-4B7B60135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872" y="130767"/>
            <a:ext cx="5181602" cy="433527"/>
          </a:xfrm>
        </p:spPr>
        <p:txBody>
          <a:bodyPr/>
          <a:lstStyle/>
          <a:p>
            <a:r>
              <a:rPr lang="en-US" dirty="0"/>
              <a:t>Major Issues Impacting Beam Operations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8C40E-CAAC-4BB9-14DA-B95A5553781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395AFA-3A6D-011A-AAA4-09CA9AD94178}"/>
              </a:ext>
            </a:extLst>
          </p:cNvPr>
          <p:cNvGrpSpPr/>
          <p:nvPr/>
        </p:nvGrpSpPr>
        <p:grpSpPr>
          <a:xfrm>
            <a:off x="7160037" y="3333695"/>
            <a:ext cx="2980274" cy="3450371"/>
            <a:chOff x="7019326" y="3487044"/>
            <a:chExt cx="2980274" cy="3450371"/>
          </a:xfrm>
        </p:grpSpPr>
        <p:pic>
          <p:nvPicPr>
            <p:cNvPr id="9" name="Picture 8" descr="A picture containing close&#10;&#10;AI-generated content may be incorrect.">
              <a:extLst>
                <a:ext uri="{FF2B5EF4-FFF2-40B4-BE49-F238E27FC236}">
                  <a16:creationId xmlns:a16="http://schemas.microsoft.com/office/drawing/2014/main" id="{9ACD630F-FD1F-AFB8-4E01-DA0336DAF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861565" y="3837639"/>
              <a:ext cx="2804755" cy="210356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82F618-0283-2712-2C50-30ACB95DA05E}"/>
                </a:ext>
              </a:extLst>
            </p:cNvPr>
            <p:cNvSpPr txBox="1"/>
            <p:nvPr/>
          </p:nvSpPr>
          <p:spPr>
            <a:xfrm>
              <a:off x="7019326" y="6291084"/>
              <a:ext cx="298027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dirty="0"/>
                <a:t>Main Injector heat exchanger corrosion issue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B5FAD85-3E40-C688-7736-6FC16A0E55BD}"/>
              </a:ext>
            </a:extLst>
          </p:cNvPr>
          <p:cNvGrpSpPr/>
          <p:nvPr/>
        </p:nvGrpSpPr>
        <p:grpSpPr>
          <a:xfrm>
            <a:off x="81071" y="4185833"/>
            <a:ext cx="6559450" cy="2370372"/>
            <a:chOff x="154808" y="3110009"/>
            <a:chExt cx="6559450" cy="2370372"/>
          </a:xfrm>
        </p:grpSpPr>
        <p:pic>
          <p:nvPicPr>
            <p:cNvPr id="8" name="Picture 7" descr="A picture containing outdoor, grass, sky, farm machine&#10;&#10;AI-generated content may be incorrect.">
              <a:extLst>
                <a:ext uri="{FF2B5EF4-FFF2-40B4-BE49-F238E27FC236}">
                  <a16:creationId xmlns:a16="http://schemas.microsoft.com/office/drawing/2014/main" id="{3218A508-EC0C-2839-CA34-CEB9A7DD9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1884" b="26314"/>
            <a:stretch>
              <a:fillRect/>
            </a:stretch>
          </p:blipFill>
          <p:spPr>
            <a:xfrm>
              <a:off x="154808" y="3110009"/>
              <a:ext cx="6559450" cy="182238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06A6DF4-E9E8-B9DF-2192-3426AC06CA82}"/>
                </a:ext>
              </a:extLst>
            </p:cNvPr>
            <p:cNvSpPr txBox="1"/>
            <p:nvPr/>
          </p:nvSpPr>
          <p:spPr>
            <a:xfrm>
              <a:off x="1163212" y="4834050"/>
              <a:ext cx="426826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800" dirty="0"/>
                <a:t>Main Interconnecting duct bank between Master Sub Station and Kautz Rd.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FA0691-4606-49B4-F2F3-B0DFF7DA186C}"/>
              </a:ext>
            </a:extLst>
          </p:cNvPr>
          <p:cNvGrpSpPr/>
          <p:nvPr/>
        </p:nvGrpSpPr>
        <p:grpSpPr>
          <a:xfrm>
            <a:off x="1248253" y="1099542"/>
            <a:ext cx="4088455" cy="3107693"/>
            <a:chOff x="7725367" y="344696"/>
            <a:chExt cx="4088455" cy="3107693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8A102DBD-5448-E15D-E1ED-A404E16FCB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940" t="-1" r="26188" b="28581"/>
            <a:stretch>
              <a:fillRect/>
            </a:stretch>
          </p:blipFill>
          <p:spPr bwMode="auto">
            <a:xfrm>
              <a:off x="7725367" y="344696"/>
              <a:ext cx="4088455" cy="25612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6362310-D488-8222-B495-8545D4B2E533}"/>
                </a:ext>
              </a:extLst>
            </p:cNvPr>
            <p:cNvSpPr txBox="1"/>
            <p:nvPr/>
          </p:nvSpPr>
          <p:spPr>
            <a:xfrm>
              <a:off x="8203119" y="2806058"/>
              <a:ext cx="326958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800" dirty="0"/>
                <a:t>Kautz Road transform </a:t>
              </a:r>
              <a:r>
                <a:rPr lang="en-US" dirty="0"/>
                <a:t>f</a:t>
              </a:r>
              <a:r>
                <a:rPr lang="en-US" sz="1800" dirty="0"/>
                <a:t>ailure</a:t>
              </a:r>
            </a:p>
            <a:p>
              <a:pPr>
                <a:spcBef>
                  <a:spcPts val="0"/>
                </a:spcBef>
              </a:pPr>
              <a:r>
                <a:rPr lang="en-US" dirty="0"/>
                <a:t>August of 2024</a:t>
              </a:r>
              <a:endParaRPr lang="en-US" sz="18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9C0708-445A-F6E4-955E-779A2CC6D9FB}"/>
              </a:ext>
            </a:extLst>
          </p:cNvPr>
          <p:cNvGrpSpPr/>
          <p:nvPr/>
        </p:nvGrpSpPr>
        <p:grpSpPr>
          <a:xfrm>
            <a:off x="6640521" y="-41295"/>
            <a:ext cx="4887608" cy="3374990"/>
            <a:chOff x="7402990" y="3489837"/>
            <a:chExt cx="5108131" cy="3593070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2B580518-BDBF-56AF-ECCE-FE5C75AA2B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2990" y="3489837"/>
              <a:ext cx="2668785" cy="1502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">
              <a:extLst>
                <a:ext uri="{FF2B5EF4-FFF2-40B4-BE49-F238E27FC236}">
                  <a16:creationId xmlns:a16="http://schemas.microsoft.com/office/drawing/2014/main" id="{A3E9433F-F806-062E-2DB8-210952ED03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9230"/>
            <a:stretch/>
          </p:blipFill>
          <p:spPr bwMode="auto">
            <a:xfrm>
              <a:off x="9842336" y="4676794"/>
              <a:ext cx="2668785" cy="240611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63500">
              <a:bevelT w="95250" h="31750"/>
              <a:contourClr>
                <a:srgbClr val="FF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AF0E6D0-C428-EF0C-716D-2DF3E27407B1}"/>
                </a:ext>
              </a:extLst>
            </p:cNvPr>
            <p:cNvSpPr/>
            <p:nvPr/>
          </p:nvSpPr>
          <p:spPr>
            <a:xfrm>
              <a:off x="7718954" y="3886999"/>
              <a:ext cx="1445342" cy="115348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725496E-195A-2FF2-0025-64651E83DF2D}"/>
                </a:ext>
              </a:extLst>
            </p:cNvPr>
            <p:cNvCxnSpPr>
              <a:cxnSpLocks/>
            </p:cNvCxnSpPr>
            <p:nvPr/>
          </p:nvCxnSpPr>
          <p:spPr>
            <a:xfrm>
              <a:off x="8737382" y="3923407"/>
              <a:ext cx="2641817" cy="696874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8CF2BB-0B3E-7A15-9FE7-05E02D05DC36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>
              <a:off x="7907312" y="4832158"/>
              <a:ext cx="2325859" cy="189838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EE25CC-FC9F-49C0-0F2F-4194B100AE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5294" y="1614251"/>
            <a:ext cx="1904220" cy="973913"/>
          </a:xfrm>
          <a:solidFill>
            <a:schemeClr val="bg1"/>
          </a:solidFill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1800" dirty="0">
                <a:latin typeface="+mn-lt"/>
              </a:rPr>
              <a:t>Master/Kautz Rd bushing recall/failure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64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4730F-EDDA-7B39-C1D0-631D1733D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i="1" dirty="0">
                <a:solidFill>
                  <a:schemeClr val="tx1"/>
                </a:solidFill>
              </a:rPr>
              <a:t>MI Heat Exchanger Corrosion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02892-7091-19A5-399F-C26BEB30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900" b="1" i="0" kern="120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078CA2-75EA-4F42-B0AF-FB0975373545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pic>
        <p:nvPicPr>
          <p:cNvPr id="8" name="Picture 7" descr="A rusty round object with holes&#10;&#10;Description automatically generated">
            <a:extLst>
              <a:ext uri="{FF2B5EF4-FFF2-40B4-BE49-F238E27FC236}">
                <a16:creationId xmlns:a16="http://schemas.microsoft.com/office/drawing/2014/main" id="{1614D7B6-9550-77A7-C6FA-14594AE42E8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73" y="793509"/>
            <a:ext cx="2943413" cy="3924551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C824573-E0BE-5274-9D9A-260ABC72D863}"/>
              </a:ext>
            </a:extLst>
          </p:cNvPr>
          <p:cNvSpPr txBox="1">
            <a:spLocks/>
          </p:cNvSpPr>
          <p:nvPr/>
        </p:nvSpPr>
        <p:spPr>
          <a:xfrm>
            <a:off x="3178372" y="4909857"/>
            <a:ext cx="8689779" cy="179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30188" indent="-230188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ts val="984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1" indent="-228600" defTabSz="914400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spc="-2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rPr>
              <a:t>At the end of the 2024 Summer Shutdown, the corrosion issue was found.</a:t>
            </a:r>
          </a:p>
          <a:p>
            <a:pPr marL="685800" lvl="1" indent="-228600" defTabSz="914400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spc="-2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rPr>
              <a:t>Solution was to replace the end channels on the impacted heat exchangers.</a:t>
            </a:r>
          </a:p>
          <a:p>
            <a:pPr marL="685800" lvl="1" indent="-228600" defTabSz="914400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spc="-2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rPr>
              <a:t>All heat exchangers have been repaired/replaced as of September 2025.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E58E02-66EC-BF62-6BF3-33E8C7159D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370" r="27567"/>
          <a:stretch/>
        </p:blipFill>
        <p:spPr>
          <a:xfrm>
            <a:off x="8200761" y="745404"/>
            <a:ext cx="2801928" cy="38164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FFE4ED-025B-C2F3-6BA0-BC947279CEE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02" r="4590"/>
          <a:stretch>
            <a:fillRect/>
          </a:stretch>
        </p:blipFill>
        <p:spPr>
          <a:xfrm rot="5400000">
            <a:off x="3771398" y="1112487"/>
            <a:ext cx="3768323" cy="3130367"/>
          </a:xfrm>
          <a:prstGeom prst="rect">
            <a:avLst/>
          </a:prstGeom>
        </p:spPr>
      </p:pic>
      <p:pic>
        <p:nvPicPr>
          <p:cNvPr id="4" name="Picture 3" descr="A picture containing close&#10;&#10;AI-generated content may be incorrect.">
            <a:extLst>
              <a:ext uri="{FF2B5EF4-FFF2-40B4-BE49-F238E27FC236}">
                <a16:creationId xmlns:a16="http://schemas.microsoft.com/office/drawing/2014/main" id="{C29A43CD-E825-3354-EAA3-4D277D1733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970" y="4954599"/>
            <a:ext cx="1997402" cy="17997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8BD9D8-72AF-2F0A-8C8C-1CF29229A795}"/>
              </a:ext>
            </a:extLst>
          </p:cNvPr>
          <p:cNvSpPr txBox="1"/>
          <p:nvPr/>
        </p:nvSpPr>
        <p:spPr>
          <a:xfrm>
            <a:off x="1012205" y="838205"/>
            <a:ext cx="1853904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Before End Channel Repair.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E32882-7B1E-D0D4-166F-B620EE3E7335}"/>
              </a:ext>
            </a:extLst>
          </p:cNvPr>
          <p:cNvSpPr txBox="1"/>
          <p:nvPr/>
        </p:nvSpPr>
        <p:spPr>
          <a:xfrm>
            <a:off x="4910290" y="828147"/>
            <a:ext cx="204931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After End Channel Replacement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2D51F68-9198-A09C-FC9B-6AC188CAD29D}"/>
              </a:ext>
            </a:extLst>
          </p:cNvPr>
          <p:cNvSpPr/>
          <p:nvPr/>
        </p:nvSpPr>
        <p:spPr>
          <a:xfrm>
            <a:off x="417319" y="3813907"/>
            <a:ext cx="950373" cy="904153"/>
          </a:xfrm>
          <a:prstGeom prst="ellipse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EFACA33-7E7F-C1C2-D787-BECA4620B0FC}"/>
              </a:ext>
            </a:extLst>
          </p:cNvPr>
          <p:cNvCxnSpPr/>
          <p:nvPr/>
        </p:nvCxnSpPr>
        <p:spPr>
          <a:xfrm>
            <a:off x="468923" y="4454769"/>
            <a:ext cx="712047" cy="1688123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76DA62-C5D0-5AAE-ED4D-036F334D993F}"/>
              </a:ext>
            </a:extLst>
          </p:cNvPr>
          <p:cNvCxnSpPr>
            <a:cxnSpLocks/>
          </p:cNvCxnSpPr>
          <p:nvPr/>
        </p:nvCxnSpPr>
        <p:spPr>
          <a:xfrm>
            <a:off x="1175215" y="3883156"/>
            <a:ext cx="1481041" cy="1134321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693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52600" y="103665"/>
            <a:ext cx="8686800" cy="641739"/>
          </a:xfrm>
        </p:spPr>
        <p:txBody>
          <a:bodyPr/>
          <a:lstStyle/>
          <a:p>
            <a:r>
              <a:rPr lang="en-US" dirty="0"/>
              <a:t>Proton Improvement Plan II (PIP-II)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65020" y="908754"/>
            <a:ext cx="10400145" cy="2952047"/>
          </a:xfrm>
        </p:spPr>
        <p:txBody>
          <a:bodyPr/>
          <a:lstStyle/>
          <a:p>
            <a:r>
              <a:rPr lang="en-US" sz="2133" dirty="0"/>
              <a:t>Increase Main Injector beam power to 1.2 MW.</a:t>
            </a:r>
          </a:p>
          <a:p>
            <a:pPr lvl="1"/>
            <a:r>
              <a:rPr lang="en-US" sz="1867" dirty="0"/>
              <a:t>Replace the existing 400 MeV linac with a new 800 MeV superconducting linac =&gt; increase in Booster intensity.</a:t>
            </a:r>
          </a:p>
          <a:p>
            <a:pPr lvl="2"/>
            <a:r>
              <a:rPr lang="en-US" sz="1600" dirty="0"/>
              <a:t>Provide a platform to increase LBNF power to 2.4 MW</a:t>
            </a:r>
          </a:p>
          <a:p>
            <a:pPr lvl="1"/>
            <a:r>
              <a:rPr lang="en-US" sz="1867" dirty="0"/>
              <a:t>Provide path for a 100 kW Mu2e-II</a:t>
            </a:r>
          </a:p>
          <a:p>
            <a:pPr lvl="1"/>
            <a:r>
              <a:rPr lang="en-US" sz="1867" dirty="0"/>
              <a:t>Provide capability for 1.6 MW at 800 MeV, CW beam</a:t>
            </a:r>
          </a:p>
          <a:p>
            <a:pPr lvl="1"/>
            <a:r>
              <a:rPr lang="en-US" sz="1867" dirty="0"/>
              <a:t>Platform for high duty-factor / power operations to multiple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BFF7B4-EBA8-41B4-A662-555A63E833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3429000"/>
            <a:ext cx="7556933" cy="283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9144000" y="-28576"/>
            <a:ext cx="1025525" cy="32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D43B3D-7626-4C52-A860-0F026AEA7A0D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144001" y="7938"/>
            <a:ext cx="1036639" cy="33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5EE1F5C4-9703-45B1-BE11-4D68C85AAD18}" type="slidenum">
              <a:rPr lang="en-US" altLang="en-US" sz="1800">
                <a:solidFill>
                  <a:srgbClr val="FFFFFF"/>
                </a:solidFill>
              </a:rPr>
              <a:pPr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52600" y="103665"/>
            <a:ext cx="8686800" cy="641739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52600" y="289035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accent6"/>
                </a:solidFill>
              </a:rPr>
              <a:t>PIP-II Linac &amp; Upgrades (1.2 MW power on target)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0665E1-0023-45A2-9365-45157B477C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141" y="1169817"/>
            <a:ext cx="5247248" cy="39941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FAD087-9075-4CCE-A457-2E3886FFC4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589" y="1170868"/>
            <a:ext cx="3383811" cy="4870339"/>
          </a:xfrm>
          <a:prstGeom prst="rect">
            <a:avLst/>
          </a:prstGeom>
        </p:spPr>
      </p:pic>
      <p:sp>
        <p:nvSpPr>
          <p:cNvPr id="15" name="Content Placeholder 29">
            <a:extLst>
              <a:ext uri="{FF2B5EF4-FFF2-40B4-BE49-F238E27FC236}">
                <a16:creationId xmlns:a16="http://schemas.microsoft.com/office/drawing/2014/main" id="{4AD4CA95-3701-F1AC-9E08-763892FF58FD}"/>
              </a:ext>
            </a:extLst>
          </p:cNvPr>
          <p:cNvSpPr txBox="1">
            <a:spLocks/>
          </p:cNvSpPr>
          <p:nvPr/>
        </p:nvSpPr>
        <p:spPr bwMode="auto">
          <a:xfrm>
            <a:off x="1850207" y="5304638"/>
            <a:ext cx="5519789" cy="95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Project started in 2016 (CD-0)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First beam in Booster: 2029 (plan)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MI 1.2 MW beam on target: 2031 (plan) </a:t>
            </a:r>
          </a:p>
        </p:txBody>
      </p:sp>
    </p:spTree>
    <p:extLst>
      <p:ext uri="{BB962C8B-B14F-4D97-AF65-F5344CB8AC3E}">
        <p14:creationId xmlns:p14="http://schemas.microsoft.com/office/powerpoint/2010/main" val="38067138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F2BDC-595C-0266-96E4-8880B8755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EB40A9-128A-3F05-1FE0-B590825EEB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242646"/>
            <a:ext cx="9994392" cy="5113704"/>
          </a:xfrm>
        </p:spPr>
        <p:txBody>
          <a:bodyPr/>
          <a:lstStyle/>
          <a:p>
            <a:r>
              <a:rPr lang="en-US" sz="2800" dirty="0"/>
              <a:t>Fermilab operates an accelerator complex providing up to 1 MW of proton beam for neutrino and muon experiments</a:t>
            </a:r>
          </a:p>
          <a:p>
            <a:pPr lvl="1"/>
            <a:r>
              <a:rPr lang="en-US" sz="2000" dirty="0"/>
              <a:t>A continuous campaign of improvements has pushed beam power and reliability</a:t>
            </a:r>
          </a:p>
          <a:p>
            <a:pPr lvl="1"/>
            <a:r>
              <a:rPr lang="en-US" sz="2000" dirty="0"/>
              <a:t>Ageing infrastructure has impacted beam delivery</a:t>
            </a:r>
          </a:p>
          <a:p>
            <a:pPr lvl="1"/>
            <a:r>
              <a:rPr lang="en-US" sz="2000" dirty="0"/>
              <a:t>Upgrades are underway for DUNE and future accelerator-based experiments</a:t>
            </a:r>
          </a:p>
          <a:p>
            <a:pPr lvl="1"/>
            <a:endParaRPr lang="en-US" sz="2000" dirty="0"/>
          </a:p>
          <a:p>
            <a:r>
              <a:rPr lang="en-US" sz="2800" dirty="0"/>
              <a:t>A Muon Collider Demonstrator Facility is desired</a:t>
            </a:r>
          </a:p>
          <a:p>
            <a:pPr lvl="1"/>
            <a:r>
              <a:rPr lang="en-US" sz="2000" dirty="0"/>
              <a:t>The Muon Collider is very ambitious in several ways</a:t>
            </a:r>
          </a:p>
          <a:p>
            <a:pPr lvl="1"/>
            <a:r>
              <a:rPr lang="en-US" sz="2000" dirty="0"/>
              <a:t>A concept for a cooling demonstrator is being studied for Fermilab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258DCB-309C-9687-BFFA-B824F41E9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EB2B4-2790-0B79-A02F-DE995129B8E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306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E67F043-E114-4DCD-9F2B-D86C9D973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992" y="3181273"/>
            <a:ext cx="3907368" cy="236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A group of people in a room&#10;&#10;Description automatically generated">
            <a:extLst>
              <a:ext uri="{FF2B5EF4-FFF2-40B4-BE49-F238E27FC236}">
                <a16:creationId xmlns:a16="http://schemas.microsoft.com/office/drawing/2014/main" id="{AEA4F19D-3646-6849-8A76-C22861CB4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183" y="3210588"/>
            <a:ext cx="3500907" cy="233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F67BF40-567F-CF45-93FE-348DA14B1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PIP-II Project construction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860B0F0C-E803-9C47-AE38-27F87B2C3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899" y="4900435"/>
            <a:ext cx="18655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189">
              <a:defRPr/>
            </a:pPr>
            <a:r>
              <a:rPr lang="en-US" alt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Magnets provided by 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A7F74D2D-E0E3-7B49-9FB8-227B75CBE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770" y="4821815"/>
            <a:ext cx="615833" cy="61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E8BD55-6074-4BA4-8D67-3C63980EFB27}"/>
              </a:ext>
            </a:extLst>
          </p:cNvPr>
          <p:cNvSpPr txBox="1"/>
          <p:nvPr/>
        </p:nvSpPr>
        <p:spPr>
          <a:xfrm>
            <a:off x="396950" y="5983797"/>
            <a:ext cx="8988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33B95C0-365A-4151-BAFB-EBA67F20088E}"/>
              </a:ext>
            </a:extLst>
          </p:cNvPr>
          <p:cNvSpPr txBox="1">
            <a:spLocks/>
          </p:cNvSpPr>
          <p:nvPr/>
        </p:nvSpPr>
        <p:spPr>
          <a:xfrm>
            <a:off x="623138" y="1177814"/>
            <a:ext cx="11564983" cy="1645493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380990" indent="-38099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PIP-II received DOE CD-3 approval for start of construction/execution on April 18, 2023</a:t>
            </a:r>
          </a:p>
          <a:p>
            <a:pPr marL="990575" lvl="1" indent="-380990">
              <a:spcBef>
                <a:spcPts val="400"/>
              </a:spcBef>
              <a:buFont typeface="System Font Regular"/>
              <a:buChar char="-"/>
            </a:pPr>
            <a:r>
              <a:rPr lang="en-US" sz="1867" b="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 complex construction is actively underway</a:t>
            </a:r>
            <a:endParaRPr lang="en-US" sz="1867" b="0" dirty="0">
              <a:solidFill>
                <a:srgbClr val="404040"/>
              </a:solidFill>
              <a:latin typeface="Helvetica" pitchFamily="2" charset="0"/>
            </a:endParaRPr>
          </a:p>
          <a:p>
            <a:pPr marL="380990" indent="-38099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404040"/>
                </a:solidFill>
              </a:rPr>
              <a:t>Front end of PIP-II </a:t>
            </a:r>
            <a:r>
              <a:rPr lang="en-US" sz="2000" b="0" dirty="0" err="1">
                <a:solidFill>
                  <a:srgbClr val="404040"/>
                </a:solidFill>
              </a:rPr>
              <a:t>linac</a:t>
            </a:r>
            <a:r>
              <a:rPr lang="en-US" sz="2000" b="0" dirty="0">
                <a:solidFill>
                  <a:srgbClr val="404040"/>
                </a:solidFill>
              </a:rPr>
              <a:t> constructed and successfully tested with beam</a:t>
            </a:r>
          </a:p>
          <a:p>
            <a:pPr marL="380990" indent="-38099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404040"/>
                </a:solidFill>
              </a:rPr>
              <a:t>PIP-II </a:t>
            </a:r>
            <a:r>
              <a:rPr lang="en-US" sz="2000" b="0" dirty="0" err="1">
                <a:solidFill>
                  <a:srgbClr val="404040"/>
                </a:solidFill>
              </a:rPr>
              <a:t>cryoplant</a:t>
            </a:r>
            <a:r>
              <a:rPr lang="en-US" sz="2000" b="0" dirty="0">
                <a:solidFill>
                  <a:srgbClr val="404040"/>
                </a:solidFill>
              </a:rPr>
              <a:t> building complete</a:t>
            </a:r>
          </a:p>
          <a:p>
            <a:pPr marL="380990" indent="-38099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404040"/>
                </a:solidFill>
              </a:rPr>
              <a:t>Extensive in-kind and partner contributions arriving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93CD5E18-B779-47A1-B99F-F888545B2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8752" y="3210584"/>
            <a:ext cx="3295133" cy="231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27383CA-69AE-4CA7-8EAE-BCF142275B03}"/>
              </a:ext>
            </a:extLst>
          </p:cNvPr>
          <p:cNvSpPr/>
          <p:nvPr/>
        </p:nvSpPr>
        <p:spPr>
          <a:xfrm>
            <a:off x="3451079" y="4999127"/>
            <a:ext cx="700916" cy="435895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014CF7-CDA1-4B1A-ABD6-4C2EAD53ECCC}"/>
              </a:ext>
            </a:extLst>
          </p:cNvPr>
          <p:cNvSpPr txBox="1"/>
          <p:nvPr/>
        </p:nvSpPr>
        <p:spPr>
          <a:xfrm>
            <a:off x="848785" y="5728275"/>
            <a:ext cx="10338319" cy="338554"/>
          </a:xfrm>
          <a:prstGeom prst="rect">
            <a:avLst/>
          </a:prstGeom>
          <a:solidFill>
            <a:srgbClr val="004C97"/>
          </a:solidFill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PIP-II is the first particle accelerator built in the U.S. with significant international contributions </a:t>
            </a:r>
          </a:p>
        </p:txBody>
      </p:sp>
    </p:spTree>
    <p:extLst>
      <p:ext uri="{BB962C8B-B14F-4D97-AF65-F5344CB8AC3E}">
        <p14:creationId xmlns:p14="http://schemas.microsoft.com/office/powerpoint/2010/main" val="2608692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4577" y="175281"/>
            <a:ext cx="6515100" cy="323550"/>
          </a:xfrm>
          <a:prstGeom prst="rect">
            <a:avLst/>
          </a:prstGeom>
        </p:spPr>
        <p:txBody>
          <a:bodyPr vert="horz" wrap="square" lIns="0" tIns="9525" rIns="0" bIns="0" rtlCol="0" anchor="b" anchorCtr="0">
            <a:spAutoFit/>
          </a:bodyPr>
          <a:lstStyle/>
          <a:p>
            <a:pPr marL="9525">
              <a:spcBef>
                <a:spcPts val="75"/>
              </a:spcBef>
            </a:pPr>
            <a:r>
              <a:rPr lang="en-US" spc="-45" dirty="0"/>
              <a:t>Mid-Term Accelerator Plans</a:t>
            </a:r>
            <a:endParaRPr spc="-31" dirty="0"/>
          </a:p>
        </p:txBody>
      </p:sp>
      <p:pic>
        <p:nvPicPr>
          <p:cNvPr id="3" name="object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51" y="498831"/>
            <a:ext cx="10622179" cy="573594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14955901" y="6580590"/>
            <a:ext cx="21717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099">
              <a:spcBef>
                <a:spcPts val="15"/>
              </a:spcBef>
            </a:pPr>
            <a:fld id="{81D60167-4931-47E6-BA6A-407CBD079E47}" type="slidenum">
              <a:rPr lang="en-US" spc="-25"/>
              <a:pPr marL="38099">
                <a:spcBef>
                  <a:spcPts val="15"/>
                </a:spcBef>
              </a:pPr>
              <a:t>21</a:t>
            </a:fld>
            <a:endParaRPr spc="-19" dirty="0"/>
          </a:p>
        </p:txBody>
      </p:sp>
    </p:spTree>
    <p:extLst>
      <p:ext uri="{BB962C8B-B14F-4D97-AF65-F5344CB8AC3E}">
        <p14:creationId xmlns:p14="http://schemas.microsoft.com/office/powerpoint/2010/main" val="2185920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98DC3E6-21BA-2C4A-EBD8-5887D64B15D1}"/>
              </a:ext>
            </a:extLst>
          </p:cNvPr>
          <p:cNvSpPr/>
          <p:nvPr/>
        </p:nvSpPr>
        <p:spPr>
          <a:xfrm>
            <a:off x="0" y="1495719"/>
            <a:ext cx="12192000" cy="2041807"/>
          </a:xfrm>
          <a:prstGeom prst="rect">
            <a:avLst/>
          </a:prstGeom>
          <a:solidFill>
            <a:schemeClr val="accent1">
              <a:alpha val="20161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9084BE-F02D-9CC5-6095-62C0E5D25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365" y="1061862"/>
            <a:ext cx="10898791" cy="52165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Our vision is centered on the ACE plan that has two components</a:t>
            </a:r>
          </a:p>
          <a:p>
            <a:pPr marL="457189" indent="-457189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>
                <a:solidFill>
                  <a:srgbClr val="004C97"/>
                </a:solidFill>
              </a:rPr>
              <a:t>Main Injector reliability improvements, cycle time shortening, </a:t>
            </a:r>
            <a:r>
              <a:rPr lang="en-US" dirty="0"/>
              <a:t>and</a:t>
            </a:r>
            <a:r>
              <a:rPr lang="en-US" dirty="0">
                <a:solidFill>
                  <a:srgbClr val="004C97"/>
                </a:solidFill>
              </a:rPr>
              <a:t> target systems upgrade </a:t>
            </a:r>
            <a:r>
              <a:rPr lang="en-US" dirty="0"/>
              <a:t>to be started in the 2020’s called </a:t>
            </a:r>
            <a:r>
              <a:rPr lang="en-US" b="1" dirty="0"/>
              <a:t>ACE-MIRT – without construction of new machines after PIP-II</a:t>
            </a:r>
          </a:p>
          <a:p>
            <a:pPr lvl="1"/>
            <a:r>
              <a:rPr lang="en-US" dirty="0"/>
              <a:t>Will accelerate the achievement of the DUNE science goals with respect to the original PIP-II plan</a:t>
            </a:r>
          </a:p>
          <a:p>
            <a:pPr lvl="1"/>
            <a:r>
              <a:rPr lang="en-US" dirty="0"/>
              <a:t>Improve reliability and safety of the key machines for the future of accelerator complex</a:t>
            </a:r>
          </a:p>
          <a:p>
            <a:pPr lvl="1"/>
            <a:endParaRPr lang="en-US" dirty="0"/>
          </a:p>
          <a:p>
            <a:pPr marL="457189" indent="-457189">
              <a:buFont typeface="+mj-lt"/>
              <a:buAutoNum type="arabicPeriod"/>
            </a:pPr>
            <a:r>
              <a:rPr lang="en-US" dirty="0"/>
              <a:t>Further, design a Next Accelerator Upgrade that builds upon the existing complex and enables Muon Collider R&amp;D, and potentially a path to the collider</a:t>
            </a:r>
          </a:p>
          <a:p>
            <a:pPr lvl="1">
              <a:spcBef>
                <a:spcPts val="512"/>
              </a:spcBef>
            </a:pPr>
            <a:r>
              <a:rPr lang="en-US" dirty="0"/>
              <a:t>Enables the next set of experiments (beyond DUNE and Mu2e) </a:t>
            </a:r>
          </a:p>
          <a:p>
            <a:pPr lvl="1">
              <a:spcBef>
                <a:spcPts val="512"/>
              </a:spcBef>
            </a:pPr>
            <a:r>
              <a:rPr lang="en-US" dirty="0"/>
              <a:t>Capability of Muon Collider R&amp;D, including a demonstrator facility</a:t>
            </a:r>
          </a:p>
          <a:p>
            <a:pPr lvl="1">
              <a:spcBef>
                <a:spcPts val="512"/>
              </a:spcBef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Provide a robust and reliable platform for the future evolution of the Fermilab accelerator complex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21635-87A5-6953-47C5-1BE136F84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Complex Evolution (ACE) plan – beyond 1.2 MW</a:t>
            </a: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id="{049F0F29-B566-C784-DCBC-7CDCD0DF3A89}"/>
              </a:ext>
            </a:extLst>
          </p:cNvPr>
          <p:cNvSpPr/>
          <p:nvPr/>
        </p:nvSpPr>
        <p:spPr>
          <a:xfrm rot="5400000">
            <a:off x="-15048" y="1531777"/>
            <a:ext cx="891691" cy="835972"/>
          </a:xfrm>
          <a:prstGeom prst="chevron">
            <a:avLst>
              <a:gd name="adj" fmla="val 210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867" dirty="0">
                <a:solidFill>
                  <a:schemeClr val="bg1"/>
                </a:solidFill>
              </a:rPr>
              <a:t>2+ MW</a:t>
            </a:r>
          </a:p>
        </p:txBody>
      </p:sp>
      <p:sp>
        <p:nvSpPr>
          <p:cNvPr id="9" name="Chevron 8">
            <a:extLst>
              <a:ext uri="{FF2B5EF4-FFF2-40B4-BE49-F238E27FC236}">
                <a16:creationId xmlns:a16="http://schemas.microsoft.com/office/drawing/2014/main" id="{B994FDC2-B6AD-76B6-1A28-C89AA6808A83}"/>
              </a:ext>
            </a:extLst>
          </p:cNvPr>
          <p:cNvSpPr/>
          <p:nvPr/>
        </p:nvSpPr>
        <p:spPr>
          <a:xfrm rot="5400000">
            <a:off x="-27860" y="3989868"/>
            <a:ext cx="891691" cy="835972"/>
          </a:xfrm>
          <a:prstGeom prst="chevron">
            <a:avLst>
              <a:gd name="adj" fmla="val 2106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867" dirty="0">
                <a:solidFill>
                  <a:schemeClr val="bg1"/>
                </a:solidFill>
              </a:rPr>
              <a:t>Multi-MW</a:t>
            </a:r>
          </a:p>
        </p:txBody>
      </p:sp>
    </p:spTree>
    <p:extLst>
      <p:ext uri="{BB962C8B-B14F-4D97-AF65-F5344CB8AC3E}">
        <p14:creationId xmlns:p14="http://schemas.microsoft.com/office/powerpoint/2010/main" val="2372046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B038B6-9DE3-DCC7-DD5E-1C87E6D02D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6405" y="1340725"/>
                <a:ext cx="10255195" cy="4698139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This component of ACE plan aims to develop the Fermilab accelerator complex capabilities beyond PIP-II, </a:t>
                </a:r>
                <a:r>
                  <a:rPr lang="en-US" i="1" dirty="0"/>
                  <a:t>without new accelerator construction.</a:t>
                </a:r>
              </a:p>
              <a:p>
                <a:pPr marL="376757" lvl="1" indent="0">
                  <a:buNone/>
                </a:pPr>
                <a:r>
                  <a:rPr lang="en-US" dirty="0"/>
                  <a:t>Overall efficiency and reliability of operations</a:t>
                </a:r>
              </a:p>
              <a:p>
                <a:pPr lvl="2"/>
                <a:r>
                  <a:rPr lang="en-US" dirty="0"/>
                  <a:t>Implement improvements aiming to reduce losses, radioactive activation</a:t>
                </a:r>
              </a:p>
              <a:p>
                <a:pPr marL="764097" lvl="2" indent="0">
                  <a:buNone/>
                </a:pPr>
                <a:r>
                  <a:rPr lang="en-US" b="1" dirty="0"/>
                  <a:t>Task 1)  Improve MI reliability by replacing quadrupole magnets with robust design</a:t>
                </a:r>
                <a:endParaRPr lang="en-US" dirty="0"/>
              </a:p>
              <a:p>
                <a:pPr marL="376757" lvl="1" indent="0">
                  <a:buNone/>
                </a:pPr>
                <a:r>
                  <a:rPr lang="en-US" dirty="0"/>
                  <a:t>Machine capability: Maximum proton flux produced by the accelerator</a:t>
                </a:r>
              </a:p>
              <a:p>
                <a:pPr marL="764097" lvl="2" indent="0">
                  <a:buNone/>
                </a:pPr>
                <a:r>
                  <a:rPr lang="en-US" b="1" dirty="0"/>
                  <a:t>Task 2) Upgrade MI ramp power system to enable faster cycle time (1.2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/>
                  <a:t>0.6s)</a:t>
                </a:r>
              </a:p>
              <a:p>
                <a:pPr marL="764097" lvl="2" indent="0">
                  <a:buNone/>
                </a:pPr>
                <a:r>
                  <a:rPr lang="en-US" b="1" dirty="0"/>
                  <a:t>Task 3) Upgrade MI RF acceleration system to allow for more beam flux</a:t>
                </a:r>
              </a:p>
              <a:p>
                <a:pPr marL="376757" lvl="1" indent="0">
                  <a:buNone/>
                </a:pPr>
                <a:r>
                  <a:rPr lang="en-US" dirty="0"/>
                  <a:t>Ability of target station to convert protons to neutrinos</a:t>
                </a:r>
              </a:p>
              <a:p>
                <a:pPr marL="764097" lvl="2" indent="0">
                  <a:buNone/>
                </a:pPr>
                <a:r>
                  <a:rPr lang="en-US" b="1" dirty="0"/>
                  <a:t>Task 4) Upgrade LBNF Target and Horns to reliable 2+ MW capability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B038B6-9DE3-DCC7-DD5E-1C87E6D02D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6405" y="1340725"/>
                <a:ext cx="10255195" cy="4698139"/>
              </a:xfrm>
              <a:blipFill>
                <a:blip r:embed="rId3"/>
                <a:stretch>
                  <a:fillRect l="-1665" t="-3113" b="-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51A06CC-B4B0-59E2-2506-92E77FCEF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ACE-MIRT scope to enable 2+ MW</a:t>
            </a:r>
            <a:br>
              <a:rPr lang="en-US" dirty="0"/>
            </a:br>
            <a:r>
              <a:rPr lang="en-US" i="1" dirty="0"/>
              <a:t>Accelerator Complex Evolution</a:t>
            </a:r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1D944B53-AB5B-E830-D7FD-92AD3C25B82F}"/>
              </a:ext>
            </a:extLst>
          </p:cNvPr>
          <p:cNvSpPr/>
          <p:nvPr/>
        </p:nvSpPr>
        <p:spPr>
          <a:xfrm rot="5400000">
            <a:off x="35066" y="2085001"/>
            <a:ext cx="671823" cy="463896"/>
          </a:xfrm>
          <a:prstGeom prst="chevron">
            <a:avLst>
              <a:gd name="adj" fmla="val 2106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US" sz="1867">
              <a:solidFill>
                <a:schemeClr val="bg1"/>
              </a:solidFill>
            </a:endParaRP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id="{B0FEC49F-41A8-D2FF-5582-51E843EC5ADA}"/>
              </a:ext>
            </a:extLst>
          </p:cNvPr>
          <p:cNvSpPr/>
          <p:nvPr/>
        </p:nvSpPr>
        <p:spPr>
          <a:xfrm rot="5400000">
            <a:off x="35067" y="5128371"/>
            <a:ext cx="671823" cy="463896"/>
          </a:xfrm>
          <a:prstGeom prst="chevron">
            <a:avLst>
              <a:gd name="adj" fmla="val 210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US" sz="1867">
              <a:solidFill>
                <a:schemeClr val="bg1"/>
              </a:solidFill>
            </a:endParaRPr>
          </a:p>
        </p:txBody>
      </p:sp>
      <p:sp>
        <p:nvSpPr>
          <p:cNvPr id="9" name="Chevron 8">
            <a:extLst>
              <a:ext uri="{FF2B5EF4-FFF2-40B4-BE49-F238E27FC236}">
                <a16:creationId xmlns:a16="http://schemas.microsoft.com/office/drawing/2014/main" id="{1D248641-5C79-A62D-8BF7-328A463B8A23}"/>
              </a:ext>
            </a:extLst>
          </p:cNvPr>
          <p:cNvSpPr/>
          <p:nvPr/>
        </p:nvSpPr>
        <p:spPr>
          <a:xfrm rot="5400000">
            <a:off x="35066" y="3532963"/>
            <a:ext cx="671823" cy="463896"/>
          </a:xfrm>
          <a:prstGeom prst="chevron">
            <a:avLst>
              <a:gd name="adj" fmla="val 2106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endParaRPr lang="en-US" sz="1867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310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5" y="562196"/>
            <a:ext cx="11563351" cy="5059363"/>
          </a:xfrm>
        </p:spPr>
        <p:txBody>
          <a:bodyPr>
            <a:normAutofit/>
          </a:bodyPr>
          <a:lstStyle/>
          <a:p>
            <a:pPr marL="0" indent="0">
              <a:spcBef>
                <a:spcPts val="512"/>
              </a:spcBef>
              <a:buNone/>
            </a:pPr>
            <a:r>
              <a:rPr lang="en-US" sz="2133" dirty="0"/>
              <a:t>Scenarios were developed informed by studies from the past and input to Snowmass/P5</a:t>
            </a:r>
          </a:p>
          <a:p>
            <a:pPr marL="450838" lvl="1" indent="-380990">
              <a:spcBef>
                <a:spcPts val="512"/>
              </a:spcBef>
            </a:pPr>
            <a:r>
              <a:rPr lang="en-US" dirty="0"/>
              <a:t>Robust and capable 2.4MW accelerator complex for LBNF.</a:t>
            </a:r>
          </a:p>
          <a:p>
            <a:pPr marL="450838" lvl="1" indent="-380990">
              <a:spcBef>
                <a:spcPts val="512"/>
              </a:spcBef>
            </a:pPr>
            <a:r>
              <a:rPr lang="en-US" dirty="0"/>
              <a:t>Opportunities for high-power experiments at 1, 2, 8 GeV</a:t>
            </a:r>
          </a:p>
          <a:p>
            <a:pPr marL="450838" lvl="1" indent="-380990">
              <a:spcBef>
                <a:spcPts val="512"/>
              </a:spcBef>
            </a:pPr>
            <a:r>
              <a:rPr lang="en-US" dirty="0"/>
              <a:t>A platform for accelerator test facilities and demonstrators for future accelerators and colliders</a:t>
            </a:r>
          </a:p>
          <a:p>
            <a:pPr marL="0" indent="0">
              <a:spcBef>
                <a:spcPts val="512"/>
              </a:spcBef>
              <a:buNone/>
            </a:pPr>
            <a:r>
              <a:rPr lang="en-US" dirty="0"/>
              <a:t>Community engagement and design studies will continue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-33976"/>
            <a:ext cx="11582400" cy="427877"/>
          </a:xfrm>
        </p:spPr>
        <p:txBody>
          <a:bodyPr/>
          <a:lstStyle/>
          <a:p>
            <a:r>
              <a:rPr lang="en-US" sz="2600" dirty="0"/>
              <a:t>Numerous concepts for future proton accelerators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843867" y="6045068"/>
            <a:ext cx="8348133" cy="243417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ctr" defTabSz="609585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l">
              <a:defRPr/>
            </a:pPr>
            <a:r>
              <a:rPr lang="en-US"/>
              <a:t>Lia Merminga |  Snowmass 2022  | Vision</a:t>
            </a:r>
            <a:endParaRPr lang="en-US" b="1" dirty="0"/>
          </a:p>
        </p:txBody>
      </p:sp>
      <p:sp>
        <p:nvSpPr>
          <p:cNvPr id="2" name="Freeform 3">
            <a:extLst>
              <a:ext uri="{FF2B5EF4-FFF2-40B4-BE49-F238E27FC236}">
                <a16:creationId xmlns:a16="http://schemas.microsoft.com/office/drawing/2014/main" id="{1289DF4D-69B6-4534-B809-1A569685C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8818" y="7010400"/>
            <a:ext cx="461433" cy="119380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srgbClr val="003087"/>
              </a:solidFill>
              <a:latin typeface="Calibri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2C501676-2139-6C4A-125F-9064553677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840" y="3091877"/>
            <a:ext cx="5964924" cy="3350163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0A4E3B9-4113-89CF-F290-345EC83BE6B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224" y="3036529"/>
            <a:ext cx="6301301" cy="371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0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40277D-FDF6-EB36-F8C9-CB0EA5810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63994"/>
            <a:ext cx="11563351" cy="16205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Many challenges throughout the proposed complex</a:t>
            </a:r>
          </a:p>
          <a:p>
            <a:pPr lvl="1"/>
            <a:r>
              <a:rPr lang="en-US" dirty="0"/>
              <a:t>Numerous technologies to be demonstrated</a:t>
            </a:r>
          </a:p>
          <a:p>
            <a:r>
              <a:rPr lang="en-US" dirty="0"/>
              <a:t>Ionization cooling is one of the more novel approaches, and requires a great deal of integration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</p:spPr>
        <p:txBody>
          <a:bodyPr/>
          <a:lstStyle/>
          <a:p>
            <a:r>
              <a:rPr lang="en-US" dirty="0"/>
              <a:t>Muon Collider Demonstrator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7C6DBE-67D5-454F-4AEF-B34CACA38C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436" y="2564899"/>
            <a:ext cx="7962865" cy="404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71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89600-F386-C0BA-CB05-6250DD970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1AAF504-8013-5695-590C-13D5FB152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924" y="324675"/>
            <a:ext cx="9056077" cy="427877"/>
          </a:xfrm>
        </p:spPr>
        <p:txBody>
          <a:bodyPr/>
          <a:lstStyle/>
          <a:p>
            <a:r>
              <a:rPr lang="en-US" dirty="0"/>
              <a:t>Concept of ionization cooling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DD86C7-E0DE-16AC-DB83-6BCBA5D6F2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16" t="12598" b="35025"/>
          <a:stretch/>
        </p:blipFill>
        <p:spPr>
          <a:xfrm>
            <a:off x="1746251" y="934419"/>
            <a:ext cx="8356209" cy="26939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3FC01F-6688-CA68-2987-A3BF7A50B230}"/>
              </a:ext>
            </a:extLst>
          </p:cNvPr>
          <p:cNvSpPr txBox="1"/>
          <p:nvPr/>
        </p:nvSpPr>
        <p:spPr>
          <a:xfrm>
            <a:off x="9316721" y="1061917"/>
            <a:ext cx="131157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x1000 cells!</a:t>
            </a:r>
          </a:p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identical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593162-BA6B-6165-B22D-F74C18948F67}"/>
              </a:ext>
            </a:extLst>
          </p:cNvPr>
          <p:cNvCxnSpPr/>
          <p:nvPr/>
        </p:nvCxnSpPr>
        <p:spPr>
          <a:xfrm>
            <a:off x="7074566" y="3517860"/>
            <a:ext cx="2897945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1817314-6297-06BE-6D7C-4A289F7A4F79}"/>
              </a:ext>
            </a:extLst>
          </p:cNvPr>
          <p:cNvSpPr txBox="1"/>
          <p:nvPr/>
        </p:nvSpPr>
        <p:spPr>
          <a:xfrm>
            <a:off x="8682401" y="3171105"/>
            <a:ext cx="1548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cell (~ 1m)</a:t>
            </a:r>
          </a:p>
          <a:p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712BBD18-5309-2C20-4E1F-F81EBE274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250" y="4019219"/>
            <a:ext cx="8629790" cy="213539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Considerations for MuC cooling: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size must be small at the absorber to reduce scattering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Absorbers with low Z and large energy loss must be selected 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Magnetic field has to increase in strength over distance to keep cooling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magnetic field, makes normal conducting (NC) cavities the only option </a:t>
            </a:r>
          </a:p>
          <a:p>
            <a:pPr marL="457200" lvl="1" indent="0">
              <a:spcBef>
                <a:spcPts val="500"/>
              </a:spcBef>
              <a:spcAft>
                <a:spcPts val="500"/>
              </a:spcAft>
              <a:buNone/>
              <a:defRPr/>
            </a:pPr>
            <a:endParaRPr lang="en-US" altLang="en-US" sz="1800" kern="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endParaRPr lang="en-US" altLang="en-US" sz="2200" kern="0" dirty="0">
              <a:solidFill>
                <a:srgbClr val="000000"/>
              </a:solidFill>
              <a:latin typeface="Arial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5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086CF-B085-B20A-C6ED-1FADB9744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2B44B5-6915-490D-4BBE-75848ACAF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524" y="871382"/>
            <a:ext cx="8816009" cy="4191293"/>
          </a:xfrm>
          <a:noFill/>
        </p:spPr>
        <p:txBody>
          <a:bodyPr/>
          <a:lstStyle/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During the MAP-era a complete design of a Muon Collider cooling system was developed; further improved by the IMCC</a:t>
            </a:r>
          </a:p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Simulation findings look promising but more R&amp;D is needed to benchmark assumptions</a:t>
            </a:r>
          </a:p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endParaRPr lang="en-US" altLang="en-US" sz="2000" kern="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solidFill>
                <a:srgbClr val="003087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2EE8335-9A52-7FD1-FAE2-1FB13B6AD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7685"/>
            <a:ext cx="8686800" cy="427877"/>
          </a:xfrm>
        </p:spPr>
        <p:txBody>
          <a:bodyPr/>
          <a:lstStyle/>
          <a:p>
            <a:r>
              <a:rPr lang="en-US" dirty="0"/>
              <a:t>Design &amp; simulation studies for cooling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ECAEFA-C7B7-0B82-C141-68A378557E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304" y="2490503"/>
            <a:ext cx="6351973" cy="37943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6DEAB7-3C77-C366-FF33-522C268701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08" t="26684" r="43807" b="29282"/>
          <a:stretch/>
        </p:blipFill>
        <p:spPr>
          <a:xfrm>
            <a:off x="8048928" y="3190555"/>
            <a:ext cx="2535586" cy="217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514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D26DF38-E81E-91EA-7616-C9D10EFE95A3}"/>
              </a:ext>
            </a:extLst>
          </p:cNvPr>
          <p:cNvSpPr txBox="1">
            <a:spLocks/>
          </p:cNvSpPr>
          <p:nvPr/>
        </p:nvSpPr>
        <p:spPr>
          <a:xfrm>
            <a:off x="7176540" y="4253190"/>
            <a:ext cx="3229323" cy="14826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b="1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Full demonstrator with beam</a:t>
            </a:r>
          </a:p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Coils producing 7T axial fields</a:t>
            </a:r>
          </a:p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Potential to achieve 50% 6D cooling</a:t>
            </a:r>
          </a:p>
          <a:p>
            <a:pPr lvl="1" indent="-342900" defTabSz="914400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endParaRPr lang="en-US" altLang="en-US" sz="1800" kern="0" dirty="0">
              <a:solidFill>
                <a:srgbClr val="004C97"/>
              </a:solidFill>
              <a:latin typeface="Arial"/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3A6EDDF-7C31-3193-ED9A-AE7CEF7AE625}"/>
              </a:ext>
            </a:extLst>
          </p:cNvPr>
          <p:cNvSpPr txBox="1">
            <a:spLocks/>
          </p:cNvSpPr>
          <p:nvPr/>
        </p:nvSpPr>
        <p:spPr>
          <a:xfrm>
            <a:off x="5124106" y="2875441"/>
            <a:ext cx="3701026" cy="12486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b="1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Cell integration studies</a:t>
            </a:r>
          </a:p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Cell resembles late 6D cooling stages</a:t>
            </a:r>
          </a:p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Reuse components from Phase I </a:t>
            </a:r>
          </a:p>
          <a:p>
            <a:pPr lvl="1" indent="-342900" defTabSz="914400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endParaRPr lang="en-US" altLang="en-US" sz="1800" kern="0" dirty="0">
              <a:solidFill>
                <a:srgbClr val="004C97"/>
              </a:solidFill>
              <a:latin typeface="Arial"/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26FD1072-545B-816A-EC14-B0FABEB5B7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69" t="23538" r="6154" b="35710"/>
          <a:stretch/>
        </p:blipFill>
        <p:spPr>
          <a:xfrm>
            <a:off x="2260827" y="4274462"/>
            <a:ext cx="5187018" cy="1397581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2B5235B9-95B5-8865-13CA-0712BC4D7817}"/>
              </a:ext>
            </a:extLst>
          </p:cNvPr>
          <p:cNvSpPr txBox="1">
            <a:spLocks/>
          </p:cNvSpPr>
          <p:nvPr/>
        </p:nvSpPr>
        <p:spPr>
          <a:xfrm>
            <a:off x="3257946" y="1633235"/>
            <a:ext cx="3548473" cy="1114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b="1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RF studies in B-fields</a:t>
            </a:r>
          </a:p>
          <a:p>
            <a:pPr marL="400050" lvl="1" indent="0" defTabSz="9144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altLang="en-US" sz="1600" kern="0" dirty="0">
                <a:solidFill>
                  <a:srgbClr val="003087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Material studies &amp; cryogenic Cu</a:t>
            </a:r>
          </a:p>
          <a:p>
            <a:pPr marL="400050" lvl="1" indent="0" defTabSz="914400">
              <a:spcBef>
                <a:spcPts val="500"/>
              </a:spcBef>
              <a:spcAft>
                <a:spcPts val="500"/>
              </a:spcAft>
              <a:buNone/>
              <a:defRPr/>
            </a:pPr>
            <a:endParaRPr lang="en-US" altLang="en-US" sz="1800" kern="0" dirty="0">
              <a:solidFill>
                <a:srgbClr val="004C97"/>
              </a:solidFill>
              <a:latin typeface="Arial"/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49126" y="859091"/>
            <a:ext cx="9208606" cy="739974"/>
          </a:xfrm>
          <a:noFill/>
        </p:spPr>
        <p:txBody>
          <a:bodyPr/>
          <a:lstStyle/>
          <a:p>
            <a:pPr marL="342900" indent="-342900" fontAlgn="base">
              <a:spcBef>
                <a:spcPts val="400"/>
              </a:spcBef>
              <a:spcAft>
                <a:spcPts val="400"/>
              </a:spcAft>
              <a:buClrTx/>
              <a:buFontTx/>
              <a:buChar char="•"/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Detailed parameters will depend on available funding and resources </a:t>
            </a:r>
            <a:endParaRPr lang="en-US" altLang="en-US" sz="2200" kern="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52600" y="237685"/>
            <a:ext cx="8999806" cy="427877"/>
          </a:xfrm>
        </p:spPr>
        <p:txBody>
          <a:bodyPr/>
          <a:lstStyle/>
          <a:p>
            <a:r>
              <a:rPr lang="en-US" dirty="0"/>
              <a:t>Muon demonstrator staging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365AC94B-A817-6407-170E-69DBC3594C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564" r="68769" b="6581"/>
          <a:stretch/>
        </p:blipFill>
        <p:spPr>
          <a:xfrm>
            <a:off x="2679992" y="2825954"/>
            <a:ext cx="2589586" cy="134582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635C8ED-30C4-EB13-150F-C375263437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0" r="80077" b="76104"/>
          <a:stretch/>
        </p:blipFill>
        <p:spPr>
          <a:xfrm>
            <a:off x="2116165" y="1629718"/>
            <a:ext cx="1444666" cy="11145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75B81E-2A66-DA03-2835-02FBD45F422B}"/>
              </a:ext>
            </a:extLst>
          </p:cNvPr>
          <p:cNvSpPr/>
          <p:nvPr/>
        </p:nvSpPr>
        <p:spPr>
          <a:xfrm>
            <a:off x="1585526" y="1633234"/>
            <a:ext cx="5220892" cy="111101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199340-57D9-1B6A-A02C-E1E93F4988D0}"/>
              </a:ext>
            </a:extLst>
          </p:cNvPr>
          <p:cNvSpPr txBox="1"/>
          <p:nvPr/>
        </p:nvSpPr>
        <p:spPr>
          <a:xfrm rot="16200000">
            <a:off x="1905779" y="3310751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Phase-II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E3A120-ABAD-5E36-1F83-9DC4D5AED5F3}"/>
              </a:ext>
            </a:extLst>
          </p:cNvPr>
          <p:cNvSpPr/>
          <p:nvPr/>
        </p:nvSpPr>
        <p:spPr>
          <a:xfrm>
            <a:off x="1953419" y="2875442"/>
            <a:ext cx="3338702" cy="123995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6EADC2-8A75-6CC9-7FCE-D8EA42E88943}"/>
              </a:ext>
            </a:extLst>
          </p:cNvPr>
          <p:cNvSpPr txBox="1"/>
          <p:nvPr/>
        </p:nvSpPr>
        <p:spPr>
          <a:xfrm rot="16200000">
            <a:off x="1363290" y="200231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Phase-I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B87088-5E75-500E-7930-7E0E74E3FF32}"/>
              </a:ext>
            </a:extLst>
          </p:cNvPr>
          <p:cNvSpPr/>
          <p:nvPr/>
        </p:nvSpPr>
        <p:spPr>
          <a:xfrm>
            <a:off x="1746251" y="4274461"/>
            <a:ext cx="4968728" cy="14671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27ABF5-B1A8-2B4E-1EE9-7F6B5DE6DFD7}"/>
              </a:ext>
            </a:extLst>
          </p:cNvPr>
          <p:cNvSpPr txBox="1"/>
          <p:nvPr/>
        </p:nvSpPr>
        <p:spPr>
          <a:xfrm rot="16200000">
            <a:off x="1339073" y="48098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Phase-III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ABB9EA-E0AE-8289-438D-8E7CCA2C2C12}"/>
              </a:ext>
            </a:extLst>
          </p:cNvPr>
          <p:cNvSpPr/>
          <p:nvPr/>
        </p:nvSpPr>
        <p:spPr>
          <a:xfrm>
            <a:off x="1585527" y="4269815"/>
            <a:ext cx="8820335" cy="141459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A33DC3-97A9-A36A-D0BD-AC35C5115FB8}"/>
              </a:ext>
            </a:extLst>
          </p:cNvPr>
          <p:cNvSpPr/>
          <p:nvPr/>
        </p:nvSpPr>
        <p:spPr>
          <a:xfrm>
            <a:off x="2243050" y="2887960"/>
            <a:ext cx="6582082" cy="123995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2A7BFBF-85A8-B826-66A9-065AD730EC6F}"/>
              </a:ext>
            </a:extLst>
          </p:cNvPr>
          <p:cNvCxnSpPr/>
          <p:nvPr/>
        </p:nvCxnSpPr>
        <p:spPr>
          <a:xfrm>
            <a:off x="3425952" y="3145185"/>
            <a:ext cx="0" cy="872170"/>
          </a:xfrm>
          <a:prstGeom prst="line">
            <a:avLst/>
          </a:prstGeom>
          <a:ln w="12700">
            <a:solidFill>
              <a:srgbClr val="40404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73E6364-04F4-ECBE-88C3-286BED945D0B}"/>
              </a:ext>
            </a:extLst>
          </p:cNvPr>
          <p:cNvCxnSpPr/>
          <p:nvPr/>
        </p:nvCxnSpPr>
        <p:spPr>
          <a:xfrm>
            <a:off x="4504006" y="3145185"/>
            <a:ext cx="0" cy="872170"/>
          </a:xfrm>
          <a:prstGeom prst="line">
            <a:avLst/>
          </a:prstGeom>
          <a:ln w="12700">
            <a:solidFill>
              <a:srgbClr val="40404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2369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32A8DC7-0E24-C267-A4F9-AB3067A1CB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25" t="20940" r="21827" b="50566"/>
          <a:stretch/>
        </p:blipFill>
        <p:spPr bwMode="auto">
          <a:xfrm>
            <a:off x="1596928" y="3504850"/>
            <a:ext cx="5312410" cy="1590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96929" y="912105"/>
            <a:ext cx="4123245" cy="2672924"/>
          </a:xfrm>
          <a:noFill/>
        </p:spPr>
        <p:txBody>
          <a:bodyPr/>
          <a:lstStyle/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Design in progress</a:t>
            </a:r>
          </a:p>
          <a:p>
            <a:pPr lvl="1" indent="-342900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Muon source, target and transport</a:t>
            </a:r>
          </a:p>
          <a:p>
            <a:pPr lvl="1" indent="-342900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transport</a:t>
            </a:r>
          </a:p>
          <a:p>
            <a:pPr lvl="1" indent="-342900"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1800" kern="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Cooling channel 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  <a:defRPr/>
            </a:pPr>
            <a:r>
              <a:rPr lang="en-US" altLang="en-US" sz="22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Investing commonalities with other applications</a:t>
            </a:r>
          </a:p>
          <a:p>
            <a:pPr marL="342900" indent="-342900" fontAlgn="base">
              <a:spcBef>
                <a:spcPts val="500"/>
              </a:spcBef>
              <a:spcAft>
                <a:spcPts val="500"/>
              </a:spcAft>
              <a:buClrTx/>
              <a:buFontTx/>
              <a:buChar char="•"/>
              <a:defRPr/>
            </a:pPr>
            <a:endParaRPr lang="en-US" altLang="en-US" sz="2200" kern="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demonstrator with beam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EB7383-CEF2-C5E9-F6BE-5C90B8E785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58" t="56843" r="49462" b="18531"/>
          <a:stretch/>
        </p:blipFill>
        <p:spPr>
          <a:xfrm>
            <a:off x="5918105" y="2696455"/>
            <a:ext cx="5465242" cy="10183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6B762E-59F7-324D-35B4-865E473BF4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89" t="26646" r="13458" b="40172"/>
          <a:stretch/>
        </p:blipFill>
        <p:spPr bwMode="auto">
          <a:xfrm>
            <a:off x="5918105" y="613367"/>
            <a:ext cx="5376545" cy="1800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4080FC-D1D8-DDA2-F314-9446525D5AEF}"/>
              </a:ext>
            </a:extLst>
          </p:cNvPr>
          <p:cNvSpPr txBox="1"/>
          <p:nvPr/>
        </p:nvSpPr>
        <p:spPr>
          <a:xfrm>
            <a:off x="6544756" y="4194298"/>
            <a:ext cx="4123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05ED4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C. Rogers, Phys. Sci. Forum </a:t>
            </a:r>
            <a:r>
              <a:rPr lang="en-US" sz="1600" b="1" dirty="0">
                <a:solidFill>
                  <a:srgbClr val="F05ED4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2023</a:t>
            </a:r>
            <a:r>
              <a:rPr lang="en-US" sz="1600" dirty="0">
                <a:solidFill>
                  <a:srgbClr val="F05ED4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8(1), 37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414649-1988-90E6-C35B-AD057B60C3D9}"/>
              </a:ext>
            </a:extLst>
          </p:cNvPr>
          <p:cNvSpPr txBox="1"/>
          <p:nvPr/>
        </p:nvSpPr>
        <p:spPr>
          <a:xfrm>
            <a:off x="1596929" y="5407107"/>
            <a:ext cx="93762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7030A0"/>
                </a:solidFill>
                <a:latin typeface="Helvetica" panose="020B0604020202020204"/>
                <a:cs typeface="Helvetica" panose="020B0604020202020204"/>
              </a:rPr>
              <a:t>Fermilab with access to high-power proton beams and technological expertise, is a good candidate for a Cooling Demonstrator </a:t>
            </a:r>
          </a:p>
        </p:txBody>
      </p:sp>
    </p:spTree>
    <p:extLst>
      <p:ext uri="{BB962C8B-B14F-4D97-AF65-F5344CB8AC3E}">
        <p14:creationId xmlns:p14="http://schemas.microsoft.com/office/powerpoint/2010/main" val="117726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-77931"/>
            <a:ext cx="12191999" cy="693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7055" y="-77932"/>
            <a:ext cx="5345277" cy="641739"/>
          </a:xfrm>
        </p:spPr>
        <p:txBody>
          <a:bodyPr anchor="ctr" anchorCtr="0"/>
          <a:lstStyle/>
          <a:p>
            <a:r>
              <a:rPr lang="en-US" sz="2667" dirty="0">
                <a:solidFill>
                  <a:schemeClr val="tx1"/>
                </a:solidFill>
              </a:rPr>
              <a:t>Fermilab Accelerator Complex</a:t>
            </a:r>
          </a:p>
        </p:txBody>
      </p:sp>
    </p:spTree>
    <p:extLst>
      <p:ext uri="{BB962C8B-B14F-4D97-AF65-F5344CB8AC3E}">
        <p14:creationId xmlns:p14="http://schemas.microsoft.com/office/powerpoint/2010/main" val="3921811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05AAA-D12A-D259-9C88-605B02E88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6388EA2-917E-C394-5C0D-D6BDA34BD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locations at Fermilab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880700-32E2-3E9B-6067-2CF8047642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658" y="788486"/>
            <a:ext cx="7075631" cy="35335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8A29DA-8EAB-3DAD-D50B-BE420544C7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952" t="25888" r="13882" b="11728"/>
          <a:stretch/>
        </p:blipFill>
        <p:spPr>
          <a:xfrm>
            <a:off x="4667368" y="3767634"/>
            <a:ext cx="3036588" cy="2476052"/>
          </a:xfrm>
          <a:prstGeom prst="rect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5635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DC777-41F3-E17D-857E-D0C066C37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A2BB98-BDA5-20D1-57B9-E7B2358A56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242646"/>
            <a:ext cx="9994392" cy="5113704"/>
          </a:xfrm>
        </p:spPr>
        <p:txBody>
          <a:bodyPr/>
          <a:lstStyle/>
          <a:p>
            <a:r>
              <a:rPr lang="en-US" sz="2800" dirty="0"/>
              <a:t>Fermilab operates an accelerator complex providing up to 1 MW of proton beam for neutrino and muon experiments</a:t>
            </a:r>
          </a:p>
          <a:p>
            <a:pPr lvl="1"/>
            <a:r>
              <a:rPr lang="en-US" sz="2000" dirty="0"/>
              <a:t>A continuous campaign of improvements has pushed beam power and reliability</a:t>
            </a:r>
          </a:p>
          <a:p>
            <a:pPr lvl="1"/>
            <a:r>
              <a:rPr lang="en-US" sz="2000" dirty="0"/>
              <a:t>Ageing infrastructure has impacted beam delivery</a:t>
            </a:r>
          </a:p>
          <a:p>
            <a:pPr lvl="1"/>
            <a:r>
              <a:rPr lang="en-US" sz="2000" dirty="0"/>
              <a:t>Upgrades are underway for DUNE and future accelerator-based experiments</a:t>
            </a:r>
          </a:p>
          <a:p>
            <a:pPr lvl="1"/>
            <a:endParaRPr lang="en-US" sz="2000" dirty="0"/>
          </a:p>
          <a:p>
            <a:r>
              <a:rPr lang="en-US" sz="2800" dirty="0"/>
              <a:t>A Muon Collider Demonstrator Facility is desired</a:t>
            </a:r>
          </a:p>
          <a:p>
            <a:pPr lvl="1"/>
            <a:r>
              <a:rPr lang="en-US" sz="2000" dirty="0"/>
              <a:t>The Muon Collider is very ambitious in several ways</a:t>
            </a:r>
          </a:p>
          <a:p>
            <a:pPr lvl="1"/>
            <a:r>
              <a:rPr lang="en-US" sz="2000" dirty="0"/>
              <a:t>A concept for a cooling demonstrator is being studied for Fermilab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B56851-4BEF-61CC-3A27-89E3BC52B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44A67-652B-435A-2570-AF7BFA4AA98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13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586BC-EC54-0614-8A00-5D3D0AD29C4B}"/>
              </a:ext>
            </a:extLst>
          </p:cNvPr>
          <p:cNvSpPr txBox="1">
            <a:spLocks/>
          </p:cNvSpPr>
          <p:nvPr/>
        </p:nvSpPr>
        <p:spPr>
          <a:xfrm>
            <a:off x="4033643" y="1099284"/>
            <a:ext cx="4124714" cy="8002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1" i="0" kern="1200" spc="-50" baseline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r>
              <a:rPr lang="en-US" sz="54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6400" y="274637"/>
            <a:ext cx="5083800" cy="792163"/>
          </a:xfrm>
        </p:spPr>
        <p:txBody>
          <a:bodyPr/>
          <a:lstStyle/>
          <a:p>
            <a:r>
              <a:rPr lang="en-US" sz="3600" dirty="0"/>
              <a:t>The Fermilab Linac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8400" y="1084801"/>
            <a:ext cx="4773600" cy="49919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Linear (copper) Accelerator</a:t>
            </a:r>
          </a:p>
          <a:p>
            <a:r>
              <a:rPr lang="en-US" dirty="0"/>
              <a:t>Accelerates H</a:t>
            </a:r>
            <a:r>
              <a:rPr lang="en-US" baseline="30000" dirty="0"/>
              <a:t>-</a:t>
            </a:r>
            <a:r>
              <a:rPr lang="en-US" dirty="0"/>
              <a:t> ions</a:t>
            </a:r>
            <a:endParaRPr lang="en-US" baseline="30000" dirty="0"/>
          </a:p>
          <a:p>
            <a:pPr lvl="1"/>
            <a:r>
              <a:rPr lang="en-US" sz="2000" dirty="0"/>
              <a:t>750 </a:t>
            </a:r>
            <a:r>
              <a:rPr lang="en-US" sz="2000" dirty="0" err="1"/>
              <a:t>keV</a:t>
            </a:r>
            <a:r>
              <a:rPr lang="en-US" sz="2000" dirty="0"/>
              <a:t> </a:t>
            </a:r>
            <a:r>
              <a:rPr lang="en-US" sz="2000" dirty="0">
                <a:sym typeface="Symbol" pitchFamily="18" charset="2"/>
              </a:rPr>
              <a:t></a:t>
            </a:r>
            <a:r>
              <a:rPr lang="en-US" sz="2000" dirty="0"/>
              <a:t> 400 MeV</a:t>
            </a:r>
          </a:p>
          <a:p>
            <a:pPr lvl="2"/>
            <a:r>
              <a:rPr lang="en-US" sz="1600" dirty="0"/>
              <a:t>Thousands to millions of volts</a:t>
            </a:r>
          </a:p>
          <a:p>
            <a:r>
              <a:rPr lang="en-US" dirty="0"/>
              <a:t>Beam bunched at 200 MHz</a:t>
            </a:r>
          </a:p>
          <a:p>
            <a:pPr lvl="1"/>
            <a:r>
              <a:rPr lang="en-US" sz="2000" dirty="0"/>
              <a:t>~ 1.5 Billion ions / bunch</a:t>
            </a:r>
          </a:p>
          <a:p>
            <a:r>
              <a:rPr lang="en-US" dirty="0"/>
              <a:t>RF of 200 &amp; 800 MHz</a:t>
            </a:r>
          </a:p>
          <a:p>
            <a:pPr lvl="1"/>
            <a:r>
              <a:rPr lang="en-US" sz="2000" dirty="0"/>
              <a:t>Distance between drift tubes changes with beam velocity</a:t>
            </a:r>
          </a:p>
          <a:p>
            <a:r>
              <a:rPr lang="en-US" dirty="0"/>
              <a:t>Pulse length of ~ 80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s</a:t>
            </a:r>
          </a:p>
          <a:p>
            <a:pPr lvl="1"/>
            <a:r>
              <a:rPr lang="en-US" sz="2000" dirty="0"/>
              <a:t>Many particles for short periods of time – more efficient operation</a:t>
            </a:r>
          </a:p>
          <a:p>
            <a:pPr lvl="1"/>
            <a:endParaRPr lang="en-US" sz="2000" dirty="0"/>
          </a:p>
          <a:p>
            <a:r>
              <a:rPr lang="en-US" sz="2200" dirty="0"/>
              <a:t>To be retired Jan. 2028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317" name="Picture 5" descr="93-85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4338" y="0"/>
            <a:ext cx="5173663" cy="6858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16780" y="752865"/>
            <a:ext cx="5181600" cy="1855024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H</a:t>
            </a:r>
            <a:r>
              <a:rPr lang="en-US" sz="1400" baseline="30000" dirty="0"/>
              <a:t>-</a:t>
            </a:r>
            <a:r>
              <a:rPr lang="en-US" sz="1400" dirty="0"/>
              <a:t> ions stripped and multi-turn injected onto the Booster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Protons are accelerated from 400 MeV to 8 GeV in 33 msec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Fast cycling synchrotron </a:t>
            </a:r>
          </a:p>
          <a:p>
            <a:pPr lvl="1">
              <a:buFont typeface="Helvetica" panose="020B0604020202020204" pitchFamily="34" charset="0"/>
              <a:buChar char="-"/>
            </a:pPr>
            <a:r>
              <a:rPr lang="en-US" sz="1400" dirty="0">
                <a:solidFill>
                  <a:srgbClr val="404040"/>
                </a:solidFill>
              </a:rPr>
              <a:t>Fast magnet ramping</a:t>
            </a:r>
          </a:p>
          <a:p>
            <a:pPr lvl="1">
              <a:buFont typeface="Helvetica" panose="020B0604020202020204" pitchFamily="34" charset="0"/>
              <a:buChar char="-"/>
            </a:pPr>
            <a:r>
              <a:rPr lang="en-US" sz="1400" dirty="0">
                <a:solidFill>
                  <a:srgbClr val="404040"/>
                </a:solidFill>
              </a:rPr>
              <a:t>Frequency of 15 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Single turn extraction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Many systems upgraded over the decades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16781" y="2571585"/>
          <a:ext cx="4630272" cy="300228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695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4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90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Booster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09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Circumference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474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Harmonic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Number</a:t>
                      </a:r>
                      <a:endParaRPr lang="en-US" sz="1500" dirty="0">
                        <a:solidFill>
                          <a:srgbClr val="4040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Kinetic Energy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0.4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-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</a:t>
                      </a:r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Momentum (GeV/c)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0.954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- 8.9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Revolution period (</a:t>
                      </a:r>
                      <a:r>
                        <a:rPr lang="en-US" sz="150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sec)</a:t>
                      </a:r>
                      <a:r>
                        <a:rPr lang="en-US" sz="150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 </a:t>
                      </a:r>
                      <a:endParaRPr lang="en-US" sz="1500" dirty="0">
                        <a:solidFill>
                          <a:srgbClr val="4040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en-US" sz="1500" baseline="-25000" dirty="0">
                          <a:solidFill>
                            <a:srgbClr val="404040"/>
                          </a:solidFill>
                          <a:latin typeface="+mn-lt"/>
                        </a:rPr>
                        <a:t>(inj)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 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2.77 – 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t</a:t>
                      </a:r>
                      <a:r>
                        <a:rPr lang="en-US" sz="1500" baseline="-25000" dirty="0">
                          <a:solidFill>
                            <a:srgbClr val="404040"/>
                          </a:solidFill>
                          <a:latin typeface="+mn-lt"/>
                        </a:rPr>
                        <a:t>(ext)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  <a:latin typeface="Symbol" pitchFamily="18" charset="2"/>
                        </a:rPr>
                        <a:t> 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1.57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Frequency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(MHz)</a:t>
                      </a:r>
                      <a:endParaRPr lang="en-US" sz="1500" dirty="0">
                        <a:solidFill>
                          <a:srgbClr val="4040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37.9 - 52.8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Batch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4.5 E12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404040"/>
                          </a:solidFill>
                        </a:rPr>
                        <a:t>Focussing</a:t>
                      </a:r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 period</a:t>
                      </a:r>
                      <a:endParaRPr lang="en-US" sz="1500" dirty="0">
                        <a:solidFill>
                          <a:srgbClr val="4040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>
                          <a:solidFill>
                            <a:srgbClr val="404040"/>
                          </a:solidFill>
                        </a:rPr>
                        <a:t>FDooDFo (24 total)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435" y="495300"/>
            <a:ext cx="4510755" cy="433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06" t="23136" r="22500" b="58985"/>
          <a:stretch/>
        </p:blipFill>
        <p:spPr>
          <a:xfrm>
            <a:off x="6567660" y="5105401"/>
            <a:ext cx="4040965" cy="1151907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6764974" y="1104900"/>
          <a:ext cx="3402351" cy="284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76216" y="5766581"/>
            <a:ext cx="4648200" cy="307777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Combined Function Magnets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752600" y="103189"/>
            <a:ext cx="8686800" cy="64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>
                <a:latin typeface="Helvetica" pitchFamily="124" charset="0"/>
              </a:rPr>
              <a:t>Booster Overview</a:t>
            </a:r>
          </a:p>
        </p:txBody>
      </p:sp>
    </p:spTree>
    <p:extLst>
      <p:ext uri="{BB962C8B-B14F-4D97-AF65-F5344CB8AC3E}">
        <p14:creationId xmlns:p14="http://schemas.microsoft.com/office/powerpoint/2010/main" val="311522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8B7256A-D006-C737-EDAA-15DE8D83F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6" y="1061863"/>
            <a:ext cx="7052728" cy="5059363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dirty="0"/>
              <a:t>Main Injector: 120 GeV Fast-cycling synchrotron</a:t>
            </a:r>
          </a:p>
          <a:p>
            <a:pPr>
              <a:spcBef>
                <a:spcPts val="800"/>
              </a:spcBef>
            </a:pPr>
            <a:r>
              <a:rPr lang="en-US" dirty="0"/>
              <a:t>360 main dipole magnets</a:t>
            </a:r>
          </a:p>
          <a:p>
            <a:pPr>
              <a:spcBef>
                <a:spcPts val="800"/>
              </a:spcBef>
            </a:pPr>
            <a:r>
              <a:rPr lang="en-US" dirty="0"/>
              <a:t>200 main quadrupole magnets </a:t>
            </a:r>
          </a:p>
          <a:p>
            <a:pPr>
              <a:spcBef>
                <a:spcPts val="800"/>
              </a:spcBef>
            </a:pPr>
            <a:r>
              <a:rPr lang="en-US" dirty="0"/>
              <a:t>108 sextupoles, 66 octupoles, corrector dipoles/ quads, specialty injection and extraction magnets</a:t>
            </a:r>
          </a:p>
          <a:p>
            <a:pPr>
              <a:spcBef>
                <a:spcPts val="800"/>
              </a:spcBef>
            </a:pPr>
            <a:r>
              <a:rPr lang="en-US" dirty="0"/>
              <a:t>Twenty 53-MHz RF cavities to accelerate beam</a:t>
            </a:r>
          </a:p>
          <a:p>
            <a:pPr>
              <a:spcBef>
                <a:spcPts val="800"/>
              </a:spcBef>
            </a:pPr>
            <a:r>
              <a:rPr lang="en-US" dirty="0"/>
              <a:t>170 DC and 360 ramped magnet supplies with total of 140 MVA, 40 specialty pulsed magnet supplies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dirty="0"/>
              <a:t>Recycler: 8 GeV Storage Ring</a:t>
            </a:r>
          </a:p>
          <a:p>
            <a:pPr>
              <a:spcBef>
                <a:spcPts val="800"/>
              </a:spcBef>
            </a:pPr>
            <a:r>
              <a:rPr lang="en-US" dirty="0"/>
              <a:t>Originally built for antiproton storage, repurposed for proton stacking</a:t>
            </a:r>
          </a:p>
          <a:p>
            <a:pPr>
              <a:spcBef>
                <a:spcPts val="800"/>
              </a:spcBef>
            </a:pPr>
            <a:r>
              <a:rPr lang="en-US" dirty="0"/>
              <a:t>Combined function, permanent magnets</a:t>
            </a:r>
          </a:p>
          <a:p>
            <a:pPr>
              <a:spcBef>
                <a:spcPts val="800"/>
              </a:spcBef>
            </a:pPr>
            <a:r>
              <a:rPr lang="en-US" dirty="0"/>
              <a:t>RF cavities for stacking proton beams</a:t>
            </a:r>
          </a:p>
          <a:p>
            <a:pPr>
              <a:spcBef>
                <a:spcPts val="800"/>
              </a:spcBef>
            </a:pPr>
            <a:endParaRPr lang="en-US" dirty="0"/>
          </a:p>
          <a:p>
            <a:pPr>
              <a:spcBef>
                <a:spcPts val="800"/>
              </a:spcBef>
            </a:pP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54614F0-6B81-A8AD-E659-10BF13D91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Injector &amp; Recycler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F9744C-2425-C453-F3CE-52E469616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490" y="0"/>
            <a:ext cx="45762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73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1752600" y="103193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Booster Neutrino Beam (BNB)</a:t>
            </a:r>
            <a:endParaRPr lang="en-US" altLang="en-US" dirty="0">
              <a:latin typeface="Helvetica" pitchFamily="12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4160" y="861947"/>
            <a:ext cx="10235241" cy="1836283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Uses 8 GeV beam from the Fermilab Booster, operating since 2002</a:t>
            </a:r>
          </a:p>
          <a:p>
            <a:pPr lvl="1"/>
            <a:r>
              <a:rPr lang="en-US" sz="2000" dirty="0"/>
              <a:t>Up to ~ 30 kW of beam (5e12 </a:t>
            </a:r>
            <a:r>
              <a:rPr lang="en-US" sz="2000" dirty="0" err="1"/>
              <a:t>ppp</a:t>
            </a:r>
            <a:r>
              <a:rPr lang="en-US" sz="2000" dirty="0"/>
              <a:t>)</a:t>
            </a:r>
          </a:p>
          <a:p>
            <a:r>
              <a:rPr lang="en-US" sz="2200" dirty="0"/>
              <a:t>Beryllium target integrated with single focusing horn</a:t>
            </a:r>
          </a:p>
          <a:p>
            <a:r>
              <a:rPr lang="en-US" sz="2200" dirty="0"/>
              <a:t>Services a suite of experiments at Fermilab: the Short Baseline Neutrino (SBN) program</a:t>
            </a:r>
          </a:p>
          <a:p>
            <a:r>
              <a:rPr lang="en-US" sz="2200" dirty="0"/>
              <a:t>BNB capability with PIP-II will be preserved after the long shutdown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77" y="2830517"/>
            <a:ext cx="5201739" cy="3389899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EE1C40B-D9FD-4D6B-BF81-AA012CF5DF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6073" y="2830516"/>
            <a:ext cx="5852409" cy="33092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18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B6BC4F-B0AF-7174-9BEC-F70889C52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01A465-96A1-09F6-8E9C-38439F0F3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/>
              <a:t>SBN Program</a:t>
            </a:r>
            <a:endParaRPr lang="en-US" sz="2667" dirty="0">
              <a:solidFill>
                <a:schemeClr val="accent6"/>
              </a:solidFill>
            </a:endParaRPr>
          </a:p>
        </p:txBody>
      </p:sp>
      <p:pic>
        <p:nvPicPr>
          <p:cNvPr id="12" name="Picture 11" descr="A diagram of a multi-level scheme&#10;&#10;Description automatically generated with medium confidence">
            <a:extLst>
              <a:ext uri="{FF2B5EF4-FFF2-40B4-BE49-F238E27FC236}">
                <a16:creationId xmlns:a16="http://schemas.microsoft.com/office/drawing/2014/main" id="{819FD509-F02D-5159-75A5-E12E057233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70" y="872284"/>
            <a:ext cx="10913833" cy="531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99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96851" y="74209"/>
            <a:ext cx="11651309" cy="1447800"/>
          </a:xfrm>
        </p:spPr>
        <p:txBody>
          <a:bodyPr/>
          <a:lstStyle/>
          <a:p>
            <a:r>
              <a:rPr lang="en-US" altLang="en-US" sz="2400" dirty="0"/>
              <a:t>The NuMI Facility: </a:t>
            </a:r>
            <a:r>
              <a:rPr lang="en-US" altLang="en-US" sz="2800" dirty="0"/>
              <a:t>“Neutrinos (</a:t>
            </a:r>
            <a:r>
              <a:rPr lang="el-GR" altLang="en-US" sz="2800" dirty="0"/>
              <a:t>ν</a:t>
            </a:r>
            <a:r>
              <a:rPr lang="en-US" altLang="en-US" sz="2800" dirty="0"/>
              <a:t> –&gt; </a:t>
            </a:r>
            <a:r>
              <a:rPr lang="en-US" altLang="en-US" sz="2800" dirty="0">
                <a:solidFill>
                  <a:srgbClr val="00B050"/>
                </a:solidFill>
              </a:rPr>
              <a:t>Nu</a:t>
            </a:r>
            <a:r>
              <a:rPr lang="en-US" altLang="en-US" sz="2800" dirty="0"/>
              <a:t>) at the </a:t>
            </a:r>
            <a:r>
              <a:rPr lang="en-US" altLang="en-US" sz="2800" dirty="0">
                <a:solidFill>
                  <a:srgbClr val="00B050"/>
                </a:solidFill>
              </a:rPr>
              <a:t>M</a:t>
            </a:r>
            <a:r>
              <a:rPr lang="en-US" altLang="en-US" sz="2800" dirty="0"/>
              <a:t>ain </a:t>
            </a:r>
            <a:r>
              <a:rPr lang="en-US" altLang="en-US" sz="2800" dirty="0">
                <a:solidFill>
                  <a:srgbClr val="00B050"/>
                </a:solidFill>
              </a:rPr>
              <a:t>I</a:t>
            </a:r>
            <a:r>
              <a:rPr lang="en-US" altLang="en-US" sz="2800" dirty="0"/>
              <a:t>njector”</a:t>
            </a:r>
          </a:p>
        </p:txBody>
      </p:sp>
      <p:sp>
        <p:nvSpPr>
          <p:cNvPr id="31334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400336" y="880379"/>
            <a:ext cx="6229065" cy="4171047"/>
          </a:xfrm>
        </p:spPr>
        <p:txBody>
          <a:bodyPr>
            <a:normAutofit/>
          </a:bodyPr>
          <a:lstStyle/>
          <a:p>
            <a:r>
              <a:rPr lang="en-US" altLang="en-US" dirty="0">
                <a:sym typeface="Symbol" panose="05050102010706020507" pitchFamily="18" charset="2"/>
              </a:rPr>
              <a:t>Intense muon-neutrino beam directed towards Minnesota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Main Injector supplies 50–70e12 120GeV protons every 1.2 seconds</a:t>
            </a:r>
          </a:p>
          <a:p>
            <a:pPr lvl="1"/>
            <a:r>
              <a:rPr lang="en-US" altLang="en-US" sz="1800" dirty="0">
                <a:sym typeface="Symbol" panose="05050102010706020507" pitchFamily="18" charset="2"/>
              </a:rPr>
              <a:t>Designed for 400 kW, operated up to 900 kW</a:t>
            </a:r>
          </a:p>
          <a:p>
            <a:pPr lvl="1"/>
            <a:r>
              <a:rPr lang="en-US" altLang="en-US" sz="1800" dirty="0">
                <a:sym typeface="Symbol" panose="05050102010706020507" pitchFamily="18" charset="2"/>
              </a:rPr>
              <a:t>Multiple upgrade projects to 1 MW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Each pulse produces about 2x10</a:t>
            </a:r>
            <a:r>
              <a:rPr lang="en-US" altLang="en-US" baseline="30000" dirty="0">
                <a:sym typeface="Symbol" panose="05050102010706020507" pitchFamily="18" charset="2"/>
              </a:rPr>
              <a:t>14</a:t>
            </a:r>
            <a:r>
              <a:rPr lang="en-US" altLang="en-US" dirty="0">
                <a:sym typeface="Symbol" panose="05050102010706020507" pitchFamily="18" charset="2"/>
              </a:rPr>
              <a:t> </a:t>
            </a:r>
            <a:r>
              <a:rPr lang="el-GR" altLang="en-US" dirty="0">
                <a:sym typeface="Symbol" panose="05050102010706020507" pitchFamily="18" charset="2"/>
              </a:rPr>
              <a:t>ν </a:t>
            </a:r>
            <a:r>
              <a:rPr lang="en-US" altLang="en-US" baseline="-25000" dirty="0">
                <a:sym typeface="Symbol" panose="05050102010706020507" pitchFamily="18" charset="2"/>
              </a:rPr>
              <a:t></a:t>
            </a:r>
          </a:p>
          <a:p>
            <a:pPr lvl="1"/>
            <a:r>
              <a:rPr lang="en-US" altLang="en-US" sz="1800" dirty="0">
                <a:sym typeface="Symbol" panose="05050102010706020507" pitchFamily="18" charset="2"/>
              </a:rPr>
              <a:t>~ 20,000,000 Pulses per year</a:t>
            </a:r>
          </a:p>
          <a:p>
            <a:pPr lvl="1"/>
            <a:r>
              <a:rPr lang="en-US" altLang="en-US" sz="1800" dirty="0">
                <a:sym typeface="Symbol" panose="05050102010706020507" pitchFamily="18" charset="2"/>
              </a:rPr>
              <a:t>Direct beam 3</a:t>
            </a:r>
            <a:r>
              <a:rPr lang="en-US" altLang="en-US" sz="1800" baseline="30000" dirty="0">
                <a:sym typeface="Symbol" panose="05050102010706020507" pitchFamily="18" charset="2"/>
              </a:rPr>
              <a:t>o</a:t>
            </a:r>
            <a:r>
              <a:rPr lang="en-US" altLang="en-US" sz="1800" dirty="0">
                <a:sym typeface="Symbol" panose="05050102010706020507" pitchFamily="18" charset="2"/>
              </a:rPr>
              <a:t> down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Commissioned in 2005, expect to run to ~ 2027</a:t>
            </a:r>
          </a:p>
          <a:p>
            <a:endParaRPr lang="en-US" altLang="en-US" baseline="-25000" dirty="0">
              <a:sym typeface="Symbol" panose="05050102010706020507" pitchFamily="18" charset="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25618" y="5257800"/>
            <a:ext cx="5413373" cy="1600200"/>
            <a:chOff x="201613" y="5257800"/>
            <a:chExt cx="5413374" cy="1600200"/>
          </a:xfrm>
        </p:grpSpPr>
        <p:grpSp>
          <p:nvGrpSpPr>
            <p:cNvPr id="7" name="Group 14"/>
            <p:cNvGrpSpPr>
              <a:grpSpLocks/>
            </p:cNvGrpSpPr>
            <p:nvPr/>
          </p:nvGrpSpPr>
          <p:grpSpPr bwMode="auto">
            <a:xfrm>
              <a:off x="201613" y="5257800"/>
              <a:ext cx="5413374" cy="1600200"/>
              <a:chOff x="127" y="3312"/>
              <a:chExt cx="3410" cy="1008"/>
            </a:xfrm>
          </p:grpSpPr>
          <p:sp>
            <p:nvSpPr>
              <p:cNvPr id="10" name="Text Box 15"/>
              <p:cNvSpPr txBox="1">
                <a:spLocks noChangeArrowheads="1"/>
              </p:cNvSpPr>
              <p:nvPr/>
            </p:nvSpPr>
            <p:spPr bwMode="auto">
              <a:xfrm>
                <a:off x="240" y="3360"/>
                <a:ext cx="1632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chemeClr val="accent2"/>
                    </a:solidFill>
                    <a:latin typeface="Times" pitchFamily="18" charset="0"/>
                  </a:rPr>
                  <a:t>Near Detectors</a:t>
                </a:r>
                <a:endParaRPr lang="en-US" dirty="0">
                  <a:latin typeface="Times" pitchFamily="18" charset="0"/>
                </a:endParaRPr>
              </a:p>
            </p:txBody>
          </p:sp>
          <p:sp>
            <p:nvSpPr>
              <p:cNvPr id="11" name="Text Box 16"/>
              <p:cNvSpPr txBox="1">
                <a:spLocks noChangeArrowheads="1"/>
              </p:cNvSpPr>
              <p:nvPr/>
            </p:nvSpPr>
            <p:spPr bwMode="auto">
              <a:xfrm>
                <a:off x="1776" y="3312"/>
                <a:ext cx="1761" cy="75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rgbClr val="FF0000"/>
                    </a:solidFill>
                  </a:rPr>
                  <a:t>Far Detectors: 5400 tons &amp;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>
                    <a:solidFill>
                      <a:srgbClr val="FF0000"/>
                    </a:solidFill>
                  </a:rPr>
                  <a:t>			14000 tons</a:t>
                </a:r>
              </a:p>
            </p:txBody>
          </p:sp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" y="3675"/>
                <a:ext cx="3089" cy="645"/>
              </a:xfrm>
              <a:prstGeom prst="rect">
                <a:avLst/>
              </a:prstGeom>
              <a:noFill/>
            </p:spPr>
          </p:pic>
          <p:sp>
            <p:nvSpPr>
              <p:cNvPr id="13" name="Line 18"/>
              <p:cNvSpPr>
                <a:spLocks noChangeShapeType="1"/>
              </p:cNvSpPr>
              <p:nvPr/>
            </p:nvSpPr>
            <p:spPr bwMode="auto">
              <a:xfrm flipH="1">
                <a:off x="863" y="3598"/>
                <a:ext cx="98" cy="24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 type="none" w="sm" len="sm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 flipH="1">
                <a:off x="2400" y="3552"/>
                <a:ext cx="96" cy="2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none" w="sm" len="sm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20"/>
              <p:cNvSpPr>
                <a:spLocks noChangeShapeType="1"/>
              </p:cNvSpPr>
              <p:nvPr/>
            </p:nvSpPr>
            <p:spPr bwMode="auto">
              <a:xfrm flipV="1">
                <a:off x="816" y="3744"/>
                <a:ext cx="230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21"/>
              <p:cNvSpPr>
                <a:spLocks noChangeShapeType="1"/>
              </p:cNvSpPr>
              <p:nvPr/>
            </p:nvSpPr>
            <p:spPr bwMode="auto">
              <a:xfrm>
                <a:off x="816" y="3888"/>
                <a:ext cx="235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Rectangle 23"/>
            <p:cNvSpPr>
              <a:spLocks noChangeArrowheads="1"/>
            </p:cNvSpPr>
            <p:nvPr/>
          </p:nvSpPr>
          <p:spPr bwMode="auto">
            <a:xfrm>
              <a:off x="2533650" y="6272213"/>
              <a:ext cx="114300" cy="17621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24"/>
            <p:cNvSpPr txBox="1">
              <a:spLocks noChangeArrowheads="1"/>
            </p:cNvSpPr>
            <p:nvPr/>
          </p:nvSpPr>
          <p:spPr bwMode="auto">
            <a:xfrm>
              <a:off x="2431580" y="6174708"/>
              <a:ext cx="466725" cy="3539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700" b="1" dirty="0">
                  <a:solidFill>
                    <a:srgbClr val="404040"/>
                  </a:solidFill>
                  <a:latin typeface="Century Schoolbook" pitchFamily="18" charset="0"/>
                  <a:ea typeface="Arial Unicode MS" pitchFamily="34" charset="-128"/>
                  <a:cs typeface="Arial Unicode MS" pitchFamily="34" charset="-128"/>
                </a:rPr>
                <a:t>5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4819747-6648-41C7-A7E7-D9977BC6195C}"/>
              </a:ext>
            </a:extLst>
          </p:cNvPr>
          <p:cNvGrpSpPr/>
          <p:nvPr/>
        </p:nvGrpSpPr>
        <p:grpSpPr>
          <a:xfrm>
            <a:off x="6725773" y="1233927"/>
            <a:ext cx="4920391" cy="5627688"/>
            <a:chOff x="4052888" y="1035050"/>
            <a:chExt cx="5091112" cy="5822950"/>
          </a:xfrm>
        </p:grpSpPr>
        <p:pic>
          <p:nvPicPr>
            <p:cNvPr id="19" name="Picture 2" descr="Map_Fermi_Soudan">
              <a:extLst>
                <a:ext uri="{FF2B5EF4-FFF2-40B4-BE49-F238E27FC236}">
                  <a16:creationId xmlns:a16="http://schemas.microsoft.com/office/drawing/2014/main" id="{ADED4952-3A6F-4619-A24A-684E2BBCFF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BFFFE"/>
                </a:clrFrom>
                <a:clrTo>
                  <a:srgbClr val="FB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2888" y="1219200"/>
              <a:ext cx="5091112" cy="5638800"/>
            </a:xfrm>
            <a:prstGeom prst="rect">
              <a:avLst/>
            </a:prstGeom>
            <a:noFill/>
          </p:spPr>
        </p:pic>
        <p:sp>
          <p:nvSpPr>
            <p:cNvPr id="20" name="Rectangle 3">
              <a:extLst>
                <a:ext uri="{FF2B5EF4-FFF2-40B4-BE49-F238E27FC236}">
                  <a16:creationId xmlns:a16="http://schemas.microsoft.com/office/drawing/2014/main" id="{ABDEF359-7DA6-4BDF-8CE8-BB5BB692FF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49886">
              <a:off x="4083050" y="2195513"/>
              <a:ext cx="1766887" cy="3825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4" tIns="44449" rIns="90484" bIns="44449"/>
            <a:lstStyle/>
            <a:p>
              <a:pPr marL="344479" indent="-344479">
                <a:spcBef>
                  <a:spcPct val="20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Neutrino beam  </a:t>
              </a:r>
            </a:p>
          </p:txBody>
        </p:sp>
        <p:grpSp>
          <p:nvGrpSpPr>
            <p:cNvPr id="21" name="Group 4">
              <a:extLst>
                <a:ext uri="{FF2B5EF4-FFF2-40B4-BE49-F238E27FC236}">
                  <a16:creationId xmlns:a16="http://schemas.microsoft.com/office/drawing/2014/main" id="{F701E2E9-6314-4469-9162-987F11860D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3575" y="1089025"/>
              <a:ext cx="892175" cy="1631950"/>
              <a:chOff x="2930" y="840"/>
              <a:chExt cx="484" cy="898"/>
            </a:xfrm>
          </p:grpSpPr>
          <p:sp>
            <p:nvSpPr>
              <p:cNvPr id="28" name="Line 5">
                <a:extLst>
                  <a:ext uri="{FF2B5EF4-FFF2-40B4-BE49-F238E27FC236}">
                    <a16:creationId xmlns:a16="http://schemas.microsoft.com/office/drawing/2014/main" id="{08382D28-0056-449E-B19A-6BC56D9B34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0" y="842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6">
                <a:extLst>
                  <a:ext uri="{FF2B5EF4-FFF2-40B4-BE49-F238E27FC236}">
                    <a16:creationId xmlns:a16="http://schemas.microsoft.com/office/drawing/2014/main" id="{EC3817BA-134C-448A-BCEF-2A3478CAC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4" y="840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7">
              <a:extLst>
                <a:ext uri="{FF2B5EF4-FFF2-40B4-BE49-F238E27FC236}">
                  <a16:creationId xmlns:a16="http://schemas.microsoft.com/office/drawing/2014/main" id="{DC9382E3-A951-48CB-8E2A-0786CD711B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7725" y="1035050"/>
              <a:ext cx="727075" cy="1679575"/>
              <a:chOff x="2930" y="840"/>
              <a:chExt cx="484" cy="898"/>
            </a:xfrm>
          </p:grpSpPr>
          <p:sp>
            <p:nvSpPr>
              <p:cNvPr id="26" name="Line 8">
                <a:extLst>
                  <a:ext uri="{FF2B5EF4-FFF2-40B4-BE49-F238E27FC236}">
                    <a16:creationId xmlns:a16="http://schemas.microsoft.com/office/drawing/2014/main" id="{B03F0953-9B63-48BD-A1CB-2637092A31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0" y="842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9">
                <a:extLst>
                  <a:ext uri="{FF2B5EF4-FFF2-40B4-BE49-F238E27FC236}">
                    <a16:creationId xmlns:a16="http://schemas.microsoft.com/office/drawing/2014/main" id="{BC6B893F-E449-4A0F-A706-104857F16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4" y="840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10">
              <a:extLst>
                <a:ext uri="{FF2B5EF4-FFF2-40B4-BE49-F238E27FC236}">
                  <a16:creationId xmlns:a16="http://schemas.microsoft.com/office/drawing/2014/main" id="{E51319ED-B1E0-40B1-88D7-AE7D314122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3875" y="1171575"/>
              <a:ext cx="1012825" cy="1565275"/>
              <a:chOff x="2930" y="840"/>
              <a:chExt cx="484" cy="898"/>
            </a:xfrm>
          </p:grpSpPr>
          <p:sp>
            <p:nvSpPr>
              <p:cNvPr id="24" name="Line 11">
                <a:extLst>
                  <a:ext uri="{FF2B5EF4-FFF2-40B4-BE49-F238E27FC236}">
                    <a16:creationId xmlns:a16="http://schemas.microsoft.com/office/drawing/2014/main" id="{4A713B19-9176-4F33-ACB1-F5471F3E2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0" y="842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Line 12">
                <a:extLst>
                  <a:ext uri="{FF2B5EF4-FFF2-40B4-BE49-F238E27FC236}">
                    <a16:creationId xmlns:a16="http://schemas.microsoft.com/office/drawing/2014/main" id="{AB8C712B-4CB5-4C44-AAE2-29B08F424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34" y="840"/>
                <a:ext cx="480" cy="896"/>
              </a:xfrm>
              <a:prstGeom prst="line">
                <a:avLst/>
              </a:prstGeom>
              <a:noFill/>
              <a:ln w="11684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C6E0207-5076-4069-9E2D-AC84C95D638B}"/>
              </a:ext>
            </a:extLst>
          </p:cNvPr>
          <p:cNvSpPr txBox="1"/>
          <p:nvPr/>
        </p:nvSpPr>
        <p:spPr>
          <a:xfrm>
            <a:off x="8699755" y="1287669"/>
            <a:ext cx="4349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“Long-baseline”</a:t>
            </a:r>
          </a:p>
        </p:txBody>
      </p:sp>
      <p:sp>
        <p:nvSpPr>
          <p:cNvPr id="30" name="Line 19">
            <a:extLst>
              <a:ext uri="{FF2B5EF4-FFF2-40B4-BE49-F238E27FC236}">
                <a16:creationId xmlns:a16="http://schemas.microsoft.com/office/drawing/2014/main" id="{7D5F93AF-1E4E-4DE6-8093-5CC09EACA3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61677" y="5788961"/>
            <a:ext cx="155720" cy="41736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39238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c193e6c-6e3b-402d-bd50-2724693fb6d8">U56HFXRV3UV3-900464231-11</_dlc_DocId>
    <_dlc_DocIdUrl xmlns="3c193e6c-6e3b-402d-bd50-2724693fb6d8">
      <Url>https://fermipoint.fnal.gov/sites/osm/ippm/specialactivities/_layouts/15/DocIdRedir.aspx?ID=U56HFXRV3UV3-900464231-11</Url>
      <Description>U56HFXRV3UV3-900464231-11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2329B09DB7A748A8167336B5290B19" ma:contentTypeVersion="0" ma:contentTypeDescription="Create a new document." ma:contentTypeScope="" ma:versionID="0540ae741c0d2d1afce0d8b171d8f241">
  <xsd:schema xmlns:xsd="http://www.w3.org/2001/XMLSchema" xmlns:xs="http://www.w3.org/2001/XMLSchema" xmlns:p="http://schemas.microsoft.com/office/2006/metadata/properties" xmlns:ns2="3c193e6c-6e3b-402d-bd50-2724693fb6d8" targetNamespace="http://schemas.microsoft.com/office/2006/metadata/properties" ma:root="true" ma:fieldsID="1e88a99dd84c9d23a14873b77c07771a" ns2:_="">
    <xsd:import namespace="3c193e6c-6e3b-402d-bd50-2724693fb6d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193e6c-6e3b-402d-bd50-2724693fb6d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C3D6D72-C681-4D12-9D3B-0BEE686495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E966EC-008C-47A3-A29E-14969ACA908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c193e6c-6e3b-402d-bd50-2724693fb6d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455C49F-71D2-4F94-A85E-5E98903E13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193e6c-6e3b-402d-bd50-2724693fb6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A637C46-4776-448C-A59A-64032968731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FNAL-Slide-Deck-Tempate_4.9.2025_Light</Template>
  <TotalTime>31925</TotalTime>
  <Words>1846</Words>
  <Application>Microsoft Office PowerPoint</Application>
  <PresentationFormat>Widescreen</PresentationFormat>
  <Paragraphs>333</Paragraphs>
  <Slides>32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Aptos</vt:lpstr>
      <vt:lpstr>Arial</vt:lpstr>
      <vt:lpstr>Calibri</vt:lpstr>
      <vt:lpstr>Cambria Math</vt:lpstr>
      <vt:lpstr>Century Schoolbook</vt:lpstr>
      <vt:lpstr>DejaVu Sans</vt:lpstr>
      <vt:lpstr>Helvetica</vt:lpstr>
      <vt:lpstr>Symbol</vt:lpstr>
      <vt:lpstr>System Font Regular</vt:lpstr>
      <vt:lpstr>Times</vt:lpstr>
      <vt:lpstr>Times New Roman</vt:lpstr>
      <vt:lpstr>Wingdings</vt:lpstr>
      <vt:lpstr>Content Slides</vt:lpstr>
      <vt:lpstr>Fermilab Accelerators and Demonstrator Concept</vt:lpstr>
      <vt:lpstr>Summary</vt:lpstr>
      <vt:lpstr>Fermilab Accelerator Complex</vt:lpstr>
      <vt:lpstr>The Fermilab Linac</vt:lpstr>
      <vt:lpstr>PowerPoint Presentation</vt:lpstr>
      <vt:lpstr>Main Injector &amp; Recycler</vt:lpstr>
      <vt:lpstr>Booster Neutrino Beam (BNB)</vt:lpstr>
      <vt:lpstr>SBN Program</vt:lpstr>
      <vt:lpstr>The NuMI Facility: “Neutrinos (ν –&gt; Nu) at the Main Injector”</vt:lpstr>
      <vt:lpstr>The LBNF Beam</vt:lpstr>
      <vt:lpstr>Section View of Target Complex – Target Hall</vt:lpstr>
      <vt:lpstr>The NuMI Beam  “Neutrinos at the Main Injector”</vt:lpstr>
      <vt:lpstr>Mu2e: Muon to Electron Conversion Experiment</vt:lpstr>
      <vt:lpstr>Accelerator Complex function - beam delivery to science users</vt:lpstr>
      <vt:lpstr>1 MW Test Run: June 26, 2024</vt:lpstr>
      <vt:lpstr>Major Issues Impacting Beam Operations</vt:lpstr>
      <vt:lpstr>MI Heat Exchanger Corrosion </vt:lpstr>
      <vt:lpstr>Proton Improvement Plan II (PIP-II)</vt:lpstr>
      <vt:lpstr>PowerPoint Presentation</vt:lpstr>
      <vt:lpstr>PIP-II Project construction</vt:lpstr>
      <vt:lpstr>Mid-Term Accelerator Plans</vt:lpstr>
      <vt:lpstr>Accelerator Complex Evolution (ACE) plan – beyond 1.2 MW</vt:lpstr>
      <vt:lpstr>ACE-MIRT scope to enable 2+ MW Accelerator Complex Evolution</vt:lpstr>
      <vt:lpstr>Numerous concepts for future proton accelerators</vt:lpstr>
      <vt:lpstr>Muon Collider Demonstrator</vt:lpstr>
      <vt:lpstr>Concept of ionization cooling</vt:lpstr>
      <vt:lpstr>Design &amp; simulation studies for cooling</vt:lpstr>
      <vt:lpstr>Muon demonstrator staging</vt:lpstr>
      <vt:lpstr>Full demonstrator with beam  </vt:lpstr>
      <vt:lpstr>Candidate locations at Fermilab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zwaska@fnal.gov</dc:creator>
  <cp:lastModifiedBy>Bob Zwaska</cp:lastModifiedBy>
  <cp:revision>92</cp:revision>
  <dcterms:created xsi:type="dcterms:W3CDTF">2025-08-25T20:48:45Z</dcterms:created>
  <dcterms:modified xsi:type="dcterms:W3CDTF">2025-10-28T19:19:37Z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0x010100AE2329B09DB7A748A8167336B5290B19</vt:lpwstr>
  </property>
  <property fmtid="{D5CDD505-2E9C-101B-9397-08002B2CF9AE}" pid="3" name="_dlc_DocIdItemGuid">
    <vt:lpwstr>88a57555-94c9-4278-97e4-d01d7e68410d</vt:lpwstr>
  </property>
</Properties>
</file>