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30"/>
  </p:notesMasterIdLst>
  <p:handoutMasterIdLst>
    <p:handoutMasterId r:id="rId31"/>
  </p:handoutMasterIdLst>
  <p:sldIdLst>
    <p:sldId id="256" r:id="rId3"/>
    <p:sldId id="746" r:id="rId4"/>
    <p:sldId id="1946" r:id="rId5"/>
    <p:sldId id="1947" r:id="rId6"/>
    <p:sldId id="1948" r:id="rId7"/>
    <p:sldId id="1949" r:id="rId8"/>
    <p:sldId id="1950" r:id="rId9"/>
    <p:sldId id="745" r:id="rId10"/>
    <p:sldId id="1962" r:id="rId11"/>
    <p:sldId id="1951" r:id="rId12"/>
    <p:sldId id="1952" r:id="rId13"/>
    <p:sldId id="1953" r:id="rId14"/>
    <p:sldId id="1958" r:id="rId15"/>
    <p:sldId id="1963" r:id="rId16"/>
    <p:sldId id="1944" r:id="rId17"/>
    <p:sldId id="1937" r:id="rId18"/>
    <p:sldId id="1934" r:id="rId19"/>
    <p:sldId id="1881" r:id="rId20"/>
    <p:sldId id="808" r:id="rId21"/>
    <p:sldId id="1939" r:id="rId22"/>
    <p:sldId id="1941" r:id="rId23"/>
    <p:sldId id="885" r:id="rId24"/>
    <p:sldId id="1942" r:id="rId25"/>
    <p:sldId id="1940" r:id="rId26"/>
    <p:sldId id="835" r:id="rId27"/>
    <p:sldId id="1965" r:id="rId28"/>
    <p:sldId id="326" r:id="rId2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204">
          <p15:clr>
            <a:srgbClr val="A4A3A4"/>
          </p15:clr>
        </p15:guide>
        <p15:guide id="2" orient="horz" pos="476">
          <p15:clr>
            <a:srgbClr val="A4A3A4"/>
          </p15:clr>
        </p15:guide>
        <p15:guide id="3" orient="horz" pos="1443">
          <p15:clr>
            <a:srgbClr val="A4A3A4"/>
          </p15:clr>
        </p15:guide>
        <p15:guide id="4" orient="horz" pos="966">
          <p15:clr>
            <a:srgbClr val="A4A3A4"/>
          </p15:clr>
        </p15:guide>
        <p15:guide id="5" orient="horz" pos="1876">
          <p15:clr>
            <a:srgbClr val="A4A3A4"/>
          </p15:clr>
        </p15:guide>
        <p15:guide id="6" orient="horz" pos="3616">
          <p15:clr>
            <a:srgbClr val="A4A3A4"/>
          </p15:clr>
        </p15:guide>
        <p15:guide id="7" pos="2190">
          <p15:clr>
            <a:srgbClr val="A4A3A4"/>
          </p15:clr>
        </p15:guide>
        <p15:guide id="8" pos="2188">
          <p15:clr>
            <a:srgbClr val="A4A3A4"/>
          </p15:clr>
        </p15:guide>
        <p15:guide id="9" pos="5026">
          <p15:clr>
            <a:srgbClr val="A4A3A4"/>
          </p15:clr>
        </p15:guide>
        <p15:guide id="10"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0FF"/>
    <a:srgbClr val="008F00"/>
    <a:srgbClr val="0432FF"/>
    <a:srgbClr val="3C5A77"/>
    <a:srgbClr val="E95125"/>
    <a:srgbClr val="F37C23"/>
    <a:srgbClr val="BC5F2B"/>
    <a:srgbClr val="32547A"/>
    <a:srgbClr val="B8561A"/>
    <a:srgbClr val="B65A1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169" autoAdjust="0"/>
    <p:restoredTop sz="86348"/>
  </p:normalViewPr>
  <p:slideViewPr>
    <p:cSldViewPr snapToGrid="0" snapToObjects="1">
      <p:cViewPr varScale="1">
        <p:scale>
          <a:sx n="133" d="100"/>
          <a:sy n="133" d="100"/>
        </p:scale>
        <p:origin x="216" y="664"/>
      </p:cViewPr>
      <p:guideLst>
        <p:guide orient="horz" pos="4204"/>
        <p:guide orient="horz" pos="476"/>
        <p:guide orient="horz" pos="1443"/>
        <p:guide orient="horz" pos="966"/>
        <p:guide orient="horz" pos="1876"/>
        <p:guide orient="horz" pos="3616"/>
        <p:guide pos="2190"/>
        <p:guide pos="2188"/>
        <p:guide pos="5026"/>
        <p:guide pos="282"/>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_rels/viewProps.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slide" Target="slides/slide6.xml"/><Relationship Id="rId1" Type="http://schemas.openxmlformats.org/officeDocument/2006/relationships/slide" Target="slides/slide1.xml"/><Relationship Id="rId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10/26/25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10/26/25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EA82294-BF3E-954A-9E49-35D72A5F0004}" type="slidenum">
              <a:rPr lang="en-US" smtClean="0"/>
              <a:pPr>
                <a:defRPr/>
              </a:pPr>
              <a:t>1</a:t>
            </a:fld>
            <a:endParaRPr lang="en-US"/>
          </a:p>
        </p:txBody>
      </p:sp>
    </p:spTree>
    <p:extLst>
      <p:ext uri="{BB962C8B-B14F-4D97-AF65-F5344CB8AC3E}">
        <p14:creationId xmlns:p14="http://schemas.microsoft.com/office/powerpoint/2010/main" val="1137616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6F35C5-9D58-1444-80A5-B7941025906B}" type="slidenum">
              <a:rPr lang="en-US" smtClean="0"/>
              <a:pPr>
                <a:defRPr/>
              </a:pPr>
              <a:t>3</a:t>
            </a:fld>
            <a:endParaRPr lang="en-US"/>
          </a:p>
        </p:txBody>
      </p:sp>
    </p:spTree>
    <p:extLst>
      <p:ext uri="{BB962C8B-B14F-4D97-AF65-F5344CB8AC3E}">
        <p14:creationId xmlns:p14="http://schemas.microsoft.com/office/powerpoint/2010/main" val="1564207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EA82294-BF3E-954A-9E49-35D72A5F0004}" type="slidenum">
              <a:rPr lang="en-US" smtClean="0"/>
              <a:pPr>
                <a:defRPr/>
              </a:pPr>
              <a:t>6</a:t>
            </a:fld>
            <a:endParaRPr lang="en-US"/>
          </a:p>
        </p:txBody>
      </p:sp>
    </p:spTree>
    <p:extLst>
      <p:ext uri="{BB962C8B-B14F-4D97-AF65-F5344CB8AC3E}">
        <p14:creationId xmlns:p14="http://schemas.microsoft.com/office/powerpoint/2010/main" val="2629386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EA82294-BF3E-954A-9E49-35D72A5F0004}" type="slidenum">
              <a:rPr lang="en-US" smtClean="0"/>
              <a:pPr>
                <a:defRPr/>
              </a:pPr>
              <a:t>12</a:t>
            </a:fld>
            <a:endParaRPr lang="en-US"/>
          </a:p>
        </p:txBody>
      </p:sp>
    </p:spTree>
    <p:extLst>
      <p:ext uri="{BB962C8B-B14F-4D97-AF65-F5344CB8AC3E}">
        <p14:creationId xmlns:p14="http://schemas.microsoft.com/office/powerpoint/2010/main" val="1021778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EA82294-BF3E-954A-9E49-35D72A5F0004}" type="slidenum">
              <a:rPr lang="en-US" smtClean="0"/>
              <a:pPr>
                <a:defRPr/>
              </a:pPr>
              <a:t>13</a:t>
            </a:fld>
            <a:endParaRPr lang="en-US"/>
          </a:p>
        </p:txBody>
      </p:sp>
    </p:spTree>
    <p:extLst>
      <p:ext uri="{BB962C8B-B14F-4D97-AF65-F5344CB8AC3E}">
        <p14:creationId xmlns:p14="http://schemas.microsoft.com/office/powerpoint/2010/main" val="2853738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6F35C5-9D58-1444-80A5-B7941025906B}" type="slidenum">
              <a:rPr lang="en-US" smtClean="0"/>
              <a:pPr>
                <a:defRPr/>
              </a:pPr>
              <a:t>18</a:t>
            </a:fld>
            <a:endParaRPr lang="en-US"/>
          </a:p>
        </p:txBody>
      </p:sp>
    </p:spTree>
    <p:extLst>
      <p:ext uri="{BB962C8B-B14F-4D97-AF65-F5344CB8AC3E}">
        <p14:creationId xmlns:p14="http://schemas.microsoft.com/office/powerpoint/2010/main" val="18646464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6F35C5-9D58-1444-80A5-B7941025906B}" type="slidenum">
              <a:rPr lang="en-US" smtClean="0"/>
              <a:pPr>
                <a:defRPr/>
              </a:pPr>
              <a:t>19</a:t>
            </a:fld>
            <a:endParaRPr lang="en-US"/>
          </a:p>
        </p:txBody>
      </p:sp>
    </p:spTree>
    <p:extLst>
      <p:ext uri="{BB962C8B-B14F-4D97-AF65-F5344CB8AC3E}">
        <p14:creationId xmlns:p14="http://schemas.microsoft.com/office/powerpoint/2010/main" val="4069185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96F35C5-9D58-1444-80A5-B7941025906B}" type="slidenum">
              <a:rPr lang="en-US" smtClean="0"/>
              <a:pPr>
                <a:defRPr/>
              </a:pPr>
              <a:t>22</a:t>
            </a:fld>
            <a:endParaRPr lang="en-US"/>
          </a:p>
        </p:txBody>
      </p:sp>
    </p:spTree>
    <p:extLst>
      <p:ext uri="{BB962C8B-B14F-4D97-AF65-F5344CB8AC3E}">
        <p14:creationId xmlns:p14="http://schemas.microsoft.com/office/powerpoint/2010/main" val="3389517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18042F0-41D0-5340-90E3-DBE3BE5AF95B}" type="slidenum">
              <a:rPr lang="en-US" smtClean="0"/>
              <a:pPr>
                <a:defRPr/>
              </a:pPr>
              <a:t>27</a:t>
            </a:fld>
            <a:endParaRPr lang="en-US"/>
          </a:p>
        </p:txBody>
      </p:sp>
    </p:spTree>
    <p:extLst>
      <p:ext uri="{BB962C8B-B14F-4D97-AF65-F5344CB8AC3E}">
        <p14:creationId xmlns:p14="http://schemas.microsoft.com/office/powerpoint/2010/main" val="7299597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230416"/>
            <a:ext cx="8218488" cy="1143000"/>
          </a:xfrm>
          <a:prstGeom prst="rect">
            <a:avLst/>
          </a:prstGeom>
        </p:spPr>
        <p:txBody>
          <a:bodyPr vert="horz" lIns="0" tIns="0" rIns="0" bIns="0" anchor="b" anchorCtr="0"/>
          <a:lstStyle>
            <a:lvl1pPr algn="l">
              <a:defRPr sz="3200" b="1" i="0" baseline="0">
                <a:solidFill>
                  <a:srgbClr val="E95125"/>
                </a:solidFill>
                <a:latin typeface="Helvetica"/>
                <a:cs typeface="Helvetica"/>
              </a:defRPr>
            </a:lvl1pPr>
          </a:lstStyle>
          <a:p>
            <a:r>
              <a:rPr lang="en-US" dirty="0"/>
              <a:t>Click to edit Master title style</a:t>
            </a:r>
          </a:p>
        </p:txBody>
      </p:sp>
      <p:sp>
        <p:nvSpPr>
          <p:cNvPr id="4" name="Text Placeholder 3"/>
          <p:cNvSpPr>
            <a:spLocks noGrp="1"/>
          </p:cNvSpPr>
          <p:nvPr>
            <p:ph type="body" sz="quarter" idx="10"/>
          </p:nvPr>
        </p:nvSpPr>
        <p:spPr>
          <a:xfrm>
            <a:off x="454025" y="2696827"/>
            <a:ext cx="8221663" cy="1721069"/>
          </a:xfrm>
          <a:prstGeom prst="rect">
            <a:avLst/>
          </a:prstGeom>
        </p:spPr>
        <p:txBody>
          <a:bodyPr vert="horz" lIns="0" tIns="0" rIns="0" bIns="0"/>
          <a:lstStyle>
            <a:lvl1pPr marL="0" indent="0">
              <a:buFontTx/>
              <a:buNone/>
              <a:defRPr sz="2200" b="0" i="0" baseline="0">
                <a:solidFill>
                  <a:srgbClr val="E95125"/>
                </a:solidFill>
                <a:latin typeface="Helvetica"/>
                <a:cs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dirty="0"/>
              <a:t>Click to edit Master text styles</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75721" y="6062597"/>
            <a:ext cx="482442" cy="425885"/>
          </a:xfrm>
          <a:prstGeom prst="rect">
            <a:avLst/>
          </a:prstGeom>
        </p:spPr>
      </p:pic>
    </p:spTree>
    <p:extLst>
      <p:ext uri="{BB962C8B-B14F-4D97-AF65-F5344CB8AC3E}">
        <p14:creationId xmlns:p14="http://schemas.microsoft.com/office/powerpoint/2010/main" val="3422023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365128"/>
            <a:ext cx="7886700" cy="1325563"/>
          </a:xfrm>
          <a:prstGeom prst="rect">
            <a:avLst/>
          </a:prstGeom>
        </p:spPr>
        <p:txBody>
          <a:bodyPr/>
          <a:lstStyle>
            <a:lvl1pPr>
              <a:defRPr>
                <a:solidFill>
                  <a:srgbClr val="FF0000"/>
                </a:solidFill>
              </a:defRPr>
            </a:lvl1pPr>
          </a:lstStyle>
          <a:p>
            <a:r>
              <a:rPr lang="fr-FR" dirty="0"/>
              <a:t>Modifiez le style u titre</a:t>
            </a:r>
            <a:endParaRPr lang="en-US" dirty="0"/>
          </a:p>
        </p:txBody>
      </p:sp>
      <p:sp>
        <p:nvSpPr>
          <p:cNvPr id="9" name="Date Placeholder 3">
            <a:extLst>
              <a:ext uri="{FF2B5EF4-FFF2-40B4-BE49-F238E27FC236}">
                <a16:creationId xmlns:a16="http://schemas.microsoft.com/office/drawing/2014/main" id="{E83AD001-6077-67D6-CD86-F095205D537D}"/>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10" name="Slide Number Placeholder 5">
            <a:extLst>
              <a:ext uri="{FF2B5EF4-FFF2-40B4-BE49-F238E27FC236}">
                <a16:creationId xmlns:a16="http://schemas.microsoft.com/office/drawing/2014/main" id="{7C09F1A7-1CC3-3D87-E3D2-89CEA053066D}"/>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1" name="Footer Placeholder 4">
            <a:extLst>
              <a:ext uri="{FF2B5EF4-FFF2-40B4-BE49-F238E27FC236}">
                <a16:creationId xmlns:a16="http://schemas.microsoft.com/office/drawing/2014/main" id="{7314B8DB-93F0-D9B8-D0A7-2EE995727CF0}"/>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extLst>
      <p:ext uri="{BB962C8B-B14F-4D97-AF65-F5344CB8AC3E}">
        <p14:creationId xmlns:p14="http://schemas.microsoft.com/office/powerpoint/2010/main" val="924403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latin typeface="Arial Narrow" charset="0"/>
              <a:ea typeface="Arial Narrow" charset="0"/>
              <a:cs typeface="Arial Narrow" charset="0"/>
            </a:endParaRPr>
          </a:p>
        </p:txBody>
      </p:sp>
      <p:sp>
        <p:nvSpPr>
          <p:cNvPr id="14" name="Title 1"/>
          <p:cNvSpPr>
            <a:spLocks noGrp="1"/>
          </p:cNvSpPr>
          <p:nvPr>
            <p:ph type="title"/>
          </p:nvPr>
        </p:nvSpPr>
        <p:spPr>
          <a:xfrm>
            <a:off x="454026" y="462518"/>
            <a:ext cx="8229600" cy="647102"/>
          </a:xfrm>
          <a:prstGeom prst="rect">
            <a:avLst/>
          </a:prstGeom>
        </p:spPr>
        <p:txBody>
          <a:bodyPr vert="horz" lIns="0" tIns="0" rIns="0" bIns="0">
            <a:normAutofit/>
          </a:bodyPr>
          <a:lstStyle>
            <a:lvl1pPr algn="ctr">
              <a:defRPr sz="4000" b="1" i="0" baseline="0">
                <a:solidFill>
                  <a:srgbClr val="C00000"/>
                </a:solidFill>
                <a:latin typeface="Arial Narrow" charset="0"/>
                <a:ea typeface="Arial Narrow" charset="0"/>
                <a:cs typeface="Arial Narrow" charset="0"/>
              </a:defRPr>
            </a:lvl1pPr>
          </a:lstStyle>
          <a:p>
            <a:r>
              <a:rPr lang="en-US" dirty="0"/>
              <a:t>Click to edit Master title style</a:t>
            </a:r>
          </a:p>
        </p:txBody>
      </p:sp>
      <p:sp>
        <p:nvSpPr>
          <p:cNvPr id="15" name="Content Placeholder 2"/>
          <p:cNvSpPr>
            <a:spLocks noGrp="1"/>
          </p:cNvSpPr>
          <p:nvPr>
            <p:ph idx="11"/>
          </p:nvPr>
        </p:nvSpPr>
        <p:spPr>
          <a:xfrm>
            <a:off x="454029" y="1207770"/>
            <a:ext cx="8232771" cy="5070302"/>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002060"/>
                </a:solidFill>
                <a:latin typeface="Arial Narrow" charset="0"/>
                <a:ea typeface="Arial Narrow" charset="0"/>
                <a:cs typeface="Arial Narrow" charset="0"/>
              </a:defRPr>
            </a:lvl1pPr>
            <a:lvl2pPr marL="541338" indent="-266700">
              <a:lnSpc>
                <a:spcPct val="100000"/>
              </a:lnSpc>
              <a:spcBef>
                <a:spcPts val="1200"/>
              </a:spcBef>
              <a:spcAft>
                <a:spcPts val="0"/>
              </a:spcAft>
              <a:buSzPct val="90000"/>
              <a:buFont typeface="Lucida Grande"/>
              <a:buChar char="-"/>
              <a:defRPr sz="2000" b="0" i="0">
                <a:solidFill>
                  <a:srgbClr val="FF40FF"/>
                </a:solidFill>
                <a:latin typeface="Arial Narrow" charset="0"/>
                <a:ea typeface="Arial Narrow" charset="0"/>
                <a:cs typeface="Arial Narrow" charset="0"/>
              </a:defRPr>
            </a:lvl2pPr>
            <a:lvl3pPr marL="898525" indent="-273050">
              <a:lnSpc>
                <a:spcPct val="100000"/>
              </a:lnSpc>
              <a:spcBef>
                <a:spcPts val="1200"/>
              </a:spcBef>
              <a:spcAft>
                <a:spcPts val="0"/>
              </a:spcAft>
              <a:buSzPct val="88000"/>
              <a:buFont typeface="Arial"/>
              <a:buChar char="•"/>
              <a:defRPr sz="1800" b="0" i="0">
                <a:solidFill>
                  <a:srgbClr val="008F00"/>
                </a:solidFill>
                <a:latin typeface="Arial Narrow" charset="0"/>
                <a:ea typeface="Arial Narrow" charset="0"/>
                <a:cs typeface="Arial Narrow" charset="0"/>
              </a:defRPr>
            </a:lvl3pPr>
            <a:lvl4pPr marL="1165225" indent="-266700">
              <a:lnSpc>
                <a:spcPct val="100000"/>
              </a:lnSpc>
              <a:spcBef>
                <a:spcPts val="1200"/>
              </a:spcBef>
              <a:spcAft>
                <a:spcPts val="0"/>
              </a:spcAft>
              <a:buSzPct val="90000"/>
              <a:buFont typeface="Lucida Grande"/>
              <a:buChar char="-"/>
              <a:defRPr sz="1600" b="0" i="0">
                <a:solidFill>
                  <a:srgbClr val="C00000"/>
                </a:solidFill>
                <a:latin typeface="Arial Narrow" charset="0"/>
                <a:ea typeface="Arial Narrow" charset="0"/>
                <a:cs typeface="Arial Narrow" charset="0"/>
              </a:defRPr>
            </a:lvl4pPr>
            <a:lvl5pPr marL="1431925" indent="-266700">
              <a:lnSpc>
                <a:spcPct val="100000"/>
              </a:lnSpc>
              <a:spcBef>
                <a:spcPts val="1200"/>
              </a:spcBef>
              <a:spcAft>
                <a:spcPts val="0"/>
              </a:spcAft>
              <a:buSzPct val="88000"/>
              <a:buFont typeface="Arial"/>
              <a:buChar char="•"/>
              <a:defRPr sz="1400" b="0" i="0">
                <a:solidFill>
                  <a:srgbClr val="3C5A77"/>
                </a:solidFill>
                <a:latin typeface="Arial Narrow" charset="0"/>
                <a:ea typeface="Arial Narrow" charset="0"/>
                <a:cs typeface="Arial Narrow"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3">
            <a:extLst>
              <a:ext uri="{FF2B5EF4-FFF2-40B4-BE49-F238E27FC236}">
                <a16:creationId xmlns:a16="http://schemas.microsoft.com/office/drawing/2014/main" id="{F66FD9B5-5339-4BDE-77D6-D91C3512BD80}"/>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7" name="Slide Number Placeholder 5">
            <a:extLst>
              <a:ext uri="{FF2B5EF4-FFF2-40B4-BE49-F238E27FC236}">
                <a16:creationId xmlns:a16="http://schemas.microsoft.com/office/drawing/2014/main" id="{44D1CF6F-8BA4-7FD4-C34D-95256101CCE4}"/>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1" name="Footer Placeholder 4">
            <a:extLst>
              <a:ext uri="{FF2B5EF4-FFF2-40B4-BE49-F238E27FC236}">
                <a16:creationId xmlns:a16="http://schemas.microsoft.com/office/drawing/2014/main" id="{D1ABF21E-0822-4498-6551-C5324E28CA5B}"/>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2" name="Content Placeholder 2"/>
          <p:cNvSpPr>
            <a:spLocks noGrp="1"/>
          </p:cNvSpPr>
          <p:nvPr>
            <p:ph idx="11"/>
          </p:nvPr>
        </p:nvSpPr>
        <p:spPr>
          <a:xfrm>
            <a:off x="454026" y="1207770"/>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4696050" y="1215721"/>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a:extLst>
              <a:ext uri="{FF2B5EF4-FFF2-40B4-BE49-F238E27FC236}">
                <a16:creationId xmlns:a16="http://schemas.microsoft.com/office/drawing/2014/main" id="{A092D268-DD8B-75F8-A59E-58E7525008F8}"/>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6" name="Slide Number Placeholder 5">
            <a:extLst>
              <a:ext uri="{FF2B5EF4-FFF2-40B4-BE49-F238E27FC236}">
                <a16:creationId xmlns:a16="http://schemas.microsoft.com/office/drawing/2014/main" id="{19C99C5F-67AB-1D03-7EC8-6C22DFE1B829}"/>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7" name="Footer Placeholder 4">
            <a:extLst>
              <a:ext uri="{FF2B5EF4-FFF2-40B4-BE49-F238E27FC236}">
                <a16:creationId xmlns:a16="http://schemas.microsoft.com/office/drawing/2014/main" id="{0D17E842-4203-F755-269A-979B01A28FA3}"/>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2"/>
          <p:cNvSpPr>
            <a:spLocks noGrp="1"/>
          </p:cNvSpPr>
          <p:nvPr>
            <p:ph type="body" idx="13"/>
          </p:nvPr>
        </p:nvSpPr>
        <p:spPr>
          <a:xfrm>
            <a:off x="4683195"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6" name="Content Placeholder 2"/>
          <p:cNvSpPr>
            <a:spLocks noGrp="1"/>
          </p:cNvSpPr>
          <p:nvPr>
            <p:ph idx="11"/>
          </p:nvPr>
        </p:nvSpPr>
        <p:spPr>
          <a:xfrm>
            <a:off x="470059"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idx="14"/>
          </p:nvPr>
        </p:nvSpPr>
        <p:spPr>
          <a:xfrm>
            <a:off x="4696050"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3">
            <a:extLst>
              <a:ext uri="{FF2B5EF4-FFF2-40B4-BE49-F238E27FC236}">
                <a16:creationId xmlns:a16="http://schemas.microsoft.com/office/drawing/2014/main" id="{531638F3-5BDA-B720-551C-61DD272CB093}"/>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7" name="Slide Number Placeholder 5">
            <a:extLst>
              <a:ext uri="{FF2B5EF4-FFF2-40B4-BE49-F238E27FC236}">
                <a16:creationId xmlns:a16="http://schemas.microsoft.com/office/drawing/2014/main" id="{4D38E268-D416-DCCA-E49A-9232BB45CC22}"/>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8" name="Footer Placeholder 4">
            <a:extLst>
              <a:ext uri="{FF2B5EF4-FFF2-40B4-BE49-F238E27FC236}">
                <a16:creationId xmlns:a16="http://schemas.microsoft.com/office/drawing/2014/main" id="{79F45C69-1E23-E2D6-C49C-2E00371F08C5}"/>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extLst>
      <p:ext uri="{BB962C8B-B14F-4D97-AF65-F5344CB8AC3E}">
        <p14:creationId xmlns:p14="http://schemas.microsoft.com/office/powerpoint/2010/main" val="131962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457200" y="1238250"/>
            <a:ext cx="8229600" cy="5009097"/>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15"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5" name="Date Placeholder 3">
            <a:extLst>
              <a:ext uri="{FF2B5EF4-FFF2-40B4-BE49-F238E27FC236}">
                <a16:creationId xmlns:a16="http://schemas.microsoft.com/office/drawing/2014/main" id="{86C604C8-4B53-78F9-5E79-80436D957FFB}"/>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6" name="Slide Number Placeholder 5">
            <a:extLst>
              <a:ext uri="{FF2B5EF4-FFF2-40B4-BE49-F238E27FC236}">
                <a16:creationId xmlns:a16="http://schemas.microsoft.com/office/drawing/2014/main" id="{B06024FD-DD28-1BB0-5F6B-10DBF25360CD}"/>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0" name="Footer Placeholder 4">
            <a:extLst>
              <a:ext uri="{FF2B5EF4-FFF2-40B4-BE49-F238E27FC236}">
                <a16:creationId xmlns:a16="http://schemas.microsoft.com/office/drawing/2014/main" id="{EE6E6425-F101-A5AD-CA84-AE643C281051}"/>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extLst>
      <p:ext uri="{BB962C8B-B14F-4D97-AF65-F5344CB8AC3E}">
        <p14:creationId xmlns:p14="http://schemas.microsoft.com/office/powerpoint/2010/main" val="285078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237106"/>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5" name="Date Placeholder 3">
            <a:extLst>
              <a:ext uri="{FF2B5EF4-FFF2-40B4-BE49-F238E27FC236}">
                <a16:creationId xmlns:a16="http://schemas.microsoft.com/office/drawing/2014/main" id="{75CBA9A0-2D73-28E4-6D38-865FA628578B}"/>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10" name="Slide Number Placeholder 5">
            <a:extLst>
              <a:ext uri="{FF2B5EF4-FFF2-40B4-BE49-F238E27FC236}">
                <a16:creationId xmlns:a16="http://schemas.microsoft.com/office/drawing/2014/main" id="{62FDBFB1-FE3C-2865-3B9B-E31D32A50F1E}"/>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1" name="Footer Placeholder 4">
            <a:extLst>
              <a:ext uri="{FF2B5EF4-FFF2-40B4-BE49-F238E27FC236}">
                <a16:creationId xmlns:a16="http://schemas.microsoft.com/office/drawing/2014/main" id="{EE6BCF4D-B10A-22E8-12F1-054BD5590F80}"/>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extLst>
      <p:ext uri="{BB962C8B-B14F-4D97-AF65-F5344CB8AC3E}">
        <p14:creationId xmlns:p14="http://schemas.microsoft.com/office/powerpoint/2010/main" val="345808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340612"/>
            <a:ext cx="3017520" cy="915332"/>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08366"/>
            <a:ext cx="4959767" cy="5047578"/>
          </a:xfrm>
          <a:prstGeom prst="rect">
            <a:avLst/>
          </a:prstGeom>
        </p:spPr>
        <p:txBody>
          <a:bodyPr vert="horz" lIns="0" rIns="0"/>
          <a:lstStyle>
            <a:lvl1pPr marL="0" indent="0">
              <a:buFontTx/>
              <a:buNone/>
              <a:defRPr>
                <a:solidFill>
                  <a:srgbClr val="3C5A77"/>
                </a:solidFill>
                <a:latin typeface="Helvetica"/>
              </a:defRPr>
            </a:lvl1pPr>
          </a:lstStyle>
          <a:p>
            <a:pPr lvl="0"/>
            <a:endParaRPr lang="en-US" noProof="0" dirty="0"/>
          </a:p>
        </p:txBody>
      </p:sp>
      <p:sp>
        <p:nvSpPr>
          <p:cNvPr id="2"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endParaRPr lang="en-US" dirty="0"/>
          </a:p>
        </p:txBody>
      </p:sp>
      <p:sp>
        <p:nvSpPr>
          <p:cNvPr id="13" name="Content Placeholder 2"/>
          <p:cNvSpPr>
            <a:spLocks noGrp="1"/>
          </p:cNvSpPr>
          <p:nvPr>
            <p:ph idx="16"/>
          </p:nvPr>
        </p:nvSpPr>
        <p:spPr>
          <a:xfrm>
            <a:off x="470059" y="1206941"/>
            <a:ext cx="3004665" cy="404697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3">
            <a:extLst>
              <a:ext uri="{FF2B5EF4-FFF2-40B4-BE49-F238E27FC236}">
                <a16:creationId xmlns:a16="http://schemas.microsoft.com/office/drawing/2014/main" id="{A81FBBA6-E3AB-F77C-3CE0-A86A23C84CD2}"/>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7" name="Slide Number Placeholder 5">
            <a:extLst>
              <a:ext uri="{FF2B5EF4-FFF2-40B4-BE49-F238E27FC236}">
                <a16:creationId xmlns:a16="http://schemas.microsoft.com/office/drawing/2014/main" id="{E68B3462-45E3-9BCC-6461-479CA2F14A5F}"/>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8" name="Footer Placeholder 4">
            <a:extLst>
              <a:ext uri="{FF2B5EF4-FFF2-40B4-BE49-F238E27FC236}">
                <a16:creationId xmlns:a16="http://schemas.microsoft.com/office/drawing/2014/main" id="{F8A86076-7188-E74A-CD4D-AF1927F5095F}"/>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extLst>
      <p:ext uri="{BB962C8B-B14F-4D97-AF65-F5344CB8AC3E}">
        <p14:creationId xmlns:p14="http://schemas.microsoft.com/office/powerpoint/2010/main" val="16454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5" y="1227137"/>
            <a:ext cx="8229600" cy="4487650"/>
          </a:xfrm>
          <a:prstGeom prst="rect">
            <a:avLst/>
          </a:prstGeom>
        </p:spPr>
        <p:txBody>
          <a:bodyPr lIns="0" rIns="0"/>
          <a:lstStyle>
            <a:lvl1pPr marL="0" indent="0">
              <a:buNone/>
              <a:defRPr sz="3200">
                <a:solidFill>
                  <a:srgbClr val="3C5A77"/>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2" name="Text Placeholder 2"/>
          <p:cNvSpPr>
            <a:spLocks noGrp="1"/>
          </p:cNvSpPr>
          <p:nvPr>
            <p:ph type="body" idx="11"/>
          </p:nvPr>
        </p:nvSpPr>
        <p:spPr>
          <a:xfrm>
            <a:off x="457204" y="5839748"/>
            <a:ext cx="8229596" cy="439738"/>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457204" y="458988"/>
            <a:ext cx="8229600" cy="7019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4" name="Date Placeholder 3">
            <a:extLst>
              <a:ext uri="{FF2B5EF4-FFF2-40B4-BE49-F238E27FC236}">
                <a16:creationId xmlns:a16="http://schemas.microsoft.com/office/drawing/2014/main" id="{BFE01DD2-2450-1F72-A1A5-23828961EBCA}"/>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15" name="Slide Number Placeholder 5">
            <a:extLst>
              <a:ext uri="{FF2B5EF4-FFF2-40B4-BE49-F238E27FC236}">
                <a16:creationId xmlns:a16="http://schemas.microsoft.com/office/drawing/2014/main" id="{F713BB13-90E7-2CDE-D60A-9B9D5C28AF65}"/>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6" name="Footer Placeholder 4">
            <a:extLst>
              <a:ext uri="{FF2B5EF4-FFF2-40B4-BE49-F238E27FC236}">
                <a16:creationId xmlns:a16="http://schemas.microsoft.com/office/drawing/2014/main" id="{508EAB47-A1D5-EA30-373B-1513DF2D78BC}"/>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extLst>
      <p:ext uri="{BB962C8B-B14F-4D97-AF65-F5344CB8AC3E}">
        <p14:creationId xmlns:p14="http://schemas.microsoft.com/office/powerpoint/2010/main" val="2412412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8"/>
            <a:ext cx="7886700" cy="1325563"/>
          </a:xfrm>
          <a:prstGeom prst="rect">
            <a:avLst/>
          </a:prstGeom>
        </p:spPr>
        <p:txBody>
          <a:bodyPr/>
          <a:lstStyle>
            <a:lvl1pPr>
              <a:defRPr>
                <a:solidFill>
                  <a:srgbClr val="C00000"/>
                </a:solidFill>
              </a:defRPr>
            </a:lvl1pPr>
          </a:lstStyle>
          <a:p>
            <a:r>
              <a:rPr lang="fr-FR"/>
              <a:t>Modifiez le style du titre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0" name="Date Placeholder 3">
            <a:extLst>
              <a:ext uri="{FF2B5EF4-FFF2-40B4-BE49-F238E27FC236}">
                <a16:creationId xmlns:a16="http://schemas.microsoft.com/office/drawing/2014/main" id="{70A14B9A-5F2F-2232-0DBE-CA9BB2558824}"/>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11" name="Slide Number Placeholder 5">
            <a:extLst>
              <a:ext uri="{FF2B5EF4-FFF2-40B4-BE49-F238E27FC236}">
                <a16:creationId xmlns:a16="http://schemas.microsoft.com/office/drawing/2014/main" id="{F5BAE6E5-C789-AF6E-7F8F-E5223B4D7CE2}"/>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Footer Placeholder 4">
            <a:extLst>
              <a:ext uri="{FF2B5EF4-FFF2-40B4-BE49-F238E27FC236}">
                <a16:creationId xmlns:a16="http://schemas.microsoft.com/office/drawing/2014/main" id="{FD957990-0ED5-A86F-3735-B9749C74B2DB}"/>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extLst>
      <p:ext uri="{BB962C8B-B14F-4D97-AF65-F5344CB8AC3E}">
        <p14:creationId xmlns:p14="http://schemas.microsoft.com/office/powerpoint/2010/main" val="107260443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Date Placeholder 3">
            <a:extLst>
              <a:ext uri="{FF2B5EF4-FFF2-40B4-BE49-F238E27FC236}">
                <a16:creationId xmlns:a16="http://schemas.microsoft.com/office/drawing/2014/main" id="{26D0F988-950C-4F68-37CC-2242A4BD3B5A}"/>
              </a:ext>
            </a:extLst>
          </p:cNvPr>
          <p:cNvSpPr>
            <a:spLocks noGrp="1"/>
          </p:cNvSpPr>
          <p:nvPr>
            <p:ph type="dt" sz="half" idx="2"/>
          </p:nvPr>
        </p:nvSpPr>
        <p:spPr>
          <a:xfrm>
            <a:off x="879219" y="6487733"/>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008F00"/>
                </a:solidFill>
                <a:latin typeface="+mn-lt"/>
                <a:ea typeface="+mn-ea"/>
                <a:cs typeface="+mn-cs"/>
              </a:defRPr>
            </a:lvl1pPr>
          </a:lstStyle>
          <a:p>
            <a:pPr>
              <a:defRPr/>
            </a:pPr>
            <a:r>
              <a:rPr lang="en-US">
                <a:latin typeface="Helvetica"/>
                <a:cs typeface="Helvetica"/>
              </a:rPr>
              <a:t>Oct. 28, 2025</a:t>
            </a:r>
            <a:endParaRPr lang="en-US" dirty="0">
              <a:latin typeface="Helvetica"/>
              <a:cs typeface="Helvetica"/>
            </a:endParaRPr>
          </a:p>
        </p:txBody>
      </p:sp>
      <p:sp>
        <p:nvSpPr>
          <p:cNvPr id="10" name="Slide Number Placeholder 5">
            <a:extLst>
              <a:ext uri="{FF2B5EF4-FFF2-40B4-BE49-F238E27FC236}">
                <a16:creationId xmlns:a16="http://schemas.microsoft.com/office/drawing/2014/main" id="{4D02E53D-6249-261A-32E7-27DE5D725E91}"/>
              </a:ext>
            </a:extLst>
          </p:cNvPr>
          <p:cNvSpPr>
            <a:spLocks noGrp="1"/>
          </p:cNvSpPr>
          <p:nvPr>
            <p:ph type="sldNum" sz="quarter" idx="4"/>
          </p:nvPr>
        </p:nvSpPr>
        <p:spPr>
          <a:xfrm>
            <a:off x="8201972" y="6487733"/>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0432FF"/>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1" name="Footer Placeholder 4">
            <a:extLst>
              <a:ext uri="{FF2B5EF4-FFF2-40B4-BE49-F238E27FC236}">
                <a16:creationId xmlns:a16="http://schemas.microsoft.com/office/drawing/2014/main" id="{E6B2B7F4-D098-7B02-28CC-B1EA4802C978}"/>
              </a:ext>
            </a:extLst>
          </p:cNvPr>
          <p:cNvSpPr>
            <a:spLocks noGrp="1"/>
          </p:cNvSpPr>
          <p:nvPr>
            <p:ph type="ftr" sz="quarter" idx="3"/>
          </p:nvPr>
        </p:nvSpPr>
        <p:spPr>
          <a:xfrm>
            <a:off x="3349485" y="6487733"/>
            <a:ext cx="3106209" cy="158697"/>
          </a:xfrm>
          <a:prstGeom prst="rect">
            <a:avLst/>
          </a:prstGeom>
        </p:spPr>
        <p:txBody>
          <a:bodyPr lIns="0" tIns="0" rIns="0" bIns="0" anchor="b" anchorCtr="0"/>
          <a:lstStyle>
            <a:lvl1pPr algn="ctr" fontAlgn="auto">
              <a:spcBef>
                <a:spcPts val="0"/>
              </a:spcBef>
              <a:spcAft>
                <a:spcPts val="0"/>
              </a:spcAft>
              <a:defRPr sz="1200" b="0" i="0" baseline="0" dirty="0">
                <a:solidFill>
                  <a:srgbClr val="FF40FF"/>
                </a:solidFill>
                <a:latin typeface="Arial Narrow" charset="0"/>
                <a:ea typeface="Arial Narrow" charset="0"/>
                <a:cs typeface="Arial Narrow" charset="0"/>
              </a:defRPr>
            </a:lvl1pPr>
          </a:lstStyle>
          <a:p>
            <a:pPr>
              <a:defRPr/>
            </a:pPr>
            <a:r>
              <a:rPr lang="de-DE" dirty="0"/>
              <a:t>Nu </a:t>
            </a:r>
            <a:r>
              <a:rPr lang="de-DE" dirty="0" err="1"/>
              <a:t>Detectors</a:t>
            </a:r>
            <a:r>
              <a:rPr lang="de-DE" dirty="0"/>
              <a:t> at a </a:t>
            </a:r>
            <a:r>
              <a:rPr lang="de-DE" dirty="0" err="1"/>
              <a:t>MuCol</a:t>
            </a:r>
            <a:r>
              <a:rPr lang="de-DE" dirty="0"/>
              <a:t> Facility,  </a:t>
            </a:r>
            <a:r>
              <a:rPr lang="de-DE" dirty="0" err="1"/>
              <a:t>Jaehoon</a:t>
            </a:r>
            <a:r>
              <a:rPr lang="de-DE" dirty="0"/>
              <a:t> </a:t>
            </a:r>
            <a:r>
              <a:rPr lang="de-DE" dirty="0" err="1"/>
              <a:t>Yu</a:t>
            </a:r>
            <a:endParaRPr lang="en-US" dirty="0"/>
          </a:p>
        </p:txBody>
      </p:sp>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 id="2147483690" r:id="rId8"/>
    <p:sldLayoutId id="2147483691" r:id="rId9"/>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 Id="rId5" Type="http://schemas.openxmlformats.org/officeDocument/2006/relationships/image" Target="../media/image23.emf"/><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4.emf"/><Relationship Id="rId5" Type="http://schemas.openxmlformats.org/officeDocument/2006/relationships/oleObject" Target="../embeddings/oleObject1.bin"/><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7600"/>
            <a:ext cx="8218488" cy="1458707"/>
          </a:xfrm>
        </p:spPr>
        <p:txBody>
          <a:bodyPr/>
          <a:lstStyle/>
          <a:p>
            <a:pPr algn="ctr"/>
            <a:r>
              <a:rPr lang="en-GB" sz="5400" dirty="0">
                <a:solidFill>
                  <a:srgbClr val="C00000"/>
                </a:solidFill>
                <a:latin typeface="Arial Narrow" charset="0"/>
                <a:ea typeface="Arial Narrow" charset="0"/>
                <a:cs typeface="Arial Narrow" charset="0"/>
              </a:rPr>
              <a:t>Detector Considerations for </a:t>
            </a:r>
            <a:r>
              <a:rPr lang="en-GB" sz="5400" dirty="0">
                <a:solidFill>
                  <a:srgbClr val="C00000"/>
                </a:solidFill>
                <a:latin typeface="Symbol" pitchFamily="2" charset="2"/>
                <a:ea typeface="Arial Narrow" charset="0"/>
                <a:cs typeface="Arial Narrow" charset="0"/>
              </a:rPr>
              <a:t>n</a:t>
            </a:r>
            <a:r>
              <a:rPr lang="en-GB" sz="5400" dirty="0">
                <a:solidFill>
                  <a:srgbClr val="C00000"/>
                </a:solidFill>
                <a:latin typeface="Arial Narrow" charset="0"/>
                <a:ea typeface="Arial Narrow" charset="0"/>
                <a:cs typeface="Arial Narrow" charset="0"/>
              </a:rPr>
              <a:t> Physics at a </a:t>
            </a:r>
            <a:r>
              <a:rPr lang="en-GB" sz="5400" dirty="0">
                <a:solidFill>
                  <a:srgbClr val="C00000"/>
                </a:solidFill>
                <a:latin typeface="Symbol" pitchFamily="2" charset="2"/>
                <a:ea typeface="Arial Narrow" charset="0"/>
                <a:cs typeface="Arial Narrow" charset="0"/>
              </a:rPr>
              <a:t>m</a:t>
            </a:r>
            <a:r>
              <a:rPr lang="en-GB" sz="5400" dirty="0">
                <a:solidFill>
                  <a:srgbClr val="C00000"/>
                </a:solidFill>
                <a:latin typeface="Arial Narrow" charset="0"/>
                <a:ea typeface="Arial Narrow" charset="0"/>
                <a:cs typeface="Arial Narrow" charset="0"/>
              </a:rPr>
              <a:t> Collider Facility</a:t>
            </a:r>
          </a:p>
        </p:txBody>
      </p:sp>
      <p:sp>
        <p:nvSpPr>
          <p:cNvPr id="3" name="Text Placeholder 2"/>
          <p:cNvSpPr>
            <a:spLocks noGrp="1"/>
          </p:cNvSpPr>
          <p:nvPr>
            <p:ph type="body" sz="quarter" idx="10"/>
          </p:nvPr>
        </p:nvSpPr>
        <p:spPr>
          <a:xfrm>
            <a:off x="1347062" y="2420199"/>
            <a:ext cx="6648692" cy="1458708"/>
          </a:xfrm>
        </p:spPr>
        <p:txBody>
          <a:bodyPr/>
          <a:lstStyle/>
          <a:p>
            <a:pPr algn="ctr"/>
            <a:r>
              <a:rPr lang="en-GB" sz="2000" dirty="0" err="1">
                <a:solidFill>
                  <a:srgbClr val="0432FF"/>
                </a:solidFill>
                <a:latin typeface="Lucida Calligraphy" charset="0"/>
                <a:ea typeface="Lucida Calligraphy" charset="0"/>
                <a:cs typeface="Lucida Calligraphy" charset="0"/>
              </a:rPr>
              <a:t>Jaehoon</a:t>
            </a:r>
            <a:r>
              <a:rPr lang="en-GB" sz="2000" dirty="0">
                <a:solidFill>
                  <a:srgbClr val="0432FF"/>
                </a:solidFill>
                <a:latin typeface="Lucida Calligraphy" charset="0"/>
                <a:ea typeface="Lucida Calligraphy" charset="0"/>
                <a:cs typeface="Lucida Calligraphy" charset="0"/>
              </a:rPr>
              <a:t> Yu</a:t>
            </a:r>
          </a:p>
          <a:p>
            <a:pPr algn="ctr"/>
            <a:r>
              <a:rPr lang="en-GB" sz="2000" dirty="0">
                <a:solidFill>
                  <a:srgbClr val="0432FF"/>
                </a:solidFill>
                <a:latin typeface="Lucida Calligraphy" charset="0"/>
                <a:ea typeface="Lucida Calligraphy" charset="0"/>
                <a:cs typeface="Lucida Calligraphy" charset="0"/>
              </a:rPr>
              <a:t>University Of Texas at Arlington</a:t>
            </a:r>
          </a:p>
          <a:p>
            <a:pPr algn="ctr"/>
            <a:r>
              <a:rPr lang="en-US" sz="2000" dirty="0">
                <a:solidFill>
                  <a:srgbClr val="0432FF"/>
                </a:solidFill>
                <a:latin typeface="Lucida Calligraphy" charset="0"/>
                <a:ea typeface="Lucida Calligraphy" charset="0"/>
                <a:cs typeface="Lucida Calligraphy" charset="0"/>
              </a:rPr>
              <a:t>Good </a:t>
            </a:r>
            <a:r>
              <a:rPr lang="en-US" sz="2000" dirty="0">
                <a:solidFill>
                  <a:srgbClr val="0432FF"/>
                </a:solidFill>
                <a:latin typeface="Symbol" pitchFamily="2" charset="2"/>
                <a:ea typeface="Lucida Calligraphy" charset="0"/>
                <a:cs typeface="Lucida Calligraphy" charset="0"/>
              </a:rPr>
              <a:t>n</a:t>
            </a:r>
            <a:r>
              <a:rPr lang="en-US" sz="2000" dirty="0">
                <a:solidFill>
                  <a:srgbClr val="0432FF"/>
                </a:solidFill>
                <a:latin typeface="Lucida Calligraphy" charset="0"/>
                <a:ea typeface="Lucida Calligraphy" charset="0"/>
                <a:cs typeface="Lucida Calligraphy" charset="0"/>
              </a:rPr>
              <a:t>’s : </a:t>
            </a:r>
            <a:r>
              <a:rPr lang="en-US" sz="2000" dirty="0">
                <a:solidFill>
                  <a:srgbClr val="0432FF"/>
                </a:solidFill>
                <a:latin typeface="Symbol" pitchFamily="2" charset="2"/>
                <a:ea typeface="Lucida Calligraphy" charset="0"/>
                <a:cs typeface="Lucida Calligraphy" charset="0"/>
              </a:rPr>
              <a:t>n</a:t>
            </a:r>
            <a:r>
              <a:rPr lang="en-US" sz="2000" dirty="0">
                <a:solidFill>
                  <a:srgbClr val="0432FF"/>
                </a:solidFill>
                <a:latin typeface="Lucida Calligraphy" charset="0"/>
                <a:ea typeface="Lucida Calligraphy" charset="0"/>
                <a:cs typeface="Lucida Calligraphy" charset="0"/>
              </a:rPr>
              <a:t> physics at a Muon Collider Workshop </a:t>
            </a:r>
          </a:p>
          <a:p>
            <a:pPr algn="ctr"/>
            <a:r>
              <a:rPr lang="en-US" sz="2000" dirty="0">
                <a:solidFill>
                  <a:srgbClr val="0432FF"/>
                </a:solidFill>
                <a:latin typeface="Lucida Calligraphy" charset="0"/>
                <a:ea typeface="Lucida Calligraphy" charset="0"/>
                <a:cs typeface="Lucida Calligraphy" charset="0"/>
              </a:rPr>
              <a:t>Oct. 27 – 30, 2025</a:t>
            </a:r>
            <a:endParaRPr lang="en-GB" sz="2000" dirty="0">
              <a:solidFill>
                <a:srgbClr val="0432FF"/>
              </a:solidFill>
              <a:latin typeface="Lucida Calligraphy" charset="0"/>
              <a:ea typeface="Lucida Calligraphy" charset="0"/>
              <a:cs typeface="Lucida Calligraphy" charset="0"/>
            </a:endParaRPr>
          </a:p>
        </p:txBody>
      </p:sp>
    </p:spTree>
    <p:extLst>
      <p:ext uri="{BB962C8B-B14F-4D97-AF65-F5344CB8AC3E}">
        <p14:creationId xmlns:p14="http://schemas.microsoft.com/office/powerpoint/2010/main" val="1741762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45" name="Group 5">
            <a:extLst>
              <a:ext uri="{FF2B5EF4-FFF2-40B4-BE49-F238E27FC236}">
                <a16:creationId xmlns:a16="http://schemas.microsoft.com/office/drawing/2014/main" id="{DB15BEB1-FB9A-8D42-896C-9D20636C04FD}"/>
              </a:ext>
            </a:extLst>
          </p:cNvPr>
          <p:cNvGrpSpPr>
            <a:grpSpLocks/>
          </p:cNvGrpSpPr>
          <p:nvPr/>
        </p:nvGrpSpPr>
        <p:grpSpPr bwMode="auto">
          <a:xfrm>
            <a:off x="569913" y="711846"/>
            <a:ext cx="8004174" cy="3429550"/>
            <a:chOff x="864" y="576"/>
            <a:chExt cx="4176" cy="2373"/>
          </a:xfrm>
        </p:grpSpPr>
        <p:sp>
          <p:nvSpPr>
            <p:cNvPr id="368646" name="Rectangle 6">
              <a:extLst>
                <a:ext uri="{FF2B5EF4-FFF2-40B4-BE49-F238E27FC236}">
                  <a16:creationId xmlns:a16="http://schemas.microsoft.com/office/drawing/2014/main" id="{05D17E88-7BF6-404A-A247-0D0624D6F170}"/>
                </a:ext>
              </a:extLst>
            </p:cNvPr>
            <p:cNvSpPr>
              <a:spLocks noChangeArrowheads="1"/>
            </p:cNvSpPr>
            <p:nvPr/>
          </p:nvSpPr>
          <p:spPr bwMode="auto">
            <a:xfrm>
              <a:off x="864" y="576"/>
              <a:ext cx="4176" cy="2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368647" name="Picture 7">
              <a:extLst>
                <a:ext uri="{FF2B5EF4-FFF2-40B4-BE49-F238E27FC236}">
                  <a16:creationId xmlns:a16="http://schemas.microsoft.com/office/drawing/2014/main" id="{2153D38C-5BD9-9245-B46C-2A601C85A2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 y="576"/>
              <a:ext cx="4176" cy="2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48" name="Rectangle 8">
              <a:extLst>
                <a:ext uri="{FF2B5EF4-FFF2-40B4-BE49-F238E27FC236}">
                  <a16:creationId xmlns:a16="http://schemas.microsoft.com/office/drawing/2014/main" id="{81EB0E91-74BD-9545-8DEF-E51F5985CF59}"/>
                </a:ext>
              </a:extLst>
            </p:cNvPr>
            <p:cNvSpPr>
              <a:spLocks noChangeArrowheads="1"/>
            </p:cNvSpPr>
            <p:nvPr/>
          </p:nvSpPr>
          <p:spPr bwMode="auto">
            <a:xfrm>
              <a:off x="864" y="576"/>
              <a:ext cx="4176" cy="2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en-US"/>
            </a:p>
          </p:txBody>
        </p:sp>
        <p:sp>
          <p:nvSpPr>
            <p:cNvPr id="368649" name="Rectangle 9">
              <a:extLst>
                <a:ext uri="{FF2B5EF4-FFF2-40B4-BE49-F238E27FC236}">
                  <a16:creationId xmlns:a16="http://schemas.microsoft.com/office/drawing/2014/main" id="{5339AECE-5B06-674A-AA5F-993FF7114516}"/>
                </a:ext>
              </a:extLst>
            </p:cNvPr>
            <p:cNvSpPr>
              <a:spLocks noChangeArrowheads="1"/>
            </p:cNvSpPr>
            <p:nvPr/>
          </p:nvSpPr>
          <p:spPr bwMode="auto">
            <a:xfrm>
              <a:off x="3072" y="2736"/>
              <a:ext cx="1152"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1" name="Date Placeholder 3">
            <a:extLst>
              <a:ext uri="{FF2B5EF4-FFF2-40B4-BE49-F238E27FC236}">
                <a16:creationId xmlns:a16="http://schemas.microsoft.com/office/drawing/2014/main" id="{7A871D5B-22A1-2548-A001-86C3A43DEB0A}"/>
              </a:ext>
            </a:extLst>
          </p:cNvPr>
          <p:cNvSpPr>
            <a:spLocks noGrp="1"/>
          </p:cNvSpPr>
          <p:nvPr>
            <p:ph type="dt" sz="half" idx="10"/>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Oct. 28, 2025</a:t>
            </a:r>
            <a:endParaRPr lang="en-US" altLang="en-US"/>
          </a:p>
        </p:txBody>
      </p:sp>
      <p:sp>
        <p:nvSpPr>
          <p:cNvPr id="12" name="Footer Placeholder 4">
            <a:extLst>
              <a:ext uri="{FF2B5EF4-FFF2-40B4-BE49-F238E27FC236}">
                <a16:creationId xmlns:a16="http://schemas.microsoft.com/office/drawing/2014/main" id="{66AD369A-1FEB-834A-80F7-2F0962BFE0F2}"/>
              </a:ext>
            </a:extLst>
          </p:cNvPr>
          <p:cNvSpPr>
            <a:spLocks noGrp="1"/>
          </p:cNvSpPr>
          <p:nvPr>
            <p:ph type="ftr" sz="quarter" idx="11"/>
          </p:nvPr>
        </p:nvSpPr>
        <p:spPr>
          <a:xfrm>
            <a:off x="1877785" y="6549548"/>
            <a:ext cx="4892514" cy="170720"/>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Nu Detectors at a MuCol Facility,  Jaehoon Yu</a:t>
            </a:r>
            <a:endParaRPr lang="en-US" altLang="en-US"/>
          </a:p>
        </p:txBody>
      </p:sp>
      <p:sp>
        <p:nvSpPr>
          <p:cNvPr id="13" name="Slide Number Placeholder 5">
            <a:extLst>
              <a:ext uri="{FF2B5EF4-FFF2-40B4-BE49-F238E27FC236}">
                <a16:creationId xmlns:a16="http://schemas.microsoft.com/office/drawing/2014/main" id="{0DECB755-711D-FF41-A0C2-6934D7DB63DD}"/>
              </a:ext>
            </a:extLst>
          </p:cNvPr>
          <p:cNvSpPr>
            <a:spLocks noGrp="1"/>
          </p:cNvSpPr>
          <p:nvPr>
            <p:ph type="sldNum" sz="quarter" idx="12"/>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fld id="{01C9F568-776D-4FA3-B0C2-59EA0856AFE8}" type="slidenum">
              <a:rPr lang="en-US" smtClean="0">
                <a:solidFill>
                  <a:prstClr val="black">
                    <a:tint val="75000"/>
                  </a:prstClr>
                </a:solidFill>
              </a:rPr>
              <a:pPr/>
              <a:t>10</a:t>
            </a:fld>
            <a:endParaRPr lang="en-US" altLang="en-US"/>
          </a:p>
        </p:txBody>
      </p:sp>
      <p:sp>
        <p:nvSpPr>
          <p:cNvPr id="368642" name="Rectangle 2">
            <a:extLst>
              <a:ext uri="{FF2B5EF4-FFF2-40B4-BE49-F238E27FC236}">
                <a16:creationId xmlns:a16="http://schemas.microsoft.com/office/drawing/2014/main" id="{7ECCDD15-AA6B-F247-AF73-556E210F8C1F}"/>
              </a:ext>
            </a:extLst>
          </p:cNvPr>
          <p:cNvSpPr>
            <a:spLocks noGrp="1" noChangeArrowheads="1"/>
          </p:cNvSpPr>
          <p:nvPr>
            <p:ph type="body" idx="1"/>
          </p:nvPr>
        </p:nvSpPr>
        <p:spPr>
          <a:xfrm>
            <a:off x="64602" y="4158546"/>
            <a:ext cx="8865642" cy="2249455"/>
          </a:xfrm>
        </p:spPr>
        <p:txBody>
          <a:bodyPr/>
          <a:lstStyle/>
          <a:p>
            <a:pPr>
              <a:lnSpc>
                <a:spcPct val="90000"/>
              </a:lnSpc>
              <a:spcBef>
                <a:spcPts val="0"/>
              </a:spcBef>
            </a:pPr>
            <a:r>
              <a:rPr lang="en-US" altLang="en-US" sz="2800" dirty="0">
                <a:solidFill>
                  <a:srgbClr val="0432FF"/>
                </a:solidFill>
                <a:latin typeface="Arial Narrow" panose="020B0604020202020204" pitchFamily="34" charset="0"/>
                <a:cs typeface="Arial Narrow" panose="020B0604020202020204" pitchFamily="34" charset="0"/>
              </a:rPr>
              <a:t>Purposed to probe the internal structure of the nucleons (DIS)</a:t>
            </a:r>
          </a:p>
          <a:p>
            <a:pPr>
              <a:lnSpc>
                <a:spcPct val="90000"/>
              </a:lnSpc>
              <a:spcBef>
                <a:spcPts val="0"/>
              </a:spcBef>
            </a:pPr>
            <a:r>
              <a:rPr lang="en-US" altLang="en-US" sz="2800" dirty="0">
                <a:solidFill>
                  <a:srgbClr val="0432FF"/>
                </a:solidFill>
                <a:latin typeface="Arial Narrow" panose="020B0604020202020204" pitchFamily="34" charset="0"/>
                <a:cs typeface="Arial Narrow" panose="020B0604020202020204" pitchFamily="34" charset="0"/>
              </a:rPr>
              <a:t>Large amount of material in the path of neutrinos</a:t>
            </a:r>
          </a:p>
          <a:p>
            <a:pPr>
              <a:lnSpc>
                <a:spcPct val="90000"/>
              </a:lnSpc>
              <a:spcBef>
                <a:spcPts val="0"/>
              </a:spcBef>
            </a:pPr>
            <a:r>
              <a:rPr lang="en-US" altLang="en-US" sz="2800" dirty="0">
                <a:solidFill>
                  <a:srgbClr val="0432FF"/>
                </a:solidFill>
                <a:latin typeface="Arial Narrow" panose="020B0604020202020204" pitchFamily="34" charset="0"/>
                <a:cs typeface="Arial Narrow" panose="020B0604020202020204" pitchFamily="34" charset="0"/>
              </a:rPr>
              <a:t>Insufficient capabilities for precision </a:t>
            </a:r>
            <a:r>
              <a:rPr lang="en-US" altLang="en-US" sz="2800" dirty="0">
                <a:solidFill>
                  <a:srgbClr val="0432FF"/>
                </a:solidFill>
                <a:latin typeface="Symbol" pitchFamily="2" charset="2"/>
                <a:cs typeface="Arial Narrow" panose="020B0604020202020204" pitchFamily="34" charset="0"/>
              </a:rPr>
              <a:t>n</a:t>
            </a:r>
            <a:r>
              <a:rPr lang="en-US" altLang="en-US" sz="2800" dirty="0">
                <a:solidFill>
                  <a:srgbClr val="0432FF"/>
                </a:solidFill>
                <a:latin typeface="Arial Narrow" panose="020B0604020202020204" pitchFamily="34" charset="0"/>
                <a:cs typeface="Arial Narrow" panose="020B0604020202020204" pitchFamily="34" charset="0"/>
              </a:rPr>
              <a:t> oscillation measurements, can’t tell </a:t>
            </a:r>
            <a:r>
              <a:rPr lang="en-US" altLang="en-US" sz="2800" dirty="0">
                <a:solidFill>
                  <a:srgbClr val="0432FF"/>
                </a:solidFill>
                <a:latin typeface="Symbol" pitchFamily="2" charset="2"/>
                <a:cs typeface="Arial Narrow" panose="020B0604020202020204" pitchFamily="34" charset="0"/>
              </a:rPr>
              <a:t>n</a:t>
            </a:r>
            <a:r>
              <a:rPr lang="en-US" altLang="en-US" sz="2800" baseline="-25000" dirty="0">
                <a:solidFill>
                  <a:srgbClr val="0432FF"/>
                </a:solidFill>
                <a:latin typeface="Arial Narrow" panose="020B0604020202020204" pitchFamily="34" charset="0"/>
                <a:cs typeface="Arial Narrow" panose="020B0604020202020204" pitchFamily="34" charset="0"/>
              </a:rPr>
              <a:t>e</a:t>
            </a:r>
            <a:r>
              <a:rPr lang="en-US" altLang="en-US" sz="2800" dirty="0">
                <a:solidFill>
                  <a:srgbClr val="0432FF"/>
                </a:solidFill>
                <a:latin typeface="Arial Narrow" panose="020B0604020202020204" pitchFamily="34" charset="0"/>
                <a:cs typeface="Arial Narrow" panose="020B0604020202020204" pitchFamily="34" charset="0"/>
              </a:rPr>
              <a:t> </a:t>
            </a:r>
            <a:r>
              <a:rPr lang="en-US" altLang="en-US" sz="2800" dirty="0">
                <a:solidFill>
                  <a:srgbClr val="0432FF"/>
                </a:solidFill>
                <a:latin typeface="Arial Narrow" panose="020B0604020202020204" pitchFamily="34" charset="0"/>
                <a:cs typeface="Arial Narrow" panose="020B0604020202020204" pitchFamily="34" charset="0"/>
                <a:sym typeface="Wingdings" pitchFamily="2" charset="2"/>
              </a:rPr>
              <a:t> Some other technology needed</a:t>
            </a:r>
          </a:p>
          <a:p>
            <a:pPr>
              <a:lnSpc>
                <a:spcPct val="90000"/>
              </a:lnSpc>
              <a:spcBef>
                <a:spcPts val="0"/>
              </a:spcBef>
            </a:pPr>
            <a:r>
              <a:rPr lang="en-US" altLang="en-US" sz="2800" dirty="0" err="1">
                <a:solidFill>
                  <a:srgbClr val="0432FF"/>
                </a:solidFill>
                <a:latin typeface="Symbol" pitchFamily="2" charset="2"/>
                <a:cs typeface="Arial Narrow" panose="020B0604020202020204" pitchFamily="34" charset="0"/>
                <a:sym typeface="Wingdings" pitchFamily="2" charset="2"/>
              </a:rPr>
              <a:t>n</a:t>
            </a:r>
            <a:r>
              <a:rPr lang="en-US" altLang="en-US" sz="2800" baseline="-25000" dirty="0" err="1">
                <a:solidFill>
                  <a:srgbClr val="0432FF"/>
                </a:solidFill>
                <a:latin typeface="Symbol" pitchFamily="2" charset="2"/>
                <a:cs typeface="Arial Narrow" panose="020B0604020202020204" pitchFamily="34" charset="0"/>
                <a:sym typeface="Wingdings" pitchFamily="2" charset="2"/>
              </a:rPr>
              <a:t>t</a:t>
            </a:r>
            <a:r>
              <a:rPr lang="en-US" altLang="en-US" sz="2800" dirty="0">
                <a:solidFill>
                  <a:srgbClr val="0432FF"/>
                </a:solidFill>
                <a:latin typeface="Arial Narrow" panose="020B0604020202020204" pitchFamily="34" charset="0"/>
                <a:cs typeface="Arial Narrow" panose="020B0604020202020204" pitchFamily="34" charset="0"/>
                <a:sym typeface="Wingdings" pitchFamily="2" charset="2"/>
              </a:rPr>
              <a:t> requires identification of </a:t>
            </a:r>
            <a:r>
              <a:rPr lang="en-US" altLang="en-US" sz="2800" dirty="0">
                <a:solidFill>
                  <a:srgbClr val="0432FF"/>
                </a:solidFill>
                <a:latin typeface="Symbol" pitchFamily="2" charset="2"/>
                <a:cs typeface="Arial Narrow" panose="020B0604020202020204" pitchFamily="34" charset="0"/>
                <a:sym typeface="Wingdings" pitchFamily="2" charset="2"/>
              </a:rPr>
              <a:t>t</a:t>
            </a:r>
            <a:r>
              <a:rPr lang="en-US" altLang="en-US" sz="2800" dirty="0">
                <a:solidFill>
                  <a:srgbClr val="0432FF"/>
                </a:solidFill>
                <a:latin typeface="Arial Narrow" panose="020B0604020202020204" pitchFamily="34" charset="0"/>
                <a:cs typeface="Arial Narrow" panose="020B0604020202020204" pitchFamily="34" charset="0"/>
                <a:sym typeface="Wingdings" pitchFamily="2" charset="2"/>
              </a:rPr>
              <a:t> leptonic decays (</a:t>
            </a:r>
            <a:r>
              <a:rPr lang="en-US" altLang="en-US" sz="2800" dirty="0" err="1">
                <a:solidFill>
                  <a:srgbClr val="0432FF"/>
                </a:solidFill>
                <a:latin typeface="Symbol" pitchFamily="2" charset="2"/>
                <a:cs typeface="Arial Narrow" panose="020B0604020202020204" pitchFamily="34" charset="0"/>
                <a:sym typeface="Wingdings" pitchFamily="2" charset="2"/>
              </a:rPr>
              <a:t>n</a:t>
            </a:r>
            <a:r>
              <a:rPr lang="en-US" altLang="en-US" sz="2800" baseline="-25000" dirty="0" err="1">
                <a:solidFill>
                  <a:srgbClr val="0432FF"/>
                </a:solidFill>
                <a:latin typeface="Symbol" pitchFamily="2" charset="2"/>
                <a:cs typeface="Arial Narrow" panose="020B0604020202020204" pitchFamily="34" charset="0"/>
                <a:sym typeface="Wingdings" pitchFamily="2" charset="2"/>
              </a:rPr>
              <a:t>t</a:t>
            </a:r>
            <a:r>
              <a:rPr lang="en-US" altLang="en-US" sz="2800" dirty="0" err="1">
                <a:solidFill>
                  <a:srgbClr val="0432FF"/>
                </a:solidFill>
                <a:latin typeface="Symbol" pitchFamily="2" charset="2"/>
                <a:cs typeface="Arial Narrow" panose="020B0604020202020204" pitchFamily="34" charset="0"/>
                <a:sym typeface="Wingdings" pitchFamily="2" charset="2"/>
              </a:rPr>
              <a:t>n</a:t>
            </a:r>
            <a:r>
              <a:rPr lang="en-US" altLang="en-US" sz="2800" baseline="-25000" dirty="0" err="1">
                <a:solidFill>
                  <a:srgbClr val="0432FF"/>
                </a:solidFill>
                <a:latin typeface="Symbol" pitchFamily="2" charset="2"/>
                <a:cs typeface="Arial Narrow" panose="020B0604020202020204" pitchFamily="34" charset="0"/>
                <a:sym typeface="Wingdings" pitchFamily="2" charset="2"/>
              </a:rPr>
              <a:t>m</a:t>
            </a:r>
            <a:r>
              <a:rPr lang="en-US" altLang="en-US" sz="2800" dirty="0" err="1">
                <a:solidFill>
                  <a:srgbClr val="0432FF"/>
                </a:solidFill>
                <a:latin typeface="Symbol" pitchFamily="2" charset="2"/>
                <a:cs typeface="Arial Narrow" panose="020B0604020202020204" pitchFamily="34" charset="0"/>
                <a:sym typeface="Wingdings" pitchFamily="2" charset="2"/>
              </a:rPr>
              <a:t>m</a:t>
            </a:r>
            <a:r>
              <a:rPr lang="en-US" altLang="en-US" sz="2800" dirty="0">
                <a:solidFill>
                  <a:srgbClr val="0432FF"/>
                </a:solidFill>
                <a:latin typeface="Arial Narrow" panose="020B0604020202020204" pitchFamily="34" charset="0"/>
                <a:cs typeface="Arial Narrow" panose="020B0604020202020204" pitchFamily="34" charset="0"/>
                <a:sym typeface="Wingdings" pitchFamily="2" charset="2"/>
              </a:rPr>
              <a:t>/ </a:t>
            </a:r>
            <a:r>
              <a:rPr lang="en-US" altLang="en-US" sz="2800" dirty="0" err="1">
                <a:solidFill>
                  <a:srgbClr val="0432FF"/>
                </a:solidFill>
                <a:latin typeface="Symbol" pitchFamily="2" charset="2"/>
                <a:cs typeface="Arial Narrow" panose="020B0604020202020204" pitchFamily="34" charset="0"/>
                <a:sym typeface="Wingdings" pitchFamily="2" charset="2"/>
              </a:rPr>
              <a:t>n</a:t>
            </a:r>
            <a:r>
              <a:rPr lang="en-US" altLang="en-US" sz="2800" baseline="-25000" dirty="0" err="1">
                <a:solidFill>
                  <a:srgbClr val="0432FF"/>
                </a:solidFill>
                <a:latin typeface="Symbol" pitchFamily="2" charset="2"/>
                <a:cs typeface="Arial Narrow" panose="020B0604020202020204" pitchFamily="34" charset="0"/>
                <a:sym typeface="Wingdings" pitchFamily="2" charset="2"/>
              </a:rPr>
              <a:t>t</a:t>
            </a:r>
            <a:r>
              <a:rPr lang="en-US" altLang="en-US" sz="2800" dirty="0" err="1">
                <a:solidFill>
                  <a:srgbClr val="0432FF"/>
                </a:solidFill>
                <a:latin typeface="Symbol" pitchFamily="2" charset="2"/>
                <a:cs typeface="Arial Narrow" panose="020B0604020202020204" pitchFamily="34" charset="0"/>
                <a:sym typeface="Wingdings" pitchFamily="2" charset="2"/>
              </a:rPr>
              <a:t>n</a:t>
            </a:r>
            <a:r>
              <a:rPr lang="en-US" altLang="en-US" sz="2800" baseline="-25000" dirty="0" err="1">
                <a:solidFill>
                  <a:srgbClr val="0432FF"/>
                </a:solidFill>
                <a:latin typeface="Arial Narrow" panose="020B0604020202020204" pitchFamily="34" charset="0"/>
                <a:cs typeface="Arial Narrow" panose="020B0604020202020204" pitchFamily="34" charset="0"/>
                <a:sym typeface="Wingdings" pitchFamily="2" charset="2"/>
              </a:rPr>
              <a:t>e</a:t>
            </a:r>
            <a:r>
              <a:rPr lang="en-US" altLang="en-US" sz="2800" dirty="0" err="1">
                <a:solidFill>
                  <a:srgbClr val="0432FF"/>
                </a:solidFill>
                <a:latin typeface="Arial Narrow" panose="020B0604020202020204" pitchFamily="34" charset="0"/>
                <a:cs typeface="Arial Narrow" panose="020B0604020202020204" pitchFamily="34" charset="0"/>
                <a:sym typeface="Wingdings" pitchFamily="2" charset="2"/>
              </a:rPr>
              <a:t>e</a:t>
            </a:r>
            <a:r>
              <a:rPr lang="en-US" altLang="en-US" sz="2800" dirty="0">
                <a:solidFill>
                  <a:srgbClr val="0432FF"/>
                </a:solidFill>
                <a:latin typeface="Arial Narrow" panose="020B0604020202020204" pitchFamily="34" charset="0"/>
                <a:cs typeface="Arial Narrow" panose="020B0604020202020204" pitchFamily="34" charset="0"/>
                <a:sym typeface="Wingdings" pitchFamily="2" charset="2"/>
              </a:rPr>
              <a:t>)</a:t>
            </a:r>
          </a:p>
        </p:txBody>
      </p:sp>
      <p:sp>
        <p:nvSpPr>
          <p:cNvPr id="368643" name="Rectangle 3">
            <a:extLst>
              <a:ext uri="{FF2B5EF4-FFF2-40B4-BE49-F238E27FC236}">
                <a16:creationId xmlns:a16="http://schemas.microsoft.com/office/drawing/2014/main" id="{12E617FA-4424-3A4A-A101-05C0241BDBF8}"/>
              </a:ext>
            </a:extLst>
          </p:cNvPr>
          <p:cNvSpPr>
            <a:spLocks noGrp="1" noChangeArrowheads="1"/>
          </p:cNvSpPr>
          <p:nvPr>
            <p:ph type="title"/>
          </p:nvPr>
        </p:nvSpPr>
        <p:spPr>
          <a:xfrm>
            <a:off x="685800" y="16522"/>
            <a:ext cx="7772400" cy="533400"/>
          </a:xfrm>
          <a:noFill/>
          <a:ln/>
        </p:spPr>
        <p:txBody>
          <a:bodyPr/>
          <a:lstStyle/>
          <a:p>
            <a:r>
              <a:rPr lang="en-US" altLang="en-US" b="1" dirty="0">
                <a:latin typeface="Arial Narrow" panose="020B0604020202020204" pitchFamily="34" charset="0"/>
                <a:cs typeface="Arial Narrow" panose="020B0604020202020204" pitchFamily="34" charset="0"/>
              </a:rPr>
              <a:t>A Typical Past Neutrino Detector</a:t>
            </a:r>
          </a:p>
        </p:txBody>
      </p:sp>
    </p:spTree>
    <p:extLst>
      <p:ext uri="{BB962C8B-B14F-4D97-AF65-F5344CB8AC3E}">
        <p14:creationId xmlns:p14="http://schemas.microsoft.com/office/powerpoint/2010/main" val="428177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68645"/>
                                        </p:tgtEl>
                                        <p:attrNameLst>
                                          <p:attrName>style.visibility</p:attrName>
                                        </p:attrNameLst>
                                      </p:cBhvr>
                                      <p:to>
                                        <p:strVal val="visible"/>
                                      </p:to>
                                    </p:set>
                                    <p:anim calcmode="lin" valueType="num">
                                      <p:cBhvr>
                                        <p:cTn id="7" dur="500" fill="hold"/>
                                        <p:tgtEl>
                                          <p:spTgt spid="368645"/>
                                        </p:tgtEl>
                                        <p:attrNameLst>
                                          <p:attrName>ppt_w</p:attrName>
                                        </p:attrNameLst>
                                      </p:cBhvr>
                                      <p:tavLst>
                                        <p:tav tm="0">
                                          <p:val>
                                            <p:fltVal val="0"/>
                                          </p:val>
                                        </p:tav>
                                        <p:tav tm="100000">
                                          <p:val>
                                            <p:strVal val="#ppt_w"/>
                                          </p:val>
                                        </p:tav>
                                      </p:tavLst>
                                    </p:anim>
                                    <p:anim calcmode="lin" valueType="num">
                                      <p:cBhvr>
                                        <p:cTn id="8" dur="500" fill="hold"/>
                                        <p:tgtEl>
                                          <p:spTgt spid="368645"/>
                                        </p:tgtEl>
                                        <p:attrNameLst>
                                          <p:attrName>ppt_h</p:attrName>
                                        </p:attrNameLst>
                                      </p:cBhvr>
                                      <p:tavLst>
                                        <p:tav tm="0">
                                          <p:val>
                                            <p:fltVal val="0"/>
                                          </p:val>
                                        </p:tav>
                                        <p:tav tm="100000">
                                          <p:val>
                                            <p:strVal val="#ppt_h"/>
                                          </p:val>
                                        </p:tav>
                                      </p:tavLst>
                                    </p:anim>
                                    <p:animEffect transition="in" filter="fade">
                                      <p:cBhvr>
                                        <p:cTn id="9" dur="500"/>
                                        <p:tgtEl>
                                          <p:spTgt spid="36864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iterate type="wd">
                                    <p:tmPct val="10000"/>
                                  </p:iterate>
                                  <p:childTnLst>
                                    <p:set>
                                      <p:cBhvr>
                                        <p:cTn id="13" dur="1" fill="hold">
                                          <p:stCondLst>
                                            <p:cond delay="0"/>
                                          </p:stCondLst>
                                        </p:cTn>
                                        <p:tgtEl>
                                          <p:spTgt spid="368642">
                                            <p:txEl>
                                              <p:pRg st="0" end="0"/>
                                            </p:txEl>
                                          </p:spTgt>
                                        </p:tgtEl>
                                        <p:attrNameLst>
                                          <p:attrName>style.visibility</p:attrName>
                                        </p:attrNameLst>
                                      </p:cBhvr>
                                      <p:to>
                                        <p:strVal val="visible"/>
                                      </p:to>
                                    </p:set>
                                    <p:animEffect transition="in" filter="wipe(left)">
                                      <p:cBhvr>
                                        <p:cTn id="14" dur="500"/>
                                        <p:tgtEl>
                                          <p:spTgt spid="36864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iterate type="wd">
                                    <p:tmPct val="10000"/>
                                  </p:iterate>
                                  <p:childTnLst>
                                    <p:set>
                                      <p:cBhvr>
                                        <p:cTn id="18" dur="1" fill="hold">
                                          <p:stCondLst>
                                            <p:cond delay="0"/>
                                          </p:stCondLst>
                                        </p:cTn>
                                        <p:tgtEl>
                                          <p:spTgt spid="368642">
                                            <p:txEl>
                                              <p:pRg st="1" end="1"/>
                                            </p:txEl>
                                          </p:spTgt>
                                        </p:tgtEl>
                                        <p:attrNameLst>
                                          <p:attrName>style.visibility</p:attrName>
                                        </p:attrNameLst>
                                      </p:cBhvr>
                                      <p:to>
                                        <p:strVal val="visible"/>
                                      </p:to>
                                    </p:set>
                                    <p:animEffect transition="in" filter="wipe(left)">
                                      <p:cBhvr>
                                        <p:cTn id="19" dur="500"/>
                                        <p:tgtEl>
                                          <p:spTgt spid="36864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iterate type="wd">
                                    <p:tmPct val="10000"/>
                                  </p:iterate>
                                  <p:childTnLst>
                                    <p:set>
                                      <p:cBhvr>
                                        <p:cTn id="23" dur="1" fill="hold">
                                          <p:stCondLst>
                                            <p:cond delay="0"/>
                                          </p:stCondLst>
                                        </p:cTn>
                                        <p:tgtEl>
                                          <p:spTgt spid="368642">
                                            <p:txEl>
                                              <p:pRg st="2" end="2"/>
                                            </p:txEl>
                                          </p:spTgt>
                                        </p:tgtEl>
                                        <p:attrNameLst>
                                          <p:attrName>style.visibility</p:attrName>
                                        </p:attrNameLst>
                                      </p:cBhvr>
                                      <p:to>
                                        <p:strVal val="visible"/>
                                      </p:to>
                                    </p:set>
                                    <p:animEffect transition="in" filter="wipe(left)">
                                      <p:cBhvr>
                                        <p:cTn id="24" dur="500"/>
                                        <p:tgtEl>
                                          <p:spTgt spid="36864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iterate type="wd">
                                    <p:tmPct val="10000"/>
                                  </p:iterate>
                                  <p:childTnLst>
                                    <p:set>
                                      <p:cBhvr>
                                        <p:cTn id="28" dur="1" fill="hold">
                                          <p:stCondLst>
                                            <p:cond delay="0"/>
                                          </p:stCondLst>
                                        </p:cTn>
                                        <p:tgtEl>
                                          <p:spTgt spid="368642">
                                            <p:txEl>
                                              <p:pRg st="3" end="3"/>
                                            </p:txEl>
                                          </p:spTgt>
                                        </p:tgtEl>
                                        <p:attrNameLst>
                                          <p:attrName>style.visibility</p:attrName>
                                        </p:attrNameLst>
                                      </p:cBhvr>
                                      <p:to>
                                        <p:strVal val="visible"/>
                                      </p:to>
                                    </p:set>
                                    <p:animEffect transition="in" filter="wipe(left)">
                                      <p:cBhvr>
                                        <p:cTn id="29" dur="500"/>
                                        <p:tgtEl>
                                          <p:spTgt spid="36864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2">
            <a:extLst>
              <a:ext uri="{FF2B5EF4-FFF2-40B4-BE49-F238E27FC236}">
                <a16:creationId xmlns:a16="http://schemas.microsoft.com/office/drawing/2014/main" id="{9EC81377-A78B-2E4A-BA09-BE38E52F72C7}"/>
              </a:ext>
            </a:extLst>
          </p:cNvPr>
          <p:cNvSpPr>
            <a:spLocks noGrp="1"/>
          </p:cNvSpPr>
          <p:nvPr>
            <p:ph type="dt" sz="half" idx="10"/>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Oct. 28, 2025</a:t>
            </a:r>
            <a:endParaRPr lang="en-US" altLang="en-US"/>
          </a:p>
        </p:txBody>
      </p:sp>
      <p:sp>
        <p:nvSpPr>
          <p:cNvPr id="8" name="Footer Placeholder 3">
            <a:extLst>
              <a:ext uri="{FF2B5EF4-FFF2-40B4-BE49-F238E27FC236}">
                <a16:creationId xmlns:a16="http://schemas.microsoft.com/office/drawing/2014/main" id="{CAA27699-67B6-1D47-A300-80181A905802}"/>
              </a:ext>
            </a:extLst>
          </p:cNvPr>
          <p:cNvSpPr>
            <a:spLocks noGrp="1"/>
          </p:cNvSpPr>
          <p:nvPr>
            <p:ph type="ftr" sz="quarter" idx="11"/>
          </p:nvPr>
        </p:nvSpPr>
        <p:spPr>
          <a:xfrm>
            <a:off x="1877785" y="6549548"/>
            <a:ext cx="4892514" cy="170720"/>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Nu Detectors at a MuCol Facility,  Jaehoon Yu</a:t>
            </a:r>
            <a:endParaRPr lang="en-US" altLang="en-US"/>
          </a:p>
        </p:txBody>
      </p:sp>
      <p:sp>
        <p:nvSpPr>
          <p:cNvPr id="9" name="Slide Number Placeholder 4">
            <a:extLst>
              <a:ext uri="{FF2B5EF4-FFF2-40B4-BE49-F238E27FC236}">
                <a16:creationId xmlns:a16="http://schemas.microsoft.com/office/drawing/2014/main" id="{DE18CEFA-7290-8045-84B5-6B903A3CDC9C}"/>
              </a:ext>
            </a:extLst>
          </p:cNvPr>
          <p:cNvSpPr>
            <a:spLocks noGrp="1"/>
          </p:cNvSpPr>
          <p:nvPr>
            <p:ph type="sldNum" sz="quarter" idx="12"/>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fld id="{01C9F568-776D-4FA3-B0C2-59EA0856AFE8}" type="slidenum">
              <a:rPr lang="en-US" smtClean="0">
                <a:solidFill>
                  <a:prstClr val="black">
                    <a:tint val="75000"/>
                  </a:prstClr>
                </a:solidFill>
              </a:rPr>
              <a:pPr/>
              <a:t>11</a:t>
            </a:fld>
            <a:endParaRPr lang="en-US" altLang="en-US"/>
          </a:p>
        </p:txBody>
      </p:sp>
      <p:sp>
        <p:nvSpPr>
          <p:cNvPr id="370690" name="Rectangle 2">
            <a:extLst>
              <a:ext uri="{FF2B5EF4-FFF2-40B4-BE49-F238E27FC236}">
                <a16:creationId xmlns:a16="http://schemas.microsoft.com/office/drawing/2014/main" id="{A69A3FC0-CA35-5C4E-8888-9F106CE413DD}"/>
              </a:ext>
            </a:extLst>
          </p:cNvPr>
          <p:cNvSpPr>
            <a:spLocks noChangeArrowheads="1"/>
          </p:cNvSpPr>
          <p:nvPr/>
        </p:nvSpPr>
        <p:spPr bwMode="auto">
          <a:xfrm>
            <a:off x="609600" y="76200"/>
            <a:ext cx="77724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r>
              <a:rPr lang="en-US" altLang="en-US" sz="4400" b="1" dirty="0">
                <a:solidFill>
                  <a:srgbClr val="C00000"/>
                </a:solidFill>
                <a:latin typeface="Arial Narrow" panose="020B0604020202020204" pitchFamily="34" charset="0"/>
              </a:rPr>
              <a:t>The </a:t>
            </a:r>
            <a:r>
              <a:rPr lang="en-US" altLang="en-US" sz="4400" b="1" dirty="0" err="1">
                <a:solidFill>
                  <a:srgbClr val="C00000"/>
                </a:solidFill>
                <a:latin typeface="Arial Narrow" panose="020B0604020202020204" pitchFamily="34" charset="0"/>
              </a:rPr>
              <a:t>NuTeV</a:t>
            </a:r>
            <a:r>
              <a:rPr lang="en-US" altLang="en-US" sz="4400" b="1" dirty="0">
                <a:solidFill>
                  <a:srgbClr val="C00000"/>
                </a:solidFill>
                <a:latin typeface="Arial Narrow" panose="020B0604020202020204" pitchFamily="34" charset="0"/>
              </a:rPr>
              <a:t> Detector</a:t>
            </a:r>
          </a:p>
        </p:txBody>
      </p:sp>
      <p:sp>
        <p:nvSpPr>
          <p:cNvPr id="370691" name="Rectangle 3">
            <a:extLst>
              <a:ext uri="{FF2B5EF4-FFF2-40B4-BE49-F238E27FC236}">
                <a16:creationId xmlns:a16="http://schemas.microsoft.com/office/drawing/2014/main" id="{3924A2A9-1584-8E45-9364-819100125405}"/>
              </a:ext>
            </a:extLst>
          </p:cNvPr>
          <p:cNvSpPr>
            <a:spLocks noChangeArrowheads="1"/>
          </p:cNvSpPr>
          <p:nvPr/>
        </p:nvSpPr>
        <p:spPr bwMode="auto">
          <a:xfrm>
            <a:off x="1219200" y="762000"/>
            <a:ext cx="6619875"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370692" name="Picture 4">
            <a:extLst>
              <a:ext uri="{FF2B5EF4-FFF2-40B4-BE49-F238E27FC236}">
                <a16:creationId xmlns:a16="http://schemas.microsoft.com/office/drawing/2014/main" id="{82998A1A-9E5F-6245-AF5A-7917981B7E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904503"/>
            <a:ext cx="7924800" cy="480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0693" name="Rectangle 5">
            <a:extLst>
              <a:ext uri="{FF2B5EF4-FFF2-40B4-BE49-F238E27FC236}">
                <a16:creationId xmlns:a16="http://schemas.microsoft.com/office/drawing/2014/main" id="{810E1260-6B72-F846-84B6-917E354B3DA9}"/>
              </a:ext>
            </a:extLst>
          </p:cNvPr>
          <p:cNvSpPr>
            <a:spLocks noChangeArrowheads="1"/>
          </p:cNvSpPr>
          <p:nvPr/>
        </p:nvSpPr>
        <p:spPr bwMode="auto">
          <a:xfrm>
            <a:off x="1219200" y="762000"/>
            <a:ext cx="6619875"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en-US"/>
          </a:p>
        </p:txBody>
      </p:sp>
      <p:sp>
        <p:nvSpPr>
          <p:cNvPr id="370694" name="Text Box 6">
            <a:extLst>
              <a:ext uri="{FF2B5EF4-FFF2-40B4-BE49-F238E27FC236}">
                <a16:creationId xmlns:a16="http://schemas.microsoft.com/office/drawing/2014/main" id="{4F741922-D14F-2F42-9A5C-0AEA47FD6CD3}"/>
              </a:ext>
            </a:extLst>
          </p:cNvPr>
          <p:cNvSpPr txBox="1">
            <a:spLocks noChangeArrowheads="1"/>
          </p:cNvSpPr>
          <p:nvPr/>
        </p:nvSpPr>
        <p:spPr bwMode="auto">
          <a:xfrm>
            <a:off x="294903" y="5783281"/>
            <a:ext cx="88372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a:solidFill>
                  <a:srgbClr val="336600"/>
                </a:solidFill>
                <a:latin typeface="Monotype Corsiva" panose="03010101010201010101" pitchFamily="66" charset="0"/>
              </a:rPr>
              <a:t>A picture from 1998.  The detector has been dismantled to make room for other experiments, such as DØ</a:t>
            </a:r>
          </a:p>
        </p:txBody>
      </p:sp>
    </p:spTree>
    <p:extLst>
      <p:ext uri="{BB962C8B-B14F-4D97-AF65-F5344CB8AC3E}">
        <p14:creationId xmlns:p14="http://schemas.microsoft.com/office/powerpoint/2010/main" val="2704489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70692"/>
                                        </p:tgtEl>
                                        <p:attrNameLst>
                                          <p:attrName>style.visibility</p:attrName>
                                        </p:attrNameLst>
                                      </p:cBhvr>
                                      <p:to>
                                        <p:strVal val="visible"/>
                                      </p:to>
                                    </p:set>
                                    <p:animEffect transition="in" filter="wipe(left)">
                                      <p:cBhvr>
                                        <p:cTn id="7" dur="500"/>
                                        <p:tgtEl>
                                          <p:spTgt spid="370692"/>
                                        </p:tgtEl>
                                      </p:cBhvr>
                                    </p:animEffect>
                                  </p:childTnLst>
                                </p:cTn>
                              </p:par>
                            </p:childTnLst>
                          </p:cTn>
                        </p:par>
                        <p:par>
                          <p:cTn id="8" fill="hold">
                            <p:stCondLst>
                              <p:cond delay="500"/>
                            </p:stCondLst>
                            <p:childTnLst>
                              <p:par>
                                <p:cTn id="9" presetID="22" presetClass="entr" presetSubtype="8" fill="hold" grpId="0" nodeType="afterEffect">
                                  <p:stCondLst>
                                    <p:cond delay="0"/>
                                  </p:stCondLst>
                                  <p:iterate type="wd">
                                    <p:tmPct val="10000"/>
                                  </p:iterate>
                                  <p:childTnLst>
                                    <p:set>
                                      <p:cBhvr>
                                        <p:cTn id="10" dur="1" fill="hold">
                                          <p:stCondLst>
                                            <p:cond delay="0"/>
                                          </p:stCondLst>
                                        </p:cTn>
                                        <p:tgtEl>
                                          <p:spTgt spid="370694"/>
                                        </p:tgtEl>
                                        <p:attrNameLst>
                                          <p:attrName>style.visibility</p:attrName>
                                        </p:attrNameLst>
                                      </p:cBhvr>
                                      <p:to>
                                        <p:strVal val="visible"/>
                                      </p:to>
                                    </p:set>
                                    <p:animEffect transition="in" filter="wipe(left)">
                                      <p:cBhvr>
                                        <p:cTn id="11" dur="500"/>
                                        <p:tgtEl>
                                          <p:spTgt spid="3706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4026" y="33859"/>
            <a:ext cx="8229600" cy="647102"/>
          </a:xfrm>
        </p:spPr>
        <p:txBody>
          <a:bodyPr>
            <a:noAutofit/>
          </a:bodyPr>
          <a:lstStyle/>
          <a:p>
            <a:r>
              <a:rPr lang="en-GB" sz="4400" dirty="0"/>
              <a:t>What is a Time Projection Chamber?</a:t>
            </a:r>
            <a:endParaRPr lang="en-GB" sz="4400" dirty="0">
              <a:latin typeface="Arial Narrow" charset="0"/>
              <a:ea typeface="Arial Narrow" charset="0"/>
              <a:cs typeface="Arial Narrow" charset="0"/>
            </a:endParaRPr>
          </a:p>
        </p:txBody>
      </p:sp>
      <p:sp>
        <p:nvSpPr>
          <p:cNvPr id="5" name="Content Placeholder 4"/>
          <p:cNvSpPr>
            <a:spLocks noGrp="1"/>
          </p:cNvSpPr>
          <p:nvPr>
            <p:ph idx="11"/>
          </p:nvPr>
        </p:nvSpPr>
        <p:spPr>
          <a:xfrm>
            <a:off x="361426" y="636445"/>
            <a:ext cx="8413929" cy="2118327"/>
          </a:xfrm>
        </p:spPr>
        <p:txBody>
          <a:bodyPr>
            <a:normAutofit/>
          </a:bodyPr>
          <a:lstStyle/>
          <a:p>
            <a:pPr>
              <a:spcBef>
                <a:spcPts val="0"/>
              </a:spcBef>
            </a:pPr>
            <a:r>
              <a:rPr lang="en-GB" sz="3200" dirty="0">
                <a:solidFill>
                  <a:srgbClr val="0432FF"/>
                </a:solidFill>
              </a:rPr>
              <a:t>A precise particle tracking detector with 3D imaging capability and an energy measurement capability</a:t>
            </a:r>
          </a:p>
          <a:p>
            <a:pPr>
              <a:spcBef>
                <a:spcPts val="0"/>
              </a:spcBef>
            </a:pPr>
            <a:r>
              <a:rPr lang="en-GB" sz="3200" dirty="0">
                <a:solidFill>
                  <a:srgbClr val="0432FF"/>
                </a:solidFill>
              </a:rPr>
              <a:t>Initially developed in mid-1970’s at SLAC for a tracking detector in </a:t>
            </a:r>
            <a:r>
              <a:rPr lang="en-GB" sz="3200" dirty="0" err="1">
                <a:solidFill>
                  <a:srgbClr val="0432FF"/>
                </a:solidFill>
              </a:rPr>
              <a:t>e</a:t>
            </a:r>
            <a:r>
              <a:rPr lang="en-GB" sz="3200" baseline="30000" dirty="0" err="1">
                <a:solidFill>
                  <a:srgbClr val="0432FF"/>
                </a:solidFill>
              </a:rPr>
              <a:t>+</a:t>
            </a:r>
            <a:r>
              <a:rPr lang="en-GB" sz="3200" dirty="0" err="1">
                <a:solidFill>
                  <a:srgbClr val="0432FF"/>
                </a:solidFill>
              </a:rPr>
              <a:t>e</a:t>
            </a:r>
            <a:r>
              <a:rPr lang="en-GB" sz="3200" baseline="30000" dirty="0">
                <a:solidFill>
                  <a:srgbClr val="0432FF"/>
                </a:solidFill>
              </a:rPr>
              <a:t>-</a:t>
            </a:r>
            <a:r>
              <a:rPr lang="en-GB" sz="3200" dirty="0">
                <a:solidFill>
                  <a:srgbClr val="0432FF"/>
                </a:solidFill>
              </a:rPr>
              <a:t> collider experiments with a gas mixture</a:t>
            </a:r>
          </a:p>
        </p:txBody>
      </p:sp>
      <p:sp>
        <p:nvSpPr>
          <p:cNvPr id="3" name="Date Placeholder 2"/>
          <p:cNvSpPr>
            <a:spLocks noGrp="1"/>
          </p:cNvSpPr>
          <p:nvPr>
            <p:ph type="dt" sz="half" idx="2"/>
          </p:nvPr>
        </p:nvSpPr>
        <p:spPr/>
        <p:txBody>
          <a:bodyPr/>
          <a:lstStyle/>
          <a:p>
            <a:pPr>
              <a:defRPr/>
            </a:pPr>
            <a:r>
              <a:rPr lang="en-US">
                <a:solidFill>
                  <a:srgbClr val="002060"/>
                </a:solidFill>
                <a:latin typeface="Arial Narrow" charset="0"/>
                <a:ea typeface="Arial Narrow" charset="0"/>
                <a:cs typeface="Arial Narrow" charset="0"/>
              </a:rPr>
              <a:t>Oct. 28, 2025</a:t>
            </a:r>
            <a:endParaRPr lang="en-US" dirty="0">
              <a:solidFill>
                <a:srgbClr val="002060"/>
              </a:solidFill>
              <a:latin typeface="Arial Narrow" charset="0"/>
              <a:ea typeface="Arial Narrow" charset="0"/>
              <a:cs typeface="Arial Narrow" charset="0"/>
            </a:endParaRPr>
          </a:p>
        </p:txBody>
      </p:sp>
      <p:sp>
        <p:nvSpPr>
          <p:cNvPr id="6" name="Footer Placeholder 5"/>
          <p:cNvSpPr>
            <a:spLocks noGrp="1"/>
          </p:cNvSpPr>
          <p:nvPr>
            <p:ph type="ftr" sz="quarter" idx="3"/>
          </p:nvPr>
        </p:nvSpPr>
        <p:spPr/>
        <p:txBody>
          <a:bodyPr/>
          <a:lstStyle/>
          <a:p>
            <a:pPr>
              <a:defRPr/>
            </a:pPr>
            <a:r>
              <a:rPr lang="de-DE">
                <a:latin typeface="Arial Narrow" charset="0"/>
                <a:ea typeface="Arial Narrow" charset="0"/>
                <a:cs typeface="Arial Narrow" charset="0"/>
              </a:rPr>
              <a:t>Nu Detectors at a MuCol Facility,  Jaehoon Yu</a:t>
            </a:r>
            <a:endParaRPr lang="en-US" dirty="0">
              <a:latin typeface="Arial Narrow" charset="0"/>
              <a:ea typeface="Arial Narrow" charset="0"/>
              <a:cs typeface="Arial Narrow" charset="0"/>
            </a:endParaRPr>
          </a:p>
        </p:txBody>
      </p:sp>
      <p:sp>
        <p:nvSpPr>
          <p:cNvPr id="7" name="Slide Number Placeholder 6"/>
          <p:cNvSpPr>
            <a:spLocks noGrp="1"/>
          </p:cNvSpPr>
          <p:nvPr>
            <p:ph type="sldNum" sz="quarter" idx="4"/>
          </p:nvPr>
        </p:nvSpPr>
        <p:spPr/>
        <p:txBody>
          <a:bodyPr/>
          <a:lstStyle/>
          <a:p>
            <a:pPr>
              <a:defRPr/>
            </a:pPr>
            <a:fld id="{0C39C72E-2A13-EB4D-AD45-6D4E6ACAED8D}" type="slidenum">
              <a:rPr lang="en-US" smtClean="0">
                <a:solidFill>
                  <a:srgbClr val="002060"/>
                </a:solidFill>
                <a:latin typeface="Arial Narrow" charset="0"/>
                <a:ea typeface="Arial Narrow" charset="0"/>
                <a:cs typeface="Arial Narrow" charset="0"/>
              </a:rPr>
              <a:pPr>
                <a:defRPr/>
              </a:pPr>
              <a:t>12</a:t>
            </a:fld>
            <a:endParaRPr lang="en-US" dirty="0">
              <a:solidFill>
                <a:srgbClr val="002060"/>
              </a:solidFill>
              <a:latin typeface="Arial Narrow" charset="0"/>
              <a:ea typeface="Arial Narrow" charset="0"/>
              <a:cs typeface="Arial Narrow"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1466" y="6501984"/>
            <a:ext cx="227971" cy="201246"/>
          </a:xfrm>
          <a:prstGeom prst="rect">
            <a:avLst/>
          </a:prstGeom>
        </p:spPr>
      </p:pic>
      <p:pic>
        <p:nvPicPr>
          <p:cNvPr id="9" name="Picture 8" descr="A picture containing indoor&#13;&#10;&#13;&#10;Description automatically generated">
            <a:extLst>
              <a:ext uri="{FF2B5EF4-FFF2-40B4-BE49-F238E27FC236}">
                <a16:creationId xmlns:a16="http://schemas.microsoft.com/office/drawing/2014/main" id="{D9D395BF-5902-F14A-A8A6-264F1BA61431}"/>
              </a:ext>
            </a:extLst>
          </p:cNvPr>
          <p:cNvPicPr>
            <a:picLocks noChangeAspect="1"/>
          </p:cNvPicPr>
          <p:nvPr/>
        </p:nvPicPr>
        <p:blipFill>
          <a:blip r:embed="rId4"/>
          <a:stretch>
            <a:fillRect/>
          </a:stretch>
        </p:blipFill>
        <p:spPr>
          <a:xfrm>
            <a:off x="1636825" y="2835797"/>
            <a:ext cx="5216526" cy="3418059"/>
          </a:xfrm>
          <a:prstGeom prst="rect">
            <a:avLst/>
          </a:prstGeom>
        </p:spPr>
      </p:pic>
      <p:grpSp>
        <p:nvGrpSpPr>
          <p:cNvPr id="14" name="Group 13">
            <a:extLst>
              <a:ext uri="{FF2B5EF4-FFF2-40B4-BE49-F238E27FC236}">
                <a16:creationId xmlns:a16="http://schemas.microsoft.com/office/drawing/2014/main" id="{5C5807A0-BDD0-1E4F-A383-2110E539993D}"/>
              </a:ext>
            </a:extLst>
          </p:cNvPr>
          <p:cNvGrpSpPr/>
          <p:nvPr/>
        </p:nvGrpSpPr>
        <p:grpSpPr>
          <a:xfrm>
            <a:off x="6468055" y="3643532"/>
            <a:ext cx="1522394" cy="1015663"/>
            <a:chOff x="6468055" y="3643532"/>
            <a:chExt cx="1522394" cy="1015663"/>
          </a:xfrm>
        </p:grpSpPr>
        <p:sp>
          <p:nvSpPr>
            <p:cNvPr id="10" name="TextBox 9">
              <a:extLst>
                <a:ext uri="{FF2B5EF4-FFF2-40B4-BE49-F238E27FC236}">
                  <a16:creationId xmlns:a16="http://schemas.microsoft.com/office/drawing/2014/main" id="{B443613E-01A7-E347-AAC4-F5F602A529CD}"/>
                </a:ext>
              </a:extLst>
            </p:cNvPr>
            <p:cNvSpPr txBox="1"/>
            <p:nvPr/>
          </p:nvSpPr>
          <p:spPr>
            <a:xfrm>
              <a:off x="6977575" y="3643532"/>
              <a:ext cx="1012874" cy="1015663"/>
            </a:xfrm>
            <a:prstGeom prst="rect">
              <a:avLst/>
            </a:prstGeom>
            <a:noFill/>
            <a:ln w="38100">
              <a:solidFill>
                <a:srgbClr val="C00000"/>
              </a:solidFill>
            </a:ln>
          </p:spPr>
          <p:txBody>
            <a:bodyPr wrap="square" rtlCol="0">
              <a:spAutoFit/>
            </a:bodyPr>
            <a:lstStyle/>
            <a:p>
              <a:r>
                <a:rPr lang="en-US" sz="2000" b="1" dirty="0">
                  <a:solidFill>
                    <a:srgbClr val="C00000"/>
                  </a:solidFill>
                  <a:latin typeface="Arial Narrow" panose="020B0604020202020204" pitchFamily="34" charset="0"/>
                  <a:cs typeface="Arial Narrow" panose="020B0604020202020204" pitchFamily="34" charset="0"/>
                </a:rPr>
                <a:t>Field Shaping Ring</a:t>
              </a:r>
            </a:p>
          </p:txBody>
        </p:sp>
        <p:cxnSp>
          <p:nvCxnSpPr>
            <p:cNvPr id="12" name="Straight Arrow Connector 11">
              <a:extLst>
                <a:ext uri="{FF2B5EF4-FFF2-40B4-BE49-F238E27FC236}">
                  <a16:creationId xmlns:a16="http://schemas.microsoft.com/office/drawing/2014/main" id="{891724D8-7D2E-FC4E-BD0A-B720A8298285}"/>
                </a:ext>
              </a:extLst>
            </p:cNvPr>
            <p:cNvCxnSpPr>
              <a:cxnSpLocks/>
              <a:stCxn id="10" idx="1"/>
            </p:cNvCxnSpPr>
            <p:nvPr/>
          </p:nvCxnSpPr>
          <p:spPr>
            <a:xfrm flipH="1" flipV="1">
              <a:off x="6468055" y="3882683"/>
              <a:ext cx="509520" cy="268681"/>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43697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22" presetClass="entr" presetSubtype="2"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4026" y="20703"/>
            <a:ext cx="8229600" cy="647102"/>
          </a:xfrm>
        </p:spPr>
        <p:txBody>
          <a:bodyPr>
            <a:noAutofit/>
          </a:bodyPr>
          <a:lstStyle/>
          <a:p>
            <a:r>
              <a:rPr lang="en-GB" sz="4800" dirty="0"/>
              <a:t>Why TPC?</a:t>
            </a:r>
            <a:endParaRPr lang="en-GB" sz="4800" dirty="0">
              <a:latin typeface="Arial Narrow" charset="0"/>
              <a:ea typeface="Arial Narrow" charset="0"/>
              <a:cs typeface="Arial Narrow" charset="0"/>
            </a:endParaRPr>
          </a:p>
        </p:txBody>
      </p:sp>
      <p:sp>
        <p:nvSpPr>
          <p:cNvPr id="5" name="Content Placeholder 4"/>
          <p:cNvSpPr>
            <a:spLocks noGrp="1"/>
          </p:cNvSpPr>
          <p:nvPr>
            <p:ph idx="11"/>
          </p:nvPr>
        </p:nvSpPr>
        <p:spPr>
          <a:xfrm>
            <a:off x="350248" y="680045"/>
            <a:ext cx="8568120" cy="5284159"/>
          </a:xfrm>
        </p:spPr>
        <p:txBody>
          <a:bodyPr>
            <a:noAutofit/>
          </a:bodyPr>
          <a:lstStyle/>
          <a:p>
            <a:pPr marL="505206" indent="-514350">
              <a:spcBef>
                <a:spcPts val="0"/>
              </a:spcBef>
              <a:buFont typeface="+mj-lt"/>
              <a:buAutoNum type="arabicPeriod"/>
            </a:pPr>
            <a:r>
              <a:rPr lang="en-GB" sz="3600" dirty="0">
                <a:solidFill>
                  <a:srgbClr val="0432FF"/>
                </a:solidFill>
              </a:rPr>
              <a:t>High 3D spatial resolution 50 ~ 200</a:t>
            </a:r>
            <a:r>
              <a:rPr lang="en-GB" sz="3600" dirty="0">
                <a:solidFill>
                  <a:srgbClr val="0432FF"/>
                </a:solidFill>
                <a:latin typeface="Symbol" pitchFamily="2" charset="2"/>
              </a:rPr>
              <a:t>m</a:t>
            </a:r>
            <a:r>
              <a:rPr lang="en-GB" sz="3600" dirty="0">
                <a:solidFill>
                  <a:srgbClr val="0432FF"/>
                </a:solidFill>
              </a:rPr>
              <a:t>m</a:t>
            </a:r>
          </a:p>
          <a:p>
            <a:pPr marL="505206" indent="-514350">
              <a:spcBef>
                <a:spcPts val="0"/>
              </a:spcBef>
              <a:buFont typeface="+mj-lt"/>
              <a:buAutoNum type="arabicPeriod"/>
            </a:pPr>
            <a:r>
              <a:rPr lang="en-GB" sz="3600" dirty="0">
                <a:solidFill>
                  <a:srgbClr val="0432FF"/>
                </a:solidFill>
              </a:rPr>
              <a:t>High pattern recognition efficiency (close to 100%) with good multiple track separation </a:t>
            </a:r>
            <a:r>
              <a:rPr lang="en-GB" sz="3600" dirty="0">
                <a:solidFill>
                  <a:srgbClr val="0432FF"/>
                </a:solidFill>
                <a:sym typeface="Wingdings" pitchFamily="2" charset="2"/>
              </a:rPr>
              <a:t> excellent PID</a:t>
            </a:r>
            <a:endParaRPr lang="en-GB" sz="3600" dirty="0">
              <a:solidFill>
                <a:srgbClr val="0432FF"/>
              </a:solidFill>
            </a:endParaRPr>
          </a:p>
          <a:p>
            <a:pPr marL="505206" indent="-514350">
              <a:spcBef>
                <a:spcPts val="0"/>
              </a:spcBef>
              <a:buFont typeface="+mj-lt"/>
              <a:buAutoNum type="arabicPeriod"/>
            </a:pPr>
            <a:r>
              <a:rPr lang="en-GB" sz="3600" dirty="0">
                <a:solidFill>
                  <a:srgbClr val="0432FF"/>
                </a:solidFill>
              </a:rPr>
              <a:t>Over 99.5% 4</a:t>
            </a:r>
            <a:r>
              <a:rPr lang="en-GB" sz="3600" dirty="0">
                <a:solidFill>
                  <a:srgbClr val="0432FF"/>
                </a:solidFill>
                <a:latin typeface="Symbol" pitchFamily="2" charset="2"/>
              </a:rPr>
              <a:t>p </a:t>
            </a:r>
            <a:r>
              <a:rPr lang="en-GB" sz="3600" dirty="0">
                <a:solidFill>
                  <a:srgbClr val="0432FF"/>
                </a:solidFill>
              </a:rPr>
              <a:t>reconstruction efficiency </a:t>
            </a:r>
          </a:p>
          <a:p>
            <a:pPr marL="505206" indent="-514350">
              <a:spcBef>
                <a:spcPts val="0"/>
              </a:spcBef>
              <a:buFont typeface="+mj-lt"/>
              <a:buAutoNum type="arabicPeriod"/>
            </a:pPr>
            <a:r>
              <a:rPr lang="en-GB" sz="3600" dirty="0">
                <a:solidFill>
                  <a:srgbClr val="0432FF"/>
                </a:solidFill>
              </a:rPr>
              <a:t>Excellent E measurements &amp; low E thresholds</a:t>
            </a:r>
          </a:p>
          <a:p>
            <a:pPr marL="505206" indent="-514350">
              <a:spcBef>
                <a:spcPts val="0"/>
              </a:spcBef>
              <a:buFont typeface="+mj-lt"/>
              <a:buAutoNum type="arabicPeriod"/>
            </a:pPr>
            <a:r>
              <a:rPr lang="en-GB" sz="3600" dirty="0">
                <a:solidFill>
                  <a:srgbClr val="0432FF"/>
                </a:solidFill>
              </a:rPr>
              <a:t>Good timing resolution</a:t>
            </a:r>
          </a:p>
          <a:p>
            <a:pPr marL="505206" indent="-514350">
              <a:spcBef>
                <a:spcPts val="0"/>
              </a:spcBef>
              <a:buFont typeface="+mj-lt"/>
              <a:buAutoNum type="arabicPeriod"/>
            </a:pPr>
            <a:r>
              <a:rPr lang="en-GB" sz="3600" dirty="0">
                <a:solidFill>
                  <a:srgbClr val="0432FF"/>
                </a:solidFill>
              </a:rPr>
              <a:t>Fast recovery after triggering</a:t>
            </a:r>
          </a:p>
          <a:p>
            <a:pPr marL="505206" indent="-514350">
              <a:spcBef>
                <a:spcPts val="0"/>
              </a:spcBef>
              <a:buFont typeface="+mj-lt"/>
              <a:buAutoNum type="arabicPeriod"/>
            </a:pPr>
            <a:r>
              <a:rPr lang="en-GB" sz="3600" dirty="0">
                <a:solidFill>
                  <a:srgbClr val="0432FF"/>
                </a:solidFill>
              </a:rPr>
              <a:t>Compatible with high magnetic field</a:t>
            </a:r>
          </a:p>
          <a:p>
            <a:pPr marL="505206" indent="-514350">
              <a:spcBef>
                <a:spcPts val="0"/>
              </a:spcBef>
              <a:buFont typeface="+mj-lt"/>
              <a:buAutoNum type="arabicPeriod"/>
            </a:pPr>
            <a:r>
              <a:rPr lang="en-GB" sz="3600" dirty="0">
                <a:solidFill>
                  <a:srgbClr val="0432FF"/>
                </a:solidFill>
              </a:rPr>
              <a:t>Reliable in operation</a:t>
            </a:r>
          </a:p>
        </p:txBody>
      </p:sp>
      <p:sp>
        <p:nvSpPr>
          <p:cNvPr id="3" name="Date Placeholder 2"/>
          <p:cNvSpPr>
            <a:spLocks noGrp="1"/>
          </p:cNvSpPr>
          <p:nvPr>
            <p:ph type="dt" sz="half" idx="2"/>
          </p:nvPr>
        </p:nvSpPr>
        <p:spPr/>
        <p:txBody>
          <a:bodyPr/>
          <a:lstStyle/>
          <a:p>
            <a:pPr>
              <a:defRPr/>
            </a:pPr>
            <a:r>
              <a:rPr lang="en-US">
                <a:solidFill>
                  <a:srgbClr val="002060"/>
                </a:solidFill>
                <a:latin typeface="Arial Narrow" charset="0"/>
                <a:ea typeface="Arial Narrow" charset="0"/>
                <a:cs typeface="Arial Narrow" charset="0"/>
              </a:rPr>
              <a:t>Oct. 28, 2025</a:t>
            </a:r>
            <a:endParaRPr lang="en-US" dirty="0">
              <a:solidFill>
                <a:srgbClr val="002060"/>
              </a:solidFill>
              <a:latin typeface="Arial Narrow" charset="0"/>
              <a:ea typeface="Arial Narrow" charset="0"/>
              <a:cs typeface="Arial Narrow" charset="0"/>
            </a:endParaRPr>
          </a:p>
        </p:txBody>
      </p:sp>
      <p:sp>
        <p:nvSpPr>
          <p:cNvPr id="6" name="Footer Placeholder 5"/>
          <p:cNvSpPr>
            <a:spLocks noGrp="1"/>
          </p:cNvSpPr>
          <p:nvPr>
            <p:ph type="ftr" sz="quarter" idx="3"/>
          </p:nvPr>
        </p:nvSpPr>
        <p:spPr/>
        <p:txBody>
          <a:bodyPr/>
          <a:lstStyle/>
          <a:p>
            <a:pPr>
              <a:defRPr/>
            </a:pPr>
            <a:r>
              <a:rPr lang="de-DE">
                <a:latin typeface="Arial Narrow" charset="0"/>
                <a:ea typeface="Arial Narrow" charset="0"/>
                <a:cs typeface="Arial Narrow" charset="0"/>
              </a:rPr>
              <a:t>Nu Detectors at a MuCol Facility,  Jaehoon Yu</a:t>
            </a:r>
            <a:endParaRPr lang="en-US" dirty="0">
              <a:latin typeface="Arial Narrow" charset="0"/>
              <a:ea typeface="Arial Narrow" charset="0"/>
              <a:cs typeface="Arial Narrow" charset="0"/>
            </a:endParaRPr>
          </a:p>
        </p:txBody>
      </p:sp>
      <p:sp>
        <p:nvSpPr>
          <p:cNvPr id="7" name="Slide Number Placeholder 6"/>
          <p:cNvSpPr>
            <a:spLocks noGrp="1"/>
          </p:cNvSpPr>
          <p:nvPr>
            <p:ph type="sldNum" sz="quarter" idx="4"/>
          </p:nvPr>
        </p:nvSpPr>
        <p:spPr/>
        <p:txBody>
          <a:bodyPr/>
          <a:lstStyle/>
          <a:p>
            <a:pPr>
              <a:defRPr/>
            </a:pPr>
            <a:fld id="{0C39C72E-2A13-EB4D-AD45-6D4E6ACAED8D}" type="slidenum">
              <a:rPr lang="en-US" smtClean="0">
                <a:solidFill>
                  <a:srgbClr val="002060"/>
                </a:solidFill>
                <a:latin typeface="Arial Narrow" charset="0"/>
                <a:ea typeface="Arial Narrow" charset="0"/>
                <a:cs typeface="Arial Narrow" charset="0"/>
              </a:rPr>
              <a:pPr>
                <a:defRPr/>
              </a:pPr>
              <a:t>13</a:t>
            </a:fld>
            <a:endParaRPr lang="en-US" dirty="0">
              <a:solidFill>
                <a:srgbClr val="002060"/>
              </a:solidFill>
              <a:latin typeface="Arial Narrow" charset="0"/>
              <a:ea typeface="Arial Narrow" charset="0"/>
              <a:cs typeface="Arial Narrow"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1466" y="6501984"/>
            <a:ext cx="227971" cy="201246"/>
          </a:xfrm>
          <a:prstGeom prst="rect">
            <a:avLst/>
          </a:prstGeom>
        </p:spPr>
      </p:pic>
      <p:grpSp>
        <p:nvGrpSpPr>
          <p:cNvPr id="2" name="Group 1">
            <a:extLst>
              <a:ext uri="{FF2B5EF4-FFF2-40B4-BE49-F238E27FC236}">
                <a16:creationId xmlns:a16="http://schemas.microsoft.com/office/drawing/2014/main" id="{0022A0C2-DC62-63AB-0543-B666AF9D32D0}"/>
              </a:ext>
            </a:extLst>
          </p:cNvPr>
          <p:cNvGrpSpPr/>
          <p:nvPr/>
        </p:nvGrpSpPr>
        <p:grpSpPr>
          <a:xfrm>
            <a:off x="1562100" y="1680152"/>
            <a:ext cx="5943600" cy="3573895"/>
            <a:chOff x="4860182" y="3335904"/>
            <a:chExt cx="4050000" cy="2183119"/>
          </a:xfrm>
        </p:grpSpPr>
        <p:pic>
          <p:nvPicPr>
            <p:cNvPr id="9" name="Image 8">
              <a:extLst>
                <a:ext uri="{FF2B5EF4-FFF2-40B4-BE49-F238E27FC236}">
                  <a16:creationId xmlns:a16="http://schemas.microsoft.com/office/drawing/2014/main" id="{1D24355E-E776-0224-390B-B326F18F0C2E}"/>
                </a:ext>
              </a:extLst>
            </p:cNvPr>
            <p:cNvPicPr>
              <a:picLocks noChangeAspect="1"/>
            </p:cNvPicPr>
            <p:nvPr/>
          </p:nvPicPr>
          <p:blipFill>
            <a:blip r:embed="rId4"/>
            <a:stretch>
              <a:fillRect/>
            </a:stretch>
          </p:blipFill>
          <p:spPr>
            <a:xfrm>
              <a:off x="4860182" y="3335904"/>
              <a:ext cx="4050000" cy="2183119"/>
            </a:xfrm>
            <a:prstGeom prst="rect">
              <a:avLst/>
            </a:prstGeom>
          </p:spPr>
        </p:pic>
        <p:sp>
          <p:nvSpPr>
            <p:cNvPr id="10" name="ZoneTexte 10">
              <a:extLst>
                <a:ext uri="{FF2B5EF4-FFF2-40B4-BE49-F238E27FC236}">
                  <a16:creationId xmlns:a16="http://schemas.microsoft.com/office/drawing/2014/main" id="{551253F1-8147-1BB0-FA63-AEFF0C8CB8CE}"/>
                </a:ext>
              </a:extLst>
            </p:cNvPr>
            <p:cNvSpPr txBox="1"/>
            <p:nvPr/>
          </p:nvSpPr>
          <p:spPr>
            <a:xfrm>
              <a:off x="5347504" y="3457611"/>
              <a:ext cx="1879041" cy="369332"/>
            </a:xfrm>
            <a:prstGeom prst="rect">
              <a:avLst/>
            </a:prstGeom>
            <a:noFill/>
          </p:spPr>
          <p:txBody>
            <a:bodyPr wrap="none" rtlCol="0">
              <a:spAutoFit/>
            </a:bodyPr>
            <a:lstStyle/>
            <a:p>
              <a:r>
                <a:rPr lang="fr-FR" sz="1800" b="1" dirty="0">
                  <a:solidFill>
                    <a:srgbClr val="FFFF00"/>
                  </a:solidFill>
                </a:rPr>
                <a:t>E</a:t>
              </a:r>
              <a:r>
                <a:rPr lang="fr-FR" sz="1800" b="1" baseline="-25000" dirty="0">
                  <a:solidFill>
                    <a:srgbClr val="FFFF00"/>
                  </a:solidFill>
                </a:rPr>
                <a:t>LEM</a:t>
              </a:r>
              <a:r>
                <a:rPr lang="fr-FR" sz="1800" b="1" dirty="0">
                  <a:solidFill>
                    <a:srgbClr val="FFFF00"/>
                  </a:solidFill>
                </a:rPr>
                <a:t> = 32 kV/cm</a:t>
              </a:r>
            </a:p>
          </p:txBody>
        </p:sp>
        <p:sp>
          <p:nvSpPr>
            <p:cNvPr id="11" name="ZoneTexte 11">
              <a:extLst>
                <a:ext uri="{FF2B5EF4-FFF2-40B4-BE49-F238E27FC236}">
                  <a16:creationId xmlns:a16="http://schemas.microsoft.com/office/drawing/2014/main" id="{9B24D28C-2F51-4A2C-F505-AFA1F916937E}"/>
                </a:ext>
              </a:extLst>
            </p:cNvPr>
            <p:cNvSpPr txBox="1"/>
            <p:nvPr/>
          </p:nvSpPr>
          <p:spPr>
            <a:xfrm>
              <a:off x="7194644" y="4970645"/>
              <a:ext cx="1617815" cy="369332"/>
            </a:xfrm>
            <a:prstGeom prst="rect">
              <a:avLst/>
            </a:prstGeom>
            <a:noFill/>
          </p:spPr>
          <p:txBody>
            <a:bodyPr wrap="none" rtlCol="0">
              <a:spAutoFit/>
            </a:bodyPr>
            <a:lstStyle/>
            <a:p>
              <a:r>
                <a:rPr lang="fr-FR" sz="1800" b="1" dirty="0">
                  <a:solidFill>
                    <a:srgbClr val="FFFF00"/>
                  </a:solidFill>
                </a:rPr>
                <a:t>P = 1010 mbar</a:t>
              </a:r>
            </a:p>
          </p:txBody>
        </p:sp>
      </p:grpSp>
    </p:spTree>
    <p:extLst>
      <p:ext uri="{BB962C8B-B14F-4D97-AF65-F5344CB8AC3E}">
        <p14:creationId xmlns:p14="http://schemas.microsoft.com/office/powerpoint/2010/main" val="72793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
                                  </p:iterate>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left)">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wd">
                                    <p:tmPct val="10000"/>
                                  </p:iterate>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left)">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iterate type="wd">
                                    <p:tmPct val="10000"/>
                                  </p:iterate>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left)">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iterate type="wd">
                                    <p:tmPct val="10000"/>
                                  </p:iterate>
                                  <p:childTnLst>
                                    <p:set>
                                      <p:cBhvr>
                                        <p:cTn id="31" dur="1" fill="hold">
                                          <p:stCondLst>
                                            <p:cond delay="0"/>
                                          </p:stCondLst>
                                        </p:cTn>
                                        <p:tgtEl>
                                          <p:spTgt spid="5">
                                            <p:txEl>
                                              <p:pRg st="5" end="5"/>
                                            </p:txEl>
                                          </p:spTgt>
                                        </p:tgtEl>
                                        <p:attrNameLst>
                                          <p:attrName>style.visibility</p:attrName>
                                        </p:attrNameLst>
                                      </p:cBhvr>
                                      <p:to>
                                        <p:strVal val="visible"/>
                                      </p:to>
                                    </p:set>
                                    <p:animEffect transition="in" filter="wipe(left)">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iterate type="wd">
                                    <p:tmPct val="10000"/>
                                  </p:iterate>
                                  <p:childTnLst>
                                    <p:set>
                                      <p:cBhvr>
                                        <p:cTn id="36" dur="1" fill="hold">
                                          <p:stCondLst>
                                            <p:cond delay="0"/>
                                          </p:stCondLst>
                                        </p:cTn>
                                        <p:tgtEl>
                                          <p:spTgt spid="5">
                                            <p:txEl>
                                              <p:pRg st="6" end="6"/>
                                            </p:txEl>
                                          </p:spTgt>
                                        </p:tgtEl>
                                        <p:attrNameLst>
                                          <p:attrName>style.visibility</p:attrName>
                                        </p:attrNameLst>
                                      </p:cBhvr>
                                      <p:to>
                                        <p:strVal val="visible"/>
                                      </p:to>
                                    </p:set>
                                    <p:animEffect transition="in" filter="wipe(left)">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iterate type="wd">
                                    <p:tmPct val="10000"/>
                                  </p:iterate>
                                  <p:childTnLst>
                                    <p:set>
                                      <p:cBhvr>
                                        <p:cTn id="41" dur="1" fill="hold">
                                          <p:stCondLst>
                                            <p:cond delay="0"/>
                                          </p:stCondLst>
                                        </p:cTn>
                                        <p:tgtEl>
                                          <p:spTgt spid="5">
                                            <p:txEl>
                                              <p:pRg st="7" end="7"/>
                                            </p:txEl>
                                          </p:spTgt>
                                        </p:tgtEl>
                                        <p:attrNameLst>
                                          <p:attrName>style.visibility</p:attrName>
                                        </p:attrNameLst>
                                      </p:cBhvr>
                                      <p:to>
                                        <p:strVal val="visible"/>
                                      </p:to>
                                    </p:set>
                                    <p:animEffect transition="in" filter="wipe(left)">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xit" presetSubtype="32" fill="hold" nodeType="clickEffect">
                                  <p:stCondLst>
                                    <p:cond delay="0"/>
                                  </p:stCondLst>
                                  <p:childTnLst>
                                    <p:anim calcmode="lin" valueType="num">
                                      <p:cBhvr>
                                        <p:cTn id="53" dur="500"/>
                                        <p:tgtEl>
                                          <p:spTgt spid="2"/>
                                        </p:tgtEl>
                                        <p:attrNameLst>
                                          <p:attrName>ppt_w</p:attrName>
                                        </p:attrNameLst>
                                      </p:cBhvr>
                                      <p:tavLst>
                                        <p:tav tm="0">
                                          <p:val>
                                            <p:strVal val="ppt_w"/>
                                          </p:val>
                                        </p:tav>
                                        <p:tav tm="100000">
                                          <p:val>
                                            <p:fltVal val="0"/>
                                          </p:val>
                                        </p:tav>
                                      </p:tavLst>
                                    </p:anim>
                                    <p:anim calcmode="lin" valueType="num">
                                      <p:cBhvr>
                                        <p:cTn id="54" dur="500"/>
                                        <p:tgtEl>
                                          <p:spTgt spid="2"/>
                                        </p:tgtEl>
                                        <p:attrNameLst>
                                          <p:attrName>ppt_h</p:attrName>
                                        </p:attrNameLst>
                                      </p:cBhvr>
                                      <p:tavLst>
                                        <p:tav tm="0">
                                          <p:val>
                                            <p:strVal val="ppt_h"/>
                                          </p:val>
                                        </p:tav>
                                        <p:tav tm="100000">
                                          <p:val>
                                            <p:fltVal val="0"/>
                                          </p:val>
                                        </p:tav>
                                      </p:tavLst>
                                    </p:anim>
                                    <p:animEffect transition="out" filter="fade">
                                      <p:cBhvr>
                                        <p:cTn id="55" dur="500"/>
                                        <p:tgtEl>
                                          <p:spTgt spid="2"/>
                                        </p:tgtEl>
                                      </p:cBhvr>
                                    </p:animEffect>
                                    <p:set>
                                      <p:cBhvr>
                                        <p:cTn id="56"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7F8BE63B-5A10-AC40-8E51-E85AD918A4BF}"/>
              </a:ext>
            </a:extLst>
          </p:cNvPr>
          <p:cNvSpPr>
            <a:spLocks noGrp="1"/>
          </p:cNvSpPr>
          <p:nvPr>
            <p:ph type="title"/>
          </p:nvPr>
        </p:nvSpPr>
        <p:spPr>
          <a:xfrm>
            <a:off x="288984" y="5130"/>
            <a:ext cx="8566030" cy="647102"/>
          </a:xfrm>
        </p:spPr>
        <p:txBody>
          <a:bodyPr>
            <a:noAutofit/>
          </a:bodyPr>
          <a:lstStyle/>
          <a:p>
            <a:pPr algn="ctr"/>
            <a:r>
              <a:rPr lang="en-GB" sz="4800" dirty="0" err="1">
                <a:solidFill>
                  <a:srgbClr val="C00000"/>
                </a:solidFill>
                <a:latin typeface="Arial Narrow" panose="020B0604020202020204" pitchFamily="34" charset="0"/>
                <a:cs typeface="Arial Narrow" panose="020B0604020202020204" pitchFamily="34" charset="0"/>
              </a:rPr>
              <a:t>LArTPC</a:t>
            </a:r>
            <a:r>
              <a:rPr lang="en-GB" sz="4800" dirty="0">
                <a:solidFill>
                  <a:srgbClr val="C00000"/>
                </a:solidFill>
                <a:latin typeface="Arial Narrow" panose="020B0604020202020204" pitchFamily="34" charset="0"/>
                <a:cs typeface="Arial Narrow" panose="020B0604020202020204" pitchFamily="34" charset="0"/>
              </a:rPr>
              <a:t> Performance from </a:t>
            </a:r>
            <a:r>
              <a:rPr lang="en-GB" sz="4800" dirty="0" err="1">
                <a:solidFill>
                  <a:srgbClr val="C00000"/>
                </a:solidFill>
                <a:latin typeface="Symbol" pitchFamily="2" charset="2"/>
                <a:cs typeface="Arial Narrow" panose="020B0604020202020204" pitchFamily="34" charset="0"/>
              </a:rPr>
              <a:t>m</a:t>
            </a:r>
            <a:r>
              <a:rPr lang="en-GB" sz="4800" dirty="0" err="1">
                <a:solidFill>
                  <a:srgbClr val="C00000"/>
                </a:solidFill>
                <a:latin typeface="Arial Narrow" panose="020B0604020202020204" pitchFamily="34" charset="0"/>
                <a:cs typeface="Arial Narrow" panose="020B0604020202020204" pitchFamily="34" charset="0"/>
              </a:rPr>
              <a:t>BooNE</a:t>
            </a:r>
            <a:endParaRPr lang="en-GB" sz="4800" dirty="0">
              <a:solidFill>
                <a:srgbClr val="C00000"/>
              </a:solidFill>
              <a:latin typeface="Arial Narrow" panose="020B0604020202020204" pitchFamily="34" charset="0"/>
              <a:ea typeface="Arial Narrow" charset="0"/>
              <a:cs typeface="Arial Narrow" panose="020B0604020202020204" pitchFamily="34" charset="0"/>
            </a:endParaRPr>
          </a:p>
        </p:txBody>
      </p:sp>
      <p:sp>
        <p:nvSpPr>
          <p:cNvPr id="2" name="Date Placeholder 1">
            <a:extLst>
              <a:ext uri="{FF2B5EF4-FFF2-40B4-BE49-F238E27FC236}">
                <a16:creationId xmlns:a16="http://schemas.microsoft.com/office/drawing/2014/main" id="{61AEB652-9705-83D8-2097-971AD2DDB877}"/>
              </a:ext>
            </a:extLst>
          </p:cNvPr>
          <p:cNvSpPr>
            <a:spLocks noGrp="1"/>
          </p:cNvSpPr>
          <p:nvPr>
            <p:ph type="dt" sz="half" idx="2"/>
          </p:nvPr>
        </p:nvSpPr>
        <p:spPr/>
        <p:txBody>
          <a:bodyPr/>
          <a:lstStyle/>
          <a:p>
            <a:pPr>
              <a:defRPr/>
            </a:pPr>
            <a:r>
              <a:rPr lang="en-US">
                <a:latin typeface="Helvetica"/>
                <a:cs typeface="Helvetica"/>
              </a:rPr>
              <a:t>Oct. 28, 2025</a:t>
            </a:r>
            <a:endParaRPr lang="en-US" dirty="0">
              <a:latin typeface="Helvetica"/>
              <a:cs typeface="Helvetica"/>
            </a:endParaRPr>
          </a:p>
        </p:txBody>
      </p:sp>
      <p:sp>
        <p:nvSpPr>
          <p:cNvPr id="3" name="Footer Placeholder 2">
            <a:extLst>
              <a:ext uri="{FF2B5EF4-FFF2-40B4-BE49-F238E27FC236}">
                <a16:creationId xmlns:a16="http://schemas.microsoft.com/office/drawing/2014/main" id="{749AC3C0-5908-3ADF-480E-BDD89F49540E}"/>
              </a:ext>
            </a:extLst>
          </p:cNvPr>
          <p:cNvSpPr>
            <a:spLocks noGrp="1"/>
          </p:cNvSpPr>
          <p:nvPr>
            <p:ph type="ftr" sz="quarter" idx="3"/>
          </p:nvPr>
        </p:nvSpPr>
        <p:spPr/>
        <p:txBody>
          <a:bodyPr/>
          <a:lstStyle/>
          <a:p>
            <a:pPr>
              <a:defRPr/>
            </a:pPr>
            <a:r>
              <a:rPr lang="de-DE"/>
              <a:t>Nu Detectors at a MuCol Facility,  Jaehoon Yu</a:t>
            </a:r>
            <a:endParaRPr lang="en-US" dirty="0"/>
          </a:p>
        </p:txBody>
      </p:sp>
      <p:sp>
        <p:nvSpPr>
          <p:cNvPr id="4" name="Slide Number Placeholder 3">
            <a:extLst>
              <a:ext uri="{FF2B5EF4-FFF2-40B4-BE49-F238E27FC236}">
                <a16:creationId xmlns:a16="http://schemas.microsoft.com/office/drawing/2014/main" id="{6EA1FA6A-FEC7-8403-BC59-DD78B163CD88}"/>
              </a:ext>
            </a:extLst>
          </p:cNvPr>
          <p:cNvSpPr>
            <a:spLocks noGrp="1"/>
          </p:cNvSpPr>
          <p:nvPr>
            <p:ph type="sldNum" sz="quarter" idx="4"/>
          </p:nvPr>
        </p:nvSpPr>
        <p:spPr/>
        <p:txBody>
          <a:bodyPr/>
          <a:lstStyle/>
          <a:p>
            <a:pPr>
              <a:defRPr/>
            </a:pPr>
            <a:fld id="{0C39C72E-2A13-EB4D-AD45-6D4E6ACAED8D}" type="slidenum">
              <a:rPr lang="en-US" smtClean="0"/>
              <a:pPr>
                <a:defRPr/>
              </a:pPr>
              <a:t>14</a:t>
            </a:fld>
            <a:endParaRPr lang="en-US" dirty="0"/>
          </a:p>
        </p:txBody>
      </p:sp>
      <p:pic>
        <p:nvPicPr>
          <p:cNvPr id="12" name="Picture 11" descr="A screenshot of a graph&#10;&#10;Description automatically generated">
            <a:extLst>
              <a:ext uri="{FF2B5EF4-FFF2-40B4-BE49-F238E27FC236}">
                <a16:creationId xmlns:a16="http://schemas.microsoft.com/office/drawing/2014/main" id="{A61DA30F-F905-204E-0DFD-7CC01F2DDE4E}"/>
              </a:ext>
            </a:extLst>
          </p:cNvPr>
          <p:cNvPicPr>
            <a:picLocks noChangeAspect="1"/>
          </p:cNvPicPr>
          <p:nvPr/>
        </p:nvPicPr>
        <p:blipFill>
          <a:blip r:embed="rId2"/>
          <a:stretch>
            <a:fillRect/>
          </a:stretch>
        </p:blipFill>
        <p:spPr>
          <a:xfrm>
            <a:off x="83127" y="739648"/>
            <a:ext cx="8938141" cy="5281142"/>
          </a:xfrm>
          <a:prstGeom prst="rect">
            <a:avLst/>
          </a:prstGeom>
        </p:spPr>
      </p:pic>
      <p:sp>
        <p:nvSpPr>
          <p:cNvPr id="16" name="TextBox 15">
            <a:extLst>
              <a:ext uri="{FF2B5EF4-FFF2-40B4-BE49-F238E27FC236}">
                <a16:creationId xmlns:a16="http://schemas.microsoft.com/office/drawing/2014/main" id="{63046437-2128-F9C3-CA77-37F4A9FE2080}"/>
              </a:ext>
            </a:extLst>
          </p:cNvPr>
          <p:cNvSpPr txBox="1"/>
          <p:nvPr/>
        </p:nvSpPr>
        <p:spPr>
          <a:xfrm>
            <a:off x="6339082" y="6000207"/>
            <a:ext cx="2576346" cy="400110"/>
          </a:xfrm>
          <a:prstGeom prst="rect">
            <a:avLst/>
          </a:prstGeom>
          <a:noFill/>
        </p:spPr>
        <p:txBody>
          <a:bodyPr wrap="none" rtlCol="0">
            <a:spAutoFit/>
          </a:bodyPr>
          <a:lstStyle/>
          <a:p>
            <a:r>
              <a:rPr lang="en-US" sz="2000" dirty="0">
                <a:solidFill>
                  <a:srgbClr val="008F00"/>
                </a:solidFill>
                <a:latin typeface="Arial Narrow" panose="020B0604020202020204" pitchFamily="34" charset="0"/>
                <a:cs typeface="Arial Narrow" panose="020B0604020202020204" pitchFamily="34" charset="0"/>
              </a:rPr>
              <a:t>D. </a:t>
            </a:r>
            <a:r>
              <a:rPr lang="en-US" sz="2000" dirty="0" err="1">
                <a:solidFill>
                  <a:srgbClr val="008F00"/>
                </a:solidFill>
                <a:latin typeface="Arial Narrow" panose="020B0604020202020204" pitchFamily="34" charset="0"/>
                <a:cs typeface="Arial Narrow" panose="020B0604020202020204" pitchFamily="34" charset="0"/>
              </a:rPr>
              <a:t>Caratelli</a:t>
            </a:r>
            <a:r>
              <a:rPr lang="en-US" sz="2000" dirty="0">
                <a:solidFill>
                  <a:srgbClr val="008F00"/>
                </a:solidFill>
                <a:latin typeface="Arial Narrow" panose="020B0604020202020204" pitchFamily="34" charset="0"/>
                <a:cs typeface="Arial Narrow" panose="020B0604020202020204" pitchFamily="34" charset="0"/>
              </a:rPr>
              <a:t> &amp; B. Littlejohn</a:t>
            </a:r>
          </a:p>
        </p:txBody>
      </p:sp>
    </p:spTree>
    <p:extLst>
      <p:ext uri="{BB962C8B-B14F-4D97-AF65-F5344CB8AC3E}">
        <p14:creationId xmlns:p14="http://schemas.microsoft.com/office/powerpoint/2010/main" val="605591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261606" y="6479799"/>
            <a:ext cx="425194" cy="158697"/>
          </a:xfrm>
        </p:spPr>
        <p:txBody>
          <a:bodyPr/>
          <a:lstStyle/>
          <a:p>
            <a:fld id="{9949E774-34A7-474C-AF62-5CC7DD5252D5}" type="slidenum">
              <a:rPr lang="en-US" b="0">
                <a:latin typeface="Arial Narrow" panose="020B0604020202020204" pitchFamily="34" charset="0"/>
                <a:cs typeface="Arial Narrow" panose="020B0604020202020204" pitchFamily="34" charset="0"/>
              </a:rPr>
              <a:pPr/>
              <a:t>15</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267417" y="14376"/>
            <a:ext cx="8686800" cy="838200"/>
          </a:xfrm>
        </p:spPr>
        <p:txBody>
          <a:bodyPr/>
          <a:lstStyle/>
          <a:p>
            <a:r>
              <a:rPr lang="en-US" sz="4800" b="1" dirty="0">
                <a:latin typeface="Arial Narrow" panose="020B0604020202020204" pitchFamily="34" charset="0"/>
                <a:cs typeface="Arial Narrow" panose="020B0604020202020204" pitchFamily="34" charset="0"/>
              </a:rPr>
              <a:t>DUNE ND </a:t>
            </a:r>
            <a:r>
              <a:rPr lang="en-US" sz="4800" b="1" dirty="0" err="1">
                <a:latin typeface="Arial Narrow" panose="020B0604020202020204" pitchFamily="34" charset="0"/>
                <a:cs typeface="Arial Narrow" panose="020B0604020202020204" pitchFamily="34" charset="0"/>
              </a:rPr>
              <a:t>Ar</a:t>
            </a:r>
            <a:r>
              <a:rPr lang="en-US" sz="4800" b="1" dirty="0">
                <a:latin typeface="Arial Narrow" panose="020B0604020202020204" pitchFamily="34" charset="0"/>
                <a:cs typeface="Arial Narrow" panose="020B0604020202020204" pitchFamily="34" charset="0"/>
              </a:rPr>
              <a:t> Cube</a:t>
            </a:r>
          </a:p>
        </p:txBody>
      </p:sp>
      <p:sp>
        <p:nvSpPr>
          <p:cNvPr id="78851" name="Rectangle 3"/>
          <p:cNvSpPr>
            <a:spLocks noGrp="1" noChangeArrowheads="1"/>
          </p:cNvSpPr>
          <p:nvPr>
            <p:ph type="body" idx="1"/>
          </p:nvPr>
        </p:nvSpPr>
        <p:spPr>
          <a:xfrm>
            <a:off x="269601" y="719625"/>
            <a:ext cx="8630731" cy="1308206"/>
          </a:xfrm>
        </p:spPr>
        <p:txBody>
          <a:bodyPr/>
          <a:lstStyle/>
          <a:p>
            <a:r>
              <a:rPr lang="en-US" sz="2400" dirty="0">
                <a:solidFill>
                  <a:srgbClr val="0432FF"/>
                </a:solidFill>
                <a:latin typeface="Arial Narrow" panose="020B0604020202020204" pitchFamily="34" charset="0"/>
                <a:cs typeface="Arial Narrow" panose="020B0604020202020204" pitchFamily="34" charset="0"/>
              </a:rPr>
              <a:t>DUNE ND – 3m (H) x7m(W)x5m(L) – consists of 35 </a:t>
            </a:r>
            <a:r>
              <a:rPr lang="en-US" sz="2400" dirty="0" err="1">
                <a:solidFill>
                  <a:srgbClr val="0432FF"/>
                </a:solidFill>
                <a:latin typeface="Arial Narrow" panose="020B0604020202020204" pitchFamily="34" charset="0"/>
                <a:cs typeface="Arial Narrow" panose="020B0604020202020204" pitchFamily="34" charset="0"/>
              </a:rPr>
              <a:t>Ar</a:t>
            </a:r>
            <a:r>
              <a:rPr lang="en-US" sz="2400" dirty="0">
                <a:solidFill>
                  <a:srgbClr val="0432FF"/>
                </a:solidFill>
                <a:latin typeface="Arial Narrow" panose="020B0604020202020204" pitchFamily="34" charset="0"/>
                <a:cs typeface="Arial Narrow" panose="020B0604020202020204" pitchFamily="34" charset="0"/>
              </a:rPr>
              <a:t> cube modules in 7 banks of 5 modules with pixelate (10</a:t>
            </a:r>
            <a:r>
              <a:rPr lang="en-US" sz="2400" baseline="30000" dirty="0">
                <a:solidFill>
                  <a:srgbClr val="0432FF"/>
                </a:solidFill>
                <a:latin typeface="Arial Narrow" panose="020B0604020202020204" pitchFamily="34" charset="0"/>
                <a:cs typeface="Arial Narrow" panose="020B0604020202020204" pitchFamily="34" charset="0"/>
              </a:rPr>
              <a:t>7</a:t>
            </a:r>
            <a:r>
              <a:rPr lang="en-US" sz="2400" dirty="0">
                <a:solidFill>
                  <a:srgbClr val="0432FF"/>
                </a:solidFill>
                <a:latin typeface="Arial Narrow" panose="020B0604020202020204" pitchFamily="34" charset="0"/>
                <a:cs typeface="Arial Narrow" panose="020B0604020202020204" pitchFamily="34" charset="0"/>
              </a:rPr>
              <a:t> pixels, 4mm pitch) readout design </a:t>
            </a:r>
            <a:r>
              <a:rPr lang="en-US" sz="2400" dirty="0">
                <a:solidFill>
                  <a:srgbClr val="0432FF"/>
                </a:solidFill>
                <a:latin typeface="Arial Narrow" panose="020B0604020202020204" pitchFamily="34" charset="0"/>
                <a:cs typeface="Arial Narrow" panose="020B0604020202020204" pitchFamily="34" charset="0"/>
                <a:sym typeface="Wingdings" pitchFamily="2" charset="2"/>
              </a:rPr>
              <a:t> each module is </a:t>
            </a:r>
            <a:r>
              <a:rPr lang="en-US" sz="2400" dirty="0">
                <a:solidFill>
                  <a:srgbClr val="0432FF"/>
                </a:solidFill>
                <a:latin typeface="Arial Narrow" panose="020B0604020202020204" pitchFamily="34" charset="0"/>
                <a:cs typeface="Arial Narrow" panose="020B0604020202020204" pitchFamily="34" charset="0"/>
              </a:rPr>
              <a:t>3m (H)x1m(W)x1m(L) </a:t>
            </a: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endParaRPr lang="en-US" dirty="0">
              <a:latin typeface="Arial Narrow" panose="020B0604020202020204" pitchFamily="34" charset="0"/>
              <a:cs typeface="Arial Narrow" panose="020B0604020202020204" pitchFamily="34" charset="0"/>
            </a:endParaRPr>
          </a:p>
        </p:txBody>
      </p:sp>
      <p:pic>
        <p:nvPicPr>
          <p:cNvPr id="4" name="Picture 3">
            <a:extLst>
              <a:ext uri="{FF2B5EF4-FFF2-40B4-BE49-F238E27FC236}">
                <a16:creationId xmlns:a16="http://schemas.microsoft.com/office/drawing/2014/main" id="{6B95292A-8734-B036-A017-862A2BC17E5B}"/>
              </a:ext>
            </a:extLst>
          </p:cNvPr>
          <p:cNvPicPr>
            <a:picLocks noChangeAspect="1"/>
          </p:cNvPicPr>
          <p:nvPr/>
        </p:nvPicPr>
        <p:blipFill>
          <a:blip r:embed="rId2"/>
          <a:stretch>
            <a:fillRect/>
          </a:stretch>
        </p:blipFill>
        <p:spPr>
          <a:xfrm>
            <a:off x="4896830" y="2482621"/>
            <a:ext cx="3470283" cy="3738259"/>
          </a:xfrm>
          <a:prstGeom prst="rect">
            <a:avLst/>
          </a:prstGeom>
        </p:spPr>
      </p:pic>
      <p:pic>
        <p:nvPicPr>
          <p:cNvPr id="7" name="Picture 6" descr="A drawing of a green wall&#10;&#10;Description automatically generated">
            <a:extLst>
              <a:ext uri="{FF2B5EF4-FFF2-40B4-BE49-F238E27FC236}">
                <a16:creationId xmlns:a16="http://schemas.microsoft.com/office/drawing/2014/main" id="{D4B85D4B-4FE5-8122-59A0-5CC8103545AC}"/>
              </a:ext>
            </a:extLst>
          </p:cNvPr>
          <p:cNvPicPr>
            <a:picLocks noChangeAspect="1"/>
          </p:cNvPicPr>
          <p:nvPr/>
        </p:nvPicPr>
        <p:blipFill>
          <a:blip r:embed="rId3"/>
          <a:stretch>
            <a:fillRect/>
          </a:stretch>
        </p:blipFill>
        <p:spPr>
          <a:xfrm>
            <a:off x="587310" y="2116357"/>
            <a:ext cx="3628430" cy="3868807"/>
          </a:xfrm>
          <a:prstGeom prst="rect">
            <a:avLst/>
          </a:prstGeom>
        </p:spPr>
      </p:pic>
      <p:pic>
        <p:nvPicPr>
          <p:cNvPr id="9" name="Picture 8" descr="A close-up of a computer chip&#10;&#10;Description automatically generated">
            <a:extLst>
              <a:ext uri="{FF2B5EF4-FFF2-40B4-BE49-F238E27FC236}">
                <a16:creationId xmlns:a16="http://schemas.microsoft.com/office/drawing/2014/main" id="{BAE0134E-A87F-8915-CA73-3FBB9DA82E2D}"/>
              </a:ext>
            </a:extLst>
          </p:cNvPr>
          <p:cNvPicPr>
            <a:picLocks noChangeAspect="1"/>
          </p:cNvPicPr>
          <p:nvPr/>
        </p:nvPicPr>
        <p:blipFill>
          <a:blip r:embed="rId4"/>
          <a:stretch>
            <a:fillRect/>
          </a:stretch>
        </p:blipFill>
        <p:spPr>
          <a:xfrm>
            <a:off x="2817352" y="4140471"/>
            <a:ext cx="2529890" cy="1997904"/>
          </a:xfrm>
          <a:prstGeom prst="rect">
            <a:avLst/>
          </a:prstGeom>
        </p:spPr>
      </p:pic>
      <p:pic>
        <p:nvPicPr>
          <p:cNvPr id="11" name="Picture 10" descr="A diagram of a graph&#10;&#10;Description automatically generated">
            <a:extLst>
              <a:ext uri="{FF2B5EF4-FFF2-40B4-BE49-F238E27FC236}">
                <a16:creationId xmlns:a16="http://schemas.microsoft.com/office/drawing/2014/main" id="{C5412E3E-10A6-1E7F-88F5-6B35C46C2903}"/>
              </a:ext>
            </a:extLst>
          </p:cNvPr>
          <p:cNvPicPr>
            <a:picLocks noChangeAspect="1"/>
          </p:cNvPicPr>
          <p:nvPr/>
        </p:nvPicPr>
        <p:blipFill>
          <a:blip r:embed="rId5"/>
          <a:stretch>
            <a:fillRect/>
          </a:stretch>
        </p:blipFill>
        <p:spPr>
          <a:xfrm>
            <a:off x="1902106" y="1896833"/>
            <a:ext cx="4892514" cy="4638967"/>
          </a:xfrm>
          <a:prstGeom prst="rect">
            <a:avLst/>
          </a:prstGeom>
        </p:spPr>
      </p:pic>
      <p:sp>
        <p:nvSpPr>
          <p:cNvPr id="12" name="TextBox 11">
            <a:extLst>
              <a:ext uri="{FF2B5EF4-FFF2-40B4-BE49-F238E27FC236}">
                <a16:creationId xmlns:a16="http://schemas.microsoft.com/office/drawing/2014/main" id="{23028E61-E32F-B3CB-1E92-C8BEFA0C1A99}"/>
              </a:ext>
            </a:extLst>
          </p:cNvPr>
          <p:cNvSpPr txBox="1"/>
          <p:nvPr/>
        </p:nvSpPr>
        <p:spPr>
          <a:xfrm>
            <a:off x="6056266" y="6248376"/>
            <a:ext cx="1050288" cy="400110"/>
          </a:xfrm>
          <a:prstGeom prst="rect">
            <a:avLst/>
          </a:prstGeom>
          <a:noFill/>
        </p:spPr>
        <p:txBody>
          <a:bodyPr wrap="none" rtlCol="0">
            <a:spAutoFit/>
          </a:bodyPr>
          <a:lstStyle/>
          <a:p>
            <a:r>
              <a:rPr lang="en-US" sz="2000" dirty="0">
                <a:solidFill>
                  <a:srgbClr val="008F00"/>
                </a:solidFill>
                <a:latin typeface="Arial Narrow" panose="020B0604020202020204" pitchFamily="34" charset="0"/>
                <a:cs typeface="Arial Narrow" panose="020B0604020202020204" pitchFamily="34" charset="0"/>
              </a:rPr>
              <a:t>D. Dwyer</a:t>
            </a:r>
          </a:p>
        </p:txBody>
      </p:sp>
    </p:spTree>
    <p:extLst>
      <p:ext uri="{BB962C8B-B14F-4D97-AF65-F5344CB8AC3E}">
        <p14:creationId xmlns:p14="http://schemas.microsoft.com/office/powerpoint/2010/main" val="2543271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261606" y="6479799"/>
            <a:ext cx="425194" cy="158697"/>
          </a:xfrm>
        </p:spPr>
        <p:txBody>
          <a:bodyPr/>
          <a:lstStyle/>
          <a:p>
            <a:fld id="{9949E774-34A7-474C-AF62-5CC7DD5252D5}" type="slidenum">
              <a:rPr lang="en-US" b="0">
                <a:latin typeface="Arial Narrow" panose="020B0604020202020204" pitchFamily="34" charset="0"/>
                <a:cs typeface="Arial Narrow" panose="020B0604020202020204" pitchFamily="34" charset="0"/>
              </a:rPr>
              <a:pPr/>
              <a:t>16</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267417" y="14376"/>
            <a:ext cx="8686800" cy="838200"/>
          </a:xfrm>
        </p:spPr>
        <p:txBody>
          <a:bodyPr/>
          <a:lstStyle/>
          <a:p>
            <a:r>
              <a:rPr lang="en-US" sz="4800" b="1" dirty="0">
                <a:latin typeface="Arial Narrow" panose="020B0604020202020204" pitchFamily="34" charset="0"/>
                <a:cs typeface="Arial Narrow" panose="020B0604020202020204" pitchFamily="34" charset="0"/>
              </a:rPr>
              <a:t>Traditional </a:t>
            </a:r>
            <a:r>
              <a:rPr lang="en-US" sz="4800" b="1" dirty="0">
                <a:latin typeface="Symbol" pitchFamily="2" charset="2"/>
                <a:cs typeface="Arial Narrow" panose="020B0604020202020204" pitchFamily="34" charset="0"/>
              </a:rPr>
              <a:t>n</a:t>
            </a:r>
            <a:r>
              <a:rPr lang="en-US" sz="4800" b="1" dirty="0">
                <a:latin typeface="Arial Narrow" panose="020B0604020202020204" pitchFamily="34" charset="0"/>
                <a:cs typeface="Arial Narrow" panose="020B0604020202020204" pitchFamily="34" charset="0"/>
              </a:rPr>
              <a:t> Exp. Beams &amp; Trigger</a:t>
            </a:r>
          </a:p>
        </p:txBody>
      </p:sp>
      <p:sp>
        <p:nvSpPr>
          <p:cNvPr id="78851" name="Rectangle 3"/>
          <p:cNvSpPr>
            <a:spLocks noGrp="1" noChangeArrowheads="1"/>
          </p:cNvSpPr>
          <p:nvPr>
            <p:ph type="body" idx="1"/>
          </p:nvPr>
        </p:nvSpPr>
        <p:spPr>
          <a:xfrm>
            <a:off x="245851" y="743374"/>
            <a:ext cx="8630731" cy="5418887"/>
          </a:xfrm>
        </p:spPr>
        <p:txBody>
          <a:bodyPr/>
          <a:lstStyle/>
          <a:p>
            <a:r>
              <a:rPr lang="en-US" sz="3600" dirty="0">
                <a:solidFill>
                  <a:srgbClr val="0432FF"/>
                </a:solidFill>
                <a:latin typeface="Arial Narrow" panose="020B0604020202020204" pitchFamily="34" charset="0"/>
                <a:cs typeface="Arial Narrow" panose="020B0604020202020204" pitchFamily="34" charset="0"/>
              </a:rPr>
              <a:t>To minimize the impact of cosmic rays, the proton beams are injected in successive short pulses, called the pings</a:t>
            </a:r>
          </a:p>
          <a:p>
            <a:r>
              <a:rPr lang="en-US" sz="3600" dirty="0">
                <a:solidFill>
                  <a:srgbClr val="0432FF"/>
                </a:solidFill>
                <a:latin typeface="Arial Narrow" panose="020B0604020202020204" pitchFamily="34" charset="0"/>
                <a:cs typeface="Arial Narrow" panose="020B0604020202020204" pitchFamily="34" charset="0"/>
              </a:rPr>
              <a:t>Detectors receive the accelerator timing information to open the ”gates” for them to trigger and record the interesting events</a:t>
            </a:r>
          </a:p>
          <a:p>
            <a:r>
              <a:rPr lang="en-US" sz="3600" dirty="0">
                <a:solidFill>
                  <a:srgbClr val="0432FF"/>
                </a:solidFill>
                <a:latin typeface="Arial Narrow" panose="020B0604020202020204" pitchFamily="34" charset="0"/>
                <a:cs typeface="Arial Narrow" panose="020B0604020202020204" pitchFamily="34" charset="0"/>
              </a:rPr>
              <a:t>Use scintillation lights from the </a:t>
            </a:r>
            <a:r>
              <a:rPr lang="en-US" sz="3600" dirty="0">
                <a:solidFill>
                  <a:srgbClr val="0432FF"/>
                </a:solidFill>
                <a:latin typeface="Symbol" pitchFamily="2" charset="2"/>
                <a:cs typeface="Arial Narrow" panose="020B0604020202020204" pitchFamily="34" charset="0"/>
              </a:rPr>
              <a:t>n</a:t>
            </a:r>
            <a:r>
              <a:rPr lang="en-US" sz="3600" dirty="0">
                <a:solidFill>
                  <a:srgbClr val="0432FF"/>
                </a:solidFill>
                <a:latin typeface="Arial Narrow" panose="020B0604020202020204" pitchFamily="34" charset="0"/>
                <a:cs typeface="Arial Narrow" panose="020B0604020202020204" pitchFamily="34" charset="0"/>
              </a:rPr>
              <a:t>-N interaction as the initial trigger</a:t>
            </a:r>
            <a:endParaRPr lang="en-US" dirty="0">
              <a:solidFill>
                <a:srgbClr val="0432FF"/>
              </a:solidFill>
              <a:latin typeface="Arial Narrow" panose="020B0604020202020204" pitchFamily="34" charset="0"/>
              <a:cs typeface="Arial Narrow" panose="020B0604020202020204" pitchFamily="34" charset="0"/>
            </a:endParaRPr>
          </a:p>
          <a:p>
            <a:endParaRPr lang="en-US" sz="3600" dirty="0">
              <a:solidFill>
                <a:srgbClr val="0432FF"/>
              </a:solidFill>
              <a:latin typeface="Arial Narrow" panose="020B0604020202020204" pitchFamily="34" charset="0"/>
              <a:cs typeface="Arial Narrow" panose="020B0604020202020204" pitchFamily="34" charset="0"/>
            </a:endParaRP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endParaRPr lang="en-US"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599433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500"/>
                                        <p:tgtEl>
                                          <p:spTgt spid="7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
                                  </p:iterate>
                                  <p:childTnLst>
                                    <p:set>
                                      <p:cBhvr>
                                        <p:cTn id="16" dur="1" fill="hold">
                                          <p:stCondLst>
                                            <p:cond delay="0"/>
                                          </p:stCondLst>
                                        </p:cTn>
                                        <p:tgtEl>
                                          <p:spTgt spid="78851">
                                            <p:txEl>
                                              <p:pRg st="2" end="2"/>
                                            </p:txEl>
                                          </p:spTgt>
                                        </p:tgtEl>
                                        <p:attrNameLst>
                                          <p:attrName>style.visibility</p:attrName>
                                        </p:attrNameLst>
                                      </p:cBhvr>
                                      <p:to>
                                        <p:strVal val="visible"/>
                                      </p:to>
                                    </p:set>
                                    <p:animEffect transition="in" filter="wipe(left)">
                                      <p:cBhvr>
                                        <p:cTn id="17" dur="500"/>
                                        <p:tgtEl>
                                          <p:spTgt spid="788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261606" y="6479799"/>
            <a:ext cx="425194" cy="158697"/>
          </a:xfrm>
        </p:spPr>
        <p:txBody>
          <a:bodyPr/>
          <a:lstStyle/>
          <a:p>
            <a:fld id="{9949E774-34A7-474C-AF62-5CC7DD5252D5}" type="slidenum">
              <a:rPr lang="en-US" b="0">
                <a:latin typeface="Arial Narrow" panose="020B0604020202020204" pitchFamily="34" charset="0"/>
                <a:cs typeface="Arial Narrow" panose="020B0604020202020204" pitchFamily="34" charset="0"/>
              </a:rPr>
              <a:pPr/>
              <a:t>17</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267417" y="14376"/>
            <a:ext cx="8686800" cy="838200"/>
          </a:xfrm>
        </p:spPr>
        <p:txBody>
          <a:bodyPr/>
          <a:lstStyle/>
          <a:p>
            <a:r>
              <a:rPr lang="en-US" b="1" dirty="0">
                <a:latin typeface="Arial Narrow" panose="020B0604020202020204" pitchFamily="34" charset="0"/>
                <a:cs typeface="Arial Narrow" panose="020B0604020202020204" pitchFamily="34" charset="0"/>
              </a:rPr>
              <a:t>What are possible </a:t>
            </a:r>
            <a:r>
              <a:rPr lang="en-US" b="1" dirty="0">
                <a:latin typeface="Symbol" pitchFamily="2" charset="2"/>
                <a:cs typeface="Arial Narrow" panose="020B0604020202020204" pitchFamily="34" charset="0"/>
              </a:rPr>
              <a:t>n</a:t>
            </a:r>
            <a:r>
              <a:rPr lang="en-US" b="1" dirty="0">
                <a:latin typeface="Arial Narrow" panose="020B0604020202020204" pitchFamily="34" charset="0"/>
                <a:cs typeface="Arial Narrow" panose="020B0604020202020204" pitchFamily="34" charset="0"/>
              </a:rPr>
              <a:t> physics?</a:t>
            </a:r>
          </a:p>
        </p:txBody>
      </p:sp>
      <p:sp>
        <p:nvSpPr>
          <p:cNvPr id="78851" name="Rectangle 3"/>
          <p:cNvSpPr>
            <a:spLocks noGrp="1" noChangeArrowheads="1"/>
          </p:cNvSpPr>
          <p:nvPr>
            <p:ph type="body" idx="1"/>
          </p:nvPr>
        </p:nvSpPr>
        <p:spPr>
          <a:xfrm>
            <a:off x="197895" y="662279"/>
            <a:ext cx="8713857" cy="5960776"/>
          </a:xfrm>
        </p:spPr>
        <p:txBody>
          <a:bodyPr/>
          <a:lstStyle/>
          <a:p>
            <a:r>
              <a:rPr lang="en-US" dirty="0">
                <a:solidFill>
                  <a:srgbClr val="0432FF"/>
                </a:solidFill>
                <a:latin typeface="Arial Narrow" panose="020B0604020202020204" pitchFamily="34" charset="0"/>
                <a:cs typeface="Arial Narrow" panose="020B0604020202020204" pitchFamily="34" charset="0"/>
              </a:rPr>
              <a:t>Further precision measurements of neutrino properties, including the oscillation (matter effect</a:t>
            </a:r>
            <a:r>
              <a:rPr lang="en-US" dirty="0">
                <a:solidFill>
                  <a:srgbClr val="0432FF"/>
                </a:solidFill>
                <a:latin typeface="Arial Narrow" panose="020B0604020202020204" pitchFamily="34" charset="0"/>
                <a:cs typeface="Arial Narrow" panose="020B0604020202020204" pitchFamily="34" charset="0"/>
                <a:sym typeface="Wingdings" pitchFamily="2" charset="2"/>
              </a:rPr>
              <a:t>?) </a:t>
            </a:r>
            <a:r>
              <a:rPr lang="en-US" dirty="0">
                <a:solidFill>
                  <a:srgbClr val="0432FF"/>
                </a:solidFill>
                <a:latin typeface="Arial Narrow" panose="020B0604020202020204" pitchFamily="34" charset="0"/>
                <a:cs typeface="Arial Narrow" panose="020B0604020202020204" pitchFamily="34" charset="0"/>
              </a:rPr>
              <a:t>and CPV properties </a:t>
            </a:r>
            <a:r>
              <a:rPr lang="en-US" dirty="0">
                <a:solidFill>
                  <a:srgbClr val="0432FF"/>
                </a:solidFill>
                <a:latin typeface="Arial Narrow" panose="020B0604020202020204" pitchFamily="34" charset="0"/>
                <a:cs typeface="Arial Narrow" panose="020B0604020202020204" pitchFamily="34" charset="0"/>
                <a:sym typeface="Wingdings" pitchFamily="2" charset="2"/>
              </a:rPr>
              <a:t> Would be good if we could use an existing experimental facility, such as DUNE</a:t>
            </a:r>
            <a:endParaRPr lang="en-US" dirty="0">
              <a:solidFill>
                <a:srgbClr val="0432FF"/>
              </a:solidFill>
              <a:latin typeface="Arial Narrow" panose="020B0604020202020204" pitchFamily="34" charset="0"/>
              <a:cs typeface="Arial Narrow" panose="020B0604020202020204" pitchFamily="34" charset="0"/>
            </a:endParaRPr>
          </a:p>
          <a:p>
            <a:r>
              <a:rPr lang="en-US" dirty="0">
                <a:solidFill>
                  <a:srgbClr val="0432FF"/>
                </a:solidFill>
                <a:latin typeface="Arial Narrow" panose="020B0604020202020204" pitchFamily="34" charset="0"/>
                <a:cs typeface="Arial Narrow" panose="020B0604020202020204" pitchFamily="34" charset="0"/>
              </a:rPr>
              <a:t>Can we measure the neutrino mass, since we can see both neutrinos and anti-neutrinos of e and </a:t>
            </a:r>
            <a:r>
              <a:rPr lang="en-US" dirty="0">
                <a:solidFill>
                  <a:srgbClr val="0432FF"/>
                </a:solidFill>
                <a:latin typeface="Symbol" pitchFamily="2" charset="2"/>
                <a:cs typeface="Arial Narrow" panose="020B0604020202020204" pitchFamily="34" charset="0"/>
              </a:rPr>
              <a:t>m</a:t>
            </a:r>
            <a:r>
              <a:rPr lang="en-US" dirty="0">
                <a:solidFill>
                  <a:srgbClr val="0432FF"/>
                </a:solidFill>
                <a:latin typeface="Arial Narrow" panose="020B0604020202020204" pitchFamily="34" charset="0"/>
                <a:cs typeface="Arial Narrow" panose="020B0604020202020204" pitchFamily="34" charset="0"/>
              </a:rPr>
              <a:t> species?</a:t>
            </a:r>
          </a:p>
          <a:p>
            <a:r>
              <a:rPr lang="en-US" dirty="0">
                <a:solidFill>
                  <a:srgbClr val="0432FF"/>
                </a:solidFill>
                <a:latin typeface="Arial Narrow" panose="020B0604020202020204" pitchFamily="34" charset="0"/>
                <a:cs typeface="Arial Narrow" panose="020B0604020202020204" pitchFamily="34" charset="0"/>
              </a:rPr>
              <a:t>High precision </a:t>
            </a:r>
            <a:r>
              <a:rPr lang="en-US" dirty="0">
                <a:solidFill>
                  <a:srgbClr val="0432FF"/>
                </a:solidFill>
                <a:latin typeface="Symbol" pitchFamily="2" charset="2"/>
                <a:cs typeface="Arial Narrow" panose="020B0604020202020204" pitchFamily="34" charset="0"/>
              </a:rPr>
              <a:t>n</a:t>
            </a:r>
            <a:r>
              <a:rPr lang="en-US" dirty="0">
                <a:solidFill>
                  <a:srgbClr val="0432FF"/>
                </a:solidFill>
                <a:latin typeface="Arial Narrow" panose="020B0604020202020204" pitchFamily="34" charset="0"/>
                <a:cs typeface="Arial Narrow" panose="020B0604020202020204" pitchFamily="34" charset="0"/>
              </a:rPr>
              <a:t>-N cross section measurement at various energies?</a:t>
            </a:r>
          </a:p>
          <a:p>
            <a:r>
              <a:rPr lang="en-US" dirty="0">
                <a:solidFill>
                  <a:srgbClr val="0432FF"/>
                </a:solidFill>
                <a:latin typeface="Arial Narrow" panose="020B0604020202020204" pitchFamily="34" charset="0"/>
                <a:cs typeface="Arial Narrow" panose="020B0604020202020204" pitchFamily="34" charset="0"/>
              </a:rPr>
              <a:t>But definitely BSM topics involving </a:t>
            </a:r>
            <a:r>
              <a:rPr lang="en-US" dirty="0">
                <a:solidFill>
                  <a:srgbClr val="0432FF"/>
                </a:solidFill>
                <a:latin typeface="Symbol" pitchFamily="2" charset="2"/>
                <a:cs typeface="Arial Narrow" panose="020B0604020202020204" pitchFamily="34" charset="0"/>
              </a:rPr>
              <a:t>n</a:t>
            </a:r>
          </a:p>
          <a:p>
            <a:r>
              <a:rPr lang="en-US" dirty="0">
                <a:solidFill>
                  <a:srgbClr val="0432FF"/>
                </a:solidFill>
                <a:latin typeface="Arial Narrow" panose="020B0604020202020204" pitchFamily="34" charset="0"/>
                <a:cs typeface="Arial Narrow" panose="020B0604020202020204" pitchFamily="34" charset="0"/>
              </a:rPr>
              <a:t>Would be even better if we had discovered (a) new particle(s)</a:t>
            </a: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endParaRPr lang="en-US"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573191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500"/>
                                        <p:tgtEl>
                                          <p:spTgt spid="7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
                                  </p:iterate>
                                  <p:childTnLst>
                                    <p:set>
                                      <p:cBhvr>
                                        <p:cTn id="16" dur="1" fill="hold">
                                          <p:stCondLst>
                                            <p:cond delay="0"/>
                                          </p:stCondLst>
                                        </p:cTn>
                                        <p:tgtEl>
                                          <p:spTgt spid="78851">
                                            <p:txEl>
                                              <p:pRg st="2" end="2"/>
                                            </p:txEl>
                                          </p:spTgt>
                                        </p:tgtEl>
                                        <p:attrNameLst>
                                          <p:attrName>style.visibility</p:attrName>
                                        </p:attrNameLst>
                                      </p:cBhvr>
                                      <p:to>
                                        <p:strVal val="visible"/>
                                      </p:to>
                                    </p:set>
                                    <p:animEffect transition="in" filter="wipe(left)">
                                      <p:cBhvr>
                                        <p:cTn id="17" dur="500"/>
                                        <p:tgtEl>
                                          <p:spTgt spid="788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wd">
                                    <p:tmPct val="10000"/>
                                  </p:iterate>
                                  <p:childTnLst>
                                    <p:set>
                                      <p:cBhvr>
                                        <p:cTn id="21" dur="1" fill="hold">
                                          <p:stCondLst>
                                            <p:cond delay="0"/>
                                          </p:stCondLst>
                                        </p:cTn>
                                        <p:tgtEl>
                                          <p:spTgt spid="78851">
                                            <p:txEl>
                                              <p:pRg st="3" end="3"/>
                                            </p:txEl>
                                          </p:spTgt>
                                        </p:tgtEl>
                                        <p:attrNameLst>
                                          <p:attrName>style.visibility</p:attrName>
                                        </p:attrNameLst>
                                      </p:cBhvr>
                                      <p:to>
                                        <p:strVal val="visible"/>
                                      </p:to>
                                    </p:set>
                                    <p:animEffect transition="in" filter="wipe(left)">
                                      <p:cBhvr>
                                        <p:cTn id="22" dur="500"/>
                                        <p:tgtEl>
                                          <p:spTgt spid="788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iterate type="wd">
                                    <p:tmPct val="10000"/>
                                  </p:iterate>
                                  <p:childTnLst>
                                    <p:set>
                                      <p:cBhvr>
                                        <p:cTn id="26" dur="1" fill="hold">
                                          <p:stCondLst>
                                            <p:cond delay="0"/>
                                          </p:stCondLst>
                                        </p:cTn>
                                        <p:tgtEl>
                                          <p:spTgt spid="78851">
                                            <p:txEl>
                                              <p:pRg st="4" end="4"/>
                                            </p:txEl>
                                          </p:spTgt>
                                        </p:tgtEl>
                                        <p:attrNameLst>
                                          <p:attrName>style.visibility</p:attrName>
                                        </p:attrNameLst>
                                      </p:cBhvr>
                                      <p:to>
                                        <p:strVal val="visible"/>
                                      </p:to>
                                    </p:set>
                                    <p:animEffect transition="in" filter="wipe(left)">
                                      <p:cBhvr>
                                        <p:cTn id="27" dur="500"/>
                                        <p:tgtEl>
                                          <p:spTgt spid="788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69174"/>
            <a:ext cx="8915402" cy="1559260"/>
          </a:xfrm>
        </p:spPr>
        <p:txBody>
          <a:bodyPr/>
          <a:lstStyle/>
          <a:p>
            <a:pPr>
              <a:spcBef>
                <a:spcPts val="0"/>
              </a:spcBef>
            </a:pPr>
            <a:r>
              <a:rPr lang="en-US" dirty="0">
                <a:solidFill>
                  <a:srgbClr val="0432FF"/>
                </a:solidFill>
                <a:latin typeface="Arial Narrow" panose="020B0604020202020204" pitchFamily="34" charset="0"/>
                <a:cs typeface="Arial Narrow" panose="020B0604020202020204" pitchFamily="34" charset="0"/>
              </a:rPr>
              <a:t>QE &amp; RES dominates </a:t>
            </a:r>
            <a:r>
              <a:rPr lang="en-US" dirty="0">
                <a:solidFill>
                  <a:srgbClr val="0432FF"/>
                </a:solidFill>
                <a:latin typeface="Symbol" pitchFamily="2" charset="2"/>
                <a:cs typeface="Arial Narrow" panose="020B0604020202020204" pitchFamily="34" charset="0"/>
              </a:rPr>
              <a:t>n</a:t>
            </a:r>
            <a:r>
              <a:rPr lang="en-US" dirty="0">
                <a:solidFill>
                  <a:srgbClr val="0432FF"/>
                </a:solidFill>
                <a:latin typeface="Arial Narrow" panose="020B0604020202020204" pitchFamily="34" charset="0"/>
                <a:cs typeface="Arial Narrow" panose="020B0604020202020204" pitchFamily="34" charset="0"/>
              </a:rPr>
              <a:t>-N interactions in </a:t>
            </a:r>
            <a:r>
              <a:rPr lang="en-US" dirty="0" err="1">
                <a:solidFill>
                  <a:srgbClr val="0432FF"/>
                </a:solidFill>
                <a:latin typeface="Arial Narrow" panose="020B0604020202020204" pitchFamily="34" charset="0"/>
                <a:cs typeface="Arial Narrow" panose="020B0604020202020204" pitchFamily="34" charset="0"/>
              </a:rPr>
              <a:t>E</a:t>
            </a:r>
            <a:r>
              <a:rPr lang="en-US" baseline="-25000" dirty="0" err="1">
                <a:solidFill>
                  <a:srgbClr val="0432FF"/>
                </a:solidFill>
                <a:latin typeface="Symbol" pitchFamily="2" charset="2"/>
                <a:cs typeface="Arial Narrow" panose="020B0604020202020204" pitchFamily="34" charset="0"/>
              </a:rPr>
              <a:t>n</a:t>
            </a:r>
            <a:r>
              <a:rPr lang="en-US" dirty="0">
                <a:solidFill>
                  <a:srgbClr val="0432FF"/>
                </a:solidFill>
                <a:latin typeface="Arial Narrow" panose="020B0604020202020204" pitchFamily="34" charset="0"/>
                <a:cs typeface="Arial Narrow" panose="020B0604020202020204" pitchFamily="34" charset="0"/>
              </a:rPr>
              <a:t> range where the two oscillation maxima reside, for the case of DUNE </a:t>
            </a:r>
            <a:r>
              <a:rPr lang="en-US" dirty="0">
                <a:solidFill>
                  <a:srgbClr val="0432FF"/>
                </a:solidFill>
                <a:latin typeface="Arial Narrow" panose="020B0604020202020204" pitchFamily="34" charset="0"/>
                <a:cs typeface="Arial Narrow" panose="020B0604020202020204" pitchFamily="34" charset="0"/>
                <a:sym typeface="Wingdings" pitchFamily="2" charset="2"/>
              </a:rPr>
              <a:t> Critical for more precision detection &amp; BSM</a:t>
            </a:r>
            <a:endParaRPr lang="en-US" dirty="0">
              <a:solidFill>
                <a:srgbClr val="0432FF"/>
              </a:solidFill>
              <a:latin typeface="Arial Narrow" panose="020B0604020202020204" pitchFamily="34" charset="0"/>
              <a:cs typeface="Arial Narrow" panose="020B0604020202020204" pitchFamily="34" charset="0"/>
            </a:endParaRPr>
          </a:p>
        </p:txBody>
      </p:sp>
      <p:sp>
        <p:nvSpPr>
          <p:cNvPr id="4" name="Date Placeholder 3"/>
          <p:cNvSpPr>
            <a:spLocks noGrp="1"/>
          </p:cNvSpPr>
          <p:nvPr>
            <p:ph type="dt" sz="half" idx="10"/>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fontAlgn="base">
              <a:spcBef>
                <a:spcPct val="0"/>
              </a:spcBef>
              <a:spcAft>
                <a:spcPct val="0"/>
              </a:spcAft>
              <a:defRPr sz="1400" kern="1200">
                <a:solidFill>
                  <a:srgbClr val="FF0066"/>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a:lstStyle>
          <a:p>
            <a:pPr>
              <a:defRPr/>
            </a:pPr>
            <a:r>
              <a:rPr lang="en-US"/>
              <a:t>Oct. 28, 2025</a:t>
            </a:r>
            <a:endParaRPr lang="en-US" dirty="0"/>
          </a:p>
        </p:txBody>
      </p:sp>
      <p:sp>
        <p:nvSpPr>
          <p:cNvPr id="8" name="Title 1"/>
          <p:cNvSpPr txBox="1">
            <a:spLocks/>
          </p:cNvSpPr>
          <p:nvPr/>
        </p:nvSpPr>
        <p:spPr bwMode="auto">
          <a:xfrm>
            <a:off x="383596" y="-21741"/>
            <a:ext cx="8371609" cy="660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rgbClr val="A5002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2pPr>
            <a:lvl3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3pPr>
            <a:lvl4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4pPr>
            <a:lvl5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5pPr>
            <a:lvl6pPr marL="457200" algn="ctr" rtl="0" fontAlgn="base">
              <a:spcBef>
                <a:spcPct val="0"/>
              </a:spcBef>
              <a:spcAft>
                <a:spcPct val="0"/>
              </a:spcAft>
              <a:defRPr sz="4400">
                <a:solidFill>
                  <a:srgbClr val="A50021"/>
                </a:solidFill>
                <a:latin typeface="Arial Narrow" pitchFamily="34" charset="0"/>
              </a:defRPr>
            </a:lvl6pPr>
            <a:lvl7pPr marL="914400" algn="ctr" rtl="0" fontAlgn="base">
              <a:spcBef>
                <a:spcPct val="0"/>
              </a:spcBef>
              <a:spcAft>
                <a:spcPct val="0"/>
              </a:spcAft>
              <a:defRPr sz="4400">
                <a:solidFill>
                  <a:srgbClr val="A50021"/>
                </a:solidFill>
                <a:latin typeface="Arial Narrow" pitchFamily="34" charset="0"/>
              </a:defRPr>
            </a:lvl7pPr>
            <a:lvl8pPr marL="1371600" algn="ctr" rtl="0" fontAlgn="base">
              <a:spcBef>
                <a:spcPct val="0"/>
              </a:spcBef>
              <a:spcAft>
                <a:spcPct val="0"/>
              </a:spcAft>
              <a:defRPr sz="4400">
                <a:solidFill>
                  <a:srgbClr val="A50021"/>
                </a:solidFill>
                <a:latin typeface="Arial Narrow" pitchFamily="34" charset="0"/>
              </a:defRPr>
            </a:lvl8pPr>
            <a:lvl9pPr marL="1828800" algn="ctr" rtl="0" fontAlgn="base">
              <a:spcBef>
                <a:spcPct val="0"/>
              </a:spcBef>
              <a:spcAft>
                <a:spcPct val="0"/>
              </a:spcAft>
              <a:defRPr sz="4400">
                <a:solidFill>
                  <a:srgbClr val="A50021"/>
                </a:solidFill>
                <a:latin typeface="Arial Narrow" pitchFamily="34" charset="0"/>
              </a:defRPr>
            </a:lvl9pPr>
          </a:lstStyle>
          <a:p>
            <a:r>
              <a:rPr lang="en-US" b="1" kern="0" dirty="0">
                <a:latin typeface="Arial Narrow" panose="020B0604020202020204" pitchFamily="34" charset="0"/>
                <a:cs typeface="Arial Narrow" panose="020B0604020202020204" pitchFamily="34" charset="0"/>
              </a:rPr>
              <a:t>Low E </a:t>
            </a:r>
            <a:r>
              <a:rPr lang="en-US" b="1" kern="0" dirty="0">
                <a:latin typeface="Symbol" pitchFamily="2" charset="2"/>
                <a:cs typeface="Arial Narrow" panose="020B0604020202020204" pitchFamily="34" charset="0"/>
              </a:rPr>
              <a:t>n</a:t>
            </a:r>
            <a:r>
              <a:rPr lang="en-US" b="1" kern="0" dirty="0">
                <a:latin typeface="Arial Narrow" panose="020B0604020202020204" pitchFamily="34" charset="0"/>
                <a:cs typeface="Arial Narrow" panose="020B0604020202020204" pitchFamily="34" charset="0"/>
              </a:rPr>
              <a:t> Interactions</a:t>
            </a:r>
          </a:p>
        </p:txBody>
      </p:sp>
      <p:sp>
        <p:nvSpPr>
          <p:cNvPr id="2" name="Rectangle 2">
            <a:extLst>
              <a:ext uri="{FF2B5EF4-FFF2-40B4-BE49-F238E27FC236}">
                <a16:creationId xmlns:a16="http://schemas.microsoft.com/office/drawing/2014/main" id="{2C5E4A47-C51B-CE49-A0BD-E6A0A43789E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9" name="Content Placeholder 8">
            <a:extLst>
              <a:ext uri="{FF2B5EF4-FFF2-40B4-BE49-F238E27FC236}">
                <a16:creationId xmlns:a16="http://schemas.microsoft.com/office/drawing/2014/main" id="{1F0076D8-0CF2-D44C-B88E-9BFF849F5642}"/>
              </a:ext>
            </a:extLst>
          </p:cNvPr>
          <p:cNvPicPr>
            <a:picLocks noChangeAspect="1"/>
          </p:cNvPicPr>
          <p:nvPr/>
        </p:nvPicPr>
        <p:blipFill rotWithShape="1">
          <a:blip r:embed="rId3"/>
          <a:srcRect r="50566"/>
          <a:stretch/>
        </p:blipFill>
        <p:spPr bwMode="auto">
          <a:xfrm>
            <a:off x="4038600" y="2186983"/>
            <a:ext cx="4837043" cy="4378772"/>
          </a:xfrm>
          <a:prstGeom prst="rect">
            <a:avLst/>
          </a:prstGeom>
          <a:noFill/>
          <a:ln w="9525">
            <a:noFill/>
            <a:miter lim="800000"/>
            <a:headEnd/>
            <a:tailEnd/>
          </a:ln>
        </p:spPr>
      </p:pic>
      <p:sp>
        <p:nvSpPr>
          <p:cNvPr id="11" name="Rectangle 10">
            <a:extLst>
              <a:ext uri="{FF2B5EF4-FFF2-40B4-BE49-F238E27FC236}">
                <a16:creationId xmlns:a16="http://schemas.microsoft.com/office/drawing/2014/main" id="{384D7BB5-4CFF-9347-B34B-5F9DFDD363EA}"/>
              </a:ext>
            </a:extLst>
          </p:cNvPr>
          <p:cNvSpPr/>
          <p:nvPr/>
        </p:nvSpPr>
        <p:spPr>
          <a:xfrm>
            <a:off x="5499330" y="2198858"/>
            <a:ext cx="1206270" cy="3651717"/>
          </a:xfrm>
          <a:prstGeom prst="rect">
            <a:avLst/>
          </a:prstGeom>
          <a:solidFill>
            <a:srgbClr val="3494BA">
              <a:alpha val="3411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Shape 127">
            <a:extLst>
              <a:ext uri="{FF2B5EF4-FFF2-40B4-BE49-F238E27FC236}">
                <a16:creationId xmlns:a16="http://schemas.microsoft.com/office/drawing/2014/main" id="{C1C46CC9-AB78-BB42-A591-5C796F30EB19}"/>
              </a:ext>
            </a:extLst>
          </p:cNvPr>
          <p:cNvSpPr/>
          <p:nvPr/>
        </p:nvSpPr>
        <p:spPr>
          <a:xfrm flipH="1" flipV="1">
            <a:off x="5791200" y="2513170"/>
            <a:ext cx="0" cy="810930"/>
          </a:xfrm>
          <a:prstGeom prst="line">
            <a:avLst/>
          </a:prstGeom>
          <a:ln w="88900">
            <a:solidFill>
              <a:srgbClr val="A50021"/>
            </a:solidFill>
            <a:miter lim="400000"/>
            <a:headEnd type="triangle"/>
            <a:tailEnd type="none"/>
          </a:ln>
        </p:spPr>
        <p:txBody>
          <a:bodyPr lIns="35717" tIns="35717" rIns="35717" bIns="35717" anchor="ctr"/>
          <a:lstStyle/>
          <a:p>
            <a:pPr algn="ctr" defTabSz="410751">
              <a:defRPr sz="30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15" name="Shape 127">
            <a:extLst>
              <a:ext uri="{FF2B5EF4-FFF2-40B4-BE49-F238E27FC236}">
                <a16:creationId xmlns:a16="http://schemas.microsoft.com/office/drawing/2014/main" id="{A78D382B-CCB7-2A4D-B05A-2B5B97B7A578}"/>
              </a:ext>
            </a:extLst>
          </p:cNvPr>
          <p:cNvSpPr/>
          <p:nvPr/>
        </p:nvSpPr>
        <p:spPr>
          <a:xfrm flipH="1" flipV="1">
            <a:off x="6324600" y="3616757"/>
            <a:ext cx="0" cy="810930"/>
          </a:xfrm>
          <a:prstGeom prst="line">
            <a:avLst/>
          </a:prstGeom>
          <a:ln w="88900">
            <a:solidFill>
              <a:srgbClr val="A50021"/>
            </a:solidFill>
            <a:miter lim="400000"/>
            <a:headEnd type="triangle"/>
            <a:tailEnd type="none"/>
          </a:ln>
        </p:spPr>
        <p:txBody>
          <a:bodyPr lIns="35717" tIns="35717" rIns="35717" bIns="35717" anchor="ctr"/>
          <a:lstStyle/>
          <a:p>
            <a:pPr algn="ctr" defTabSz="410751">
              <a:defRPr sz="30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16" name="Content Placeholder 2">
            <a:extLst>
              <a:ext uri="{FF2B5EF4-FFF2-40B4-BE49-F238E27FC236}">
                <a16:creationId xmlns:a16="http://schemas.microsoft.com/office/drawing/2014/main" id="{CC7DB401-CC8D-B74E-BA46-8D95334D627B}"/>
              </a:ext>
            </a:extLst>
          </p:cNvPr>
          <p:cNvSpPr txBox="1">
            <a:spLocks/>
          </p:cNvSpPr>
          <p:nvPr/>
        </p:nvSpPr>
        <p:spPr bwMode="auto">
          <a:xfrm>
            <a:off x="152400" y="1921559"/>
            <a:ext cx="3823388" cy="36575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accent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rgbClr val="660066"/>
                </a:solidFill>
                <a:latin typeface="+mn-lt"/>
                <a:ea typeface="ＭＳ Ｐゴシック" charset="-128"/>
              </a:defRPr>
            </a:lvl2pPr>
            <a:lvl3pPr marL="1143000" indent="-228600" algn="l" rtl="0" eaLnBrk="0" fontAlgn="base" hangingPunct="0">
              <a:spcBef>
                <a:spcPct val="20000"/>
              </a:spcBef>
              <a:spcAft>
                <a:spcPct val="0"/>
              </a:spcAft>
              <a:buChar char="•"/>
              <a:defRPr sz="2400">
                <a:solidFill>
                  <a:srgbClr val="00330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CC00CC"/>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FF0066"/>
                </a:solidFill>
                <a:latin typeface="+mn-lt"/>
                <a:ea typeface="ＭＳ Ｐゴシック" charset="-128"/>
              </a:defRPr>
            </a:lvl5pPr>
            <a:lvl6pPr marL="2514600" indent="-228600" algn="l" rtl="0" fontAlgn="base">
              <a:spcBef>
                <a:spcPct val="20000"/>
              </a:spcBef>
              <a:spcAft>
                <a:spcPct val="0"/>
              </a:spcAft>
              <a:buChar char="»"/>
              <a:defRPr sz="2000">
                <a:solidFill>
                  <a:srgbClr val="FF0066"/>
                </a:solidFill>
                <a:latin typeface="+mn-lt"/>
                <a:ea typeface="ＭＳ Ｐゴシック" charset="-128"/>
              </a:defRPr>
            </a:lvl6pPr>
            <a:lvl7pPr marL="2971800" indent="-228600" algn="l" rtl="0" fontAlgn="base">
              <a:spcBef>
                <a:spcPct val="20000"/>
              </a:spcBef>
              <a:spcAft>
                <a:spcPct val="0"/>
              </a:spcAft>
              <a:buChar char="»"/>
              <a:defRPr sz="2000">
                <a:solidFill>
                  <a:srgbClr val="FF0066"/>
                </a:solidFill>
                <a:latin typeface="+mn-lt"/>
                <a:ea typeface="ＭＳ Ｐゴシック" charset="-128"/>
              </a:defRPr>
            </a:lvl7pPr>
            <a:lvl8pPr marL="3429000" indent="-228600" algn="l" rtl="0" fontAlgn="base">
              <a:spcBef>
                <a:spcPct val="20000"/>
              </a:spcBef>
              <a:spcAft>
                <a:spcPct val="0"/>
              </a:spcAft>
              <a:buChar char="»"/>
              <a:defRPr sz="2000">
                <a:solidFill>
                  <a:srgbClr val="FF0066"/>
                </a:solidFill>
                <a:latin typeface="+mn-lt"/>
                <a:ea typeface="ＭＳ Ｐゴシック" charset="-128"/>
              </a:defRPr>
            </a:lvl8pPr>
            <a:lvl9pPr marL="3886200" indent="-228600" algn="l" rtl="0" fontAlgn="base">
              <a:spcBef>
                <a:spcPct val="20000"/>
              </a:spcBef>
              <a:spcAft>
                <a:spcPct val="0"/>
              </a:spcAft>
              <a:buChar char="»"/>
              <a:defRPr sz="2000">
                <a:solidFill>
                  <a:srgbClr val="FF0066"/>
                </a:solidFill>
                <a:latin typeface="+mn-lt"/>
                <a:ea typeface="ＭＳ Ｐゴシック" charset="-128"/>
              </a:defRPr>
            </a:lvl9pPr>
          </a:lstStyle>
          <a:p>
            <a:pPr>
              <a:spcBef>
                <a:spcPts val="0"/>
              </a:spcBef>
            </a:pPr>
            <a:r>
              <a:rPr lang="en-US" kern="0" dirty="0">
                <a:solidFill>
                  <a:srgbClr val="0432FF"/>
                </a:solidFill>
                <a:latin typeface="Arial Narrow" panose="020B0604020202020204" pitchFamily="34" charset="0"/>
                <a:cs typeface="Arial Narrow" panose="020B0604020202020204" pitchFamily="34" charset="0"/>
                <a:sym typeface="Wingdings" pitchFamily="2" charset="2"/>
              </a:rPr>
              <a:t>Large uncertainties for </a:t>
            </a:r>
            <a:r>
              <a:rPr lang="en-US" kern="0" dirty="0">
                <a:solidFill>
                  <a:srgbClr val="0432FF"/>
                </a:solidFill>
                <a:latin typeface="Symbol" pitchFamily="2" charset="2"/>
                <a:cs typeface="Arial Narrow" panose="020B0604020202020204" pitchFamily="34" charset="0"/>
                <a:sym typeface="Wingdings" pitchFamily="2" charset="2"/>
              </a:rPr>
              <a:t>n</a:t>
            </a:r>
            <a:r>
              <a:rPr lang="en-US" kern="0" dirty="0">
                <a:solidFill>
                  <a:srgbClr val="0432FF"/>
                </a:solidFill>
                <a:latin typeface="Arial Narrow" panose="020B0604020202020204" pitchFamily="34" charset="0"/>
                <a:cs typeface="Arial Narrow" panose="020B0604020202020204" pitchFamily="34" charset="0"/>
                <a:sym typeface="Wingdings" pitchFamily="2" charset="2"/>
              </a:rPr>
              <a:t>-N x-sec calc.</a:t>
            </a:r>
          </a:p>
          <a:p>
            <a:pPr>
              <a:spcBef>
                <a:spcPts val="0"/>
              </a:spcBef>
            </a:pPr>
            <a:r>
              <a:rPr lang="en-US" kern="0" dirty="0">
                <a:solidFill>
                  <a:srgbClr val="0432FF"/>
                </a:solidFill>
                <a:latin typeface="Arial Narrow" panose="020B0604020202020204" pitchFamily="34" charset="0"/>
                <a:cs typeface="Arial Narrow" panose="020B0604020202020204" pitchFamily="34" charset="0"/>
                <a:sym typeface="Wingdings" pitchFamily="2" charset="2"/>
              </a:rPr>
              <a:t>Intense </a:t>
            </a:r>
            <a:r>
              <a:rPr lang="en-US" kern="0" dirty="0">
                <a:solidFill>
                  <a:srgbClr val="0432FF"/>
                </a:solidFill>
                <a:latin typeface="Symbol" pitchFamily="2" charset="2"/>
                <a:cs typeface="Arial Narrow" panose="020B0604020202020204" pitchFamily="34" charset="0"/>
                <a:sym typeface="Wingdings" pitchFamily="2" charset="2"/>
              </a:rPr>
              <a:t>n</a:t>
            </a:r>
            <a:r>
              <a:rPr lang="en-US" kern="0" dirty="0">
                <a:solidFill>
                  <a:srgbClr val="0432FF"/>
                </a:solidFill>
                <a:latin typeface="Arial Narrow" panose="020B0604020202020204" pitchFamily="34" charset="0"/>
                <a:cs typeface="Arial Narrow" panose="020B0604020202020204" pitchFamily="34" charset="0"/>
                <a:sym typeface="Wingdings" pitchFamily="2" charset="2"/>
              </a:rPr>
              <a:t> beam at </a:t>
            </a:r>
            <a:r>
              <a:rPr lang="en-US" kern="0" dirty="0">
                <a:solidFill>
                  <a:srgbClr val="0432FF"/>
                </a:solidFill>
                <a:latin typeface="Symbol" pitchFamily="2" charset="2"/>
                <a:cs typeface="Arial Narrow" panose="020B0604020202020204" pitchFamily="34" charset="0"/>
                <a:sym typeface="Wingdings" pitchFamily="2" charset="2"/>
              </a:rPr>
              <a:t>m</a:t>
            </a:r>
            <a:r>
              <a:rPr lang="en-US" kern="0" dirty="0">
                <a:solidFill>
                  <a:srgbClr val="0432FF"/>
                </a:solidFill>
                <a:latin typeface="Arial Narrow" panose="020B0604020202020204" pitchFamily="34" charset="0"/>
                <a:cs typeface="Arial Narrow" panose="020B0604020202020204" pitchFamily="34" charset="0"/>
                <a:sym typeface="Wingdings" pitchFamily="2" charset="2"/>
              </a:rPr>
              <a:t>-col could provide precision x-sec measurements</a:t>
            </a:r>
          </a:p>
          <a:p>
            <a:pPr>
              <a:spcBef>
                <a:spcPts val="0"/>
              </a:spcBef>
            </a:pPr>
            <a:r>
              <a:rPr lang="en-US" kern="0" dirty="0">
                <a:solidFill>
                  <a:srgbClr val="0432FF"/>
                </a:solidFill>
                <a:latin typeface="Arial Narrow" panose="020B0604020202020204" pitchFamily="34" charset="0"/>
                <a:cs typeface="Arial Narrow" panose="020B0604020202020204" pitchFamily="34" charset="0"/>
                <a:sym typeface="Wingdings" pitchFamily="2" charset="2"/>
              </a:rPr>
              <a:t>Higher </a:t>
            </a:r>
            <a:r>
              <a:rPr lang="en-US" kern="0" dirty="0" err="1">
                <a:solidFill>
                  <a:srgbClr val="0432FF"/>
                </a:solidFill>
                <a:latin typeface="Arial Narrow" panose="020B0604020202020204" pitchFamily="34" charset="0"/>
                <a:cs typeface="Arial Narrow" panose="020B0604020202020204" pitchFamily="34" charset="0"/>
                <a:sym typeface="Wingdings" pitchFamily="2" charset="2"/>
              </a:rPr>
              <a:t>E</a:t>
            </a:r>
            <a:r>
              <a:rPr lang="en-US" kern="0" baseline="-25000" dirty="0" err="1">
                <a:solidFill>
                  <a:srgbClr val="0432FF"/>
                </a:solidFill>
                <a:latin typeface="Symbol" pitchFamily="2" charset="2"/>
                <a:cs typeface="Arial Narrow" panose="020B0604020202020204" pitchFamily="34" charset="0"/>
                <a:sym typeface="Wingdings" pitchFamily="2" charset="2"/>
              </a:rPr>
              <a:t>n</a:t>
            </a:r>
            <a:r>
              <a:rPr lang="en-US" kern="0" dirty="0">
                <a:solidFill>
                  <a:srgbClr val="0432FF"/>
                </a:solidFill>
                <a:latin typeface="Arial Narrow" panose="020B0604020202020204" pitchFamily="34" charset="0"/>
                <a:cs typeface="Arial Narrow" panose="020B0604020202020204" pitchFamily="34" charset="0"/>
                <a:sym typeface="Wingdings" pitchFamily="2" charset="2"/>
              </a:rPr>
              <a:t> dominated by DIS and somewhat better understood</a:t>
            </a:r>
            <a:endParaRPr lang="en-US" kern="0" dirty="0">
              <a:solidFill>
                <a:srgbClr val="0432FF"/>
              </a:solidFill>
              <a:latin typeface="Arial Narrow" panose="020B0604020202020204" pitchFamily="34" charset="0"/>
              <a:cs typeface="Arial Narrow" panose="020B0604020202020204" pitchFamily="34" charset="0"/>
            </a:endParaRPr>
          </a:p>
        </p:txBody>
      </p:sp>
      <p:sp>
        <p:nvSpPr>
          <p:cNvPr id="5" name="Footer Placeholder 4"/>
          <p:cNvSpPr>
            <a:spLocks noGrp="1"/>
          </p:cNvSpPr>
          <p:nvPr>
            <p:ph type="ftr" sz="quarter" idx="11"/>
          </p:nvPr>
        </p:nvSpPr>
        <p:spPr bwMode="auto">
          <a:xfrm>
            <a:off x="3505200" y="6248400"/>
            <a:ext cx="2743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fontAlgn="base">
              <a:spcBef>
                <a:spcPct val="0"/>
              </a:spcBef>
              <a:spcAft>
                <a:spcPct val="0"/>
              </a:spcAft>
              <a:defRPr sz="1400" kern="1200">
                <a:solidFill>
                  <a:srgbClr val="003300"/>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a:lstStyle>
          <a:p>
            <a:pPr>
              <a:defRPr/>
            </a:pPr>
            <a:r>
              <a:rPr lang="en-US"/>
              <a:t>Nu Detectors at a MuCol Facility,  Jaehoon Yu</a:t>
            </a:r>
            <a:endParaRPr lang="en-US" dirty="0"/>
          </a:p>
        </p:txBody>
      </p:sp>
      <p:sp>
        <p:nvSpPr>
          <p:cNvPr id="6" name="Slide Number Placeholder 5">
            <a:extLst>
              <a:ext uri="{FF2B5EF4-FFF2-40B4-BE49-F238E27FC236}">
                <a16:creationId xmlns:a16="http://schemas.microsoft.com/office/drawing/2014/main" id="{942D2BFE-26F3-A257-EA17-461305D4FA45}"/>
              </a:ext>
            </a:extLst>
          </p:cNvPr>
          <p:cNvSpPr>
            <a:spLocks noGrp="1"/>
          </p:cNvSpPr>
          <p:nvPr>
            <p:ph type="sldNum" sz="quarter" idx="4"/>
          </p:nvPr>
        </p:nvSpPr>
        <p:spPr/>
        <p:txBody>
          <a:bodyPr/>
          <a:lstStyle/>
          <a:p>
            <a:pPr>
              <a:defRPr/>
            </a:pPr>
            <a:fld id="{0C39C72E-2A13-EB4D-AD45-6D4E6ACAED8D}" type="slidenum">
              <a:rPr lang="en-US" smtClean="0"/>
              <a:pPr>
                <a:defRPr/>
              </a:pPr>
              <a:t>18</a:t>
            </a:fld>
            <a:endParaRPr lang="en-US" dirty="0"/>
          </a:p>
        </p:txBody>
      </p:sp>
    </p:spTree>
    <p:extLst>
      <p:ext uri="{BB962C8B-B14F-4D97-AF65-F5344CB8AC3E}">
        <p14:creationId xmlns:p14="http://schemas.microsoft.com/office/powerpoint/2010/main" val="162008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6">
                                            <p:txEl>
                                              <p:pRg st="0" end="0"/>
                                            </p:txEl>
                                          </p:spTgt>
                                        </p:tgtEl>
                                        <p:attrNameLst>
                                          <p:attrName>style.visibility</p:attrName>
                                        </p:attrNameLst>
                                      </p:cBhvr>
                                      <p:to>
                                        <p:strVal val="visible"/>
                                      </p:to>
                                    </p:set>
                                    <p:animEffect transition="in" filter="wipe(left)">
                                      <p:cBhvr>
                                        <p:cTn id="32" dur="500"/>
                                        <p:tgtEl>
                                          <p:spTgt spid="1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6">
                                            <p:txEl>
                                              <p:pRg st="1" end="1"/>
                                            </p:txEl>
                                          </p:spTgt>
                                        </p:tgtEl>
                                        <p:attrNameLst>
                                          <p:attrName>style.visibility</p:attrName>
                                        </p:attrNameLst>
                                      </p:cBhvr>
                                      <p:to>
                                        <p:strVal val="visible"/>
                                      </p:to>
                                    </p:set>
                                    <p:animEffect transition="in" filter="wipe(left)">
                                      <p:cBhvr>
                                        <p:cTn id="37" dur="500"/>
                                        <p:tgtEl>
                                          <p:spTgt spid="1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6">
                                            <p:txEl>
                                              <p:pRg st="2" end="2"/>
                                            </p:txEl>
                                          </p:spTgt>
                                        </p:tgtEl>
                                        <p:attrNameLst>
                                          <p:attrName>style.visibility</p:attrName>
                                        </p:attrNameLst>
                                      </p:cBhvr>
                                      <p:to>
                                        <p:strVal val="visible"/>
                                      </p:to>
                                    </p:set>
                                    <p:animEffect transition="in" filter="wipe(left)">
                                      <p:cBhvr>
                                        <p:cTn id="42" dur="500"/>
                                        <p:tgtEl>
                                          <p:spTgt spid="1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animBg="1"/>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fontAlgn="base">
              <a:spcBef>
                <a:spcPct val="0"/>
              </a:spcBef>
              <a:spcAft>
                <a:spcPct val="0"/>
              </a:spcAft>
              <a:defRPr sz="1400" kern="1200" smtClean="0">
                <a:solidFill>
                  <a:srgbClr val="FF0066"/>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a:lstStyle>
          <a:p>
            <a:pPr>
              <a:defRPr/>
            </a:pPr>
            <a:r>
              <a:rPr lang="en-US"/>
              <a:t>Oct. 28, 2025</a:t>
            </a:r>
            <a:endParaRPr lang="en-US" dirty="0"/>
          </a:p>
        </p:txBody>
      </p:sp>
      <p:sp>
        <p:nvSpPr>
          <p:cNvPr id="5" name="Footer Placeholder 4"/>
          <p:cNvSpPr>
            <a:spLocks noGrp="1"/>
          </p:cNvSpPr>
          <p:nvPr>
            <p:ph type="ftr" sz="quarter" idx="11"/>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fontAlgn="base">
              <a:spcBef>
                <a:spcPct val="0"/>
              </a:spcBef>
              <a:spcAft>
                <a:spcPct val="0"/>
              </a:spcAft>
              <a:defRPr sz="1400" kern="1200" smtClean="0">
                <a:solidFill>
                  <a:srgbClr val="003300"/>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a:lstStyle>
          <a:p>
            <a:pPr>
              <a:defRPr/>
            </a:pPr>
            <a:r>
              <a:rPr lang="en-US"/>
              <a:t>Nu Detectors at a MuCol Facility,  Jaehoon Yu</a:t>
            </a:r>
            <a:endParaRPr lang="en-US" dirty="0"/>
          </a:p>
        </p:txBody>
      </p:sp>
      <p:sp>
        <p:nvSpPr>
          <p:cNvPr id="6" name="Slide Number Placeholder 5"/>
          <p:cNvSpPr>
            <a:spLocks noGrp="1"/>
          </p:cNvSpPr>
          <p:nvPr>
            <p:ph type="sldNum" sz="quarter" idx="12"/>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b="1" kern="1200" smtClean="0">
                <a:solidFill>
                  <a:srgbClr val="A50021"/>
                </a:solidFill>
                <a:latin typeface="+mn-lt"/>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a:lstStyle>
          <a:p>
            <a:pPr>
              <a:defRPr/>
            </a:pPr>
            <a:fld id="{BEF3D8A4-74EF-534D-976E-1FB9C4B72804}" type="slidenum">
              <a:rPr lang="en-US" smtClean="0"/>
              <a:pPr>
                <a:defRPr/>
              </a:pPr>
              <a:t>19</a:t>
            </a:fld>
            <a:endParaRPr lang="en-US"/>
          </a:p>
        </p:txBody>
      </p:sp>
      <p:sp>
        <p:nvSpPr>
          <p:cNvPr id="8" name="Title 1"/>
          <p:cNvSpPr txBox="1">
            <a:spLocks/>
          </p:cNvSpPr>
          <p:nvPr/>
        </p:nvSpPr>
        <p:spPr bwMode="auto">
          <a:xfrm>
            <a:off x="199292" y="-9369"/>
            <a:ext cx="8371609" cy="660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rgbClr val="A5002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2pPr>
            <a:lvl3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3pPr>
            <a:lvl4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4pPr>
            <a:lvl5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5pPr>
            <a:lvl6pPr marL="457200" algn="ctr" rtl="0" fontAlgn="base">
              <a:spcBef>
                <a:spcPct val="0"/>
              </a:spcBef>
              <a:spcAft>
                <a:spcPct val="0"/>
              </a:spcAft>
              <a:defRPr sz="4400">
                <a:solidFill>
                  <a:srgbClr val="A50021"/>
                </a:solidFill>
                <a:latin typeface="Arial Narrow" pitchFamily="34" charset="0"/>
              </a:defRPr>
            </a:lvl6pPr>
            <a:lvl7pPr marL="914400" algn="ctr" rtl="0" fontAlgn="base">
              <a:spcBef>
                <a:spcPct val="0"/>
              </a:spcBef>
              <a:spcAft>
                <a:spcPct val="0"/>
              </a:spcAft>
              <a:defRPr sz="4400">
                <a:solidFill>
                  <a:srgbClr val="A50021"/>
                </a:solidFill>
                <a:latin typeface="Arial Narrow" pitchFamily="34" charset="0"/>
              </a:defRPr>
            </a:lvl7pPr>
            <a:lvl8pPr marL="1371600" algn="ctr" rtl="0" fontAlgn="base">
              <a:spcBef>
                <a:spcPct val="0"/>
              </a:spcBef>
              <a:spcAft>
                <a:spcPct val="0"/>
              </a:spcAft>
              <a:defRPr sz="4400">
                <a:solidFill>
                  <a:srgbClr val="A50021"/>
                </a:solidFill>
                <a:latin typeface="Arial Narrow" pitchFamily="34" charset="0"/>
              </a:defRPr>
            </a:lvl8pPr>
            <a:lvl9pPr marL="1828800" algn="ctr" rtl="0" fontAlgn="base">
              <a:spcBef>
                <a:spcPct val="0"/>
              </a:spcBef>
              <a:spcAft>
                <a:spcPct val="0"/>
              </a:spcAft>
              <a:defRPr sz="4400">
                <a:solidFill>
                  <a:srgbClr val="A50021"/>
                </a:solidFill>
                <a:latin typeface="Arial Narrow" pitchFamily="34" charset="0"/>
              </a:defRPr>
            </a:lvl9pPr>
          </a:lstStyle>
          <a:p>
            <a:r>
              <a:rPr lang="en-US" b="1" kern="0" dirty="0">
                <a:latin typeface="Symbol" pitchFamily="2" charset="2"/>
                <a:cs typeface="Arial Narrow" panose="020B0604020202020204" pitchFamily="34" charset="0"/>
              </a:rPr>
              <a:t>n</a:t>
            </a:r>
            <a:r>
              <a:rPr lang="en-US" b="1" kern="0" dirty="0">
                <a:latin typeface="Arial Narrow" panose="020B0604020202020204" pitchFamily="34" charset="0"/>
                <a:cs typeface="Arial Narrow" panose="020B0604020202020204" pitchFamily="34" charset="0"/>
              </a:rPr>
              <a:t>-N interaction Modeling Uncertainty</a:t>
            </a:r>
          </a:p>
        </p:txBody>
      </p:sp>
      <p:sp>
        <p:nvSpPr>
          <p:cNvPr id="2" name="Rectangle 2">
            <a:extLst>
              <a:ext uri="{FF2B5EF4-FFF2-40B4-BE49-F238E27FC236}">
                <a16:creationId xmlns:a16="http://schemas.microsoft.com/office/drawing/2014/main" id="{2C5E4A47-C51B-CE49-A0BD-E6A0A43789E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1" name="Picture 10">
            <a:extLst>
              <a:ext uri="{FF2B5EF4-FFF2-40B4-BE49-F238E27FC236}">
                <a16:creationId xmlns:a16="http://schemas.microsoft.com/office/drawing/2014/main" id="{8EC29226-4D84-5D4B-91C8-C32F9E72F3CA}"/>
              </a:ext>
            </a:extLst>
          </p:cNvPr>
          <p:cNvPicPr>
            <a:picLocks noChangeAspect="1"/>
          </p:cNvPicPr>
          <p:nvPr/>
        </p:nvPicPr>
        <p:blipFill>
          <a:blip r:embed="rId3"/>
          <a:stretch>
            <a:fillRect/>
          </a:stretch>
        </p:blipFill>
        <p:spPr>
          <a:xfrm>
            <a:off x="152400" y="3336976"/>
            <a:ext cx="8691289" cy="2987624"/>
          </a:xfrm>
          <a:prstGeom prst="rect">
            <a:avLst/>
          </a:prstGeom>
        </p:spPr>
      </p:pic>
      <p:sp>
        <p:nvSpPr>
          <p:cNvPr id="12" name="TextBox 11">
            <a:extLst>
              <a:ext uri="{FF2B5EF4-FFF2-40B4-BE49-F238E27FC236}">
                <a16:creationId xmlns:a16="http://schemas.microsoft.com/office/drawing/2014/main" id="{2E01231B-56AF-184A-AF1C-F0093BDB420D}"/>
              </a:ext>
            </a:extLst>
          </p:cNvPr>
          <p:cNvSpPr txBox="1"/>
          <p:nvPr/>
        </p:nvSpPr>
        <p:spPr>
          <a:xfrm>
            <a:off x="7441739" y="5912181"/>
            <a:ext cx="1702261" cy="369332"/>
          </a:xfrm>
          <a:prstGeom prst="rect">
            <a:avLst/>
          </a:prstGeom>
          <a:noFill/>
        </p:spPr>
        <p:txBody>
          <a:bodyPr wrap="none" rtlCol="0">
            <a:spAutoFit/>
          </a:bodyPr>
          <a:lstStyle/>
          <a:p>
            <a:r>
              <a:rPr lang="en-US" sz="1800" b="1" dirty="0">
                <a:solidFill>
                  <a:schemeClr val="accent2"/>
                </a:solidFill>
                <a:latin typeface="+mj-lt"/>
              </a:rPr>
              <a:t>C. </a:t>
            </a:r>
            <a:r>
              <a:rPr lang="en-US" sz="1800" b="1" dirty="0" err="1">
                <a:solidFill>
                  <a:schemeClr val="accent2"/>
                </a:solidFill>
                <a:latin typeface="+mj-lt"/>
              </a:rPr>
              <a:t>Andreopoulos</a:t>
            </a:r>
            <a:endParaRPr lang="en-US" sz="1800" b="1" dirty="0">
              <a:solidFill>
                <a:schemeClr val="accent2"/>
              </a:solidFill>
              <a:latin typeface="+mj-lt"/>
            </a:endParaRPr>
          </a:p>
        </p:txBody>
      </p:sp>
      <p:pic>
        <p:nvPicPr>
          <p:cNvPr id="14" name="Picture 13" descr="Chart&#10;&#10;Description automatically generated">
            <a:extLst>
              <a:ext uri="{FF2B5EF4-FFF2-40B4-BE49-F238E27FC236}">
                <a16:creationId xmlns:a16="http://schemas.microsoft.com/office/drawing/2014/main" id="{15B16BC5-0562-C440-BDDC-7D948F01CB38}"/>
              </a:ext>
            </a:extLst>
          </p:cNvPr>
          <p:cNvPicPr>
            <a:picLocks noChangeAspect="1"/>
          </p:cNvPicPr>
          <p:nvPr/>
        </p:nvPicPr>
        <p:blipFill>
          <a:blip r:embed="rId4"/>
          <a:stretch>
            <a:fillRect/>
          </a:stretch>
        </p:blipFill>
        <p:spPr>
          <a:xfrm>
            <a:off x="300311" y="609600"/>
            <a:ext cx="4271689" cy="2717402"/>
          </a:xfrm>
          <a:prstGeom prst="rect">
            <a:avLst/>
          </a:prstGeom>
        </p:spPr>
      </p:pic>
      <p:pic>
        <p:nvPicPr>
          <p:cNvPr id="16" name="Picture 15" descr="Chart&#10;&#10;Description automatically generated">
            <a:extLst>
              <a:ext uri="{FF2B5EF4-FFF2-40B4-BE49-F238E27FC236}">
                <a16:creationId xmlns:a16="http://schemas.microsoft.com/office/drawing/2014/main" id="{5990FC91-36DC-F244-8C98-7233D54E6CA0}"/>
              </a:ext>
            </a:extLst>
          </p:cNvPr>
          <p:cNvPicPr>
            <a:picLocks noChangeAspect="1"/>
          </p:cNvPicPr>
          <p:nvPr/>
        </p:nvPicPr>
        <p:blipFill>
          <a:blip r:embed="rId5"/>
          <a:stretch>
            <a:fillRect/>
          </a:stretch>
        </p:blipFill>
        <p:spPr>
          <a:xfrm>
            <a:off x="4567510" y="635398"/>
            <a:ext cx="4271690" cy="2717402"/>
          </a:xfrm>
          <a:prstGeom prst="rect">
            <a:avLst/>
          </a:prstGeom>
        </p:spPr>
      </p:pic>
      <p:sp>
        <p:nvSpPr>
          <p:cNvPr id="17" name="TextBox 16">
            <a:extLst>
              <a:ext uri="{FF2B5EF4-FFF2-40B4-BE49-F238E27FC236}">
                <a16:creationId xmlns:a16="http://schemas.microsoft.com/office/drawing/2014/main" id="{0A23751D-53D0-D141-807B-711BE8DCFBAE}"/>
              </a:ext>
            </a:extLst>
          </p:cNvPr>
          <p:cNvSpPr txBox="1"/>
          <p:nvPr/>
        </p:nvSpPr>
        <p:spPr>
          <a:xfrm>
            <a:off x="7635024" y="3059668"/>
            <a:ext cx="1204176" cy="369332"/>
          </a:xfrm>
          <a:prstGeom prst="rect">
            <a:avLst/>
          </a:prstGeom>
          <a:noFill/>
        </p:spPr>
        <p:txBody>
          <a:bodyPr wrap="none" rtlCol="0">
            <a:spAutoFit/>
          </a:bodyPr>
          <a:lstStyle/>
          <a:p>
            <a:r>
              <a:rPr lang="en-US" sz="1800" b="1" dirty="0">
                <a:solidFill>
                  <a:schemeClr val="accent2"/>
                </a:solidFill>
                <a:latin typeface="+mj-lt"/>
              </a:rPr>
              <a:t>A. </a:t>
            </a:r>
            <a:r>
              <a:rPr lang="en-US" sz="1800" b="1" dirty="0" err="1">
                <a:solidFill>
                  <a:schemeClr val="accent2"/>
                </a:solidFill>
                <a:latin typeface="+mj-lt"/>
              </a:rPr>
              <a:t>Kronfeld</a:t>
            </a:r>
            <a:endParaRPr lang="en-US" sz="1800" b="1" dirty="0">
              <a:solidFill>
                <a:schemeClr val="accent2"/>
              </a:solidFill>
              <a:latin typeface="+mj-lt"/>
            </a:endParaRPr>
          </a:p>
        </p:txBody>
      </p:sp>
      <p:sp>
        <p:nvSpPr>
          <p:cNvPr id="18" name="TextBox 17">
            <a:extLst>
              <a:ext uri="{FF2B5EF4-FFF2-40B4-BE49-F238E27FC236}">
                <a16:creationId xmlns:a16="http://schemas.microsoft.com/office/drawing/2014/main" id="{576BD4B1-C343-2C4C-B9C6-A9F752D3FEA8}"/>
              </a:ext>
            </a:extLst>
          </p:cNvPr>
          <p:cNvSpPr txBox="1"/>
          <p:nvPr/>
        </p:nvSpPr>
        <p:spPr>
          <a:xfrm>
            <a:off x="1066800" y="3618674"/>
            <a:ext cx="1231427" cy="369332"/>
          </a:xfrm>
          <a:prstGeom prst="rect">
            <a:avLst/>
          </a:prstGeom>
          <a:noFill/>
        </p:spPr>
        <p:txBody>
          <a:bodyPr wrap="none" rtlCol="0">
            <a:spAutoFit/>
          </a:bodyPr>
          <a:lstStyle/>
          <a:p>
            <a:r>
              <a:rPr lang="en-US" sz="1800" dirty="0">
                <a:solidFill>
                  <a:srgbClr val="C00000"/>
                </a:solidFill>
                <a:latin typeface="+mj-lt"/>
              </a:rPr>
              <a:t>2GeV </a:t>
            </a:r>
            <a:r>
              <a:rPr lang="en-US" sz="1800" dirty="0" err="1">
                <a:solidFill>
                  <a:srgbClr val="C00000"/>
                </a:solidFill>
                <a:latin typeface="Symbol" pitchFamily="2" charset="2"/>
              </a:rPr>
              <a:t>n</a:t>
            </a:r>
            <a:r>
              <a:rPr lang="en-US" sz="1800" baseline="-25000" dirty="0" err="1">
                <a:solidFill>
                  <a:srgbClr val="C00000"/>
                </a:solidFill>
                <a:latin typeface="Symbol" pitchFamily="2" charset="2"/>
              </a:rPr>
              <a:t>m</a:t>
            </a:r>
            <a:r>
              <a:rPr lang="en-US" sz="1800" dirty="0" err="1">
                <a:solidFill>
                  <a:srgbClr val="C00000"/>
                </a:solidFill>
                <a:latin typeface="+mj-lt"/>
              </a:rPr>
              <a:t>+Ar</a:t>
            </a:r>
            <a:endParaRPr lang="en-US" sz="1800" dirty="0">
              <a:solidFill>
                <a:srgbClr val="C00000"/>
              </a:solidFill>
              <a:latin typeface="+mj-lt"/>
            </a:endParaRPr>
          </a:p>
        </p:txBody>
      </p:sp>
      <p:sp>
        <p:nvSpPr>
          <p:cNvPr id="19" name="TextBox 18">
            <a:extLst>
              <a:ext uri="{FF2B5EF4-FFF2-40B4-BE49-F238E27FC236}">
                <a16:creationId xmlns:a16="http://schemas.microsoft.com/office/drawing/2014/main" id="{3ADF6A41-30EF-9741-8B30-10AA8EDF256A}"/>
              </a:ext>
            </a:extLst>
          </p:cNvPr>
          <p:cNvSpPr txBox="1"/>
          <p:nvPr/>
        </p:nvSpPr>
        <p:spPr>
          <a:xfrm>
            <a:off x="838200" y="791880"/>
            <a:ext cx="521297" cy="369332"/>
          </a:xfrm>
          <a:prstGeom prst="rect">
            <a:avLst/>
          </a:prstGeom>
          <a:noFill/>
        </p:spPr>
        <p:txBody>
          <a:bodyPr wrap="none" rtlCol="0">
            <a:spAutoFit/>
          </a:bodyPr>
          <a:lstStyle/>
          <a:p>
            <a:r>
              <a:rPr lang="en-US" sz="1800" dirty="0" err="1">
                <a:solidFill>
                  <a:srgbClr val="C00000"/>
                </a:solidFill>
                <a:latin typeface="Symbol" pitchFamily="2" charset="2"/>
              </a:rPr>
              <a:t>n</a:t>
            </a:r>
            <a:r>
              <a:rPr lang="en-US" sz="1800" dirty="0" err="1">
                <a:solidFill>
                  <a:srgbClr val="C00000"/>
                </a:solidFill>
                <a:latin typeface="+mj-lt"/>
              </a:rPr>
              <a:t>+n</a:t>
            </a:r>
            <a:endParaRPr lang="en-US" sz="1800" dirty="0">
              <a:solidFill>
                <a:srgbClr val="C00000"/>
              </a:solidFill>
              <a:latin typeface="+mj-lt"/>
            </a:endParaRPr>
          </a:p>
        </p:txBody>
      </p:sp>
    </p:spTree>
    <p:extLst>
      <p:ext uri="{BB962C8B-B14F-4D97-AF65-F5344CB8AC3E}">
        <p14:creationId xmlns:p14="http://schemas.microsoft.com/office/powerpoint/2010/main" val="4027360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261606" y="6479799"/>
            <a:ext cx="425194" cy="158697"/>
          </a:xfrm>
        </p:spPr>
        <p:txBody>
          <a:bodyPr/>
          <a:lstStyle/>
          <a:p>
            <a:fld id="{9949E774-34A7-474C-AF62-5CC7DD5252D5}" type="slidenum">
              <a:rPr lang="en-US" b="0">
                <a:latin typeface="Arial Narrow" panose="020B0604020202020204" pitchFamily="34" charset="0"/>
                <a:cs typeface="Arial Narrow" panose="020B0604020202020204" pitchFamily="34" charset="0"/>
              </a:rPr>
              <a:pPr/>
              <a:t>2</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239479" y="119938"/>
            <a:ext cx="8686800" cy="838200"/>
          </a:xfrm>
        </p:spPr>
        <p:txBody>
          <a:bodyPr/>
          <a:lstStyle/>
          <a:p>
            <a:r>
              <a:rPr lang="en-US" b="1" dirty="0">
                <a:latin typeface="Arial Narrow" panose="020B0604020202020204" pitchFamily="34" charset="0"/>
                <a:cs typeface="Arial Narrow" panose="020B0604020202020204" pitchFamily="34" charset="0"/>
              </a:rPr>
              <a:t>How do we design a HEP experiment?</a:t>
            </a:r>
          </a:p>
        </p:txBody>
      </p:sp>
      <p:sp>
        <p:nvSpPr>
          <p:cNvPr id="78851" name="Rectangle 3"/>
          <p:cNvSpPr>
            <a:spLocks noGrp="1" noChangeArrowheads="1"/>
          </p:cNvSpPr>
          <p:nvPr>
            <p:ph type="body" idx="1"/>
          </p:nvPr>
        </p:nvSpPr>
        <p:spPr>
          <a:xfrm>
            <a:off x="301488" y="883895"/>
            <a:ext cx="8624791" cy="5258997"/>
          </a:xfrm>
        </p:spPr>
        <p:txBody>
          <a:bodyPr/>
          <a:lstStyle/>
          <a:p>
            <a:pPr marL="514350" indent="-514350">
              <a:spcBef>
                <a:spcPts val="0"/>
              </a:spcBef>
              <a:buFont typeface="+mj-lt"/>
              <a:buAutoNum type="arabicPeriod"/>
            </a:pPr>
            <a:r>
              <a:rPr lang="en-US" dirty="0">
                <a:solidFill>
                  <a:srgbClr val="0432FF"/>
                </a:solidFill>
                <a:latin typeface="Arial Narrow" panose="020B0604020202020204" pitchFamily="34" charset="0"/>
                <a:cs typeface="Arial Narrow" panose="020B0604020202020204" pitchFamily="34" charset="0"/>
              </a:rPr>
              <a:t>Identify physics goals to accomplish and the backgrounds to mitigate</a:t>
            </a:r>
          </a:p>
          <a:p>
            <a:pPr marL="514350" indent="-514350">
              <a:spcBef>
                <a:spcPts val="0"/>
              </a:spcBef>
              <a:buFont typeface="+mj-lt"/>
              <a:buAutoNum type="arabicPeriod"/>
            </a:pPr>
            <a:r>
              <a:rPr lang="en-US" dirty="0">
                <a:solidFill>
                  <a:srgbClr val="0432FF"/>
                </a:solidFill>
                <a:latin typeface="Arial Narrow" panose="020B0604020202020204" pitchFamily="34" charset="0"/>
                <a:cs typeface="Arial Narrow" panose="020B0604020202020204" pitchFamily="34" charset="0"/>
              </a:rPr>
              <a:t>Determine the capabilities and parameters for an experiment to meet the goals</a:t>
            </a:r>
          </a:p>
          <a:p>
            <a:pPr marL="514350" indent="-514350">
              <a:spcBef>
                <a:spcPts val="0"/>
              </a:spcBef>
              <a:buFont typeface="+mj-lt"/>
              <a:buAutoNum type="arabicPeriod"/>
            </a:pPr>
            <a:r>
              <a:rPr lang="en-US" dirty="0">
                <a:solidFill>
                  <a:srgbClr val="0432FF"/>
                </a:solidFill>
                <a:latin typeface="Arial Narrow" panose="020B0604020202020204" pitchFamily="34" charset="0"/>
                <a:cs typeface="Arial Narrow" panose="020B0604020202020204" pitchFamily="34" charset="0"/>
              </a:rPr>
              <a:t>Decide on the beam and the best detector technologies to meet the parameters</a:t>
            </a:r>
          </a:p>
          <a:p>
            <a:pPr marL="514350" indent="-514350">
              <a:spcBef>
                <a:spcPts val="0"/>
              </a:spcBef>
              <a:buFont typeface="+mj-lt"/>
              <a:buAutoNum type="arabicPeriod"/>
            </a:pPr>
            <a:r>
              <a:rPr lang="en-US" dirty="0">
                <a:solidFill>
                  <a:srgbClr val="0432FF"/>
                </a:solidFill>
                <a:latin typeface="Arial Narrow" panose="020B0604020202020204" pitchFamily="34" charset="0"/>
                <a:cs typeface="Arial Narrow" panose="020B0604020202020204" pitchFamily="34" charset="0"/>
              </a:rPr>
              <a:t>Perform R&amp;D for beam and detectors</a:t>
            </a:r>
          </a:p>
          <a:p>
            <a:pPr marL="514350" indent="-514350">
              <a:spcBef>
                <a:spcPts val="0"/>
              </a:spcBef>
              <a:buFont typeface="+mj-lt"/>
              <a:buAutoNum type="arabicPeriod"/>
            </a:pPr>
            <a:r>
              <a:rPr lang="en-US" dirty="0">
                <a:solidFill>
                  <a:srgbClr val="0432FF"/>
                </a:solidFill>
                <a:latin typeface="Arial Narrow" panose="020B0604020202020204" pitchFamily="34" charset="0"/>
                <a:cs typeface="Arial Narrow" panose="020B0604020202020204" pitchFamily="34" charset="0"/>
              </a:rPr>
              <a:t>Design and build prototype detectors and perform testing</a:t>
            </a:r>
          </a:p>
          <a:p>
            <a:pPr marL="514350" indent="-514350">
              <a:spcBef>
                <a:spcPts val="0"/>
              </a:spcBef>
              <a:buFont typeface="+mj-lt"/>
              <a:buAutoNum type="arabicPeriod"/>
            </a:pPr>
            <a:r>
              <a:rPr lang="en-US" dirty="0">
                <a:solidFill>
                  <a:srgbClr val="0432FF"/>
                </a:solidFill>
                <a:latin typeface="Arial Narrow" panose="020B0604020202020204" pitchFamily="34" charset="0"/>
                <a:cs typeface="Arial Narrow" panose="020B0604020202020204" pitchFamily="34" charset="0"/>
              </a:rPr>
              <a:t>Design and build the full-scale experiment</a:t>
            </a: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p>
        </p:txBody>
      </p:sp>
    </p:spTree>
    <p:extLst>
      <p:ext uri="{BB962C8B-B14F-4D97-AF65-F5344CB8AC3E}">
        <p14:creationId xmlns:p14="http://schemas.microsoft.com/office/powerpoint/2010/main" val="872617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500"/>
                                        <p:tgtEl>
                                          <p:spTgt spid="7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8851">
                                            <p:txEl>
                                              <p:pRg st="2" end="2"/>
                                            </p:txEl>
                                          </p:spTgt>
                                        </p:tgtEl>
                                        <p:attrNameLst>
                                          <p:attrName>style.visibility</p:attrName>
                                        </p:attrNameLst>
                                      </p:cBhvr>
                                      <p:to>
                                        <p:strVal val="visible"/>
                                      </p:to>
                                    </p:set>
                                    <p:animEffect transition="in" filter="wipe(left)">
                                      <p:cBhvr>
                                        <p:cTn id="17" dur="500"/>
                                        <p:tgtEl>
                                          <p:spTgt spid="788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8851">
                                            <p:txEl>
                                              <p:pRg st="3" end="3"/>
                                            </p:txEl>
                                          </p:spTgt>
                                        </p:tgtEl>
                                        <p:attrNameLst>
                                          <p:attrName>style.visibility</p:attrName>
                                        </p:attrNameLst>
                                      </p:cBhvr>
                                      <p:to>
                                        <p:strVal val="visible"/>
                                      </p:to>
                                    </p:set>
                                    <p:animEffect transition="in" filter="wipe(left)">
                                      <p:cBhvr>
                                        <p:cTn id="22" dur="500"/>
                                        <p:tgtEl>
                                          <p:spTgt spid="788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8851">
                                            <p:txEl>
                                              <p:pRg st="4" end="4"/>
                                            </p:txEl>
                                          </p:spTgt>
                                        </p:tgtEl>
                                        <p:attrNameLst>
                                          <p:attrName>style.visibility</p:attrName>
                                        </p:attrNameLst>
                                      </p:cBhvr>
                                      <p:to>
                                        <p:strVal val="visible"/>
                                      </p:to>
                                    </p:set>
                                    <p:animEffect transition="in" filter="wipe(left)">
                                      <p:cBhvr>
                                        <p:cTn id="27" dur="500"/>
                                        <p:tgtEl>
                                          <p:spTgt spid="7885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8851">
                                            <p:txEl>
                                              <p:pRg st="5" end="5"/>
                                            </p:txEl>
                                          </p:spTgt>
                                        </p:tgtEl>
                                        <p:attrNameLst>
                                          <p:attrName>style.visibility</p:attrName>
                                        </p:attrNameLst>
                                      </p:cBhvr>
                                      <p:to>
                                        <p:strVal val="visible"/>
                                      </p:to>
                                    </p:set>
                                    <p:animEffect transition="in" filter="wipe(left)">
                                      <p:cBhvr>
                                        <p:cTn id="32" dur="500"/>
                                        <p:tgtEl>
                                          <p:spTgt spid="788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261606" y="6479799"/>
            <a:ext cx="425194" cy="158697"/>
          </a:xfrm>
        </p:spPr>
        <p:txBody>
          <a:bodyPr/>
          <a:lstStyle/>
          <a:p>
            <a:fld id="{9949E774-34A7-474C-AF62-5CC7DD5252D5}" type="slidenum">
              <a:rPr lang="en-US" b="0">
                <a:latin typeface="Arial Narrow" panose="020B0604020202020204" pitchFamily="34" charset="0"/>
                <a:cs typeface="Arial Narrow" panose="020B0604020202020204" pitchFamily="34" charset="0"/>
              </a:rPr>
              <a:pPr/>
              <a:t>20</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267417" y="14376"/>
            <a:ext cx="8686800" cy="838200"/>
          </a:xfrm>
        </p:spPr>
        <p:txBody>
          <a:bodyPr/>
          <a:lstStyle/>
          <a:p>
            <a:r>
              <a:rPr lang="en-US" sz="4800" b="1" dirty="0">
                <a:latin typeface="Symbol" pitchFamily="2" charset="2"/>
                <a:cs typeface="Arial Narrow" panose="020B0604020202020204" pitchFamily="34" charset="0"/>
              </a:rPr>
              <a:t>n</a:t>
            </a:r>
            <a:r>
              <a:rPr lang="en-US" sz="4800" b="1" dirty="0">
                <a:latin typeface="Arial Narrow" panose="020B0604020202020204" pitchFamily="34" charset="0"/>
                <a:cs typeface="Arial Narrow" panose="020B0604020202020204" pitchFamily="34" charset="0"/>
              </a:rPr>
              <a:t> Event Rates</a:t>
            </a:r>
          </a:p>
        </p:txBody>
      </p:sp>
      <p:sp>
        <p:nvSpPr>
          <p:cNvPr id="78851" name="Rectangle 3"/>
          <p:cNvSpPr>
            <a:spLocks noGrp="1" noChangeArrowheads="1"/>
          </p:cNvSpPr>
          <p:nvPr>
            <p:ph type="body" idx="1"/>
          </p:nvPr>
        </p:nvSpPr>
        <p:spPr>
          <a:xfrm>
            <a:off x="28699" y="774157"/>
            <a:ext cx="9103426" cy="5309685"/>
          </a:xfrm>
        </p:spPr>
        <p:txBody>
          <a:bodyPr/>
          <a:lstStyle/>
          <a:p>
            <a:r>
              <a:rPr lang="en-US" dirty="0">
                <a:solidFill>
                  <a:srgbClr val="0432FF"/>
                </a:solidFill>
                <a:latin typeface="Arial Narrow" panose="020B0604020202020204" pitchFamily="34" charset="0"/>
                <a:cs typeface="Arial Narrow" panose="020B0604020202020204" pitchFamily="34" charset="0"/>
              </a:rPr>
              <a:t>Previous experiments : very low rates in both ND and FD (few hundreds of events in FD in a year)</a:t>
            </a:r>
          </a:p>
          <a:p>
            <a:r>
              <a:rPr lang="en-US" dirty="0">
                <a:solidFill>
                  <a:srgbClr val="0432FF"/>
                </a:solidFill>
                <a:latin typeface="Arial Narrow" panose="020B0604020202020204" pitchFamily="34" charset="0"/>
                <a:cs typeface="Arial Narrow" panose="020B0604020202020204" pitchFamily="34" charset="0"/>
              </a:rPr>
              <a:t>Event rates for DUNE </a:t>
            </a:r>
            <a:r>
              <a:rPr lang="en-US" dirty="0" err="1">
                <a:solidFill>
                  <a:srgbClr val="0432FF"/>
                </a:solidFill>
                <a:latin typeface="Arial Narrow" panose="020B0604020202020204" pitchFamily="34" charset="0"/>
                <a:cs typeface="Arial Narrow" panose="020B0604020202020204" pitchFamily="34" charset="0"/>
              </a:rPr>
              <a:t>LArND</a:t>
            </a:r>
            <a:r>
              <a:rPr lang="en-US" dirty="0">
                <a:solidFill>
                  <a:srgbClr val="0432FF"/>
                </a:solidFill>
                <a:latin typeface="Arial Narrow" panose="020B0604020202020204" pitchFamily="34" charset="0"/>
                <a:cs typeface="Arial Narrow" panose="020B0604020202020204" pitchFamily="34" charset="0"/>
              </a:rPr>
              <a:t> : 10</a:t>
            </a:r>
            <a:r>
              <a:rPr lang="en-US" baseline="30000" dirty="0">
                <a:solidFill>
                  <a:srgbClr val="0432FF"/>
                </a:solidFill>
                <a:latin typeface="Arial Narrow" panose="020B0604020202020204" pitchFamily="34" charset="0"/>
                <a:cs typeface="Arial Narrow" panose="020B0604020202020204" pitchFamily="34" charset="0"/>
              </a:rPr>
              <a:t>8</a:t>
            </a:r>
            <a:r>
              <a:rPr lang="en-US" dirty="0">
                <a:solidFill>
                  <a:srgbClr val="0432FF"/>
                </a:solidFill>
                <a:latin typeface="Arial Narrow" panose="020B0604020202020204" pitchFamily="34" charset="0"/>
                <a:cs typeface="Arial Narrow" panose="020B0604020202020204" pitchFamily="34" charset="0"/>
              </a:rPr>
              <a:t> </a:t>
            </a:r>
            <a:r>
              <a:rPr lang="en-US" dirty="0">
                <a:solidFill>
                  <a:srgbClr val="0432FF"/>
                </a:solidFill>
                <a:latin typeface="Symbol" pitchFamily="2" charset="2"/>
                <a:cs typeface="Arial Narrow" panose="020B0604020202020204" pitchFamily="34" charset="0"/>
              </a:rPr>
              <a:t>n</a:t>
            </a:r>
            <a:r>
              <a:rPr lang="en-US" baseline="-25000" dirty="0">
                <a:solidFill>
                  <a:srgbClr val="0432FF"/>
                </a:solidFill>
                <a:latin typeface="Symbol" pitchFamily="2" charset="2"/>
                <a:cs typeface="Arial Narrow" panose="020B0604020202020204" pitchFamily="34" charset="0"/>
              </a:rPr>
              <a:t>m</a:t>
            </a:r>
            <a:r>
              <a:rPr lang="en-US" dirty="0">
                <a:solidFill>
                  <a:srgbClr val="0432FF"/>
                </a:solidFill>
                <a:latin typeface="Arial Narrow" panose="020B0604020202020204" pitchFamily="34" charset="0"/>
                <a:cs typeface="Arial Narrow" panose="020B0604020202020204" pitchFamily="34" charset="0"/>
              </a:rPr>
              <a:t> CC/</a:t>
            </a:r>
            <a:r>
              <a:rPr lang="en-US" dirty="0" err="1">
                <a:solidFill>
                  <a:srgbClr val="0432FF"/>
                </a:solidFill>
                <a:latin typeface="Arial Narrow" panose="020B0604020202020204" pitchFamily="34" charset="0"/>
                <a:cs typeface="Arial Narrow" panose="020B0604020202020204" pitchFamily="34" charset="0"/>
              </a:rPr>
              <a:t>yr</a:t>
            </a:r>
            <a:endParaRPr lang="en-US" dirty="0">
              <a:solidFill>
                <a:srgbClr val="0432FF"/>
              </a:solidFill>
              <a:latin typeface="Arial Narrow" panose="020B0604020202020204" pitchFamily="34" charset="0"/>
              <a:cs typeface="Arial Narrow" panose="020B0604020202020204" pitchFamily="34" charset="0"/>
            </a:endParaRPr>
          </a:p>
          <a:p>
            <a:r>
              <a:rPr lang="en-US" dirty="0">
                <a:solidFill>
                  <a:srgbClr val="0432FF"/>
                </a:solidFill>
                <a:latin typeface="Arial Narrow" panose="020B0604020202020204" pitchFamily="34" charset="0"/>
                <a:cs typeface="Arial Narrow" panose="020B0604020202020204" pitchFamily="34" charset="0"/>
              </a:rPr>
              <a:t>Event rates for Mu Col : 1.7~5.4x10</a:t>
            </a:r>
            <a:r>
              <a:rPr lang="en-US" baseline="30000" dirty="0">
                <a:solidFill>
                  <a:srgbClr val="0432FF"/>
                </a:solidFill>
                <a:latin typeface="Arial Narrow" panose="020B0604020202020204" pitchFamily="34" charset="0"/>
                <a:cs typeface="Arial Narrow" panose="020B0604020202020204" pitchFamily="34" charset="0"/>
              </a:rPr>
              <a:t>9</a:t>
            </a:r>
            <a:r>
              <a:rPr lang="en-US" dirty="0">
                <a:solidFill>
                  <a:srgbClr val="0432FF"/>
                </a:solidFill>
                <a:latin typeface="Arial Narrow" panose="020B0604020202020204" pitchFamily="34" charset="0"/>
                <a:cs typeface="Arial Narrow" panose="020B0604020202020204" pitchFamily="34" charset="0"/>
              </a:rPr>
              <a:t> CC/</a:t>
            </a:r>
            <a:r>
              <a:rPr lang="en-US" dirty="0" err="1">
                <a:solidFill>
                  <a:srgbClr val="0432FF"/>
                </a:solidFill>
                <a:latin typeface="Arial Narrow" panose="020B0604020202020204" pitchFamily="34" charset="0"/>
                <a:cs typeface="Arial Narrow" panose="020B0604020202020204" pitchFamily="34" charset="0"/>
              </a:rPr>
              <a:t>yr</a:t>
            </a:r>
            <a:r>
              <a:rPr lang="en-US" dirty="0">
                <a:solidFill>
                  <a:srgbClr val="0432FF"/>
                </a:solidFill>
                <a:latin typeface="Arial Narrow" panose="020B0604020202020204" pitchFamily="34" charset="0"/>
                <a:cs typeface="Arial Narrow" panose="020B0604020202020204" pitchFamily="34" charset="0"/>
              </a:rPr>
              <a:t> in E+HCAL</a:t>
            </a:r>
          </a:p>
          <a:p>
            <a:pPr lvl="1"/>
            <a:r>
              <a:rPr lang="en-US" dirty="0">
                <a:solidFill>
                  <a:srgbClr val="7030A0"/>
                </a:solidFill>
                <a:latin typeface="Arial Narrow" panose="020B0604020202020204" pitchFamily="34" charset="0"/>
                <a:cs typeface="Arial Narrow" panose="020B0604020202020204" pitchFamily="34" charset="0"/>
              </a:rPr>
              <a:t>Accounting the </a:t>
            </a:r>
            <a:r>
              <a:rPr lang="en-US" dirty="0">
                <a:solidFill>
                  <a:srgbClr val="7030A0"/>
                </a:solidFill>
                <a:latin typeface="Symbol" pitchFamily="2" charset="2"/>
                <a:cs typeface="Arial Narrow" panose="020B0604020202020204" pitchFamily="34" charset="0"/>
              </a:rPr>
              <a:t>r</a:t>
            </a:r>
            <a:r>
              <a:rPr lang="en-US" dirty="0">
                <a:solidFill>
                  <a:srgbClr val="7030A0"/>
                </a:solidFill>
                <a:latin typeface="Arial Narrow" panose="020B0604020202020204" pitchFamily="34" charset="0"/>
                <a:cs typeface="Arial Narrow" panose="020B0604020202020204" pitchFamily="34" charset="0"/>
              </a:rPr>
              <a:t> and V difference, rate is similar to DUNE ND</a:t>
            </a:r>
          </a:p>
          <a:p>
            <a:r>
              <a:rPr lang="en-US" dirty="0">
                <a:solidFill>
                  <a:srgbClr val="0432FF"/>
                </a:solidFill>
                <a:latin typeface="Arial Narrow" panose="020B0604020202020204" pitchFamily="34" charset="0"/>
                <a:cs typeface="Arial Narrow" panose="020B0604020202020204" pitchFamily="34" charset="0"/>
              </a:rPr>
              <a:t>Given the rates and higher neutrino energies, a paradigm change of detection method necessary </a:t>
            </a:r>
            <a:r>
              <a:rPr lang="en-US" dirty="0">
                <a:solidFill>
                  <a:srgbClr val="0432FF"/>
                </a:solidFill>
                <a:latin typeface="Arial Narrow" panose="020B0604020202020204" pitchFamily="34" charset="0"/>
                <a:cs typeface="Arial Narrow" panose="020B0604020202020204" pitchFamily="34" charset="0"/>
                <a:sym typeface="Wingdings" pitchFamily="2" charset="2"/>
              </a:rPr>
              <a:t> DUNE ND style, cubed modular detectors with pixelated readout with a self triggering capability</a:t>
            </a:r>
          </a:p>
          <a:p>
            <a:pPr lvl="1"/>
            <a:r>
              <a:rPr lang="en-US" dirty="0">
                <a:solidFill>
                  <a:srgbClr val="7030A0"/>
                </a:solidFill>
                <a:latin typeface="Arial Narrow" panose="020B0604020202020204" pitchFamily="34" charset="0"/>
                <a:cs typeface="Arial Narrow" panose="020B0604020202020204" pitchFamily="34" charset="0"/>
                <a:sym typeface="Wingdings" pitchFamily="2" charset="2"/>
              </a:rPr>
              <a:t>Self-triggering pixel readout chip (Q-Pix) R&amp;D on going </a:t>
            </a:r>
            <a:endParaRPr lang="en-US" dirty="0">
              <a:solidFill>
                <a:srgbClr val="7030A0"/>
              </a:solidFill>
              <a:latin typeface="Arial Narrow" panose="020B0604020202020204" pitchFamily="34" charset="0"/>
              <a:cs typeface="Arial Narrow" panose="020B0604020202020204" pitchFamily="34" charset="0"/>
            </a:endParaRP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endParaRPr lang="en-US"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058955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500"/>
                                        <p:tgtEl>
                                          <p:spTgt spid="7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
                                  </p:iterate>
                                  <p:childTnLst>
                                    <p:set>
                                      <p:cBhvr>
                                        <p:cTn id="16" dur="1" fill="hold">
                                          <p:stCondLst>
                                            <p:cond delay="0"/>
                                          </p:stCondLst>
                                        </p:cTn>
                                        <p:tgtEl>
                                          <p:spTgt spid="78851">
                                            <p:txEl>
                                              <p:pRg st="2" end="2"/>
                                            </p:txEl>
                                          </p:spTgt>
                                        </p:tgtEl>
                                        <p:attrNameLst>
                                          <p:attrName>style.visibility</p:attrName>
                                        </p:attrNameLst>
                                      </p:cBhvr>
                                      <p:to>
                                        <p:strVal val="visible"/>
                                      </p:to>
                                    </p:set>
                                    <p:animEffect transition="in" filter="wipe(left)">
                                      <p:cBhvr>
                                        <p:cTn id="17" dur="500"/>
                                        <p:tgtEl>
                                          <p:spTgt spid="78851">
                                            <p:txEl>
                                              <p:pRg st="2" end="2"/>
                                            </p:txEl>
                                          </p:spTgt>
                                        </p:tgtEl>
                                      </p:cBhvr>
                                    </p:animEffect>
                                  </p:childTnLst>
                                </p:cTn>
                              </p:par>
                              <p:par>
                                <p:cTn id="18" presetID="22" presetClass="entr" presetSubtype="8" fill="hold" grpId="0" nodeType="withEffect">
                                  <p:stCondLst>
                                    <p:cond delay="0"/>
                                  </p:stCondLst>
                                  <p:iterate type="wd">
                                    <p:tmPct val="10000"/>
                                  </p:iterate>
                                  <p:childTnLst>
                                    <p:set>
                                      <p:cBhvr>
                                        <p:cTn id="19" dur="1" fill="hold">
                                          <p:stCondLst>
                                            <p:cond delay="0"/>
                                          </p:stCondLst>
                                        </p:cTn>
                                        <p:tgtEl>
                                          <p:spTgt spid="78851">
                                            <p:txEl>
                                              <p:pRg st="3" end="3"/>
                                            </p:txEl>
                                          </p:spTgt>
                                        </p:tgtEl>
                                        <p:attrNameLst>
                                          <p:attrName>style.visibility</p:attrName>
                                        </p:attrNameLst>
                                      </p:cBhvr>
                                      <p:to>
                                        <p:strVal val="visible"/>
                                      </p:to>
                                    </p:set>
                                    <p:animEffect transition="in" filter="wipe(left)">
                                      <p:cBhvr>
                                        <p:cTn id="20" dur="500"/>
                                        <p:tgtEl>
                                          <p:spTgt spid="78851">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iterate type="wd">
                                    <p:tmPct val="10000"/>
                                  </p:iterate>
                                  <p:childTnLst>
                                    <p:set>
                                      <p:cBhvr>
                                        <p:cTn id="24" dur="1" fill="hold">
                                          <p:stCondLst>
                                            <p:cond delay="0"/>
                                          </p:stCondLst>
                                        </p:cTn>
                                        <p:tgtEl>
                                          <p:spTgt spid="78851">
                                            <p:txEl>
                                              <p:pRg st="4" end="4"/>
                                            </p:txEl>
                                          </p:spTgt>
                                        </p:tgtEl>
                                        <p:attrNameLst>
                                          <p:attrName>style.visibility</p:attrName>
                                        </p:attrNameLst>
                                      </p:cBhvr>
                                      <p:to>
                                        <p:strVal val="visible"/>
                                      </p:to>
                                    </p:set>
                                    <p:animEffect transition="in" filter="wipe(left)">
                                      <p:cBhvr>
                                        <p:cTn id="25" dur="500"/>
                                        <p:tgtEl>
                                          <p:spTgt spid="78851">
                                            <p:txEl>
                                              <p:pRg st="4" end="4"/>
                                            </p:txEl>
                                          </p:spTgt>
                                        </p:tgtEl>
                                      </p:cBhvr>
                                    </p:animEffect>
                                  </p:childTnLst>
                                </p:cTn>
                              </p:par>
                            </p:childTnLst>
                          </p:cTn>
                        </p:par>
                        <p:par>
                          <p:cTn id="26" fill="hold">
                            <p:stCondLst>
                              <p:cond delay="2000"/>
                            </p:stCondLst>
                            <p:childTnLst>
                              <p:par>
                                <p:cTn id="27" presetID="22" presetClass="entr" presetSubtype="8" fill="hold" grpId="0" nodeType="afterEffect">
                                  <p:stCondLst>
                                    <p:cond delay="0"/>
                                  </p:stCondLst>
                                  <p:iterate type="wd">
                                    <p:tmPct val="10000"/>
                                  </p:iterate>
                                  <p:childTnLst>
                                    <p:set>
                                      <p:cBhvr>
                                        <p:cTn id="28" dur="1" fill="hold">
                                          <p:stCondLst>
                                            <p:cond delay="0"/>
                                          </p:stCondLst>
                                        </p:cTn>
                                        <p:tgtEl>
                                          <p:spTgt spid="78851">
                                            <p:txEl>
                                              <p:pRg st="5" end="5"/>
                                            </p:txEl>
                                          </p:spTgt>
                                        </p:tgtEl>
                                        <p:attrNameLst>
                                          <p:attrName>style.visibility</p:attrName>
                                        </p:attrNameLst>
                                      </p:cBhvr>
                                      <p:to>
                                        <p:strVal val="visible"/>
                                      </p:to>
                                    </p:set>
                                    <p:animEffect transition="in" filter="wipe(left)">
                                      <p:cBhvr>
                                        <p:cTn id="29" dur="500"/>
                                        <p:tgtEl>
                                          <p:spTgt spid="788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267417" y="14376"/>
            <a:ext cx="8686800" cy="690107"/>
          </a:xfrm>
        </p:spPr>
        <p:txBody>
          <a:bodyPr/>
          <a:lstStyle/>
          <a:p>
            <a:r>
              <a:rPr lang="en-US" b="1" dirty="0">
                <a:latin typeface="Arial Narrow" panose="020B0604020202020204" pitchFamily="34" charset="0"/>
                <a:cs typeface="Arial Narrow" panose="020B0604020202020204" pitchFamily="34" charset="0"/>
              </a:rPr>
              <a:t>Taking Advantage of Existing Exp.</a:t>
            </a:r>
          </a:p>
        </p:txBody>
      </p:sp>
      <p:sp>
        <p:nvSpPr>
          <p:cNvPr id="78851" name="Rectangle 3"/>
          <p:cNvSpPr>
            <a:spLocks noGrp="1" noChangeArrowheads="1"/>
          </p:cNvSpPr>
          <p:nvPr>
            <p:ph type="body" idx="1"/>
          </p:nvPr>
        </p:nvSpPr>
        <p:spPr>
          <a:xfrm>
            <a:off x="245851" y="704483"/>
            <a:ext cx="8630732" cy="5507476"/>
          </a:xfrm>
        </p:spPr>
        <p:txBody>
          <a:bodyPr/>
          <a:lstStyle/>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We will still need to do precision measurements of </a:t>
            </a:r>
            <a:r>
              <a:rPr lang="en-US" sz="2800" dirty="0">
                <a:solidFill>
                  <a:srgbClr val="0432FF"/>
                </a:solidFill>
                <a:latin typeface="Symbol" pitchFamily="2" charset="2"/>
                <a:cs typeface="Arial Narrow" panose="020B0604020202020204" pitchFamily="34" charset="0"/>
                <a:sym typeface="Wingdings" pitchFamily="2" charset="2"/>
              </a:rPr>
              <a:t>n</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properties</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Taking advantage of better understood beams of both </a:t>
            </a:r>
            <a:r>
              <a:rPr lang="en-US" sz="2800" dirty="0">
                <a:solidFill>
                  <a:srgbClr val="0432FF"/>
                </a:solidFill>
                <a:latin typeface="Symbol" pitchFamily="2" charset="2"/>
                <a:cs typeface="Arial Narrow" panose="020B0604020202020204" pitchFamily="34" charset="0"/>
                <a:sym typeface="Wingdings" pitchFamily="2" charset="2"/>
              </a:rPr>
              <a:t>n</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species and the existing DUNE ND and FD, along with the deep underground nature (N</a:t>
            </a:r>
            <a:r>
              <a:rPr lang="en-US" sz="2800" baseline="-25000" dirty="0">
                <a:solidFill>
                  <a:srgbClr val="0432FF"/>
                </a:solidFill>
                <a:latin typeface="Symbol" pitchFamily="2" charset="2"/>
                <a:cs typeface="Arial Narrow" panose="020B0604020202020204" pitchFamily="34" charset="0"/>
                <a:sym typeface="Wingdings" pitchFamily="2" charset="2"/>
              </a:rPr>
              <a:t>m</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&lt;10</a:t>
            </a:r>
            <a:r>
              <a:rPr lang="en-US" sz="2800" baseline="30000" dirty="0">
                <a:solidFill>
                  <a:srgbClr val="0432FF"/>
                </a:solidFill>
                <a:latin typeface="Arial Narrow" panose="020B0604020202020204" pitchFamily="34" charset="0"/>
                <a:cs typeface="Arial Narrow" panose="020B0604020202020204" pitchFamily="34" charset="0"/>
                <a:sym typeface="Wingdings" pitchFamily="2" charset="2"/>
              </a:rPr>
              <a:t>-8</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/s/cm</a:t>
            </a:r>
            <a:r>
              <a:rPr lang="en-US" sz="2800" baseline="30000" dirty="0">
                <a:solidFill>
                  <a:srgbClr val="0432FF"/>
                </a:solidFill>
                <a:latin typeface="Arial Narrow" panose="020B0604020202020204" pitchFamily="34" charset="0"/>
                <a:cs typeface="Arial Narrow" panose="020B0604020202020204" pitchFamily="34" charset="0"/>
                <a:sym typeface="Wingdings" pitchFamily="2" charset="2"/>
              </a:rPr>
              <a:t>2</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of DUNE essential</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The straight section, however, needs to be built with the correct angle to aim DUNE (1300km) or HK (13,000km, stiffer) </a:t>
            </a: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endParaRPr lang="en-US" dirty="0">
              <a:latin typeface="Arial Narrow" panose="020B0604020202020204" pitchFamily="34" charset="0"/>
              <a:cs typeface="Arial Narrow" panose="020B0604020202020204" pitchFamily="34" charset="0"/>
            </a:endParaRPr>
          </a:p>
        </p:txBody>
      </p:sp>
      <p:sp>
        <p:nvSpPr>
          <p:cNvPr id="49" name="Slide Number Placeholder 48">
            <a:extLst>
              <a:ext uri="{FF2B5EF4-FFF2-40B4-BE49-F238E27FC236}">
                <a16:creationId xmlns:a16="http://schemas.microsoft.com/office/drawing/2014/main" id="{D562A82E-F2C0-7842-8990-2976E41BE45D}"/>
              </a:ext>
            </a:extLst>
          </p:cNvPr>
          <p:cNvSpPr>
            <a:spLocks noGrp="1"/>
          </p:cNvSpPr>
          <p:nvPr>
            <p:ph type="sldNum" sz="quarter" idx="4"/>
          </p:nvPr>
        </p:nvSpPr>
        <p:spPr/>
        <p:txBody>
          <a:bodyPr/>
          <a:lstStyle/>
          <a:p>
            <a:pPr>
              <a:defRPr/>
            </a:pPr>
            <a:fld id="{0C39C72E-2A13-EB4D-AD45-6D4E6ACAED8D}" type="slidenum">
              <a:rPr lang="en-US" smtClean="0"/>
              <a:pPr>
                <a:defRPr/>
              </a:pPr>
              <a:t>21</a:t>
            </a:fld>
            <a:endParaRPr lang="en-US" dirty="0"/>
          </a:p>
        </p:txBody>
      </p:sp>
      <p:pic>
        <p:nvPicPr>
          <p:cNvPr id="51" name="Picture 50" descr="A close-up of a logo&#10;&#10;Description automatically generated">
            <a:extLst>
              <a:ext uri="{FF2B5EF4-FFF2-40B4-BE49-F238E27FC236}">
                <a16:creationId xmlns:a16="http://schemas.microsoft.com/office/drawing/2014/main" id="{C61BE5B4-FEA2-C052-B2A4-ED8AE405EEEC}"/>
              </a:ext>
            </a:extLst>
          </p:cNvPr>
          <p:cNvPicPr>
            <a:picLocks noChangeAspect="1"/>
          </p:cNvPicPr>
          <p:nvPr/>
        </p:nvPicPr>
        <p:blipFill>
          <a:blip r:embed="rId2"/>
          <a:stretch>
            <a:fillRect/>
          </a:stretch>
        </p:blipFill>
        <p:spPr>
          <a:xfrm>
            <a:off x="1378502" y="3466483"/>
            <a:ext cx="6312637" cy="2804851"/>
          </a:xfrm>
          <a:prstGeom prst="rect">
            <a:avLst/>
          </a:prstGeom>
        </p:spPr>
      </p:pic>
      <p:sp>
        <p:nvSpPr>
          <p:cNvPr id="54" name="TextBox 53">
            <a:extLst>
              <a:ext uri="{FF2B5EF4-FFF2-40B4-BE49-F238E27FC236}">
                <a16:creationId xmlns:a16="http://schemas.microsoft.com/office/drawing/2014/main" id="{E20DBAB7-F7E0-8FBF-BA70-0384003D0F46}"/>
              </a:ext>
            </a:extLst>
          </p:cNvPr>
          <p:cNvSpPr txBox="1"/>
          <p:nvPr/>
        </p:nvSpPr>
        <p:spPr>
          <a:xfrm>
            <a:off x="6710101" y="6277098"/>
            <a:ext cx="928267" cy="369332"/>
          </a:xfrm>
          <a:prstGeom prst="rect">
            <a:avLst/>
          </a:prstGeom>
          <a:noFill/>
        </p:spPr>
        <p:txBody>
          <a:bodyPr wrap="none" rtlCol="0">
            <a:spAutoFit/>
          </a:bodyPr>
          <a:lstStyle/>
          <a:p>
            <a:r>
              <a:rPr lang="en-US" dirty="0">
                <a:solidFill>
                  <a:srgbClr val="FF40FF"/>
                </a:solidFill>
                <a:latin typeface="Arial Narrow" panose="020B0604020202020204" pitchFamily="34" charset="0"/>
                <a:cs typeface="Arial Narrow" panose="020B0604020202020204" pitchFamily="34" charset="0"/>
              </a:rPr>
              <a:t>R. Taylor</a:t>
            </a:r>
          </a:p>
        </p:txBody>
      </p:sp>
      <p:sp>
        <p:nvSpPr>
          <p:cNvPr id="55" name="Oval 54">
            <a:extLst>
              <a:ext uri="{FF2B5EF4-FFF2-40B4-BE49-F238E27FC236}">
                <a16:creationId xmlns:a16="http://schemas.microsoft.com/office/drawing/2014/main" id="{47043841-7AFD-92F4-9253-E1CF685CE4C0}"/>
              </a:ext>
            </a:extLst>
          </p:cNvPr>
          <p:cNvSpPr/>
          <p:nvPr/>
        </p:nvSpPr>
        <p:spPr>
          <a:xfrm>
            <a:off x="2945080" y="4655126"/>
            <a:ext cx="783771" cy="1056904"/>
          </a:xfrm>
          <a:prstGeom prst="ellipse">
            <a:avLst/>
          </a:prstGeom>
          <a:noFill/>
          <a:ln w="57150">
            <a:solidFill>
              <a:srgbClr val="FF4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6" name="Picture 55">
            <a:extLst>
              <a:ext uri="{FF2B5EF4-FFF2-40B4-BE49-F238E27FC236}">
                <a16:creationId xmlns:a16="http://schemas.microsoft.com/office/drawing/2014/main" id="{0434FEFB-1805-05D9-76DA-6E51B912F2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6353" y="834749"/>
            <a:ext cx="6759149" cy="5520140"/>
          </a:xfrm>
          <a:prstGeom prst="rect">
            <a:avLst/>
          </a:prstGeom>
        </p:spPr>
      </p:pic>
      <p:grpSp>
        <p:nvGrpSpPr>
          <p:cNvPr id="62" name="Group 61">
            <a:extLst>
              <a:ext uri="{FF2B5EF4-FFF2-40B4-BE49-F238E27FC236}">
                <a16:creationId xmlns:a16="http://schemas.microsoft.com/office/drawing/2014/main" id="{5889506A-BA83-993F-5B78-320B29F7B463}"/>
              </a:ext>
            </a:extLst>
          </p:cNvPr>
          <p:cNvGrpSpPr/>
          <p:nvPr/>
        </p:nvGrpSpPr>
        <p:grpSpPr>
          <a:xfrm>
            <a:off x="5721445" y="4522582"/>
            <a:ext cx="2454518" cy="1201323"/>
            <a:chOff x="5555191" y="4546332"/>
            <a:chExt cx="2454518" cy="1201323"/>
          </a:xfrm>
        </p:grpSpPr>
        <p:cxnSp>
          <p:nvCxnSpPr>
            <p:cNvPr id="58" name="Straight Connector 57">
              <a:extLst>
                <a:ext uri="{FF2B5EF4-FFF2-40B4-BE49-F238E27FC236}">
                  <a16:creationId xmlns:a16="http://schemas.microsoft.com/office/drawing/2014/main" id="{752806AB-12F4-F173-FF6A-F0DB7691133F}"/>
                </a:ext>
              </a:extLst>
            </p:cNvPr>
            <p:cNvCxnSpPr>
              <a:cxnSpLocks/>
            </p:cNvCxnSpPr>
            <p:nvPr/>
          </p:nvCxnSpPr>
          <p:spPr>
            <a:xfrm flipH="1" flipV="1">
              <a:off x="6770299" y="5007997"/>
              <a:ext cx="130" cy="739658"/>
            </a:xfrm>
            <a:prstGeom prst="line">
              <a:avLst/>
            </a:prstGeom>
            <a:ln w="82550">
              <a:solidFill>
                <a:srgbClr val="FF0000"/>
              </a:solidFill>
              <a:headEnd type="stealth"/>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E38E29AC-BA77-AD97-9907-07162A956E87}"/>
                </a:ext>
              </a:extLst>
            </p:cNvPr>
            <p:cNvSpPr txBox="1"/>
            <p:nvPr/>
          </p:nvSpPr>
          <p:spPr>
            <a:xfrm>
              <a:off x="5555191" y="4546332"/>
              <a:ext cx="2454518" cy="461665"/>
            </a:xfrm>
            <a:prstGeom prst="rect">
              <a:avLst/>
            </a:prstGeom>
            <a:noFill/>
          </p:spPr>
          <p:txBody>
            <a:bodyPr wrap="none" rtlCol="0">
              <a:spAutoFit/>
            </a:bodyPr>
            <a:lstStyle/>
            <a:p>
              <a:r>
                <a:rPr lang="en-US" sz="2400" b="1" dirty="0">
                  <a:solidFill>
                    <a:srgbClr val="FF0000"/>
                  </a:solidFill>
                  <a:latin typeface="Arial Narrow" panose="020B0604020202020204" pitchFamily="34" charset="0"/>
                  <a:cs typeface="Arial Narrow" panose="020B0604020202020204" pitchFamily="34" charset="0"/>
                </a:rPr>
                <a:t>~20 </a:t>
              </a:r>
              <a:r>
                <a:rPr lang="en-US" sz="2400" b="1" dirty="0" err="1">
                  <a:solidFill>
                    <a:srgbClr val="FF0000"/>
                  </a:solidFill>
                  <a:latin typeface="Arial Narrow" panose="020B0604020202020204" pitchFamily="34" charset="0"/>
                  <a:cs typeface="Arial Narrow" panose="020B0604020202020204" pitchFamily="34" charset="0"/>
                </a:rPr>
                <a:t>yrs</a:t>
              </a:r>
              <a:r>
                <a:rPr lang="en-US" sz="2400" b="1" dirty="0">
                  <a:solidFill>
                    <a:srgbClr val="FF0000"/>
                  </a:solidFill>
                  <a:latin typeface="Arial Narrow" panose="020B0604020202020204" pitchFamily="34" charset="0"/>
                  <a:cs typeface="Arial Narrow" panose="020B0604020202020204" pitchFamily="34" charset="0"/>
                </a:rPr>
                <a:t> post DUNE</a:t>
              </a:r>
            </a:p>
          </p:txBody>
        </p:sp>
      </p:grpSp>
      <p:pic>
        <p:nvPicPr>
          <p:cNvPr id="78849" name="Picture 78848" descr="A graph of different colored lines&#10;&#10;Description automatically generated">
            <a:extLst>
              <a:ext uri="{FF2B5EF4-FFF2-40B4-BE49-F238E27FC236}">
                <a16:creationId xmlns:a16="http://schemas.microsoft.com/office/drawing/2014/main" id="{92A10E13-E16C-178F-41A0-7526E41537BC}"/>
              </a:ext>
            </a:extLst>
          </p:cNvPr>
          <p:cNvPicPr>
            <a:picLocks noChangeAspect="1"/>
          </p:cNvPicPr>
          <p:nvPr/>
        </p:nvPicPr>
        <p:blipFill>
          <a:blip r:embed="rId4"/>
          <a:stretch>
            <a:fillRect/>
          </a:stretch>
        </p:blipFill>
        <p:spPr>
          <a:xfrm>
            <a:off x="389827" y="1202131"/>
            <a:ext cx="8201714" cy="5248013"/>
          </a:xfrm>
          <a:prstGeom prst="rect">
            <a:avLst/>
          </a:prstGeom>
        </p:spPr>
      </p:pic>
      <p:pic>
        <p:nvPicPr>
          <p:cNvPr id="78852" name="Content Placeholder 8">
            <a:extLst>
              <a:ext uri="{FF2B5EF4-FFF2-40B4-BE49-F238E27FC236}">
                <a16:creationId xmlns:a16="http://schemas.microsoft.com/office/drawing/2014/main" id="{9667F148-7ADF-F3FF-30FC-7B6152C449F0}"/>
              </a:ext>
            </a:extLst>
          </p:cNvPr>
          <p:cNvPicPr>
            <a:picLocks noChangeAspect="1"/>
          </p:cNvPicPr>
          <p:nvPr/>
        </p:nvPicPr>
        <p:blipFill rotWithShape="1">
          <a:blip r:embed="rId5"/>
          <a:srcRect r="50566"/>
          <a:stretch/>
        </p:blipFill>
        <p:spPr bwMode="auto">
          <a:xfrm>
            <a:off x="5910365" y="727269"/>
            <a:ext cx="3098400" cy="2804851"/>
          </a:xfrm>
          <a:prstGeom prst="rect">
            <a:avLst/>
          </a:prstGeom>
          <a:noFill/>
          <a:ln w="9525">
            <a:noFill/>
            <a:miter lim="800000"/>
            <a:headEnd/>
            <a:tailEnd/>
          </a:ln>
        </p:spPr>
      </p:pic>
    </p:spTree>
    <p:extLst>
      <p:ext uri="{BB962C8B-B14F-4D97-AF65-F5344CB8AC3E}">
        <p14:creationId xmlns:p14="http://schemas.microsoft.com/office/powerpoint/2010/main" val="317644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up)">
                                      <p:cBhvr>
                                        <p:cTn id="19" dur="500"/>
                                        <p:tgtEl>
                                          <p:spTgt spid="6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xit" presetSubtype="32" fill="hold" nodeType="clickEffect">
                                  <p:stCondLst>
                                    <p:cond delay="0"/>
                                  </p:stCondLst>
                                  <p:childTnLst>
                                    <p:anim calcmode="lin" valueType="num">
                                      <p:cBhvr>
                                        <p:cTn id="23" dur="500"/>
                                        <p:tgtEl>
                                          <p:spTgt spid="56"/>
                                        </p:tgtEl>
                                        <p:attrNameLst>
                                          <p:attrName>ppt_w</p:attrName>
                                        </p:attrNameLst>
                                      </p:cBhvr>
                                      <p:tavLst>
                                        <p:tav tm="0">
                                          <p:val>
                                            <p:strVal val="ppt_w"/>
                                          </p:val>
                                        </p:tav>
                                        <p:tav tm="100000">
                                          <p:val>
                                            <p:fltVal val="0"/>
                                          </p:val>
                                        </p:tav>
                                      </p:tavLst>
                                    </p:anim>
                                    <p:anim calcmode="lin" valueType="num">
                                      <p:cBhvr>
                                        <p:cTn id="24" dur="500"/>
                                        <p:tgtEl>
                                          <p:spTgt spid="56"/>
                                        </p:tgtEl>
                                        <p:attrNameLst>
                                          <p:attrName>ppt_h</p:attrName>
                                        </p:attrNameLst>
                                      </p:cBhvr>
                                      <p:tavLst>
                                        <p:tav tm="0">
                                          <p:val>
                                            <p:strVal val="ppt_h"/>
                                          </p:val>
                                        </p:tav>
                                        <p:tav tm="100000">
                                          <p:val>
                                            <p:fltVal val="0"/>
                                          </p:val>
                                        </p:tav>
                                      </p:tavLst>
                                    </p:anim>
                                    <p:animEffect transition="out" filter="fade">
                                      <p:cBhvr>
                                        <p:cTn id="25" dur="500"/>
                                        <p:tgtEl>
                                          <p:spTgt spid="56"/>
                                        </p:tgtEl>
                                      </p:cBhvr>
                                    </p:animEffect>
                                    <p:set>
                                      <p:cBhvr>
                                        <p:cTn id="26" dur="1" fill="hold">
                                          <p:stCondLst>
                                            <p:cond delay="499"/>
                                          </p:stCondLst>
                                        </p:cTn>
                                        <p:tgtEl>
                                          <p:spTgt spid="56"/>
                                        </p:tgtEl>
                                        <p:attrNameLst>
                                          <p:attrName>style.visibility</p:attrName>
                                        </p:attrNameLst>
                                      </p:cBhvr>
                                      <p:to>
                                        <p:strVal val="hidden"/>
                                      </p:to>
                                    </p:set>
                                  </p:childTnLst>
                                </p:cTn>
                              </p:par>
                              <p:par>
                                <p:cTn id="27" presetID="53" presetClass="exit" presetSubtype="32" fill="hold" nodeType="withEffect">
                                  <p:stCondLst>
                                    <p:cond delay="0"/>
                                  </p:stCondLst>
                                  <p:childTnLst>
                                    <p:anim calcmode="lin" valueType="num">
                                      <p:cBhvr>
                                        <p:cTn id="28" dur="500"/>
                                        <p:tgtEl>
                                          <p:spTgt spid="62"/>
                                        </p:tgtEl>
                                        <p:attrNameLst>
                                          <p:attrName>ppt_w</p:attrName>
                                        </p:attrNameLst>
                                      </p:cBhvr>
                                      <p:tavLst>
                                        <p:tav tm="0">
                                          <p:val>
                                            <p:strVal val="ppt_w"/>
                                          </p:val>
                                        </p:tav>
                                        <p:tav tm="100000">
                                          <p:val>
                                            <p:fltVal val="0"/>
                                          </p:val>
                                        </p:tav>
                                      </p:tavLst>
                                    </p:anim>
                                    <p:anim calcmode="lin" valueType="num">
                                      <p:cBhvr>
                                        <p:cTn id="29" dur="500"/>
                                        <p:tgtEl>
                                          <p:spTgt spid="62"/>
                                        </p:tgtEl>
                                        <p:attrNameLst>
                                          <p:attrName>ppt_h</p:attrName>
                                        </p:attrNameLst>
                                      </p:cBhvr>
                                      <p:tavLst>
                                        <p:tav tm="0">
                                          <p:val>
                                            <p:strVal val="ppt_h"/>
                                          </p:val>
                                        </p:tav>
                                        <p:tav tm="100000">
                                          <p:val>
                                            <p:fltVal val="0"/>
                                          </p:val>
                                        </p:tav>
                                      </p:tavLst>
                                    </p:anim>
                                    <p:animEffect transition="out" filter="fade">
                                      <p:cBhvr>
                                        <p:cTn id="30" dur="500"/>
                                        <p:tgtEl>
                                          <p:spTgt spid="62"/>
                                        </p:tgtEl>
                                      </p:cBhvr>
                                    </p:animEffect>
                                    <p:set>
                                      <p:cBhvr>
                                        <p:cTn id="31" dur="1" fill="hold">
                                          <p:stCondLst>
                                            <p:cond delay="499"/>
                                          </p:stCondLst>
                                        </p:cTn>
                                        <p:tgtEl>
                                          <p:spTgt spid="62"/>
                                        </p:tgtEl>
                                        <p:attrNameLst>
                                          <p:attrName>style.visibility</p:attrName>
                                        </p:attrNameLst>
                                      </p:cBhvr>
                                      <p:to>
                                        <p:strVal val="hidden"/>
                                      </p:to>
                                    </p:set>
                                  </p:childTnLst>
                                </p:cTn>
                              </p:par>
                            </p:childTnLst>
                          </p:cTn>
                        </p:par>
                        <p:par>
                          <p:cTn id="32" fill="hold">
                            <p:stCondLst>
                              <p:cond delay="500"/>
                            </p:stCondLst>
                            <p:childTnLst>
                              <p:par>
                                <p:cTn id="33" presetID="22" presetClass="entr" presetSubtype="8" fill="hold" grpId="0" nodeType="afterEffect">
                                  <p:stCondLst>
                                    <p:cond delay="0"/>
                                  </p:stCondLst>
                                  <p:iterate type="wd">
                                    <p:tmPct val="10000"/>
                                  </p:iterate>
                                  <p:childTnLst>
                                    <p:set>
                                      <p:cBhvr>
                                        <p:cTn id="34" dur="1" fill="hold">
                                          <p:stCondLst>
                                            <p:cond delay="0"/>
                                          </p:stCondLst>
                                        </p:cTn>
                                        <p:tgtEl>
                                          <p:spTgt spid="78851">
                                            <p:txEl>
                                              <p:pRg st="1" end="1"/>
                                            </p:txEl>
                                          </p:spTgt>
                                        </p:tgtEl>
                                        <p:attrNameLst>
                                          <p:attrName>style.visibility</p:attrName>
                                        </p:attrNameLst>
                                      </p:cBhvr>
                                      <p:to>
                                        <p:strVal val="visible"/>
                                      </p:to>
                                    </p:set>
                                    <p:animEffect transition="in" filter="wipe(left)">
                                      <p:cBhvr>
                                        <p:cTn id="35" dur="500"/>
                                        <p:tgtEl>
                                          <p:spTgt spid="78851">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iterate type="wd">
                                    <p:tmPct val="10000"/>
                                  </p:iterate>
                                  <p:childTnLst>
                                    <p:set>
                                      <p:cBhvr>
                                        <p:cTn id="39" dur="1" fill="hold">
                                          <p:stCondLst>
                                            <p:cond delay="0"/>
                                          </p:stCondLst>
                                        </p:cTn>
                                        <p:tgtEl>
                                          <p:spTgt spid="78851">
                                            <p:txEl>
                                              <p:pRg st="2" end="2"/>
                                            </p:txEl>
                                          </p:spTgt>
                                        </p:tgtEl>
                                        <p:attrNameLst>
                                          <p:attrName>style.visibility</p:attrName>
                                        </p:attrNameLst>
                                      </p:cBhvr>
                                      <p:to>
                                        <p:strVal val="visible"/>
                                      </p:to>
                                    </p:set>
                                    <p:animEffect transition="in" filter="wipe(left)">
                                      <p:cBhvr>
                                        <p:cTn id="40" dur="500"/>
                                        <p:tgtEl>
                                          <p:spTgt spid="78851">
                                            <p:txEl>
                                              <p:pRg st="2" end="2"/>
                                            </p:txEl>
                                          </p:spTgt>
                                        </p:tgtEl>
                                      </p:cBhvr>
                                    </p:animEffect>
                                  </p:childTnLst>
                                </p:cTn>
                              </p:par>
                            </p:childTnLst>
                          </p:cTn>
                        </p:par>
                        <p:par>
                          <p:cTn id="41" fill="hold">
                            <p:stCondLst>
                              <p:cond delay="1800"/>
                            </p:stCondLst>
                            <p:childTnLst>
                              <p:par>
                                <p:cTn id="42" presetID="22" presetClass="entr" presetSubtype="8" fill="hold" nodeType="after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wipe(left)">
                                      <p:cBhvr>
                                        <p:cTn id="44" dur="500"/>
                                        <p:tgtEl>
                                          <p:spTgt spid="51"/>
                                        </p:tgtEl>
                                      </p:cBhvr>
                                    </p:animEffect>
                                  </p:childTnLst>
                                </p:cTn>
                              </p:par>
                            </p:childTnLst>
                          </p:cTn>
                        </p:par>
                        <p:par>
                          <p:cTn id="45" fill="hold">
                            <p:stCondLst>
                              <p:cond delay="2300"/>
                            </p:stCondLst>
                            <p:childTnLst>
                              <p:par>
                                <p:cTn id="46" presetID="22" presetClass="entr" presetSubtype="8"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left)">
                                      <p:cBhvr>
                                        <p:cTn id="48" dur="500"/>
                                        <p:tgtEl>
                                          <p:spTgt spid="54"/>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500" fill="hold"/>
                                        <p:tgtEl>
                                          <p:spTgt spid="55"/>
                                        </p:tgtEl>
                                        <p:attrNameLst>
                                          <p:attrName>ppt_w</p:attrName>
                                        </p:attrNameLst>
                                      </p:cBhvr>
                                      <p:tavLst>
                                        <p:tav tm="0">
                                          <p:val>
                                            <p:fltVal val="0"/>
                                          </p:val>
                                        </p:tav>
                                        <p:tav tm="100000">
                                          <p:val>
                                            <p:strVal val="#ppt_w"/>
                                          </p:val>
                                        </p:tav>
                                      </p:tavLst>
                                    </p:anim>
                                    <p:anim calcmode="lin" valueType="num">
                                      <p:cBhvr>
                                        <p:cTn id="54" dur="500" fill="hold"/>
                                        <p:tgtEl>
                                          <p:spTgt spid="55"/>
                                        </p:tgtEl>
                                        <p:attrNameLst>
                                          <p:attrName>ppt_h</p:attrName>
                                        </p:attrNameLst>
                                      </p:cBhvr>
                                      <p:tavLst>
                                        <p:tav tm="0">
                                          <p:val>
                                            <p:fltVal val="0"/>
                                          </p:val>
                                        </p:tav>
                                        <p:tav tm="100000">
                                          <p:val>
                                            <p:strVal val="#ppt_h"/>
                                          </p:val>
                                        </p:tav>
                                      </p:tavLst>
                                    </p:anim>
                                    <p:animEffect transition="in" filter="fade">
                                      <p:cBhvr>
                                        <p:cTn id="55" dur="500"/>
                                        <p:tgtEl>
                                          <p:spTgt spid="55"/>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nodeType="clickEffect">
                                  <p:stCondLst>
                                    <p:cond delay="0"/>
                                  </p:stCondLst>
                                  <p:childTnLst>
                                    <p:set>
                                      <p:cBhvr>
                                        <p:cTn id="59" dur="1" fill="hold">
                                          <p:stCondLst>
                                            <p:cond delay="0"/>
                                          </p:stCondLst>
                                        </p:cTn>
                                        <p:tgtEl>
                                          <p:spTgt spid="78849"/>
                                        </p:tgtEl>
                                        <p:attrNameLst>
                                          <p:attrName>style.visibility</p:attrName>
                                        </p:attrNameLst>
                                      </p:cBhvr>
                                      <p:to>
                                        <p:strVal val="visible"/>
                                      </p:to>
                                    </p:set>
                                    <p:anim calcmode="lin" valueType="num">
                                      <p:cBhvr>
                                        <p:cTn id="60" dur="500" fill="hold"/>
                                        <p:tgtEl>
                                          <p:spTgt spid="78849"/>
                                        </p:tgtEl>
                                        <p:attrNameLst>
                                          <p:attrName>ppt_w</p:attrName>
                                        </p:attrNameLst>
                                      </p:cBhvr>
                                      <p:tavLst>
                                        <p:tav tm="0">
                                          <p:val>
                                            <p:fltVal val="0"/>
                                          </p:val>
                                        </p:tav>
                                        <p:tav tm="100000">
                                          <p:val>
                                            <p:strVal val="#ppt_w"/>
                                          </p:val>
                                        </p:tav>
                                      </p:tavLst>
                                    </p:anim>
                                    <p:anim calcmode="lin" valueType="num">
                                      <p:cBhvr>
                                        <p:cTn id="61" dur="500" fill="hold"/>
                                        <p:tgtEl>
                                          <p:spTgt spid="78849"/>
                                        </p:tgtEl>
                                        <p:attrNameLst>
                                          <p:attrName>ppt_h</p:attrName>
                                        </p:attrNameLst>
                                      </p:cBhvr>
                                      <p:tavLst>
                                        <p:tav tm="0">
                                          <p:val>
                                            <p:fltVal val="0"/>
                                          </p:val>
                                        </p:tav>
                                        <p:tav tm="100000">
                                          <p:val>
                                            <p:strVal val="#ppt_h"/>
                                          </p:val>
                                        </p:tav>
                                      </p:tavLst>
                                    </p:anim>
                                    <p:animEffect transition="in" filter="fade">
                                      <p:cBhvr>
                                        <p:cTn id="62" dur="500"/>
                                        <p:tgtEl>
                                          <p:spTgt spid="78849"/>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nodeType="clickEffect">
                                  <p:stCondLst>
                                    <p:cond delay="0"/>
                                  </p:stCondLst>
                                  <p:childTnLst>
                                    <p:set>
                                      <p:cBhvr>
                                        <p:cTn id="66" dur="1" fill="hold">
                                          <p:stCondLst>
                                            <p:cond delay="0"/>
                                          </p:stCondLst>
                                        </p:cTn>
                                        <p:tgtEl>
                                          <p:spTgt spid="78852"/>
                                        </p:tgtEl>
                                        <p:attrNameLst>
                                          <p:attrName>style.visibility</p:attrName>
                                        </p:attrNameLst>
                                      </p:cBhvr>
                                      <p:to>
                                        <p:strVal val="visible"/>
                                      </p:to>
                                    </p:set>
                                    <p:anim calcmode="lin" valueType="num">
                                      <p:cBhvr>
                                        <p:cTn id="67" dur="500" fill="hold"/>
                                        <p:tgtEl>
                                          <p:spTgt spid="78852"/>
                                        </p:tgtEl>
                                        <p:attrNameLst>
                                          <p:attrName>ppt_w</p:attrName>
                                        </p:attrNameLst>
                                      </p:cBhvr>
                                      <p:tavLst>
                                        <p:tav tm="0">
                                          <p:val>
                                            <p:fltVal val="0"/>
                                          </p:val>
                                        </p:tav>
                                        <p:tav tm="100000">
                                          <p:val>
                                            <p:strVal val="#ppt_w"/>
                                          </p:val>
                                        </p:tav>
                                      </p:tavLst>
                                    </p:anim>
                                    <p:anim calcmode="lin" valueType="num">
                                      <p:cBhvr>
                                        <p:cTn id="68" dur="500" fill="hold"/>
                                        <p:tgtEl>
                                          <p:spTgt spid="78852"/>
                                        </p:tgtEl>
                                        <p:attrNameLst>
                                          <p:attrName>ppt_h</p:attrName>
                                        </p:attrNameLst>
                                      </p:cBhvr>
                                      <p:tavLst>
                                        <p:tav tm="0">
                                          <p:val>
                                            <p:fltVal val="0"/>
                                          </p:val>
                                        </p:tav>
                                        <p:tav tm="100000">
                                          <p:val>
                                            <p:strVal val="#ppt_h"/>
                                          </p:val>
                                        </p:tav>
                                      </p:tavLst>
                                    </p:anim>
                                    <p:animEffect transition="in" filter="fade">
                                      <p:cBhvr>
                                        <p:cTn id="69" dur="500"/>
                                        <p:tgtEl>
                                          <p:spTgt spid="788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uiExpand="1" build="p"/>
      <p:bldP spid="54" grpId="0"/>
      <p:bldP spid="55"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A67ABC1-3C5F-2D6B-B240-3275F0F9C025}"/>
              </a:ext>
            </a:extLst>
          </p:cNvPr>
          <p:cNvPicPr>
            <a:picLocks noChangeAspect="1"/>
          </p:cNvPicPr>
          <p:nvPr/>
        </p:nvPicPr>
        <p:blipFill>
          <a:blip r:embed="rId3"/>
          <a:stretch>
            <a:fillRect/>
          </a:stretch>
        </p:blipFill>
        <p:spPr>
          <a:xfrm>
            <a:off x="110624" y="599635"/>
            <a:ext cx="8922751" cy="2630214"/>
          </a:xfrm>
          <a:prstGeom prst="rect">
            <a:avLst/>
          </a:prstGeom>
        </p:spPr>
      </p:pic>
      <p:sp>
        <p:nvSpPr>
          <p:cNvPr id="9" name="Title 1"/>
          <p:cNvSpPr txBox="1">
            <a:spLocks/>
          </p:cNvSpPr>
          <p:nvPr/>
        </p:nvSpPr>
        <p:spPr bwMode="auto">
          <a:xfrm>
            <a:off x="0" y="-152400"/>
            <a:ext cx="9144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rgbClr val="A5002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2pPr>
            <a:lvl3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3pPr>
            <a:lvl4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4pPr>
            <a:lvl5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5pPr>
            <a:lvl6pPr marL="457200" algn="ctr" rtl="0" fontAlgn="base">
              <a:spcBef>
                <a:spcPct val="0"/>
              </a:spcBef>
              <a:spcAft>
                <a:spcPct val="0"/>
              </a:spcAft>
              <a:defRPr sz="4400">
                <a:solidFill>
                  <a:srgbClr val="A50021"/>
                </a:solidFill>
                <a:latin typeface="Arial Narrow" pitchFamily="34" charset="0"/>
              </a:defRPr>
            </a:lvl6pPr>
            <a:lvl7pPr marL="914400" algn="ctr" rtl="0" fontAlgn="base">
              <a:spcBef>
                <a:spcPct val="0"/>
              </a:spcBef>
              <a:spcAft>
                <a:spcPct val="0"/>
              </a:spcAft>
              <a:defRPr sz="4400">
                <a:solidFill>
                  <a:srgbClr val="A50021"/>
                </a:solidFill>
                <a:latin typeface="Arial Narrow" pitchFamily="34" charset="0"/>
              </a:defRPr>
            </a:lvl7pPr>
            <a:lvl8pPr marL="1371600" algn="ctr" rtl="0" fontAlgn="base">
              <a:spcBef>
                <a:spcPct val="0"/>
              </a:spcBef>
              <a:spcAft>
                <a:spcPct val="0"/>
              </a:spcAft>
              <a:defRPr sz="4400">
                <a:solidFill>
                  <a:srgbClr val="A50021"/>
                </a:solidFill>
                <a:latin typeface="Arial Narrow" pitchFamily="34" charset="0"/>
              </a:defRPr>
            </a:lvl8pPr>
            <a:lvl9pPr marL="1828800" algn="ctr" rtl="0" fontAlgn="base">
              <a:spcBef>
                <a:spcPct val="0"/>
              </a:spcBef>
              <a:spcAft>
                <a:spcPct val="0"/>
              </a:spcAft>
              <a:defRPr sz="4400">
                <a:solidFill>
                  <a:srgbClr val="A50021"/>
                </a:solidFill>
                <a:latin typeface="Arial Narrow" pitchFamily="34" charset="0"/>
              </a:defRPr>
            </a:lvl9pPr>
          </a:lstStyle>
          <a:p>
            <a:r>
              <a:rPr lang="en-US" sz="4000" b="1" dirty="0"/>
              <a:t>Anatomy of DUNE</a:t>
            </a:r>
          </a:p>
        </p:txBody>
      </p:sp>
      <p:sp>
        <p:nvSpPr>
          <p:cNvPr id="30" name="TextBox 12"/>
          <p:cNvSpPr txBox="1">
            <a:spLocks noChangeArrowheads="1"/>
          </p:cNvSpPr>
          <p:nvPr/>
        </p:nvSpPr>
        <p:spPr bwMode="auto">
          <a:xfrm rot="573290">
            <a:off x="1143000" y="2709446"/>
            <a:ext cx="129540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defTabSz="912813" eaLnBrk="0" hangingPunct="0">
              <a:defRPr>
                <a:solidFill>
                  <a:schemeClr val="tx1"/>
                </a:solidFill>
                <a:latin typeface="Arial" charset="0"/>
                <a:ea typeface="ＭＳ Ｐゴシック" charset="0"/>
                <a:cs typeface="ＭＳ Ｐゴシック" charset="0"/>
              </a:defRPr>
            </a:lvl1pPr>
            <a:lvl2pPr marL="742950" indent="-285750" defTabSz="912813" eaLnBrk="0" hangingPunct="0">
              <a:defRPr>
                <a:solidFill>
                  <a:schemeClr val="tx1"/>
                </a:solidFill>
                <a:latin typeface="Arial" charset="0"/>
                <a:ea typeface="ＭＳ Ｐゴシック" charset="0"/>
              </a:defRPr>
            </a:lvl2pPr>
            <a:lvl3pPr marL="1143000" indent="-228600" defTabSz="912813" eaLnBrk="0" hangingPunct="0">
              <a:defRPr>
                <a:solidFill>
                  <a:schemeClr val="tx1"/>
                </a:solidFill>
                <a:latin typeface="Arial" charset="0"/>
                <a:ea typeface="ＭＳ Ｐゴシック" charset="0"/>
              </a:defRPr>
            </a:lvl3pPr>
            <a:lvl4pPr marL="1600200" indent="-228600" defTabSz="912813" eaLnBrk="0" hangingPunct="0">
              <a:defRPr>
                <a:solidFill>
                  <a:schemeClr val="tx1"/>
                </a:solidFill>
                <a:latin typeface="Arial" charset="0"/>
                <a:ea typeface="ＭＳ Ｐゴシック" charset="0"/>
              </a:defRPr>
            </a:lvl4pPr>
            <a:lvl5pPr marL="2057400" indent="-228600" defTabSz="912813" eaLnBrk="0" hangingPunct="0">
              <a:defRPr>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dirty="0">
                <a:solidFill>
                  <a:schemeClr val="bg1"/>
                </a:solidFill>
                <a:latin typeface="+mj-lt"/>
                <a:cs typeface="Arial" charset="0"/>
              </a:rPr>
              <a:t>Long </a:t>
            </a:r>
            <a:r>
              <a:rPr lang="en-US" sz="1600">
                <a:solidFill>
                  <a:schemeClr val="bg1"/>
                </a:solidFill>
                <a:latin typeface="+mj-lt"/>
                <a:cs typeface="Arial" charset="0"/>
              </a:rPr>
              <a:t>Baseline </a:t>
            </a:r>
            <a:endParaRPr lang="en-US" sz="1600" dirty="0">
              <a:solidFill>
                <a:schemeClr val="bg1"/>
              </a:solidFill>
              <a:latin typeface="+mj-lt"/>
              <a:cs typeface="Arial" charset="0"/>
            </a:endParaRPr>
          </a:p>
        </p:txBody>
      </p:sp>
      <p:sp>
        <p:nvSpPr>
          <p:cNvPr id="19" name="TextBox 12">
            <a:extLst>
              <a:ext uri="{FF2B5EF4-FFF2-40B4-BE49-F238E27FC236}">
                <a16:creationId xmlns:a16="http://schemas.microsoft.com/office/drawing/2014/main" id="{6A15C36B-22B4-6209-4481-20BFCB8E34ED}"/>
              </a:ext>
            </a:extLst>
          </p:cNvPr>
          <p:cNvSpPr txBox="1">
            <a:spLocks noChangeArrowheads="1"/>
          </p:cNvSpPr>
          <p:nvPr/>
        </p:nvSpPr>
        <p:spPr bwMode="auto">
          <a:xfrm>
            <a:off x="304261" y="6060375"/>
            <a:ext cx="297287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defTabSz="912813" eaLnBrk="0" hangingPunct="0">
              <a:defRPr>
                <a:solidFill>
                  <a:schemeClr val="tx1"/>
                </a:solidFill>
                <a:latin typeface="Arial" charset="0"/>
                <a:ea typeface="ＭＳ Ｐゴシック" charset="0"/>
                <a:cs typeface="ＭＳ Ｐゴシック" charset="0"/>
              </a:defRPr>
            </a:lvl1pPr>
            <a:lvl2pPr marL="742950" indent="-285750" defTabSz="912813" eaLnBrk="0" hangingPunct="0">
              <a:defRPr>
                <a:solidFill>
                  <a:schemeClr val="tx1"/>
                </a:solidFill>
                <a:latin typeface="Arial" charset="0"/>
                <a:ea typeface="ＭＳ Ｐゴシック" charset="0"/>
              </a:defRPr>
            </a:lvl2pPr>
            <a:lvl3pPr marL="1143000" indent="-228600" defTabSz="912813" eaLnBrk="0" hangingPunct="0">
              <a:defRPr>
                <a:solidFill>
                  <a:schemeClr val="tx1"/>
                </a:solidFill>
                <a:latin typeface="Arial" charset="0"/>
                <a:ea typeface="ＭＳ Ｐゴシック" charset="0"/>
              </a:defRPr>
            </a:lvl3pPr>
            <a:lvl4pPr marL="1600200" indent="-228600" defTabSz="912813" eaLnBrk="0" hangingPunct="0">
              <a:defRPr>
                <a:solidFill>
                  <a:schemeClr val="tx1"/>
                </a:solidFill>
                <a:latin typeface="Arial" charset="0"/>
                <a:ea typeface="ＭＳ Ｐゴシック" charset="0"/>
              </a:defRPr>
            </a:lvl4pPr>
            <a:lvl5pPr marL="2057400" indent="-228600" defTabSz="912813" eaLnBrk="0" hangingPunct="0">
              <a:defRPr>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800" b="1" dirty="0">
                <a:solidFill>
                  <a:srgbClr val="C00000"/>
                </a:solidFill>
                <a:latin typeface="+mj-lt"/>
                <a:cs typeface="Arial" charset="0"/>
              </a:rPr>
              <a:t>Cosmic </a:t>
            </a:r>
            <a:r>
              <a:rPr lang="en-US" sz="1800" b="1" dirty="0">
                <a:solidFill>
                  <a:srgbClr val="C00000"/>
                </a:solidFill>
                <a:latin typeface="Symbol" pitchFamily="2" charset="2"/>
                <a:cs typeface="Arial" charset="0"/>
              </a:rPr>
              <a:t>m</a:t>
            </a:r>
            <a:r>
              <a:rPr lang="en-US" sz="1800" b="1" dirty="0">
                <a:solidFill>
                  <a:srgbClr val="C00000"/>
                </a:solidFill>
                <a:latin typeface="+mj-lt"/>
                <a:cs typeface="Arial" charset="0"/>
              </a:rPr>
              <a:t> &lt; 1/100M/s/cm</a:t>
            </a:r>
            <a:r>
              <a:rPr lang="en-US" sz="1800" b="1" baseline="30000" dirty="0">
                <a:solidFill>
                  <a:srgbClr val="C00000"/>
                </a:solidFill>
                <a:latin typeface="+mj-lt"/>
                <a:cs typeface="Arial" charset="0"/>
              </a:rPr>
              <a:t>2</a:t>
            </a:r>
          </a:p>
        </p:txBody>
      </p:sp>
      <p:sp>
        <p:nvSpPr>
          <p:cNvPr id="23" name="TextBox 22">
            <a:extLst>
              <a:ext uri="{FF2B5EF4-FFF2-40B4-BE49-F238E27FC236}">
                <a16:creationId xmlns:a16="http://schemas.microsoft.com/office/drawing/2014/main" id="{69E0A4AF-D094-A8B6-4A3D-CE7DADFB225B}"/>
              </a:ext>
            </a:extLst>
          </p:cNvPr>
          <p:cNvSpPr txBox="1"/>
          <p:nvPr/>
        </p:nvSpPr>
        <p:spPr>
          <a:xfrm>
            <a:off x="5723165" y="2389232"/>
            <a:ext cx="2656446" cy="830997"/>
          </a:xfrm>
          <a:prstGeom prst="rect">
            <a:avLst/>
          </a:prstGeom>
          <a:noFill/>
        </p:spPr>
        <p:txBody>
          <a:bodyPr wrap="square" rtlCol="0">
            <a:spAutoFit/>
          </a:bodyPr>
          <a:lstStyle/>
          <a:p>
            <a:r>
              <a:rPr lang="en-US" dirty="0">
                <a:solidFill>
                  <a:srgbClr val="FF0000"/>
                </a:solidFill>
                <a:latin typeface="+mn-lt"/>
              </a:rPr>
              <a:t>P beam raised 58’ for correct beam angle</a:t>
            </a:r>
          </a:p>
        </p:txBody>
      </p:sp>
      <p:grpSp>
        <p:nvGrpSpPr>
          <p:cNvPr id="27" name="Group 26">
            <a:extLst>
              <a:ext uri="{FF2B5EF4-FFF2-40B4-BE49-F238E27FC236}">
                <a16:creationId xmlns:a16="http://schemas.microsoft.com/office/drawing/2014/main" id="{99E441C5-750F-84B4-FE7F-0F831D237128}"/>
              </a:ext>
            </a:extLst>
          </p:cNvPr>
          <p:cNvGrpSpPr/>
          <p:nvPr/>
        </p:nvGrpSpPr>
        <p:grpSpPr>
          <a:xfrm>
            <a:off x="6553200" y="1219200"/>
            <a:ext cx="685800" cy="533400"/>
            <a:chOff x="6553200" y="1219200"/>
            <a:chExt cx="685800" cy="533400"/>
          </a:xfrm>
        </p:grpSpPr>
        <p:cxnSp>
          <p:nvCxnSpPr>
            <p:cNvPr id="24" name="Straight Arrow Connector 23">
              <a:extLst>
                <a:ext uri="{FF2B5EF4-FFF2-40B4-BE49-F238E27FC236}">
                  <a16:creationId xmlns:a16="http://schemas.microsoft.com/office/drawing/2014/main" id="{C88DA3F4-6EA1-AD36-8DF2-3A80D50571BE}"/>
                </a:ext>
              </a:extLst>
            </p:cNvPr>
            <p:cNvCxnSpPr>
              <a:cxnSpLocks/>
            </p:cNvCxnSpPr>
            <p:nvPr/>
          </p:nvCxnSpPr>
          <p:spPr bwMode="auto">
            <a:xfrm flipV="1">
              <a:off x="6553200" y="1219200"/>
              <a:ext cx="0" cy="533400"/>
            </a:xfrm>
            <a:prstGeom prst="straightConnector1">
              <a:avLst/>
            </a:prstGeom>
            <a:noFill/>
            <a:ln w="38100" cap="flat" cmpd="sng" algn="ctr">
              <a:solidFill>
                <a:srgbClr val="A50021"/>
              </a:solidFill>
              <a:prstDash val="solid"/>
              <a:round/>
              <a:headEnd type="arrow"/>
              <a:tailEnd type="arrow"/>
            </a:ln>
            <a:effectLst/>
          </p:spPr>
        </p:cxnSp>
        <p:sp>
          <p:nvSpPr>
            <p:cNvPr id="26" name="TextBox 12">
              <a:extLst>
                <a:ext uri="{FF2B5EF4-FFF2-40B4-BE49-F238E27FC236}">
                  <a16:creationId xmlns:a16="http://schemas.microsoft.com/office/drawing/2014/main" id="{B05015F8-BC73-BC63-C0FA-744FBFDD0E00}"/>
                </a:ext>
              </a:extLst>
            </p:cNvPr>
            <p:cNvSpPr txBox="1">
              <a:spLocks noChangeArrowheads="1"/>
            </p:cNvSpPr>
            <p:nvPr/>
          </p:nvSpPr>
          <p:spPr bwMode="auto">
            <a:xfrm>
              <a:off x="6553200" y="1312008"/>
              <a:ext cx="6858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defTabSz="912813" eaLnBrk="0" hangingPunct="0">
                <a:defRPr>
                  <a:solidFill>
                    <a:schemeClr val="tx1"/>
                  </a:solidFill>
                  <a:latin typeface="Arial" charset="0"/>
                  <a:ea typeface="ＭＳ Ｐゴシック" charset="0"/>
                  <a:cs typeface="ＭＳ Ｐゴシック" charset="0"/>
                </a:defRPr>
              </a:lvl1pPr>
              <a:lvl2pPr marL="742950" indent="-285750" defTabSz="912813" eaLnBrk="0" hangingPunct="0">
                <a:defRPr>
                  <a:solidFill>
                    <a:schemeClr val="tx1"/>
                  </a:solidFill>
                  <a:latin typeface="Arial" charset="0"/>
                  <a:ea typeface="ＭＳ Ｐゴシック" charset="0"/>
                </a:defRPr>
              </a:lvl2pPr>
              <a:lvl3pPr marL="1143000" indent="-228600" defTabSz="912813" eaLnBrk="0" hangingPunct="0">
                <a:defRPr>
                  <a:solidFill>
                    <a:schemeClr val="tx1"/>
                  </a:solidFill>
                  <a:latin typeface="Arial" charset="0"/>
                  <a:ea typeface="ＭＳ Ｐゴシック" charset="0"/>
                </a:defRPr>
              </a:lvl3pPr>
              <a:lvl4pPr marL="1600200" indent="-228600" defTabSz="912813" eaLnBrk="0" hangingPunct="0">
                <a:defRPr>
                  <a:solidFill>
                    <a:schemeClr val="tx1"/>
                  </a:solidFill>
                  <a:latin typeface="Arial" charset="0"/>
                  <a:ea typeface="ＭＳ Ｐゴシック" charset="0"/>
                </a:defRPr>
              </a:lvl4pPr>
              <a:lvl5pPr marL="2057400" indent="-228600" defTabSz="912813" eaLnBrk="0" hangingPunct="0">
                <a:defRPr>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000" dirty="0">
                  <a:solidFill>
                    <a:srgbClr val="FF0000"/>
                  </a:solidFill>
                  <a:latin typeface="+mj-lt"/>
                  <a:cs typeface="Arial" charset="0"/>
                </a:rPr>
                <a:t>~58’</a:t>
              </a:r>
            </a:p>
          </p:txBody>
        </p:sp>
      </p:grpSp>
      <p:sp>
        <p:nvSpPr>
          <p:cNvPr id="2" name="Date Placeholder 1">
            <a:extLst>
              <a:ext uri="{FF2B5EF4-FFF2-40B4-BE49-F238E27FC236}">
                <a16:creationId xmlns:a16="http://schemas.microsoft.com/office/drawing/2014/main" id="{4A2147C4-3E3A-35EE-6CA7-D4B9B9C1C015}"/>
              </a:ext>
            </a:extLst>
          </p:cNvPr>
          <p:cNvSpPr>
            <a:spLocks noGrp="1"/>
          </p:cNvSpPr>
          <p:nvPr>
            <p:ph type="dt" sz="half" idx="2"/>
          </p:nvPr>
        </p:nvSpPr>
        <p:spPr/>
        <p:txBody>
          <a:bodyPr/>
          <a:lstStyle/>
          <a:p>
            <a:pPr>
              <a:defRPr/>
            </a:pPr>
            <a:r>
              <a:rPr lang="en-US">
                <a:latin typeface="Helvetica"/>
                <a:cs typeface="Helvetica"/>
              </a:rPr>
              <a:t>Oct. 28, 2025</a:t>
            </a:r>
            <a:endParaRPr lang="en-US" dirty="0">
              <a:latin typeface="Helvetica"/>
              <a:cs typeface="Helvetica"/>
            </a:endParaRPr>
          </a:p>
        </p:txBody>
      </p:sp>
      <p:sp>
        <p:nvSpPr>
          <p:cNvPr id="3" name="Footer Placeholder 2">
            <a:extLst>
              <a:ext uri="{FF2B5EF4-FFF2-40B4-BE49-F238E27FC236}">
                <a16:creationId xmlns:a16="http://schemas.microsoft.com/office/drawing/2014/main" id="{F2668ACA-06FF-A219-8D46-E84D467DAD7F}"/>
              </a:ext>
            </a:extLst>
          </p:cNvPr>
          <p:cNvSpPr>
            <a:spLocks noGrp="1"/>
          </p:cNvSpPr>
          <p:nvPr>
            <p:ph type="ftr" sz="quarter" idx="3"/>
          </p:nvPr>
        </p:nvSpPr>
        <p:spPr/>
        <p:txBody>
          <a:bodyPr/>
          <a:lstStyle/>
          <a:p>
            <a:pPr>
              <a:defRPr/>
            </a:pPr>
            <a:r>
              <a:rPr lang="de-DE"/>
              <a:t>Nu Detectors at a MuCol Facility,  Jaehoon Yu</a:t>
            </a:r>
            <a:endParaRPr lang="en-US" dirty="0"/>
          </a:p>
        </p:txBody>
      </p:sp>
      <p:sp>
        <p:nvSpPr>
          <p:cNvPr id="4" name="Slide Number Placeholder 3">
            <a:extLst>
              <a:ext uri="{FF2B5EF4-FFF2-40B4-BE49-F238E27FC236}">
                <a16:creationId xmlns:a16="http://schemas.microsoft.com/office/drawing/2014/main" id="{15C44FFE-BD48-04AD-AB19-4EC0540A51AA}"/>
              </a:ext>
            </a:extLst>
          </p:cNvPr>
          <p:cNvSpPr>
            <a:spLocks noGrp="1"/>
          </p:cNvSpPr>
          <p:nvPr>
            <p:ph type="sldNum" sz="quarter" idx="4"/>
          </p:nvPr>
        </p:nvSpPr>
        <p:spPr/>
        <p:txBody>
          <a:bodyPr/>
          <a:lstStyle/>
          <a:p>
            <a:pPr>
              <a:defRPr/>
            </a:pPr>
            <a:fld id="{0C39C72E-2A13-EB4D-AD45-6D4E6ACAED8D}" type="slidenum">
              <a:rPr lang="en-US" smtClean="0"/>
              <a:pPr>
                <a:defRPr/>
              </a:pPr>
              <a:t>22</a:t>
            </a:fld>
            <a:endParaRPr lang="en-US" dirty="0"/>
          </a:p>
        </p:txBody>
      </p:sp>
      <p:sp>
        <p:nvSpPr>
          <p:cNvPr id="5" name="TextBox 4">
            <a:extLst>
              <a:ext uri="{FF2B5EF4-FFF2-40B4-BE49-F238E27FC236}">
                <a16:creationId xmlns:a16="http://schemas.microsoft.com/office/drawing/2014/main" id="{596C698A-9988-EBBF-2353-21DB6E165308}"/>
              </a:ext>
            </a:extLst>
          </p:cNvPr>
          <p:cNvSpPr txBox="1"/>
          <p:nvPr/>
        </p:nvSpPr>
        <p:spPr>
          <a:xfrm>
            <a:off x="1905000" y="1490990"/>
            <a:ext cx="713657" cy="523220"/>
          </a:xfrm>
          <a:prstGeom prst="rect">
            <a:avLst/>
          </a:prstGeom>
          <a:noFill/>
        </p:spPr>
        <p:txBody>
          <a:bodyPr wrap="none" rtlCol="0">
            <a:spAutoFit/>
          </a:bodyPr>
          <a:lstStyle/>
          <a:p>
            <a:r>
              <a:rPr lang="en-US" sz="2800" b="1" dirty="0">
                <a:solidFill>
                  <a:srgbClr val="FF40FF"/>
                </a:solidFill>
                <a:latin typeface="Arial Narrow" panose="020B0604020202020204" pitchFamily="34" charset="0"/>
                <a:cs typeface="Arial Narrow" panose="020B0604020202020204" pitchFamily="34" charset="0"/>
              </a:rPr>
              <a:t>5.8</a:t>
            </a:r>
            <a:r>
              <a:rPr lang="en-US" sz="2800" b="1" baseline="30000" dirty="0">
                <a:solidFill>
                  <a:srgbClr val="FF40FF"/>
                </a:solidFill>
                <a:latin typeface="Arial Narrow" panose="020B0604020202020204" pitchFamily="34" charset="0"/>
                <a:cs typeface="Arial Narrow" panose="020B0604020202020204" pitchFamily="34" charset="0"/>
              </a:rPr>
              <a:t>o</a:t>
            </a:r>
          </a:p>
        </p:txBody>
      </p:sp>
      <p:grpSp>
        <p:nvGrpSpPr>
          <p:cNvPr id="48" name="Group 47">
            <a:extLst>
              <a:ext uri="{FF2B5EF4-FFF2-40B4-BE49-F238E27FC236}">
                <a16:creationId xmlns:a16="http://schemas.microsoft.com/office/drawing/2014/main" id="{0EBA5459-3700-62F1-5E4E-5FDC68E8E81C}"/>
              </a:ext>
            </a:extLst>
          </p:cNvPr>
          <p:cNvGrpSpPr/>
          <p:nvPr/>
        </p:nvGrpSpPr>
        <p:grpSpPr>
          <a:xfrm>
            <a:off x="879219" y="1312008"/>
            <a:ext cx="4988182" cy="1407441"/>
            <a:chOff x="879219" y="1312008"/>
            <a:chExt cx="4988182" cy="1407441"/>
          </a:xfrm>
        </p:grpSpPr>
        <p:cxnSp>
          <p:nvCxnSpPr>
            <p:cNvPr id="8" name="Straight Connector 7">
              <a:extLst>
                <a:ext uri="{FF2B5EF4-FFF2-40B4-BE49-F238E27FC236}">
                  <a16:creationId xmlns:a16="http://schemas.microsoft.com/office/drawing/2014/main" id="{B5DF10FE-127F-012A-DF8D-70E3A7FE53BE}"/>
                </a:ext>
              </a:extLst>
            </p:cNvPr>
            <p:cNvCxnSpPr>
              <a:cxnSpLocks/>
            </p:cNvCxnSpPr>
            <p:nvPr/>
          </p:nvCxnSpPr>
          <p:spPr>
            <a:xfrm>
              <a:off x="879219" y="1312008"/>
              <a:ext cx="4988182" cy="0"/>
            </a:xfrm>
            <a:prstGeom prst="line">
              <a:avLst/>
            </a:prstGeom>
            <a:ln w="57150">
              <a:solidFill>
                <a:srgbClr val="FF40FF"/>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A2EBB5EA-C8F5-2E33-1B26-276533EE9861}"/>
                </a:ext>
              </a:extLst>
            </p:cNvPr>
            <p:cNvCxnSpPr>
              <a:cxnSpLocks/>
            </p:cNvCxnSpPr>
            <p:nvPr/>
          </p:nvCxnSpPr>
          <p:spPr>
            <a:xfrm flipV="1">
              <a:off x="985652" y="1329526"/>
              <a:ext cx="4881749" cy="1389923"/>
            </a:xfrm>
            <a:prstGeom prst="line">
              <a:avLst/>
            </a:prstGeom>
            <a:ln w="57150">
              <a:solidFill>
                <a:srgbClr val="FF40FF"/>
              </a:solidFill>
            </a:ln>
          </p:spPr>
          <p:style>
            <a:lnRef idx="2">
              <a:schemeClr val="accent1"/>
            </a:lnRef>
            <a:fillRef idx="0">
              <a:schemeClr val="accent1"/>
            </a:fillRef>
            <a:effectRef idx="1">
              <a:schemeClr val="accent1"/>
            </a:effectRef>
            <a:fontRef idx="minor">
              <a:schemeClr val="tx1"/>
            </a:fontRef>
          </p:style>
        </p:cxnSp>
      </p:grpSp>
      <p:pic>
        <p:nvPicPr>
          <p:cNvPr id="20" name="Picture 19">
            <a:extLst>
              <a:ext uri="{FF2B5EF4-FFF2-40B4-BE49-F238E27FC236}">
                <a16:creationId xmlns:a16="http://schemas.microsoft.com/office/drawing/2014/main" id="{DD2BE381-31CD-A8C5-F775-2CBBE8EA651F}"/>
              </a:ext>
            </a:extLst>
          </p:cNvPr>
          <p:cNvPicPr>
            <a:picLocks noChangeAspect="1"/>
          </p:cNvPicPr>
          <p:nvPr/>
        </p:nvPicPr>
        <p:blipFill>
          <a:blip r:embed="rId4"/>
          <a:stretch>
            <a:fillRect/>
          </a:stretch>
        </p:blipFill>
        <p:spPr>
          <a:xfrm>
            <a:off x="-1729737" y="882011"/>
            <a:ext cx="12603472" cy="5093978"/>
          </a:xfrm>
          <a:prstGeom prst="rect">
            <a:avLst/>
          </a:prstGeom>
        </p:spPr>
      </p:pic>
    </p:spTree>
    <p:extLst>
      <p:ext uri="{BB962C8B-B14F-4D97-AF65-F5344CB8AC3E}">
        <p14:creationId xmlns:p14="http://schemas.microsoft.com/office/powerpoint/2010/main" val="3709045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iterate type="wd">
                                    <p:tmPct val="10000"/>
                                  </p:iterate>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400"/>
                            </p:stCondLst>
                            <p:childTnLst>
                              <p:par>
                                <p:cTn id="13" presetID="16" presetClass="entr" presetSubtype="37"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barn(outVertical)">
                                      <p:cBhvr>
                                        <p:cTn id="15" dur="500"/>
                                        <p:tgtEl>
                                          <p:spTgt spid="2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wipe(right)">
                                      <p:cBhvr>
                                        <p:cTn id="20" dur="500"/>
                                        <p:tgtEl>
                                          <p:spTgt spid="48"/>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500"/>
                            </p:stCondLst>
                            <p:childTnLst>
                              <p:par>
                                <p:cTn id="33" presetID="22" presetClass="entr" presetSubtype="8" fill="hold" grpId="0" nodeType="afterEffect">
                                  <p:stCondLst>
                                    <p:cond delay="0"/>
                                  </p:stCondLst>
                                  <p:iterate type="wd">
                                    <p:tmPct val="10000"/>
                                  </p:iterate>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261606" y="6479799"/>
            <a:ext cx="425194" cy="158697"/>
          </a:xfrm>
        </p:spPr>
        <p:txBody>
          <a:bodyPr/>
          <a:lstStyle/>
          <a:p>
            <a:fld id="{9949E774-34A7-474C-AF62-5CC7DD5252D5}" type="slidenum">
              <a:rPr lang="en-US" b="0">
                <a:latin typeface="Arial Narrow" panose="020B0604020202020204" pitchFamily="34" charset="0"/>
                <a:cs typeface="Arial Narrow" panose="020B0604020202020204" pitchFamily="34" charset="0"/>
              </a:rPr>
              <a:pPr/>
              <a:t>23</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267417" y="14376"/>
            <a:ext cx="8686800" cy="690107"/>
          </a:xfrm>
        </p:spPr>
        <p:txBody>
          <a:bodyPr/>
          <a:lstStyle/>
          <a:p>
            <a:r>
              <a:rPr lang="en-US" b="1" dirty="0">
                <a:latin typeface="Arial Narrow" panose="020B0604020202020204" pitchFamily="34" charset="0"/>
                <a:cs typeface="Arial Narrow" panose="020B0604020202020204" pitchFamily="34" charset="0"/>
              </a:rPr>
              <a:t>Consideration for Race-Track Style </a:t>
            </a:r>
          </a:p>
        </p:txBody>
      </p:sp>
      <p:sp>
        <p:nvSpPr>
          <p:cNvPr id="78851" name="Rectangle 3"/>
          <p:cNvSpPr>
            <a:spLocks noGrp="1" noChangeArrowheads="1"/>
          </p:cNvSpPr>
          <p:nvPr>
            <p:ph type="body" idx="1"/>
          </p:nvPr>
        </p:nvSpPr>
        <p:spPr>
          <a:xfrm>
            <a:off x="245851" y="564472"/>
            <a:ext cx="8630732" cy="5647487"/>
          </a:xfrm>
        </p:spPr>
        <p:txBody>
          <a:bodyPr/>
          <a:lstStyle/>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We will still need to do precision measurements of </a:t>
            </a:r>
            <a:r>
              <a:rPr lang="en-US" sz="2800" dirty="0">
                <a:solidFill>
                  <a:srgbClr val="0432FF"/>
                </a:solidFill>
                <a:latin typeface="Symbol" pitchFamily="2" charset="2"/>
                <a:cs typeface="Arial Narrow" panose="020B0604020202020204" pitchFamily="34" charset="0"/>
                <a:sym typeface="Wingdings" pitchFamily="2" charset="2"/>
              </a:rPr>
              <a:t>n</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properties</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Taking advantage of better understood beams of both </a:t>
            </a:r>
            <a:r>
              <a:rPr lang="en-US" sz="2800" dirty="0">
                <a:solidFill>
                  <a:srgbClr val="0432FF"/>
                </a:solidFill>
                <a:latin typeface="Symbol" pitchFamily="2" charset="2"/>
                <a:cs typeface="Arial Narrow" panose="020B0604020202020204" pitchFamily="34" charset="0"/>
                <a:sym typeface="Wingdings" pitchFamily="2" charset="2"/>
              </a:rPr>
              <a:t>n</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species and the existing DUNE ND and FD, along with the deep underground nature (N</a:t>
            </a:r>
            <a:r>
              <a:rPr lang="en-US" sz="2800" baseline="-25000" dirty="0">
                <a:solidFill>
                  <a:srgbClr val="0432FF"/>
                </a:solidFill>
                <a:latin typeface="Symbol" pitchFamily="2" charset="2"/>
                <a:cs typeface="Arial Narrow" panose="020B0604020202020204" pitchFamily="34" charset="0"/>
                <a:sym typeface="Wingdings" pitchFamily="2" charset="2"/>
              </a:rPr>
              <a:t>m</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&lt;10</a:t>
            </a:r>
            <a:r>
              <a:rPr lang="en-US" sz="2800" baseline="30000" dirty="0">
                <a:solidFill>
                  <a:srgbClr val="0432FF"/>
                </a:solidFill>
                <a:latin typeface="Arial Narrow" panose="020B0604020202020204" pitchFamily="34" charset="0"/>
                <a:cs typeface="Arial Narrow" panose="020B0604020202020204" pitchFamily="34" charset="0"/>
                <a:sym typeface="Wingdings" pitchFamily="2" charset="2"/>
              </a:rPr>
              <a:t>-8</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/s/cm</a:t>
            </a:r>
            <a:r>
              <a:rPr lang="en-US" sz="2800" baseline="30000" dirty="0">
                <a:solidFill>
                  <a:srgbClr val="0432FF"/>
                </a:solidFill>
                <a:latin typeface="Arial Narrow" panose="020B0604020202020204" pitchFamily="34" charset="0"/>
                <a:cs typeface="Arial Narrow" panose="020B0604020202020204" pitchFamily="34" charset="0"/>
                <a:sym typeface="Wingdings" pitchFamily="2" charset="2"/>
              </a:rPr>
              <a:t>2</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of DUNE essential</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The storage ring, however, needs to be built with the correct angle to aim DUNE or HK (even stiffer!) </a:t>
            </a: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endParaRPr lang="en-US" dirty="0">
              <a:latin typeface="Arial Narrow" panose="020B0604020202020204" pitchFamily="34" charset="0"/>
              <a:cs typeface="Arial Narrow" panose="020B0604020202020204" pitchFamily="34" charset="0"/>
            </a:endParaRPr>
          </a:p>
        </p:txBody>
      </p:sp>
      <p:pic>
        <p:nvPicPr>
          <p:cNvPr id="4" name="pasted-image.pdf">
            <a:extLst>
              <a:ext uri="{FF2B5EF4-FFF2-40B4-BE49-F238E27FC236}">
                <a16:creationId xmlns:a16="http://schemas.microsoft.com/office/drawing/2014/main" id="{4782C589-12F6-1F36-6840-6B9217C11ECC}"/>
              </a:ext>
            </a:extLst>
          </p:cNvPr>
          <p:cNvPicPr>
            <a:picLocks noChangeAspect="1"/>
          </p:cNvPicPr>
          <p:nvPr/>
        </p:nvPicPr>
        <p:blipFill>
          <a:blip r:embed="rId2"/>
          <a:stretch>
            <a:fillRect/>
          </a:stretch>
        </p:blipFill>
        <p:spPr>
          <a:xfrm>
            <a:off x="1994233" y="4592570"/>
            <a:ext cx="4845241" cy="1885422"/>
          </a:xfrm>
          <a:prstGeom prst="rect">
            <a:avLst/>
          </a:prstGeom>
          <a:ln w="12700">
            <a:miter lim="400000"/>
          </a:ln>
        </p:spPr>
      </p:pic>
      <p:grpSp>
        <p:nvGrpSpPr>
          <p:cNvPr id="5" name="Group 4">
            <a:extLst>
              <a:ext uri="{FF2B5EF4-FFF2-40B4-BE49-F238E27FC236}">
                <a16:creationId xmlns:a16="http://schemas.microsoft.com/office/drawing/2014/main" id="{97252965-0F86-74BD-C6F4-AB552C6993EC}"/>
              </a:ext>
            </a:extLst>
          </p:cNvPr>
          <p:cNvGrpSpPr/>
          <p:nvPr/>
        </p:nvGrpSpPr>
        <p:grpSpPr>
          <a:xfrm>
            <a:off x="1842062" y="3190404"/>
            <a:ext cx="4928237" cy="1272208"/>
            <a:chOff x="1842062" y="4492487"/>
            <a:chExt cx="4320198" cy="868018"/>
          </a:xfrm>
        </p:grpSpPr>
        <p:cxnSp>
          <p:nvCxnSpPr>
            <p:cNvPr id="9" name="Straight Connector 8">
              <a:extLst>
                <a:ext uri="{FF2B5EF4-FFF2-40B4-BE49-F238E27FC236}">
                  <a16:creationId xmlns:a16="http://schemas.microsoft.com/office/drawing/2014/main" id="{CE5CDF52-053B-9BB8-5FFC-BC278D706C26}"/>
                </a:ext>
              </a:extLst>
            </p:cNvPr>
            <p:cNvCxnSpPr>
              <a:cxnSpLocks/>
            </p:cNvCxnSpPr>
            <p:nvPr/>
          </p:nvCxnSpPr>
          <p:spPr>
            <a:xfrm>
              <a:off x="2348949" y="4492487"/>
              <a:ext cx="3299791" cy="0"/>
            </a:xfrm>
            <a:prstGeom prst="line">
              <a:avLst/>
            </a:prstGeom>
            <a:ln w="76200">
              <a:solidFill>
                <a:srgbClr val="FF40FF"/>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1245CEB1-7831-6660-5D9A-117F82859269}"/>
                </a:ext>
              </a:extLst>
            </p:cNvPr>
            <p:cNvCxnSpPr>
              <a:cxnSpLocks/>
            </p:cNvCxnSpPr>
            <p:nvPr/>
          </p:nvCxnSpPr>
          <p:spPr>
            <a:xfrm>
              <a:off x="2348949" y="5360505"/>
              <a:ext cx="3299791" cy="0"/>
            </a:xfrm>
            <a:prstGeom prst="line">
              <a:avLst/>
            </a:prstGeom>
            <a:ln w="76200">
              <a:solidFill>
                <a:srgbClr val="FF40FF"/>
              </a:solidFill>
            </a:ln>
          </p:spPr>
          <p:style>
            <a:lnRef idx="2">
              <a:schemeClr val="accent1"/>
            </a:lnRef>
            <a:fillRef idx="0">
              <a:schemeClr val="accent1"/>
            </a:fillRef>
            <a:effectRef idx="1">
              <a:schemeClr val="accent1"/>
            </a:effectRef>
            <a:fontRef idx="minor">
              <a:schemeClr val="tx1"/>
            </a:fontRef>
          </p:style>
        </p:cxnSp>
        <p:sp>
          <p:nvSpPr>
            <p:cNvPr id="18" name="Arc 17">
              <a:extLst>
                <a:ext uri="{FF2B5EF4-FFF2-40B4-BE49-F238E27FC236}">
                  <a16:creationId xmlns:a16="http://schemas.microsoft.com/office/drawing/2014/main" id="{AC262678-538E-736F-99A0-F39A9012BB49}"/>
                </a:ext>
              </a:extLst>
            </p:cNvPr>
            <p:cNvSpPr/>
            <p:nvPr/>
          </p:nvSpPr>
          <p:spPr>
            <a:xfrm>
              <a:off x="5178289" y="4492487"/>
              <a:ext cx="983971" cy="864621"/>
            </a:xfrm>
            <a:prstGeom prst="arc">
              <a:avLst>
                <a:gd name="adj1" fmla="val 15936908"/>
                <a:gd name="adj2" fmla="val 5463510"/>
              </a:avLst>
            </a:prstGeom>
            <a:ln w="76200">
              <a:solidFill>
                <a:srgbClr val="FF4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Arc 18">
              <a:extLst>
                <a:ext uri="{FF2B5EF4-FFF2-40B4-BE49-F238E27FC236}">
                  <a16:creationId xmlns:a16="http://schemas.microsoft.com/office/drawing/2014/main" id="{2E1C4C15-BBCE-080C-CFE6-D95C03DE6307}"/>
                </a:ext>
              </a:extLst>
            </p:cNvPr>
            <p:cNvSpPr/>
            <p:nvPr/>
          </p:nvSpPr>
          <p:spPr>
            <a:xfrm rot="10800000">
              <a:off x="1842062" y="4495801"/>
              <a:ext cx="983971" cy="864621"/>
            </a:xfrm>
            <a:prstGeom prst="arc">
              <a:avLst>
                <a:gd name="adj1" fmla="val 15936908"/>
                <a:gd name="adj2" fmla="val 5463510"/>
              </a:avLst>
            </a:prstGeom>
            <a:ln w="76200">
              <a:solidFill>
                <a:srgbClr val="FF4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48" name="Group 47">
            <a:extLst>
              <a:ext uri="{FF2B5EF4-FFF2-40B4-BE49-F238E27FC236}">
                <a16:creationId xmlns:a16="http://schemas.microsoft.com/office/drawing/2014/main" id="{26FB371F-B0D9-AADE-59E6-CFEC9516463B}"/>
              </a:ext>
            </a:extLst>
          </p:cNvPr>
          <p:cNvGrpSpPr/>
          <p:nvPr/>
        </p:nvGrpSpPr>
        <p:grpSpPr>
          <a:xfrm>
            <a:off x="3279913" y="5498840"/>
            <a:ext cx="3404064" cy="958563"/>
            <a:chOff x="3279913" y="5339816"/>
            <a:chExt cx="3404064" cy="958563"/>
          </a:xfrm>
        </p:grpSpPr>
        <p:grpSp>
          <p:nvGrpSpPr>
            <p:cNvPr id="47" name="Group 46">
              <a:extLst>
                <a:ext uri="{FF2B5EF4-FFF2-40B4-BE49-F238E27FC236}">
                  <a16:creationId xmlns:a16="http://schemas.microsoft.com/office/drawing/2014/main" id="{2EA8F575-2B8C-B8F6-10B7-41C1376EF314}"/>
                </a:ext>
              </a:extLst>
            </p:cNvPr>
            <p:cNvGrpSpPr/>
            <p:nvPr/>
          </p:nvGrpSpPr>
          <p:grpSpPr>
            <a:xfrm>
              <a:off x="3279913" y="5339816"/>
              <a:ext cx="3404064" cy="784749"/>
              <a:chOff x="3279913" y="5339816"/>
              <a:chExt cx="3404064" cy="784749"/>
            </a:xfrm>
          </p:grpSpPr>
          <p:cxnSp>
            <p:nvCxnSpPr>
              <p:cNvPr id="22" name="Straight Connector 21">
                <a:extLst>
                  <a:ext uri="{FF2B5EF4-FFF2-40B4-BE49-F238E27FC236}">
                    <a16:creationId xmlns:a16="http://schemas.microsoft.com/office/drawing/2014/main" id="{CC926606-CF5D-DC89-3E60-DB13967A190B}"/>
                  </a:ext>
                </a:extLst>
              </p:cNvPr>
              <p:cNvCxnSpPr>
                <a:cxnSpLocks/>
              </p:cNvCxnSpPr>
              <p:nvPr/>
            </p:nvCxnSpPr>
            <p:spPr>
              <a:xfrm flipV="1">
                <a:off x="3279913" y="5526157"/>
                <a:ext cx="1629179" cy="598408"/>
              </a:xfrm>
              <a:prstGeom prst="line">
                <a:avLst/>
              </a:prstGeom>
              <a:ln w="76200">
                <a:solidFill>
                  <a:srgbClr val="FF40FF"/>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4B42FC3B-D61C-5064-2558-7651B6F2BB89}"/>
                  </a:ext>
                </a:extLst>
              </p:cNvPr>
              <p:cNvCxnSpPr>
                <a:cxnSpLocks/>
              </p:cNvCxnSpPr>
              <p:nvPr/>
            </p:nvCxnSpPr>
            <p:spPr>
              <a:xfrm>
                <a:off x="5627847" y="5339816"/>
                <a:ext cx="1056130" cy="0"/>
              </a:xfrm>
              <a:prstGeom prst="line">
                <a:avLst/>
              </a:prstGeom>
              <a:ln w="76200">
                <a:solidFill>
                  <a:srgbClr val="FF40FF"/>
                </a:solidFill>
              </a:ln>
            </p:spPr>
            <p:style>
              <a:lnRef idx="2">
                <a:schemeClr val="accent1"/>
              </a:lnRef>
              <a:fillRef idx="0">
                <a:schemeClr val="accent1"/>
              </a:fillRef>
              <a:effectRef idx="1">
                <a:schemeClr val="accent1"/>
              </a:effectRef>
              <a:fontRef idx="minor">
                <a:schemeClr val="tx1"/>
              </a:fontRef>
            </p:style>
          </p:cxnSp>
        </p:grpSp>
        <p:sp>
          <p:nvSpPr>
            <p:cNvPr id="42" name="Arc 41">
              <a:extLst>
                <a:ext uri="{FF2B5EF4-FFF2-40B4-BE49-F238E27FC236}">
                  <a16:creationId xmlns:a16="http://schemas.microsoft.com/office/drawing/2014/main" id="{0DCC6896-C6D7-0C08-C2AE-73E64218B297}"/>
                </a:ext>
              </a:extLst>
            </p:cNvPr>
            <p:cNvSpPr/>
            <p:nvPr/>
          </p:nvSpPr>
          <p:spPr>
            <a:xfrm rot="19947396">
              <a:off x="4146291" y="5497696"/>
              <a:ext cx="1852740" cy="800683"/>
            </a:xfrm>
            <a:prstGeom prst="arc">
              <a:avLst>
                <a:gd name="adj1" fmla="val 16200000"/>
                <a:gd name="adj2" fmla="val 20699890"/>
              </a:avLst>
            </a:prstGeom>
            <a:ln w="76200">
              <a:solidFill>
                <a:srgbClr val="FF4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7" name="TextBox 6">
            <a:extLst>
              <a:ext uri="{FF2B5EF4-FFF2-40B4-BE49-F238E27FC236}">
                <a16:creationId xmlns:a16="http://schemas.microsoft.com/office/drawing/2014/main" id="{770387AD-4D05-2207-4BFA-FC8382EE60BA}"/>
              </a:ext>
            </a:extLst>
          </p:cNvPr>
          <p:cNvSpPr txBox="1"/>
          <p:nvPr/>
        </p:nvSpPr>
        <p:spPr>
          <a:xfrm>
            <a:off x="3413087" y="5481094"/>
            <a:ext cx="792628" cy="523220"/>
          </a:xfrm>
          <a:prstGeom prst="rect">
            <a:avLst/>
          </a:prstGeom>
          <a:noFill/>
        </p:spPr>
        <p:txBody>
          <a:bodyPr wrap="square" rtlCol="0">
            <a:spAutoFit/>
          </a:bodyPr>
          <a:lstStyle/>
          <a:p>
            <a:r>
              <a:rPr lang="en-US" sz="2800" b="1" dirty="0">
                <a:solidFill>
                  <a:srgbClr val="FF40FF"/>
                </a:solidFill>
                <a:latin typeface="Arial Narrow" panose="020B0604020202020204" pitchFamily="34" charset="0"/>
                <a:cs typeface="Arial Narrow" panose="020B0604020202020204" pitchFamily="34" charset="0"/>
              </a:rPr>
              <a:t>5.8</a:t>
            </a:r>
            <a:r>
              <a:rPr lang="en-US" sz="2800" b="1" baseline="30000" dirty="0">
                <a:solidFill>
                  <a:srgbClr val="FF40FF"/>
                </a:solidFill>
                <a:latin typeface="Arial Narrow" panose="020B0604020202020204" pitchFamily="34" charset="0"/>
                <a:cs typeface="Arial Narrow" panose="020B0604020202020204" pitchFamily="34" charset="0"/>
              </a:rPr>
              <a:t>o</a:t>
            </a:r>
          </a:p>
        </p:txBody>
      </p:sp>
      <p:grpSp>
        <p:nvGrpSpPr>
          <p:cNvPr id="8" name="Group 7">
            <a:extLst>
              <a:ext uri="{FF2B5EF4-FFF2-40B4-BE49-F238E27FC236}">
                <a16:creationId xmlns:a16="http://schemas.microsoft.com/office/drawing/2014/main" id="{A4903435-63E6-8472-6C4D-D2A69B941031}"/>
              </a:ext>
            </a:extLst>
          </p:cNvPr>
          <p:cNvGrpSpPr/>
          <p:nvPr/>
        </p:nvGrpSpPr>
        <p:grpSpPr>
          <a:xfrm>
            <a:off x="1816926" y="5408990"/>
            <a:ext cx="3776355" cy="1407441"/>
            <a:chOff x="879219" y="1312008"/>
            <a:chExt cx="4988182" cy="1407441"/>
          </a:xfrm>
        </p:grpSpPr>
        <p:cxnSp>
          <p:nvCxnSpPr>
            <p:cNvPr id="10" name="Straight Connector 9">
              <a:extLst>
                <a:ext uri="{FF2B5EF4-FFF2-40B4-BE49-F238E27FC236}">
                  <a16:creationId xmlns:a16="http://schemas.microsoft.com/office/drawing/2014/main" id="{DC119163-59FD-95EE-3D37-AD231236A7A0}"/>
                </a:ext>
              </a:extLst>
            </p:cNvPr>
            <p:cNvCxnSpPr>
              <a:cxnSpLocks/>
            </p:cNvCxnSpPr>
            <p:nvPr/>
          </p:nvCxnSpPr>
          <p:spPr>
            <a:xfrm>
              <a:off x="879219" y="1312008"/>
              <a:ext cx="4988182" cy="0"/>
            </a:xfrm>
            <a:prstGeom prst="line">
              <a:avLst/>
            </a:prstGeom>
            <a:ln w="57150">
              <a:solidFill>
                <a:srgbClr val="FF40FF"/>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755849AA-1191-F7F4-5530-C16333E80F78}"/>
                </a:ext>
              </a:extLst>
            </p:cNvPr>
            <p:cNvCxnSpPr>
              <a:cxnSpLocks/>
            </p:cNvCxnSpPr>
            <p:nvPr/>
          </p:nvCxnSpPr>
          <p:spPr>
            <a:xfrm flipV="1">
              <a:off x="985652" y="1329526"/>
              <a:ext cx="4881749" cy="1389923"/>
            </a:xfrm>
            <a:prstGeom prst="line">
              <a:avLst/>
            </a:prstGeom>
            <a:ln w="57150">
              <a:solidFill>
                <a:srgbClr val="FF40FF"/>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531687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right)">
                                      <p:cBhvr>
                                        <p:cTn id="16" dur="500"/>
                                        <p:tgtEl>
                                          <p:spTgt spid="48"/>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261606" y="6479799"/>
            <a:ext cx="425194" cy="158697"/>
          </a:xfrm>
        </p:spPr>
        <p:txBody>
          <a:bodyPr/>
          <a:lstStyle/>
          <a:p>
            <a:fld id="{9949E774-34A7-474C-AF62-5CC7DD5252D5}" type="slidenum">
              <a:rPr lang="en-US" b="0">
                <a:latin typeface="Arial Narrow" panose="020B0604020202020204" pitchFamily="34" charset="0"/>
                <a:cs typeface="Arial Narrow" panose="020B0604020202020204" pitchFamily="34" charset="0"/>
              </a:rPr>
              <a:pPr/>
              <a:t>24</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267417" y="14376"/>
            <a:ext cx="8686800" cy="838200"/>
          </a:xfrm>
        </p:spPr>
        <p:txBody>
          <a:bodyPr/>
          <a:lstStyle/>
          <a:p>
            <a:r>
              <a:rPr lang="en-US" b="1" dirty="0">
                <a:latin typeface="Arial Narrow" panose="020B0604020202020204" pitchFamily="34" charset="0"/>
                <a:cs typeface="Arial Narrow" panose="020B0604020202020204" pitchFamily="34" charset="0"/>
              </a:rPr>
              <a:t>Detectors along a straight section?</a:t>
            </a:r>
          </a:p>
        </p:txBody>
      </p:sp>
      <p:sp>
        <p:nvSpPr>
          <p:cNvPr id="78851" name="Rectangle 3"/>
          <p:cNvSpPr>
            <a:spLocks noGrp="1" noChangeArrowheads="1"/>
          </p:cNvSpPr>
          <p:nvPr>
            <p:ph type="body" idx="1"/>
          </p:nvPr>
        </p:nvSpPr>
        <p:spPr>
          <a:xfrm>
            <a:off x="245851" y="683740"/>
            <a:ext cx="8630732" cy="5647487"/>
          </a:xfrm>
        </p:spPr>
        <p:txBody>
          <a:bodyPr/>
          <a:lstStyle/>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A dedicated </a:t>
            </a:r>
            <a:r>
              <a:rPr lang="en-US" sz="2800" dirty="0">
                <a:solidFill>
                  <a:srgbClr val="0432FF"/>
                </a:solidFill>
                <a:latin typeface="Symbol" pitchFamily="2" charset="2"/>
                <a:cs typeface="Arial Narrow" panose="020B0604020202020204" pitchFamily="34" charset="0"/>
                <a:sym typeface="Wingdings" pitchFamily="2" charset="2"/>
              </a:rPr>
              <a:t>n-</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slice detector can be placed sufficiently away from the collider ring to ensure neutron absorption  FASER experience would be helpful in estimating the backgrounds</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Could also contemplate such dedicated detector near the straight section of a race-tracked storage ring, RLA or the collider ring with a straight section for high intensity </a:t>
            </a:r>
            <a:r>
              <a:rPr lang="en-US" sz="2800" dirty="0">
                <a:solidFill>
                  <a:srgbClr val="0432FF"/>
                </a:solidFill>
                <a:latin typeface="Symbol" pitchFamily="2" charset="2"/>
                <a:cs typeface="Arial Narrow" panose="020B0604020202020204" pitchFamily="34" charset="0"/>
                <a:sym typeface="Wingdings" pitchFamily="2" charset="2"/>
              </a:rPr>
              <a:t>n</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beams </a:t>
            </a: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endParaRPr lang="en-US" dirty="0">
              <a:latin typeface="Arial Narrow" panose="020B0604020202020204" pitchFamily="34" charset="0"/>
              <a:cs typeface="Arial Narrow" panose="020B0604020202020204" pitchFamily="34" charset="0"/>
            </a:endParaRPr>
          </a:p>
        </p:txBody>
      </p:sp>
      <p:grpSp>
        <p:nvGrpSpPr>
          <p:cNvPr id="12" name="Group 11">
            <a:extLst>
              <a:ext uri="{FF2B5EF4-FFF2-40B4-BE49-F238E27FC236}">
                <a16:creationId xmlns:a16="http://schemas.microsoft.com/office/drawing/2014/main" id="{9611B86D-3497-6D38-13FE-ED592CAAB181}"/>
              </a:ext>
            </a:extLst>
          </p:cNvPr>
          <p:cNvGrpSpPr/>
          <p:nvPr/>
        </p:nvGrpSpPr>
        <p:grpSpPr>
          <a:xfrm>
            <a:off x="1842062" y="4105448"/>
            <a:ext cx="4928237" cy="1645943"/>
            <a:chOff x="1842062" y="4492487"/>
            <a:chExt cx="4320198" cy="868018"/>
          </a:xfrm>
        </p:grpSpPr>
        <p:cxnSp>
          <p:nvCxnSpPr>
            <p:cNvPr id="7" name="Straight Connector 6">
              <a:extLst>
                <a:ext uri="{FF2B5EF4-FFF2-40B4-BE49-F238E27FC236}">
                  <a16:creationId xmlns:a16="http://schemas.microsoft.com/office/drawing/2014/main" id="{F425EF61-ECC4-F92E-026A-ADBD6FA3BD01}"/>
                </a:ext>
              </a:extLst>
            </p:cNvPr>
            <p:cNvCxnSpPr>
              <a:cxnSpLocks/>
            </p:cNvCxnSpPr>
            <p:nvPr/>
          </p:nvCxnSpPr>
          <p:spPr>
            <a:xfrm>
              <a:off x="2348949" y="4492487"/>
              <a:ext cx="3299791" cy="0"/>
            </a:xfrm>
            <a:prstGeom prst="line">
              <a:avLst/>
            </a:prstGeom>
            <a:ln w="76200">
              <a:solidFill>
                <a:srgbClr val="FF40FF"/>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6D8890D1-119A-130B-0999-2E802CF01E21}"/>
                </a:ext>
              </a:extLst>
            </p:cNvPr>
            <p:cNvCxnSpPr>
              <a:cxnSpLocks/>
            </p:cNvCxnSpPr>
            <p:nvPr/>
          </p:nvCxnSpPr>
          <p:spPr>
            <a:xfrm>
              <a:off x="2348949" y="5360505"/>
              <a:ext cx="3299791" cy="0"/>
            </a:xfrm>
            <a:prstGeom prst="line">
              <a:avLst/>
            </a:prstGeom>
            <a:ln w="76200">
              <a:solidFill>
                <a:srgbClr val="FF40FF"/>
              </a:solidFill>
            </a:ln>
          </p:spPr>
          <p:style>
            <a:lnRef idx="2">
              <a:schemeClr val="accent1"/>
            </a:lnRef>
            <a:fillRef idx="0">
              <a:schemeClr val="accent1"/>
            </a:fillRef>
            <a:effectRef idx="1">
              <a:schemeClr val="accent1"/>
            </a:effectRef>
            <a:fontRef idx="minor">
              <a:schemeClr val="tx1"/>
            </a:fontRef>
          </p:style>
        </p:cxnSp>
        <p:sp>
          <p:nvSpPr>
            <p:cNvPr id="10" name="Arc 9">
              <a:extLst>
                <a:ext uri="{FF2B5EF4-FFF2-40B4-BE49-F238E27FC236}">
                  <a16:creationId xmlns:a16="http://schemas.microsoft.com/office/drawing/2014/main" id="{6661A419-73A3-134F-D20B-3F91304AEF33}"/>
                </a:ext>
              </a:extLst>
            </p:cNvPr>
            <p:cNvSpPr/>
            <p:nvPr/>
          </p:nvSpPr>
          <p:spPr>
            <a:xfrm>
              <a:off x="5178289" y="4492487"/>
              <a:ext cx="983971" cy="864621"/>
            </a:xfrm>
            <a:prstGeom prst="arc">
              <a:avLst>
                <a:gd name="adj1" fmla="val 15936908"/>
                <a:gd name="adj2" fmla="val 5463510"/>
              </a:avLst>
            </a:prstGeom>
            <a:ln w="76200">
              <a:solidFill>
                <a:srgbClr val="FF4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Arc 10">
              <a:extLst>
                <a:ext uri="{FF2B5EF4-FFF2-40B4-BE49-F238E27FC236}">
                  <a16:creationId xmlns:a16="http://schemas.microsoft.com/office/drawing/2014/main" id="{3A917F71-8AB8-2815-BFC0-96F3237F492F}"/>
                </a:ext>
              </a:extLst>
            </p:cNvPr>
            <p:cNvSpPr/>
            <p:nvPr/>
          </p:nvSpPr>
          <p:spPr>
            <a:xfrm rot="10800000">
              <a:off x="1842062" y="4495801"/>
              <a:ext cx="983971" cy="864621"/>
            </a:xfrm>
            <a:prstGeom prst="arc">
              <a:avLst>
                <a:gd name="adj1" fmla="val 15936908"/>
                <a:gd name="adj2" fmla="val 5463510"/>
              </a:avLst>
            </a:prstGeom>
            <a:ln w="76200">
              <a:solidFill>
                <a:srgbClr val="FF4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BF29BC56-3B3F-3F72-465B-F20A3FCD5259}"/>
              </a:ext>
            </a:extLst>
          </p:cNvPr>
          <p:cNvSpPr/>
          <p:nvPr/>
        </p:nvSpPr>
        <p:spPr>
          <a:xfrm>
            <a:off x="3697357" y="3513643"/>
            <a:ext cx="1103243" cy="486402"/>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LAr</a:t>
            </a:r>
            <a:r>
              <a:rPr lang="en-US" dirty="0"/>
              <a:t> TPC </a:t>
            </a:r>
            <a:r>
              <a:rPr lang="en-US" dirty="0">
                <a:latin typeface="Symbol" pitchFamily="2" charset="2"/>
              </a:rPr>
              <a:t>n</a:t>
            </a:r>
            <a:r>
              <a:rPr lang="en-US" dirty="0"/>
              <a:t> det.</a:t>
            </a:r>
          </a:p>
        </p:txBody>
      </p:sp>
      <p:sp>
        <p:nvSpPr>
          <p:cNvPr id="14" name="Rectangle 13">
            <a:extLst>
              <a:ext uri="{FF2B5EF4-FFF2-40B4-BE49-F238E27FC236}">
                <a16:creationId xmlns:a16="http://schemas.microsoft.com/office/drawing/2014/main" id="{38D59DBD-466E-C24A-6D18-F35BFE857EC7}"/>
              </a:ext>
            </a:extLst>
          </p:cNvPr>
          <p:cNvSpPr/>
          <p:nvPr/>
        </p:nvSpPr>
        <p:spPr>
          <a:xfrm>
            <a:off x="3710611" y="4231958"/>
            <a:ext cx="1103243" cy="497085"/>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LAr</a:t>
            </a:r>
            <a:r>
              <a:rPr lang="en-US" dirty="0"/>
              <a:t> TPC </a:t>
            </a:r>
            <a:r>
              <a:rPr lang="en-US" dirty="0">
                <a:latin typeface="Symbol" pitchFamily="2" charset="2"/>
              </a:rPr>
              <a:t>n</a:t>
            </a:r>
            <a:r>
              <a:rPr lang="en-US" dirty="0"/>
              <a:t> det.</a:t>
            </a:r>
          </a:p>
        </p:txBody>
      </p:sp>
      <p:grpSp>
        <p:nvGrpSpPr>
          <p:cNvPr id="27" name="Group 26">
            <a:extLst>
              <a:ext uri="{FF2B5EF4-FFF2-40B4-BE49-F238E27FC236}">
                <a16:creationId xmlns:a16="http://schemas.microsoft.com/office/drawing/2014/main" id="{45E1698D-246B-2B56-3D81-C766D5CB7EB9}"/>
              </a:ext>
            </a:extLst>
          </p:cNvPr>
          <p:cNvGrpSpPr/>
          <p:nvPr/>
        </p:nvGrpSpPr>
        <p:grpSpPr>
          <a:xfrm>
            <a:off x="4813854" y="3780765"/>
            <a:ext cx="1417448" cy="689859"/>
            <a:chOff x="4813854" y="4104243"/>
            <a:chExt cx="1417448" cy="689859"/>
          </a:xfrm>
        </p:grpSpPr>
        <p:cxnSp>
          <p:nvCxnSpPr>
            <p:cNvPr id="16" name="Straight Arrow Connector 15">
              <a:extLst>
                <a:ext uri="{FF2B5EF4-FFF2-40B4-BE49-F238E27FC236}">
                  <a16:creationId xmlns:a16="http://schemas.microsoft.com/office/drawing/2014/main" id="{C2674B90-4597-6C39-6CCA-5A850EFEE0F8}"/>
                </a:ext>
              </a:extLst>
            </p:cNvPr>
            <p:cNvCxnSpPr>
              <a:cxnSpLocks/>
            </p:cNvCxnSpPr>
            <p:nvPr/>
          </p:nvCxnSpPr>
          <p:spPr>
            <a:xfrm flipH="1" flipV="1">
              <a:off x="4851606" y="4170502"/>
              <a:ext cx="1101932" cy="228608"/>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F53E18FC-045D-1A3A-C2F8-E2B2AA8220FD}"/>
                </a:ext>
              </a:extLst>
            </p:cNvPr>
            <p:cNvCxnSpPr>
              <a:cxnSpLocks/>
            </p:cNvCxnSpPr>
            <p:nvPr/>
          </p:nvCxnSpPr>
          <p:spPr>
            <a:xfrm flipH="1" flipV="1">
              <a:off x="4813854" y="4249501"/>
              <a:ext cx="884585" cy="182741"/>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1858CC14-9039-F4F1-E73C-C0751148A637}"/>
                </a:ext>
              </a:extLst>
            </p:cNvPr>
            <p:cNvCxnSpPr>
              <a:cxnSpLocks/>
            </p:cNvCxnSpPr>
            <p:nvPr/>
          </p:nvCxnSpPr>
          <p:spPr>
            <a:xfrm flipH="1" flipV="1">
              <a:off x="4984128" y="4104243"/>
              <a:ext cx="1233924" cy="269847"/>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nvGrpSpPr>
            <p:cNvPr id="26" name="Group 25">
              <a:extLst>
                <a:ext uri="{FF2B5EF4-FFF2-40B4-BE49-F238E27FC236}">
                  <a16:creationId xmlns:a16="http://schemas.microsoft.com/office/drawing/2014/main" id="{F6AC116F-5D28-F8E9-FD04-9A6DBABAEB79}"/>
                </a:ext>
              </a:extLst>
            </p:cNvPr>
            <p:cNvGrpSpPr/>
            <p:nvPr/>
          </p:nvGrpSpPr>
          <p:grpSpPr>
            <a:xfrm flipV="1">
              <a:off x="4827104" y="4455434"/>
              <a:ext cx="1404198" cy="338668"/>
              <a:chOff x="4558750" y="4385850"/>
              <a:chExt cx="1404198" cy="327999"/>
            </a:xfrm>
          </p:grpSpPr>
          <p:cxnSp>
            <p:nvCxnSpPr>
              <p:cNvPr id="23" name="Straight Arrow Connector 22">
                <a:extLst>
                  <a:ext uri="{FF2B5EF4-FFF2-40B4-BE49-F238E27FC236}">
                    <a16:creationId xmlns:a16="http://schemas.microsoft.com/office/drawing/2014/main" id="{9FDA79E6-3208-24BC-37AE-076749AA78E6}"/>
                  </a:ext>
                </a:extLst>
              </p:cNvPr>
              <p:cNvCxnSpPr>
                <a:cxnSpLocks/>
              </p:cNvCxnSpPr>
              <p:nvPr/>
            </p:nvCxnSpPr>
            <p:spPr>
              <a:xfrm flipH="1" flipV="1">
                <a:off x="4596502" y="4452109"/>
                <a:ext cx="1101932" cy="228608"/>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F92FED45-6940-F04D-AECC-A7D8D34014A7}"/>
                  </a:ext>
                </a:extLst>
              </p:cNvPr>
              <p:cNvCxnSpPr>
                <a:cxnSpLocks/>
              </p:cNvCxnSpPr>
              <p:nvPr/>
            </p:nvCxnSpPr>
            <p:spPr>
              <a:xfrm flipH="1" flipV="1">
                <a:off x="4558750" y="4531108"/>
                <a:ext cx="884585" cy="182741"/>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DD0CE864-D434-0886-E518-3CD63DB0E5C1}"/>
                  </a:ext>
                </a:extLst>
              </p:cNvPr>
              <p:cNvCxnSpPr>
                <a:cxnSpLocks/>
              </p:cNvCxnSpPr>
              <p:nvPr/>
            </p:nvCxnSpPr>
            <p:spPr>
              <a:xfrm flipH="1" flipV="1">
                <a:off x="4729024" y="4385850"/>
                <a:ext cx="1233924" cy="269847"/>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grpSp>
        <p:nvGrpSpPr>
          <p:cNvPr id="28" name="Group 27">
            <a:extLst>
              <a:ext uri="{FF2B5EF4-FFF2-40B4-BE49-F238E27FC236}">
                <a16:creationId xmlns:a16="http://schemas.microsoft.com/office/drawing/2014/main" id="{E88CD188-2E14-4D8F-A5E3-0E1E21D2D16D}"/>
              </a:ext>
            </a:extLst>
          </p:cNvPr>
          <p:cNvGrpSpPr/>
          <p:nvPr/>
        </p:nvGrpSpPr>
        <p:grpSpPr>
          <a:xfrm flipH="1">
            <a:off x="2447690" y="3764201"/>
            <a:ext cx="1226479" cy="689859"/>
            <a:chOff x="4813854" y="4104243"/>
            <a:chExt cx="1417448" cy="689859"/>
          </a:xfrm>
        </p:grpSpPr>
        <p:cxnSp>
          <p:nvCxnSpPr>
            <p:cNvPr id="29" name="Straight Arrow Connector 28">
              <a:extLst>
                <a:ext uri="{FF2B5EF4-FFF2-40B4-BE49-F238E27FC236}">
                  <a16:creationId xmlns:a16="http://schemas.microsoft.com/office/drawing/2014/main" id="{8542B4DE-0D0F-71B0-7060-F265FF106FAA}"/>
                </a:ext>
              </a:extLst>
            </p:cNvPr>
            <p:cNvCxnSpPr>
              <a:cxnSpLocks/>
            </p:cNvCxnSpPr>
            <p:nvPr/>
          </p:nvCxnSpPr>
          <p:spPr>
            <a:xfrm flipH="1" flipV="1">
              <a:off x="4851606" y="4170502"/>
              <a:ext cx="1101932" cy="228608"/>
            </a:xfrm>
            <a:prstGeom prst="straightConnector1">
              <a:avLst/>
            </a:prstGeom>
            <a:ln w="28575">
              <a:solidFill>
                <a:srgbClr val="0432FF"/>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8B8D259A-F77A-E09E-6EEA-0EA79720B6E6}"/>
                </a:ext>
              </a:extLst>
            </p:cNvPr>
            <p:cNvCxnSpPr>
              <a:cxnSpLocks/>
            </p:cNvCxnSpPr>
            <p:nvPr/>
          </p:nvCxnSpPr>
          <p:spPr>
            <a:xfrm flipH="1" flipV="1">
              <a:off x="4813854" y="4249501"/>
              <a:ext cx="884585" cy="182741"/>
            </a:xfrm>
            <a:prstGeom prst="straightConnector1">
              <a:avLst/>
            </a:prstGeom>
            <a:ln w="28575">
              <a:solidFill>
                <a:srgbClr val="0432FF"/>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59092693-30EB-8D9F-0CA9-9C07857FD94E}"/>
                </a:ext>
              </a:extLst>
            </p:cNvPr>
            <p:cNvCxnSpPr>
              <a:cxnSpLocks/>
            </p:cNvCxnSpPr>
            <p:nvPr/>
          </p:nvCxnSpPr>
          <p:spPr>
            <a:xfrm flipH="1" flipV="1">
              <a:off x="4984128" y="4104243"/>
              <a:ext cx="1233924" cy="269847"/>
            </a:xfrm>
            <a:prstGeom prst="straightConnector1">
              <a:avLst/>
            </a:prstGeom>
            <a:ln w="28575">
              <a:solidFill>
                <a:srgbClr val="0432FF"/>
              </a:solidFill>
              <a:tailEnd type="triangle"/>
            </a:ln>
          </p:spPr>
          <p:style>
            <a:lnRef idx="2">
              <a:schemeClr val="accent1"/>
            </a:lnRef>
            <a:fillRef idx="0">
              <a:schemeClr val="accent1"/>
            </a:fillRef>
            <a:effectRef idx="1">
              <a:schemeClr val="accent1"/>
            </a:effectRef>
            <a:fontRef idx="minor">
              <a:schemeClr val="tx1"/>
            </a:fontRef>
          </p:style>
        </p:cxnSp>
        <p:grpSp>
          <p:nvGrpSpPr>
            <p:cNvPr id="32" name="Group 31">
              <a:extLst>
                <a:ext uri="{FF2B5EF4-FFF2-40B4-BE49-F238E27FC236}">
                  <a16:creationId xmlns:a16="http://schemas.microsoft.com/office/drawing/2014/main" id="{7CAD0BEE-A4D1-AB57-9983-DF686DC0F54D}"/>
                </a:ext>
              </a:extLst>
            </p:cNvPr>
            <p:cNvGrpSpPr/>
            <p:nvPr/>
          </p:nvGrpSpPr>
          <p:grpSpPr>
            <a:xfrm flipV="1">
              <a:off x="4827104" y="4455434"/>
              <a:ext cx="1404198" cy="338668"/>
              <a:chOff x="4558750" y="4385850"/>
              <a:chExt cx="1404198" cy="327999"/>
            </a:xfrm>
          </p:grpSpPr>
          <p:cxnSp>
            <p:nvCxnSpPr>
              <p:cNvPr id="33" name="Straight Arrow Connector 32">
                <a:extLst>
                  <a:ext uri="{FF2B5EF4-FFF2-40B4-BE49-F238E27FC236}">
                    <a16:creationId xmlns:a16="http://schemas.microsoft.com/office/drawing/2014/main" id="{28B9A31C-DCD1-0269-E10E-D2BE1C6274E1}"/>
                  </a:ext>
                </a:extLst>
              </p:cNvPr>
              <p:cNvCxnSpPr>
                <a:cxnSpLocks/>
              </p:cNvCxnSpPr>
              <p:nvPr/>
            </p:nvCxnSpPr>
            <p:spPr>
              <a:xfrm flipH="1" flipV="1">
                <a:off x="4596502" y="4452109"/>
                <a:ext cx="1101932" cy="228608"/>
              </a:xfrm>
              <a:prstGeom prst="straightConnector1">
                <a:avLst/>
              </a:prstGeom>
              <a:ln w="28575">
                <a:solidFill>
                  <a:srgbClr val="0432FF"/>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845C5A8C-1CE6-106C-7E89-93F7DD11E3FB}"/>
                  </a:ext>
                </a:extLst>
              </p:cNvPr>
              <p:cNvCxnSpPr>
                <a:cxnSpLocks/>
              </p:cNvCxnSpPr>
              <p:nvPr/>
            </p:nvCxnSpPr>
            <p:spPr>
              <a:xfrm flipH="1" flipV="1">
                <a:off x="4558750" y="4531108"/>
                <a:ext cx="884585" cy="182741"/>
              </a:xfrm>
              <a:prstGeom prst="straightConnector1">
                <a:avLst/>
              </a:prstGeom>
              <a:ln w="28575">
                <a:solidFill>
                  <a:srgbClr val="0432FF"/>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A4C2ACD3-023E-F2FD-CD61-00D46E9F2ABC}"/>
                  </a:ext>
                </a:extLst>
              </p:cNvPr>
              <p:cNvCxnSpPr>
                <a:cxnSpLocks/>
              </p:cNvCxnSpPr>
              <p:nvPr/>
            </p:nvCxnSpPr>
            <p:spPr>
              <a:xfrm flipH="1" flipV="1">
                <a:off x="4729024" y="4385850"/>
                <a:ext cx="1233924" cy="269847"/>
              </a:xfrm>
              <a:prstGeom prst="straightConnector1">
                <a:avLst/>
              </a:prstGeom>
              <a:ln w="28575">
                <a:solidFill>
                  <a:srgbClr val="0432FF"/>
                </a:solidFill>
                <a:tailEnd type="triangle"/>
              </a:ln>
            </p:spPr>
            <p:style>
              <a:lnRef idx="2">
                <a:schemeClr val="accent1"/>
              </a:lnRef>
              <a:fillRef idx="0">
                <a:schemeClr val="accent1"/>
              </a:fillRef>
              <a:effectRef idx="1">
                <a:schemeClr val="accent1"/>
              </a:effectRef>
              <a:fontRef idx="minor">
                <a:schemeClr val="tx1"/>
              </a:fontRef>
            </p:style>
          </p:cxnSp>
        </p:grpSp>
      </p:grpSp>
    </p:spTree>
    <p:extLst>
      <p:ext uri="{BB962C8B-B14F-4D97-AF65-F5344CB8AC3E}">
        <p14:creationId xmlns:p14="http://schemas.microsoft.com/office/powerpoint/2010/main" val="3226515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500"/>
                                        <p:tgtEl>
                                          <p:spTgt spid="7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500"/>
                            </p:stCondLst>
                            <p:childTnLst>
                              <p:par>
                                <p:cTn id="19" presetID="22" presetClass="entr" presetSubtype="2"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right)">
                                      <p:cBhvr>
                                        <p:cTn id="21" dur="500"/>
                                        <p:tgtEl>
                                          <p:spTgt spid="27"/>
                                        </p:tgtEl>
                                      </p:cBhvr>
                                    </p:animEffect>
                                  </p:childTnLst>
                                </p:cTn>
                              </p:par>
                              <p:par>
                                <p:cTn id="22" presetID="22" presetClass="entr" presetSubtype="8"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left)">
                                      <p:cBhvr>
                                        <p:cTn id="24" dur="500"/>
                                        <p:tgtEl>
                                          <p:spTgt spid="28"/>
                                        </p:tgtEl>
                                      </p:cBhvr>
                                    </p:animEffect>
                                  </p:childTnLst>
                                </p:cTn>
                              </p:par>
                            </p:childTnLst>
                          </p:cTn>
                        </p:par>
                        <p:par>
                          <p:cTn id="25" fill="hold">
                            <p:stCondLst>
                              <p:cond delay="1000"/>
                            </p:stCondLst>
                            <p:childTnLst>
                              <p:par>
                                <p:cTn id="26" presetID="16" presetClass="entr" presetSubtype="2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arn(inVertical)">
                                      <p:cBhvr>
                                        <p:cTn id="28" dur="500"/>
                                        <p:tgtEl>
                                          <p:spTgt spid="13"/>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uiExpand="1" build="p"/>
      <p:bldP spid="13" grpId="0"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261606" y="6479799"/>
            <a:ext cx="425194" cy="158697"/>
          </a:xfrm>
        </p:spPr>
        <p:txBody>
          <a:bodyPr/>
          <a:lstStyle/>
          <a:p>
            <a:fld id="{9949E774-34A7-474C-AF62-5CC7DD5252D5}" type="slidenum">
              <a:rPr lang="en-US" b="0">
                <a:latin typeface="Arial Narrow" panose="020B0604020202020204" pitchFamily="34" charset="0"/>
                <a:cs typeface="Arial Narrow" panose="020B0604020202020204" pitchFamily="34" charset="0"/>
              </a:rPr>
              <a:pPr/>
              <a:t>25</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267417" y="14376"/>
            <a:ext cx="8686800" cy="838200"/>
          </a:xfrm>
        </p:spPr>
        <p:txBody>
          <a:bodyPr/>
          <a:lstStyle/>
          <a:p>
            <a:r>
              <a:rPr lang="en-US" sz="4800" b="1" dirty="0">
                <a:latin typeface="Symbol" pitchFamily="2" charset="2"/>
                <a:cs typeface="Arial Narrow" panose="020B0604020202020204" pitchFamily="34" charset="0"/>
              </a:rPr>
              <a:t>n</a:t>
            </a:r>
            <a:r>
              <a:rPr lang="en-US" sz="4800" b="1" dirty="0">
                <a:latin typeface="Arial Narrow" panose="020B0604020202020204" pitchFamily="34" charset="0"/>
                <a:cs typeface="Arial Narrow" panose="020B0604020202020204" pitchFamily="34" charset="0"/>
              </a:rPr>
              <a:t> Detector Requirements @</a:t>
            </a:r>
            <a:r>
              <a:rPr lang="en-US" sz="4800" b="1" dirty="0">
                <a:latin typeface="Symbol" pitchFamily="2" charset="2"/>
                <a:cs typeface="Arial Narrow" panose="020B0604020202020204" pitchFamily="34" charset="0"/>
              </a:rPr>
              <a:t>m</a:t>
            </a:r>
            <a:r>
              <a:rPr lang="en-US" sz="4800" b="1" dirty="0">
                <a:latin typeface="Arial Narrow" panose="020B0604020202020204" pitchFamily="34" charset="0"/>
                <a:cs typeface="Arial Narrow" panose="020B0604020202020204" pitchFamily="34" charset="0"/>
              </a:rPr>
              <a:t>-col</a:t>
            </a:r>
          </a:p>
        </p:txBody>
      </p:sp>
      <p:sp>
        <p:nvSpPr>
          <p:cNvPr id="78851" name="Rectangle 3"/>
          <p:cNvSpPr>
            <a:spLocks noGrp="1" noChangeArrowheads="1"/>
          </p:cNvSpPr>
          <p:nvPr>
            <p:ph type="body" idx="1"/>
          </p:nvPr>
        </p:nvSpPr>
        <p:spPr>
          <a:xfrm>
            <a:off x="218663" y="703618"/>
            <a:ext cx="8813383" cy="5897362"/>
          </a:xfrm>
        </p:spPr>
        <p:txBody>
          <a:bodyPr/>
          <a:lstStyle/>
          <a:p>
            <a:pPr>
              <a:spcBef>
                <a:spcPts val="0"/>
              </a:spcBef>
            </a:pPr>
            <a:r>
              <a:rPr lang="en-US" sz="2800" dirty="0">
                <a:solidFill>
                  <a:srgbClr val="0432FF"/>
                </a:solidFill>
                <a:latin typeface="Arial Narrow" panose="020B0604020202020204" pitchFamily="34" charset="0"/>
                <a:cs typeface="Arial Narrow" panose="020B0604020202020204" pitchFamily="34" charset="0"/>
              </a:rPr>
              <a:t>Fast timing and excellent timing resolution </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needed to overcome the pile-up events from particles unassociated with the collisions</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Excellent position and vertex resolution</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Capability to provide the directional information  is the event caused by the </a:t>
            </a:r>
            <a:r>
              <a:rPr lang="en-US" sz="2800" dirty="0">
                <a:solidFill>
                  <a:srgbClr val="0432FF"/>
                </a:solidFill>
                <a:latin typeface="Symbol" pitchFamily="2" charset="2"/>
                <a:cs typeface="Arial Narrow" panose="020B0604020202020204" pitchFamily="34" charset="0"/>
                <a:sym typeface="Wingdings" pitchFamily="2" charset="2"/>
              </a:rPr>
              <a:t>n</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circling clockwise or counter-clockwise?</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Excellent energy and mass resolutions</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Ability to measure momentum and the sign of the charge</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Self-triggering capability to capture </a:t>
            </a:r>
            <a:r>
              <a:rPr lang="en-US" sz="2800" dirty="0">
                <a:solidFill>
                  <a:srgbClr val="0432FF"/>
                </a:solidFill>
                <a:latin typeface="Symbol" pitchFamily="2" charset="2"/>
                <a:cs typeface="Arial Narrow" panose="020B0604020202020204" pitchFamily="34" charset="0"/>
                <a:sym typeface="Wingdings" pitchFamily="2" charset="2"/>
              </a:rPr>
              <a:t>n</a:t>
            </a:r>
            <a:r>
              <a:rPr lang="en-US" sz="2800" dirty="0">
                <a:solidFill>
                  <a:srgbClr val="0432FF"/>
                </a:solidFill>
                <a:latin typeface="Arial Narrow" panose="020B0604020202020204" pitchFamily="34" charset="0"/>
                <a:cs typeface="Arial Narrow" panose="020B0604020202020204" pitchFamily="34" charset="0"/>
                <a:sym typeface="Wingdings" pitchFamily="2" charset="2"/>
              </a:rPr>
              <a:t> interactions unrelated to the collision</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Ideal if located underground </a:t>
            </a:r>
          </a:p>
          <a:p>
            <a:pPr>
              <a:spcBef>
                <a:spcPts val="0"/>
              </a:spcBef>
            </a:pPr>
            <a:r>
              <a:rPr lang="en-US" sz="2800" dirty="0">
                <a:solidFill>
                  <a:srgbClr val="0432FF"/>
                </a:solidFill>
                <a:latin typeface="Arial Narrow" panose="020B0604020202020204" pitchFamily="34" charset="0"/>
                <a:cs typeface="Arial Narrow" panose="020B0604020202020204" pitchFamily="34" charset="0"/>
                <a:sym typeface="Wingdings" pitchFamily="2" charset="2"/>
              </a:rPr>
              <a:t>Should be able to take advantage of AI  pixels may be better than the wire-based geometry</a:t>
            </a:r>
            <a:endParaRPr lang="en-US" sz="2800" dirty="0">
              <a:solidFill>
                <a:srgbClr val="0432FF"/>
              </a:solidFill>
              <a:latin typeface="Arial Narrow" panose="020B0604020202020204" pitchFamily="34" charset="0"/>
              <a:cs typeface="Arial Narrow" panose="020B0604020202020204" pitchFamily="34" charset="0"/>
            </a:endParaRP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p>
        </p:txBody>
      </p:sp>
    </p:spTree>
    <p:extLst>
      <p:ext uri="{BB962C8B-B14F-4D97-AF65-F5344CB8AC3E}">
        <p14:creationId xmlns:p14="http://schemas.microsoft.com/office/powerpoint/2010/main" val="877816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500"/>
                                        <p:tgtEl>
                                          <p:spTgt spid="7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
                                  </p:iterate>
                                  <p:childTnLst>
                                    <p:set>
                                      <p:cBhvr>
                                        <p:cTn id="16" dur="1" fill="hold">
                                          <p:stCondLst>
                                            <p:cond delay="0"/>
                                          </p:stCondLst>
                                        </p:cTn>
                                        <p:tgtEl>
                                          <p:spTgt spid="78851">
                                            <p:txEl>
                                              <p:pRg st="2" end="2"/>
                                            </p:txEl>
                                          </p:spTgt>
                                        </p:tgtEl>
                                        <p:attrNameLst>
                                          <p:attrName>style.visibility</p:attrName>
                                        </p:attrNameLst>
                                      </p:cBhvr>
                                      <p:to>
                                        <p:strVal val="visible"/>
                                      </p:to>
                                    </p:set>
                                    <p:animEffect transition="in" filter="wipe(left)">
                                      <p:cBhvr>
                                        <p:cTn id="17" dur="500"/>
                                        <p:tgtEl>
                                          <p:spTgt spid="788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wd">
                                    <p:tmPct val="10000"/>
                                  </p:iterate>
                                  <p:childTnLst>
                                    <p:set>
                                      <p:cBhvr>
                                        <p:cTn id="21" dur="1" fill="hold">
                                          <p:stCondLst>
                                            <p:cond delay="0"/>
                                          </p:stCondLst>
                                        </p:cTn>
                                        <p:tgtEl>
                                          <p:spTgt spid="78851">
                                            <p:txEl>
                                              <p:pRg st="3" end="3"/>
                                            </p:txEl>
                                          </p:spTgt>
                                        </p:tgtEl>
                                        <p:attrNameLst>
                                          <p:attrName>style.visibility</p:attrName>
                                        </p:attrNameLst>
                                      </p:cBhvr>
                                      <p:to>
                                        <p:strVal val="visible"/>
                                      </p:to>
                                    </p:set>
                                    <p:animEffect transition="in" filter="wipe(left)">
                                      <p:cBhvr>
                                        <p:cTn id="22" dur="500"/>
                                        <p:tgtEl>
                                          <p:spTgt spid="788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iterate type="wd">
                                    <p:tmPct val="10000"/>
                                  </p:iterate>
                                  <p:childTnLst>
                                    <p:set>
                                      <p:cBhvr>
                                        <p:cTn id="26" dur="1" fill="hold">
                                          <p:stCondLst>
                                            <p:cond delay="0"/>
                                          </p:stCondLst>
                                        </p:cTn>
                                        <p:tgtEl>
                                          <p:spTgt spid="78851">
                                            <p:txEl>
                                              <p:pRg st="4" end="4"/>
                                            </p:txEl>
                                          </p:spTgt>
                                        </p:tgtEl>
                                        <p:attrNameLst>
                                          <p:attrName>style.visibility</p:attrName>
                                        </p:attrNameLst>
                                      </p:cBhvr>
                                      <p:to>
                                        <p:strVal val="visible"/>
                                      </p:to>
                                    </p:set>
                                    <p:animEffect transition="in" filter="wipe(left)">
                                      <p:cBhvr>
                                        <p:cTn id="27" dur="500"/>
                                        <p:tgtEl>
                                          <p:spTgt spid="7885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iterate type="wd">
                                    <p:tmPct val="10000"/>
                                  </p:iterate>
                                  <p:childTnLst>
                                    <p:set>
                                      <p:cBhvr>
                                        <p:cTn id="31" dur="1" fill="hold">
                                          <p:stCondLst>
                                            <p:cond delay="0"/>
                                          </p:stCondLst>
                                        </p:cTn>
                                        <p:tgtEl>
                                          <p:spTgt spid="78851">
                                            <p:txEl>
                                              <p:pRg st="5" end="5"/>
                                            </p:txEl>
                                          </p:spTgt>
                                        </p:tgtEl>
                                        <p:attrNameLst>
                                          <p:attrName>style.visibility</p:attrName>
                                        </p:attrNameLst>
                                      </p:cBhvr>
                                      <p:to>
                                        <p:strVal val="visible"/>
                                      </p:to>
                                    </p:set>
                                    <p:animEffect transition="in" filter="wipe(left)">
                                      <p:cBhvr>
                                        <p:cTn id="32" dur="500"/>
                                        <p:tgtEl>
                                          <p:spTgt spid="7885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iterate type="wd">
                                    <p:tmPct val="10000"/>
                                  </p:iterate>
                                  <p:childTnLst>
                                    <p:set>
                                      <p:cBhvr>
                                        <p:cTn id="36" dur="1" fill="hold">
                                          <p:stCondLst>
                                            <p:cond delay="0"/>
                                          </p:stCondLst>
                                        </p:cTn>
                                        <p:tgtEl>
                                          <p:spTgt spid="78851">
                                            <p:txEl>
                                              <p:pRg st="6" end="6"/>
                                            </p:txEl>
                                          </p:spTgt>
                                        </p:tgtEl>
                                        <p:attrNameLst>
                                          <p:attrName>style.visibility</p:attrName>
                                        </p:attrNameLst>
                                      </p:cBhvr>
                                      <p:to>
                                        <p:strVal val="visible"/>
                                      </p:to>
                                    </p:set>
                                    <p:animEffect transition="in" filter="wipe(left)">
                                      <p:cBhvr>
                                        <p:cTn id="37" dur="500"/>
                                        <p:tgtEl>
                                          <p:spTgt spid="7885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iterate type="wd">
                                    <p:tmPct val="10000"/>
                                  </p:iterate>
                                  <p:childTnLst>
                                    <p:set>
                                      <p:cBhvr>
                                        <p:cTn id="41" dur="1" fill="hold">
                                          <p:stCondLst>
                                            <p:cond delay="0"/>
                                          </p:stCondLst>
                                        </p:cTn>
                                        <p:tgtEl>
                                          <p:spTgt spid="78851">
                                            <p:txEl>
                                              <p:pRg st="7" end="7"/>
                                            </p:txEl>
                                          </p:spTgt>
                                        </p:tgtEl>
                                        <p:attrNameLst>
                                          <p:attrName>style.visibility</p:attrName>
                                        </p:attrNameLst>
                                      </p:cBhvr>
                                      <p:to>
                                        <p:strVal val="visible"/>
                                      </p:to>
                                    </p:set>
                                    <p:animEffect transition="in" filter="wipe(left)">
                                      <p:cBhvr>
                                        <p:cTn id="42" dur="500"/>
                                        <p:tgtEl>
                                          <p:spTgt spid="788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261606" y="6479799"/>
            <a:ext cx="425194" cy="158697"/>
          </a:xfrm>
        </p:spPr>
        <p:txBody>
          <a:bodyPr/>
          <a:lstStyle/>
          <a:p>
            <a:fld id="{9949E774-34A7-474C-AF62-5CC7DD5252D5}" type="slidenum">
              <a:rPr lang="en-US" b="0">
                <a:latin typeface="Arial Narrow" panose="020B0604020202020204" pitchFamily="34" charset="0"/>
                <a:cs typeface="Arial Narrow" panose="020B0604020202020204" pitchFamily="34" charset="0"/>
              </a:rPr>
              <a:pPr/>
              <a:t>26</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178128" y="38126"/>
            <a:ext cx="8859214" cy="838200"/>
          </a:xfrm>
        </p:spPr>
        <p:txBody>
          <a:bodyPr/>
          <a:lstStyle/>
          <a:p>
            <a:r>
              <a:rPr lang="en-US" b="1" dirty="0">
                <a:latin typeface="Arial Narrow" panose="020B0604020202020204" pitchFamily="34" charset="0"/>
                <a:cs typeface="Arial Narrow" panose="020B0604020202020204" pitchFamily="34" charset="0"/>
              </a:rPr>
              <a:t>How is </a:t>
            </a:r>
            <a:r>
              <a:rPr lang="en-US" b="1" dirty="0">
                <a:latin typeface="Symbol" pitchFamily="2" charset="2"/>
                <a:cs typeface="Arial Narrow" panose="020B0604020202020204" pitchFamily="34" charset="0"/>
              </a:rPr>
              <a:t>n</a:t>
            </a:r>
            <a:r>
              <a:rPr lang="en-US" b="1" dirty="0">
                <a:latin typeface="Arial Narrow" panose="020B0604020202020204" pitchFamily="34" charset="0"/>
                <a:cs typeface="Arial Narrow" panose="020B0604020202020204" pitchFamily="34" charset="0"/>
              </a:rPr>
              <a:t> Experiment Different @ </a:t>
            </a:r>
            <a:r>
              <a:rPr lang="en-US" b="1" dirty="0">
                <a:latin typeface="Symbol" pitchFamily="2" charset="2"/>
                <a:cs typeface="Arial Narrow" panose="020B0604020202020204" pitchFamily="34" charset="0"/>
              </a:rPr>
              <a:t>m</a:t>
            </a:r>
            <a:r>
              <a:rPr lang="en-US" b="1" dirty="0">
                <a:latin typeface="Arial Narrow" panose="020B0604020202020204" pitchFamily="34" charset="0"/>
                <a:cs typeface="Arial Narrow" panose="020B0604020202020204" pitchFamily="34" charset="0"/>
              </a:rPr>
              <a:t>-col?</a:t>
            </a:r>
          </a:p>
        </p:txBody>
      </p:sp>
      <p:sp>
        <p:nvSpPr>
          <p:cNvPr id="78851" name="Rectangle 3"/>
          <p:cNvSpPr>
            <a:spLocks noGrp="1" noChangeArrowheads="1"/>
          </p:cNvSpPr>
          <p:nvPr>
            <p:ph type="body" idx="1"/>
          </p:nvPr>
        </p:nvSpPr>
        <p:spPr>
          <a:xfrm>
            <a:off x="233976" y="693679"/>
            <a:ext cx="8708366" cy="5418887"/>
          </a:xfrm>
        </p:spPr>
        <p:txBody>
          <a:bodyPr/>
          <a:lstStyle/>
          <a:p>
            <a:pPr>
              <a:spcBef>
                <a:spcPts val="0"/>
              </a:spcBef>
            </a:pPr>
            <a:r>
              <a:rPr lang="en-US" sz="4400" dirty="0">
                <a:solidFill>
                  <a:srgbClr val="0432FF"/>
                </a:solidFill>
                <a:latin typeface="Arial Narrow" panose="020B0604020202020204" pitchFamily="34" charset="0"/>
                <a:cs typeface="Arial Narrow" panose="020B0604020202020204" pitchFamily="34" charset="0"/>
              </a:rPr>
              <a:t>Systematics from the</a:t>
            </a:r>
            <a:r>
              <a:rPr lang="en-US" sz="4400" dirty="0">
                <a:solidFill>
                  <a:srgbClr val="0432FF"/>
                </a:solidFill>
                <a:latin typeface="Symbol" pitchFamily="2" charset="2"/>
                <a:cs typeface="Arial Narrow" panose="020B0604020202020204" pitchFamily="34" charset="0"/>
              </a:rPr>
              <a:t> n </a:t>
            </a:r>
            <a:r>
              <a:rPr lang="en-US" sz="4400" dirty="0">
                <a:solidFill>
                  <a:srgbClr val="0432FF"/>
                </a:solidFill>
                <a:latin typeface="Arial Narrow" panose="020B0604020202020204" pitchFamily="34" charset="0"/>
                <a:cs typeface="Arial Narrow" panose="020B0604020202020204" pitchFamily="34" charset="0"/>
              </a:rPr>
              <a:t>flux not an issue</a:t>
            </a:r>
          </a:p>
          <a:p>
            <a:pPr>
              <a:spcBef>
                <a:spcPts val="0"/>
              </a:spcBef>
            </a:pPr>
            <a:r>
              <a:rPr lang="en-US" sz="4400" dirty="0">
                <a:solidFill>
                  <a:srgbClr val="0432FF"/>
                </a:solidFill>
                <a:latin typeface="Symbol" pitchFamily="2" charset="2"/>
                <a:cs typeface="Arial Narrow" panose="020B0604020202020204" pitchFamily="34" charset="0"/>
              </a:rPr>
              <a:t>n</a:t>
            </a:r>
            <a:r>
              <a:rPr lang="en-US" sz="4400" dirty="0">
                <a:solidFill>
                  <a:srgbClr val="0432FF"/>
                </a:solidFill>
                <a:latin typeface="Arial Narrow" panose="020B0604020202020204" pitchFamily="34" charset="0"/>
                <a:cs typeface="Arial Narrow" panose="020B0604020202020204" pitchFamily="34" charset="0"/>
              </a:rPr>
              <a:t> event statistics similar to DUNE ND</a:t>
            </a:r>
          </a:p>
          <a:p>
            <a:pPr>
              <a:spcBef>
                <a:spcPts val="0"/>
              </a:spcBef>
            </a:pPr>
            <a:r>
              <a:rPr lang="en-US" sz="4400" dirty="0">
                <a:solidFill>
                  <a:srgbClr val="0432FF"/>
                </a:solidFill>
                <a:latin typeface="Arial Narrow" panose="020B0604020202020204" pitchFamily="34" charset="0"/>
                <a:cs typeface="Arial Narrow" panose="020B0604020202020204" pitchFamily="34" charset="0"/>
              </a:rPr>
              <a:t>Detector related systematics still remain</a:t>
            </a:r>
          </a:p>
          <a:p>
            <a:pPr>
              <a:spcBef>
                <a:spcPts val="0"/>
              </a:spcBef>
            </a:pPr>
            <a:r>
              <a:rPr lang="en-US" sz="4400" dirty="0">
                <a:solidFill>
                  <a:srgbClr val="0432FF"/>
                </a:solidFill>
                <a:latin typeface="Arial Narrow" panose="020B0604020202020204" pitchFamily="34" charset="0"/>
                <a:cs typeface="Arial Narrow" panose="020B0604020202020204" pitchFamily="34" charset="0"/>
              </a:rPr>
              <a:t>Understanding the </a:t>
            </a:r>
            <a:r>
              <a:rPr lang="en-US" sz="4400" dirty="0">
                <a:solidFill>
                  <a:srgbClr val="0432FF"/>
                </a:solidFill>
                <a:latin typeface="Symbol" pitchFamily="2" charset="2"/>
                <a:cs typeface="Arial Narrow" panose="020B0604020202020204" pitchFamily="34" charset="0"/>
              </a:rPr>
              <a:t>n</a:t>
            </a:r>
            <a:r>
              <a:rPr lang="en-US" sz="4400" dirty="0">
                <a:solidFill>
                  <a:srgbClr val="0432FF"/>
                </a:solidFill>
                <a:latin typeface="Arial Narrow" panose="020B0604020202020204" pitchFamily="34" charset="0"/>
                <a:cs typeface="Arial Narrow" panose="020B0604020202020204" pitchFamily="34" charset="0"/>
              </a:rPr>
              <a:t>-N interactions essential for expected physics topics at a </a:t>
            </a:r>
            <a:r>
              <a:rPr lang="en-US" sz="4400" dirty="0">
                <a:solidFill>
                  <a:srgbClr val="0432FF"/>
                </a:solidFill>
                <a:latin typeface="Symbol" pitchFamily="2" charset="2"/>
                <a:cs typeface="Arial Narrow" panose="020B0604020202020204" pitchFamily="34" charset="0"/>
              </a:rPr>
              <a:t>m</a:t>
            </a:r>
            <a:r>
              <a:rPr lang="en-US" sz="4400" dirty="0">
                <a:solidFill>
                  <a:srgbClr val="0432FF"/>
                </a:solidFill>
                <a:latin typeface="Arial Narrow" panose="020B0604020202020204" pitchFamily="34" charset="0"/>
                <a:cs typeface="Arial Narrow" panose="020B0604020202020204" pitchFamily="34" charset="0"/>
              </a:rPr>
              <a:t>-col facility </a:t>
            </a:r>
            <a:r>
              <a:rPr lang="en-US" sz="4400" dirty="0">
                <a:solidFill>
                  <a:srgbClr val="0432FF"/>
                </a:solidFill>
                <a:latin typeface="Symbol" pitchFamily="2" charset="2"/>
                <a:cs typeface="Arial Narrow" panose="020B0604020202020204" pitchFamily="34" charset="0"/>
              </a:rPr>
              <a:t>n</a:t>
            </a:r>
            <a:r>
              <a:rPr lang="en-US" sz="4400" dirty="0">
                <a:solidFill>
                  <a:srgbClr val="0432FF"/>
                </a:solidFill>
                <a:latin typeface="Arial Narrow" panose="020B0604020202020204" pitchFamily="34" charset="0"/>
                <a:cs typeface="Arial Narrow" panose="020B0604020202020204" pitchFamily="34" charset="0"/>
              </a:rPr>
              <a:t>-experiments</a:t>
            </a:r>
          </a:p>
          <a:p>
            <a:pPr lvl="1">
              <a:spcBef>
                <a:spcPts val="0"/>
              </a:spcBef>
            </a:pPr>
            <a:r>
              <a:rPr lang="en-US" sz="4000" dirty="0">
                <a:solidFill>
                  <a:srgbClr val="7030A0"/>
                </a:solidFill>
                <a:latin typeface="Symbol" pitchFamily="2" charset="2"/>
                <a:cs typeface="Arial Narrow" panose="020B0604020202020204" pitchFamily="34" charset="0"/>
              </a:rPr>
              <a:t>n’</a:t>
            </a:r>
            <a:r>
              <a:rPr lang="en-US" sz="4000" dirty="0">
                <a:solidFill>
                  <a:srgbClr val="7030A0"/>
                </a:solidFill>
                <a:latin typeface="Arial Narrow" panose="020B0604020202020204" pitchFamily="34" charset="0"/>
                <a:cs typeface="Arial Narrow" panose="020B0604020202020204" pitchFamily="34" charset="0"/>
              </a:rPr>
              <a:t>s become serious backgrounds, especially for high </a:t>
            </a:r>
            <a:r>
              <a:rPr lang="en-US" sz="4000" dirty="0" err="1">
                <a:solidFill>
                  <a:srgbClr val="7030A0"/>
                </a:solidFill>
                <a:latin typeface="Arial Narrow" panose="020B0604020202020204" pitchFamily="34" charset="0"/>
                <a:cs typeface="Arial Narrow" panose="020B0604020202020204" pitchFamily="34" charset="0"/>
              </a:rPr>
              <a:t>E</a:t>
            </a:r>
            <a:r>
              <a:rPr lang="en-US" sz="4000" baseline="-25000" dirty="0" err="1">
                <a:solidFill>
                  <a:srgbClr val="7030A0"/>
                </a:solidFill>
                <a:latin typeface="Symbol" pitchFamily="2" charset="2"/>
                <a:cs typeface="Arial Narrow" panose="020B0604020202020204" pitchFamily="34" charset="0"/>
              </a:rPr>
              <a:t>m</a:t>
            </a:r>
            <a:r>
              <a:rPr lang="en-US" sz="4000" dirty="0">
                <a:solidFill>
                  <a:srgbClr val="7030A0"/>
                </a:solidFill>
                <a:latin typeface="Arial Narrow" panose="020B0604020202020204" pitchFamily="34" charset="0"/>
                <a:cs typeface="Arial Narrow" panose="020B0604020202020204" pitchFamily="34" charset="0"/>
              </a:rPr>
              <a:t> collider facility</a:t>
            </a:r>
          </a:p>
        </p:txBody>
      </p:sp>
      <p:sp>
        <p:nvSpPr>
          <p:cNvPr id="2" name="Date Placeholder 1"/>
          <p:cNvSpPr>
            <a:spLocks noGrp="1"/>
          </p:cNvSpPr>
          <p:nvPr>
            <p:ph type="dt" sz="half" idx="2"/>
          </p:nvPr>
        </p:nvSpPr>
        <p:spPr>
          <a:xfrm>
            <a:off x="879219" y="6549548"/>
            <a:ext cx="998567" cy="158697"/>
          </a:xfrm>
        </p:spPr>
        <p:txBody>
          <a:bodyPr/>
          <a:lstStyle/>
          <a:p>
            <a:pPr>
              <a:defRPr/>
            </a:pPr>
            <a:r>
              <a:rPr lang="en-US">
                <a:latin typeface="Arial Narrow" panose="020B0604020202020204" pitchFamily="34" charset="0"/>
                <a:cs typeface="Arial Narrow" panose="020B0604020202020204" pitchFamily="34" charset="0"/>
              </a:rPr>
              <a:t>Oct. 28, 2025</a:t>
            </a:r>
          </a:p>
        </p:txBody>
      </p:sp>
      <p:sp>
        <p:nvSpPr>
          <p:cNvPr id="3" name="Footer Placeholder 2"/>
          <p:cNvSpPr>
            <a:spLocks noGrp="1"/>
          </p:cNvSpPr>
          <p:nvPr>
            <p:ph type="ftr" sz="quarter" idx="3"/>
          </p:nvPr>
        </p:nvSpPr>
        <p:spPr>
          <a:xfrm>
            <a:off x="1877785" y="6549548"/>
            <a:ext cx="4892514" cy="170720"/>
          </a:xfrm>
        </p:spPr>
        <p:txBody>
          <a:bodyPr/>
          <a:lstStyle/>
          <a:p>
            <a:pPr>
              <a:defRPr/>
            </a:pPr>
            <a:r>
              <a:rPr lang="en-US">
                <a:latin typeface="Arial Narrow" panose="020B0604020202020204" pitchFamily="34" charset="0"/>
                <a:cs typeface="Arial Narrow" panose="020B0604020202020204" pitchFamily="34" charset="0"/>
              </a:rPr>
              <a:t>Nu Detectors at a MuCol Facility,  Jaehoon Yu</a:t>
            </a:r>
            <a:endParaRPr lang="en-US"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565237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500"/>
                                        <p:tgtEl>
                                          <p:spTgt spid="7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
                                  </p:iterate>
                                  <p:childTnLst>
                                    <p:set>
                                      <p:cBhvr>
                                        <p:cTn id="16" dur="1" fill="hold">
                                          <p:stCondLst>
                                            <p:cond delay="0"/>
                                          </p:stCondLst>
                                        </p:cTn>
                                        <p:tgtEl>
                                          <p:spTgt spid="78851">
                                            <p:txEl>
                                              <p:pRg st="2" end="2"/>
                                            </p:txEl>
                                          </p:spTgt>
                                        </p:tgtEl>
                                        <p:attrNameLst>
                                          <p:attrName>style.visibility</p:attrName>
                                        </p:attrNameLst>
                                      </p:cBhvr>
                                      <p:to>
                                        <p:strVal val="visible"/>
                                      </p:to>
                                    </p:set>
                                    <p:animEffect transition="in" filter="wipe(left)">
                                      <p:cBhvr>
                                        <p:cTn id="17" dur="500"/>
                                        <p:tgtEl>
                                          <p:spTgt spid="788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wd">
                                    <p:tmPct val="10000"/>
                                  </p:iterate>
                                  <p:childTnLst>
                                    <p:set>
                                      <p:cBhvr>
                                        <p:cTn id="21" dur="1" fill="hold">
                                          <p:stCondLst>
                                            <p:cond delay="0"/>
                                          </p:stCondLst>
                                        </p:cTn>
                                        <p:tgtEl>
                                          <p:spTgt spid="78851">
                                            <p:txEl>
                                              <p:pRg st="3" end="3"/>
                                            </p:txEl>
                                          </p:spTgt>
                                        </p:tgtEl>
                                        <p:attrNameLst>
                                          <p:attrName>style.visibility</p:attrName>
                                        </p:attrNameLst>
                                      </p:cBhvr>
                                      <p:to>
                                        <p:strVal val="visible"/>
                                      </p:to>
                                    </p:set>
                                    <p:animEffect transition="in" filter="wipe(left)">
                                      <p:cBhvr>
                                        <p:cTn id="22" dur="500"/>
                                        <p:tgtEl>
                                          <p:spTgt spid="78851">
                                            <p:txEl>
                                              <p:pRg st="3" end="3"/>
                                            </p:txEl>
                                          </p:spTgt>
                                        </p:tgtEl>
                                      </p:cBhvr>
                                    </p:animEffect>
                                  </p:childTnLst>
                                </p:cTn>
                              </p:par>
                            </p:childTnLst>
                          </p:cTn>
                        </p:par>
                        <p:par>
                          <p:cTn id="23" fill="hold">
                            <p:stCondLst>
                              <p:cond delay="1150"/>
                            </p:stCondLst>
                            <p:childTnLst>
                              <p:par>
                                <p:cTn id="24" presetID="22" presetClass="entr" presetSubtype="8" fill="hold" grpId="0" nodeType="afterEffect">
                                  <p:stCondLst>
                                    <p:cond delay="0"/>
                                  </p:stCondLst>
                                  <p:iterate type="wd">
                                    <p:tmPct val="10000"/>
                                  </p:iterate>
                                  <p:childTnLst>
                                    <p:set>
                                      <p:cBhvr>
                                        <p:cTn id="25" dur="1" fill="hold">
                                          <p:stCondLst>
                                            <p:cond delay="0"/>
                                          </p:stCondLst>
                                        </p:cTn>
                                        <p:tgtEl>
                                          <p:spTgt spid="78851">
                                            <p:txEl>
                                              <p:pRg st="4" end="4"/>
                                            </p:txEl>
                                          </p:spTgt>
                                        </p:tgtEl>
                                        <p:attrNameLst>
                                          <p:attrName>style.visibility</p:attrName>
                                        </p:attrNameLst>
                                      </p:cBhvr>
                                      <p:to>
                                        <p:strVal val="visible"/>
                                      </p:to>
                                    </p:set>
                                    <p:animEffect transition="in" filter="wipe(left)">
                                      <p:cBhvr>
                                        <p:cTn id="26" dur="500"/>
                                        <p:tgtEl>
                                          <p:spTgt spid="788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2"/>
          </p:nvPr>
        </p:nvSpPr>
        <p:spPr>
          <a:xfrm>
            <a:off x="685800" y="6248400"/>
            <a:ext cx="1905000" cy="4572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a:solidFill>
                  <a:srgbClr val="FF0066"/>
                </a:solidFill>
                <a:latin typeface="Arial Narrow" charset="0"/>
              </a:rPr>
              <a:t>Oct. 28, 2025</a:t>
            </a:r>
            <a:endParaRPr lang="en-US" sz="1400" dirty="0">
              <a:solidFill>
                <a:srgbClr val="FF0066"/>
              </a:solidFill>
              <a:latin typeface="Arial Narrow" charset="0"/>
            </a:endParaRPr>
          </a:p>
        </p:txBody>
      </p:sp>
      <p:sp>
        <p:nvSpPr>
          <p:cNvPr id="6" name="Slide Number Placeholder 5"/>
          <p:cNvSpPr>
            <a:spLocks noGrp="1"/>
          </p:cNvSpPr>
          <p:nvPr>
            <p:ph type="sldNum" sz="quarter" idx="4"/>
          </p:nvPr>
        </p:nvSpPr>
        <p:spPr>
          <a:xfrm>
            <a:off x="6553200" y="6248400"/>
            <a:ext cx="1905000" cy="457200"/>
          </a:xfrm>
          <a:prstGeom prst="rect">
            <a:avLst/>
          </a:prstGeom>
        </p:spPr>
        <p:txBody>
          <a:bodyP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669E5A06-31D5-AF47-8D83-B0D4AB7E3FC1}" type="slidenum">
              <a:rPr lang="en-US" sz="1400">
                <a:solidFill>
                  <a:srgbClr val="A50021"/>
                </a:solidFill>
                <a:latin typeface="Arial Narrow" charset="0"/>
              </a:rPr>
              <a:pPr eaLnBrk="1" hangingPunct="1"/>
              <a:t>27</a:t>
            </a:fld>
            <a:endParaRPr lang="en-US" sz="1400">
              <a:solidFill>
                <a:srgbClr val="A50021"/>
              </a:solidFill>
              <a:latin typeface="Arial Narrow" charset="0"/>
            </a:endParaRPr>
          </a:p>
        </p:txBody>
      </p:sp>
      <p:sp>
        <p:nvSpPr>
          <p:cNvPr id="19461" name="Rectangle 2"/>
          <p:cNvSpPr>
            <a:spLocks noGrp="1" noChangeArrowheads="1"/>
          </p:cNvSpPr>
          <p:nvPr>
            <p:ph type="title"/>
          </p:nvPr>
        </p:nvSpPr>
        <p:spPr>
          <a:xfrm>
            <a:off x="277952" y="-13633"/>
            <a:ext cx="8382000" cy="755703"/>
          </a:xfrm>
        </p:spPr>
        <p:txBody>
          <a:bodyPr>
            <a:noAutofit/>
          </a:bodyPr>
          <a:lstStyle/>
          <a:p>
            <a:r>
              <a:rPr lang="en-GB" sz="5400" dirty="0"/>
              <a:t>Summary</a:t>
            </a:r>
            <a:endParaRPr lang="en-GB" sz="5400" b="1" dirty="0">
              <a:solidFill>
                <a:srgbClr val="C00000"/>
              </a:solidFill>
            </a:endParaRPr>
          </a:p>
        </p:txBody>
      </p:sp>
      <p:sp>
        <p:nvSpPr>
          <p:cNvPr id="111619" name="Rectangle 3"/>
          <p:cNvSpPr>
            <a:spLocks noGrp="1" noChangeArrowheads="1"/>
          </p:cNvSpPr>
          <p:nvPr>
            <p:ph type="body" idx="4294967295"/>
          </p:nvPr>
        </p:nvSpPr>
        <p:spPr>
          <a:xfrm>
            <a:off x="19040" y="742070"/>
            <a:ext cx="9105919" cy="5238013"/>
          </a:xfrm>
          <a:prstGeom prst="rect">
            <a:avLst/>
          </a:prstGeom>
        </p:spPr>
        <p:txBody>
          <a:bodyPr/>
          <a:lstStyle/>
          <a:p>
            <a:pPr>
              <a:spcBef>
                <a:spcPts val="0"/>
              </a:spcBef>
            </a:pPr>
            <a:r>
              <a:rPr lang="en-US" dirty="0">
                <a:solidFill>
                  <a:srgbClr val="0432FF"/>
                </a:solidFill>
                <a:latin typeface="Arial Narrow" charset="0"/>
                <a:ea typeface="Arial Narrow" charset="0"/>
                <a:cs typeface="Arial Narrow" charset="0"/>
              </a:rPr>
              <a:t>Precision detector experiences at DUNE and other next gen </a:t>
            </a:r>
            <a:r>
              <a:rPr lang="en-US" dirty="0">
                <a:solidFill>
                  <a:srgbClr val="0432FF"/>
                </a:solidFill>
                <a:latin typeface="Symbol" pitchFamily="2" charset="2"/>
                <a:ea typeface="Arial Narrow" charset="0"/>
                <a:cs typeface="Arial Narrow" charset="0"/>
              </a:rPr>
              <a:t>n</a:t>
            </a:r>
            <a:r>
              <a:rPr lang="en-US" dirty="0">
                <a:solidFill>
                  <a:srgbClr val="0432FF"/>
                </a:solidFill>
                <a:latin typeface="Arial Narrow" charset="0"/>
                <a:ea typeface="Arial Narrow" charset="0"/>
                <a:cs typeface="Arial Narrow" charset="0"/>
              </a:rPr>
              <a:t> exp. would be essential for </a:t>
            </a:r>
            <a:r>
              <a:rPr lang="en-US" dirty="0">
                <a:solidFill>
                  <a:srgbClr val="0432FF"/>
                </a:solidFill>
                <a:latin typeface="Symbol" pitchFamily="2" charset="2"/>
                <a:ea typeface="Arial Narrow" charset="0"/>
                <a:cs typeface="Arial Narrow" charset="0"/>
              </a:rPr>
              <a:t>m</a:t>
            </a:r>
            <a:r>
              <a:rPr lang="en-US" dirty="0">
                <a:solidFill>
                  <a:srgbClr val="0432FF"/>
                </a:solidFill>
                <a:latin typeface="Arial Narrow" charset="0"/>
                <a:ea typeface="Arial Narrow" charset="0"/>
                <a:cs typeface="Arial Narrow" charset="0"/>
              </a:rPr>
              <a:t>-col facility </a:t>
            </a:r>
            <a:r>
              <a:rPr lang="en-US" dirty="0">
                <a:solidFill>
                  <a:srgbClr val="0432FF"/>
                </a:solidFill>
                <a:latin typeface="Symbol" pitchFamily="2" charset="2"/>
                <a:ea typeface="Arial Narrow" charset="0"/>
                <a:cs typeface="Arial Narrow" charset="0"/>
              </a:rPr>
              <a:t>n</a:t>
            </a:r>
            <a:r>
              <a:rPr lang="en-US" dirty="0">
                <a:solidFill>
                  <a:srgbClr val="0432FF"/>
                </a:solidFill>
                <a:latin typeface="Arial Narrow" charset="0"/>
                <a:ea typeface="Arial Narrow" charset="0"/>
                <a:cs typeface="Arial Narrow" charset="0"/>
              </a:rPr>
              <a:t>-exp</a:t>
            </a:r>
          </a:p>
          <a:p>
            <a:pPr>
              <a:spcBef>
                <a:spcPts val="0"/>
              </a:spcBef>
            </a:pPr>
            <a:r>
              <a:rPr lang="en-US" dirty="0">
                <a:solidFill>
                  <a:srgbClr val="0432FF"/>
                </a:solidFill>
                <a:latin typeface="Arial Narrow" charset="0"/>
                <a:ea typeface="Arial Narrow" charset="0"/>
                <a:cs typeface="Arial Narrow" charset="0"/>
              </a:rPr>
              <a:t>Essential to have good ideas on physics goals</a:t>
            </a:r>
          </a:p>
          <a:p>
            <a:pPr lvl="1">
              <a:spcBef>
                <a:spcPts val="0"/>
              </a:spcBef>
            </a:pPr>
            <a:r>
              <a:rPr lang="en-US" dirty="0">
                <a:solidFill>
                  <a:srgbClr val="7030A0"/>
                </a:solidFill>
                <a:latin typeface="Arial Narrow" charset="0"/>
                <a:ea typeface="Arial Narrow" charset="0"/>
                <a:cs typeface="Arial Narrow" charset="0"/>
              </a:rPr>
              <a:t>Which facility?</a:t>
            </a:r>
          </a:p>
          <a:p>
            <a:pPr lvl="1">
              <a:spcBef>
                <a:spcPts val="0"/>
              </a:spcBef>
            </a:pPr>
            <a:r>
              <a:rPr lang="en-US" dirty="0">
                <a:solidFill>
                  <a:srgbClr val="7030A0"/>
                </a:solidFill>
                <a:latin typeface="Arial Narrow" charset="0"/>
                <a:ea typeface="Arial Narrow" charset="0"/>
                <a:cs typeface="Arial Narrow" charset="0"/>
              </a:rPr>
              <a:t>Final states?</a:t>
            </a:r>
          </a:p>
          <a:p>
            <a:pPr lvl="1">
              <a:spcBef>
                <a:spcPts val="0"/>
              </a:spcBef>
            </a:pPr>
            <a:r>
              <a:rPr lang="en-US" dirty="0">
                <a:solidFill>
                  <a:srgbClr val="7030A0"/>
                </a:solidFill>
                <a:latin typeface="Arial Narrow" charset="0"/>
                <a:ea typeface="Arial Narrow" charset="0"/>
                <a:cs typeface="Arial Narrow" charset="0"/>
              </a:rPr>
              <a:t>Background?</a:t>
            </a:r>
          </a:p>
          <a:p>
            <a:pPr>
              <a:spcBef>
                <a:spcPts val="0"/>
              </a:spcBef>
            </a:pPr>
            <a:r>
              <a:rPr lang="en-US" dirty="0">
                <a:solidFill>
                  <a:srgbClr val="0432FF"/>
                </a:solidFill>
                <a:latin typeface="Arial Narrow" charset="0"/>
                <a:ea typeface="Arial Narrow" charset="0"/>
                <a:cs typeface="Arial Narrow" charset="0"/>
              </a:rPr>
              <a:t>Need to determine the detector requirements for the goal</a:t>
            </a:r>
          </a:p>
          <a:p>
            <a:pPr lvl="1">
              <a:spcBef>
                <a:spcPts val="0"/>
              </a:spcBef>
            </a:pPr>
            <a:r>
              <a:rPr lang="en-US" dirty="0">
                <a:solidFill>
                  <a:srgbClr val="7030A0"/>
                </a:solidFill>
                <a:latin typeface="Arial Narrow" charset="0"/>
                <a:ea typeface="Arial Narrow" charset="0"/>
                <a:cs typeface="Arial Narrow" charset="0"/>
              </a:rPr>
              <a:t>Need to establish detector R&amp;D plan to meet the requirements in a timely fashion</a:t>
            </a:r>
          </a:p>
          <a:p>
            <a:pPr>
              <a:spcBef>
                <a:spcPts val="0"/>
              </a:spcBef>
            </a:pPr>
            <a:r>
              <a:rPr lang="en-US" dirty="0">
                <a:solidFill>
                  <a:srgbClr val="0432FF"/>
                </a:solidFill>
                <a:latin typeface="Arial Narrow" charset="0"/>
                <a:ea typeface="Arial Narrow" charset="0"/>
                <a:cs typeface="Arial Narrow" charset="0"/>
              </a:rPr>
              <a:t>Need to have a much better understanding of the </a:t>
            </a:r>
            <a:r>
              <a:rPr lang="en-US" dirty="0">
                <a:solidFill>
                  <a:srgbClr val="0432FF"/>
                </a:solidFill>
                <a:latin typeface="Symbol" pitchFamily="2" charset="2"/>
                <a:ea typeface="Arial Narrow" charset="0"/>
                <a:cs typeface="Arial Narrow" charset="0"/>
              </a:rPr>
              <a:t>n</a:t>
            </a:r>
            <a:r>
              <a:rPr lang="en-US" dirty="0">
                <a:solidFill>
                  <a:srgbClr val="0432FF"/>
                </a:solidFill>
                <a:latin typeface="Arial Narrow" charset="0"/>
                <a:ea typeface="Arial Narrow" charset="0"/>
                <a:cs typeface="Arial Narrow" charset="0"/>
              </a:rPr>
              <a:t>-N interaction modeling</a:t>
            </a:r>
            <a:endParaRPr lang="en-US" dirty="0">
              <a:solidFill>
                <a:srgbClr val="3C5A77"/>
              </a:solidFill>
              <a:latin typeface="Arial Narrow" charset="0"/>
              <a:ea typeface="Arial Narrow" charset="0"/>
              <a:cs typeface="Arial Narrow" charset="0"/>
            </a:endParaRPr>
          </a:p>
        </p:txBody>
      </p:sp>
      <p:sp>
        <p:nvSpPr>
          <p:cNvPr id="2" name="Footer Placeholder 1"/>
          <p:cNvSpPr>
            <a:spLocks noGrp="1"/>
          </p:cNvSpPr>
          <p:nvPr>
            <p:ph type="ftr" sz="quarter" idx="3"/>
          </p:nvPr>
        </p:nvSpPr>
        <p:spPr>
          <a:xfrm>
            <a:off x="3349485" y="6425917"/>
            <a:ext cx="3106209" cy="332023"/>
          </a:xfrm>
        </p:spPr>
        <p:txBody>
          <a:bodyPr/>
          <a:lstStyle/>
          <a:p>
            <a:pPr>
              <a:defRPr/>
            </a:pPr>
            <a:r>
              <a:rPr lang="de-DE"/>
              <a:t>Nu Detectors at a MuCol Facility,  Jaehoon Yu</a:t>
            </a:r>
            <a:endParaRPr lang="en-US"/>
          </a:p>
        </p:txBody>
      </p:sp>
    </p:spTree>
    <p:extLst>
      <p:ext uri="{BB962C8B-B14F-4D97-AF65-F5344CB8AC3E}">
        <p14:creationId xmlns:p14="http://schemas.microsoft.com/office/powerpoint/2010/main" val="1414620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111619">
                                            <p:txEl>
                                              <p:pRg st="0" end="0"/>
                                            </p:txEl>
                                          </p:spTgt>
                                        </p:tgtEl>
                                        <p:attrNameLst>
                                          <p:attrName>style.visibility</p:attrName>
                                        </p:attrNameLst>
                                      </p:cBhvr>
                                      <p:to>
                                        <p:strVal val="visible"/>
                                      </p:to>
                                    </p:set>
                                    <p:animEffect transition="in" filter="wipe(left)">
                                      <p:cBhvr>
                                        <p:cTn id="7" dur="500"/>
                                        <p:tgtEl>
                                          <p:spTgt spid="1116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111619">
                                            <p:txEl>
                                              <p:pRg st="1" end="1"/>
                                            </p:txEl>
                                          </p:spTgt>
                                        </p:tgtEl>
                                        <p:attrNameLst>
                                          <p:attrName>style.visibility</p:attrName>
                                        </p:attrNameLst>
                                      </p:cBhvr>
                                      <p:to>
                                        <p:strVal val="visible"/>
                                      </p:to>
                                    </p:set>
                                    <p:animEffect transition="in" filter="wipe(left)">
                                      <p:cBhvr>
                                        <p:cTn id="12" dur="500"/>
                                        <p:tgtEl>
                                          <p:spTgt spid="111619">
                                            <p:txEl>
                                              <p:pRg st="1" end="1"/>
                                            </p:txEl>
                                          </p:spTgt>
                                        </p:tgtEl>
                                      </p:cBhvr>
                                    </p:animEffect>
                                  </p:childTnLst>
                                </p:cTn>
                              </p:par>
                            </p:childTnLst>
                          </p:cTn>
                        </p:par>
                        <p:par>
                          <p:cTn id="13" fill="hold">
                            <p:stCondLst>
                              <p:cond delay="850"/>
                            </p:stCondLst>
                            <p:childTnLst>
                              <p:par>
                                <p:cTn id="14" presetID="22" presetClass="entr" presetSubtype="8" fill="hold" grpId="0" nodeType="afterEffect">
                                  <p:stCondLst>
                                    <p:cond delay="0"/>
                                  </p:stCondLst>
                                  <p:iterate type="wd">
                                    <p:tmPct val="10000"/>
                                  </p:iterate>
                                  <p:childTnLst>
                                    <p:set>
                                      <p:cBhvr>
                                        <p:cTn id="15" dur="1" fill="hold">
                                          <p:stCondLst>
                                            <p:cond delay="0"/>
                                          </p:stCondLst>
                                        </p:cTn>
                                        <p:tgtEl>
                                          <p:spTgt spid="111619">
                                            <p:txEl>
                                              <p:pRg st="2" end="2"/>
                                            </p:txEl>
                                          </p:spTgt>
                                        </p:tgtEl>
                                        <p:attrNameLst>
                                          <p:attrName>style.visibility</p:attrName>
                                        </p:attrNameLst>
                                      </p:cBhvr>
                                      <p:to>
                                        <p:strVal val="visible"/>
                                      </p:to>
                                    </p:set>
                                    <p:animEffect transition="in" filter="wipe(left)">
                                      <p:cBhvr>
                                        <p:cTn id="16" dur="500"/>
                                        <p:tgtEl>
                                          <p:spTgt spid="111619">
                                            <p:txEl>
                                              <p:pRg st="2" end="2"/>
                                            </p:txEl>
                                          </p:spTgt>
                                        </p:tgtEl>
                                      </p:cBhvr>
                                    </p:animEffect>
                                  </p:childTnLst>
                                </p:cTn>
                              </p:par>
                            </p:childTnLst>
                          </p:cTn>
                        </p:par>
                        <p:par>
                          <p:cTn id="17" fill="hold">
                            <p:stCondLst>
                              <p:cond delay="1450"/>
                            </p:stCondLst>
                            <p:childTnLst>
                              <p:par>
                                <p:cTn id="18" presetID="22" presetClass="entr" presetSubtype="8" fill="hold" grpId="0" nodeType="afterEffect">
                                  <p:stCondLst>
                                    <p:cond delay="0"/>
                                  </p:stCondLst>
                                  <p:iterate type="wd">
                                    <p:tmPct val="10000"/>
                                  </p:iterate>
                                  <p:childTnLst>
                                    <p:set>
                                      <p:cBhvr>
                                        <p:cTn id="19" dur="1" fill="hold">
                                          <p:stCondLst>
                                            <p:cond delay="0"/>
                                          </p:stCondLst>
                                        </p:cTn>
                                        <p:tgtEl>
                                          <p:spTgt spid="111619">
                                            <p:txEl>
                                              <p:pRg st="3" end="3"/>
                                            </p:txEl>
                                          </p:spTgt>
                                        </p:tgtEl>
                                        <p:attrNameLst>
                                          <p:attrName>style.visibility</p:attrName>
                                        </p:attrNameLst>
                                      </p:cBhvr>
                                      <p:to>
                                        <p:strVal val="visible"/>
                                      </p:to>
                                    </p:set>
                                    <p:animEffect transition="in" filter="wipe(left)">
                                      <p:cBhvr>
                                        <p:cTn id="20" dur="500"/>
                                        <p:tgtEl>
                                          <p:spTgt spid="111619">
                                            <p:txEl>
                                              <p:pRg st="3" end="3"/>
                                            </p:txEl>
                                          </p:spTgt>
                                        </p:tgtEl>
                                      </p:cBhvr>
                                    </p:animEffect>
                                  </p:childTnLst>
                                </p:cTn>
                              </p:par>
                            </p:childTnLst>
                          </p:cTn>
                        </p:par>
                        <p:par>
                          <p:cTn id="21" fill="hold">
                            <p:stCondLst>
                              <p:cond delay="2050"/>
                            </p:stCondLst>
                            <p:childTnLst>
                              <p:par>
                                <p:cTn id="22" presetID="22" presetClass="entr" presetSubtype="8" fill="hold" grpId="0" nodeType="afterEffect">
                                  <p:stCondLst>
                                    <p:cond delay="0"/>
                                  </p:stCondLst>
                                  <p:iterate type="wd">
                                    <p:tmPct val="10000"/>
                                  </p:iterate>
                                  <p:childTnLst>
                                    <p:set>
                                      <p:cBhvr>
                                        <p:cTn id="23" dur="1" fill="hold">
                                          <p:stCondLst>
                                            <p:cond delay="0"/>
                                          </p:stCondLst>
                                        </p:cTn>
                                        <p:tgtEl>
                                          <p:spTgt spid="111619">
                                            <p:txEl>
                                              <p:pRg st="4" end="4"/>
                                            </p:txEl>
                                          </p:spTgt>
                                        </p:tgtEl>
                                        <p:attrNameLst>
                                          <p:attrName>style.visibility</p:attrName>
                                        </p:attrNameLst>
                                      </p:cBhvr>
                                      <p:to>
                                        <p:strVal val="visible"/>
                                      </p:to>
                                    </p:set>
                                    <p:animEffect transition="in" filter="wipe(left)">
                                      <p:cBhvr>
                                        <p:cTn id="24" dur="500"/>
                                        <p:tgtEl>
                                          <p:spTgt spid="111619">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iterate type="wd">
                                    <p:tmPct val="10000"/>
                                  </p:iterate>
                                  <p:childTnLst>
                                    <p:set>
                                      <p:cBhvr>
                                        <p:cTn id="28" dur="1" fill="hold">
                                          <p:stCondLst>
                                            <p:cond delay="0"/>
                                          </p:stCondLst>
                                        </p:cTn>
                                        <p:tgtEl>
                                          <p:spTgt spid="111619">
                                            <p:txEl>
                                              <p:pRg st="5" end="5"/>
                                            </p:txEl>
                                          </p:spTgt>
                                        </p:tgtEl>
                                        <p:attrNameLst>
                                          <p:attrName>style.visibility</p:attrName>
                                        </p:attrNameLst>
                                      </p:cBhvr>
                                      <p:to>
                                        <p:strVal val="visible"/>
                                      </p:to>
                                    </p:set>
                                    <p:animEffect transition="in" filter="wipe(left)">
                                      <p:cBhvr>
                                        <p:cTn id="29" dur="500"/>
                                        <p:tgtEl>
                                          <p:spTgt spid="111619">
                                            <p:txEl>
                                              <p:pRg st="5" end="5"/>
                                            </p:txEl>
                                          </p:spTgt>
                                        </p:tgtEl>
                                      </p:cBhvr>
                                    </p:animEffect>
                                  </p:childTnLst>
                                </p:cTn>
                              </p:par>
                            </p:childTnLst>
                          </p:cTn>
                        </p:par>
                        <p:par>
                          <p:cTn id="30" fill="hold">
                            <p:stCondLst>
                              <p:cond delay="900"/>
                            </p:stCondLst>
                            <p:childTnLst>
                              <p:par>
                                <p:cTn id="31" presetID="22" presetClass="entr" presetSubtype="8" fill="hold" grpId="0" nodeType="afterEffect">
                                  <p:stCondLst>
                                    <p:cond delay="0"/>
                                  </p:stCondLst>
                                  <p:iterate type="wd">
                                    <p:tmPct val="10000"/>
                                  </p:iterate>
                                  <p:childTnLst>
                                    <p:set>
                                      <p:cBhvr>
                                        <p:cTn id="32" dur="1" fill="hold">
                                          <p:stCondLst>
                                            <p:cond delay="0"/>
                                          </p:stCondLst>
                                        </p:cTn>
                                        <p:tgtEl>
                                          <p:spTgt spid="111619">
                                            <p:txEl>
                                              <p:pRg st="6" end="6"/>
                                            </p:txEl>
                                          </p:spTgt>
                                        </p:tgtEl>
                                        <p:attrNameLst>
                                          <p:attrName>style.visibility</p:attrName>
                                        </p:attrNameLst>
                                      </p:cBhvr>
                                      <p:to>
                                        <p:strVal val="visible"/>
                                      </p:to>
                                    </p:set>
                                    <p:animEffect transition="in" filter="wipe(left)">
                                      <p:cBhvr>
                                        <p:cTn id="33" dur="500"/>
                                        <p:tgtEl>
                                          <p:spTgt spid="111619">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iterate type="wd">
                                    <p:tmPct val="10000"/>
                                  </p:iterate>
                                  <p:childTnLst>
                                    <p:set>
                                      <p:cBhvr>
                                        <p:cTn id="37" dur="1" fill="hold">
                                          <p:stCondLst>
                                            <p:cond delay="0"/>
                                          </p:stCondLst>
                                        </p:cTn>
                                        <p:tgtEl>
                                          <p:spTgt spid="111619">
                                            <p:txEl>
                                              <p:pRg st="7" end="7"/>
                                            </p:txEl>
                                          </p:spTgt>
                                        </p:tgtEl>
                                        <p:attrNameLst>
                                          <p:attrName>style.visibility</p:attrName>
                                        </p:attrNameLst>
                                      </p:cBhvr>
                                      <p:to>
                                        <p:strVal val="visible"/>
                                      </p:to>
                                    </p:set>
                                    <p:animEffect transition="in" filter="wipe(left)">
                                      <p:cBhvr>
                                        <p:cTn id="38" dur="500"/>
                                        <p:tgtEl>
                                          <p:spTgt spid="1116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txBox="1">
            <a:spLocks noChangeArrowheads="1"/>
          </p:cNvSpPr>
          <p:nvPr/>
        </p:nvSpPr>
        <p:spPr bwMode="auto">
          <a:xfrm>
            <a:off x="198150" y="68159"/>
            <a:ext cx="8641052"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rgbClr val="A5002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2pPr>
            <a:lvl3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3pPr>
            <a:lvl4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4pPr>
            <a:lvl5pPr algn="ctr" rtl="0" eaLnBrk="0" fontAlgn="base" hangingPunct="0">
              <a:spcBef>
                <a:spcPct val="0"/>
              </a:spcBef>
              <a:spcAft>
                <a:spcPct val="0"/>
              </a:spcAft>
              <a:defRPr sz="4400">
                <a:solidFill>
                  <a:srgbClr val="A50021"/>
                </a:solidFill>
                <a:latin typeface="Arial Narrow" pitchFamily="34" charset="0"/>
                <a:ea typeface="ＭＳ Ｐゴシック" charset="-128"/>
                <a:cs typeface="ＭＳ Ｐゴシック" charset="-128"/>
              </a:defRPr>
            </a:lvl5pPr>
            <a:lvl6pPr marL="457200" algn="ctr" rtl="0" fontAlgn="base">
              <a:spcBef>
                <a:spcPct val="0"/>
              </a:spcBef>
              <a:spcAft>
                <a:spcPct val="0"/>
              </a:spcAft>
              <a:defRPr sz="4400">
                <a:solidFill>
                  <a:srgbClr val="A50021"/>
                </a:solidFill>
                <a:latin typeface="Arial Narrow" pitchFamily="34" charset="0"/>
              </a:defRPr>
            </a:lvl6pPr>
            <a:lvl7pPr marL="914400" algn="ctr" rtl="0" fontAlgn="base">
              <a:spcBef>
                <a:spcPct val="0"/>
              </a:spcBef>
              <a:spcAft>
                <a:spcPct val="0"/>
              </a:spcAft>
              <a:defRPr sz="4400">
                <a:solidFill>
                  <a:srgbClr val="A50021"/>
                </a:solidFill>
                <a:latin typeface="Arial Narrow" pitchFamily="34" charset="0"/>
              </a:defRPr>
            </a:lvl7pPr>
            <a:lvl8pPr marL="1371600" algn="ctr" rtl="0" fontAlgn="base">
              <a:spcBef>
                <a:spcPct val="0"/>
              </a:spcBef>
              <a:spcAft>
                <a:spcPct val="0"/>
              </a:spcAft>
              <a:defRPr sz="4400">
                <a:solidFill>
                  <a:srgbClr val="A50021"/>
                </a:solidFill>
                <a:latin typeface="Arial Narrow" pitchFamily="34" charset="0"/>
              </a:defRPr>
            </a:lvl8pPr>
            <a:lvl9pPr marL="1828800" algn="ctr" rtl="0" fontAlgn="base">
              <a:spcBef>
                <a:spcPct val="0"/>
              </a:spcBef>
              <a:spcAft>
                <a:spcPct val="0"/>
              </a:spcAft>
              <a:defRPr sz="4400">
                <a:solidFill>
                  <a:srgbClr val="A50021"/>
                </a:solidFill>
                <a:latin typeface="Arial Narrow" pitchFamily="34" charset="0"/>
              </a:defRPr>
            </a:lvl9pPr>
          </a:lstStyle>
          <a:p>
            <a:pPr eaLnBrk="1" hangingPunct="1"/>
            <a:r>
              <a:rPr lang="en-US" b="1" kern="0" dirty="0">
                <a:latin typeface="Arial Narrow" charset="0"/>
              </a:rPr>
              <a:t>Neutrino Oscillation Probability</a:t>
            </a:r>
          </a:p>
        </p:txBody>
      </p:sp>
      <p:pic>
        <p:nvPicPr>
          <p:cNvPr id="11" name="Picture 10" descr="NewEnergyDep.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548" y="636607"/>
            <a:ext cx="8840705" cy="5826013"/>
          </a:xfrm>
          <a:prstGeom prst="rect">
            <a:avLst/>
          </a:prstGeom>
        </p:spPr>
      </p:pic>
      <p:sp>
        <p:nvSpPr>
          <p:cNvPr id="4" name="Slide Number Placeholder 3"/>
          <p:cNvSpPr>
            <a:spLocks noGrp="1"/>
          </p:cNvSpPr>
          <p:nvPr>
            <p:ph type="sldNum" sz="quarter" idx="12"/>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fld id="{01C9F568-776D-4FA3-B0C2-59EA0856AFE8}" type="slidenum">
              <a:rPr lang="en-US" smtClean="0">
                <a:solidFill>
                  <a:prstClr val="black">
                    <a:tint val="75000"/>
                  </a:prstClr>
                </a:solidFill>
              </a:rPr>
              <a:pPr>
                <a:defRPr/>
              </a:pPr>
              <a:t>3</a:t>
            </a:fld>
            <a:endParaRPr lang="en-US" dirty="0"/>
          </a:p>
        </p:txBody>
      </p:sp>
      <p:sp>
        <p:nvSpPr>
          <p:cNvPr id="2" name="Date Placeholder 1"/>
          <p:cNvSpPr>
            <a:spLocks noGrp="1"/>
          </p:cNvSpPr>
          <p:nvPr>
            <p:ph type="dt" sz="half" idx="10"/>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en-US">
                <a:solidFill>
                  <a:prstClr val="black">
                    <a:tint val="75000"/>
                  </a:prstClr>
                </a:solidFill>
              </a:rPr>
              <a:t>Oct. 28, 2025</a:t>
            </a:r>
            <a:endParaRPr lang="en-US" dirty="0"/>
          </a:p>
        </p:txBody>
      </p:sp>
      <p:sp>
        <p:nvSpPr>
          <p:cNvPr id="13" name="Shape 127"/>
          <p:cNvSpPr/>
          <p:nvPr/>
        </p:nvSpPr>
        <p:spPr>
          <a:xfrm flipH="1" flipV="1">
            <a:off x="2007839" y="2317809"/>
            <a:ext cx="0" cy="684730"/>
          </a:xfrm>
          <a:prstGeom prst="line">
            <a:avLst/>
          </a:prstGeom>
          <a:ln w="88900">
            <a:solidFill>
              <a:srgbClr val="A50021"/>
            </a:solidFill>
            <a:miter lim="400000"/>
            <a:headEnd type="triangle"/>
            <a:tailEnd type="none"/>
          </a:ln>
        </p:spPr>
        <p:txBody>
          <a:bodyPr lIns="35717" tIns="35717" rIns="35717" bIns="35717" anchor="ctr"/>
          <a:lstStyle/>
          <a:p>
            <a:pPr algn="ctr" defTabSz="410751">
              <a:defRPr sz="30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14" name="Shape 127"/>
          <p:cNvSpPr/>
          <p:nvPr/>
        </p:nvSpPr>
        <p:spPr>
          <a:xfrm flipH="1" flipV="1">
            <a:off x="5501944" y="2648598"/>
            <a:ext cx="0" cy="684730"/>
          </a:xfrm>
          <a:prstGeom prst="line">
            <a:avLst/>
          </a:prstGeom>
          <a:ln w="88900">
            <a:solidFill>
              <a:srgbClr val="A50021"/>
            </a:solidFill>
            <a:miter lim="400000"/>
            <a:headEnd type="triangle"/>
            <a:tailEnd type="none"/>
          </a:ln>
        </p:spPr>
        <p:txBody>
          <a:bodyPr lIns="35717" tIns="35717" rIns="35717" bIns="35717" anchor="ctr"/>
          <a:lstStyle/>
          <a:p>
            <a:pPr algn="ctr" defTabSz="410751">
              <a:defRPr sz="30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a:p>
        </p:txBody>
      </p:sp>
      <p:sp>
        <p:nvSpPr>
          <p:cNvPr id="3" name="Footer Placeholder 2">
            <a:extLst>
              <a:ext uri="{FF2B5EF4-FFF2-40B4-BE49-F238E27FC236}">
                <a16:creationId xmlns:a16="http://schemas.microsoft.com/office/drawing/2014/main" id="{A3E64C90-F0BF-6843-A41E-E913EC23B0C1}"/>
              </a:ext>
            </a:extLst>
          </p:cNvPr>
          <p:cNvSpPr>
            <a:spLocks noGrp="1"/>
          </p:cNvSpPr>
          <p:nvPr>
            <p:ph type="ftr" sz="quarter" idx="11"/>
          </p:nvPr>
        </p:nvSpPr>
        <p:spPr>
          <a:xfrm>
            <a:off x="1877785" y="6549548"/>
            <a:ext cx="4892514" cy="170720"/>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en-US">
                <a:solidFill>
                  <a:prstClr val="black">
                    <a:tint val="75000"/>
                  </a:prstClr>
                </a:solidFill>
              </a:rPr>
              <a:t>Nu Detectors at a MuCol Facility,  Jaehoon Yu</a:t>
            </a:r>
            <a:endParaRPr lang="en-US" dirty="0"/>
          </a:p>
        </p:txBody>
      </p:sp>
      <p:pic>
        <p:nvPicPr>
          <p:cNvPr id="16" name="Picture 15">
            <a:extLst>
              <a:ext uri="{FF2B5EF4-FFF2-40B4-BE49-F238E27FC236}">
                <a16:creationId xmlns:a16="http://schemas.microsoft.com/office/drawing/2014/main" id="{C57C7C1B-4729-474A-B874-EE8EAA98D9C5}"/>
              </a:ext>
            </a:extLst>
          </p:cNvPr>
          <p:cNvPicPr>
            <a:picLocks noChangeAspect="1"/>
          </p:cNvPicPr>
          <p:nvPr/>
        </p:nvPicPr>
        <p:blipFill>
          <a:blip r:embed="rId4"/>
          <a:stretch>
            <a:fillRect/>
          </a:stretch>
        </p:blipFill>
        <p:spPr>
          <a:xfrm>
            <a:off x="6204030" y="4338323"/>
            <a:ext cx="1244278" cy="821223"/>
          </a:xfrm>
          <a:prstGeom prst="rect">
            <a:avLst/>
          </a:prstGeom>
        </p:spPr>
      </p:pic>
      <p:graphicFrame>
        <p:nvGraphicFramePr>
          <p:cNvPr id="5" name="Object 12">
            <a:extLst>
              <a:ext uri="{FF2B5EF4-FFF2-40B4-BE49-F238E27FC236}">
                <a16:creationId xmlns:a16="http://schemas.microsoft.com/office/drawing/2014/main" id="{927F35C5-6AB8-1B58-8763-E4A25D5AD31A}"/>
              </a:ext>
            </a:extLst>
          </p:cNvPr>
          <p:cNvGraphicFramePr>
            <a:graphicFrameLocks noChangeAspect="1"/>
          </p:cNvGraphicFramePr>
          <p:nvPr/>
        </p:nvGraphicFramePr>
        <p:xfrm>
          <a:off x="2519505" y="834260"/>
          <a:ext cx="4695417" cy="951432"/>
        </p:xfrm>
        <a:graphic>
          <a:graphicData uri="http://schemas.openxmlformats.org/presentationml/2006/ole">
            <mc:AlternateContent xmlns:mc="http://schemas.openxmlformats.org/markup-compatibility/2006">
              <mc:Choice xmlns:v="urn:schemas-microsoft-com:vml" Requires="v">
                <p:oleObj name="Equation" r:id="rId5" imgW="54419500" imgH="11112500" progId="Equation.3">
                  <p:embed/>
                </p:oleObj>
              </mc:Choice>
              <mc:Fallback>
                <p:oleObj name="Equation" r:id="rId5" imgW="54419500" imgH="11112500" progId="Equation.3">
                  <p:embed/>
                  <p:pic>
                    <p:nvPicPr>
                      <p:cNvPr id="5" name="Object 12">
                        <a:extLst>
                          <a:ext uri="{FF2B5EF4-FFF2-40B4-BE49-F238E27FC236}">
                            <a16:creationId xmlns:a16="http://schemas.microsoft.com/office/drawing/2014/main" id="{927F35C5-6AB8-1B58-8763-E4A25D5AD31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9505" y="834260"/>
                        <a:ext cx="4695417" cy="951432"/>
                      </a:xfrm>
                      <a:prstGeom prst="rect">
                        <a:avLst/>
                      </a:prstGeom>
                      <a:solidFill>
                        <a:srgbClr val="FFFFCC"/>
                      </a:solidFill>
                      <a:ln w="38100">
                        <a:solidFill>
                          <a:srgbClr val="FF0000"/>
                        </a:solidFill>
                        <a:miter lim="800000"/>
                        <a:headEnd/>
                        <a:tailEnd/>
                      </a:ln>
                      <a:effectLst/>
                    </p:spPr>
                  </p:pic>
                </p:oleObj>
              </mc:Fallback>
            </mc:AlternateContent>
          </a:graphicData>
        </a:graphic>
      </p:graphicFrame>
      <p:sp>
        <p:nvSpPr>
          <p:cNvPr id="6" name="TextBox 5">
            <a:extLst>
              <a:ext uri="{FF2B5EF4-FFF2-40B4-BE49-F238E27FC236}">
                <a16:creationId xmlns:a16="http://schemas.microsoft.com/office/drawing/2014/main" id="{E783BDFC-9876-5124-72EE-B11029333BE5}"/>
              </a:ext>
            </a:extLst>
          </p:cNvPr>
          <p:cNvSpPr txBox="1"/>
          <p:nvPr/>
        </p:nvSpPr>
        <p:spPr>
          <a:xfrm>
            <a:off x="3786012" y="4608962"/>
            <a:ext cx="2162404" cy="584775"/>
          </a:xfrm>
          <a:prstGeom prst="rect">
            <a:avLst/>
          </a:prstGeom>
          <a:noFill/>
          <a:ln w="38100">
            <a:solidFill>
              <a:srgbClr val="C00000"/>
            </a:solidFill>
          </a:ln>
        </p:spPr>
        <p:txBody>
          <a:bodyPr wrap="square" rtlCol="0">
            <a:spAutoFit/>
          </a:bodyPr>
          <a:lstStyle/>
          <a:p>
            <a:r>
              <a:rPr lang="en-US" sz="3200" b="1" dirty="0">
                <a:solidFill>
                  <a:srgbClr val="C00000"/>
                </a:solidFill>
                <a:latin typeface="APPLE CHANCERY" panose="03020702040506060504" pitchFamily="66" charset="-79"/>
                <a:cs typeface="APPLE CHANCERY" panose="03020702040506060504" pitchFamily="66" charset="-79"/>
              </a:rPr>
              <a:t>L</a:t>
            </a:r>
            <a:r>
              <a:rPr lang="en-US" sz="3200" b="1" dirty="0">
                <a:solidFill>
                  <a:srgbClr val="C00000"/>
                </a:solidFill>
                <a:latin typeface="Arial Narrow" panose="020B0604020202020204" pitchFamily="34" charset="0"/>
                <a:cs typeface="Arial Narrow" panose="020B0604020202020204" pitchFamily="34" charset="0"/>
              </a:rPr>
              <a:t> = 1300km</a:t>
            </a:r>
          </a:p>
        </p:txBody>
      </p:sp>
    </p:spTree>
    <p:extLst>
      <p:ext uri="{BB962C8B-B14F-4D97-AF65-F5344CB8AC3E}">
        <p14:creationId xmlns:p14="http://schemas.microsoft.com/office/powerpoint/2010/main" val="3249688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fld id="{01C9F568-776D-4FA3-B0C2-59EA0856AFE8}" type="slidenum">
              <a:rPr lang="en-US" smtClean="0">
                <a:solidFill>
                  <a:prstClr val="black">
                    <a:tint val="75000"/>
                  </a:prstClr>
                </a:solidFill>
              </a:rPr>
              <a:pPr/>
              <a:t>4</a:t>
            </a:fld>
            <a:endParaRPr lang="en-US" b="0">
              <a:latin typeface="Arial Narrow" panose="020B0604020202020204" pitchFamily="34" charset="0"/>
              <a:cs typeface="Arial Narrow" panose="020B0604020202020204" pitchFamily="34" charset="0"/>
            </a:endParaRPr>
          </a:p>
        </p:txBody>
      </p:sp>
      <p:sp>
        <p:nvSpPr>
          <p:cNvPr id="78850" name="Rectangle 2"/>
          <p:cNvSpPr>
            <a:spLocks noGrp="1" noChangeArrowheads="1"/>
          </p:cNvSpPr>
          <p:nvPr>
            <p:ph type="title"/>
          </p:nvPr>
        </p:nvSpPr>
        <p:spPr>
          <a:xfrm>
            <a:off x="267417" y="14376"/>
            <a:ext cx="8686800" cy="838200"/>
          </a:xfrm>
        </p:spPr>
        <p:txBody>
          <a:bodyPr/>
          <a:lstStyle/>
          <a:p>
            <a:r>
              <a:rPr lang="en-US" sz="4800" b="1" dirty="0">
                <a:latin typeface="Arial Narrow" panose="020B0604020202020204" pitchFamily="34" charset="0"/>
                <a:cs typeface="Arial Narrow" panose="020B0604020202020204" pitchFamily="34" charset="0"/>
              </a:rPr>
              <a:t>What do we need for </a:t>
            </a:r>
            <a:r>
              <a:rPr lang="en-US" sz="4800" b="1" dirty="0">
                <a:latin typeface="Symbol" pitchFamily="2" charset="2"/>
                <a:cs typeface="Arial Narrow" panose="020B0604020202020204" pitchFamily="34" charset="0"/>
              </a:rPr>
              <a:t>n</a:t>
            </a:r>
            <a:r>
              <a:rPr lang="en-US" sz="4800" b="1" dirty="0">
                <a:latin typeface="Arial Narrow" panose="020B0604020202020204" pitchFamily="34" charset="0"/>
                <a:cs typeface="Arial Narrow" panose="020B0604020202020204" pitchFamily="34" charset="0"/>
              </a:rPr>
              <a:t> </a:t>
            </a:r>
            <a:r>
              <a:rPr lang="en-US" sz="4800" b="1" dirty="0" err="1">
                <a:latin typeface="Arial Narrow" panose="020B0604020202020204" pitchFamily="34" charset="0"/>
                <a:cs typeface="Arial Narrow" panose="020B0604020202020204" pitchFamily="34" charset="0"/>
              </a:rPr>
              <a:t>osc</a:t>
            </a:r>
            <a:r>
              <a:rPr lang="en-US" sz="4800" b="1" dirty="0">
                <a:latin typeface="Arial Narrow" panose="020B0604020202020204" pitchFamily="34" charset="0"/>
                <a:cs typeface="Arial Narrow" panose="020B0604020202020204" pitchFamily="34" charset="0"/>
              </a:rPr>
              <a:t>.?</a:t>
            </a:r>
          </a:p>
        </p:txBody>
      </p:sp>
      <p:sp>
        <p:nvSpPr>
          <p:cNvPr id="78851" name="Rectangle 3"/>
          <p:cNvSpPr>
            <a:spLocks noGrp="1" noChangeArrowheads="1"/>
          </p:cNvSpPr>
          <p:nvPr>
            <p:ph type="body" idx="1"/>
          </p:nvPr>
        </p:nvSpPr>
        <p:spPr>
          <a:xfrm>
            <a:off x="40404" y="711867"/>
            <a:ext cx="9091721" cy="4940788"/>
          </a:xfrm>
        </p:spPr>
        <p:txBody>
          <a:bodyPr/>
          <a:lstStyle/>
          <a:p>
            <a:r>
              <a:rPr lang="en-US" sz="3600" dirty="0">
                <a:solidFill>
                  <a:srgbClr val="0432FF"/>
                </a:solidFill>
                <a:latin typeface="Arial Narrow" panose="020B0604020202020204" pitchFamily="34" charset="0"/>
                <a:cs typeface="Arial Narrow" panose="020B0604020202020204" pitchFamily="34" charset="0"/>
              </a:rPr>
              <a:t>Need to measure the flux of each </a:t>
            </a:r>
            <a:r>
              <a:rPr lang="en-US" sz="3600" dirty="0">
                <a:solidFill>
                  <a:srgbClr val="0432FF"/>
                </a:solidFill>
                <a:latin typeface="Symbol" pitchFamily="2" charset="2"/>
                <a:cs typeface="Arial Narrow" panose="020B0604020202020204" pitchFamily="34" charset="0"/>
              </a:rPr>
              <a:t>n</a:t>
            </a:r>
            <a:r>
              <a:rPr lang="en-US" sz="3600" dirty="0">
                <a:solidFill>
                  <a:srgbClr val="0432FF"/>
                </a:solidFill>
                <a:latin typeface="Arial Narrow" panose="020B0604020202020204" pitchFamily="34" charset="0"/>
                <a:cs typeface="Arial Narrow" panose="020B0604020202020204" pitchFamily="34" charset="0"/>
              </a:rPr>
              <a:t> flavor </a:t>
            </a:r>
            <a:r>
              <a:rPr lang="en-US" sz="3600" dirty="0">
                <a:solidFill>
                  <a:schemeClr val="accent2"/>
                </a:solidFill>
                <a:latin typeface="Arial Narrow" panose="020B0604020202020204" pitchFamily="34" charset="0"/>
                <a:cs typeface="Arial Narrow" panose="020B0604020202020204" pitchFamily="34" charset="0"/>
              </a:rPr>
              <a:t>before</a:t>
            </a:r>
            <a:r>
              <a:rPr lang="en-US" sz="3600" dirty="0">
                <a:solidFill>
                  <a:srgbClr val="0432FF"/>
                </a:solidFill>
                <a:latin typeface="Arial Narrow" panose="020B0604020202020204" pitchFamily="34" charset="0"/>
                <a:cs typeface="Arial Narrow" panose="020B0604020202020204" pitchFamily="34" charset="0"/>
              </a:rPr>
              <a:t> &amp; </a:t>
            </a:r>
            <a:r>
              <a:rPr lang="en-US" sz="3600" u="sng" dirty="0">
                <a:solidFill>
                  <a:schemeClr val="accent2"/>
                </a:solidFill>
                <a:latin typeface="Arial Narrow" panose="020B0604020202020204" pitchFamily="34" charset="0"/>
                <a:cs typeface="Arial Narrow" panose="020B0604020202020204" pitchFamily="34" charset="0"/>
              </a:rPr>
              <a:t>after</a:t>
            </a:r>
            <a:r>
              <a:rPr lang="en-US" sz="3600" dirty="0">
                <a:solidFill>
                  <a:srgbClr val="0432FF"/>
                </a:solidFill>
                <a:latin typeface="Arial Narrow" panose="020B0604020202020204" pitchFamily="34" charset="0"/>
                <a:cs typeface="Arial Narrow" panose="020B0604020202020204" pitchFamily="34" charset="0"/>
              </a:rPr>
              <a:t> the oscillations and compare them</a:t>
            </a:r>
          </a:p>
          <a:p>
            <a:pPr lvl="1"/>
            <a:r>
              <a:rPr lang="en-US" sz="3200" dirty="0">
                <a:solidFill>
                  <a:srgbClr val="7030A0"/>
                </a:solidFill>
                <a:latin typeface="Arial Narrow" panose="020B0604020202020204" pitchFamily="34" charset="0"/>
                <a:cs typeface="Arial Narrow" panose="020B0604020202020204" pitchFamily="34" charset="0"/>
              </a:rPr>
              <a:t>Need to have high flux neutrino beams + Excellent ND</a:t>
            </a:r>
          </a:p>
          <a:p>
            <a:pPr lvl="1"/>
            <a:r>
              <a:rPr lang="en-US" sz="3200" dirty="0">
                <a:solidFill>
                  <a:srgbClr val="7030A0"/>
                </a:solidFill>
                <a:latin typeface="Arial Narrow" panose="020B0604020202020204" pitchFamily="34" charset="0"/>
                <a:cs typeface="Arial Narrow" panose="020B0604020202020204" pitchFamily="34" charset="0"/>
              </a:rPr>
              <a:t>Need to be able to see e or </a:t>
            </a:r>
            <a:r>
              <a:rPr lang="en-US" sz="3200" dirty="0">
                <a:solidFill>
                  <a:srgbClr val="7030A0"/>
                </a:solidFill>
                <a:latin typeface="Symbol" pitchFamily="2" charset="2"/>
                <a:cs typeface="Arial Narrow" panose="020B0604020202020204" pitchFamily="34" charset="0"/>
              </a:rPr>
              <a:t>m</a:t>
            </a:r>
            <a:r>
              <a:rPr lang="en-US" sz="3200" dirty="0">
                <a:solidFill>
                  <a:srgbClr val="7030A0"/>
                </a:solidFill>
                <a:latin typeface="Arial Narrow" panose="020B0604020202020204" pitchFamily="34" charset="0"/>
                <a:cs typeface="Arial Narrow" panose="020B0604020202020204" pitchFamily="34" charset="0"/>
              </a:rPr>
              <a:t> resulting from </a:t>
            </a:r>
            <a:r>
              <a:rPr lang="en-US" sz="3200" dirty="0">
                <a:solidFill>
                  <a:srgbClr val="7030A0"/>
                </a:solidFill>
                <a:latin typeface="Symbol" pitchFamily="2" charset="2"/>
                <a:cs typeface="Arial Narrow" panose="020B0604020202020204" pitchFamily="34" charset="0"/>
              </a:rPr>
              <a:t>n</a:t>
            </a:r>
            <a:r>
              <a:rPr lang="en-US" sz="3200" baseline="-25000" dirty="0">
                <a:solidFill>
                  <a:srgbClr val="7030A0"/>
                </a:solidFill>
                <a:latin typeface="Arial Narrow" panose="020B0604020202020204" pitchFamily="34" charset="0"/>
                <a:cs typeface="Arial Narrow" panose="020B0604020202020204" pitchFamily="34" charset="0"/>
              </a:rPr>
              <a:t>e</a:t>
            </a:r>
            <a:r>
              <a:rPr lang="en-US" sz="3200" dirty="0">
                <a:solidFill>
                  <a:srgbClr val="7030A0"/>
                </a:solidFill>
                <a:latin typeface="Arial Narrow" panose="020B0604020202020204" pitchFamily="34" charset="0"/>
                <a:cs typeface="Arial Narrow" panose="020B0604020202020204" pitchFamily="34" charset="0"/>
              </a:rPr>
              <a:t> and </a:t>
            </a:r>
            <a:r>
              <a:rPr lang="en-US" sz="3200" dirty="0">
                <a:solidFill>
                  <a:srgbClr val="7030A0"/>
                </a:solidFill>
                <a:latin typeface="Symbol" pitchFamily="2" charset="2"/>
                <a:cs typeface="Arial Narrow" panose="020B0604020202020204" pitchFamily="34" charset="0"/>
              </a:rPr>
              <a:t>n</a:t>
            </a:r>
            <a:r>
              <a:rPr lang="en-US" sz="3200" baseline="-25000" dirty="0">
                <a:solidFill>
                  <a:srgbClr val="7030A0"/>
                </a:solidFill>
                <a:latin typeface="Symbol" pitchFamily="2" charset="2"/>
                <a:cs typeface="Arial Narrow" panose="020B0604020202020204" pitchFamily="34" charset="0"/>
              </a:rPr>
              <a:t>m</a:t>
            </a:r>
            <a:r>
              <a:rPr lang="en-US" sz="3200" dirty="0">
                <a:solidFill>
                  <a:srgbClr val="7030A0"/>
                </a:solidFill>
                <a:latin typeface="Arial Narrow" panose="020B0604020202020204" pitchFamily="34" charset="0"/>
                <a:cs typeface="Arial Narrow" panose="020B0604020202020204" pitchFamily="34" charset="0"/>
              </a:rPr>
              <a:t> charged current interactions</a:t>
            </a:r>
          </a:p>
          <a:p>
            <a:pPr marL="1314450" lvl="2" indent="-514350"/>
            <a:r>
              <a:rPr lang="en-US" sz="2800" dirty="0">
                <a:solidFill>
                  <a:srgbClr val="008F00"/>
                </a:solidFill>
                <a:latin typeface="Arial Narrow" panose="020B0604020202020204" pitchFamily="34" charset="0"/>
                <a:cs typeface="Arial Narrow" panose="020B0604020202020204" pitchFamily="34" charset="0"/>
              </a:rPr>
              <a:t>Need to be able to identify particles w/ high confidence</a:t>
            </a:r>
          </a:p>
          <a:p>
            <a:pPr marL="1314450" lvl="2" indent="-514350"/>
            <a:r>
              <a:rPr lang="en-US" sz="2800" dirty="0">
                <a:solidFill>
                  <a:srgbClr val="008F00"/>
                </a:solidFill>
                <a:latin typeface="Arial Narrow" panose="020B0604020202020204" pitchFamily="34" charset="0"/>
                <a:cs typeface="Arial Narrow" panose="020B0604020202020204" pitchFamily="34" charset="0"/>
              </a:rPr>
              <a:t>Need to have a precision 3D tracking </a:t>
            </a:r>
          </a:p>
          <a:p>
            <a:pPr marL="1314450" lvl="2" indent="-514350"/>
            <a:r>
              <a:rPr lang="en-US" sz="2800" dirty="0">
                <a:solidFill>
                  <a:srgbClr val="008F00"/>
                </a:solidFill>
                <a:latin typeface="Arial Narrow" panose="020B0604020202020204" pitchFamily="34" charset="0"/>
                <a:cs typeface="Arial Narrow" panose="020B0604020202020204" pitchFamily="34" charset="0"/>
              </a:rPr>
              <a:t>Need precision energy and momentum measurement with as low E threshold as possible</a:t>
            </a:r>
          </a:p>
          <a:p>
            <a:pPr marL="1314450" lvl="2" indent="-514350"/>
            <a:r>
              <a:rPr lang="en-US" sz="2800" dirty="0">
                <a:solidFill>
                  <a:srgbClr val="008F00"/>
                </a:solidFill>
                <a:latin typeface="Arial Narrow" panose="020B0604020202020204" pitchFamily="34" charset="0"/>
                <a:cs typeface="Arial Narrow" panose="020B0604020202020204" pitchFamily="34" charset="0"/>
              </a:rPr>
              <a:t>Still provide enough scattering centers for stats.</a:t>
            </a:r>
          </a:p>
        </p:txBody>
      </p:sp>
      <p:sp>
        <p:nvSpPr>
          <p:cNvPr id="2" name="Date Placeholder 1"/>
          <p:cNvSpPr>
            <a:spLocks noGrp="1"/>
          </p:cNvSpPr>
          <p:nvPr>
            <p:ph type="dt" sz="half" idx="10"/>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en-US">
                <a:solidFill>
                  <a:prstClr val="black">
                    <a:tint val="75000"/>
                  </a:prstClr>
                </a:solidFill>
              </a:rPr>
              <a:t>Oct. 28, 2025</a:t>
            </a:r>
            <a:endParaRPr lang="en-US">
              <a:latin typeface="Arial Narrow" panose="020B0604020202020204" pitchFamily="34" charset="0"/>
              <a:cs typeface="Arial Narrow" panose="020B0604020202020204" pitchFamily="34" charset="0"/>
            </a:endParaRPr>
          </a:p>
        </p:txBody>
      </p:sp>
      <p:sp>
        <p:nvSpPr>
          <p:cNvPr id="3" name="Footer Placeholder 2"/>
          <p:cNvSpPr>
            <a:spLocks noGrp="1"/>
          </p:cNvSpPr>
          <p:nvPr>
            <p:ph type="ftr" sz="quarter" idx="11"/>
          </p:nvPr>
        </p:nvSpPr>
        <p:spPr>
          <a:xfrm>
            <a:off x="1877785" y="6549548"/>
            <a:ext cx="4892514" cy="170720"/>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en-US">
                <a:solidFill>
                  <a:prstClr val="black">
                    <a:tint val="75000"/>
                  </a:prstClr>
                </a:solidFill>
              </a:rPr>
              <a:t>Nu Detectors at a MuCol Facility,  Jaehoon Yu</a:t>
            </a:r>
            <a:endParaRPr lang="en-US">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552629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500"/>
                                        <p:tgtEl>
                                          <p:spTgt spid="78851">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8851">
                                            <p:txEl>
                                              <p:pRg st="2" end="2"/>
                                            </p:txEl>
                                          </p:spTgt>
                                        </p:tgtEl>
                                        <p:attrNameLst>
                                          <p:attrName>style.visibility</p:attrName>
                                        </p:attrNameLst>
                                      </p:cBhvr>
                                      <p:to>
                                        <p:strVal val="visible"/>
                                      </p:to>
                                    </p:set>
                                    <p:animEffect transition="in" filter="wipe(left)">
                                      <p:cBhvr>
                                        <p:cTn id="16" dur="500"/>
                                        <p:tgtEl>
                                          <p:spTgt spid="78851">
                                            <p:txEl>
                                              <p:pRg st="2" end="2"/>
                                            </p:txEl>
                                          </p:spTgt>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78851">
                                            <p:txEl>
                                              <p:pRg st="3" end="3"/>
                                            </p:txEl>
                                          </p:spTgt>
                                        </p:tgtEl>
                                        <p:attrNameLst>
                                          <p:attrName>style.visibility</p:attrName>
                                        </p:attrNameLst>
                                      </p:cBhvr>
                                      <p:to>
                                        <p:strVal val="visible"/>
                                      </p:to>
                                    </p:set>
                                    <p:animEffect transition="in" filter="wipe(left)">
                                      <p:cBhvr>
                                        <p:cTn id="20" dur="500"/>
                                        <p:tgtEl>
                                          <p:spTgt spid="78851">
                                            <p:txEl>
                                              <p:pRg st="3" end="3"/>
                                            </p:txEl>
                                          </p:spTgt>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78851">
                                            <p:txEl>
                                              <p:pRg st="4" end="4"/>
                                            </p:txEl>
                                          </p:spTgt>
                                        </p:tgtEl>
                                        <p:attrNameLst>
                                          <p:attrName>style.visibility</p:attrName>
                                        </p:attrNameLst>
                                      </p:cBhvr>
                                      <p:to>
                                        <p:strVal val="visible"/>
                                      </p:to>
                                    </p:set>
                                    <p:animEffect transition="in" filter="wipe(left)">
                                      <p:cBhvr>
                                        <p:cTn id="24" dur="500"/>
                                        <p:tgtEl>
                                          <p:spTgt spid="78851">
                                            <p:txEl>
                                              <p:pRg st="4" end="4"/>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78851">
                                            <p:txEl>
                                              <p:pRg st="5" end="5"/>
                                            </p:txEl>
                                          </p:spTgt>
                                        </p:tgtEl>
                                        <p:attrNameLst>
                                          <p:attrName>style.visibility</p:attrName>
                                        </p:attrNameLst>
                                      </p:cBhvr>
                                      <p:to>
                                        <p:strVal val="visible"/>
                                      </p:to>
                                    </p:set>
                                    <p:animEffect transition="in" filter="wipe(left)">
                                      <p:cBhvr>
                                        <p:cTn id="28" dur="500"/>
                                        <p:tgtEl>
                                          <p:spTgt spid="78851">
                                            <p:txEl>
                                              <p:pRg st="5" end="5"/>
                                            </p:txEl>
                                          </p:spTgt>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78851">
                                            <p:txEl>
                                              <p:pRg st="6" end="6"/>
                                            </p:txEl>
                                          </p:spTgt>
                                        </p:tgtEl>
                                        <p:attrNameLst>
                                          <p:attrName>style.visibility</p:attrName>
                                        </p:attrNameLst>
                                      </p:cBhvr>
                                      <p:to>
                                        <p:strVal val="visible"/>
                                      </p:to>
                                    </p:set>
                                    <p:animEffect transition="in" filter="wipe(left)">
                                      <p:cBhvr>
                                        <p:cTn id="32" dur="500"/>
                                        <p:tgtEl>
                                          <p:spTgt spid="788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4419600" y="2971800"/>
            <a:ext cx="4292432" cy="3886200"/>
            <a:chOff x="2672327" y="3673079"/>
            <a:chExt cx="2661093" cy="3108960"/>
          </a:xfrm>
        </p:grpSpPr>
        <p:pic>
          <p:nvPicPr>
            <p:cNvPr id="14" name="Content Placeholder 9" descr="NuMuBarDis_no_2017.png"/>
            <p:cNvPicPr>
              <a:picLocks noChangeAspect="1"/>
            </p:cNvPicPr>
            <p:nvPr/>
          </p:nvPicPr>
          <p:blipFill>
            <a:blip r:embed="rId2">
              <a:extLst>
                <a:ext uri="{28A0092B-C50C-407E-A947-70E740481C1C}">
                  <a14:useLocalDpi xmlns:a14="http://schemas.microsoft.com/office/drawing/2010/main" val="0"/>
                </a:ext>
              </a:extLst>
            </a:blip>
            <a:srcRect t="-10278" b="-10278"/>
            <a:stretch>
              <a:fillRect/>
            </a:stretch>
          </p:blipFill>
          <p:spPr>
            <a:xfrm>
              <a:off x="2672327" y="3673079"/>
              <a:ext cx="2661093" cy="3108960"/>
            </a:xfrm>
            <a:prstGeom prst="rect">
              <a:avLst/>
            </a:prstGeom>
          </p:spPr>
        </p:pic>
        <p:sp>
          <p:nvSpPr>
            <p:cNvPr id="15" name="TextBox 14"/>
            <p:cNvSpPr txBox="1"/>
            <p:nvPr/>
          </p:nvSpPr>
          <p:spPr>
            <a:xfrm>
              <a:off x="3695880" y="4838299"/>
              <a:ext cx="594861" cy="400110"/>
            </a:xfrm>
            <a:prstGeom prst="rect">
              <a:avLst/>
            </a:prstGeom>
            <a:noFill/>
          </p:spPr>
          <p:txBody>
            <a:bodyPr wrap="square" rtlCol="0">
              <a:spAutoFit/>
            </a:bodyPr>
            <a:lstStyle/>
            <a:p>
              <a:r>
                <a:rPr lang="en-US" sz="2000" dirty="0">
                  <a:latin typeface="Symbol" charset="2"/>
                  <a:cs typeface="Symbol" charset="2"/>
                </a:rPr>
                <a:t>n</a:t>
              </a:r>
              <a:r>
                <a:rPr lang="en-US" sz="2000" baseline="-25000" dirty="0">
                  <a:latin typeface="Symbol" charset="2"/>
                  <a:cs typeface="Symbol" charset="2"/>
                </a:rPr>
                <a:t>m</a:t>
              </a:r>
              <a:endParaRPr lang="en-US" sz="2000" dirty="0">
                <a:latin typeface="Symbol" charset="2"/>
                <a:cs typeface="Symbol" charset="2"/>
              </a:endParaRPr>
            </a:p>
          </p:txBody>
        </p:sp>
        <p:cxnSp>
          <p:nvCxnSpPr>
            <p:cNvPr id="16" name="Straight Connector 15"/>
            <p:cNvCxnSpPr/>
            <p:nvPr/>
          </p:nvCxnSpPr>
          <p:spPr>
            <a:xfrm flipV="1">
              <a:off x="3750409" y="4953239"/>
              <a:ext cx="102923" cy="5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0" name="Group 9"/>
          <p:cNvGrpSpPr/>
          <p:nvPr/>
        </p:nvGrpSpPr>
        <p:grpSpPr>
          <a:xfrm>
            <a:off x="212166" y="2971800"/>
            <a:ext cx="4165603" cy="3733799"/>
            <a:chOff x="220942" y="3673079"/>
            <a:chExt cx="2661093" cy="3108960"/>
          </a:xfrm>
        </p:grpSpPr>
        <p:pic>
          <p:nvPicPr>
            <p:cNvPr id="11" name="Content Placeholder 8" descr="NuMuDis_no_2017.png"/>
            <p:cNvPicPr>
              <a:picLocks noChangeAspect="1"/>
            </p:cNvPicPr>
            <p:nvPr/>
          </p:nvPicPr>
          <p:blipFill>
            <a:blip r:embed="rId3">
              <a:extLst>
                <a:ext uri="{28A0092B-C50C-407E-A947-70E740481C1C}">
                  <a14:useLocalDpi xmlns:a14="http://schemas.microsoft.com/office/drawing/2010/main" val="0"/>
                </a:ext>
              </a:extLst>
            </a:blip>
            <a:srcRect t="-10278" b="-10278"/>
            <a:stretch>
              <a:fillRect/>
            </a:stretch>
          </p:blipFill>
          <p:spPr>
            <a:xfrm>
              <a:off x="220942" y="3673079"/>
              <a:ext cx="2661093" cy="3108960"/>
            </a:xfrm>
            <a:prstGeom prst="rect">
              <a:avLst/>
            </a:prstGeom>
          </p:spPr>
        </p:pic>
        <p:sp>
          <p:nvSpPr>
            <p:cNvPr id="12" name="TextBox 11"/>
            <p:cNvSpPr txBox="1"/>
            <p:nvPr/>
          </p:nvSpPr>
          <p:spPr>
            <a:xfrm>
              <a:off x="1173648" y="4819757"/>
              <a:ext cx="594861" cy="400110"/>
            </a:xfrm>
            <a:prstGeom prst="rect">
              <a:avLst/>
            </a:prstGeom>
            <a:noFill/>
          </p:spPr>
          <p:txBody>
            <a:bodyPr wrap="square" rtlCol="0">
              <a:spAutoFit/>
            </a:bodyPr>
            <a:lstStyle/>
            <a:p>
              <a:r>
                <a:rPr lang="en-US" sz="2000" dirty="0">
                  <a:latin typeface="Symbol" charset="2"/>
                  <a:cs typeface="Symbol" charset="2"/>
                </a:rPr>
                <a:t>n</a:t>
              </a:r>
              <a:r>
                <a:rPr lang="en-US" sz="2000" baseline="-25000" dirty="0">
                  <a:latin typeface="Symbol" charset="2"/>
                  <a:cs typeface="Symbol" charset="2"/>
                </a:rPr>
                <a:t>m</a:t>
              </a:r>
              <a:endParaRPr lang="en-US" sz="2000" dirty="0">
                <a:latin typeface="Symbol" charset="2"/>
                <a:cs typeface="Symbol" charset="2"/>
              </a:endParaRPr>
            </a:p>
          </p:txBody>
        </p:sp>
      </p:grpSp>
      <p:grpSp>
        <p:nvGrpSpPr>
          <p:cNvPr id="23" name="Group 22"/>
          <p:cNvGrpSpPr/>
          <p:nvPr/>
        </p:nvGrpSpPr>
        <p:grpSpPr>
          <a:xfrm>
            <a:off x="212166" y="210579"/>
            <a:ext cx="4119132" cy="3507674"/>
            <a:chOff x="220942" y="1125768"/>
            <a:chExt cx="2661093" cy="3108960"/>
          </a:xfrm>
        </p:grpSpPr>
        <p:pic>
          <p:nvPicPr>
            <p:cNvPr id="24" name="Content Placeholder 6" descr="NueApp_no_2017.png"/>
            <p:cNvPicPr>
              <a:picLocks noChangeAspect="1"/>
            </p:cNvPicPr>
            <p:nvPr/>
          </p:nvPicPr>
          <p:blipFill>
            <a:blip r:embed="rId4">
              <a:extLst>
                <a:ext uri="{28A0092B-C50C-407E-A947-70E740481C1C}">
                  <a14:useLocalDpi xmlns:a14="http://schemas.microsoft.com/office/drawing/2010/main" val="0"/>
                </a:ext>
              </a:extLst>
            </a:blip>
            <a:srcRect t="-10278" b="-10278"/>
            <a:stretch>
              <a:fillRect/>
            </a:stretch>
          </p:blipFill>
          <p:spPr>
            <a:xfrm>
              <a:off x="220942" y="1125768"/>
              <a:ext cx="2661093" cy="3108960"/>
            </a:xfrm>
            <a:prstGeom prst="rect">
              <a:avLst/>
            </a:prstGeom>
          </p:spPr>
        </p:pic>
        <p:sp>
          <p:nvSpPr>
            <p:cNvPr id="25" name="TextBox 24"/>
            <p:cNvSpPr txBox="1"/>
            <p:nvPr/>
          </p:nvSpPr>
          <p:spPr>
            <a:xfrm>
              <a:off x="948566" y="2742362"/>
              <a:ext cx="450166" cy="400110"/>
            </a:xfrm>
            <a:prstGeom prst="rect">
              <a:avLst/>
            </a:prstGeom>
            <a:noFill/>
          </p:spPr>
          <p:txBody>
            <a:bodyPr wrap="square" rtlCol="0">
              <a:spAutoFit/>
            </a:bodyPr>
            <a:lstStyle/>
            <a:p>
              <a:r>
                <a:rPr lang="en-US" sz="2000" dirty="0">
                  <a:latin typeface="Symbol" charset="2"/>
                  <a:cs typeface="Symbol" charset="2"/>
                </a:rPr>
                <a:t>n</a:t>
              </a:r>
              <a:r>
                <a:rPr lang="en-US" sz="2000" baseline="-25000" dirty="0"/>
                <a:t>e</a:t>
              </a:r>
              <a:endParaRPr lang="en-US" sz="2000" dirty="0"/>
            </a:p>
          </p:txBody>
        </p:sp>
      </p:grpSp>
      <p:grpSp>
        <p:nvGrpSpPr>
          <p:cNvPr id="19" name="Group 18"/>
          <p:cNvGrpSpPr/>
          <p:nvPr/>
        </p:nvGrpSpPr>
        <p:grpSpPr>
          <a:xfrm>
            <a:off x="4498739" y="245438"/>
            <a:ext cx="4103301" cy="3523222"/>
            <a:chOff x="2672327" y="1125768"/>
            <a:chExt cx="2661093" cy="3108960"/>
          </a:xfrm>
        </p:grpSpPr>
        <p:pic>
          <p:nvPicPr>
            <p:cNvPr id="20" name="Content Placeholder 7" descr="NueBarApp_no_2017.png"/>
            <p:cNvPicPr>
              <a:picLocks noChangeAspect="1"/>
            </p:cNvPicPr>
            <p:nvPr/>
          </p:nvPicPr>
          <p:blipFill>
            <a:blip r:embed="rId5">
              <a:extLst>
                <a:ext uri="{28A0092B-C50C-407E-A947-70E740481C1C}">
                  <a14:useLocalDpi xmlns:a14="http://schemas.microsoft.com/office/drawing/2010/main" val="0"/>
                </a:ext>
              </a:extLst>
            </a:blip>
            <a:srcRect t="-10278" b="-10278"/>
            <a:stretch>
              <a:fillRect/>
            </a:stretch>
          </p:blipFill>
          <p:spPr>
            <a:xfrm>
              <a:off x="2672327" y="1125768"/>
              <a:ext cx="2661093" cy="3108960"/>
            </a:xfrm>
            <a:prstGeom prst="rect">
              <a:avLst/>
            </a:prstGeom>
          </p:spPr>
        </p:pic>
        <p:sp>
          <p:nvSpPr>
            <p:cNvPr id="21" name="TextBox 20"/>
            <p:cNvSpPr txBox="1"/>
            <p:nvPr/>
          </p:nvSpPr>
          <p:spPr>
            <a:xfrm>
              <a:off x="3496493" y="2742362"/>
              <a:ext cx="450166" cy="400110"/>
            </a:xfrm>
            <a:prstGeom prst="rect">
              <a:avLst/>
            </a:prstGeom>
            <a:noFill/>
          </p:spPr>
          <p:txBody>
            <a:bodyPr wrap="square" rtlCol="0">
              <a:spAutoFit/>
            </a:bodyPr>
            <a:lstStyle/>
            <a:p>
              <a:r>
                <a:rPr lang="en-US" sz="2000" dirty="0">
                  <a:latin typeface="Symbol" charset="2"/>
                  <a:cs typeface="Symbol" charset="2"/>
                </a:rPr>
                <a:t>n</a:t>
              </a:r>
              <a:r>
                <a:rPr lang="en-US" sz="2000" baseline="-25000" dirty="0"/>
                <a:t>e</a:t>
              </a:r>
              <a:endParaRPr lang="en-US" sz="2000" dirty="0"/>
            </a:p>
          </p:txBody>
        </p:sp>
        <p:cxnSp>
          <p:nvCxnSpPr>
            <p:cNvPr id="22" name="Straight Connector 21"/>
            <p:cNvCxnSpPr/>
            <p:nvPr/>
          </p:nvCxnSpPr>
          <p:spPr>
            <a:xfrm flipV="1">
              <a:off x="3555850" y="2859159"/>
              <a:ext cx="102923" cy="5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8917" name="Rectangle 2"/>
          <p:cNvSpPr>
            <a:spLocks noGrp="1" noChangeArrowheads="1"/>
          </p:cNvSpPr>
          <p:nvPr>
            <p:ph type="title"/>
          </p:nvPr>
        </p:nvSpPr>
        <p:spPr>
          <a:xfrm>
            <a:off x="0" y="-76200"/>
            <a:ext cx="9144000" cy="609600"/>
          </a:xfrm>
        </p:spPr>
        <p:txBody>
          <a:bodyPr/>
          <a:lstStyle/>
          <a:p>
            <a:pPr eaLnBrk="1" hangingPunct="1"/>
            <a:r>
              <a:rPr lang="en-US" sz="4400" b="1" dirty="0"/>
              <a:t>Neutrino Flux</a:t>
            </a:r>
          </a:p>
        </p:txBody>
      </p:sp>
      <p:sp>
        <p:nvSpPr>
          <p:cNvPr id="26" name="TextBox 25"/>
          <p:cNvSpPr txBox="1"/>
          <p:nvPr/>
        </p:nvSpPr>
        <p:spPr>
          <a:xfrm>
            <a:off x="228600" y="6324599"/>
            <a:ext cx="2743200" cy="523220"/>
          </a:xfrm>
          <a:prstGeom prst="rect">
            <a:avLst/>
          </a:prstGeom>
          <a:noFill/>
        </p:spPr>
        <p:txBody>
          <a:bodyPr wrap="square" rtlCol="0">
            <a:spAutoFit/>
          </a:bodyPr>
          <a:lstStyle/>
          <a:p>
            <a:r>
              <a:rPr lang="en-US" sz="1400" dirty="0">
                <a:solidFill>
                  <a:schemeClr val="accent2"/>
                </a:solidFill>
              </a:rPr>
              <a:t>DUNE Conceptual Design Report (CDR) arXiv:1512.06148</a:t>
            </a:r>
          </a:p>
        </p:txBody>
      </p:sp>
      <p:sp>
        <p:nvSpPr>
          <p:cNvPr id="3" name="Slide Number Placeholder 2"/>
          <p:cNvSpPr>
            <a:spLocks noGrp="1"/>
          </p:cNvSpPr>
          <p:nvPr>
            <p:ph type="sldNum" sz="quarter" idx="12"/>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fld id="{01C9F568-776D-4FA3-B0C2-59EA0856AFE8}" type="slidenum">
              <a:rPr lang="en-US" smtClean="0">
                <a:solidFill>
                  <a:prstClr val="black">
                    <a:tint val="75000"/>
                  </a:prstClr>
                </a:solidFill>
              </a:rPr>
              <a:pPr>
                <a:defRPr/>
              </a:pPr>
              <a:t>5</a:t>
            </a:fld>
            <a:endParaRPr lang="en-US" dirty="0"/>
          </a:p>
        </p:txBody>
      </p:sp>
      <p:sp>
        <p:nvSpPr>
          <p:cNvPr id="6" name="Footer Placeholder 5"/>
          <p:cNvSpPr>
            <a:spLocks noGrp="1"/>
          </p:cNvSpPr>
          <p:nvPr>
            <p:ph type="ftr" sz="quarter" idx="11"/>
          </p:nvPr>
        </p:nvSpPr>
        <p:spPr>
          <a:xfrm>
            <a:off x="1877785" y="6549548"/>
            <a:ext cx="4892514" cy="170720"/>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en-US">
                <a:solidFill>
                  <a:prstClr val="black">
                    <a:tint val="75000"/>
                  </a:prstClr>
                </a:solidFill>
              </a:rPr>
              <a:t>Nu Detectors at a MuCol Facility,  Jaehoon Yu</a:t>
            </a:r>
            <a:endParaRPr lang="en-US" dirty="0"/>
          </a:p>
        </p:txBody>
      </p:sp>
      <p:sp>
        <p:nvSpPr>
          <p:cNvPr id="4" name="Date Placeholder 3">
            <a:extLst>
              <a:ext uri="{FF2B5EF4-FFF2-40B4-BE49-F238E27FC236}">
                <a16:creationId xmlns:a16="http://schemas.microsoft.com/office/drawing/2014/main" id="{CC03BCFD-68E4-EE18-39D3-F1CB0FAC52EF}"/>
              </a:ext>
            </a:extLst>
          </p:cNvPr>
          <p:cNvSpPr>
            <a:spLocks noGrp="1"/>
          </p:cNvSpPr>
          <p:nvPr>
            <p:ph type="dt" sz="half" idx="10"/>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Oct. 28, 2025</a:t>
            </a:r>
          </a:p>
        </p:txBody>
      </p:sp>
    </p:spTree>
    <p:extLst>
      <p:ext uri="{BB962C8B-B14F-4D97-AF65-F5344CB8AC3E}">
        <p14:creationId xmlns:p14="http://schemas.microsoft.com/office/powerpoint/2010/main" val="206494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4026" y="53018"/>
            <a:ext cx="8229600" cy="647102"/>
          </a:xfrm>
        </p:spPr>
        <p:txBody>
          <a:bodyPr>
            <a:noAutofit/>
          </a:bodyPr>
          <a:lstStyle/>
          <a:p>
            <a:r>
              <a:rPr lang="en-GB" sz="4800" dirty="0"/>
              <a:t>DUNE Physics Requirements</a:t>
            </a:r>
            <a:endParaRPr lang="en-GB" sz="4800" dirty="0">
              <a:latin typeface="Arial Narrow" charset="0"/>
              <a:ea typeface="Arial Narrow" charset="0"/>
              <a:cs typeface="Arial Narrow" charset="0"/>
            </a:endParaRPr>
          </a:p>
        </p:txBody>
      </p:sp>
      <p:sp>
        <p:nvSpPr>
          <p:cNvPr id="3" name="Date Placeholder 2"/>
          <p:cNvSpPr>
            <a:spLocks noGrp="1"/>
          </p:cNvSpPr>
          <p:nvPr>
            <p:ph type="dt" sz="half" idx="2"/>
          </p:nvPr>
        </p:nvSpPr>
        <p:spPr/>
        <p:txBody>
          <a:bodyPr/>
          <a:lstStyle/>
          <a:p>
            <a:pPr>
              <a:defRPr/>
            </a:pPr>
            <a:r>
              <a:rPr lang="en-US">
                <a:solidFill>
                  <a:srgbClr val="002060"/>
                </a:solidFill>
                <a:latin typeface="Arial Narrow" charset="0"/>
                <a:ea typeface="Arial Narrow" charset="0"/>
                <a:cs typeface="Arial Narrow" charset="0"/>
              </a:rPr>
              <a:t>Oct. 28, 2025</a:t>
            </a:r>
            <a:endParaRPr lang="en-US" dirty="0">
              <a:solidFill>
                <a:srgbClr val="002060"/>
              </a:solidFill>
              <a:latin typeface="Arial Narrow" charset="0"/>
              <a:ea typeface="Arial Narrow" charset="0"/>
              <a:cs typeface="Arial Narrow" charset="0"/>
            </a:endParaRPr>
          </a:p>
        </p:txBody>
      </p:sp>
      <p:sp>
        <p:nvSpPr>
          <p:cNvPr id="6" name="Footer Placeholder 5"/>
          <p:cNvSpPr>
            <a:spLocks noGrp="1"/>
          </p:cNvSpPr>
          <p:nvPr>
            <p:ph type="ftr" sz="quarter" idx="3"/>
          </p:nvPr>
        </p:nvSpPr>
        <p:spPr/>
        <p:txBody>
          <a:bodyPr/>
          <a:lstStyle/>
          <a:p>
            <a:pPr>
              <a:defRPr/>
            </a:pPr>
            <a:r>
              <a:rPr lang="de-DE">
                <a:latin typeface="Arial Narrow" charset="0"/>
                <a:ea typeface="Arial Narrow" charset="0"/>
                <a:cs typeface="Arial Narrow" charset="0"/>
              </a:rPr>
              <a:t>Nu Detectors at a MuCol Facility,  Jaehoon Yu</a:t>
            </a:r>
            <a:endParaRPr lang="en-US" dirty="0">
              <a:latin typeface="Arial Narrow" charset="0"/>
              <a:ea typeface="Arial Narrow" charset="0"/>
              <a:cs typeface="Arial Narrow" charset="0"/>
            </a:endParaRPr>
          </a:p>
        </p:txBody>
      </p:sp>
      <p:sp>
        <p:nvSpPr>
          <p:cNvPr id="7" name="Slide Number Placeholder 6"/>
          <p:cNvSpPr>
            <a:spLocks noGrp="1"/>
          </p:cNvSpPr>
          <p:nvPr>
            <p:ph type="sldNum" sz="quarter" idx="4"/>
          </p:nvPr>
        </p:nvSpPr>
        <p:spPr/>
        <p:txBody>
          <a:bodyPr/>
          <a:lstStyle/>
          <a:p>
            <a:pPr>
              <a:defRPr/>
            </a:pPr>
            <a:fld id="{0C39C72E-2A13-EB4D-AD45-6D4E6ACAED8D}" type="slidenum">
              <a:rPr lang="en-US" smtClean="0">
                <a:solidFill>
                  <a:srgbClr val="002060"/>
                </a:solidFill>
                <a:latin typeface="Arial Narrow" charset="0"/>
                <a:ea typeface="Arial Narrow" charset="0"/>
                <a:cs typeface="Arial Narrow" charset="0"/>
              </a:rPr>
              <a:pPr>
                <a:defRPr/>
              </a:pPr>
              <a:t>6</a:t>
            </a:fld>
            <a:endParaRPr lang="en-US" dirty="0">
              <a:solidFill>
                <a:srgbClr val="002060"/>
              </a:solidFill>
              <a:latin typeface="Arial Narrow" charset="0"/>
              <a:ea typeface="Arial Narrow" charset="0"/>
              <a:cs typeface="Arial Narrow"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1466" y="6501984"/>
            <a:ext cx="227971" cy="201246"/>
          </a:xfrm>
          <a:prstGeom prst="rect">
            <a:avLst/>
          </a:prstGeom>
        </p:spPr>
      </p:pic>
      <p:pic>
        <p:nvPicPr>
          <p:cNvPr id="11" name="Picture 10" descr="A screenshot of a cell phone&#13;&#10;&#13;&#10;Description automatically generated">
            <a:extLst>
              <a:ext uri="{FF2B5EF4-FFF2-40B4-BE49-F238E27FC236}">
                <a16:creationId xmlns:a16="http://schemas.microsoft.com/office/drawing/2014/main" id="{E95F3DC0-5E7D-4940-9E81-40CC2499AA54}"/>
              </a:ext>
            </a:extLst>
          </p:cNvPr>
          <p:cNvPicPr>
            <a:picLocks noChangeAspect="1"/>
          </p:cNvPicPr>
          <p:nvPr/>
        </p:nvPicPr>
        <p:blipFill>
          <a:blip r:embed="rId4"/>
          <a:stretch>
            <a:fillRect/>
          </a:stretch>
        </p:blipFill>
        <p:spPr>
          <a:xfrm>
            <a:off x="428626" y="838144"/>
            <a:ext cx="8280400" cy="5403670"/>
          </a:xfrm>
          <a:prstGeom prst="rect">
            <a:avLst/>
          </a:prstGeom>
        </p:spPr>
      </p:pic>
    </p:spTree>
    <p:extLst>
      <p:ext uri="{BB962C8B-B14F-4D97-AF65-F5344CB8AC3E}">
        <p14:creationId xmlns:p14="http://schemas.microsoft.com/office/powerpoint/2010/main" val="3258739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9ADF13B-FE72-8B4E-9703-180B60486847}"/>
              </a:ext>
            </a:extLst>
          </p:cNvPr>
          <p:cNvSpPr>
            <a:spLocks noGrp="1"/>
          </p:cNvSpPr>
          <p:nvPr>
            <p:ph type="dt" sz="half" idx="10"/>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Oct. 28, 2025</a:t>
            </a:r>
            <a:endParaRPr lang="en-US" altLang="en-US"/>
          </a:p>
        </p:txBody>
      </p:sp>
      <p:sp>
        <p:nvSpPr>
          <p:cNvPr id="5" name="Footer Placeholder 4">
            <a:extLst>
              <a:ext uri="{FF2B5EF4-FFF2-40B4-BE49-F238E27FC236}">
                <a16:creationId xmlns:a16="http://schemas.microsoft.com/office/drawing/2014/main" id="{FD267FD9-258E-3844-AC29-3DB5575CDF47}"/>
              </a:ext>
            </a:extLst>
          </p:cNvPr>
          <p:cNvSpPr>
            <a:spLocks noGrp="1"/>
          </p:cNvSpPr>
          <p:nvPr>
            <p:ph type="ftr" sz="quarter" idx="11"/>
          </p:nvPr>
        </p:nvSpPr>
        <p:spPr>
          <a:xfrm>
            <a:off x="1877785" y="6549548"/>
            <a:ext cx="4892514" cy="170720"/>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Nu Detectors at a MuCol Facility,  Jaehoon Yu</a:t>
            </a:r>
            <a:endParaRPr lang="en-US" altLang="en-US"/>
          </a:p>
        </p:txBody>
      </p:sp>
      <p:sp>
        <p:nvSpPr>
          <p:cNvPr id="6" name="Slide Number Placeholder 5">
            <a:extLst>
              <a:ext uri="{FF2B5EF4-FFF2-40B4-BE49-F238E27FC236}">
                <a16:creationId xmlns:a16="http://schemas.microsoft.com/office/drawing/2014/main" id="{C22834B0-37A6-BE40-90FE-535B2CE0C2B3}"/>
              </a:ext>
            </a:extLst>
          </p:cNvPr>
          <p:cNvSpPr>
            <a:spLocks noGrp="1"/>
          </p:cNvSpPr>
          <p:nvPr>
            <p:ph type="sldNum" sz="quarter" idx="12"/>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fld id="{01C9F568-776D-4FA3-B0C2-59EA0856AFE8}" type="slidenum">
              <a:rPr lang="en-US" smtClean="0">
                <a:solidFill>
                  <a:prstClr val="black">
                    <a:tint val="75000"/>
                  </a:prstClr>
                </a:solidFill>
              </a:rPr>
              <a:pPr/>
              <a:t>7</a:t>
            </a:fld>
            <a:endParaRPr lang="en-US" altLang="en-US"/>
          </a:p>
        </p:txBody>
      </p:sp>
      <p:sp>
        <p:nvSpPr>
          <p:cNvPr id="365570" name="Rectangle 2">
            <a:extLst>
              <a:ext uri="{FF2B5EF4-FFF2-40B4-BE49-F238E27FC236}">
                <a16:creationId xmlns:a16="http://schemas.microsoft.com/office/drawing/2014/main" id="{59575959-2091-D44E-BDE8-E2966DED02FE}"/>
              </a:ext>
            </a:extLst>
          </p:cNvPr>
          <p:cNvSpPr>
            <a:spLocks noGrp="1" noChangeArrowheads="1"/>
          </p:cNvSpPr>
          <p:nvPr>
            <p:ph type="title"/>
          </p:nvPr>
        </p:nvSpPr>
        <p:spPr>
          <a:xfrm>
            <a:off x="185195" y="23160"/>
            <a:ext cx="8458200" cy="609600"/>
          </a:xfrm>
        </p:spPr>
        <p:txBody>
          <a:bodyPr/>
          <a:lstStyle/>
          <a:p>
            <a:r>
              <a:rPr lang="en-US" altLang="en-US" b="1" dirty="0">
                <a:latin typeface="Arial Narrow" panose="020B0604020202020204" pitchFamily="34" charset="0"/>
                <a:cs typeface="Arial Narrow" panose="020B0604020202020204" pitchFamily="34" charset="0"/>
              </a:rPr>
              <a:t>Considerations for a </a:t>
            </a:r>
            <a:r>
              <a:rPr lang="en-US" altLang="en-US" b="1" dirty="0">
                <a:latin typeface="Symbol" pitchFamily="2" charset="2"/>
                <a:cs typeface="Arial Narrow" panose="020B0604020202020204" pitchFamily="34" charset="0"/>
              </a:rPr>
              <a:t>n</a:t>
            </a:r>
            <a:r>
              <a:rPr lang="en-US" altLang="en-US" b="1" dirty="0">
                <a:latin typeface="Arial Narrow" panose="020B0604020202020204" pitchFamily="34" charset="0"/>
                <a:cs typeface="Arial Narrow" panose="020B0604020202020204" pitchFamily="34" charset="0"/>
              </a:rPr>
              <a:t> Experiment</a:t>
            </a:r>
          </a:p>
        </p:txBody>
      </p:sp>
      <p:sp>
        <p:nvSpPr>
          <p:cNvPr id="365571" name="Rectangle 3">
            <a:extLst>
              <a:ext uri="{FF2B5EF4-FFF2-40B4-BE49-F238E27FC236}">
                <a16:creationId xmlns:a16="http://schemas.microsoft.com/office/drawing/2014/main" id="{C0D39796-B130-9D4E-810E-20C9D51C39C6}"/>
              </a:ext>
            </a:extLst>
          </p:cNvPr>
          <p:cNvSpPr>
            <a:spLocks noGrp="1" noChangeArrowheads="1"/>
          </p:cNvSpPr>
          <p:nvPr>
            <p:ph type="body" idx="1"/>
          </p:nvPr>
        </p:nvSpPr>
        <p:spPr>
          <a:xfrm>
            <a:off x="219919" y="844061"/>
            <a:ext cx="8665286" cy="5336659"/>
          </a:xfrm>
        </p:spPr>
        <p:txBody>
          <a:bodyPr/>
          <a:lstStyle/>
          <a:p>
            <a:pPr>
              <a:lnSpc>
                <a:spcPct val="90000"/>
              </a:lnSpc>
              <a:spcBef>
                <a:spcPts val="264"/>
              </a:spcBef>
            </a:pPr>
            <a:r>
              <a:rPr lang="en-US" altLang="en-US" sz="4000" dirty="0">
                <a:solidFill>
                  <a:srgbClr val="0432FF"/>
                </a:solidFill>
                <a:latin typeface="Arial Narrow" panose="020B0604020202020204" pitchFamily="34" charset="0"/>
                <a:cs typeface="Arial Narrow" panose="020B0604020202020204" pitchFamily="34" charset="0"/>
              </a:rPr>
              <a:t>Neutrino cross sections are small ~10</a:t>
            </a:r>
            <a:r>
              <a:rPr lang="en-US" altLang="en-US" sz="4000" baseline="30000" dirty="0">
                <a:solidFill>
                  <a:srgbClr val="0432FF"/>
                </a:solidFill>
                <a:latin typeface="Arial Narrow" panose="020B0604020202020204" pitchFamily="34" charset="0"/>
                <a:cs typeface="Arial Narrow" panose="020B0604020202020204" pitchFamily="34" charset="0"/>
              </a:rPr>
              <a:t>-38</a:t>
            </a:r>
            <a:r>
              <a:rPr lang="en-US" altLang="en-US" sz="4000" dirty="0">
                <a:solidFill>
                  <a:srgbClr val="0432FF"/>
                </a:solidFill>
                <a:latin typeface="Arial Narrow" panose="020B0604020202020204" pitchFamily="34" charset="0"/>
                <a:cs typeface="Arial Narrow" panose="020B0604020202020204" pitchFamily="34" charset="0"/>
              </a:rPr>
              <a:t> </a:t>
            </a:r>
            <a:r>
              <a:rPr lang="en-US" altLang="en-US" sz="4000" dirty="0" err="1">
                <a:solidFill>
                  <a:srgbClr val="0432FF"/>
                </a:solidFill>
                <a:latin typeface="Arial Narrow" panose="020B0604020202020204" pitchFamily="34" charset="0"/>
                <a:cs typeface="Arial Narrow" panose="020B0604020202020204" pitchFamily="34" charset="0"/>
              </a:rPr>
              <a:t>E</a:t>
            </a:r>
            <a:r>
              <a:rPr lang="en-US" altLang="en-US" sz="4000" baseline="-25000" dirty="0" err="1">
                <a:solidFill>
                  <a:srgbClr val="0432FF"/>
                </a:solidFill>
                <a:latin typeface="Symbol" pitchFamily="2" charset="2"/>
                <a:cs typeface="Arial Narrow" panose="020B0604020202020204" pitchFamily="34" charset="0"/>
              </a:rPr>
              <a:t>n</a:t>
            </a:r>
            <a:endParaRPr lang="en-US" altLang="en-US" sz="4000" baseline="-25000" dirty="0">
              <a:solidFill>
                <a:srgbClr val="0432FF"/>
              </a:solidFill>
              <a:latin typeface="Symbol" pitchFamily="2" charset="2"/>
              <a:cs typeface="Arial Narrow" panose="020B0604020202020204" pitchFamily="34" charset="0"/>
            </a:endParaRPr>
          </a:p>
          <a:p>
            <a:pPr>
              <a:lnSpc>
                <a:spcPct val="90000"/>
              </a:lnSpc>
              <a:spcBef>
                <a:spcPts val="264"/>
              </a:spcBef>
            </a:pPr>
            <a:r>
              <a:rPr lang="en-US" altLang="en-US" sz="4000" dirty="0">
                <a:solidFill>
                  <a:srgbClr val="0432FF"/>
                </a:solidFill>
                <a:latin typeface="Arial Narrow" panose="020B0604020202020204" pitchFamily="34" charset="0"/>
                <a:cs typeface="Arial Narrow" panose="020B0604020202020204" pitchFamily="34" charset="0"/>
              </a:rPr>
              <a:t>What should we do to increase statistics?</a:t>
            </a:r>
          </a:p>
          <a:p>
            <a:pPr lvl="1">
              <a:lnSpc>
                <a:spcPct val="90000"/>
              </a:lnSpc>
              <a:spcBef>
                <a:spcPts val="264"/>
              </a:spcBef>
            </a:pPr>
            <a:r>
              <a:rPr lang="en-US" altLang="en-US" sz="3600" dirty="0">
                <a:solidFill>
                  <a:srgbClr val="7030A0"/>
                </a:solidFill>
                <a:latin typeface="Arial Narrow" panose="020B0604020202020204" pitchFamily="34" charset="0"/>
                <a:cs typeface="Arial Narrow" panose="020B0604020202020204" pitchFamily="34" charset="0"/>
              </a:rPr>
              <a:t>Increase the number of incident neutrinos </a:t>
            </a:r>
          </a:p>
          <a:p>
            <a:pPr lvl="1">
              <a:lnSpc>
                <a:spcPct val="90000"/>
              </a:lnSpc>
              <a:spcBef>
                <a:spcPts val="264"/>
              </a:spcBef>
            </a:pPr>
            <a:r>
              <a:rPr lang="en-US" altLang="en-US" sz="3600" dirty="0">
                <a:solidFill>
                  <a:srgbClr val="7030A0"/>
                </a:solidFill>
                <a:latin typeface="Arial Narrow" panose="020B0604020202020204" pitchFamily="34" charset="0"/>
                <a:cs typeface="Arial Narrow" panose="020B0604020202020204" pitchFamily="34" charset="0"/>
              </a:rPr>
              <a:t>Increase the neutrino energy</a:t>
            </a:r>
          </a:p>
          <a:p>
            <a:pPr lvl="1">
              <a:lnSpc>
                <a:spcPct val="90000"/>
              </a:lnSpc>
              <a:spcBef>
                <a:spcPts val="264"/>
              </a:spcBef>
            </a:pPr>
            <a:r>
              <a:rPr lang="en-US" altLang="en-US" sz="3600" dirty="0">
                <a:solidFill>
                  <a:srgbClr val="7030A0"/>
                </a:solidFill>
                <a:latin typeface="Arial Narrow" panose="020B0604020202020204" pitchFamily="34" charset="0"/>
                <a:cs typeface="Arial Narrow" panose="020B0604020202020204" pitchFamily="34" charset="0"/>
              </a:rPr>
              <a:t>Increase thickness of materials to interact with neutrinos </a:t>
            </a:r>
            <a:r>
              <a:rPr lang="en-US" altLang="en-US" sz="3600" dirty="0">
                <a:solidFill>
                  <a:srgbClr val="7030A0"/>
                </a:solidFill>
                <a:latin typeface="Arial Narrow" panose="020B0604020202020204" pitchFamily="34" charset="0"/>
                <a:cs typeface="Arial Narrow" panose="020B0604020202020204" pitchFamily="34" charset="0"/>
                <a:sym typeface="Wingdings" pitchFamily="2" charset="2"/>
              </a:rPr>
              <a:t> Detectors with dense material</a:t>
            </a:r>
          </a:p>
          <a:p>
            <a:pPr>
              <a:lnSpc>
                <a:spcPct val="90000"/>
              </a:lnSpc>
              <a:spcBef>
                <a:spcPts val="264"/>
              </a:spcBef>
            </a:pPr>
            <a:r>
              <a:rPr lang="en-US" altLang="en-US" sz="4000" dirty="0">
                <a:solidFill>
                  <a:srgbClr val="0432FF"/>
                </a:solidFill>
                <a:latin typeface="Arial Narrow" panose="020B0604020202020204" pitchFamily="34" charset="0"/>
                <a:cs typeface="Arial Narrow" panose="020B0604020202020204" pitchFamily="34" charset="0"/>
              </a:rPr>
              <a:t>Beam can be made to enrich a specific flavor of </a:t>
            </a:r>
            <a:r>
              <a:rPr lang="en-US" altLang="en-US" sz="4000" dirty="0">
                <a:solidFill>
                  <a:srgbClr val="0432FF"/>
                </a:solidFill>
                <a:latin typeface="Symbol" pitchFamily="2" charset="2"/>
                <a:cs typeface="Arial Narrow" panose="020B0604020202020204" pitchFamily="34" charset="0"/>
              </a:rPr>
              <a:t>n</a:t>
            </a:r>
            <a:r>
              <a:rPr lang="en-US" altLang="en-US" sz="4000" dirty="0">
                <a:solidFill>
                  <a:srgbClr val="0432FF"/>
                </a:solidFill>
                <a:latin typeface="Arial Narrow" panose="020B0604020202020204" pitchFamily="34" charset="0"/>
                <a:cs typeface="Arial Narrow" panose="020B0604020202020204" pitchFamily="34" charset="0"/>
              </a:rPr>
              <a:t>’s in the optimal energy range</a:t>
            </a:r>
          </a:p>
          <a:p>
            <a:pPr lvl="1">
              <a:lnSpc>
                <a:spcPct val="90000"/>
              </a:lnSpc>
              <a:spcBef>
                <a:spcPts val="264"/>
              </a:spcBef>
            </a:pPr>
            <a:r>
              <a:rPr lang="en-US" altLang="en-US" sz="3600" dirty="0">
                <a:solidFill>
                  <a:srgbClr val="7030A0"/>
                </a:solidFill>
                <a:latin typeface="Arial Narrow" panose="020B0604020202020204" pitchFamily="34" charset="0"/>
                <a:cs typeface="Arial Narrow" panose="020B0604020202020204" pitchFamily="34" charset="0"/>
              </a:rPr>
              <a:t>Focus and sign select charged mesons</a:t>
            </a:r>
          </a:p>
        </p:txBody>
      </p:sp>
    </p:spTree>
    <p:extLst>
      <p:ext uri="{BB962C8B-B14F-4D97-AF65-F5344CB8AC3E}">
        <p14:creationId xmlns:p14="http://schemas.microsoft.com/office/powerpoint/2010/main" val="33965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10000"/>
                                  </p:iterate>
                                  <p:childTnLst>
                                    <p:set>
                                      <p:cBhvr>
                                        <p:cTn id="6" dur="1" fill="hold">
                                          <p:stCondLst>
                                            <p:cond delay="0"/>
                                          </p:stCondLst>
                                        </p:cTn>
                                        <p:tgtEl>
                                          <p:spTgt spid="365571">
                                            <p:txEl>
                                              <p:pRg st="0" end="0"/>
                                            </p:txEl>
                                          </p:spTgt>
                                        </p:tgtEl>
                                        <p:attrNameLst>
                                          <p:attrName>style.visibility</p:attrName>
                                        </p:attrNameLst>
                                      </p:cBhvr>
                                      <p:to>
                                        <p:strVal val="visible"/>
                                      </p:to>
                                    </p:set>
                                    <p:animEffect transition="in" filter="wipe(left)">
                                      <p:cBhvr>
                                        <p:cTn id="7" dur="500"/>
                                        <p:tgtEl>
                                          <p:spTgt spid="3655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365571">
                                            <p:txEl>
                                              <p:pRg st="1" end="1"/>
                                            </p:txEl>
                                          </p:spTgt>
                                        </p:tgtEl>
                                        <p:attrNameLst>
                                          <p:attrName>style.visibility</p:attrName>
                                        </p:attrNameLst>
                                      </p:cBhvr>
                                      <p:to>
                                        <p:strVal val="visible"/>
                                      </p:to>
                                    </p:set>
                                    <p:animEffect transition="in" filter="wipe(left)">
                                      <p:cBhvr>
                                        <p:cTn id="12" dur="500"/>
                                        <p:tgtEl>
                                          <p:spTgt spid="3655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10000"/>
                                  </p:iterate>
                                  <p:childTnLst>
                                    <p:set>
                                      <p:cBhvr>
                                        <p:cTn id="16" dur="1" fill="hold">
                                          <p:stCondLst>
                                            <p:cond delay="0"/>
                                          </p:stCondLst>
                                        </p:cTn>
                                        <p:tgtEl>
                                          <p:spTgt spid="365571">
                                            <p:txEl>
                                              <p:pRg st="2" end="2"/>
                                            </p:txEl>
                                          </p:spTgt>
                                        </p:tgtEl>
                                        <p:attrNameLst>
                                          <p:attrName>style.visibility</p:attrName>
                                        </p:attrNameLst>
                                      </p:cBhvr>
                                      <p:to>
                                        <p:strVal val="visible"/>
                                      </p:to>
                                    </p:set>
                                    <p:animEffect transition="in" filter="wipe(left)">
                                      <p:cBhvr>
                                        <p:cTn id="17" dur="500"/>
                                        <p:tgtEl>
                                          <p:spTgt spid="3655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wd">
                                    <p:tmPct val="10000"/>
                                  </p:iterate>
                                  <p:childTnLst>
                                    <p:set>
                                      <p:cBhvr>
                                        <p:cTn id="21" dur="1" fill="hold">
                                          <p:stCondLst>
                                            <p:cond delay="0"/>
                                          </p:stCondLst>
                                        </p:cTn>
                                        <p:tgtEl>
                                          <p:spTgt spid="365571">
                                            <p:txEl>
                                              <p:pRg st="3" end="3"/>
                                            </p:txEl>
                                          </p:spTgt>
                                        </p:tgtEl>
                                        <p:attrNameLst>
                                          <p:attrName>style.visibility</p:attrName>
                                        </p:attrNameLst>
                                      </p:cBhvr>
                                      <p:to>
                                        <p:strVal val="visible"/>
                                      </p:to>
                                    </p:set>
                                    <p:animEffect transition="in" filter="wipe(left)">
                                      <p:cBhvr>
                                        <p:cTn id="22" dur="500"/>
                                        <p:tgtEl>
                                          <p:spTgt spid="3655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iterate type="wd">
                                    <p:tmPct val="10000"/>
                                  </p:iterate>
                                  <p:childTnLst>
                                    <p:set>
                                      <p:cBhvr>
                                        <p:cTn id="26" dur="1" fill="hold">
                                          <p:stCondLst>
                                            <p:cond delay="0"/>
                                          </p:stCondLst>
                                        </p:cTn>
                                        <p:tgtEl>
                                          <p:spTgt spid="365571">
                                            <p:txEl>
                                              <p:pRg st="4" end="4"/>
                                            </p:txEl>
                                          </p:spTgt>
                                        </p:tgtEl>
                                        <p:attrNameLst>
                                          <p:attrName>style.visibility</p:attrName>
                                        </p:attrNameLst>
                                      </p:cBhvr>
                                      <p:to>
                                        <p:strVal val="visible"/>
                                      </p:to>
                                    </p:set>
                                    <p:animEffect transition="in" filter="wipe(left)">
                                      <p:cBhvr>
                                        <p:cTn id="27" dur="500"/>
                                        <p:tgtEl>
                                          <p:spTgt spid="36557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iterate type="wd">
                                    <p:tmPct val="10000"/>
                                  </p:iterate>
                                  <p:childTnLst>
                                    <p:set>
                                      <p:cBhvr>
                                        <p:cTn id="31" dur="1" fill="hold">
                                          <p:stCondLst>
                                            <p:cond delay="0"/>
                                          </p:stCondLst>
                                        </p:cTn>
                                        <p:tgtEl>
                                          <p:spTgt spid="365571">
                                            <p:txEl>
                                              <p:pRg st="5" end="5"/>
                                            </p:txEl>
                                          </p:spTgt>
                                        </p:tgtEl>
                                        <p:attrNameLst>
                                          <p:attrName>style.visibility</p:attrName>
                                        </p:attrNameLst>
                                      </p:cBhvr>
                                      <p:to>
                                        <p:strVal val="visible"/>
                                      </p:to>
                                    </p:set>
                                    <p:animEffect transition="in" filter="wipe(left)">
                                      <p:cBhvr>
                                        <p:cTn id="32" dur="500"/>
                                        <p:tgtEl>
                                          <p:spTgt spid="365571">
                                            <p:txEl>
                                              <p:pRg st="5" end="5"/>
                                            </p:txEl>
                                          </p:spTgt>
                                        </p:tgtEl>
                                      </p:cBhvr>
                                    </p:animEffect>
                                  </p:childTnLst>
                                </p:cTn>
                              </p:par>
                            </p:childTnLst>
                          </p:cTn>
                        </p:par>
                        <p:par>
                          <p:cTn id="33" fill="hold">
                            <p:stCondLst>
                              <p:cond delay="1250"/>
                            </p:stCondLst>
                            <p:childTnLst>
                              <p:par>
                                <p:cTn id="34" presetID="22" presetClass="entr" presetSubtype="8" fill="hold" grpId="0" nodeType="afterEffect">
                                  <p:stCondLst>
                                    <p:cond delay="0"/>
                                  </p:stCondLst>
                                  <p:iterate type="wd">
                                    <p:tmPct val="10000"/>
                                  </p:iterate>
                                  <p:childTnLst>
                                    <p:set>
                                      <p:cBhvr>
                                        <p:cTn id="35" dur="1" fill="hold">
                                          <p:stCondLst>
                                            <p:cond delay="0"/>
                                          </p:stCondLst>
                                        </p:cTn>
                                        <p:tgtEl>
                                          <p:spTgt spid="365571">
                                            <p:txEl>
                                              <p:pRg st="6" end="6"/>
                                            </p:txEl>
                                          </p:spTgt>
                                        </p:tgtEl>
                                        <p:attrNameLst>
                                          <p:attrName>style.visibility</p:attrName>
                                        </p:attrNameLst>
                                      </p:cBhvr>
                                      <p:to>
                                        <p:strVal val="visible"/>
                                      </p:to>
                                    </p:set>
                                    <p:animEffect transition="in" filter="wipe(left)">
                                      <p:cBhvr>
                                        <p:cTn id="36" dur="500"/>
                                        <p:tgtEl>
                                          <p:spTgt spid="3655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1"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6D076B0-3ACB-2034-8B79-9FC453A9D525}"/>
              </a:ext>
            </a:extLst>
          </p:cNvPr>
          <p:cNvSpPr>
            <a:spLocks noGrp="1"/>
          </p:cNvSpPr>
          <p:nvPr>
            <p:ph type="dt" sz="half" idx="10"/>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Oct. 28, 2025</a:t>
            </a:r>
            <a:endParaRPr lang="en-US" altLang="en-US"/>
          </a:p>
        </p:txBody>
      </p:sp>
      <p:sp>
        <p:nvSpPr>
          <p:cNvPr id="3" name="Footer Placeholder 4">
            <a:extLst>
              <a:ext uri="{FF2B5EF4-FFF2-40B4-BE49-F238E27FC236}">
                <a16:creationId xmlns:a16="http://schemas.microsoft.com/office/drawing/2014/main" id="{B66BF97C-7A73-22E9-195B-D697E2A79AD1}"/>
              </a:ext>
            </a:extLst>
          </p:cNvPr>
          <p:cNvSpPr>
            <a:spLocks noGrp="1"/>
          </p:cNvSpPr>
          <p:nvPr>
            <p:ph type="ftr" sz="quarter" idx="11"/>
          </p:nvPr>
        </p:nvSpPr>
        <p:spPr>
          <a:xfrm>
            <a:off x="1877785" y="6549548"/>
            <a:ext cx="4892514" cy="170720"/>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Nu Detectors at a MuCol Facility,  Jaehoon Yu</a:t>
            </a:r>
            <a:endParaRPr lang="en-US" altLang="en-US"/>
          </a:p>
        </p:txBody>
      </p:sp>
      <p:sp>
        <p:nvSpPr>
          <p:cNvPr id="4" name="Slide Number Placeholder 5">
            <a:extLst>
              <a:ext uri="{FF2B5EF4-FFF2-40B4-BE49-F238E27FC236}">
                <a16:creationId xmlns:a16="http://schemas.microsoft.com/office/drawing/2014/main" id="{BC7A00F3-8F79-29C0-F183-4DA88C064696}"/>
              </a:ext>
            </a:extLst>
          </p:cNvPr>
          <p:cNvSpPr>
            <a:spLocks noGrp="1"/>
          </p:cNvSpPr>
          <p:nvPr>
            <p:ph type="sldNum" sz="quarter" idx="12"/>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fld id="{01C9F568-776D-4FA3-B0C2-59EA0856AFE8}" type="slidenum">
              <a:rPr lang="en-US" smtClean="0">
                <a:solidFill>
                  <a:prstClr val="black">
                    <a:tint val="75000"/>
                  </a:prstClr>
                </a:solidFill>
              </a:rPr>
              <a:pPr/>
              <a:t>8</a:t>
            </a:fld>
            <a:endParaRPr lang="en-US" altLang="en-US"/>
          </a:p>
        </p:txBody>
      </p:sp>
      <p:sp>
        <p:nvSpPr>
          <p:cNvPr id="589826" name="Rectangle 2">
            <a:extLst>
              <a:ext uri="{FF2B5EF4-FFF2-40B4-BE49-F238E27FC236}">
                <a16:creationId xmlns:a16="http://schemas.microsoft.com/office/drawing/2014/main" id="{70B86CDB-F058-904E-9AF5-246F3734E739}"/>
              </a:ext>
            </a:extLst>
          </p:cNvPr>
          <p:cNvSpPr>
            <a:spLocks noGrp="1" noChangeArrowheads="1"/>
          </p:cNvSpPr>
          <p:nvPr>
            <p:ph type="title"/>
          </p:nvPr>
        </p:nvSpPr>
        <p:spPr>
          <a:xfrm>
            <a:off x="381000" y="28700"/>
            <a:ext cx="8458200" cy="685800"/>
          </a:xfrm>
        </p:spPr>
        <p:txBody>
          <a:bodyPr/>
          <a:lstStyle/>
          <a:p>
            <a:r>
              <a:rPr lang="en-US" altLang="en-US" sz="4000" b="1" dirty="0">
                <a:latin typeface="Arial Narrow" panose="020B0604020202020204" pitchFamily="34" charset="0"/>
                <a:cs typeface="Arial Narrow" panose="020B0604020202020204" pitchFamily="34" charset="0"/>
              </a:rPr>
              <a:t>How to make a </a:t>
            </a:r>
            <a:r>
              <a:rPr lang="en-US" altLang="en-US" sz="4000" b="1" dirty="0">
                <a:latin typeface="Symbol" pitchFamily="2" charset="2"/>
                <a:cs typeface="Arial Narrow" panose="020B0604020202020204" pitchFamily="34" charset="0"/>
              </a:rPr>
              <a:t>n</a:t>
            </a:r>
            <a:r>
              <a:rPr lang="en-US" altLang="en-US" sz="4000" b="1" dirty="0">
                <a:latin typeface="Arial Narrow" panose="020B0604020202020204" pitchFamily="34" charset="0"/>
                <a:cs typeface="Arial Narrow" panose="020B0604020202020204" pitchFamily="34" charset="0"/>
              </a:rPr>
              <a:t> Beam?</a:t>
            </a:r>
          </a:p>
        </p:txBody>
      </p:sp>
      <p:sp>
        <p:nvSpPr>
          <p:cNvPr id="589827" name="Rectangle 3">
            <a:extLst>
              <a:ext uri="{FF2B5EF4-FFF2-40B4-BE49-F238E27FC236}">
                <a16:creationId xmlns:a16="http://schemas.microsoft.com/office/drawing/2014/main" id="{07F227DF-DCB0-BF48-E822-0BDE1B4EE463}"/>
              </a:ext>
            </a:extLst>
          </p:cNvPr>
          <p:cNvSpPr>
            <a:spLocks noGrp="1" noChangeArrowheads="1"/>
          </p:cNvSpPr>
          <p:nvPr>
            <p:ph type="body" idx="1"/>
          </p:nvPr>
        </p:nvSpPr>
        <p:spPr>
          <a:xfrm>
            <a:off x="273205" y="2819399"/>
            <a:ext cx="8581870" cy="3425335"/>
          </a:xfrm>
        </p:spPr>
        <p:txBody>
          <a:bodyPr/>
          <a:lstStyle/>
          <a:p>
            <a:pPr>
              <a:lnSpc>
                <a:spcPct val="90000"/>
              </a:lnSpc>
            </a:pPr>
            <a:r>
              <a:rPr lang="en-US" altLang="en-US" sz="2800" dirty="0">
                <a:solidFill>
                  <a:srgbClr val="0432FF"/>
                </a:solidFill>
                <a:latin typeface="Arial Narrow" panose="020B0604020202020204" pitchFamily="34" charset="0"/>
                <a:cs typeface="Arial Narrow" panose="020B0604020202020204" pitchFamily="34" charset="0"/>
              </a:rPr>
              <a:t>Use large number of protons on target to produce and focus as many secondary hadrons (</a:t>
            </a:r>
            <a:r>
              <a:rPr lang="en-US" altLang="en-US" sz="2800" dirty="0">
                <a:solidFill>
                  <a:srgbClr val="0432FF"/>
                </a:solidFill>
                <a:latin typeface="Symbol" pitchFamily="2" charset="2"/>
                <a:cs typeface="Arial Narrow" panose="020B0604020202020204" pitchFamily="34" charset="0"/>
              </a:rPr>
              <a:t>p</a:t>
            </a:r>
            <a:r>
              <a:rPr lang="en-US" altLang="en-US" sz="2800" dirty="0">
                <a:solidFill>
                  <a:srgbClr val="0432FF"/>
                </a:solidFill>
                <a:latin typeface="Arial Narrow" panose="020B0604020202020204" pitchFamily="34" charset="0"/>
                <a:cs typeface="Arial Narrow" panose="020B0604020202020204" pitchFamily="34" charset="0"/>
              </a:rPr>
              <a:t>, K, D, </a:t>
            </a:r>
            <a:r>
              <a:rPr lang="en-US" altLang="en-US" sz="2800" dirty="0" err="1">
                <a:solidFill>
                  <a:srgbClr val="0432FF"/>
                </a:solidFill>
                <a:latin typeface="Arial Narrow" panose="020B0604020202020204" pitchFamily="34" charset="0"/>
                <a:cs typeface="Arial Narrow" panose="020B0604020202020204" pitchFamily="34" charset="0"/>
              </a:rPr>
              <a:t>etc</a:t>
            </a:r>
            <a:r>
              <a:rPr lang="en-US" altLang="en-US" sz="2800" dirty="0">
                <a:solidFill>
                  <a:srgbClr val="0432FF"/>
                </a:solidFill>
                <a:latin typeface="Arial Narrow" panose="020B0604020202020204" pitchFamily="34" charset="0"/>
                <a:cs typeface="Arial Narrow" panose="020B0604020202020204" pitchFamily="34" charset="0"/>
              </a:rPr>
              <a:t>) as possible</a:t>
            </a:r>
          </a:p>
          <a:p>
            <a:pPr>
              <a:lnSpc>
                <a:spcPct val="90000"/>
              </a:lnSpc>
            </a:pPr>
            <a:r>
              <a:rPr lang="en-US" altLang="en-US" sz="2800" dirty="0">
                <a:solidFill>
                  <a:srgbClr val="0432FF"/>
                </a:solidFill>
                <a:latin typeface="Arial Narrow" panose="020B0604020202020204" pitchFamily="34" charset="0"/>
                <a:cs typeface="Arial Narrow" panose="020B0604020202020204" pitchFamily="34" charset="0"/>
              </a:rPr>
              <a:t>Let charged </a:t>
            </a:r>
            <a:r>
              <a:rPr lang="en-US" altLang="en-US" sz="2800" dirty="0">
                <a:solidFill>
                  <a:srgbClr val="0432FF"/>
                </a:solidFill>
                <a:latin typeface="Symbol" pitchFamily="2" charset="2"/>
                <a:cs typeface="Arial Narrow" panose="020B0604020202020204" pitchFamily="34" charset="0"/>
              </a:rPr>
              <a:t>p</a:t>
            </a:r>
            <a:r>
              <a:rPr lang="en-US" altLang="en-US" sz="2800" dirty="0">
                <a:solidFill>
                  <a:srgbClr val="0432FF"/>
                </a:solidFill>
                <a:latin typeface="Arial Narrow" panose="020B0604020202020204" pitchFamily="34" charset="0"/>
                <a:cs typeface="Arial Narrow" panose="020B0604020202020204" pitchFamily="34" charset="0"/>
              </a:rPr>
              <a:t> and K’s decay in-flight for </a:t>
            </a:r>
            <a:r>
              <a:rPr lang="en-US" altLang="en-US" sz="2800" dirty="0">
                <a:solidFill>
                  <a:srgbClr val="0432FF"/>
                </a:solidFill>
                <a:latin typeface="Symbol" pitchFamily="2" charset="2"/>
                <a:cs typeface="Arial Narrow" panose="020B0604020202020204" pitchFamily="34" charset="0"/>
                <a:sym typeface="Wingdings" pitchFamily="2" charset="2"/>
              </a:rPr>
              <a:t>n</a:t>
            </a:r>
            <a:r>
              <a:rPr lang="en-US" altLang="en-US" sz="2800" baseline="-25000" dirty="0">
                <a:solidFill>
                  <a:srgbClr val="0432FF"/>
                </a:solidFill>
                <a:latin typeface="Symbol" pitchFamily="2" charset="2"/>
                <a:cs typeface="Arial Narrow" panose="020B0604020202020204" pitchFamily="34" charset="0"/>
                <a:sym typeface="Wingdings" pitchFamily="2" charset="2"/>
              </a:rPr>
              <a:t>m</a:t>
            </a:r>
            <a:r>
              <a:rPr lang="en-US" altLang="en-US" sz="2800" dirty="0">
                <a:solidFill>
                  <a:srgbClr val="0432FF"/>
                </a:solidFill>
                <a:latin typeface="Arial Narrow" panose="020B0604020202020204" pitchFamily="34" charset="0"/>
                <a:cs typeface="Arial Narrow" panose="020B0604020202020204" pitchFamily="34" charset="0"/>
              </a:rPr>
              <a:t> beam</a:t>
            </a:r>
          </a:p>
          <a:p>
            <a:pPr lvl="1">
              <a:lnSpc>
                <a:spcPct val="90000"/>
              </a:lnSpc>
            </a:pPr>
            <a:r>
              <a:rPr lang="en-US" altLang="en-US" sz="2400" dirty="0">
                <a:solidFill>
                  <a:srgbClr val="7030A0"/>
                </a:solidFill>
                <a:latin typeface="Arial Narrow" panose="020B0604020202020204" pitchFamily="34" charset="0"/>
                <a:cs typeface="Arial Narrow" panose="020B0604020202020204" pitchFamily="34" charset="0"/>
              </a:rPr>
              <a:t> </a:t>
            </a:r>
            <a:r>
              <a:rPr lang="en-US" altLang="en-US" sz="2400" dirty="0" err="1">
                <a:solidFill>
                  <a:srgbClr val="7030A0"/>
                </a:solidFill>
                <a:latin typeface="Symbol" pitchFamily="2" charset="2"/>
                <a:cs typeface="Arial Narrow" panose="020B0604020202020204" pitchFamily="34" charset="0"/>
              </a:rPr>
              <a:t>p</a:t>
            </a:r>
            <a:r>
              <a:rPr lang="en-US" altLang="en-US" sz="2400" dirty="0" err="1">
                <a:solidFill>
                  <a:srgbClr val="7030A0"/>
                </a:solidFill>
                <a:latin typeface="Arial Narrow" panose="020B0604020202020204" pitchFamily="34" charset="0"/>
                <a:cs typeface="Arial Narrow" panose="020B0604020202020204" pitchFamily="34" charset="0"/>
                <a:sym typeface="Wingdings" pitchFamily="2" charset="2"/>
              </a:rPr>
              <a:t></a:t>
            </a:r>
            <a:r>
              <a:rPr lang="en-US" altLang="en-US" sz="2400" dirty="0" err="1">
                <a:solidFill>
                  <a:srgbClr val="7030A0"/>
                </a:solidFill>
                <a:latin typeface="Symbol" pitchFamily="2" charset="2"/>
                <a:cs typeface="Arial Narrow" panose="020B0604020202020204" pitchFamily="34" charset="0"/>
                <a:sym typeface="Wingdings" pitchFamily="2" charset="2"/>
              </a:rPr>
              <a:t>m+n</a:t>
            </a:r>
            <a:r>
              <a:rPr lang="en-US" altLang="en-US" sz="2400" baseline="-25000" dirty="0" err="1">
                <a:solidFill>
                  <a:srgbClr val="7030A0"/>
                </a:solidFill>
                <a:latin typeface="Symbol" pitchFamily="2" charset="2"/>
                <a:cs typeface="Arial Narrow" panose="020B0604020202020204" pitchFamily="34" charset="0"/>
                <a:sym typeface="Wingdings" pitchFamily="2" charset="2"/>
              </a:rPr>
              <a:t>m</a:t>
            </a:r>
            <a:r>
              <a:rPr lang="en-US" altLang="en-US" sz="2400" baseline="-25000" dirty="0">
                <a:solidFill>
                  <a:srgbClr val="7030A0"/>
                </a:solidFill>
                <a:latin typeface="Symbol" pitchFamily="2" charset="2"/>
                <a:cs typeface="Arial Narrow" panose="020B0604020202020204" pitchFamily="34" charset="0"/>
                <a:sym typeface="Wingdings" pitchFamily="2" charset="2"/>
              </a:rPr>
              <a:t> </a:t>
            </a:r>
            <a:r>
              <a:rPr lang="en-US" altLang="en-US" sz="2400" dirty="0">
                <a:solidFill>
                  <a:srgbClr val="7030A0"/>
                </a:solidFill>
                <a:latin typeface="Arial Narrow" panose="020B0604020202020204" pitchFamily="34" charset="0"/>
                <a:cs typeface="Arial Narrow" panose="020B0604020202020204" pitchFamily="34" charset="0"/>
                <a:sym typeface="Wingdings" pitchFamily="2" charset="2"/>
              </a:rPr>
              <a:t>(99.99%), </a:t>
            </a:r>
            <a:r>
              <a:rPr lang="en-US" altLang="en-US" sz="2400" dirty="0" err="1">
                <a:solidFill>
                  <a:srgbClr val="7030A0"/>
                </a:solidFill>
                <a:latin typeface="Arial Narrow" panose="020B0604020202020204" pitchFamily="34" charset="0"/>
                <a:cs typeface="Arial Narrow" panose="020B0604020202020204" pitchFamily="34" charset="0"/>
                <a:sym typeface="Wingdings" pitchFamily="2" charset="2"/>
              </a:rPr>
              <a:t>K</a:t>
            </a:r>
            <a:r>
              <a:rPr lang="en-US" altLang="en-US" sz="2400" dirty="0" err="1">
                <a:solidFill>
                  <a:srgbClr val="7030A0"/>
                </a:solidFill>
                <a:latin typeface="Symbol" pitchFamily="2" charset="2"/>
                <a:cs typeface="Arial Narrow" panose="020B0604020202020204" pitchFamily="34" charset="0"/>
                <a:sym typeface="Wingdings" pitchFamily="2" charset="2"/>
              </a:rPr>
              <a:t>m+n</a:t>
            </a:r>
            <a:r>
              <a:rPr lang="en-US" altLang="en-US" sz="2400" baseline="-25000" dirty="0" err="1">
                <a:solidFill>
                  <a:srgbClr val="7030A0"/>
                </a:solidFill>
                <a:latin typeface="Symbol" pitchFamily="2" charset="2"/>
                <a:cs typeface="Arial Narrow" panose="020B0604020202020204" pitchFamily="34" charset="0"/>
                <a:sym typeface="Wingdings" pitchFamily="2" charset="2"/>
              </a:rPr>
              <a:t>m</a:t>
            </a:r>
            <a:r>
              <a:rPr lang="en-US" altLang="en-US" sz="2400" dirty="0">
                <a:solidFill>
                  <a:srgbClr val="7030A0"/>
                </a:solidFill>
                <a:latin typeface="Symbol" pitchFamily="2" charset="2"/>
                <a:cs typeface="Arial Narrow" panose="020B0604020202020204" pitchFamily="34" charset="0"/>
                <a:sym typeface="Wingdings" pitchFamily="2" charset="2"/>
              </a:rPr>
              <a:t> </a:t>
            </a:r>
            <a:r>
              <a:rPr lang="en-US" altLang="en-US" sz="2400" dirty="0">
                <a:solidFill>
                  <a:srgbClr val="7030A0"/>
                </a:solidFill>
                <a:latin typeface="Arial Narrow" panose="020B0604020202020204" pitchFamily="34" charset="0"/>
                <a:cs typeface="Arial Narrow" panose="020B0604020202020204" pitchFamily="34" charset="0"/>
                <a:sym typeface="Wingdings" pitchFamily="2" charset="2"/>
              </a:rPr>
              <a:t>(63.5%)</a:t>
            </a:r>
          </a:p>
          <a:p>
            <a:pPr>
              <a:lnSpc>
                <a:spcPct val="90000"/>
              </a:lnSpc>
            </a:pPr>
            <a:r>
              <a:rPr lang="en-US" altLang="en-US" sz="2800" dirty="0">
                <a:solidFill>
                  <a:srgbClr val="0432FF"/>
                </a:solidFill>
                <a:latin typeface="Arial Narrow" panose="020B0604020202020204" pitchFamily="34" charset="0"/>
                <a:cs typeface="Arial Narrow" panose="020B0604020202020204" pitchFamily="34" charset="0"/>
                <a:sym typeface="Wingdings" pitchFamily="2" charset="2"/>
              </a:rPr>
              <a:t>Other flavors of neutrinos are harder to make</a:t>
            </a:r>
          </a:p>
          <a:p>
            <a:pPr>
              <a:lnSpc>
                <a:spcPct val="90000"/>
              </a:lnSpc>
            </a:pPr>
            <a:r>
              <a:rPr lang="en-US" altLang="en-US" sz="2800" dirty="0">
                <a:solidFill>
                  <a:srgbClr val="0432FF"/>
                </a:solidFill>
                <a:latin typeface="Arial Narrow" panose="020B0604020202020204" pitchFamily="34" charset="0"/>
                <a:cs typeface="Arial Narrow" panose="020B0604020202020204" pitchFamily="34" charset="0"/>
                <a:sym typeface="Wingdings" pitchFamily="2" charset="2"/>
              </a:rPr>
              <a:t>Let the beam go through shield and dirt to filter out </a:t>
            </a:r>
            <a:r>
              <a:rPr lang="en-US" altLang="en-US" sz="2800" dirty="0">
                <a:solidFill>
                  <a:srgbClr val="0432FF"/>
                </a:solidFill>
                <a:latin typeface="Symbol" pitchFamily="2" charset="2"/>
                <a:cs typeface="Arial Narrow" panose="020B0604020202020204" pitchFamily="34" charset="0"/>
                <a:sym typeface="Wingdings" pitchFamily="2" charset="2"/>
              </a:rPr>
              <a:t>m</a:t>
            </a:r>
            <a:r>
              <a:rPr lang="en-US" altLang="en-US" sz="2800" dirty="0">
                <a:solidFill>
                  <a:srgbClr val="0432FF"/>
                </a:solidFill>
                <a:latin typeface="Arial Narrow" panose="020B0604020202020204" pitchFamily="34" charset="0"/>
                <a:cs typeface="Arial Narrow" panose="020B0604020202020204" pitchFamily="34" charset="0"/>
                <a:sym typeface="Wingdings" pitchFamily="2" charset="2"/>
              </a:rPr>
              <a:t> and remaining hadrons, except for </a:t>
            </a:r>
            <a:r>
              <a:rPr lang="en-US" altLang="en-US" sz="2800" dirty="0">
                <a:solidFill>
                  <a:srgbClr val="0432FF"/>
                </a:solidFill>
                <a:latin typeface="Symbol" pitchFamily="2" charset="2"/>
                <a:cs typeface="Arial Narrow" panose="020B0604020202020204" pitchFamily="34" charset="0"/>
                <a:sym typeface="Wingdings" pitchFamily="2" charset="2"/>
              </a:rPr>
              <a:t>n</a:t>
            </a:r>
          </a:p>
          <a:p>
            <a:pPr lvl="1">
              <a:lnSpc>
                <a:spcPct val="90000"/>
              </a:lnSpc>
            </a:pPr>
            <a:r>
              <a:rPr lang="en-US" altLang="en-US" sz="2400" dirty="0">
                <a:solidFill>
                  <a:srgbClr val="7030A0"/>
                </a:solidFill>
                <a:latin typeface="Arial Narrow" panose="020B0604020202020204" pitchFamily="34" charset="0"/>
                <a:cs typeface="Arial Narrow" panose="020B0604020202020204" pitchFamily="34" charset="0"/>
                <a:sym typeface="Wingdings" pitchFamily="2" charset="2"/>
              </a:rPr>
              <a:t>Dominated by </a:t>
            </a:r>
            <a:r>
              <a:rPr lang="en-US" altLang="en-US" sz="2400" dirty="0">
                <a:solidFill>
                  <a:srgbClr val="7030A0"/>
                </a:solidFill>
                <a:latin typeface="Symbol" pitchFamily="2" charset="2"/>
                <a:cs typeface="Arial Narrow" panose="020B0604020202020204" pitchFamily="34" charset="0"/>
                <a:sym typeface="Wingdings" pitchFamily="2" charset="2"/>
              </a:rPr>
              <a:t>n</a:t>
            </a:r>
            <a:r>
              <a:rPr lang="en-US" altLang="en-US" sz="2400" baseline="-25000" dirty="0">
                <a:solidFill>
                  <a:srgbClr val="7030A0"/>
                </a:solidFill>
                <a:latin typeface="Symbol" pitchFamily="2" charset="2"/>
                <a:cs typeface="Arial Narrow" panose="020B0604020202020204" pitchFamily="34" charset="0"/>
                <a:sym typeface="Wingdings" pitchFamily="2" charset="2"/>
              </a:rPr>
              <a:t>m</a:t>
            </a:r>
          </a:p>
        </p:txBody>
      </p:sp>
      <p:pic>
        <p:nvPicPr>
          <p:cNvPr id="589828" name="Picture 4">
            <a:extLst>
              <a:ext uri="{FF2B5EF4-FFF2-40B4-BE49-F238E27FC236}">
                <a16:creationId xmlns:a16="http://schemas.microsoft.com/office/drawing/2014/main" id="{26C0F345-A851-040B-EE67-EDE4C58E00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838200"/>
            <a:ext cx="78486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89829" name="Group 5">
            <a:extLst>
              <a:ext uri="{FF2B5EF4-FFF2-40B4-BE49-F238E27FC236}">
                <a16:creationId xmlns:a16="http://schemas.microsoft.com/office/drawing/2014/main" id="{C2CAB626-138D-4EB5-34AA-95A48A360006}"/>
              </a:ext>
            </a:extLst>
          </p:cNvPr>
          <p:cNvGrpSpPr>
            <a:grpSpLocks/>
          </p:cNvGrpSpPr>
          <p:nvPr/>
        </p:nvGrpSpPr>
        <p:grpSpPr bwMode="auto">
          <a:xfrm>
            <a:off x="152400" y="1752600"/>
            <a:ext cx="930275" cy="457200"/>
            <a:chOff x="134" y="1319"/>
            <a:chExt cx="586" cy="288"/>
          </a:xfrm>
        </p:grpSpPr>
        <p:sp>
          <p:nvSpPr>
            <p:cNvPr id="589830" name="Line 6">
              <a:extLst>
                <a:ext uri="{FF2B5EF4-FFF2-40B4-BE49-F238E27FC236}">
                  <a16:creationId xmlns:a16="http://schemas.microsoft.com/office/drawing/2014/main" id="{EBD1E1DC-7722-4563-DF68-6DEE18D235B6}"/>
                </a:ext>
              </a:extLst>
            </p:cNvPr>
            <p:cNvSpPr>
              <a:spLocks noChangeShapeType="1"/>
            </p:cNvSpPr>
            <p:nvPr/>
          </p:nvSpPr>
          <p:spPr bwMode="auto">
            <a:xfrm>
              <a:off x="288" y="1344"/>
              <a:ext cx="432"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9831" name="Text Box 7">
              <a:extLst>
                <a:ext uri="{FF2B5EF4-FFF2-40B4-BE49-F238E27FC236}">
                  <a16:creationId xmlns:a16="http://schemas.microsoft.com/office/drawing/2014/main" id="{095551E1-769D-DA1F-8C58-FBFB89657C9C}"/>
                </a:ext>
              </a:extLst>
            </p:cNvPr>
            <p:cNvSpPr txBox="1">
              <a:spLocks noChangeArrowheads="1"/>
            </p:cNvSpPr>
            <p:nvPr/>
          </p:nvSpPr>
          <p:spPr bwMode="auto">
            <a:xfrm>
              <a:off x="134" y="1319"/>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solidFill>
                    <a:srgbClr val="FF0000"/>
                  </a:solidFill>
                </a:rPr>
                <a:t>p</a:t>
              </a:r>
            </a:p>
          </p:txBody>
        </p:sp>
      </p:grpSp>
      <p:grpSp>
        <p:nvGrpSpPr>
          <p:cNvPr id="589832" name="Group 8">
            <a:extLst>
              <a:ext uri="{FF2B5EF4-FFF2-40B4-BE49-F238E27FC236}">
                <a16:creationId xmlns:a16="http://schemas.microsoft.com/office/drawing/2014/main" id="{6203992C-2B69-CD38-F11D-DCB73AAFC79B}"/>
              </a:ext>
            </a:extLst>
          </p:cNvPr>
          <p:cNvGrpSpPr>
            <a:grpSpLocks/>
          </p:cNvGrpSpPr>
          <p:nvPr/>
        </p:nvGrpSpPr>
        <p:grpSpPr bwMode="auto">
          <a:xfrm>
            <a:off x="304800" y="762000"/>
            <a:ext cx="1066800" cy="1143000"/>
            <a:chOff x="192" y="480"/>
            <a:chExt cx="672" cy="720"/>
          </a:xfrm>
        </p:grpSpPr>
        <p:sp>
          <p:nvSpPr>
            <p:cNvPr id="589833" name="Text Box 9">
              <a:extLst>
                <a:ext uri="{FF2B5EF4-FFF2-40B4-BE49-F238E27FC236}">
                  <a16:creationId xmlns:a16="http://schemas.microsoft.com/office/drawing/2014/main" id="{292BA8BB-2D4E-775E-1C38-ACA9D42F7997}"/>
                </a:ext>
              </a:extLst>
            </p:cNvPr>
            <p:cNvSpPr txBox="1">
              <a:spLocks noChangeArrowheads="1"/>
            </p:cNvSpPr>
            <p:nvPr/>
          </p:nvSpPr>
          <p:spPr bwMode="auto">
            <a:xfrm>
              <a:off x="192" y="480"/>
              <a:ext cx="490" cy="422"/>
            </a:xfrm>
            <a:prstGeom prst="rect">
              <a:avLst/>
            </a:prstGeom>
            <a:solidFill>
              <a:srgbClr val="FFFFCC"/>
            </a:solidFill>
            <a:ln w="2857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b="1">
                  <a:solidFill>
                    <a:srgbClr val="FF0000"/>
                  </a:solidFill>
                </a:rPr>
                <a:t>Good target</a:t>
              </a:r>
            </a:p>
          </p:txBody>
        </p:sp>
        <p:sp>
          <p:nvSpPr>
            <p:cNvPr id="589834" name="Oval 10">
              <a:extLst>
                <a:ext uri="{FF2B5EF4-FFF2-40B4-BE49-F238E27FC236}">
                  <a16:creationId xmlns:a16="http://schemas.microsoft.com/office/drawing/2014/main" id="{8AA2EC44-F161-6E3A-563B-D4A6B0F8F1B6}"/>
                </a:ext>
              </a:extLst>
            </p:cNvPr>
            <p:cNvSpPr>
              <a:spLocks noChangeArrowheads="1"/>
            </p:cNvSpPr>
            <p:nvPr/>
          </p:nvSpPr>
          <p:spPr bwMode="auto">
            <a:xfrm>
              <a:off x="720" y="1008"/>
              <a:ext cx="144" cy="192"/>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589835" name="AutoShape 11">
              <a:extLst>
                <a:ext uri="{FF2B5EF4-FFF2-40B4-BE49-F238E27FC236}">
                  <a16:creationId xmlns:a16="http://schemas.microsoft.com/office/drawing/2014/main" id="{B0182368-FAF5-B570-5106-C4C4A8E60C89}"/>
                </a:ext>
              </a:extLst>
            </p:cNvPr>
            <p:cNvCxnSpPr>
              <a:cxnSpLocks noChangeShapeType="1"/>
              <a:stCxn id="589833" idx="3"/>
              <a:endCxn id="589834" idx="0"/>
            </p:cNvCxnSpPr>
            <p:nvPr/>
          </p:nvCxnSpPr>
          <p:spPr bwMode="auto">
            <a:xfrm>
              <a:off x="691" y="691"/>
              <a:ext cx="101" cy="308"/>
            </a:xfrm>
            <a:prstGeom prst="curvedConnector2">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89836" name="Group 12">
            <a:extLst>
              <a:ext uri="{FF2B5EF4-FFF2-40B4-BE49-F238E27FC236}">
                <a16:creationId xmlns:a16="http://schemas.microsoft.com/office/drawing/2014/main" id="{B68EFEEB-2509-7923-17A8-AB25910CFD5D}"/>
              </a:ext>
            </a:extLst>
          </p:cNvPr>
          <p:cNvGrpSpPr>
            <a:grpSpLocks/>
          </p:cNvGrpSpPr>
          <p:nvPr/>
        </p:nvGrpSpPr>
        <p:grpSpPr bwMode="auto">
          <a:xfrm>
            <a:off x="1371600" y="609600"/>
            <a:ext cx="1158875" cy="1295400"/>
            <a:chOff x="864" y="384"/>
            <a:chExt cx="730" cy="816"/>
          </a:xfrm>
        </p:grpSpPr>
        <p:sp>
          <p:nvSpPr>
            <p:cNvPr id="589837" name="Text Box 13">
              <a:extLst>
                <a:ext uri="{FF2B5EF4-FFF2-40B4-BE49-F238E27FC236}">
                  <a16:creationId xmlns:a16="http://schemas.microsoft.com/office/drawing/2014/main" id="{C5A146BB-2F8E-240A-EDA4-2E7EDC07B49A}"/>
                </a:ext>
              </a:extLst>
            </p:cNvPr>
            <p:cNvSpPr txBox="1">
              <a:spLocks noChangeArrowheads="1"/>
            </p:cNvSpPr>
            <p:nvPr/>
          </p:nvSpPr>
          <p:spPr bwMode="auto">
            <a:xfrm>
              <a:off x="864" y="384"/>
              <a:ext cx="730" cy="384"/>
            </a:xfrm>
            <a:prstGeom prst="rect">
              <a:avLst/>
            </a:prstGeom>
            <a:solidFill>
              <a:srgbClr val="FFFFCC"/>
            </a:solidFill>
            <a:ln w="2857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b="1">
                  <a:solidFill>
                    <a:srgbClr val="FF0000"/>
                  </a:solidFill>
                </a:rPr>
                <a:t>Good beam focusing</a:t>
              </a:r>
            </a:p>
          </p:txBody>
        </p:sp>
        <p:sp>
          <p:nvSpPr>
            <p:cNvPr id="589838" name="Oval 14">
              <a:extLst>
                <a:ext uri="{FF2B5EF4-FFF2-40B4-BE49-F238E27FC236}">
                  <a16:creationId xmlns:a16="http://schemas.microsoft.com/office/drawing/2014/main" id="{A56C625E-46C2-CAA6-4EE5-908175863FF7}"/>
                </a:ext>
              </a:extLst>
            </p:cNvPr>
            <p:cNvSpPr>
              <a:spLocks noChangeArrowheads="1"/>
            </p:cNvSpPr>
            <p:nvPr/>
          </p:nvSpPr>
          <p:spPr bwMode="auto">
            <a:xfrm>
              <a:off x="864" y="1008"/>
              <a:ext cx="624" cy="192"/>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589839" name="AutoShape 15">
              <a:extLst>
                <a:ext uri="{FF2B5EF4-FFF2-40B4-BE49-F238E27FC236}">
                  <a16:creationId xmlns:a16="http://schemas.microsoft.com/office/drawing/2014/main" id="{B235F3D6-82EC-2B61-CFAF-C5426EFBB5B1}"/>
                </a:ext>
              </a:extLst>
            </p:cNvPr>
            <p:cNvCxnSpPr>
              <a:cxnSpLocks noChangeShapeType="1"/>
              <a:stCxn id="589837" idx="2"/>
              <a:endCxn id="589838" idx="0"/>
            </p:cNvCxnSpPr>
            <p:nvPr/>
          </p:nvCxnSpPr>
          <p:spPr bwMode="auto">
            <a:xfrm flipH="1">
              <a:off x="1176" y="777"/>
              <a:ext cx="53" cy="222"/>
            </a:xfrm>
            <a:prstGeom prst="straightConnector1">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89840" name="Group 16">
            <a:extLst>
              <a:ext uri="{FF2B5EF4-FFF2-40B4-BE49-F238E27FC236}">
                <a16:creationId xmlns:a16="http://schemas.microsoft.com/office/drawing/2014/main" id="{66786D0A-D23F-536F-73EB-8BA095400D5D}"/>
              </a:ext>
            </a:extLst>
          </p:cNvPr>
          <p:cNvGrpSpPr>
            <a:grpSpLocks/>
          </p:cNvGrpSpPr>
          <p:nvPr/>
        </p:nvGrpSpPr>
        <p:grpSpPr bwMode="auto">
          <a:xfrm>
            <a:off x="2286000" y="1524000"/>
            <a:ext cx="1981200" cy="1371600"/>
            <a:chOff x="1440" y="960"/>
            <a:chExt cx="1248" cy="864"/>
          </a:xfrm>
        </p:grpSpPr>
        <p:sp>
          <p:nvSpPr>
            <p:cNvPr id="589841" name="Oval 17">
              <a:extLst>
                <a:ext uri="{FF2B5EF4-FFF2-40B4-BE49-F238E27FC236}">
                  <a16:creationId xmlns:a16="http://schemas.microsoft.com/office/drawing/2014/main" id="{57CC5173-6A9E-7782-D34F-F79735BA274C}"/>
                </a:ext>
              </a:extLst>
            </p:cNvPr>
            <p:cNvSpPr>
              <a:spLocks noChangeArrowheads="1"/>
            </p:cNvSpPr>
            <p:nvPr/>
          </p:nvSpPr>
          <p:spPr bwMode="auto">
            <a:xfrm>
              <a:off x="1440" y="960"/>
              <a:ext cx="1248" cy="288"/>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9842" name="Text Box 18">
              <a:extLst>
                <a:ext uri="{FF2B5EF4-FFF2-40B4-BE49-F238E27FC236}">
                  <a16:creationId xmlns:a16="http://schemas.microsoft.com/office/drawing/2014/main" id="{9D571886-9A20-5F3A-BCC0-E09C0F3AF9C4}"/>
                </a:ext>
              </a:extLst>
            </p:cNvPr>
            <p:cNvSpPr txBox="1">
              <a:spLocks noChangeArrowheads="1"/>
            </p:cNvSpPr>
            <p:nvPr/>
          </p:nvSpPr>
          <p:spPr bwMode="auto">
            <a:xfrm>
              <a:off x="1920" y="1440"/>
              <a:ext cx="730" cy="384"/>
            </a:xfrm>
            <a:prstGeom prst="rect">
              <a:avLst/>
            </a:prstGeom>
            <a:solidFill>
              <a:srgbClr val="FFFFCC"/>
            </a:solidFill>
            <a:ln w="2857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b="1">
                  <a:solidFill>
                    <a:srgbClr val="FF0000"/>
                  </a:solidFill>
                </a:rPr>
                <a:t>Long decay region</a:t>
              </a:r>
            </a:p>
          </p:txBody>
        </p:sp>
        <p:cxnSp>
          <p:nvCxnSpPr>
            <p:cNvPr id="589843" name="AutoShape 19">
              <a:extLst>
                <a:ext uri="{FF2B5EF4-FFF2-40B4-BE49-F238E27FC236}">
                  <a16:creationId xmlns:a16="http://schemas.microsoft.com/office/drawing/2014/main" id="{487E2B48-FE96-C510-622A-0B62967A2F85}"/>
                </a:ext>
              </a:extLst>
            </p:cNvPr>
            <p:cNvCxnSpPr>
              <a:cxnSpLocks noChangeShapeType="1"/>
              <a:stCxn id="589842" idx="0"/>
              <a:endCxn id="589841" idx="4"/>
            </p:cNvCxnSpPr>
            <p:nvPr/>
          </p:nvCxnSpPr>
          <p:spPr bwMode="auto">
            <a:xfrm flipH="1" flipV="1">
              <a:off x="2064" y="1257"/>
              <a:ext cx="221" cy="174"/>
            </a:xfrm>
            <a:prstGeom prst="straightConnector1">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89844" name="Group 20">
            <a:extLst>
              <a:ext uri="{FF2B5EF4-FFF2-40B4-BE49-F238E27FC236}">
                <a16:creationId xmlns:a16="http://schemas.microsoft.com/office/drawing/2014/main" id="{E623FB80-BE16-E61A-2EA6-09F5618F82A3}"/>
              </a:ext>
            </a:extLst>
          </p:cNvPr>
          <p:cNvGrpSpPr>
            <a:grpSpLocks/>
          </p:cNvGrpSpPr>
          <p:nvPr/>
        </p:nvGrpSpPr>
        <p:grpSpPr bwMode="auto">
          <a:xfrm>
            <a:off x="4114800" y="762000"/>
            <a:ext cx="4740275" cy="1219200"/>
            <a:chOff x="2592" y="480"/>
            <a:chExt cx="2986" cy="768"/>
          </a:xfrm>
        </p:grpSpPr>
        <p:sp>
          <p:nvSpPr>
            <p:cNvPr id="589845" name="Text Box 21">
              <a:extLst>
                <a:ext uri="{FF2B5EF4-FFF2-40B4-BE49-F238E27FC236}">
                  <a16:creationId xmlns:a16="http://schemas.microsoft.com/office/drawing/2014/main" id="{414561E2-1D46-809C-1289-F30597F5EE04}"/>
                </a:ext>
              </a:extLst>
            </p:cNvPr>
            <p:cNvSpPr txBox="1">
              <a:spLocks noChangeArrowheads="1"/>
            </p:cNvSpPr>
            <p:nvPr/>
          </p:nvSpPr>
          <p:spPr bwMode="auto">
            <a:xfrm>
              <a:off x="4608" y="480"/>
              <a:ext cx="970" cy="230"/>
            </a:xfrm>
            <a:prstGeom prst="rect">
              <a:avLst/>
            </a:prstGeom>
            <a:solidFill>
              <a:srgbClr val="FFFFCC"/>
            </a:solidFill>
            <a:ln w="2857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b="1">
                  <a:solidFill>
                    <a:srgbClr val="FF0000"/>
                  </a:solidFill>
                </a:rPr>
                <a:t>Sufficient dump</a:t>
              </a:r>
            </a:p>
          </p:txBody>
        </p:sp>
        <p:sp>
          <p:nvSpPr>
            <p:cNvPr id="589846" name="Oval 22">
              <a:extLst>
                <a:ext uri="{FF2B5EF4-FFF2-40B4-BE49-F238E27FC236}">
                  <a16:creationId xmlns:a16="http://schemas.microsoft.com/office/drawing/2014/main" id="{1BCDEF2A-91A0-451F-3BB0-D00F8FFE1FE9}"/>
                </a:ext>
              </a:extLst>
            </p:cNvPr>
            <p:cNvSpPr>
              <a:spLocks noChangeArrowheads="1"/>
            </p:cNvSpPr>
            <p:nvPr/>
          </p:nvSpPr>
          <p:spPr bwMode="auto">
            <a:xfrm>
              <a:off x="2592" y="960"/>
              <a:ext cx="1584" cy="288"/>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589847" name="AutoShape 23">
              <a:extLst>
                <a:ext uri="{FF2B5EF4-FFF2-40B4-BE49-F238E27FC236}">
                  <a16:creationId xmlns:a16="http://schemas.microsoft.com/office/drawing/2014/main" id="{23AB824E-CDFC-F16B-2826-6DCA01286F48}"/>
                </a:ext>
              </a:extLst>
            </p:cNvPr>
            <p:cNvCxnSpPr>
              <a:cxnSpLocks noChangeShapeType="1"/>
              <a:stCxn id="589845" idx="2"/>
              <a:endCxn id="589846" idx="7"/>
            </p:cNvCxnSpPr>
            <p:nvPr/>
          </p:nvCxnSpPr>
          <p:spPr bwMode="auto">
            <a:xfrm flipH="1">
              <a:off x="3944" y="719"/>
              <a:ext cx="1149" cy="274"/>
            </a:xfrm>
            <a:prstGeom prst="straightConnector1">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89828"/>
                                        </p:tgtEl>
                                        <p:attrNameLst>
                                          <p:attrName>style.visibility</p:attrName>
                                        </p:attrNameLst>
                                      </p:cBhvr>
                                      <p:to>
                                        <p:strVal val="visible"/>
                                      </p:to>
                                    </p:set>
                                    <p:animEffect transition="in" filter="wipe(left)">
                                      <p:cBhvr>
                                        <p:cTn id="7" dur="500"/>
                                        <p:tgtEl>
                                          <p:spTgt spid="5898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589829"/>
                                        </p:tgtEl>
                                        <p:attrNameLst>
                                          <p:attrName>style.visibility</p:attrName>
                                        </p:attrNameLst>
                                      </p:cBhvr>
                                      <p:to>
                                        <p:strVal val="visible"/>
                                      </p:to>
                                    </p:set>
                                    <p:animEffect transition="in" filter="wipe(left)">
                                      <p:cBhvr>
                                        <p:cTn id="12" dur="500"/>
                                        <p:tgtEl>
                                          <p:spTgt spid="58982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89827">
                                            <p:txEl>
                                              <p:pRg st="0" end="0"/>
                                            </p:txEl>
                                          </p:spTgt>
                                        </p:tgtEl>
                                        <p:attrNameLst>
                                          <p:attrName>style.visibility</p:attrName>
                                        </p:attrNameLst>
                                      </p:cBhvr>
                                      <p:to>
                                        <p:strVal val="visible"/>
                                      </p:to>
                                    </p:set>
                                    <p:animEffect transition="in" filter="wipe(left)">
                                      <p:cBhvr>
                                        <p:cTn id="17" dur="500"/>
                                        <p:tgtEl>
                                          <p:spTgt spid="589827">
                                            <p:txEl>
                                              <p:pRg st="0" end="0"/>
                                            </p:txEl>
                                          </p:spTgt>
                                        </p:tgtEl>
                                      </p:cBhvr>
                                    </p:animEffect>
                                  </p:childTnLst>
                                </p:cTn>
                              </p:par>
                            </p:childTnLst>
                          </p:cTn>
                        </p:par>
                        <p:par>
                          <p:cTn id="18" fill="hold" nodeType="withGroup">
                            <p:stCondLst>
                              <p:cond delay="500"/>
                            </p:stCondLst>
                            <p:childTnLst>
                              <p:par>
                                <p:cTn id="19" presetID="22" presetClass="entr" presetSubtype="4" fill="hold" nodeType="afterEffect">
                                  <p:stCondLst>
                                    <p:cond delay="0"/>
                                  </p:stCondLst>
                                  <p:childTnLst>
                                    <p:set>
                                      <p:cBhvr>
                                        <p:cTn id="20" dur="1" fill="hold">
                                          <p:stCondLst>
                                            <p:cond delay="0"/>
                                          </p:stCondLst>
                                        </p:cTn>
                                        <p:tgtEl>
                                          <p:spTgt spid="589832"/>
                                        </p:tgtEl>
                                        <p:attrNameLst>
                                          <p:attrName>style.visibility</p:attrName>
                                        </p:attrNameLst>
                                      </p:cBhvr>
                                      <p:to>
                                        <p:strVal val="visible"/>
                                      </p:to>
                                    </p:set>
                                    <p:animEffect transition="in" filter="wipe(down)">
                                      <p:cBhvr>
                                        <p:cTn id="21" dur="500"/>
                                        <p:tgtEl>
                                          <p:spTgt spid="589832"/>
                                        </p:tgtEl>
                                      </p:cBhvr>
                                    </p:animEffect>
                                  </p:childTnLst>
                                </p:cTn>
                              </p:par>
                            </p:childTnLst>
                          </p:cTn>
                        </p:par>
                        <p:par>
                          <p:cTn id="22" fill="hold">
                            <p:stCondLst>
                              <p:cond delay="1000"/>
                            </p:stCondLst>
                            <p:childTnLst>
                              <p:par>
                                <p:cTn id="23" presetID="22" presetClass="entr" presetSubtype="4" fill="hold" nodeType="afterEffect">
                                  <p:stCondLst>
                                    <p:cond delay="0"/>
                                  </p:stCondLst>
                                  <p:childTnLst>
                                    <p:set>
                                      <p:cBhvr>
                                        <p:cTn id="24" dur="1" fill="hold">
                                          <p:stCondLst>
                                            <p:cond delay="0"/>
                                          </p:stCondLst>
                                        </p:cTn>
                                        <p:tgtEl>
                                          <p:spTgt spid="589836"/>
                                        </p:tgtEl>
                                        <p:attrNameLst>
                                          <p:attrName>style.visibility</p:attrName>
                                        </p:attrNameLst>
                                      </p:cBhvr>
                                      <p:to>
                                        <p:strVal val="visible"/>
                                      </p:to>
                                    </p:set>
                                    <p:animEffect transition="in" filter="wipe(down)">
                                      <p:cBhvr>
                                        <p:cTn id="25" dur="500"/>
                                        <p:tgtEl>
                                          <p:spTgt spid="58983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89827">
                                            <p:txEl>
                                              <p:pRg st="1" end="1"/>
                                            </p:txEl>
                                          </p:spTgt>
                                        </p:tgtEl>
                                        <p:attrNameLst>
                                          <p:attrName>style.visibility</p:attrName>
                                        </p:attrNameLst>
                                      </p:cBhvr>
                                      <p:to>
                                        <p:strVal val="visible"/>
                                      </p:to>
                                    </p:set>
                                    <p:animEffect transition="in" filter="wipe(left)">
                                      <p:cBhvr>
                                        <p:cTn id="30" dur="500"/>
                                        <p:tgtEl>
                                          <p:spTgt spid="589827">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589827">
                                            <p:txEl>
                                              <p:pRg st="2" end="2"/>
                                            </p:txEl>
                                          </p:spTgt>
                                        </p:tgtEl>
                                        <p:attrNameLst>
                                          <p:attrName>style.visibility</p:attrName>
                                        </p:attrNameLst>
                                      </p:cBhvr>
                                      <p:to>
                                        <p:strVal val="visible"/>
                                      </p:to>
                                    </p:set>
                                    <p:animEffect transition="in" filter="wipe(left)">
                                      <p:cBhvr>
                                        <p:cTn id="35" dur="500"/>
                                        <p:tgtEl>
                                          <p:spTgt spid="589827">
                                            <p:txEl>
                                              <p:pRg st="2" end="2"/>
                                            </p:txEl>
                                          </p:spTgt>
                                        </p:tgtEl>
                                      </p:cBhvr>
                                    </p:animEffect>
                                  </p:childTnLst>
                                </p:cTn>
                              </p:par>
                            </p:childTnLst>
                          </p:cTn>
                        </p:par>
                        <p:par>
                          <p:cTn id="36" fill="hold">
                            <p:stCondLst>
                              <p:cond delay="500"/>
                            </p:stCondLst>
                            <p:childTnLst>
                              <p:par>
                                <p:cTn id="37" presetID="22" presetClass="entr" presetSubtype="1" fill="hold" nodeType="afterEffect">
                                  <p:stCondLst>
                                    <p:cond delay="0"/>
                                  </p:stCondLst>
                                  <p:childTnLst>
                                    <p:set>
                                      <p:cBhvr>
                                        <p:cTn id="38" dur="1" fill="hold">
                                          <p:stCondLst>
                                            <p:cond delay="0"/>
                                          </p:stCondLst>
                                        </p:cTn>
                                        <p:tgtEl>
                                          <p:spTgt spid="589840"/>
                                        </p:tgtEl>
                                        <p:attrNameLst>
                                          <p:attrName>style.visibility</p:attrName>
                                        </p:attrNameLst>
                                      </p:cBhvr>
                                      <p:to>
                                        <p:strVal val="visible"/>
                                      </p:to>
                                    </p:set>
                                    <p:animEffect transition="in" filter="wipe(up)">
                                      <p:cBhvr>
                                        <p:cTn id="39" dur="500"/>
                                        <p:tgtEl>
                                          <p:spTgt spid="58984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589827">
                                            <p:txEl>
                                              <p:pRg st="3" end="3"/>
                                            </p:txEl>
                                          </p:spTgt>
                                        </p:tgtEl>
                                        <p:attrNameLst>
                                          <p:attrName>style.visibility</p:attrName>
                                        </p:attrNameLst>
                                      </p:cBhvr>
                                      <p:to>
                                        <p:strVal val="visible"/>
                                      </p:to>
                                    </p:set>
                                    <p:animEffect transition="in" filter="wipe(left)">
                                      <p:cBhvr>
                                        <p:cTn id="44" dur="500"/>
                                        <p:tgtEl>
                                          <p:spTgt spid="589827">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589827">
                                            <p:txEl>
                                              <p:pRg st="4" end="4"/>
                                            </p:txEl>
                                          </p:spTgt>
                                        </p:tgtEl>
                                        <p:attrNameLst>
                                          <p:attrName>style.visibility</p:attrName>
                                        </p:attrNameLst>
                                      </p:cBhvr>
                                      <p:to>
                                        <p:strVal val="visible"/>
                                      </p:to>
                                    </p:set>
                                    <p:animEffect transition="in" filter="wipe(left)">
                                      <p:cBhvr>
                                        <p:cTn id="49" dur="500"/>
                                        <p:tgtEl>
                                          <p:spTgt spid="589827">
                                            <p:txEl>
                                              <p:pRg st="4" end="4"/>
                                            </p:txEl>
                                          </p:spTgt>
                                        </p:tgtEl>
                                      </p:cBhvr>
                                    </p:animEffect>
                                  </p:childTnLst>
                                </p:cTn>
                              </p:par>
                            </p:childTnLst>
                          </p:cTn>
                        </p:par>
                        <p:par>
                          <p:cTn id="50" fill="hold">
                            <p:stCondLst>
                              <p:cond delay="500"/>
                            </p:stCondLst>
                            <p:childTnLst>
                              <p:par>
                                <p:cTn id="51" presetID="22" presetClass="entr" presetSubtype="8" fill="hold" nodeType="afterEffect">
                                  <p:stCondLst>
                                    <p:cond delay="0"/>
                                  </p:stCondLst>
                                  <p:childTnLst>
                                    <p:set>
                                      <p:cBhvr>
                                        <p:cTn id="52" dur="1" fill="hold">
                                          <p:stCondLst>
                                            <p:cond delay="0"/>
                                          </p:stCondLst>
                                        </p:cTn>
                                        <p:tgtEl>
                                          <p:spTgt spid="589844"/>
                                        </p:tgtEl>
                                        <p:attrNameLst>
                                          <p:attrName>style.visibility</p:attrName>
                                        </p:attrNameLst>
                                      </p:cBhvr>
                                      <p:to>
                                        <p:strVal val="visible"/>
                                      </p:to>
                                    </p:set>
                                    <p:animEffect transition="in" filter="wipe(left)">
                                      <p:cBhvr>
                                        <p:cTn id="53" dur="500"/>
                                        <p:tgtEl>
                                          <p:spTgt spid="589844"/>
                                        </p:tgtEl>
                                      </p:cBhvr>
                                    </p:animEffect>
                                  </p:childTnLst>
                                </p:cTn>
                              </p:par>
                            </p:childTnLst>
                          </p:cTn>
                        </p:par>
                        <p:par>
                          <p:cTn id="54" fill="hold">
                            <p:stCondLst>
                              <p:cond delay="1000"/>
                            </p:stCondLst>
                            <p:childTnLst>
                              <p:par>
                                <p:cTn id="55" presetID="22" presetClass="entr" presetSubtype="8" fill="hold" grpId="0" nodeType="afterEffect">
                                  <p:stCondLst>
                                    <p:cond delay="0"/>
                                  </p:stCondLst>
                                  <p:childTnLst>
                                    <p:set>
                                      <p:cBhvr>
                                        <p:cTn id="56" dur="1" fill="hold">
                                          <p:stCondLst>
                                            <p:cond delay="0"/>
                                          </p:stCondLst>
                                        </p:cTn>
                                        <p:tgtEl>
                                          <p:spTgt spid="589827">
                                            <p:txEl>
                                              <p:pRg st="5" end="5"/>
                                            </p:txEl>
                                          </p:spTgt>
                                        </p:tgtEl>
                                        <p:attrNameLst>
                                          <p:attrName>style.visibility</p:attrName>
                                        </p:attrNameLst>
                                      </p:cBhvr>
                                      <p:to>
                                        <p:strVal val="visible"/>
                                      </p:to>
                                    </p:set>
                                    <p:animEffect transition="in" filter="wipe(left)">
                                      <p:cBhvr>
                                        <p:cTn id="57" dur="500"/>
                                        <p:tgtEl>
                                          <p:spTgt spid="5898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9827" grpId="0" uiExpand="1"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6D076B0-3ACB-2034-8B79-9FC453A9D525}"/>
              </a:ext>
            </a:extLst>
          </p:cNvPr>
          <p:cNvSpPr>
            <a:spLocks noGrp="1"/>
          </p:cNvSpPr>
          <p:nvPr>
            <p:ph type="dt" sz="half" idx="10"/>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Oct. 28, 2025</a:t>
            </a:r>
            <a:endParaRPr lang="en-US" altLang="en-US"/>
          </a:p>
        </p:txBody>
      </p:sp>
      <p:sp>
        <p:nvSpPr>
          <p:cNvPr id="3" name="Footer Placeholder 4">
            <a:extLst>
              <a:ext uri="{FF2B5EF4-FFF2-40B4-BE49-F238E27FC236}">
                <a16:creationId xmlns:a16="http://schemas.microsoft.com/office/drawing/2014/main" id="{B66BF97C-7A73-22E9-195B-D697E2A79AD1}"/>
              </a:ext>
            </a:extLst>
          </p:cNvPr>
          <p:cNvSpPr>
            <a:spLocks noGrp="1"/>
          </p:cNvSpPr>
          <p:nvPr>
            <p:ph type="ftr" sz="quarter" idx="11"/>
          </p:nvPr>
        </p:nvSpPr>
        <p:spPr>
          <a:xfrm>
            <a:off x="1877785" y="6549548"/>
            <a:ext cx="4892514" cy="170720"/>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r>
              <a:rPr lang="en-US">
                <a:solidFill>
                  <a:prstClr val="black">
                    <a:tint val="75000"/>
                  </a:prstClr>
                </a:solidFill>
              </a:rPr>
              <a:t>Nu Detectors at a MuCol Facility,  Jaehoon Yu</a:t>
            </a:r>
            <a:endParaRPr lang="en-US" altLang="en-US"/>
          </a:p>
        </p:txBody>
      </p:sp>
      <p:sp>
        <p:nvSpPr>
          <p:cNvPr id="4" name="Slide Number Placeholder 5">
            <a:extLst>
              <a:ext uri="{FF2B5EF4-FFF2-40B4-BE49-F238E27FC236}">
                <a16:creationId xmlns:a16="http://schemas.microsoft.com/office/drawing/2014/main" id="{BC7A00F3-8F79-29C0-F183-4DA88C064696}"/>
              </a:ext>
            </a:extLst>
          </p:cNvPr>
          <p:cNvSpPr>
            <a:spLocks noGrp="1"/>
          </p:cNvSpPr>
          <p:nvPr>
            <p:ph type="sldNum" sz="quarter" idx="12"/>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fld id="{01C9F568-776D-4FA3-B0C2-59EA0856AFE8}" type="slidenum">
              <a:rPr lang="en-US" smtClean="0">
                <a:solidFill>
                  <a:prstClr val="black">
                    <a:tint val="75000"/>
                  </a:prstClr>
                </a:solidFill>
              </a:rPr>
              <a:pPr/>
              <a:t>9</a:t>
            </a:fld>
            <a:endParaRPr lang="en-US" altLang="en-US"/>
          </a:p>
        </p:txBody>
      </p:sp>
      <p:sp>
        <p:nvSpPr>
          <p:cNvPr id="589826" name="Rectangle 2">
            <a:extLst>
              <a:ext uri="{FF2B5EF4-FFF2-40B4-BE49-F238E27FC236}">
                <a16:creationId xmlns:a16="http://schemas.microsoft.com/office/drawing/2014/main" id="{70B86CDB-F058-904E-9AF5-246F3734E739}"/>
              </a:ext>
            </a:extLst>
          </p:cNvPr>
          <p:cNvSpPr>
            <a:spLocks noGrp="1" noChangeArrowheads="1"/>
          </p:cNvSpPr>
          <p:nvPr>
            <p:ph type="title"/>
          </p:nvPr>
        </p:nvSpPr>
        <p:spPr>
          <a:xfrm>
            <a:off x="342900" y="7105"/>
            <a:ext cx="8458200" cy="685800"/>
          </a:xfrm>
        </p:spPr>
        <p:txBody>
          <a:bodyPr/>
          <a:lstStyle/>
          <a:p>
            <a:r>
              <a:rPr lang="en-US" altLang="en-US" b="1" dirty="0">
                <a:latin typeface="Arial Narrow" panose="020B0604020202020204" pitchFamily="34" charset="0"/>
                <a:cs typeface="Arial Narrow" panose="020B0604020202020204" pitchFamily="34" charset="0"/>
              </a:rPr>
              <a:t>Primary Sources of </a:t>
            </a:r>
            <a:r>
              <a:rPr lang="en-US" altLang="en-US" b="1" dirty="0">
                <a:latin typeface="Symbol" pitchFamily="2" charset="2"/>
                <a:cs typeface="Arial Narrow" panose="020B0604020202020204" pitchFamily="34" charset="0"/>
              </a:rPr>
              <a:t>n</a:t>
            </a:r>
            <a:r>
              <a:rPr lang="en-US" altLang="en-US" b="1" dirty="0">
                <a:latin typeface="Arial Narrow" panose="020B0604020202020204" pitchFamily="34" charset="0"/>
                <a:cs typeface="Arial Narrow" panose="020B0604020202020204" pitchFamily="34" charset="0"/>
              </a:rPr>
              <a:t> Beams</a:t>
            </a:r>
          </a:p>
        </p:txBody>
      </p:sp>
      <p:sp>
        <p:nvSpPr>
          <p:cNvPr id="589827" name="Rectangle 3">
            <a:extLst>
              <a:ext uri="{FF2B5EF4-FFF2-40B4-BE49-F238E27FC236}">
                <a16:creationId xmlns:a16="http://schemas.microsoft.com/office/drawing/2014/main" id="{07F227DF-DCB0-BF48-E822-0BDE1B4EE463}"/>
              </a:ext>
            </a:extLst>
          </p:cNvPr>
          <p:cNvSpPr>
            <a:spLocks noGrp="1" noChangeArrowheads="1"/>
          </p:cNvSpPr>
          <p:nvPr>
            <p:ph type="body" idx="1"/>
          </p:nvPr>
        </p:nvSpPr>
        <p:spPr>
          <a:xfrm>
            <a:off x="281065" y="616383"/>
            <a:ext cx="8581870" cy="5482734"/>
          </a:xfrm>
        </p:spPr>
        <p:txBody>
          <a:bodyPr/>
          <a:lstStyle/>
          <a:p>
            <a:pPr>
              <a:lnSpc>
                <a:spcPct val="90000"/>
              </a:lnSpc>
            </a:pPr>
            <a:r>
              <a:rPr lang="en-US" altLang="en-US" sz="2800" dirty="0">
                <a:solidFill>
                  <a:srgbClr val="0432FF"/>
                </a:solidFill>
                <a:latin typeface="Arial Narrow" panose="020B0604020202020204" pitchFamily="34" charset="0"/>
                <a:cs typeface="Arial Narrow" panose="020B0604020202020204" pitchFamily="34" charset="0"/>
              </a:rPr>
              <a:t>Traditional source of neutrino beams are from meson decays</a:t>
            </a:r>
          </a:p>
          <a:p>
            <a:pPr>
              <a:lnSpc>
                <a:spcPct val="90000"/>
              </a:lnSpc>
            </a:pPr>
            <a:endParaRPr lang="en-US" altLang="en-US" sz="2800" dirty="0">
              <a:solidFill>
                <a:srgbClr val="0432FF"/>
              </a:solidFill>
              <a:latin typeface="Arial Narrow" panose="020B0604020202020204" pitchFamily="34" charset="0"/>
              <a:cs typeface="Arial Narrow" panose="020B0604020202020204" pitchFamily="34" charset="0"/>
            </a:endParaRPr>
          </a:p>
          <a:p>
            <a:pPr>
              <a:lnSpc>
                <a:spcPct val="90000"/>
              </a:lnSpc>
            </a:pPr>
            <a:endParaRPr lang="en-US" altLang="en-US" sz="2800" dirty="0">
              <a:solidFill>
                <a:srgbClr val="0432FF"/>
              </a:solidFill>
              <a:latin typeface="Arial Narrow" panose="020B0604020202020204" pitchFamily="34" charset="0"/>
              <a:cs typeface="Arial Narrow" panose="020B0604020202020204" pitchFamily="34" charset="0"/>
            </a:endParaRPr>
          </a:p>
          <a:p>
            <a:pPr>
              <a:lnSpc>
                <a:spcPct val="90000"/>
              </a:lnSpc>
            </a:pPr>
            <a:endParaRPr lang="en-US" altLang="en-US" sz="2800" dirty="0">
              <a:solidFill>
                <a:srgbClr val="0432FF"/>
              </a:solidFill>
              <a:latin typeface="Arial Narrow" panose="020B0604020202020204" pitchFamily="34" charset="0"/>
              <a:cs typeface="Arial Narrow" panose="020B0604020202020204" pitchFamily="34" charset="0"/>
            </a:endParaRPr>
          </a:p>
          <a:p>
            <a:pPr>
              <a:lnSpc>
                <a:spcPct val="90000"/>
              </a:lnSpc>
            </a:pPr>
            <a:endParaRPr lang="en-US" altLang="en-US" sz="2800" dirty="0">
              <a:solidFill>
                <a:srgbClr val="0432FF"/>
              </a:solidFill>
              <a:latin typeface="Arial Narrow" panose="020B0604020202020204" pitchFamily="34" charset="0"/>
              <a:cs typeface="Arial Narrow" panose="020B0604020202020204" pitchFamily="34" charset="0"/>
            </a:endParaRPr>
          </a:p>
          <a:p>
            <a:pPr marL="0" indent="0">
              <a:lnSpc>
                <a:spcPct val="90000"/>
              </a:lnSpc>
              <a:buNone/>
            </a:pPr>
            <a:endParaRPr lang="en-US" altLang="en-US" sz="2800" dirty="0">
              <a:solidFill>
                <a:srgbClr val="0432FF"/>
              </a:solidFill>
              <a:latin typeface="Arial Narrow" panose="020B0604020202020204" pitchFamily="34" charset="0"/>
              <a:cs typeface="Arial Narrow" panose="020B0604020202020204" pitchFamily="34" charset="0"/>
            </a:endParaRPr>
          </a:p>
          <a:p>
            <a:pPr>
              <a:lnSpc>
                <a:spcPct val="90000"/>
              </a:lnSpc>
            </a:pPr>
            <a:r>
              <a:rPr lang="en-US" altLang="en-US" sz="2800" dirty="0">
                <a:solidFill>
                  <a:srgbClr val="0432FF"/>
                </a:solidFill>
                <a:latin typeface="Arial Narrow" panose="020B0604020202020204" pitchFamily="34" charset="0"/>
                <a:cs typeface="Arial Narrow" panose="020B0604020202020204" pitchFamily="34" charset="0"/>
              </a:rPr>
              <a:t>Source of tau neutrinos (D</a:t>
            </a:r>
            <a:r>
              <a:rPr lang="en-US" altLang="en-US" sz="2800" baseline="-25000" dirty="0">
                <a:solidFill>
                  <a:srgbClr val="0432FF"/>
                </a:solidFill>
                <a:latin typeface="Arial Narrow" panose="020B0604020202020204" pitchFamily="34" charset="0"/>
                <a:cs typeface="Arial Narrow" panose="020B0604020202020204" pitchFamily="34" charset="0"/>
              </a:rPr>
              <a:t>s</a:t>
            </a:r>
            <a:r>
              <a:rPr lang="en-US" altLang="en-US" sz="2800" dirty="0">
                <a:solidFill>
                  <a:srgbClr val="0432FF"/>
                </a:solidFill>
                <a:latin typeface="Arial Narrow" panose="020B0604020202020204" pitchFamily="34" charset="0"/>
                <a:cs typeface="Arial Narrow" panose="020B0604020202020204" pitchFamily="34" charset="0"/>
              </a:rPr>
              <a:t> decay to </a:t>
            </a:r>
            <a:r>
              <a:rPr lang="en-US" altLang="en-US" sz="2800" dirty="0">
                <a:solidFill>
                  <a:srgbClr val="0432FF"/>
                </a:solidFill>
                <a:latin typeface="Symbol" pitchFamily="2" charset="2"/>
                <a:cs typeface="Arial Narrow" panose="020B0604020202020204" pitchFamily="34" charset="0"/>
              </a:rPr>
              <a:t>t</a:t>
            </a:r>
            <a:r>
              <a:rPr lang="en-US" altLang="en-US" sz="2800" dirty="0">
                <a:solidFill>
                  <a:srgbClr val="0432FF"/>
                </a:solidFill>
                <a:latin typeface="Arial Narrow" panose="020B0604020202020204" pitchFamily="34" charset="0"/>
                <a:cs typeface="Arial Narrow" panose="020B0604020202020204" pitchFamily="34" charset="0"/>
              </a:rPr>
              <a:t>, BR = 5.79% )</a:t>
            </a:r>
          </a:p>
          <a:p>
            <a:pPr>
              <a:lnSpc>
                <a:spcPct val="90000"/>
              </a:lnSpc>
            </a:pPr>
            <a:endParaRPr lang="en-US" altLang="en-US" sz="2800" dirty="0">
              <a:solidFill>
                <a:srgbClr val="0432FF"/>
              </a:solidFill>
              <a:latin typeface="Arial Narrow" panose="020B0604020202020204" pitchFamily="34" charset="0"/>
              <a:cs typeface="Arial Narrow" panose="020B0604020202020204" pitchFamily="34" charset="0"/>
            </a:endParaRPr>
          </a:p>
          <a:p>
            <a:pPr marL="457200" lvl="1" indent="0">
              <a:lnSpc>
                <a:spcPct val="90000"/>
              </a:lnSpc>
              <a:buNone/>
            </a:pPr>
            <a:endParaRPr lang="en-US" altLang="en-US" sz="2400" dirty="0">
              <a:solidFill>
                <a:srgbClr val="0432FF"/>
              </a:solidFill>
              <a:latin typeface="Arial Narrow" panose="020B0604020202020204" pitchFamily="34" charset="0"/>
              <a:cs typeface="Arial Narrow" panose="020B0604020202020204" pitchFamily="34" charset="0"/>
            </a:endParaRPr>
          </a:p>
          <a:p>
            <a:pPr lvl="1">
              <a:lnSpc>
                <a:spcPct val="90000"/>
              </a:lnSpc>
            </a:pPr>
            <a:r>
              <a:rPr lang="en-US" altLang="en-US" sz="2400" dirty="0">
                <a:solidFill>
                  <a:srgbClr val="7030A0"/>
                </a:solidFill>
                <a:latin typeface="Arial Narrow" panose="020B0604020202020204" pitchFamily="34" charset="0"/>
                <a:cs typeface="Arial Narrow" panose="020B0604020202020204" pitchFamily="34" charset="0"/>
              </a:rPr>
              <a:t>Detection through </a:t>
            </a:r>
            <a:r>
              <a:rPr lang="en-US" altLang="en-US" sz="2400" dirty="0">
                <a:solidFill>
                  <a:srgbClr val="7030A0"/>
                </a:solidFill>
                <a:latin typeface="Symbol" pitchFamily="2" charset="2"/>
                <a:cs typeface="Arial Narrow" panose="020B0604020202020204" pitchFamily="34" charset="0"/>
              </a:rPr>
              <a:t>t</a:t>
            </a:r>
            <a:r>
              <a:rPr lang="en-US" altLang="en-US" sz="2400" dirty="0">
                <a:solidFill>
                  <a:srgbClr val="7030A0"/>
                </a:solidFill>
                <a:latin typeface="Arial Narrow" panose="020B0604020202020204" pitchFamily="34" charset="0"/>
                <a:cs typeface="Arial Narrow" panose="020B0604020202020204" pitchFamily="34" charset="0"/>
              </a:rPr>
              <a:t> decays in the detector (precision tracking!)</a:t>
            </a:r>
          </a:p>
        </p:txBody>
      </p:sp>
      <p:pic>
        <p:nvPicPr>
          <p:cNvPr id="5" name="Picture 4">
            <a:extLst>
              <a:ext uri="{FF2B5EF4-FFF2-40B4-BE49-F238E27FC236}">
                <a16:creationId xmlns:a16="http://schemas.microsoft.com/office/drawing/2014/main" id="{C0E061AA-AD53-4130-C2EF-EE7F180D8961}"/>
              </a:ext>
            </a:extLst>
          </p:cNvPr>
          <p:cNvPicPr>
            <a:picLocks/>
          </p:cNvPicPr>
          <p:nvPr/>
        </p:nvPicPr>
        <p:blipFill>
          <a:blip r:embed="rId2"/>
          <a:stretch>
            <a:fillRect/>
          </a:stretch>
        </p:blipFill>
        <p:spPr>
          <a:xfrm>
            <a:off x="784217" y="1096444"/>
            <a:ext cx="5986082" cy="2285664"/>
          </a:xfrm>
          <a:prstGeom prst="rect">
            <a:avLst/>
          </a:prstGeom>
        </p:spPr>
      </p:pic>
      <p:pic>
        <p:nvPicPr>
          <p:cNvPr id="6" name="Picture 5">
            <a:extLst>
              <a:ext uri="{FF2B5EF4-FFF2-40B4-BE49-F238E27FC236}">
                <a16:creationId xmlns:a16="http://schemas.microsoft.com/office/drawing/2014/main" id="{63C8128B-7F8A-BCA4-08E6-85ADD2AFE3CF}"/>
              </a:ext>
            </a:extLst>
          </p:cNvPr>
          <p:cNvPicPr>
            <a:picLocks/>
          </p:cNvPicPr>
          <p:nvPr/>
        </p:nvPicPr>
        <p:blipFill>
          <a:blip r:embed="rId3"/>
          <a:stretch>
            <a:fillRect/>
          </a:stretch>
        </p:blipFill>
        <p:spPr>
          <a:xfrm>
            <a:off x="784217" y="3991387"/>
            <a:ext cx="3682275" cy="788866"/>
          </a:xfrm>
          <a:prstGeom prst="rect">
            <a:avLst/>
          </a:prstGeom>
        </p:spPr>
      </p:pic>
      <p:pic>
        <p:nvPicPr>
          <p:cNvPr id="7" name="Picture 6">
            <a:extLst>
              <a:ext uri="{FF2B5EF4-FFF2-40B4-BE49-F238E27FC236}">
                <a16:creationId xmlns:a16="http://schemas.microsoft.com/office/drawing/2014/main" id="{C8D5B708-9650-3180-82CB-A7B7476F6603}"/>
              </a:ext>
            </a:extLst>
          </p:cNvPr>
          <p:cNvPicPr>
            <a:picLocks/>
          </p:cNvPicPr>
          <p:nvPr/>
        </p:nvPicPr>
        <p:blipFill>
          <a:blip r:embed="rId4"/>
          <a:stretch>
            <a:fillRect/>
          </a:stretch>
        </p:blipFill>
        <p:spPr>
          <a:xfrm>
            <a:off x="1104850" y="5230683"/>
            <a:ext cx="4155919" cy="718855"/>
          </a:xfrm>
          <a:prstGeom prst="rect">
            <a:avLst/>
          </a:prstGeom>
        </p:spPr>
      </p:pic>
    </p:spTree>
    <p:extLst>
      <p:ext uri="{BB962C8B-B14F-4D97-AF65-F5344CB8AC3E}">
        <p14:creationId xmlns:p14="http://schemas.microsoft.com/office/powerpoint/2010/main" val="31665591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89827">
                                            <p:txEl>
                                              <p:pRg st="0" end="0"/>
                                            </p:txEl>
                                          </p:spTgt>
                                        </p:tgtEl>
                                        <p:attrNameLst>
                                          <p:attrName>style.visibility</p:attrName>
                                        </p:attrNameLst>
                                      </p:cBhvr>
                                      <p:to>
                                        <p:strVal val="visible"/>
                                      </p:to>
                                    </p:set>
                                    <p:animEffect transition="in" filter="wipe(left)">
                                      <p:cBhvr>
                                        <p:cTn id="7" dur="500"/>
                                        <p:tgtEl>
                                          <p:spTgt spid="5898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89827">
                                            <p:txEl>
                                              <p:pRg st="6" end="6"/>
                                            </p:txEl>
                                          </p:spTgt>
                                        </p:tgtEl>
                                        <p:attrNameLst>
                                          <p:attrName>style.visibility</p:attrName>
                                        </p:attrNameLst>
                                      </p:cBhvr>
                                      <p:to>
                                        <p:strVal val="visible"/>
                                      </p:to>
                                    </p:set>
                                    <p:animEffect transition="in" filter="wipe(left)">
                                      <p:cBhvr>
                                        <p:cTn id="17" dur="500"/>
                                        <p:tgtEl>
                                          <p:spTgt spid="589827">
                                            <p:txEl>
                                              <p:pRg st="6" end="6"/>
                                            </p:txEl>
                                          </p:spTgt>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89827">
                                            <p:txEl>
                                              <p:pRg st="9" end="9"/>
                                            </p:txEl>
                                          </p:spTgt>
                                        </p:tgtEl>
                                        <p:attrNameLst>
                                          <p:attrName>style.visibility</p:attrName>
                                        </p:attrNameLst>
                                      </p:cBhvr>
                                      <p:to>
                                        <p:strVal val="visible"/>
                                      </p:to>
                                    </p:set>
                                    <p:animEffect transition="in" filter="wipe(left)">
                                      <p:cBhvr>
                                        <p:cTn id="26" dur="500"/>
                                        <p:tgtEl>
                                          <p:spTgt spid="589827">
                                            <p:txEl>
                                              <p:pRg st="9" end="9"/>
                                            </p:txEl>
                                          </p:spTgt>
                                        </p:tgtEl>
                                      </p:cBhvr>
                                    </p:animEffect>
                                  </p:childTnLst>
                                </p:cTn>
                              </p:par>
                            </p:childTnLst>
                          </p:cTn>
                        </p:par>
                        <p:par>
                          <p:cTn id="27" fill="hold">
                            <p:stCondLst>
                              <p:cond delay="500"/>
                            </p:stCondLst>
                            <p:childTnLst>
                              <p:par>
                                <p:cTn id="28" presetID="22" presetClass="entr" presetSubtype="8"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9827" grpId="0" uiExpand="1" build="p" autoUpdateAnimBg="0"/>
    </p:bldLst>
  </p:timing>
</p:sld>
</file>

<file path=ppt/theme/theme1.xml><?xml version="1.0" encoding="utf-8"?>
<a:theme xmlns:a="http://schemas.openxmlformats.org/drawingml/2006/main" name="Dune Template_051215">
  <a:themeElements>
    <a:clrScheme name="DUNE">
      <a:dk1>
        <a:srgbClr val="BC5F2B"/>
      </a:dk1>
      <a:lt1>
        <a:sysClr val="window" lastClr="FFFFFF"/>
      </a:lt1>
      <a:dk2>
        <a:srgbClr val="3C5A77"/>
      </a:dk2>
      <a:lt2>
        <a:srgbClr val="F37C23"/>
      </a:lt2>
      <a:accent1>
        <a:srgbClr val="4F81BD"/>
      </a:accent1>
      <a:accent2>
        <a:srgbClr val="FFFFFF"/>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51E03E66-A7C6-2F44-8910-AE897CE1179F}">
  <we:reference id="wa104381909" version="3.19.0.0" store="en-US" storeType="OMEX"/>
  <we:alternateReferences>
    <we:reference id="wa104381909" version="3.19.0.0" store="wa104381909" storeType="OMEX"/>
  </we:alternateReferences>
  <we:properties>
    <we:property name="EQUATION_HISTORY" value="&quot;[{\&quot;mathml\&quot;:\&quot;&lt;math style=\\\&quot;font-family:stix;font-size:16px;\\\&quot; xmlns=\\\&quot;http://www.w3.org/1998/Math/MathML\\\&quot;&gt;&lt;msup&gt;&lt;mi mathcolor=\\\&quot;#FF00FF\\\&quot;&gt;&amp;#x3C0;&lt;/mi&gt;&lt;mo mathcolor=\\\&quot;#FF00FF\\\&quot;&gt;+&lt;/mo&gt;&lt;/msup&gt;&lt;mo mathcolor=\\\&quot;#FF00FF\\\&quot;&gt;&amp;#x2192;&lt;/mo&gt;&lt;msup&gt;&lt;mi mathcolor=\\\&quot;#FF00FF\\\&quot;&gt;&amp;#x3BC;&lt;/mi&gt;&lt;mo mathcolor=\\\&quot;#FF00FF\\\&quot;&gt;+&lt;/mo&gt;&lt;/msup&gt;&lt;mo mathcolor=\\\&quot;#FF00FF\\\&quot;&gt;+&lt;/mo&gt;&lt;msub&gt;&lt;mi mathcolor=\\\&quot;#FF00FF\\\&quot;&gt;&amp;#x3BD;&lt;/mi&gt;&lt;mi mathcolor=\\\&quot;#FF00FF\\\&quot;&gt;&amp;#x3BC;&lt;/mi&gt;&lt;/msub&gt;&lt;mo mathcolor=\\\&quot;#FF00FF\\\&quot;&gt;,&lt;/mo&gt;&lt;mo mathcolor=\\\&quot;#FF00FF\\\&quot;&gt;&amp;#xA0;&lt;/mo&gt;&lt;mrow mathcolor=\\\&quot;#FF00FF\\\&quot;&gt;&lt;msup&gt;&lt;mi&gt;&amp;#x3C0;&lt;/mi&gt;&lt;mo&gt;-&lt;/mo&gt;&lt;/msup&gt;&lt;mo&gt;&amp;#x2192;&lt;/mo&gt;&lt;msup&gt;&lt;mi&gt;&amp;#x3BC;&lt;/mi&gt;&lt;mo&gt;-&lt;/mo&gt;&lt;/msup&gt;&lt;mo&gt;+&lt;/mo&gt;&lt;msub&gt;&lt;menclose notation=\\\&quot;top\\\&quot;&gt;&lt;mi&gt;&amp;#x3BD;&lt;/mi&gt;&lt;/menclose&gt;&lt;mi&gt;&amp;#x3BC;&lt;/mi&gt;&lt;/msub&gt;&lt;/mrow&gt;&lt;mo mathcolor=\\\&quot;#FF00FF\\\&quot;&gt;&amp;#xA0;&lt;/mo&gt;&lt;mfenced mathcolor=\\\&quot;#FF00FF\\\&quot;&gt;&lt;mrow&gt;&lt;mi&gt;B&lt;/mi&gt;&lt;mi&gt;R&lt;/mi&gt;&lt;mo&gt;=&lt;/mo&gt;&lt;mn&gt;99&lt;/mn&gt;&lt;mo&gt;.&lt;/mo&gt;&lt;mn&gt;98&lt;/mn&gt;&lt;mo&gt;%&lt;/mo&gt;&lt;/mrow&gt;&lt;/mfenced&gt;&lt;mspace linebreak=\\\&quot;newline\\\&quot;/&gt;&lt;mrow mathcolor=\\\&quot;#FF00FF\\\&quot;&gt;&lt;msup&gt;&lt;mi&gt;K&lt;/mi&gt;&lt;mo&gt;+&lt;/mo&gt;&lt;/msup&gt;&lt;mo&gt;&amp;#x2192;&lt;/mo&gt;&lt;msup&gt;&lt;mi&gt;&amp;#x3BC;&lt;/mi&gt;&lt;mo&gt;+&lt;/mo&gt;&lt;/msup&gt;&lt;mo&gt;+&lt;/mo&gt;&lt;msub&gt;&lt;mi&gt;&amp;#x3BD;&lt;/mi&gt;&lt;mi&gt;&amp;#x3BC;&lt;/mi&gt;&lt;/msub&gt;&lt;mo&gt;,&lt;/mo&gt;&lt;mo&gt;&amp;#xA0;&lt;/mo&gt;&lt;mrow&gt;&lt;msup&gt;&lt;mi&gt;K&lt;/mi&gt;&lt;mo&gt;-&lt;/mo&gt;&lt;/msup&gt;&lt;mo&gt;&amp;#x2192;&lt;/mo&gt;&lt;msup&gt;&lt;mi&gt;&amp;#x3BC;&lt;/mi&gt;&lt;mo&gt;-&lt;/mo&gt;&lt;/msup&gt;&lt;mo&gt;+&lt;/mo&gt;&lt;msub&gt;&lt;menclose notation=\\\&quot;top\\\&quot;&gt;&lt;mi&gt;&amp;#x3BD;&lt;/mi&gt;&lt;/menclose&gt;&lt;mi&gt;&amp;#x3BC;&lt;/mi&gt;&lt;/msub&gt;&lt;/mrow&gt;&lt;mo&gt;&amp;#xA0;&lt;/mo&gt;&lt;mfenced&gt;&lt;mrow&gt;&lt;mi&gt;B&lt;/mi&gt;&lt;mi&gt;R&lt;/mi&gt;&lt;mo&gt;=&lt;/mo&gt;&lt;mn&gt;63&lt;/mn&gt;&lt;mo&gt;.&lt;/mo&gt;&lt;mn&gt;56&lt;/mn&gt;&lt;mo&gt;%&lt;/mo&gt;&lt;/mrow&gt;&lt;/mfenced&gt;&lt;/mrow&gt;&lt;mspace linebreak=\\\&quot;newline\\\&quot;/&gt;&lt;mrow mathcolor=\\\&quot;#FF00FF\\\&quot;&gt;&lt;msup&gt;&lt;mi&gt;K&lt;/mi&gt;&lt;mo&gt;+&lt;/mo&gt;&lt;/msup&gt;&lt;mo&gt;&amp;#x2192;&lt;/mo&gt;&lt;msup&gt;&lt;mi&gt;&amp;#x3BC;&lt;/mi&gt;&lt;mo&gt;+&lt;/mo&gt;&lt;/msup&gt;&lt;mo&gt;+&lt;/mo&gt;&lt;msub&gt;&lt;mi&gt;&amp;#x3BD;&lt;/mi&gt;&lt;mi&gt;&amp;#x3BC;&lt;/mi&gt;&lt;/msub&gt;&lt;mo&gt;+&lt;/mo&gt;&lt;msup&gt;&lt;mi&gt;&amp;#x3C0;&lt;/mi&gt;&lt;mn&gt;0&lt;/mn&gt;&lt;/msup&gt;&lt;mo&gt;,&lt;/mo&gt;&lt;mo&gt;&amp;#xA0;&lt;/mo&gt;&lt;mrow&gt;&lt;msup&gt;&lt;mi&gt;K&lt;/mi&gt;&lt;mo&gt;-&lt;/mo&gt;&lt;/msup&gt;&lt;mo&gt;&amp;#x2192;&lt;/mo&gt;&lt;msup&gt;&lt;mi&gt;&amp;#x3BC;&lt;/mi&gt;&lt;mo&gt;-&lt;/mo&gt;&lt;/msup&gt;&lt;mo&gt;+&lt;/mo&gt;&lt;msub&gt;&lt;menclose notation=\\\&quot;top\\\&quot;&gt;&lt;mi&gt;&amp;#x3BD;&lt;/mi&gt;&lt;/menclose&gt;&lt;mi&gt;&amp;#x3BC;&lt;/mi&gt;&lt;/msub&gt;&lt;/mrow&gt;&lt;mo&gt;&amp;#xA0;&lt;/mo&gt;&lt;mo&gt;+&lt;/mo&gt;&lt;msup&gt;&lt;mi&gt;&amp;#x3C0;&lt;/mi&gt;&lt;mn&gt;0&lt;/mn&gt;&lt;/msup&gt;&lt;mfenced&gt;&lt;mrow&gt;&lt;mi&gt;B&lt;/mi&gt;&lt;mi&gt;R&lt;/mi&gt;&lt;mo&gt;=&lt;/mo&gt;&lt;mn&gt;3&lt;/mn&gt;&lt;mo&gt;.&lt;/mo&gt;&lt;mn&gt;35&lt;/mn&gt;&lt;mo&gt;%&lt;/mo&gt;&lt;/mrow&gt;&lt;/mfenced&gt;&lt;/mrow&gt;&lt;mspace linebreak=\\\&quot;newline\\\&quot;/&gt;&lt;mrow mathcolor=\\\&quot;#FF00FF\\\&quot;&gt;&lt;msup&gt;&lt;mi&gt;K&lt;/mi&gt;&lt;mo&gt;+&lt;/mo&gt;&lt;/msup&gt;&lt;mo&gt;&amp;#x2192;&lt;/mo&gt;&lt;msup&gt;&lt;mi&gt;e&lt;/mi&gt;&lt;mo&gt;+&lt;/mo&gt;&lt;/msup&gt;&lt;mo&gt;+&lt;/mo&gt;&lt;msub&gt;&lt;mi&gt;&amp;#x3BD;&lt;/mi&gt;&lt;mi&gt;e&lt;/mi&gt;&lt;/msub&gt;&lt;mo&gt;+&lt;/mo&gt;&lt;msup&gt;&lt;mi&gt;&amp;#x3C0;&lt;/mi&gt;&lt;mn&gt;0&lt;/mn&gt;&lt;/msup&gt;&lt;mo&gt;,&lt;/mo&gt;&lt;mo&gt;&amp;#xA0;&lt;/mo&gt;&lt;mrow&gt;&lt;msup&gt;&lt;mi&gt;K&lt;/mi&gt;&lt;mo&gt;-&lt;/mo&gt;&lt;/msup&gt;&lt;mo&gt;&amp;#x2192;&lt;/mo&gt;&lt;msup&gt;&lt;mi&gt;e&lt;/mi&gt;&lt;mo&gt;-&lt;/mo&gt;&lt;/msup&gt;&lt;mo&gt;+&lt;/mo&gt;&lt;msub&gt;&lt;menclose notation=\\\&quot;top\\\&quot;&gt;&lt;mi&gt;&amp;#x3BD;&lt;/mi&gt;&lt;/menclose&gt;&lt;mi&gt;e&lt;/mi&gt;&lt;/msub&gt;&lt;/mrow&gt;&lt;mo&gt;&amp;#xA0;&lt;/mo&gt;&lt;mo&gt;+&lt;/mo&gt;&lt;msup&gt;&lt;mi&gt;&amp;#x3C0;&lt;/mi&gt;&lt;mn&gt;0&lt;/mn&gt;&lt;/msup&gt;&lt;mfenced&gt;&lt;mrow&gt;&lt;mi&gt;B&lt;/mi&gt;&lt;mi&gt;R&lt;/mi&gt;&lt;mo&gt;=&lt;/mo&gt;&lt;mn&gt;5&lt;/mn&gt;&lt;mo&gt;.&lt;/mo&gt;&lt;mn&gt;07&lt;/mn&gt;&lt;mo&gt;%&lt;/mo&gt;&lt;/mrow&gt;&lt;/mfenced&gt;&lt;/mrow&gt;&lt;mspace linebreak=\\\&quot;newline\\\&quot;/&gt;&lt;mspace linebreak=\\\&quot;newline\\\&quot;/&gt;&lt;mspace linebreak=\\\&quot;newline\\\&quot;/&gt;&lt;/math&gt;\&quot;,\&quot;base64Image\&quot;:\&quot;iVBORw0KGgoAAAANSUhEUgAABd4AAAHgCAYAAAC7N3+cAAAACXBIWXMAAA7EAAAOxAGVKw4bAAAABGJhU0UAAAF3F15HQAAAgABJREFUeNrs3Q+EVsv/wPG11lpZsbKSlUiSJJckSRJJ1koiayVXliTJyiVJVhLJlVyJJEmyZCVJIkmSRJIkieRKViJJVrI8vzNfn+f+5s6dmef8e86Zc573i/H93vY5c+bMmTMzZ845M11dAAAAAHLT6Go0yg6cBQAAAAAAAABAbTDwDgAAAAAAAABAjhh4BwAAAAAAAAAgRwy8AwAAAAAAAAAAAAAAAAAAAAAAAAAAAAAAAAAAAAAAAAAAAAAAAAAAAAAAAAAAAAAAAAAAAAAAAAAAAAAAAAAAAAAAAAAAAAAAAAAAAAAAAAAAAAAAAAAAAADQiRpdjeVROC9hNzkCAAAAAAAAAEBKMug+E4VGFOaisJJcAYB6VPBLtaeq58kRUO4AAAAAACjk3lgNun+WQXcVzpIrAFCfSn6jVsE3yBFQ7gAAADq2jzZALiDwMjoUhYkoTMsbwj+j8CsKP6LwLAoXorClrvvvgPztjsIO2c/9KHyTNKi3wGej8CYK19VULFHoLThvhqNwNQrvJC0qXY+iMJohzjXGoPvXKCwo+LjmU7MAQPsqWQZAQbkDAACgfzYugz4byQ0EWD4XRuGSDMA27yPUYPDrKHwx/r0hg6Ojddl/B+RvfxQmpQ7S9/Nd0vBVHgDof1Pp+qOAvBmR49X3/SkKH7X/Vg8JFiaMd7M8WNDjPVDweVcPOj5E4XbS9AMA4lW0DICCcgcAANC5/TI14HZP+mUXCtzvlDHglDTMyRunauDqlbyhezIKW9VgUsa0nc+Ytoak7YeWtuM81Eh9PrYZA7K3orDa+E1vFPZG4b1xHm5m/ZKj7P13QP5uNgax38q++o3fqUHiLfKWuZ6Gh+16SzyK96Kl3lEPCPqisNjID/Xm+p6Y8R6WuL7KAwS1/auSzv8WSYcK26lxACDfSpYBUFDuAAAAOrNPtlmb5mCy4H2rgbzVMq3ECXmDtJFTUANIf0ZhUYa0qf7qmAxCNnIMn2QQvp8SGOtc7Dby71SL3/drD5Ka4WUUBqu4/w7I31HjbfrrcR6cSZ1hpmF+jvmiBvnvWN6+32D8br4MzuvH8Fqm61ndPBaJb1UU9ktaGzKVz2ltu00lloOVWh18mpoHAPKrYBkABeUOAACg8/pj+7TBomMBpGeBvCHuGrBWb7kuMbaZL9NAnJNBMXObb3lMhxHFcbTFYLqapmGDNsimBu7Xq3yNwt+eAfgtlERvvg8befY45nZ98qWBvu2LpA87yt5/B+TvemPA+knC7a8ZaZjOMW+uWq7ZHZ7fr5aHmL8s0/LYgnqgt0R70386gPKwWKuv1Fc6PdRCAJC9cmUAFJQ7AACAzuqLndT6YicDStcdz0DVihbbqilzHju2PZgxXT2edD1psW2vPBhwbb+HEmnNt6WWhykbE2z/myWvr1dl/x2Qv92WedPXJjyGQcu87xtzyJuDlmObirHdecnTAXmT/4o8lLsvXwnclGlqVsvvJyXuX+ZDxRLLxZD25vtd9ZCF2ggAslWsDICCcgcAANA5/bCzIQ4EStruOwan38Tcvl8WCrTFsTZDunwD7/tjxnHOM1f9Gkrmf/LroZFPH1LEYXuQs70K+++A/B0ztptJeRzmWhE3MuaLeut71ohT/fdQjG3VAtVzMfezVNaBUPGfCOza+037+ugutREAZKtUGQAF5Q4AAKAz+mDHtT7Y89DeZvRMNXMuQRz70ryZ3iLONZ6B9yUx4+j1PBR4Sun8V15ts+TRXyni2WqJ50OrOcTL3n/d81e2nTanXkl5LOb1Ppsxby5bjulUzG3H5fe9MX57S5tyqi/Aa1B/MHKJWgkA0leoDICCcpffcS2XTwz/CZxtAABtEQIpG/pAyo9QpjbQ0rfIM7i9LUE88z3xrEyZtnFHfO8TxjPpSdtvlNJ/8umRJX92poin2/Ew50DI+697/sq2n41tbqY8lu2W/feljGvQMj+7mgZmYcLru9WDHf2Bxe6Ar8MrWjr3UTMBQLrKlIF3UO7yO64tZsePsw0AoC1CAOVipTF9woEA0zjqGJD+lfQNYcdCq6nnU7dMZ9EMFxLGM+wZeJ+gpP4zBUfqLwss8U1b4noV6v7rnr/aduYA98OU+7ddU/0p4zpgiWs6wfZqQdafLX6jHla8yfoVTkFlZUB7QKKmxVlFDQUAyStTBt5BuWOwAwBAW4T6lolebaBHhZeBpvOKY0DwToq43jniupgybd8c8e1IGI/vbfzLlFbnwpa/MsR3JMnXD2Xvv+75q21n/v5nmil41Jv6lrh6Ux7LdJZrXOa8f9fiN39U6SuXKI2H9AcqZU+TBABV7Ngw8A7KHYMdAADaItS3TJwwysRwoOmccQzgHUoR13tHXFdTxLXWsyhqb8K4+jwD71corc7Bz68Z4tvhyO/jIe6/7vmrbfczj4Vno20OG3F8z3AsXy3X+LwE23/3LVgt02l9r9KDNnlD/6OWJ0eopQB0ekflpqcz147AvKGg3DHYAbhuPoqoD+6T26Dc0RbBWR6WGlM6vA40nas919uKFPG5Fmm9lCKuY464HqWIa5nnOE9TYv+XR7YFaN9liG+5I7/vhrj/uuevtt1TyzbPUuz/thHHVMrj6M4yJZCqp1rNhR797Vrz4UDceeMDuSYnjfVBFlFTAejkjgoDoKDcMdgBhHA9MPAOyh1tEcovD9eM8nA40HQedlxrH1LEtdBz7R5IEd+DvN5YdkyLkWramhqX2V951rnRtj2O/J4Ncf91z19tuz+zXqPyBrk5V/zmlMfRa0nLVILtj0haFjr+vraqb41bHq4wBgSgozsqDICCcsdgBxDC9cDAOyh3tEUIa7BEhcWBpvVeXvOeqzdO83p7XgYV5xxxrUuRtvOeBWT7KLPOQdyZjPH+csQ7L6T91z1/jW1Wea6FrTH3e9HY9laGY+jNsniyrKNxz/P3F82vC6o4T3qU5rfGOVrcBQCIVYEyx3u8fFpCLlDuGOwAQFsE2iJUqCycM8pCqNPM9HgG7nakiO+VI64HKeJyzV/9I0Vc/Z6Hg7zM1OUc/FThW8Z4XYvjbglp/3XPX8t2rpe3ZlsNvluuTTWwPZDxOMx55/fF3G6773iNh4HbK3ptmg8N/6TGAlDaTbGs/HxDnnr+8HQkk4blbUgvA++t82hEGuHdNTqmHul46aG7wP0z8B72cajPNoejMKEWIYvCwyg8zxDfATXHLLUJbRFoi0Jqi2pcVmiLaIua19f3KizeqQ1a5bF4qWvKmh9p2q9om78c8U2liOucIy51noaovZzzbP+vLGSM94sj3u0h7b/u+WvZTk0L9dnT55xwbDdsDJLfjcL8HPLnsbH/8ZjbvXbNT68eBmj5c7fC1+Yuc0Fe1c5QawEosiJaJiuEz7Xpk+YPbUo3A++t82iNnFcVtgXSIZ2RBrwZbieM47mljC0o8BgYeA8nzevkJvWqLHL001EHnc1QXn+k+RwbndMWgbaojLaoxmWFtoi2yPWm9ligaXUNbj9MGI9r/vSfcaeusMT51hHn7wnjGfO0rWPUXP/KK9eLAssyxPnUEeeu0PZf9/y1bLupxcsht/V506P//4cx5ckfOebNcWPfZ2Js03zYt9bx93Pag8QVFb4ul1B3ASizEhr33CDkFa60Ke0MvMfLpwnts7ctJadlk6V8nE6w/YBl+9cFHwMD7+Gk+Yi8JfKtRR2U9oZ1s3Q0eYuVtgi0RUG1RTUuJ7RFtEW2RVVV2BhoWl2D20dibt+n6h9HHH+nfeAiX124yuJQgnj+8MRzlFordnnYmSHO+444R0Pbf93z17H9jhZ1/1cZ4H6iP5jLeyA7im9Q+ljNfTxp8fv1Mvh/xvH3lXWamsVyn3GbGgtAEZXPyYIW8drZpvQz8B4/r25oAx6bSkzHcUv5GEmw/ahl+78KPgYG3sNM/xKZlsS2yFF3yjjVokdPqUFoi0BbFFpbVOMyQltEW9TlmL6hN8B0DnnanDUttl0qddGMY2oZ1Tb2Z0jbXke6Xsfcfpvjy55mHb4n57wsanHpJOFOiuO4ntdCu1qc9+P2a8refwHXXJDH5+gXuB6m7Wpj/kwY+9vmuZ/96ltsPfrbI4njcx5T4QRQXz+ztMtMNwOgrRXP4YI6LHNZFwrxHAMD7/Hzqk+b92027VtXOaTjnqV89CTY/koeC1dR7uo32CHHcN72iWfKuLpl+gkG02iLQFsUXFtU4zJCW9ThbZFMO/afgd5A0zruaHN+yVuwzaCmkdktb7ZPqanPHIPt0zJgPi+HtE25psCRr376pHypME++rBiVBz2fPO3pzXasN1Cjgfdxz1vPaR++uQaGR0Lbf4nXXOnHJ+vZzLYoU+qt68NtzqMpYw2G8WYfJ/rf1TI9lur3PHDVNcb0Ugdq0rbcsJyPYXpeANpV6TQ/sf4kn8eu1irj34zKaLMjjgXGPLxlNLwMvCfLL/Vp/EttkGGs4P13W+bAe5wwjpmsC1dR7mo92GH7NP1Ayri2MZhGWwTaolDbohqXD9qiDm+LLIvgqfAu0LRO5zC4+7odbw7nPJD9LgqnssyjXXB6yxx4X+CZ83tvyrz56IhvS2j7L+CaC/r4ZPqWzzHKlnoBYLCN+fRni5dRzrgeVMiDuGaevKxR23LZkheT9LwAtOuGd0YW+ui3/F1fsf6zJ579ZX+mw8B7qjwb1AY8VDhe4L43Z5xTd4Vl+yeUOwY7tGOwvaG1ImVcN6VjOo+ag7YItEWhtUU1Lhu0RR3eFjmmH7sdYDqbi9663ipX5+6OzP//McY6JndbTU+TIG1rcxh0vi5v3y8rKD9rMfAux3LRtci7+tIgYVxDnkXnB0LcfwFlJejj80zzZIaPeV3znv7Kaelr35f/PdHqmlaD0UnW1oh+s0EtHi51XnM/l9S/B1ZnH7F9wUPPC0A7KpwL6jMbx996jIWhLnnieZy1U5LDsTDwnn7AQ3+yP51lDskE+53MOKfuQcv2Jyl3DHZ4BsM+pIxroXTCH1Jj0BaBtijEtqjG5YK2qMPbIscUKTcCTOdGzzQzPY5teuUrhrOeQfsLSQcPLfs55hlM75XBxq1R2O6ZVmYrNVLq/F/imXLkSsK4brumLAl1/3XP3wR9jL9jDL7PhvS1pqw98TNOvSt14IsWx3cxoGP73ZK+GWosAHlXNvPlsyNXZ3Aszo2oNHb67yZC6PByhhPl3UXLJ6Rr2rzPBxnn1L0VyCeODLyHmf6DeS20pHWaD1Fb0BaBtijEtqjGZYK2qMPbIsdA2LUA03nCMdB0P+b2i6Pw1hHHk4wLqz50xDtm+e0p1yA9NVKm8rHPMxh5Lsb2K7XFLRtJv7Qqe/91z19LfAPy1Upz+yl5kWSPzD/fagB+LLD6Vw2+D3l+d9LyAOFo8ysByd87IU3n4pjGbI7aCkDRldGDmG9rHMvj89kc0svAe7p8W2uZn7Y5+HAq61s2jn32WObje5Rg+17L9r/SLqJDuavlYMetPBY7lLL2Wa6HIWoM2iLQFoXYFtW4XNAWdXhb5BiMvhJgOp86BtCOJIhjsWdQLu00Jz2eqTMWWX6/3PPm/nxqpUxl5LxnoPWVvIG7QH7bLV/MjBuLfV5ynM8Loe+/7vmrpUN9QfJGH3S3/P1+jMH37SXn53Ccuc8tXyXNub6Qkbns1d8XB1BedjjynWlFARRWES2OO5eiLAKU6fPZnNIc7ABoi45A6OFD3k/dbTfSamAlwfa2T8PuUu7+la4Q58a8WdCx2xZLnEszcBdtczjJG2ugLarwTT9tUYXbooDLHG0RbVHWfPxmOYeXAkvjfM/g9tqEcU14yu7uHAeXXnu2eeLYZj+1WuayMpmy3voug8Q7HX/fUYX9d0D+LjGma3rseWHkUIu1HtT0U8tLysdu7aHnR1e7JQ8qYtcT2oO9PwIoK8OOfN9ATQWgqIroeJwKNPr31Xl8PptTmhdJg/m/wGBH7uFtXp0qx+e42xJs/zzLG0WdUO46fLDDtljioxTx9Msbhmr7XbQMtEU1yE/aopq2RQGXOdoi2qJ2lKHQBt5HXYN5KeLq9QzGvc6x3v/Ls41r2o6n1Gq5lJf1ni8kbIOvfza/Toj+96rja4Tequy/rvlrWavmR6svlKT/6pv7/XFJeagvPDrq+I1tKrV7MftO0wGUE9fAO9MFAiisInpvVECLHb87HeLTbgY72va24WhO+fEo7sJTlm035vFGEYMdtR7ssM1PejRFPCe1Nz2YOoK2iLaItoi2iLaItiiMMhTawPsVR1mbShnfTU/5XZEwrrdJp7FQUy1YvtZohuXUbLmVm9/kBYObMgXHG/lf9d/n5GuFHu33PY5FeG9Wcf91y1/L9DEnYm432GJR0pGC822RVu8+cfxmqWVBW1VnLIsR/zV1LgIoHwy8Ayi1EjLf0Hnr+e1H4/PZXnKwdoMd6i2rA3nd7DnmmnyYYPvHtrcVKGUMdmjH/jyHT72XaW+c8QYrbRFtEW0RbRFtEW1ROWXoa14L1LYxjTOOsrYvZXxnPOV3NEE8Q444WraTKo8d256iZiutnO0tc2C27P2HfHyOhTqHEux7wJgysbQp7GRgvLnv1Y7f2Ba9vhgzfjU9zdcAzrdr4H0ztQ2AIiqhK3FWAo/+fVPaG1YEdb7VU/aXjoZHDdL057y/bZb9nIy57Ra5WZjL440itMzryi1oJx1Xs3x9SRFPc1Btph2LOoK2CLRFoC2iLUqUB3q4GlD6VnoGyRenjHOvJ87xHOJ5FGNb11c9n6iZSitrtjbyfafsP+Tjs9RTL1Lsf5njYfVc3K/xcsiDDa2+LLJM75joaxh5qBfCwPuI4ziWUtsAaHcF1G/5tHCL47fmYhrHycHKnndzgEu9PbqpTfs6lXZOXXkT4D6LPTHY4Un3aNZPvdWCP9q2E5QG2iLQFtEW0RbRFpWWl7ZpV24ElL7DjsGb9xni3OMZeD+cIJ4pRxzHY27/3rH9VmqnwsvZSJ5fVVRt/yEfn/RZc3k4aNT7ehguKB+aU96oRa0XOH5j+3ryfoJ9XI/CqwDOuWvhab6aBdD2Cmi/ZcGRbsvvuqVC1n+7nhys5Dkf1BbtUuGOelOrjftLNaeu3Nh8cwyWrOBMMtgh6bbNszqWYPuN2lusb5jbnbYItEW0RbRFtEWl5uUlS17eCih99xyDN5cyxHnEM/C+J0E8rqme1sfc/rhj++sF5GuI01TdKamMdTumIXnVCfsP/fgcU5acSJmWPsvc6SrsLrjvfcTzu0+W9O1NWGfeDOC8j1mO4yc9LwBFVEDP4nSsLE8IZ8m9Sp7vAeOcn2zz/lLNqSuLvHyTAY/HfPLKYIcn3bZ5VhfE3FYtFPRF224DJYG2CLRFtEW0RbRFpebluCUvXwSSth7PIqQ7M8R71TP4OxwzjnWO7WfjPshRU+U44viV9/Rfln0z8P7/eXG4zMW8y95/6MfnGMAdz5Ce6TzjS9AP+9LqYa+8JGGbCmcgwb5UHXQhgPNum4rrNT0vAO2ufFbG7TRaPl2cJgcrd777jDf+9hawz+E0c+rKZ8ZvZNAj2Hk+GewoPc0r0t6cy83lx1bziYO2CLRFtEW0RbRFhebnJkt+fg8kbcOexUvnZ4j3bdZ4o98dc8QxnTAtD8qYYoSB93/yYbnjDehTnbD/KhyfY2qofRnSdLSEgfe/4ky751gf52mC/aySbXYFcO7PlPE1DwA6thdiftpve7tjwhFnd1GLgSDx+b6jvflS1Lxxtk/zt8TszKy3TD+R6NNt1H6wYyJNx1kGevXPJp9Tb9EWgbaItoi2iLYoiPzsdrxV3h1A2s45BmifZojTt1jrgwTxPHTEsT9hesbyPsaY++34gfdof/McU6Dc74T9V+X41CCyJY4LGdK1p8g+hlHn3G3xW9u86JcT7GtSHiAuCOD8274sYm0vAG2teFZZPru+7Pjttrg3rNG/n1VPE8nhYAe21EDH5gL3+9jy5k635/fN1d0vyX/bFrNbZLtJ4yx35GDH7RSDaTuMmzs1x/QQJYC2CLRFtEW0RbRFweSp7a3rlQGk641jgPZ0hjiveAZ+t8eMwzadVqq1KCSub464llM621q+7ti+nsnyNUWV9l+V43NM6zSdIV22gfcNbcyHR1pfaFmMtirLuhPvQ3lwo9YKSbv+BQCkqXQGHavWr3f8/oTlt4stv1sqb6isI5eDOt/NN/V+troRzHm/tpuAD57fz5e3ED7J/++3bP/Ksp1aCGqKM91Zgx2Ot59nPXMULrC86fA1Cr/V6BwOyMDmV7ne38n10UdbBNoi2iLaItqiCpWDw3nOoZ5TmhZ5BshHUsa5yRPnwwTx7HDEMZMyXX854jtF6Wxb+bpuye9nRb0pXNT+pY/2u5qapcgFyvM8Pvkqx3w49TVD2ibTrsuQYl/6Fy1nYvx+a4YHgjuS/L6AMvC3cRzfqHkAtKvCGTbmkmw5F6VjwY9dxm/UnK1PWKAiuPO9Rm4I54r6pF/b90jcG4Do33u1Nwq3yL/ZPuM7Z2y3TY5tJWe74wY7bG8/37T8blAGbH9YBjrW1ej8dcs0BdbPw9u9KBptEWiLaItoi2iLcszXJZZ8PVNymsY987D3pohvmXzpYIsz0RcQ0W8vOuKZSnmsvzni+0jpzL1c9cl6Iv+Z5kZNjVKn/cub3XPGtXOgisfnmHZqa8q4HuQ1bU2L/czTpjebifOmv/SL5pIu+Cz3JW9sLyqUdJ31ZpkyBwDiVjYH1RtenrcqdiVoDBryNthiqVTXawM+e8jtoM57c/Xu3SXs+4zj5mTI+F2/VsbOaf9+wfeEXW5Y1A3rMc50Rw52/Omax1Ru2H+Xz/9tn16/L/Itm4LyY6TFPKWXA0knbRFtEW0RaItq2hblnLfmFFH3Sk7PXUe7NZsirk0tBt1XJ4xvxhHX0QzH+8oR505KZ25larG8dW3m8WTd9i+LmrqmQ1pVteOTL2DMdQmepYhnqRGH+ipwSZvy41SaxVst/e8dMbZpLva8OZBrbbOlHGyiFgKQZ0Wzo8WAzMuEHd9U8aC087+ypP0+dX06Kzej3fLW6zv59yf6Z3Xa/HN6mCd/G5TBu4ec4Y4d7HhpKR9/S4fVV0+p+f0Ganj+xlsc91zZ8wfTFtEW0RaBtqjebVHOebvbyLNfZa2jIINjc57zuTlmPMtazOn+IumgmxoI98T3e4ZjnnDE+YrSmUuZ2muZrkS1JxvruH958aJR1BRGRRyfpY5S4XjCOMxB7YNtrMN+peknW/rvp1r8fpPUlxcDut7+MI7hHbUQgLwrmhstOv9rW2x/M8ZAxw8W3IFWZnpb3KA0LB2hQSOOWdtidvL56wf5VG4hud15gx3qvCcoWw3tk8rdNT5/u2PkwS7aItAW0RbRFtEWVaQsdFumJBspIR39MR78fpOBnWVG+hfKg71jjod4+lvuE0kfLMiaAb6vyK5lOO5BT/15ghKaOl/XywNe86HS6YKmlill/1Hchzzl9M+qHp/6qiTN4LtMgTNlbHe2jfmvLwK+LsX2940p0gYdv9so9eHzkNaYUl9MFfGAA0BnN/C3PQ3dyRjb/9Gis/mr6DlbEXyZ257gJvSjY4FE32DJ16Sf4aJWgx2jCcrXF1n0sL/m52+h5ZNXM4yXnEbaItAWgbYISfL4UBnTpslDO/XW5pEWA9tZwpx8eaO+WOtJmL5uKX/vYuxn0la3xdzPLU+8pynPic/XY8vLAn+mPT9V2b+kYZWnLK2reP6OWfrgL+Tfey11y+8y/7k+vcyBNqZvWNvX9ZRxDBp14VP96xy5Dzkl9dor18B8SdfffKMv9zHNuhwA0KqyOeJo5G7E3H7AM3fgJ+bHgqXMnLV0Pmzl55Hnifm0Yxv1Cfdv5HJHD3Zcj3Eze1c6tj0ddA7XyhsprikO9tIWgbaItoi2iLaoQuWhW641fSCtr4D9ns9xgP2nvAH6SN5wPSFTN/SnTNvVhF/y6Hl3LuG+tsUo429afbHWoWV3mSwmOmUsqjwr7cqedg7+lb1/R5oOWMrQkTocn3wJd1GbzkW/RtRD+rfyANZcXPaamgamzXXoOy1vhjIe4zMj/e+N45oObRo1te5KSPdDAOrd+P8hTyl/SsV/NOH2y+XmYVbCY4mTNx1gKy/PjQZuTN5a+irl52GrxQ/l6fR5eYPgp3TsT8RZgR21H+zYI528WbmZfSId70lZZJS3GP4/rxYmWQyJtgi0RbRFtEW0RYHlszmH+WFyBRUps3My6Hld2p71RaxTUPb+Y/TjfpewvIbHNyDzy1+XNUB+SN/hp/Qjnslg+94i3gqXl16a+z+eU5y75SvWZr/osxzvhkCvx7dZFsAFACDExm2e5U2cxeQMgx0o5bz2ajcnDBSCtgi0RahiubhrzJPfR64g4PI6KFOrdHfi/jk+BFRWfje+PmIdKABALRo4c+XzD+RKJc7bZu2NiP8FcqUW57U5B/EtcgO0RaAtQkXLxSL5UoXFPQEAcdqNfpmKstlu7CNXAAB1aeTOGYMdV8kVoLTrsTmn9RpyA7RFACp8TW835hZeRa4AABxtxmWtzbhCjgAA6tTIvTTn1CVXgFKuxVNyDV4iN0BbRFsE1OC6PqFd06+ZcgYAYGkr9mhtxT0WOAcA1KmR67esVj9EzgCFX4uH5Pp7xcKjoC2iLQJqdH1f1a7r6+QIAEBrI9bKoueqjXjMfRAAoG4N3U5joOMjuYIOvybU23nfJXxTi522+P38KNzXwkSKfZ6W6++dmheXswDaItoi0BYV3Ra1+Ximme8dAGC0Dcui8FnahgcMugMA6tjY/WUMdlwjV9Dh18Rj7Xp4FuP3o8Y1tDPBvhZG4aH2WeUgZwC0RbRFQJFtUYHHdEFL3yHOMgB0dDu3RFtMdYrpZQAAdW3w3hk3arvJFXTw9dAjC8A1r4c/Y2xzxbiGBhLsb55MLbOf3AdtEW0RUEZbVPCxHdKObYKzDQAd2c6t1Abdj5EjAIA6N3jMqQv8/zUxYlwPIzG2mdF+/4JcBGiLANoib1o3ROGDpPUkZxwAOqqN2xSFr2paQfX/yREAQJ0bvVPGjd1rcgUdfk2c1q6HuRhz6q42rqGz5CJAWwTQFrU8RrWg8nlJ72rOOgB0TBv3Rb7SGiA3AAB1bvB6tYVMmmGSnEGHXxf6nLpPY/z+cNK3EgHQFgG0Rf+kna9bAKCz2rhF5AIAoBMavAnjJu1XFBaTM+jga6LXmFP3TIxtnhjXEIsCAbRFAG0RAAAAAHToTV23fMZ8Xgtj5Aw6/LrYnuSNwejvvxm/f0guArRFAG0RAAAAAACAUG8VGnPq9rT4/ZQx2HGcXAQA0BYBAAAAAAAINY+uNnDxpMVvzYXsVNhILgIAaIsAAAAAAAC6ks+pG/39URRmtN/PqmkzyEkAAG0RAAAAAABAV7I5ddUc1FG4Ywx23CQXAQC0RQAAAAAAAKLR1TgbZ07d6N8XROFTFPYagyOHyEUAAG0RAAAAAACAaHQ1nmkDF489v5tWC9dF4aIx2LGKXAQA0BYBAAAAAAB0/W8AY16cOXWjf98fhdfqDcQofNF+/4VcBADQFgEAAAAAAIhGV2OH8cbgmOU3G6PwMwqro7DF+P2U9rvuKFxWC+SRswAA2iIAAAAAANCRGl2Nc8bgxWHj7+ui8C0KR+S//zJ+v0f7rZqf9wS5CgCgLQIAAAAAAB2r0dV4bgxe/B2F5fLG4KEo/IjCbe33z4zfL5F/3+ubkxcAANoiAAAAAABQe5Y5dW3hRRT6tW1mjb/3R2E8Cp+isJBcBQDQFgEAAAAAgI5lzKn7zTLQ8TgKA8Y2nyy/U/+2nBwFANAWAQAAAACAjmbMkav+/1QUfkXhnZpfV33ib9lmaxTeyNuJn6NwPgqD5CYAgLYIAAAAAAB0vEZX46U22LGDHAEA0BYBAAAAAACkJPPhNgc65vS5cwEAoC0CAAAAAABIqNHV2KkvWkeOAABoiwAAAAAAADKQ+XCbgx3nyREAAG0RAAAAAABABsacujvJEQAAbREAAAAAAEBKja7GImNO3fnkCgCAtggAAAAAACClRldjvzbY8ZwcAQDQFgEAAAAAAGTQ6Go80wY7TpAjAADaIgAAAAAAgJQaXY0Nxqf9S8gVAABtEQAAAAAAQEqNrsbGKOyRsIUcAQDQF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UIhGV6NRduAsAAAAAAAAAABqg4F3AAAAAAAAAAByxMA7AAAAAAAAAAA5YuAdAAAAAAAAAAAAAAAAAAAAAAAAAAAAAAAAAAAAAAAAAAAAAAAAAAAAAAAAAAAAAAAAAAAAAAAAAAAAAAAAAAAAAAAAAAAAAAAAAAAAAAAAAAAAAAAAAAAAAIBO1OhqLI/CeQm7yREAAAAAAAAAAFKSQfeZKDSiMBeFleQKAIRbaS/VnpSeJ0dAuQMAAADAPUujNwobo7Ca3GhbHh/k/CZKsxp0/yyD7iqcpRQBQNgV90at0m6QI6DcAQAAIEZ/boBcQI3KsxrQHIvC5Sjcj8J3uVf5FoVDaa+RKOyPwo0o/B2FWXlDWf3v6yhcj8JoFHo6ML+HonAlCveqen5b7G84Clej8E7O988oPFLnO0Oca4xB969RWFDweZtPbQEAySpOBkBBuQMAAECSvty4DPpsJDdQ4XK8VQZiZ7R7EzUwfkfK+JKU8c6Lwuko/NLveTzhUxXn6Y7SvEjyq5EhbK7a+W2xzxEZbDfP70ftv9XA/8KE8W6WhwR6vAcKPt/dUfgQhdtJ0w8ArorlcBS+ZGhM1FPU0464X8lTzyTxqQp7Tc7HyAAoyri2KHcA7RYAoHrtzEL1hqrU8RcK3O9UxsG9OWnDvkl7Nh2FkzIw150xbeczpq0hafuhpe04DzXaVpb6o3BU+ij6Ofgs+T6YMf4VloHXuOFyxfLyVMZy/7Zq57fFvi9a6p3JKPRFYXEU3hvp2ZOgfz8nDzu/yPavSjrnWyQdKmynRgGQZwWzRj6FatV4qKepB+M+AVSfBsnTcG8DrD6NatNxMQCKMq4nyh1AuwUAqFa7slmb5mCy4H2ruZhXR2FHFE5YBtWyBDWA9Kd6ezdD2jbKNBa3ckxX8wG2GizspwTmUo72awOXzaAeeBxT5zGH+FcYU4GkCRcqkpfztOla0oaDVTq/nv12y1v05sssG4zfzZfBef0FGTXl0ITUb91afKvkeF5q/XW9/72pxHO/UquDT1OzAMi7knnge2Kb5gmq+sTJMxiyqc3HwwAoyriOKHcA7RYAoDptyT5tsOhYAOlZIANqrvbtkTmNhAx6qWkgzjkGDL9lmX9Z28/RFoONapqGDdogmxq4Xy+Dg397BuC3UBJTnxP1pcZDS74+zGu6ESmTfxvnbFLOda/8pkdejDjqOddtnX4lxzw9nHHQfTavB0pFnN8W+79q2fcOz+9XywOaXzG/Ur0lfe/mdDXTAZz/xVoZnu7EdQoAtK+COe/5fHFlyjgvWuK7387PoLR9MwCKMq4jyh1AuwUAqEY7clKr608GlK47noGqFS22VQN1j9vxFq4MrrrS9aTFtr3yYMC1/R5KZKr7Dttb6Kdy3s+0fp20esNaph+54TjPDwPP0+4WDw7iDLrvr9L59ez/oGXfUzH7599lAd5R+Ur1tvSn1XReN+XBzWr5/aTE/auIhwkxj31Ie/P9rirT1DgA8qhcrjkajzsp49tjiWuywONhABRldYApdwDtFgAg7DbkrFbXXw8sbfcd7dubmNv3y0KBtjjWZkiXb+B9f8w4znkemrN2SvxzMepY4HQ85/2MaHP1jyTc9pHjXA8EnK9jWjp31f38eva/WB4imA8VhmJsqxZ3nYu5n6XaOksnAisLv2lfH92l1gGQR8Xy2tEw7k4R1w4jDjUf2daCj4cBUJRxHVHuANotAEDY7cdxrb5/HtrbjJ6pZs4liGNfmjfTW8S5xjPwviRmHL2ehwJPKZ2x8nCvI//2trGvNZJjeRkJOG9fSBrfdcL59aThcto37WXgvRFn7nlt7YhPIb5VbjyIuUTtAyBLhbLI04kaTBjXbmP7Z+qJaQnHxAAouih3uR3Xcvls8J/A2QbtFgDaLVSwbIwZixMuCSx9vvZtW4J45nviSTsd27gjvvcJ45n0pO03Sqk370Yd+Xa8DfvamvVNZMe0LWMVuI87WPfz60nDoGV+dvX2/cKE13d3zPKV6qWZAvPjipbOfdRCANJWJq5O1KuE8ZwyVy4vazEKBt5Bucv1uLaY9QNnG7RbAGi3ULFysdKYPuFAgGl0Dbz9ajWQZYnre57zqav5nR3xXUgYz7Bn4H2Ckuq9z7BNP3KrTftTc3G/yCEOM72jgebvPe2rx766n19POg5Y0jCdYHu1IOvPFr9Rc+m/yfoVTkH5MaDNta+mxVlFbQQgz07UuZjbz9c+E2pIJ2+s5GNi4B2UOwYwQLtVmXYLAO0W2lomerWBHhVeBprOK3mtX6Kmy3DEdTFl2r454tuRMB7f2/iXKa3WPFvoWGhT/duCNu3zW3MBzJz7a8MB5u8KLX0nOuH8etIyneUal8Wh37X4zR9V+solSuMh/SWfpA9BAcD3NsRIjG1XG526t2k/X8z5mBh4B+WOAQzQblWm3QJAu4W2lokToQ/+STpnHO3boRRxvXfEdTVFXGs9i6L2JoyrzzPwfoXSas2zO2XP+50y3TcsX270BpjOS/p0IiUMdgdzfqN9frVc4/MS9tGve/6+SOvHX67I9afe0P+o5ckRaiUASSqRdZ7PGXtabLtfW4W6IU+0+9uUzpueDlo7AnOBgnLHAAZot7Km9XtBdcd9SgYod7RbcJaHpcacxa8DTedqz/W2IkV8rkVaL6WI65gjrkcp4lrmOc7TlNj/5NdYHtPrlZT2R0aabwSYxkWWOc0bMtB6XaY3XNIJ51cGmFOnQ/tyYJ/nN9e0r00XVug6nDTWB1lE7QQgbgVy3FHRP/BsM2A8vZ5L8xZGwnQyAIoyrg/KHQMYoN3KklYG3lHGNcLAO+0W7AM9zXA40HQedlxrH1LEtdBz7R5IEd+DvBZ9jLbZ6UnbDkrsv/Kq17FAqQq/B572HmPO8rkQvzBUD3titnnqC8mTavHuup5fSY+ZjqkE2x+R87zQ8fe1VX1rXBZtZ7wIQKoK5KGjoj/m+P0Go3FQn0OuKyCdDICijOuDcscABmi3sqSVgXeUcY0w8E67BfdgiQqLA03rvbzmPZfpMnJ5e14GUOccca1Lkbbzni/X+ii1/8qrCUdefQ19nukofbuNNJ8IMI3zUraZj9UUo3U7v46B9wsJtlfraNzz/P2FxPmuivOky8MXvb5aTC0FoFXF0ZekE2V8XtOQNx8GAz025niPl09LyAXKHQMYoN0C7RZqVk5ot9AsC+eMshDqNDPm28GZ3gKXBQATfR3miWuHI64fKeLq9wx08uLTf/PrfVXzSi1grKX3WqBpPJzxAfS1LFMWhnh+jSkZvdPGGNttl99vcfxdfxi4vaLXo/nQ8E9qKQC5dKKi/x6Sp7r6byYDPzYG3lvn0Yg0rLtrdEw98qReD92UOwYw5DjUHI7D8nbJVXlz+nmG+A6oeWOpTWi3QLtV1XarxmWFdot2q3l9fa/C4p3aoFUei5e6BhN/pJkmI9rmL0d8UyniOueIS52nIWqvf+XVJs+A74j2uzVROCUvF3yXBziqrfwmX1GoqVTWFpz2Y1V4SCBvaGf9+uttmrIb6vm19J/HY273OgrPHH9TUz5+kfjuVvia3GX5MqGH2gqAr+K40KoTJYMc+srWqsLcVoFjY+C9dR6tkc78XAjnVBZzmZEy1gy3E8bx3FKeF1DuOm8AQxbgPCwDFU8tb280w9kM5fVHUVOWoP7tFmi3ymi3alxWaLdot1wPa8cCTatrcPthwnhc86er8rQ1Zdre5jEHtWcRyWDPS8ll4qLnYUyP3Hc8STBA/LSIAXhtcFK1iaOB5/GQtBfbpL7Yrx7OaVOixA2fkg6+h3p+LWspnYmxTfNh31rH389px7aiwtfkEuouAEkrjneOSnuffM5vNgbPqjKPFQPvsfOpOa/crOuzsALTYnvqfzrB9gOW7V9T7jp2AEMt7nNX3gbxdVLT3oRuls4jb6bSboF2q7LtVo3LCe0W7ZZtUdVGHvMytymtrsHtIzG37/MsEvl32gcu8tWFqywOJYjnD088R6m1rHk248gv9WbxpQxvaB9rY5onjXJ3qKp1jrTR45Y3wF1BvT0/v+rnV03JKH2sZnxPWvx+vbyFf8bx95V1mprF8lD8NrUVAFeFsdhTWQ9Lhf+vzzKTfuZY8vEx8B4/r25ogxibSkzHcd9ndjG2H7Vs/xflrjMHMIz0L3F8Svor7c2ADPA+pQah3QLtVpXbrRqXEdot2i11zJ8tedgbYDqHPO3bmhbbLpW6aMYxtczJjHNQ73UNDsbcfpvjy55mHb4n57wsanHpJOFOiuNYGiPeD/LAbm1zugv5smWVvIH8zrPt6ZzzfZ0xp7uZzuGK1yVrPIsf6+FWHc6vZdHXbZ5736++xdajvz2SOD4neTARcFl4ZmmXmW4GgLXCGPd82mT7tPVMxY6Pgff4edWnPcmfTfsmVQ7puGf7zC7B9lfyWIyKcle/AQw5hvOW8nE7ZVzd8vksA2S0W6DdqnS7VeMyQrvV4e1WdKzLbAO9FWvffsn0F82gppHZLW+2T8nAnG2wfVoGzOflkLYp1xQ48tVPn5QvFebJlxWj8qDnk2dg8GY71huo0cD7rhZxnmnV3sg5OdXO6X2krr0fMx8uVf2LG1mLYabFce6pw/k1rv3vUk81HwCslumx5mTu+XmOOPTppQ7UpG25YXsBiJ4XgLgVRsPzeeuvKi3GxMB74vwa0N5SmCt6rjLpOPwyytzjhHHMZF2MinJX6wEM2+fmB1LGtY0BMtot0G7Vod2qcfmg3erwdssxsPUu0LRO5zC4q7762tmGtOU5kP1OBgqXtTEv6zLwftIT38mEcR13xPM1zZoiapsonHA8+GkV7tagblkgg82uY/zY6gFDyOfXiPtPTzrn5AFBt2PbeZIX6rcva9S2XLbkxSQ9LwC2m8Ufjgp0VOZjs/1tukLHyMB78jwbND4RPF7gvjdnnCd3hWX7J5Q7BjC0Y7C9dbUiZVw3pbM5j5qDdgu0W1Vut2pcNmi3Orzdcgxs3Q4wnb727aGcuzsy//9Hz6K7/wxstpqeJkHa1uYw6Hxd3r5fVlB+1mXg/bpn+pHuFPG5Fuk8lSKulbII9DV5KeK29MPmYubHiZr0S2+kfds85PPr6K+clvN8X/73RKtr2pjvf2OM/WxQi4dLndfcj/pKYkNg5/6I7Qseel4AzMpiveepZb98wuhqRDZU5BgZeE8/iPFRH7TKMi9kgv1OZpwn92DWtwUod/UdwHAMcH1IGddCqSsfUmPQboF2q+rtVo3LBe1Wh7dbjilSboR+zxJn3mD1ZYx8xXDWM2h/QU0DkzFtxzyD6b0yN/1WmX7jU56LAVOH/W/QsZFXOyFzsNvi+5LX9C+qvMqUSDdaDMLPFfUgps3nqFsejtmOcapu5zdhepZqDwlvxKgDX7R4WHMxoPP+uyV9M9RaAOLcLP7rTStP5feiIsfIwHv6vLto+Sx0TZv3+SDjPLm3LGV1C+WOAQzPANfljPXnIWoL2i3QblW93apxmaDd6vB2yzGwdS3AdJ5wtF33Y26vFh5/62ojMy6s+jDu27yeuaavUyOlynvXQp7bM8T5sqiHI1Gcyz1vYf/vwVBNztOQ4+HX5zqf3wT1rxp8H/L87qRlweWjajpB+ftK+eInmOlcHNOYzVFrATAri0etnrB6npqqsLsCx8jAe7p8W+tYMGZOOtR9bdhnj2We3EcJtu+1bP+rpKf7DLyHmf5beSxgKGXts1wPQ9QYtFug3ap6u1XjckG71eHtlmMw+kqA6XzqaLeOJIhjscznnMs0J1o953preZHl98s9b+7Pp1ZKnP+uBUtXZojT9ZDndBuP45pjn9/r0uZ5Xg7prfv5daRjOM7c55avkuZcDwnkQYX6++IAzvcORz4zBSmAfyqKeZ5O1Gbjt655y/5ux41szscZ7ABolJ7zAc49GDd8yHsBO9vNcZL56Byfe92l3P0rXSHOd3mzoGO3LYA4l6YOi7Y5nOQtNNBu1egc0G7VtN0KuMzRbtFuZc1H28LblwJL43xP+7Y2YVwTeT589gwuvfZs43rDeT+1WuL8dw3MZvmCYaSMus3z8sT6mpyrQcd1vLYTzq+l/XqrLTLb5/jdpST1hPZg748AzvcwU1sCaFVR7HRUFLPmU2eZm+uX4/fHAz/ORVEYbwYGMHIPb9O8eeXID9vT+W0Jtn+e5S2hTih3HT6AYVsA8VGKePrlrUG1/S5aE9qtDjsHtFs1bbcCLnO0W7Rb7ShDoQ28j7reBk4RV69n4dXXOdb7f3m22efY5im1WuL8v9OGgdn5eZWPhPtd7hiY3lOj83U/yRQvdTq/Rhr0hUdHHb+xTaV2L2bfaTqAc+0aeGe6QAD/VBSXHBXFbcfvzzh+/8P2mSE6ZgDjg6sxTZEfj+IuJmXZdmMebwkxgFHrAQzbnKNHU8RzUnt7g+kgaLdot2i3aLdot2i3qleGQht4v5JmYUZPfDc95XdFwrjeJp2DWr5Qcz38Xk7Nlij/px35uDRjvLaHM98KOB7bmgtnanS+bNPNDHfK+ZV9L9Lq3SeO3yyVF2fMPtSyGPGraYveBHCuGXgH0LKieOeoKA45fj9fVsMOenVpBjAKC+rNqQN53cA55o98mGD7x7bBNUoZAxjasT/P4fPtZVpHlrdSabdot2i3aLdot2i3wi9DX/NaoLaNaZxxlLV9KeM74ym/owniGXLEMeebt1q2vezY9hQ1W6JzeTnOFHs5XRffCzievaE/CMt4fDuTDMTW7fzKvvX5/Fc7fnM7bd9cXsT5GsC5Hm7HuQNQnwZhmaczttKz3cE026GSZWTQsyL6+Syfvzn2t823WGKLbbfIDcBcHm8JoWVeV26RuiidA5by9SVFPM2BshnmCafdAu0W7RbtFu1WJfLS9pDrakDpW+lppxanjHOvJ87xHOJ5FGNb11c9n6iZEp3LA458HMkY7/OSBt7X1fllCEffYHkHnd8NrR6oqMH4LF/DyMOKEAbeR9rxtQKA+jQI4663wVpspxbJeOPY9iE5W7tyYn72qj5R3tSmfZ1KO0+umq/OMZ8eCzgxgNFM92jWz7fVIj7athOUBtot0G7RbtFu0W5VIi9t067cCCh9hx1t1PsMce7xDLwfThDPVJa1UtQxOLbfSu0U+xxsc+ThWMZ47+fxcC/Ffvss+52sc5vj+9Kuhuf3RXNamygscPzG9vXk/QT7uB6FVwGca9fC073UXAB8c4ldjbHtiKcjN0Lu1qaMDGoLcTVk4ZeBNu4v1Ty5crPyzTEAsoIzyQCGpPtKlg6tvLXVfDP1DXO7026Bdot2i3aLdqsyZcC2PsitgNJ3z9E+XcoQ5xFPu7cnQTyuqZ7Wx9z+uGP76wXka4jTVN1JcRw9jgVJz2TMn0eWOO8WVOZTT39UgfpmOMkXHnU6v+rlgTgLxas8saRtb8I682YA53rMchw/6XkBaL799yPLk1X1lqBjewak6lFG1OfNz5J+Op9hf6nmyZWFW77JIMZjPmNlAMOTbtvcqQtibrvUmCd8AyWBdgu0W7RbtFu0W5UpA7Yvpl4EkrYezyKkOzPEe9Uz+DscM451ju1n47abaqocRxy/8p7+y7LvWgy8e/owNzPmz9cypmCSMm/ud1WN6pvRpF8q1eH8Sj/sS6u+tbwkYVszYiDBvlQddCGAc22bius1PS8Avvn2VBiMGYdvLsKD5HKly0ef8YR8bwH7HE4zT658OvxGBjKCnbuTAYzS07wi7Q233DB+1LY7Rymg3QLtFu0W7RbtVqXKwKayFhlMWZc0B6LmZ4j3bdZ4o98dc8QxnTAtD/JcODbBfus08G6bjuhrxvz5mWX+/wz7NdfsmalZffNX0i9M6nB+jePe5vmdbWqdpwn2s0q22RXAuT5Txtc8AKrRGEw6OgKvEsZz0RHPlywdRZRePu5ob7MMF7TPU0lWf5dtmnNXrjc+a8tlXjzUagBjwlI+TsXYbqXxKeTzONNIgHYLtFu0W7RbtFtB5We3463y7gDSds7RLj3NEKfvQfODBPG4vhTbnzA9Y3kfY8z91mngfbFjOpJVKeOb50jfkgLK/M48p1QJsL55Y3wd0l/382vUOXdb/NY2L/rlhPcEc3G/AGvzubZ9WcQ6YAD+V0E8dlTE5xLGs8jz6f8ZcrqSZeOC1knYXGKZnGuxCM0y6Uxfkv+2LR6zyHbjxVnuyAGM2ykGyHYYN2xq3ughSgDtFmi3aLdot2i3KlkObG9drwwgXa7Fv09niPOKZ+B3e8w4XPNOJ16LQuL65ohrOaUzU71wPGVcI0U/CNH2fcloO5fW6BytT3sdV/n8al8dqvO5LEZblWXdifdJFmJt8/m+lXb9CwD1brDneTpRIyniO+6Zt28pOV6pstF8++5nq5u7nPdr69h/8Px+vpo7Td7oUv+/37L9K0dZneJMd9YAhmPu1FnPvIMLLG8vqDkSf6vRORyQwcqvcr2/k+ujj3aLdot2i3aLdot2q6bl4HCec6jnlKZFeS/87ZhWJ/Y6FFo8OxxxzKRM11+O+E5ROmPn4XpL/r1PGZftq63dBRxDv/GA8HwOcao1LX5XUxeVvUC58VD9c8J5yyt5fo0vWs7E+P3WDA8EdyT5fQHn+2/jOL5RUwGwfdqlDzj0pIhvnjQqtjhvkOOVKRdrpAzMFfWZvrbvkbid+ujfe7UOzRb5t12t3oKVueTmQniziQGMwtO7Lc5iRbLQzwnL29Bq8GJdjc5ft0w9YP3ku90LndFugXaLdot2i3arpHxdEtqXTo5FX5tvjfamiG+Zp31L9AWEZ2q2qZTH+psjvo+UzkT5eDePB0jy0oUex8uC0n9CP/dZp/mTKdzmjGvnQIp4NstCmXvS1p+Wtn173c+v9Kmb05vNxDmf0i+aS7rgs9zDvEk6zWQby3JvlilzANS7sb7UhnkET3rerNhErleiXOwt6k0Hy77POG44hozf9WufCZ/T/v2C76m53ISom9BjnOmOHMD40zU3qdyE/y6fdtreqH5f9pszbciPkRZzj14OMM20W6DdAu1Wh7ZbOeetOUXUvZLTc9fRDs2miGtTi0H31Qnjm3HEdTTD8b5yxLmT0hk7D5dbFs18n+RBjaUvqOqSNS22OSjr4czJCxx7UqR9rVZv/cw6JYfkheuLyFUJ4jlr2f5lFDYmiKPZbje3P1Kl85vhHJxKs3CrZeqvHTG2aS72vDmQa3Ez9xAAbJVDt6dDdjNDvNs8AxhvWNSpMuVjZUn7fer6HFZuMFW5Hdae3D/RP7fW5pTTwzz5m3ob7EOST2tRuwGMl5by8belU2uGW0k+D63Q+RtvcdxzIc0JTLsF2i3QbnV2u5Vz3u62fDnVXVJalnoGDWMPLsmAn29O9xdJF1T0fGmmwu8Zjnkij4XSKcf/m1LFzMNLMbfttawrsL/FNmsd5+1x3Cn6ZPHNz3kuhC4PAxpZpzBqUbeejHktf8w6L3tZ5zdjHfYrzRv1lqmsTrX4/SapLy8GdB3+YRzDO2onAK0ap/cZ4t3e4kbgCrkPT+dgrkX5+dccumpQwohj1rZAnXzS+kE+f1tIbnfeAIY67wnKVkP7THJ3jc/f7hh5sIt2i3YLtFu0W7RbNSwL3cYAWeq51DOmo9+zaPg/cwXLwM4yI/0L5cHeMcdDPP0t94mkDxZkzYAPnnivZTjuQU/9eYISmigvT6dZcF5NFWRscyzGNrs85UFNdXXUt06QTN/yTXt7e01OeXDIk64/E8TzvcW1+Mi1YKg8pNIfKOyu2vnNkEZ9Mdh1Kba/b0yRNuj43UYpP89DWo9KfTFl5PVBaiagsxvmIemctbpRnFZPtBN2XrdbFpWwhfuykEY3ZwQJBr8axjyAiy1x+Mr116Sf1qJWAxijCcrXF1nIsL/m529hjBuM8QDSSbsF2i3QbtFutSOPD5UxxZo8tFNvbR5pMbCdJczJlzfjSb/ckvZx1DI3tC1M2uq2mPu55Yn3NOU5cVmes0yRssvsu0jZe2YMmP8ecz9LYvTHVHzXZJB9hwxIq2lI3srfv0u56cvx+Fd50rMuQTxHY15bN2WauzE5tlfGF2/Lq3h+U6ZtWNvX9ZRxDBp14VP96xy5ZzklefDKNTBf0rU33zg3H9OsywGgHo3xkRgDLLbwUyqPtY54n8tTx7mUHUK17SRnCJY59V543jRwPQWfdmyjBtZ+I5c7egDjeoz66K7Ml9vTQedwrQwquz6t3Uu7RbsF2i3aLdqtmpaHbuPh648i3qKM9nE+xwH2n9IuPZI3XE/IYGd/yrRdTdk+/ojzFq6xr20xyvibJA/VO7w8rzTePNanUfosD1Jmjfy9nmL6oT0xpruyhSfy9eK8Nh3/Acs+j6SIZyJF/3NO8n5j1c9vijr0nfaW/1CGuBYZDwzm5KuIL1qdNB3aNGpq+p5Q7p0AAGjVaD03Gq0xebr/VRryh60W75Enzuels/RTOusn4qyqjtoPYOyRjtus3KA+kRvUSVl4iDcT/j+vFiZZ4Aig3aLdot2i3apwmTDnMD9MrqDiZXqpTE00LQ+WZqV9mZX/npYB8CyDpEPygsRNedmhuY+f8hDmrfztrFxjAwUd+3J5GPl7lrfO1cMBmZLxmjxU/6Ed36xMA3db2u+dRbbZRZzfBGk5ouXL8Zzi3C152+wXfZYHCBsCvd7eau3HM2ogAECoHcR5lrdrFpMzDGCglPPaq71pwuAfQLtFu4W6l4u7xjz5feQKAKBF2/G78fXRcnIFABBqo2WuZv6BXKnEedusveXwv0Cu1OK8NucVvkVuALRbtFvogHKxSL5UYXFPAECcdqNfvnxothv7yBUAQMgN1zljAOMquQKUdj0256leQ24AtFtAh1zT2425hVeRKwAAR5txWWszrpAjAIDQG66X5jy55ApQyrV4Sq7BS+QGQLsFdNh1fUK7pl8z5QwAwNJW7NHainsscA4ACL3h6reszj5EzgCFX4uH5Pp7pa5LcgSg3QI68Pq+ql3X18kRAIDWRqyVhWxVG/GYeyYAQBUar53G4MVHcgUdfk2oN+6+S/imFjtt8fv5UbivhYkU+zwt1987NdctZwGg3QJCbrfafDzTzPcOADDahmVR+CxtwwMG3QEAVWnA/jIGMK6RK+jwa+Kxdj08i/H7UeMa2plgXwuj8FD7VHKQMwDQbgGhtlsFHtMFLX2HOMsA0NHt3BJtMdUpppcBAFSpEXtn3HztJlfQwddDjyzq1rwe/oyxzRXjGhpIsL95MrXMfnIfoN0CQm+3Cj62Q9qxTXC2AaAj27mV2qD7MXIEAFC1Rox5coH/vyZGjOthJMY2M9rvX5CLAO0WQLuV2/FtiMIHSetJzjgAdFQbtykKX9W0gur/kyMAgKo1ZKeMm7XX5Ao6/Jo4rV0PczHmyV1tXENnyUWAdgug3cr1GNWCyuclvas56wDQMW3cF/lKa4DcAABUrRHr1RYnaYZJcgYdfl3o8+Q+jfH7w0nfNARAuwXQbqU6Vr5uAYDOauMWkQsAgKo2YhPGjdevKCwmZ9DB10SvMU/umRjbPDGuIRb6AWi3ANotAAAAAOjQG7Vu+TT5vBbGyBl0+HWxPclbgNHffzN+/5BcBGi3ANotAAAAAAAAod4UNObJ7Wnx+yljAOM4uQgAoN0CAAAAAAAQam5cbTDiSYvfmovTqbCRXAQA0G4BAAAAAAB0JZ8nN/r7oyjMaL+fVVNhkJMAANotAAAAAACArmTz5Kp5paNwxxjAuEkuAgBotwAAAAAAAESjq3E2zjy50b8viMKnKOw1BjwOkYsAANotAAAAAAAA0ehqPNMGIx57fjetFqOLwkVjAGMVuQgAoN0CAAAAAADo+t+gxLw48+RG/74/Cq/VW4VR+KL9/gu5CACg3QIAAAAAABCNrsYO4y3AMctvNkbhZxRWR2GL8fsp7XfdUbisFr0jZwEAtFsAAAAAAKAjNboa54wBicPG39dF4VsUjsh//2X8fo/2WzXn7glyFQBAuwUAAAAAADpWo6vx3BiQ+DsKy+UtwENR+BGF29rvnxm/XyL/vtc3zy4AALRbAAAAAACg9izz5NrCiyj0a9vMGn/vj8J4FD5FYSG5CgCg3QIAAAAAAB3LmCf3m2Xw4nEUBoxtPll+p/5tOTkKAKDdAgAAAAAAHc2Y91b9/6ko/IrCOzVnrvps37LN1ii8kTcOP0fhfBQGyU0AAO0WAAAAAADoeI2uxkttAGMHOQIAoN0CAAAAAABISea4bQ5ezOnz4QIAQLsFAAAAAACQUKOrsVNfiI4cAQDQbgEAAAAAAGQgc9w2BzDOkyMAANotAAAAAACADIx5cneSIwAA2i0AAAAAAICUGl2NRcY8ufPJFQAA7RYAAAAAAEBKja7Gfm0A4zk5AgCg3QIAAAAAAMig0dV4pg1gnCBHAAC0WwAAAAAAACk1uhobjM/1l5ArAADaLQAAAAAAgJQaXY2NUdgjYQs5AgCg3Q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MhFo6vRKDtwFgAAAAAAAAAAtcHAOwAAAAAAAAAAOWLgHQAAAAAAAACAHDHwDgAAAAAAAAAAAAAAAAAAAAAAAAAAAAAAAAAAAAAAAAAAAAAAAAAAAAAAAAAAAAAAAAB11+hqLI7CrijsjcJEFEajsJKcAQAA9IMAAAAAAEh2o7k1Ck+i0JDwJQpftf9+GYXt5BQAAKAfBAAAAACA/0azJwoXtRvLqSgs1P6+JAp3tL9fINcAAAD9IAAAAAAA3Dect7Sbyaue301rv7tCzgEAAPpBAAAAAAD89ybyrHYTOROFfs9vB+Sz6+bvD5GDAACAfhAAIOf6eXkUzkvYTY4AAICqdWY2ajePKhyJsc1x7fc/o7CUnAQAAPSDAAA51c/L5WGoqmvnWOAaqlAs1Z7EnCdHQLkDUIE65KV28zinz2fq2WaRcZN6nZwEAAD0gwAgyLruYMXSqwbdP2v17FnOIv7ztJwcAeUOQOD1x2bjxvFJgm2fGdvythcAAKAflH86BzhbCPxaUlMw7Y/CjSj8HYVZeZCl/ve1ejgVhVG1iDHHV3jah9R6FFG416b4h9W6GFF4J/mhvgJ6pPIjQ5xrjEH3r1FYUHC+zefKDvNiZAAUlDsAVao/rho3jWcSbHvG2PYEOQoAAOgH5ZrGcRl02sgZQ4DX0LwonI7CL+N6cIVPVZqnO5Tjk69s5mKmwRU255ymERlsN4//o/bf9+N8RWTEqx6IfjPiPVDwee+Owoco3E6a/rIL7GFZhCRtYfmuCrwj7lfyVCVJfKpArMn5GBkARRnXFuUOQNr647vRNu5MsO0uY9u3Nc+r2vdjAACgHxRGP0gN9qg3VCXuCwXmyVTGwb056dN8k/7NdBRORmGrGszKmLbzGdPWnJP/h5a24zzUSH0+VlgGXuOGyxxforScylju866fLlqu+8ko9EVhcRTea39Tb67vSXC/NScPG5uLWL8q6fxvkXSosL2KF+ga+dShVeFQk+gfjPuEQX16IE+jvBeAmiuoTcfFACjKuJ4odwDS1B2/WdrIVQm2X2XZflGH5F0t+zEAANAPKr8fJG98NqdZmCw4X3qjsDoKO9Rb/PKgv5FTUANYf6bNJ0mbuvcdi8KtHNPVfKFBDcL3c3XEOhcrjKlA0oQLHF+stMyzPCRMGg7mlBb1Jvgdy8tFG4zfzZfBef2FJTUlz4TUL91afKtkGp+X2v2Tfj+0qcRysFKrA09X9WJ94HsiE4XBFHEu8dz8bmrz8TAAijKuI8odgDR1x25LW9mdYPtey/Y7OywPa9WPAQCAflC5/aAojn3aYNWxAPJpgbwh7urvqLmclxjbzJdpKM45Bgy/ZZn/WdvP0RaDjWqaiA3aIJ86Z+tVvso83a4B+C1cIS3LxN9Gnk1KXvfKb3rkRZWjnrzOffqTOh6fvAWeZdB9Nq8HSpbpuVTY4fn9anmA8SvmV8O35F6oOV3NdADlYbF2jqcrt06B51MhdUJWpozzoiW++2luflPsmwFQlHEdUe4A5NEGz6aIY9aI42SH52Gl+zEAANAPKq8fJFOyBNensrzhqocVLbZVU+Y8bsdbuDL46UrXkxbb9sqDAdf2e7hKnHk3rZfT5mC05/d9siipLZ8fcnzeuLtbDOzHGXTfn1O+HLTEPxWzrv0uC9SOylfDt+X+Rk2ndVMebKyW309K3L/Mh3ollokh7c33u+qcV+mCveYoHHdSxrfHEtdkgcfDACjKuI4odwDS1B3mHJ5fUsTx1YjjeoflYa36MQAA0A8qpx8UbXs21P6UDJDZ+jtvYm7fLwsV2uJYmyFdvoH3/THjOOd5iYK1dP6bXyPaXPkjCbd95MjrAY7PGeeYFs+uEvNlseVBo/rvoRjbqgWi52LuZ6m27tWJwMr+b9rXP3erdNG+dhTM3Sni2mE2nGoBj4KPhwFQlHEdUe4ApKk7zLeXnqWI44n5SW+H5WGt+jEAANAPKr4fJHOLN+N4HtrblJ6pZs4liGNfmjfTW8S5xjPwviRmHL2ehwJPuVKcfd+RHM/XCMfnjPOFxPGu5Hy5bDmuUzG3HZff98b47S1tep++AMu//iDkUhUu2EWeSnIwYVzm/GzP1BOZEo6JAVB0Ue5yO67l8lnSP4GzDcpFrnl5P+tb2pab1rsdlH+168cAoL0C5Yp+ULH9IGMg50coUyvE7O9sSxDPfE88aafnG3fE9z5hPJOetP3G1fJPPm3N+iayY9qUMY6v5TjPwRLzZdAyP7uaBmZhwuurO2b+p3qJqcD8uKKlc1/oF62rknyVMJ5T5srBZU12z8A7KHe5HtcWs37gbINykWtevmvDDefHDsq/2vVjANBegXJFP6i4fpAacDambzgQYD6NOvo7v5IsRitxfc9zPnXLdEH/9KUSxjPsGXif4Gr5J5/UXNwvcojDzONRjs8a1z3tK9i+EvPlgOWYphNsrxZk/dniN2ou+zdZv4IpKD8GZMHY5pREq0JO7FSWz5XkiektbbvvZT8pY+AdlDtuLEC5qFBetuNNr9cdlH+168cAoL0C5Yp+UDH9IJni5I227ctA8+lKXuvZWB52NMPFlGn75ohvR8J4fG/jX+Zq+Vd+r25D/3mY4/tPPCu07U+UnC/TWa4xqSfftfjNH1X6yiRK4yH9paukDyGLTOj3tPMfqYvBqLTfpv08KedjYuAdlDtuLEC5qEpe3mWqGfoxAGivQLmiH1R8P0gNpoU4+GhJ54yjv3MoRVzvHXFdTRHXWs+iqL0J4+rzDLxf4WrJtTzdsHw50cvx/SeeS/p0JlFYUOIxfbVcY/MS3jNd9/x9kXZfdbki51m9of9Ry5MjISZynedzpZ4W2+7XVrltyBOl/jal86anAm5HYI4+UO64sQDloqi8vGXk5cMUcdwz4rjVIXlXiX6M1tktoi25z1UFyh3tFShX9INibbfUmDP5daB5tNpT/65IEZ9rkdZLKeI65ojrUYq4lnmO8zRXS65l6pGRvzc4vv/Escgyp3pDBnqvy3SXSwo6nu4s02pqb+7v8/zmmvb178IKnetJY32ORaEl8LijUnvg2WbAeHo0l+Ypa8J0MgCKMq4Pyh03FqBcFJGXV428/Jwijo9Z31iqaN5Voh8j+2XgHWVcIwy8016BckU/qPVAUzMcDjSPDjvq3g8p4lroqcsPpIjvgSOu4yni2ulJ2w6ultzKU4+8pKL3hVdyfP+J53TMPpD6YvakWnS7jcfUa9nvVILtj0g+LHT8fW3Qb437j2150ONq6mmyo+Acc/x+g7E6sPrcaV0B6WQAFGVcH5Q7bixAuSgiLyeNvPyRIg7zzaUTHZJ3lejHyL4ZeEcZ1wgD77RXoFzRD4o3WKPC4kDz6F5e857LdBm5vD0vA5xzjrjWpUjbec+XjH1cLbmVp911vm/I4/jUFC4p+1CP1RTEbTim3iyLF8s6Fvc8f38hcb4Ldp50//G9NeqLxaEkrC9JJWlpENWTzcFAM5053uPl0xJygXLHjQUoF6Xnpe3tnu4E23d34ltBde7HgH4MaK9AuaIf1N5+kFqEvQoL01ve3s3U35MFCBN9LeiJa4cjrjQPT/o9A528GJlvmXqp5e01js8ax+GMLyRcy3sKS2OKTO+0McZ22+X3Wxx/1x/Gba/oOTcf2v0ZSsJiVZLRfw/JUxv9N5OBZzoD763zaEQu3N01OqYeeRKoh27KHTcWchxqjrbhKEzIJ63qTdnnGeI7oOaF5IazPmVeDeLJyug35K2AH54bnaRheYuyaf5+aYJ0L7Vsv6gDymBt+zGgH1NGP4b2in4M6Ad1Sj9I6tvvVVi8Uxs0y2PxUtdg4o8002RE2/zliG8qRVznHHGp8zRErZNbeTpW5wcaeR2f1IFZ6723eZZdy/3MeMztXkfhmeNvagrOL0kXpQ7wvO8y8uZrq/W+ikrYhVaVpNzU6ivnqhOyrQKZzsB76zxaI431XAjnVN5UmJEy1gy3E8bx3FKeF1DuOu/GQhZcPCw3pk8tT4eb4WyG8vqjqCkqKBdtPxa1kNO05+3prOFDjDS8S/sGk2UA+m2HlMHa9mNAP6aMfgztFf0Y0A/qlH6Q4+H9WKDnxzW4/TBhPK7501X9sjVl2t464vw9YTxjnvIzRo2TW1napfWHRzk+b1xDUs9vk/piv3o4p03JEjd8ymvw3bK21ZkY2zQftq11/P2c9iBvRYXP/ZIg6w5L4/bP5wry+fZF49+fhTrnmeXYGHiPl08Tkkezrs9OCkzLpiwrl8uTukaZnwsy8B5UmtXiIXej8K1FQ5i2k7lZGqfuDq4/6vIG4bhnQCOvcCVGOs6mfSPbMoXK6Q4pg7Xtx4B+TMjTHtBe0Y8B/aCq94Msi6o22jEvc07nyDW4fSTm9n2eRSL/TvsAzvGlQjMMJYjnD088R6ltcitHk8Z5P1SnNqDI45M+27jlDXRXUG/Pz89hv4PS523G+6TF79fLV0tnHH9fGdzULNnyx2zLbpedoMWeQjEsnyL8q7FM+hlTycfHwHv8vLqh3bRuKjEdxy1lcSTB9qOW7f+i3HFjIU8/3zgW6elOGaca0HvKDWe1bzhl9fkiFh3cGSMtv6VdqFDmKte3XdkB5a/W/RjQjymjH0N7RT8G9IM6pR8U/eazJZ29AZ6jIU++rmmx7VJpm2YcU8uczDIHdbTtXke6XsfcfpvjS69mm74n57wsarHxJOFOAWVonTHn+b++RlH95orXxaUen3yBeS/Gub6V0/4mjHi3ecamvvrq0uhvjySOz3k8GAigLDyz9JN6ykzQuGeeMNsT7zMVy3AG3uPnVZ/2pG427ZszOaTjnqUs9iTY/krZiwsy8B70MZy3lI/bKePqls/X/urwuqPqAxmHC+pQq7psIGaanibdTt640D8Nf9wh5a/W/RjQj+mURZJpr+jHUK7oBxXdD5Kpdf4z0Fux/s4vmf6iGdQ0MrvlzfYpGXC0DbZPy4D5vBzSNuWaAke+AuuT+kaFefKlzag8+PvkKTM327H+RKcNvEsddT9mOi5V7e330I5P1mKYaZGOPTnta8pYA2G82eeM/ne1TE81Jw8l5zni0Kd3OlCTdvmG7YWs0BLU8HzO+KtKi+8w8J44vwa0p4RzRc+FJI2xuXDP44RxzGRdbIZyV+sbVtvnpAdSxrWNAZFqlwttSohP8jn/aq2zYr5xtdkRxwLjRm8kh3RtM/Z9MMY25ue5mzqk/NW6HwP6MWX0Y2iv6MeAflAn9IMsi/Cp8C7QczWdw+Du6zhfHaRIW54D2Wr6wFPqoUgb87L2A+9yXZ5wPHhpFe5WoO4K+vgkfQ88afiY1wMANTVMiweeZ1z7kgdhH+W3L2vULl+25MVkWYlpLqZjO0GjMh+S7W/TFcpwBt6T59mg8YnO8QL3vTnjvKgrLNs/odxxY6Edg+2tihUp47opjdm8Dq8zKlkuZIBODXDdtn1eqy0w87/P7jzx7G/HZ2zGgLJqj/s8v+03yvb1Dil7te/HgH5MGf0Y2iv6MaAf1An9IMcUO7cDPFe+/s5DuZbvyHoQH2PM1X+31fQ0CdK2NodB5+vy9v2ygvKzEwbeV8qi3NfkWrot11HchZNPBF5/BX98ct3eKGKxYOk/npZ8uC//e6LVNWXMh78xxn42yDocN7X9qK8INgRWPo7YvqApKzHrPU9F+uUTJVch2dBVAQy8Z7pp/agPUmSZ9y3Bficzzot60LL9ScodN6yeAY0PKeNaKHXlQ+qLyt5wXlCdIcffeow3pi954nncjk6ztMPP4yxIJjcszd+9KKK+DuQc1r4fA/oxZfRjaK/ox4B+UCf0gxxTpNwIfUwjzoMO9aWUfDlw1jNof8H3QCNm2o55BtN7ZW76rTL9xqc8F4dGqvPVI1MS3WgxSD1X1IOQOh+fDL4/dKRhquS8Wqo9pLsRow560eJhxsWAysHvlvTNlJWYSUeGPdF+48rcFxW58Bh4T593Fy2ffa1p8z4fZJwX9ZalrG6h3HHD6hnQuJyx/jxEXVG9cqEWjZHP8lw3K2NxBs5koTv9dxM5p3PAmC9a3cQs1v6+2Pj0+H7c+VNrUvZq348B/Zgy+jG0V/RjQD+oE/pB8rameU1dC/B8nXD0Ze7H3F7l01tXnynjwqoP477NK1PIWAfpqUlKKVfL5fy7BlIvcHy5pGPI8fDrc8n506z/1OD7kOd3Jy0LHh9t1rXy9cGdUqdz+W+abdOIzZWVmEeOAnhS+806T0HdXYGLjYH3dPm21rEgxJw0mH1t2GePZV7URwm277Vs/6uMxUEYeA82/bfyWLBOytpnuR6GqC+q/+l+i8Ez39tEx/L43D9GetRT+zfafr5IaP63upn6vQPLXu37MaAfU7VFzmiv6MdQrugHVaUf5BiMvhLg+Xjq6MccSRCHGnz/muc0J9Luud4qXmT5/XLPm/vzqU1KK1/XHOflex36ICEcn+dlod6S8mQ4ztznlq+C5lxfqMhD0jn94WiJ53yHI7/nFZ2QeZ5KcrPxW9e8RH+348Yl5+MMdgA0Ss/5AOcWixs+5L1gma3Tqm6OE3bIglgYJNRyF+h8djcLOnbbgndzaeqwaJvDSd4yqUBnpGPLhefGJNZcn7JIVabP/ROmbaXMXT4uQf3/lR16k9AR/ZjAzwH9mJr2Y2iv6MdQrugHdUI/yLEQ+6XAyud8T39nbcK4JvJ8GcEzuPXas43rDeT91EalljPXyyzrOb5c9j/ouI7XlpAX3dpDx4+ufoTM3R77OtUerP0RwPkeDmKqUbWatSMhs+ZTH5n755fj98cDv8AWaQ3zODesuYe3ad60ceSH7RO6bQm2f57lLYBOKHcdfsNqW/DuUYp4+uUtMbX9Lm44a3nDeTxOByP699V5fO4P+jEVPgf0Y2raj6G9oh9DuaIf1An9IMe5D23gfdT1tm6KuHo9C6++zrEf8Jdnm32ObZ5SG5VazpY7Bob3cHy5peF+COsbGAuPjjp+Y5va7l7Mvux0AOfbNfC+peiEXHIk5Lbj92ccv/9h+4wIHXPD+sF1sabIj0dxF4uxbLsxj7cAuLGo9Q2rbU7BoyniOak9He6mXNTyhvO9kZbFjt+dzvq5P+jH0I+hH0M/hvaKfgzlin5QUOc+tIH3K3kuzKjKlqfcrUgYl2ve+O2ebeZ5XoZYTo1UalmzrXlwhuPLbf+26WaGC86DRVq998Txm6XyIpPZp10WI341rc+bAM51MAPv7xwJOeT4/XxjHrUgV6/lhrWwoN6UOZBXh90xP9zDBNs/tg2mUMq4sdCO/XkOn2cu094SOUK5qN8Np+WNwree3340PvfvpZahH0M/hn4M/RjaK/oxlCv6QZU591/zWrC4jWmccZSRfSnjO+Mpd6MJ4hlyxNGyLKg8dmx7ihqp1LK2N/QHUVU+PsfXulsKzgN9vvvVjt/cTnuvJC9GfQ3gXA/HmY603YlY5qlsV3q2O5hmO1SyUlJzUL10nOvzWVY+d+xvm29xvBbbbpEGfi6PtwDQMq8rt3iUWnHbUr6+pIinOTAyw7zQ1S8XjmMx3yo65/jdprQDbKAfA/ox9GNor+jHUK7oBwVxvLaHnlcDSt9KT79lcco493riHM8hnkcxtnV95fWJGqXU8rauzi+nlH18jr7i8gL3v6HVAwfLFGKJ0ikP1UIYeB9xHMfSIhMx7nr7p8V23cZq4gw61LviNTte6q2GTW3a16m086LKoj73WaCFGwtPukezfp6pFgnRtp2gNNTvhlPmvf0V5y0EyzQnzBNe7LmiHwP6MaAfQz+GckU/KOsx26ZduRFQ+g47+izvM8S5xzPwfjhBPFNZ1s6xTGlU2pzX+Oec9FnOxyTH1762osgp36J9vZB9qkWlFzh+Y/ua9X6CfVyPwqsAzrVr4efeIhMx7UjE1Rjbjngq6hGqq9pUSoPawksq3FFv27Rxf6nmRZXOyDfHDe8KziQ3Fo7BFxXGEmy/UXsT8Q1zotb2hnO/Ze7vbsvvuqXe0X+7npJQ6LmiHwP6MaAfQz+GckU/KOsx29aLuRVQ+u45+iuXMsR5xNMP2pMgHtcUTetjbn/csf31AvI1xOml7gRS5lJPP1SRa76047NMf/KpwH3r9fsRz+8+WfJob8I662YA53nMchw/i0xAtzSijbQdOPVWmGN7OnL1qIzU56zPkn4qnWF/qeZFlYUhvslN62M+U+PGwpNu29yIC2Juu9SYF3oDJaG2N5zP4nT8LU/QZykFhZ4n+jGgHwP6MfRjKFf0g/I4ZtsXdC8CSVuPZxHSnRniveoZ/B2OGcc6x/azcftRaqocRxy/8p4OzrJvBt7dZc5M16oa1dWlHp/l67WpgvY7oPUDnPc68tKKbc2GgQT7UnXAhQDOtW0qrNdFJmCj52IfjBmHb66xg3S/Kl0Z9Rlvbe0tYJ/DaeZFlU8D38iNa7Bz83FjUXqaV6TtUEuH8GOreS4pF9W/4XS0azsdvzU/rZ2mFBR6rujHgH4M6MfQj6Fc0Q/K47g3WY77eyBpG/YsXjo/Q7xvs8Yb/e6YI47phGl5kOfCsQn2y8C7PV/MNZRmalZXl3p80f7+SvuFSY773eb5nW0O+qcJ9rNKttkVwLk+U8bXNHoCJh0X+quE8Vx0xPMlS0OA0gvoHe1p9XBB+zyVdHVnbW669ZbPIhN9fova37BOWMrHqZg3IPqnVs/jTBtAuajsDeeFmJ9X294+mnDE2U2ZoR8D+jH0Y2iv6MdQrugHBXvc3Y63yrsDSNs5Rz/laYY4fS8ePEgQj+vLwf0J0zOW9zHG3C8D7/Z82Wmk6UzN6upSj89YZ2q23V92WK75uy1+a5sX/XLCe7S5uF/ktfm4bV/2TBSZgMeOC/1cwngWeT71rtUF2kGdxgtaJbC5xDI55+vsyJPK78257RwLki2ydaw4yx15w/p/7d0B5Bfn/wDw+cpXksgkSSLJZDKSzCQxkySJJEkmJjNJIjNJMmYmmYzJZGYiSTIZmSRJZJIkkZkkGckkyZfv/+73f76/3+12d5+7+9zn87nP5/N6cX779b17PnfPPffc+3nu7nku1egQ2ZoKyOJxghcrAaPZ4AxP56fKBBk5bwLkTTx2wv1QHIM4RhzjfiWOUa7EQa0+/qy3rle2YL/yJoP/qos0zxR0/G4pmUbW8Gq15iYJab3ISWuF2qXvZe50KpZZ5vga++33m7qOK/7utcTxLi8RO3Qz78OjKhOx9vi4L9adf6KJH59TUElurpHekYJxuZapuoaqEpp52+p1p2C+4d/NunH/UbD+vHhspvAGT/zfczO2v5tTVs860+PVsMh5K+dVwbhmb2c8HX0eLe85+6PZ4Axj2T0qe2OO/v1YxrpLMtZbFsre2pYf//zQWfk81P8PQ305u6X7K45BHIM4RhyjXImDmsyDg02Ood7QPi1qeiL4nGF1Ss9Lkkhna04aT2vu17c56X2pdulrmZubemB7qoE043pgTzx00KAnjO/F8VX8/Suph+Hz+/CbO6u8VBSt81EXD+S2Vlm/D8f+Z+o4XvTzx7cVNDBn1UhvTig0WWmeU30NTSW7OpSBqX59lp347c1lb9rRv08mKqwPw79t7/TWY3gzY6oNby5oWPR9f7PeyrmQ0+g4lvH26/NhaDAoF7X3e1Nq7NuOY+fGY1dmrL89tU48xvSNvk7gUu/4J8LQA5mf+Pbj80dxDOIYcYz7lThGuRIHDTgflrbty7ecSV9n3lqdrJHe8oJ4p9IXMQVD9Z2teazv5aT3WO3S1zKXfKj2uNthF8OQelOpsvvpsB1f/AVlmKhzd937aUast6UPxzsnMdzc0zLHG+LUqaoTLoc25f2qw3728Ngnuxkyp4kdON2DccKOFzw5Xa8KG4pKdmbG310D+O2vcwKKxan15iY+AzyZ+Pfvip7KhSAjbnR84UyPZYP1m7yxB0OQvSd8wp31Bu2jQT+ZVy56tr+fxW+kFty7thdsm/U58r0wgd1E+Izwdj8nzOkiHzZ3GGvyhxbuszgGcQziGHGMciUOajpP0kOG/Trg/bmcc25e1UhrfYdO91UV03uak9bnXRzv3Zw0t6lhSl3Pf4X7wO061120zZrEfeR1t0NyxMMEFXyh+u6wHF8YLiu9/3eiZV2F356J42a2P9yncpGcf2hvhe3SdfzWEtvMTLa8oSXXxIaBtenCjTCvwr3QRbobC27a903iMzQV9soB/e7NvM/dQoNiIryN8TD8+43k57WJMauSy5zwtwUhqLzqDI9tw+JORvn4M9xwizocL/bj8y/lYiD7urXDub9TsWFWK52W5MXeDscw1aYxgcUxiGMQx4hjlCtxUI/yZVfGl3QTA9qXZQWdlqU7t0KHX9GY7r/H96mK+7atIL09XRzzgZw076phCvNtTU6+XS87ZGKYfPNZkxPTh87y6W6HEBr08XW41x4veS0nvyo60sc65E2dujjjHvFlh/XXh/rq+xZdF4dSx/Cwnz9eVPgfdZHulg433TOqRHLKzmSHoCK9xI3PBak0XmVNSBY+WfsjfF6zUG6PZcNiYY3Z5J8O4o1J5aKv+3quQxlY02H7CyXK0cthmBAqo5FZ6a23AeyvOAZxDOIYcYxyJQ7qRb5MZAy7s3kA+zG3xMONF6FjaXlq/xeGB71f5DzUTb7lfqDqg4Uwh0TRlxI/dXHcCwrup8fUMrn5tr3Ddfh50bxNYfiUF4mvpFY3tF/7C/brm2E5vtSY8FnLtbwJS8NDqmSH/64+lovkpOxra2x/JTVk3YKc9daF/L3dpvnB4i+WUufps3786OJQ+XZqGJzvdKPNuDltyRi0Pmu5Egbqn1A9UqGzYzo1DlfWxD1F5fp51U/nGKmGxY4K5euvMHHdXGd55MvFpS7fXDjUoSy96fcY01126nQKKPe2YD/FMYhjEMeIY5QrcVCv82b/IIbcCw9x47dGD3fo2O5mmQpfYu2t+iVfiJd2JL7cKlqOZt3rSv7OxYJ0v1K/ZebZ0hLxcdxB/VPohN4aOoTjYUgehL//Hc7b7Ab3692C/Vk7LMcXOvbLXFsXwrCHO8Nv3019Abmij2ViU+K3f66ZxoJUXXQz+XVMaEN+GY79bl7H/ICuiXmpMvO4zrwYVX7wcIkGddbyOuzcmpx0b4enGlM1K/x426OqSTLGzPq94Eli3lO28znbxB0p78nlsW5Y/FyiProcxkc1lMT4lIvD3UykGX+6XzC25ZNhGxM8fMJ5peBTyo8HfK7EMYhjEMeIY5QrcVA/8mYi9TD+ZT/e4ox+41SDHeyvQ5wS33fOhgklt9bttI62+7FmvPQyPVF4id/aWKLOu1/lJYsxqX92lxh+LGu5Eb4mndOj/fo04zcPD9vxha9D/q7RXrhUZSz4Buuwh4m37Bd3kVb89eWt1DE9Soy3P/PS0/yWXQ/72tKWhbZcFLdTF8XO8KbB81BRXO00eUZ4onUqVIavw834WLezcDMSDYvd4cbwKgSgN0IAejRMKjnpjI5fuQj7eyg8xX8d3ob4vOL2K0Jnx6uwXA9pzh2R87mwyoQ6II4Rx7hfiWOUK3HQKMRBGWOYH1TCGYJyuzg8VLsQXj55Fa7v1+EhyIPwtxOhjM/v036tCA+H93Tz1vegjy/uvA9DdP4UXrJ4mfj9V+Gh46UQz20bVAwX8mhmv440lOaucGwzceqz8GLABy29Fh4k6u9bagfG/eYwJ+Pp+RI5o2GBcsHAz+dk4s0GnX8gjnG/AuVqnM7n5dS8CbPlCkDr6+49qa9/VsgVxv2iSM+W/IdcGYrztiHxFPU/i1xBuRi58zkzrvBFuQHiGPcrUK7G7HwuCl8umdwTYDjq7bnhy4OZevsTuYIL463pk6kG649yBaAV9fPMONWr5QaIYwDGsI7fkhrb+F25AtDaOvuHRJ19Ro7A/18Yd9LjosoVgIHXzV+GOvm03ABxDMAY1/PHEnX8PUPOALSyrt6dqKt/NeE8vPXfz0DSMz8vljMAA62b94f6+O6oTBQL4hgAuqjvf0zU8z/LEYBW1dFrwgS302Gib21YCBdHerb4x3KFMb8mjoWZwuPlRTy5ZYf150XLlcRyQC7SZRn8KtTHD+OxTeUIiGNAHAP/Ka/njfcO0Lq6eXm0PAt182863eGfF8i3qQbrT3KFMb8mrieuh1sl1t+Ruoa2yUVqlr2F0XI18WneArkC4hgQx8A/yux3ifK6X44ADLROXpqYTPWs4WXg3xfJw1SwvUuuMMbXw6wwadPM9fBNiW3OpK6h+XKSmuVvThhaZp/cAHEMiGMgt9zuT5R1X2kADKYuXpnodP9CjkD2RWJcVPjfNbE5dT1sLrHN08T6v8tFAHEMiGOg5+X9g2j5I5Td43IEoK918PpoeR4P8xj/txyB7Avly1Rwfk+uMObXxFeJ62GqxLioq1LX0Am5CCCOAXEM9KXMxxNsnwrld5UcAehb/ftX+GrOl3KQc5FMJiY/mFmOyhnG/LpIjot6s8T6B6u+WQaAOAbEMdBo2fe1E0B/691FcgGKL5IDqUD7TbQskTOM8TUxmRoX9esS29xIXUMmEgEQx4A4BgAAxjQwnwifop5KLDvlDGN+XWyp8tZX9Pf3UutflYsA4hgQxwAAAMD/GqBfp8ZFndVh/bOpBusRuQgAiGMAAADgfw3Qm4nG540O66YnI4uXdXIRABDHAAAAwFvVx0WN/n4tWp4m1n8VD30gJwEAcQwAAAC8VW1c1Hgc4Wj5JdVgvSAXAQBxDAAAAPyvEXqizLio0b+/HS1PouXjVAN3v1wEAMQxAAAA8L+G6K1E4/N6wXrn48nHouX7VIP1XbkIAIhjAAAA4P8boXPKjIsa/fu+aLkXv0UWLX8l1v9LLgIA4hgAAAD4X0N0a+qtr50Z66yLltfRsipaPkytfzax3kS0/BBPciZnAQBxDAAAAOPaYD2ZaoAeTP19bbS8iJbD4f9/m1p/d2LdeIzVY3IVABDHAAAAMM4N1tupBuif0bIivPW1P1peRsulxPq3UusvDf/+cdG4qgAA4hgAAADGobGaHhc1a/k9WuYmtnmV+vvcaNkbLU+iZaFcBQDEMQAAAIxzgzU5LuqLjMbq9WiZn9rmScZ68b+tkKMAgDgGAACAcW+wJsc5jf/7bLS8iZaH8Rip8WfaGdt8FC33wxtmz6LlVLQskJsAgDgGAAAADda3pu8kGqxb5QgAII4BAACA+o3VuYnG6lRy/FMAAHEMAAAAVG+wbktOPCZHAABxDAAAAHTXYD2VaLCekiMAgDgGAAAAumuwJsdF3SZHAABxDAAAANRvrC5KjYs6T64AAOIYAAAAqN9g3ZdosN6WIwCAOAYAAAC6a7DeSjRYj8kRAEAcAwAAAPUbqx+kPs9eKlcAAHEMAAAA1G+wrouW3WH5UI4AAOIYAAAAAAAAAAAAAAAAAAAAAAAAAAAAAAAAAAAAAAAAAAAAAAAAAAAAAAAAAAAAAAAAAAAAAAAAAAAAAAAAAAAAAAAAAAAAAAAAAAAAAAAAAAAAAAAAAAAAAAAAAAAAAAAAAAAAAAAAAAAAAAAAAAAAAAAAAAAAAAAAAAAAAAAAAAAAAAAAAAAAAAAAAAAAAAAAAAAAAAAAAAAAAAAAAAAAAAAAAAAAAAAAAAAAAAAAAAAAAAAAAAAAAAAAAAAAAAAAAAAAAAAAAAAAAAD4r+m3pqcHvTgLAAAAAACMDB3vAAAAAADQIB3vAAAAAADQIB3vAAAAAAAAAAAAAAAAAAAAAAAAAAAAAAAAAAAAAAAAAAAA42r6rekl0bI9Wj6OlgPRsiNaVsoZAECMAwAAANUaox9Fy41omQ7LX9HyPPH/70TLFjkFAIhxAAAAoLgxOitavk80Ps9Gy8LE35dGyy+Jv38n1wAAMQ4AAADkN0ovJhqcPxasdz6x3hk5BwCIcQAAAODfDc0TiYbm02iZW7Du/PBp9sz6++UgACDGAaBC/bwiWk6FZZccAQBGMeBZl2hgxsvhEtscSaz/OlqWyUkAQIwDQIm6dkV4GBrXtVMmuKbJwrUs8UTnlBxB+QIGXG/cSTQwp5JjnhZssyjVkP1ZTgIAYhwg47r6TC6QKA9xp/uzRD17Qq7QZAH7x1N3OYLyBQywztiQalzeqLDtrdS23ggDAMQ41fZzvrPFCF+Hi+P5EqLl1yHYz0Nhnoen4WuXN9Hyd7T8Fi3H4s7iMTx/m+J5MaLlYbS8CvlyLVp2dJHm6lSn+/NoebvPxzXP1TnaBVfHKMoX0JY648dUw/LrCtt+ndr2mBwFAMQ4pX9nb+h0WueM0eJraVH4YmS6i2VDS49tcagrkscXd7j/EeZ7SB933DG/uOZvvR3Snu7RcqHBfNkcOtuT6T+JlseJ/3+lzFdEqXTjB6IvUul+2udzPhHO76Wq+z8qF/TBnMJddomfRn2Vk/bd8HSmSnpxwVrd8DHqGKWX15DyBVSpM/5O3fe2Vdh2e2rbB2KU4Y5RAECM0/sYJ+7sid8ADml/18c8Odtlx95UiFdehNgl7oQ8Hi0fxZ1ZXe7bqQY6HuN9e5nYtyMeajRSbr7s8rw8aOlxbU51Asdx/r5omZVYZ160fB7KVfIN7Y01fu9ADzvdp5saajhK5/uM6/5otMyOliXR8ijxt/jN9d0V2lJTIf9mJrG+O6Bz/2HYj3jZMs4X9+rwSUqnwhV/BvJZ2ScV4SnTVx3S/KFXn5HoGKXH143yBZStL97LuP+9W2H7dzO2XyRGGd4YBQDEOL2NccIbnzPDLBztc75MRsuqaNkahs540mCnX9yB9U3dfAr7Frdld0bLxYY7JJ+ETvi5ro7K52VOxkOsqstnLTyuPRllZGmH2P95aputFX/zbo873jd0mSfxm+C/ZLw49EFqvXmhcz75MtK98GBh1cxDuJDeu+Fhxp1E2yjZ1lk/wDKwMlEHfjXuF/pvRU/OomVBjTSXFjSQ1/f4eHSMonwBbagvdmXcBycqbD+Zsf22McvDkYpRAECM07sYJ0rjk0Rn1RctyKe3U2/yppdr6c7I0OkWvyl8MqdD9kU34z8nfufzDp2M8TARHyQ6+eJz9n6cr9HyZ0EH/IeukErn4WCXncGv2vbAI37DOWM/15bY7sPUNm/SndIF267ucaf78wby5ceMdLcWrL8qPER8U/KL4IuhnTMzXM35FpSFJYn64nzya4dxu9BPFXzmtLJmmt9npHelTgO5xm/rGEX5Atp4f31VI41XqTSOi1GGN0YBADFOb2KcMCRL6+KljDdck8s7HbaNh8y53ou3nOMOsIL9utFh28nwYCBv+92uklLnYKLgIUbZTvd9LTumdzIeNn1XYfszGQ9z5teok5pefugyXz7LSPNsyeOKH8DNjx+4hfy5FNou8XBaF8IwNavC+kcTDy2WtqRMLE68+X45HlJnHC/2n3IK1i8109udkdbRPh6PjlGUL6AN9UV6nM+/aqSR/uTyZzHK8MYoACDGaT7GibY90dZYKXSQZcUy90tuPzdMVJiVxpou9quo431fyTROFrwgYZ6czvm3M5Fn20fkmG5nlIWlFbZfWrXTO5Tl5Nch8Us2G+MHRF0cx6HUPmzsIq0lGQ8aX5WZRDZMED1V8neWJea0OtaycvFe4oHM5XG82O/lVJa7aqS1NX0DjicC6fPx6BhF+QLaUF+k33C6VSONG+nPfsUowxujAIAYp9kYJ4wtPpPG7ba9TVkw1MzJCml8UufN9A5pFg3NsbRkGpMFDwVuulI65t/vIa8ejsjxZJXTSzXS+TUjndUF6+9JdPJvbOhYkg8QXnYzuXGYPyp9PF+W3HZvWH+yxLoXE18JzG5h+Ug+aDo9Thf6ooLKdkHFtNLjvN2Kn+wM4Jh0jKJ8VT+uFeEzpv8uzvbYlnFlobm8vNLtW9oZDdvLY5R/IxejAO5LKEtinOZinFRHzsu2DK1QMpbZWCGdeQXp1B16b29Oeo8qpnO0YN/ec7WU6lf4bASOJ2/YnDovy2R9ofprwfq/VflSo8TvL2vwa5wFGeOzx8PALKx4fU10WO+jbvK8j+UkOZTQJ+NysedVtncrpvNlegynQQ2ar+Md5avWcaUnMnHtjG8ZVxaay8uHPWiUPh6j/Bu5GAVwX0JZEuM0E+PEHc6p4Rs+bWE+7ciJZd5UfYM2Z6LV2uOpZwwXVHk87pDOpoKO9wOultx8+zXxBebsETieXTlDDs2vkdb8snMiJDrJLzZ4LIfKToBaIq1PM47jfIXt4wlZX3dYJ37ocb/br2D6VE7mhwljp8OwOO+Ow8V+tpvPnsKT14uJ7eKbwc4BH5OOd5QvDRGUhTbkZS/eBrs3Rvk3cjEK4L6EsiTG6T7GCUOc3E9se6el+XSmqblqMh52/Hc865r79iInva0V05nXqwkpR/j6eSeRR8dGtE6Il9+7SO9uRnonMtY7HmL8xQ0eS3KYmdfdvLATd7J3c42FevJhh3UODdNXJtE+7k++UNXNMD7DcnHkPTXdXGLbVanK/0Hdz5waPiYd7yhfGiIoC23Iy8uGmhGjAO5LKEtinGZjnLizMrXtppbm09OcWGZ/jbQe5aT1Y4201hRMijpZMa3ZBR3vZ1wtmXl2OjncRrS8PeTHMydjOJWuzn/OQ6unGevFwzl92OCxpIeZOddles8zrrE5FdtDPxf8fVGizfTDkJSX+A39x4k8OTzKF/vags+eZnXYdl9ittzp8Fba3B7t54WCirwXi7H+xuump3xpiKAs9CovL6by8mqNNNKTC10ck7wbihglERD34/5xxVU1lvXI2Jcv9yWUJTFORsfYVNu/BgwvAUyXHTKjRHp5k7SerpHWFzlpXauR1vKC4/zK1fKv/FqU00kdd0T+HIZaXDpkx7Qt5/zv6SLNPTlpru3xsaSHmdnZRVoT3QyZmfgy4pOCdX5KfNm7cIjKzNHU/ByLRvWCP5JTkH8r2CYej+dc6mnN/h7vp45RlC8NEZSFYczLH1N5+axGGo+7fatJjNLzfdXxjvLlvoQYR4zTpxgn0dE0sxxsaR4dzKlv/6iR1sKC+vvTGun9lpPWkRppbSvYt62uln/l11cl78sPwjAqK4bgmL7NOYZNXaSZN3fA5z0+ltupF35md5HWZMb+n62w/eHQnlmY8/c1w/rWeJjsfPT7YeOn0jkF+Yuc9T9IzVL8tNdPm8Lv6hhF+dIQQVkYxrw8msrLlzXSSL/ddGxM8m4oYpTw2zreUb7clxDjiHH6EONkdNbEy5KW5tGvTY17HoYjaeTt+fjLwZw3rmu9TRy3bwu+UpztavlHXs2peV+/Hg95O4Rx+4Iu0lySk+b5Hh7Hsm6H0EqlN9nN5MVhHotfC/7+e0jz4TCOkx4eLiXriyWjdsHPrlLZZtxYf+vmIurxsRnjvVw+LZULypeGCMpCT/My6w2giQrbT4zjm0OjHKMgRsF9CWVJjFM/xoknWB+GSedD5/abpt4Cz5losvBLwIK0tuakVefhydyCjmQvNP47vw52+ZD8p14On9jFcb3Omi+gyzQncvLgaQ+P41BTQ+UU5M0nJbfbEtb/MOfvyYdxW4b0ekg/tPtm1C74UpVtPDNweLqWXOdoy49Nx3vnPNocKoBdQ7K/70fLl2ECnhdh3+NA5km4+byrfGmIhONYFD5LOxA+gY2fvt/uIr1P4yffGqVDf0xLw+zp58KbAy8LGkNVlxUdymN6/WUV9ntZxvaLxqAMjmyMghgFMYoYRVkS49SLcUJn9t/DMHlnotOsiclL8zprX9YZhqRgWJCzNdI6mZNWfJ4Wq3X+lV/3G7guH7Qpb8PDl8wy0EDaefMaTPboWG6nrtX5DaSZbqvsLbndvWi5lfO3eHjNv6pOSt3C62F7Km+ed5rLa9gO8LtOlW1o+CZn4I1P7MYhODYd753zaHWoSKbaek7DZzkHErO3nwtDCUyEyv2n1Gcp65Wv8WqIhMkXD4bG682cJ+3xcqJm+hPhZr92zOqHkWmUhsmezhe8Pd3t8keJfXhY9y2njA7oB2NSBkc2RkGMghhFjKIsiXHqxTg5D+Z3tvT85HVuX62YTt746XGd8lHNfXvQxESYcd4XlJ+dapzMPFsc6qGNoTzvix8eJYYMKbs8aUvne7QfG3L28VEDaf+Zk/aqHhxH+mHg5YbSTc9b9XWJbWYetq3J+fvJxMOBd4b4elg60nVHxk3yv589hE+8v0/9+61hGW9Hx3vpfDoQ8uhV3ucrA9y3XeFmMvPUa2PGOvNTZfSG8jV2jdp4spHL4Q3DosCkblC6IdzMJsasbhiVNwv3FnR0NLWcKbEfJ+q+kZ0xhMpXY1IGRzZGQYyCGEWMoiyJcerFOBmTqk63ddzrgs7twyW3n10wCeefdR+65XypMLMsrpACbx6nAAAY7ElEQVTOoYJ0Plfb1Do388O1fb3kNRq/PT+vBfud93XHLw2kfTkn7c09OI50md7XULoLQjxbKiYMX1K+yeugj/595SgNzZJxL7s0Khf0koKLd1P4pOEfN91efcrRo+PT8V4+r84lGrbrW7A/b4dPtZNvML5XsP4/nvorX+PbEAlPS+/nTOozUTPNuHPvpkbp8JXzaJ+P92kywm0l9uW9uhMYhrHKk9uuHIPyN9IxCmIUxChiFGVJjFMvxonWedavISe6PEeLC/J1dYdtl4U3ZJ/mDC1zvJsxvqNtP87Zr3slt9+YGo4jucT3690N52W/JhivsvzShzK0umBy3uRysQXlfWev9i3uhM1Je3sPjiM9zMyCBtM+kNr/jQV9Tc+L6tLob9dCGs/a8OClgby5lREbDf9wM+EpWt54Y1lPzr8esuPT8V4+r2Ynnqi+qvvWTUP7Egduj1Ofz71fsP6c9I1e+Rr7hsipjPrrUs20JkKnyrcapUPXwXGwT0F36XH/wjADlbYLb70kPx+/Piblb6RjFMQoiFHEKMqSGKd6jBOG1pkehrq1IJZ5E4YXmVm2ha+o4jfbz8bD++R0tp8PHeZzGti3s3lD4MQPucO9dyIsc8LXNTvCw74nBWXmQi/mnBjXjvfE8W/JeQiTXHYPuLzvySsTDaR9oR/HnDHMzLUe5NPZ1BwIe2c6mOOhc8LwVFPhoeScnDSSDzk+HZH78rmsl61G9cCmCz6FfDNME/foeK+cX3HgcycRLO0c0Dl7UeXTnowx/n5Xvsa+UZv1+emnNdPaWHWsSmWhFfu+PjHu4eEQxMxKdJwlj2tDThpvpxqDmxvYr42p3/6sxDbpzx3Xj0n5G+kYBTEKYhQxirIkxqke42RMwhcvD1t6rs430Ll7r8xXBzX2rcmO7IdhcvHlPczLse54T1y3vxXsz+NBDjtW8KDpXANp53W8f9zwMRyqWo/V/J1vOjzw/DrvXIYHYTMvgdwZofvyDxl5cXTYD2qiYGbgHQWTF5wfomPU8V49zxYkGrbxcqSPv/1+xg31lxLb/ZLa5rjyNfaN2qy3MN6pmdaFcPObM4b1wVCWhdBB9zR8kjg34+8nE8f0rCCdfb341C3VoRzfa2cXrDs3VZ5/HpOyN/IxCmIUxChiFGVJjFM9xskZYudSC89VUSxzNVy/v4Sxqx+XGKv/cqfhaSrs25oGOp1/Dm/fL+9Tfo59x3uiXJ1r42S2BR3vZxuuW5LL3oaP4Xbd+Q5q/NY74SuXuD6/Ev73WKdrKjUvxroSv/NBmIfjQuJ3Tsf/3rI683AvvpYY9EG9X/B0ZW741CnvYv5gSI5Rx3v9hm3yM+rz3YwfV/I3l4VPZdMztC8uUYlU2kb5Gu1GbbiBpeusP2qmtTDUiVc1SoeqUfpd3psVccMy9cbq6YJ0rvcisA732NtlJi0LjZr/vinb67pYjIIYZTRiFPclMQpinFGNcXKGSDnXwnO1ruALvVk520yGLwdOFHTaf1f0QKPkvn1R0Jk+Gcam/ygMb/KkyQmhaaRsTYSHNz3p5O5ivz7uYcf7+V53vGcMM3Ozhed+WeIh3bkSddDvHR4efd+iY8saqujpsF+sR3My/kZinbyT9PuQHKOO9/p5933G52Ore/Rb8c39bkY5O14isHs4qJnTdby3dv8/yyhLP3RZT+7XKB2OshBPLBM+3ctr0KQn/dmcs97S1HoHGt7P+amJkuKGzpLE35ekAswrZcdYHZGyN/IxCmIUxChiFGVJjFM9xsmZZPGnFp6vYzlxypWS28f59CAvHupyYtWrZd+WDkPIZHbSq0kGWr4W5zyceTbAfdo1zGO8Zwwzc7iF5/1SmZc5Mr4MiudI+nymro0nsU58lXm0JceWNYzY1LBfqNdyCu7xxDprC56M7BqCY9TxXi/f1uRM3DEVbryzG/69r3NmQn+7YJuJ8LndwGby1vHe2v2/mFGettZIZzLMED41rm8ojsIn/RnH9FvJN46+aGIYgBL7Ez/Zv5/4nb9Sb9bGDa49Y1j2Rj5GQYyCGEWMoiyJcarHODmd0WdaeD5u5sQohyukEXe+P29ymJPwZcRUTpqLMtZfUfDm/jy1yUDLWN6LKpMD2p/tOftzsYG0L+akvb3B/U8PM7O8Zed7U5mxzzO+CprK+0IlPCSdSj4cHeDxbc05x3OG9QKdU1DZbkitmzeW0p9NN256cJyt7RiN9udUC8coK7v80dTYYWEyoKzfOFWwzeyMMVPPNzU24bCXr5aOf3ehT8c+EYLA9I1mdo20DlZ5K6WldeDYloWCxkup8UDDRFZdDQNQcd9WhrHL94Yl/u+VY9qIGIsYpeXnQIwy5DGK+5IYRVkS44xqjJMzyfrplpXPeQWxzJqKaR1o8kWDgs6tewXb3MjZZp8720DL2YKccrZmQPuzsVdj4WfEVo1NDB3STw8zc6dl53oi8dDxcV7sEMZuL32dJh6sHWrBMW4aqWFE41mxcw7oVXrm3FAA3+Ssf6Tlx7kocYPf27J9G+ZGbfItha1d5kPerNzvFgRu91INlsPKl4ZIOPYNGb99rUY6c8ObZI0+RVcWBt4oPVImCMnobPvhLcQo43UOxChDHqO4L4lRlCUxzqjGODnnvm0d7ztyysjfNdKaLJh49V6D9/hvC7b5JGebm28x6LJ2pS3j78dviOeUk9sNpJ338Oe9hvb9UJvbEamJR3fkrJM1nN2vJdKO3/Q/34JjzOt4/3BYL87TOQd0KWf9r3PWf5n1ORJj06j9I++iL5kH75cdnzeMYXYy9UT32ri+EaohknvsWWMQfl4jneOJp8kTysLINEofpfZlSc56X3U7DABiFDGKGEWM4r4kRlGWxDh9O/dt63g/0+QkkwXjW1ceKqhg3PgtBdvMKXjRYYW720DLWtZwM5sGtC8TOW/gv2gg7bwhlyYa2vf0MDMrW3SOFyXqvRs56ywLLymlh4NaXiL9n+JhwVpwnCPX8f4w54D256w/LzUeWytnwdWo7dsSv2XzabeVXGom++RyMPx9Vhgn7FKqAo/fQFuvFGmIlLhh1vmcc3nirZLDysJoNEoz3jR8ULDu49Qbq5NqFjGKGEWMIkZxXxKjKEtinFac++dNTVLcw318mlNGPqmZ3tcF5W5HhXQW56TRsSzEeZyz7ZfubgMta9va1FEZXnz413wADaSb9eDnSUP7vKxsHTqgPP0psW+rcta5VLcdFF56et6C49xUZqjRYbkwlxdU2isLtvusznYMZeUdjxV2J29c025mUE/8xtyCp+Zfhooj+fd74Wnucmeo5+d/KCebimfozihLf9VI53rY9um4jxE9ShOPZbx5dDJnvfWp9a6qFcQoiFHEKO5LYhRlSYzTmuO9nnE9/dii/VtZEJMsqZnmxwVp7m0gnWsltl2Xs+0TNcpAy9vGNn2FEOa1ySons7tIc3ZOmucb2uf0MDPHW3R+P+j0ZU/BnEQrSv7GDy3peN+ccxzLhvHC3Jv3hlCH7SZSs5LrmBjtCjwdwD1u8g2ugnHvpsObPDdDBbAzfjLvjGiI1CxTZyumkbzpHlAWRqNRmtOJ9mHOuqeNEy5GQYwiRnFfEqMoS2Kc1h5z1rAr51q0fwdz7h+Pukhzd8F96WCFdM52My9OxpBGAx1TnOy6bJDDkBWU/w1dpLk+J81DDe1z+ou01S06v7/PDNcTLW/nrJP1peqVCr8Rf+V5twXHmjfx8+QwXph5T6B+LLHt5oIKf7Nqb2Qq7wWJSZumwwzS8xv+jR+6DRzQEOnQERMvOytsvy4xXMD9cR43dQQbpfsyxv6eyFhvIgQ1yXXfVyuIURCjiFHcl8QoypIYpzXHnDUXzMUW7d+vOfeQ012kebggxtldIZ28IZreL7n9kZztf+5DvrZxeKlfWlDeNrXpC4To99d2OyRSRpp5L0SsbWB/lzX1gKzH9fvhgvWeZOTNxxXrrAstON6dWS+8DONNaiLcjKfrBn/xm2M52wsCRyMIjT+FvdXrz2wKytF7zoKGSM39zhpL8e0KN9zkGNEfKAkj1Si9VaZxkPGU/ZVSIEZBjCJGcV8SoyhLYpxWHfPeMhNfD2jfZhUMVbati3R/LOj83VQyjbwO0VdlY6R4qJycNN40MdRbh9/W8Z6dLzuamMC34X16lpFXJ7tI72TVr2ErpJ1+qHWiRTHvX53aMeGFlKw5G+ZX+K24DviuBcecNRTWvWG8Sa0rqDQWlEyjaMyyz4RxQx2AxmNnXavzlKzBG6eOEQ2ROvv8Tt0APASQj5sICpSFVh7DyrINn4zPb88rBWIUxChiFPclMYqyJMZp1XFnDTvxd0v2bVPB5KXzukj3QbfpRut90cQ42WES8cYmjm3g3jzuHe/f1v0Coof7dLrJoR9T8d/M8l1D+3q7jV8Cpc7rxoL1ssb4v1nhd94N22xvwTF/PYivaXpxIEdzKoy7FdP5Piedv7q5oTDw8vFL4qn3ph7/VuabAM6ChkjNfT6QNQFeyQZL8tOs+MY7SykYqUbpdyU/wc56Q+lATpoTyokYBTEK7ktiFGVJjDOQ457IqacnWrBvJ3NikJtdpFn0UsFvFdLJ+5prX8X92dn0MZb8XR3v2flyP/X1wtwW7NO6nK8iZtVIa1ZiqLXpJr/+yhhm5mlL6rjkNX+5w7pZ46L/ULH9NVX2K7weH3fWlz3DN6dNzgzgld+eiNZfVPA5+NdCuaEMPr9LVNYb+vB7GrUaIk3u86WM8vRhiZtUMoB7ZpK80WqUhif4U2UCkZy3BfImJzvhXidGQYyC+5IYRVkS4wzs+LPeul7Zgv3Km+j9qy7SPFPQ8bulZBp5nZfx8k7F/ZmVMV/AzLJC7dLX8vZ+U+WsB/v2oIk5l3I6lu80tI/pYWZOtSTvriW+aFleI3+qzPvwqMpErD0+7ot1559o00U5p6CyrXMBHCkY32uZanCoysbMpA2vOzUEGvzNpznlZ0mNtGaHRvlSZ3P8GiI5b/G8KhgH7e2Mp6nPjd07Wo3SMN7do7I37+jfj5Wpj8KbEW+amMynx8c/P9SLz0Pd/jDct2eLUcQoYhQxivuSGEVZEuMMa4wT9vVgk2OoN7RPi5qe5D1nWJ3KQ3fkdM7VfsM3Y3iT0l/z0GiZu5J6QDu/gTTjemBPPHRQ1YcyqXQ+zSgfZ2qkcy4jnT0N5V96mJkNLTinO6u8MBSt81EXD+S2Vlm/D8f+Z+o4XgzjRbmtoBFa55OPOTmTJsTLOdXg0JSL1aEMTPX60+3U755vYmy4aP2F8WdtYfzLt53RsWzUZr3FcyGnkXIs403Y58PQwFAWKu33ptSYuB3H1M2pk7an1ok70G60fZKX8An27bzPgNvwCaoYBTEKYhQxirIkxukiH5a27au2nElfZ95anayR3vKCWKbSVzAFw/CdrXms7+Wk91jtUir/NoSJJHfXrePja7hOZ2uHNHenXoSJ//vTLtojjzLi+gUV0liU8WLO/YbOwfL0kJQtKBdzEkPMPS0zRGZct2Tk0aaS5+d+1SE9e3jsk90MmdOmi/t0D8YbO17wBHa9KnUoysXMzMG7WhKYPCgbmMTjeoUK6XkbPi3UEBnY/n6TN1ZhCMr3hM+8s96mfdTNk3xloXX7+1m0/FFwX9pesG3WJ8v3wsR2E+FTztttmbSoQz5s7jAe5Q8t3GcxCmIUxChiFGVJjFMlT9JD1P064P25nHNuXtVIa32HTvdVFdPL+5Lr8y6O925OmtvUMIX5diJr6JR4XPQKaSwP8cXM9ocb2K8VBV+fvttUPVvlAVnOlxXrGjoPX7StfRR/MZLYn70VtkvX8VsrHP+GllwXG4a+vRZuqHkV94Uu0t1YcPO/bwKgoSkfKwfwm5OpCaP+8TZiUdkJb2TMVEovvAk09g2ROxll6M8wLEFR5+PFJj7HUxZas69bO5zvOxUbb7XSaUle7O1wDFNtGitYjIIYBTGKGEVZEuPUyJddGW/TTgxoX5YVdFqW7twKHapFY7r/XnXosoKvCrsasiNn4ujptrxB2+JyW1T/Hy9Z1pJfvRxpaL8+K9ivL7tI93hGO2RVie3WZuzH0QbPw++ptDcOuFwsSwxNd6fitlurnK/wYC8+D9+36Lo4lDqGh8N4cRddRI+6SHdLh5v3mbcgv/zs6NAp8vHMp9mhY+a9MG7vzBP7J8a8HPuGyMIas88/7ffbk8pCX/b1XIfzvqbD9hdKlJ2XwzBpVEZDtNKbcWIUEKO4L4lRlCUxzhCcw4mMYXc2D2A/5pZ4uPEidCwtT+3/wjB80BeJCRXz3nI/UPXBQpg3ouhLiZ+6OO4FBQ8bjqllcvPt7w5l5VrehJrhIcqzxHwhuxrcr/0F+/RNl2mnhzp6UvQAKTyAetqriU8zhpl5OaiHdol9Sk7EvrbG9ldSw9QtyFlvXaiPbrdp7q/4i6XUOflsmC7qxaESn+pwcZ/vdMPOuMltyRj8Pmu5Egb8n1DNklGWvqjRKJkOFdMCOTj2DZEdFcrMX6FTZK6zPJJl4VKXb48c6lB+3vRzjOkGOns6BfV7W7CfYhTEKIhRxCjKkhinm7zZP4jhIsKXUfFbo4c7dGx3s8Tx0dXwJeOsivs3EeqghyV+52idycPD71wsSPcrdVpmnn1e8txfCA/5d4Yv6ZJD+1xt+kFZPJxMwf6sbSD9Q6mY/3mYgHUydV3tDx3D000OpdMhvvtxwGViU2Jffq6ZxoJUXXQz+XAjtA+/DOfgbpvi1Hgs+1TZeFxnXoxB7PjhEo3urOV1OMg1OeneDhfBVM0bx4smPw9hZG4+2ws+6c76vG6zXNMQCfv6c4l653IYQ9WwEqNdFg53M5Fm/El/wfiXT4ZtjLn4Ph46lfM+Z/1YjCJGQYziviRGUZbEOMM870noYP4z9ebq7D787qkGO9hfhxgkftP5bJhoeWvdTuu4E7FmLBTn3cmKv7WxRD13v8oLFGNS/xyoEQtPhYdw63q4X59m/O7hBtNfFR4apB/8/RmWN6m/Xe3F14MZw8xsHXAd9jDxFcPiLtKKJ6O9lSozj8LD/anEC03zW3Y97GtLOxVG/eYzGZ7onguB4etEEPJLGBtstZzSEEnt6+5wI3kVysqNELAeDRNMTjqj41EWwv4eCk/6X4dJED+vuP2K0AnyKizXQ5pzR+R8LmxDgAliFMQoYhRlSYzTYN6kxzA/qIQzBOV2Thge8qfQEfwyEV+8Cg/FLoWHPHEZn9en/VoRHgjv6dXwU6ED/niok17kxFWrxqQcHE4cf1Pj9e8KZefvkO6z8DLABy3NgweJ+vuW2gHQEEFZYFjP52Ti7Yd5cgRwX0JZUpZG5HxeTs2VMFuuALS+7t6T+vpnhVwBxqHy25B46vqfRa4oC8rCSJzPmfGGL8oNwH0JZUlZGqHzuSiMGW1yT4DhqLfnpoZz/ESuAADDHNzMjGdoSAwAYNTinC2psY3flSsAra2zf0jU2WfkCAAwzIHNlyGoOS03AIARjXeOJTpy7hlyBqCVdfXuRF39q0nmAYBhDmz2h6Dm7qhMFAsAkBP3/Jjo0PlZjgC0qo5eEyYQng4TfWufAtCzm86sMOt4PMv4o3ADehP++2i0TMgluixjX4Wg5mE8/qkcAUCMwhiU3/PGewdoXd28PFqehbr5N53uAPTqhjM7Wo5Ey19hIqhD0bIg/G1voqFwQm5Rs4wtjJaric/3FsgVAMQojFFZ/i5RXvfLEYCB1slLE5OpnjW8DAC9uuGsDW+LxTec29GyJPX3iUQj4aUco2Y5mxOGltknNwAQozCmZXp/mGg1LrMH5AjAQOrilYlO9y/kCAC9uuHsTQT/d6JlfsY6k4lG7Wu5BgCIUaB22f4gWv4I5fa4HAHoax28PnxB9zj+bzkCQK9uOIcSjdV4XLPFOevtSax3Q84BAGIU6KqMz42WU6HsrpIjAH2rf+Oh685kPdAHgKZuNrsTDdV42ZKzXvwJ9/3EenvkHgAgRoFGyvtiuQDQ13p3kVwAoJc3mng8s1eJhurlgnWTk0BdkXsAgBgFAAAA/t1Q/T31Jtm7Oet9k1jnerTMk3sAgBgFAAAA/tlQ3ZNq0F7JWGdJtPyaWOdEPHmZ3AMAxCgAAADw7wbrg1Sjdnvib6vDZ9tvwt8u5r1pBgAgRgEAAECD9q3pD1IN2ngM1W3R8m20PAr/didajkbLcjkGAIhRAAAAoLhReyLVqH0SLRdCo3Z7tCyUSwCAGAUAAADKN2qvphq178sVAECMAgAAAPUbtX+nGrUTcgUAEKMAAABA/UbtVLJRK0cAADEKAAAAdNeofZV6m2yywrYfykEAQIwCAAAA/2yYXks1aneU2GZetFyMlrNyEAAQowAAAMA/G6gHU43ah9Eyv2D9D6Plz2j5JVpmyUEAQIwCAAAA/2ykzomWR6mG7R/R8nG0zA3rTEbL5tCQjf/+rZwDAMQoAAAAkN+wXZHRsM1a7kbLejkGAIhRAAAAoHPDdna0HArjqcaTmU2F/70VLaeiZZ1cAgDEKAAA7fd/HBI5kTxWw+sAAAqvdEVYdE1hdGhNTAA8bWF0aCB4bWxucz0iaHR0cDovL3d3dy53My5vcmcvMTk5OC9NYXRoL01hdGhNTCI+PG1zdHlsZSBtYXRoc2l6ZT0iMTZweCI+PG1zdXA+PG1pIG1hdGhjb2xvcj0iI0ZGMDBGRiI+JiN4M0MwOzwvbWk+PG1vIG1hdGhjb2xvcj0iI0ZGMDBGRiI+KzwvbW8+PC9tc3VwPjxtbyBtYXRoY29sb3I9IiNGRjAwRkYiPiYjeDIxOTI7PC9tbz48bXN1cD48bWkgbWF0aGNvbG9yPSIjRkYwMEZGIj4mI3gzQkM7PC9taT48bW8gbWF0aGNvbG9yPSIjRkYwMEZGIj4rPC9tbz48L21zdXA+PG1vIG1hdGhjb2xvcj0iI0ZGMDBGRiI+KzwvbW8+PG1zdWI+PG1pIG1hdGhjb2xvcj0iI0ZGMDBGRiI+JiN4M0JEOzwvbWk+PG1pIG1hdGhjb2xvcj0iI0ZGMDBGRiI+JiN4M0JDOzwvbWk+PC9tc3ViPjxtbyBtYXRoY29sb3I9IiNGRjAwRkYiPiw8L21vPjxtbyBtYXRoY29sb3I9IiNGRjAwRkYiPiYjeEEwOzwvbW8+PG1yb3cgbWF0aGNvbG9yPSIjRkYwMEZGIj48bXN1cD48bWk+JiN4M0MwOzwvbWk+PG1vPi08L21vPjwvbXN1cD48bW8+JiN4MjE5Mjs8L21vPjxtc3VwPjxtaT4mI3gzQkM7PC9taT48bW8+LTwvbW8+PC9tc3VwPjxtbz4rPC9tbz48bXN1Yj48bWVuY2xvc2Ugbm90YXRpb249InRvcCI+PG1pPiYjeDNCRDs8L21pPjwvbWVuY2xvc2U+PG1pPiYjeDNCQzs8L21pPjwvbXN1Yj48L21yb3c+PG1vIG1hdGhjb2xvcj0iI0ZGMDBGRiI+JiN4QTA7PC9tbz48bWZlbmNlZCBtYXRoY29sb3I9IiNGRjAwRkYiPjxtcm93PjxtaT5CPC9taT48bWk+UjwvbWk+PG1vPj08L21vPjxtbj45OTwvbW4+PG1vPi48L21vPjxtbj45ODwvbW4+PG1vPiU8L21vPjwvbXJvdz48L21mZW5jZWQ+PG1zcGFjZSBsaW5lYnJlYWs9Im5ld2xpbmUiLz48bXJvdyBtYXRoY29sb3I9IiNGRjAwRkYiPjxtc3VwPjxtaT5LPC9taT48bW8+KzwvbW8+PC9tc3VwPjxtbz4mI3gyMTkyOzwvbW8+PG1zdXA+PG1pPiYjeDNCQzs8L21pPjxtbz4rPC9tbz48L21zdXA+PG1vPis8L21vPjxtc3ViPjxtaT4mI3gzQkQ7PC9taT48bWk+JiN4M0JDOzwvbWk+PC9tc3ViPjxtbz4sPC9tbz48bW8+JiN4QTA7PC9tbz48bXJvdz48bXN1cD48bWk+SzwvbWk+PG1vPi08L21vPjwvbXN1cD48bW8+JiN4MjE5Mjs8L21vPjxtc3VwPjxtaT4mI3gzQkM7PC9taT48bW8+LTwvbW8+PC9tc3VwPjxtbz4rPC9tbz48bXN1Yj48bWVuY2xvc2Ugbm90YXRpb249InRvcCI+PG1pPiYjeDNCRDs8L21pPjwvbWVuY2xvc2U+PG1pPiYjeDNCQzs8L21pPjwvbXN1Yj48L21yb3c+PG1vPiYjeEEwOzwvbW8+PG1mZW5jZWQ+PG1yb3c+PG1pPkI8L21pPjxtaT5SPC9taT48bW8+PTwvbW8+PG1uPjYzPC9tbj48bW8+LjwvbW8+PG1uPjU2PC9tbj48bW8+JTwvbW8+PC9tcm93PjwvbWZlbmNlZD48L21yb3c+PG1zcGFjZSBsaW5lYnJlYWs9Im5ld2xpbmUiLz48bXJvdyBtYXRoY29sb3I9IiNGRjAwRkYiPjxtc3VwPjxtaT5LPC9taT48bW8+KzwvbW8+PC9tc3VwPjxtbz4mI3gyMTkyOzwvbW8+PG1zdXA+PG1pPiYjeDNCQzs8L21pPjxtbz4rPC9tbz48L21zdXA+PG1vPis8L21vPjxtc3ViPjxtaT4mI3gzQkQ7PC9taT48bWk+JiN4M0JDOzwvbWk+PC9tc3ViPjxtbz4rPC9tbz48bXN1cD48bWk+JiN4M0MwOzwvbWk+PG1uPjA8L21uPjwvbXN1cD48bW8+LDwvbW8+PG1vPiYjeEEwOzwvbW8+PG1yb3c+PG1zdXA+PG1pPks8L21pPjxtbz4tPC9tbz48L21zdXA+PG1vPiYjeDIxOTI7PC9tbz48bXN1cD48bWk+JiN4M0JDOzwvbWk+PG1vPi08L21vPjwvbXN1cD48bW8+KzwvbW8+PG1zdWI+PG1lbmNsb3NlIG5vdGF0aW9uPSJ0b3AiPjxtaT4mI3gzQkQ7PC9taT48L21lbmNsb3NlPjxtaT4mI3gzQkM7PC9taT48L21zdWI+PC9tcm93Pjxtbz4mI3hBMDs8L21vPjxtbz4rPC9tbz48bXN1cD48bWk+JiN4M0MwOzwvbWk+PG1uPjA8L21uPjwvbXN1cD48bWZlbmNlZD48bXJvdz48bWk+QjwvbWk+PG1pPlI8L21pPjxtbz49PC9tbz48bW4+MzwvbW4+PG1vPi48L21vPjxtbj4zNTwvbW4+PG1vPiU8L21vPjwvbXJvdz48L21mZW5jZWQ+PC9tcm93Pjxtc3BhY2UgbGluZWJyZWFrPSJuZXdsaW5lIi8+PG1yb3cgbWF0aGNvbG9yPSIjRkYwMEZGIj48bXN1cD48bWk+SzwvbWk+PG1vPis8L21vPjwvbXN1cD48bW8+JiN4MjE5Mjs8L21vPjxtc3VwPjxtaT5lPC9taT48bW8+KzwvbW8+PC9tc3VwPjxtbz4rPC9tbz48bXN1Yj48bWk+JiN4M0JEOzwvbWk+PG1pPmU8L21pPjwvbXN1Yj48bW8+KzwvbW8+PG1zdXA+PG1pPiYjeDNDMDs8L21pPjxtbj4wPC9tbj48L21zdXA+PG1vPiw8L21vPjxtbz4mI3hBMDs8L21vPjxtcm93Pjxtc3VwPjxtaT5LPC9taT48bW8+LTwvbW8+PC9tc3VwPjxtbz4mI3gyMTkyOzwvbW8+PG1zdXA+PG1pPmU8L21pPjxtbz4tPC9tbz48L21zdXA+PG1vPis8L21vPjxtc3ViPjxtZW5jbG9zZSBub3RhdGlvbj0idG9wIj48bWk+JiN4M0JEOzwvbWk+PC9tZW5jbG9zZT48bWk+ZTwvbWk+PC9tc3ViPjwvbXJvdz48bW8+JiN4QTA7PC9tbz48bW8+KzwvbW8+PG1zdXA+PG1pPiYjeDNDMDs8L21pPjxtbj4wPC9tbj48L21zdXA+PG1mZW5jZWQ+PG1yb3c+PG1pPkI8L21pPjxtaT5SPC9taT48bW8+PTwvbW8+PG1uPjU8L21uPjxtbz4uPC9tbz48bW4+MDc8L21uPjxtbz4lPC9tbz48L21yb3c+PC9tZmVuY2VkPjwvbXJvdz48bXNwYWNlIGxpbmVicmVhaz0ibmV3bGluZSIvPjxtc3BhY2UgbGluZWJyZWFrPSJuZXdsaW5lIi8+PG1zcGFjZSBsaW5lYnJlYWs9Im5ld2xpbmUiLz48L21zdHlsZT48L21hdGg+TU0gvQAAAABJRU5ErkJggg==\&quot;,\&quot;slideId\&quot;:1962,\&quot;accessibleText\&quot;:\&quot;pi to the power of plus rightwards arrow mu to the power of plus plus nu subscript mu comma space pi to the power of minus rightwards arrow mu to the power of minus plus top enclose nu subscript mu space open parentheses B R equals 99.98 percent sign close parentheses\\nK to the power of plus rightwards arrow mu to the power of plus plus nu subscript mu comma space K to the power of minus rightwards arrow mu to the power of minus plus top enclose nu subscript mu space open parentheses B R equals 63.56 percent sign close parentheses\\nK to the power of plus rightwards arrow mu to the power of plus plus nu subscript mu plus pi to the power of 0 comma space K to the power of minus rightwards arrow mu to the power of minus plus top enclose nu subscript mu space plus pi to the power of 0 open parentheses B R equals 3.35 percent sign close parentheses\\nK to the power of plus rightwards arrow e to the power of plus plus nu subscript e plus pi to the power of 0 comma space K to the power of minus rightwards arrow e to the power of minus plus top enclose nu subscript e space plus pi to the power of 0 open parentheses B R equals 5.07 percent sign close parentheses\\n\\n\\n\&quot;,\&quot;imageHeight\&quot;:119.04},{\&quot;mathml\&quot;:\&quot;&lt;math style=\\\&quot;font-family:stix;font-size:16px;\\\&quot; xmlns=\\\&quot;http://www.w3.org/1998/Math/MathML\\\&quot;&gt;&lt;msubsup&gt;&lt;mi mathcolor=\\\&quot;#007F7F\\\&quot;&gt;D&lt;/mi&gt;&lt;mi mathcolor=\\\&quot;#007F7F\\\&quot;&gt;s&lt;/mi&gt;&lt;mo mathcolor=\\\&quot;#007F7F\\\&quot;&gt;+&lt;/mo&gt;&lt;/msubsup&gt;&lt;mo mathcolor=\\\&quot;#007F7F\\\&quot;&gt;&amp;#x2192;&lt;/mo&gt;&lt;msup&gt;&lt;mi mathcolor=\\\&quot;#007F7F\\\&quot;&gt;&amp;#x3C4;&lt;/mi&gt;&lt;mo mathcolor=\\\&quot;#007F7F\\\&quot;&gt;+&lt;/mo&gt;&lt;/msup&gt;&lt;mo mathcolor=\\\&quot;#007F7F\\\&quot;&gt;&amp;#xA0;&lt;/mo&gt;&lt;mo mathcolor=\\\&quot;#007F7F\\\&quot;&gt;+&lt;/mo&gt;&lt;msub&gt;&lt;mi mathcolor=\\\&quot;#007F7F\\\&quot;&gt;&amp;#x3BD;&lt;/mi&gt;&lt;mi mathcolor=\\\&quot;#007F7F\\\&quot;&gt;&amp;#x3C4;&lt;/mi&gt;&lt;/msub&gt;&lt;mo mathcolor=\\\&quot;#007F7F\\\&quot;&gt;&amp;#xA0;&lt;/mo&gt;&lt;mo mathcolor=\\\&quot;#007F7F\\\&quot;&gt;&amp;#x2192;&lt;/mo&gt;&lt;mo mathcolor=\\\&quot;#007F7F\\\&quot;&gt;&amp;#xA0;&lt;/mo&gt;&lt;mi mathcolor=\\\&quot;#007F7F\\\&quot;&gt;X&lt;/mi&gt;&lt;mo mathcolor=\\\&quot;#007F7F\\\&quot;&gt;+&lt;/mo&gt;&lt;msub&gt;&lt;mi mathcolor=\\\&quot;#007F7F\\\&quot;&gt;&amp;#x3BD;&lt;/mi&gt;&lt;mi mathcolor=\\\&quot;#007F7F\\\&quot;&gt;&amp;#x3C4;&lt;/mi&gt;&lt;/msub&gt;&lt;mo mathcolor=\\\&quot;#007F7F\\\&quot;&gt;+&lt;/mo&gt;&lt;msub&gt;&lt;mi mathcolor=\\\&quot;#007F7F\\\&quot;&gt;&amp;#x3BD;&lt;/mi&gt;&lt;mi mathcolor=\\\&quot;#007F7F\\\&quot;&gt;&amp;#x3C4;&lt;/mi&gt;&lt;/msub&gt;&lt;mo mathcolor=\\\&quot;#007F7F\\\&quot;&gt;&amp;#xA0;&lt;/mo&gt;&lt;mspace linebreak=\\\&quot;newline\\\&quot;/&gt;&lt;mrow mathcolor=\\\&quot;#007F7F\\\&quot;&gt;&lt;msubsup&gt;&lt;mi&gt;D&lt;/mi&gt;&lt;mi&gt;s&lt;/mi&gt;&lt;mo&gt;-&lt;/mo&gt;&lt;/msubsup&gt;&lt;mo&gt;&amp;#x2192;&lt;/mo&gt;&lt;msup&gt;&lt;mi&gt;&amp;#x3C4;&lt;/mi&gt;&lt;mo&gt;-&lt;/mo&gt;&lt;/msup&gt;&lt;mo&gt;&amp;#xA0;&lt;/mo&gt;&lt;mo&gt;+&lt;/mo&gt;&lt;msub&gt;&lt;mi&gt;&amp;#x3BD;&lt;/mi&gt;&lt;mi&gt;&amp;#x3C4;&lt;/mi&gt;&lt;/msub&gt;&lt;mo&gt;&amp;#xA0;&lt;/mo&gt;&lt;mo&gt;&amp;#x2192;&lt;/mo&gt;&lt;mo&gt;&amp;#xA0;&lt;/mo&gt;&lt;mi&gt;X&lt;/mi&gt;&lt;mo&gt;+&lt;/mo&gt;&lt;msub&gt;&lt;mi&gt;&amp;#x3BD;&lt;/mi&gt;&lt;mi&gt;&amp;#x3C4;&lt;/mi&gt;&lt;/msub&gt;&lt;mo&gt;+&lt;/mo&gt;&lt;msub&gt;&lt;mover&gt;&lt;mi&gt;&amp;#x3BD;&lt;/mi&gt;&lt;mo&gt;&amp;#xAF;&lt;/mo&gt;&lt;/mover&gt;&lt;mi&gt;&amp;#x3C4;&lt;/mi&gt;&lt;/msub&gt;&lt;mo&gt;&amp;#xA0;&lt;/mo&gt;&lt;/mrow&gt;&lt;/math&gt;\&quot;,\&quot;base64Image\&quot;:\&quot;iVBORw0KGgoAAAANSUhEUgAABPoAAAFDCAYAAACjh2C2AAAACXBIWXMAAA7EAAAOxAGVKw4bAAAABGJhU0UAAACa0P7oxAAAOM9JREFUeNrt3QHEVef/APBXkiQxMzM/MyZJJmNm5udvRmaSyZhJ8jNjkp+fmVHv+7rnnMmYTGYmkkkmkUmSiZlkJiMzk0wkSZLIJMkr9j/n3Nt6u/fc+z73fe+595x7Px+Od6v3vu/pOc/3+T7nOc95nqkp6imOf0yPv584kmS1ggHxCgAAANSJgQMQrwAAAMAYMHAA4hUAAAAYAwYOQLwCAAAAY8DAAYhXAAAAYAwYOADxCgAAAIwBAwcgXgEAAIAxYOAAxCsAAAAwBgwcgHgFAACAAd243u24cS33eJDeGN9Pj7/S48/0OJX+2ZGpKNqd/vfWqZmZZw0cGDgA8QoAQxRFO4Z0L3A3+JySZNPAf3+SfONiAzDuN64H04R3vDXgdnPIg37djuvpcTgf+EuS5QYOAPEKACVqNP6d5rUTaV77Iz0elvKwP47P5338UEmyIf3+o+nX0/lEgaWfw+2pKPrAxQZgsiTJmjwBxvGVSgz6NZP6wbTz8YqBA0C8AkDp9wPL0xy3OZ8MsLR+/J/p10/Sry8N5LwajddakxP6PY/f0/ub7enXZS4uAJNrz56nWsm536R+KP3clnzAsD2ZJsnK9O/X5X8fRR+m//1delzu42efHbsBPwMHIF4BoKqywbU4vrGIe4KDpQ2sxfGBwHO4lQ/wAQAtSbKrjydlD9Pj7UUm63VpEo7zZBz2+45OTU8/Y+AAEK8AULLZ2Rf66Kf/3VqPe0XJ57PQeZzMJy4AAPNka+SFP7XbO4DftyI9Pg3cIOR2+r3vGDgAxCsAlCyK3uvjvuDHUs9ldvb5nr8/2+QPACiQJO8GJ/TZ2X8NOHn/HPR7s5mABg4A8QoAZefBXwLvDa6VfB47u75hFEXvu1AA0D2J/jd4gdtBay4CfDR4DRADB4B4BYAy8+DmPpb0KSc/Zm8AFW8aOJefHwDQM5l/FzjQtq/EcxjvwT4DByBeAaA+ufBK4Fs320v6/fu7DC6+4+IAwMKJ9HLgU7tNpZ1Dc2bfucDz+NTAASBeAaAkUTQd2C8/VcLv/mCog4oAMFZmZp7tY1etZUM4l9tB59NovGHgABCv5A+KkuSbwiNbVB6A/k1PP5O/mhvy+m7Whx9cm75pojbekMNAjMDARdG2wFdmTwzpfHYEns/VUm+8w8+jKscJlZkJbsfE62R3AFf0uAH9RgEBLFLo0jpR1BjQ79uYHncLfschOQz088QIhCfUY4E3pjuHeE6/BZ7T5wYODByAeNUB1AEEKEGj8X9D2313Zua59OfcKGjHT8thoJ8nRqC/wLkTlMBnZ58f4jltCexUzKXn9S8DBwYOmHDiVQdQBxCgrDb2z9LX8s7e0kmSiwU/88LYL50hh4EYgYFqNF4NvCm9PPRzC93pK0m+NHBg4IAJJ151AHUAAcpqYz8udVOObA3wOD5TuEzPINf+k8NAjMCE3ByH7qb19QjOLQ68Yb6bB7+BAwMHTHJbJl51AHUAAcppY9fkb9GEbMqxmDdt4vhwwc+6kx4b5DA5DMQI9J9Yfwoc6NsygoDeEHzTHEXba1DWdvGE+rSN4lUHEIDHefFQKZtyZN/f+XMe5GsDymFyGIgR6DtgludP3kLWwcu+dzSdiluBA5HHDRwA4lUHUAcQoAThy/1cD/6Z3WbjR9E2OUwOAzECiwuYrYGDaKdHeI7HA8/xfr6+h4EDQLzqAOoAApSRG38LHOzbvODPiqI3C18HjqLdcpgcBmIEFh8w3wQOon08snOMotng13cbjX8bOGBoyYZxv5kRrzqAgNzMk7lx50AmCWTL82Rr8HV+9qAcJoeBGIGlBcyfgcl6/QjP8d0+1un7wMABQ6iT2YLU5/LNYhjnmxnxqgMIyM08Wc6r0uNe4KYczxf+jOnpZ/LXe6v0BpEcBmIExkK2I1bYANrVEd9sv9XHLpbfGjhgCNfx11ptAoN41QHUAQwvx+X5AvjZg7PmLphZe3e0xDhbV/llN5CbaS/rA4H98s8K2pjV6XGhoJ2+kA8iymFymByGGBEjLEEUfViLwbPwAcnsOGnggCFcx71t1/Dtsf23NuNvZ54AkuRiay3Mh33E5N99zMh9U7yiAzjUMludr6MVx5/kMR7Hl7rE984S4+xWfoMPcnOdynpj8KYc7Td4SfJD4aSCbJafHCaHyWGIETHCkgv9+8DXdrdWoIKGDhZcrniZGzgYj0Zz2RMzB7LBr6qvD9mv5gLZZ0oZ0Cs+7opXdABLlA3aNzfg2tvK/zf7iM91pZzT4x08j6rAyM21u484H3gf8c68zxwq+Ps7I10iSA6Tw+QwMSJGxMhYdYZC19dIkpUjPteVtR4sMHAwro3p808sIt3sqL48Bh33tYX1tPzjqHhFB7C0unxyCbF5pcTz+qz1Oz5RgZGba6b52ldIG3Km9f27C/7uQf4KGXKYHIYYESMMQJZUwy782QoEdT8z+h5UPAgNHIxXJ/fNtut5K3+dpb5JYmceQ8Mf5Mte231fvKIDWFpbNZsvct+cgXO3z/g8UOI1+6P1OzarwMjNtWtzl3fZNbcox+/u8ufvKUg5TA5DjIgRBlcZ4uDEPGozM8/2UVHnKj6QYuBg/JLOro4biiR5qXad9Tg+MpIBvsczh9eIV3QAh5hXs/yevdo4quU7stdEHsf/ChcFubmW5fzlEh7w7VaAcpgchhgRIwy24H8OSsKNxisVONe3zOij4td1f21nD2SvxhcvjD3M46x4RQdwBKJoOmAQfkVJv3u29TsuuhDIzbVtd9cvMu8fVHhymByGGBEjDDZIVgfumnmrIue7pY+ZQfcr3uk0cDC+NxTfdSwuXfV1Z5oz+c6MeJCvuus2iFcdwPEvs60jG4R//DqHG37k5nqX8bk+Z/GfUmhymByGGBEjDL7Q3w1Mxkcqcb5RtKOPzsOdineGDByMd2f3RMfAczZQXZcboObxU3rOH+WLl/d6wpOt59D52V/G7HqKVx3A8bZQfs2eBJcTWxvnXZt3XQjk5lq3I9v66KdfSI9VCk0Ok8MQI2KEwRf8t7VaHL/z1Ytex88GDqjUDUXz2FnBZPlp2zmezF/BCTE9/XS+HmZnm7F9zK6leNUBHPf26tACy3e8VtK1eryu1549T7kQyM21bnuXtV6LDlkS6DUFJofJYYgRMUI5F/xa0OL4VbkoxZ2zbscxAwdU4DqfrHQCyhr1+bNg+33SEkWNgti7kXf2x+s6ilcdwHFvqy4PfYb8k4MCv7kIyM1jUbafB/bTP1dYcpgchhgRIwz+Yq8LTMTnK3TO1/oY6Ntn4IAKJKJVXert2anp6WdGfG4r0/O40jqfK1Ozsy8sovG+UfBv+2wM20vxqgM4zv2BtSN5cPbkejF7XQjk5jGQ9SXC+uk3x+6hoBwmhyFGxIgYqcAF/29gIv6sIgG9qq8FfqPoPQMHVKTuft21k9tovDHC8/qidR5X863X+1W01kM2A7jfAcN6tJfiVQdwnMvrowXy6faS4uqs1/iQm8fyHuNM4Dp91muSw+QwxIgYYcAFfzJwDY3XK1JB3+lroK/qgw0GDiYp1s4u+PrKsJ9qZzN6mztu305j5flFxuSFgjp8ekyvoXjVARznNur7nm3UzMxzJVyj9U+87g9y87iUa7bw+t3A/vqPCkwOk8MQI2KEwRX8ssIF9DsD5V6FzvnLPgb6rtfgGvyQnueDJw4DB+MlmyWXJMcDn2r/nu9uO+wGP0neXtTnswcAk/R0XrzqAI5zfyDbebRX21ROG3Rw3u/5yoVAbh6Lsn2uy5Ie9X0wL4fJYXKYGBEjYqRGF3xT7Ta0yBZwDO84fOsiV1A/Hb9JPJoz7PanX9eUHP8vtX7ngSVcy+8KF3I1+4HB5J5xOA7V4ppE0ZtDX+82m0XcbO8evTnwiuCQmyc+N9e/fV9dONN/4WNvjf6NcpgcJoeJETEiRirdqfs8cJ27HZU43+YTwn46Ze+4yG4manxTcSf9+kn6dXlJ12F/elxa9E1LtlD5/Mb78Xl/rZKjA1izDuDC/YG3SmqDHv38SwJDbpabx6J9/2GRZXujNg8J5TA5TA4TI2JEjFQ8CMOeuJXxvvbiKsv/+uqImVXkZmI8jutpXf60cq+IRtFsl/U8LbKKDmD9OoC/9vg3zA08nzYf3M3Ne6C4W2DIzXJz7evQgYJyupoePwX23bfKYXKYHKafJ0bECEuxZ89TweuSVKeC/tLHQJ9ZRW4mJJJyr+PVgnO8ooKjA1izDmA2q7d3Pj1V8oDA3KJ2/EZuFuNVakc+LiibW+mfvxjwytij44wcpn7LYfp5YkSMsBRR9H5g5d1XifON47V9vlqx3kV2MzEmrwndyzehWeyuuOW0H292OdcvVHB0AGvWAVyoP5AkuwZ8/Te0/Y6jgkJulptr3aZvKSif+1ONxqvz6tflsdmUQw6Tw+QwMSJGxEiFO3RHAzsymypyvvv66Hz94AK7mRiDYy6/icjWwqteAj/utV10AMekAxjHh4f64CyOz7a1GxZnlpvl5rrK4rdoJ8ds8O/Jdv/TwPL9TA6Tw+Qw/TwxIkZY/AW4GTBgdr8S69wlyarW4sehA30vu8BuJmp+nMxfd6mi5mv/c4Wv6IAOYB07gL36A1cH+rs6nyr/LCDkZrm5ppprMBW1Hzs7vnd6+ukufYfOtQ/lMDlMDtPPEyNihEVd7I2BFfdERRqLj/sIthMuMBVLdsvznavj+EHgrnNbKv7v2dXl3A+72FSsrq7o8UDoGwWUl9FLC7RJ3w7sdzUfEtxqe8r7houA3FzL8luTHhf7WsJjoVkl3WYDymFymByGGBEjBIjjTwIHzXZWJIBvBJ7vA09aqXDcHVug/h6pxe593TbFSZJ3XWR0AMesPzDIXTA728BzLgBycy3b1mX5xhmdZXWs5+cajdcDB/pOK2Q5TA5DjIgR+r8IZ2qzIG74mh7Zts0NF5cKx93RLg3sX/k053ok1Be7xl/2Wg7oANatjH7oUUYP86UzBiGKthWs6WnNFuTmepbZoYIy+ymfJblwm/NHwEDfQ5ucyGFyGGJEjNDfxV4euEbG5ZGfazZwkHW0wp7+/V6J9QShSDaVuWidyaze1mGHuceN+O4uMXjJRUYHcOz6A4N5EhvH69Ljblv5H1dBkZtrqKgfkA3eZa/yhrU7uzy8l8PkMMSIGGHQ4nhz4MDZ1xU41yOB53ovr2BQ3Yb2VEG9PZ4eK2v277jQJQ6/c5HRAaxd+bxd+o12c72Wyx05e3b2XyoocnPNdC6y3ly/MNuUI7zMV7X67fXflEMOk8MQI2JEjFRGHO+vxUK4oQOSzUq63YWlwjF3dCyeVGcNdpXX8wQdwMH2BxqN15ZY/svy1/k627/dKidyc81k6+slyf2O15uTZMMiyv5A4L3I23KYHCaHIUbECGEX5GJAcp0LWmejLNPTz3Ts2NI9iL90UalwA3uwI7bquuZPknzUIxY3u9joANaufHqtlXV3AO3fscJXIkFurltbka3Pe7ugzN5cZPlvtCmHHCaHIUbECIOSTa0PmyX34wgrZPHIcHEAn3JRqawoijsa1Dh+q8Y3Rt/32LjH9Gx0AMerP3Bsie1F0dIbDyyzgdxcM82H71cKZmxsW2Ib8UvgphyT27+Qw+QwxIgYIbBz80Hgq7Cjm24Zx98GDkb+ZA0VKhxrH7Ylmzv5ay/1Tqb3eiTTsI1wsl30mguf71NJ0AGscH9gsUtiNBd+/t4r/sjNY9GGrkzL6Xwp9wnh9ySNCS5/OUwOQ4yIEQIUTa8sfl/7lREF65eBg3w/p9+72gWloklnS1t9vZ3+2cu1/jdlbUKvmAxvg4602pj/U1HQAaxwf6CfxfUfac78OWfDHuTmsSmzU6W1nc2bxdsBff5rcpgcJochRsQIvYPhr4CEendElXF/4CDfmXzHLqhmjL3cNvPtdr4WTd1F0Y4lD/Q93vnpqoqCDuDIO4B3e5TNH33/vGxWVLZLZvHPPG8GPnJz7dqIQ6UvmRP6gD9JNslhcpgchhgRIxRfnFcDk+nxIQfoyuCZhtn3jXKTEOil+ZTjRtsrQa+OSbI4vMBToWd7fr65Y+8tOzGhA1iL/sBXfZbx5z1+1tW8bQS5uT6y12U7Y/mXgd/IxfFaa3LLYXIYYkSMsLSkPRuYTHcN7ZxmZ19If9+FwEG+z1xEKi2Oz86Lo3tpI/vvMUqkpxdY5+H9njdZSfJnq1z+8to9OoAV7w9ks2/Dyndr4SL9j4+b+bqcIDfXqbx2DvVGLmQDvmxTjoUeKMphcpgcpp8nRsTIxHd0eq/P9+8hVcAPe04pnf8qcVbJoNoNavxEh3TcdvCbPxui+Pi1y+fW5TcIjwcEZ1UWdAAr3R+YW3BznWbH7/wCbcINO68hN9euvLYXDrKV+Zpz+wYpNuWQw+QwxIgYIdCePU+1EnXIjL5lJQfkhh6LOBa97/2iC0gNksytJe9iVO2E8SAgXk/+0+A3X9Xd2/a5q9ZvQAdw5GWyqmd/IJu9W/y59a3X+a4FtAVX8hn7IDfXqby2LvkVr8Xeo4TdE9wo/R5FDpPD5DAxIkbESM0u+K7AJPp3ieewfsF1vh5XwPvW8aJmMfZi3gmNoukx/fc9DG5Duh+bVRR0ACt7M/+oXD7Ob6azzQuiaFv6Z98u8NpG+/GztVqQm2smW36jW0wP42YuWxg+rH35nxwmh8lhiBExwuMLfrGPi7dxgL93WX5zv9D6Xk8eR/LZQFA349zoZYPvSxvkO6SCoANYAUU7aT55PFhCnO+fuBk3yM31bxN29ojpy0M6hxOBbcyt9Ho+LYfJYXIYYkSMkCQf9XkBz+fT6Bf/+9a0RpIP5zubhc3ge5gP8GWz/oAqJo2rS0gKv3plFx3AysTylQHMzu1cjNmMXahb+7g8bwcXs/7u4Nulc8HtTbfXzuQwOUwO088TI2Jkgir/O4uciXOztb7W5sInZ1lQzcw8ly9qnA3qZa9ExPHR9LjU5++5lr8LbgYfVL0tOb7IxHB1InfKQwewmp2/tSV0/g4s6eEgMIq2cUN6/B70IL7stbIbjdf7bneywb7sPkQOk8PkMP08MSJGJqjCr5qKovfSi3KmhAs9iONyPu1zWLv7AksXRf9ZVKxPQkccHcD6lMdHA8zlP+XruwD10Wi82nrjpp91d6/n9xWDfl0re8jfnChwd1FtUHMiw8H065b83kcOk8PkMP08MSJGxvRGfHe+Ft9gFs0fzNF8EpgtsPtden477KALtU0cy1qD9KHxf8bTH3QAK1cepwaQ10/nM3CA+miu2XRzibF/P7/xa77Bc7ivdqA5a+9IehzL25Ak+auE+45beRuXLTQvh8lhcph+nhgRI2N0YU8PbfAuW8QxS/jNRH0l/fpD+vX7fNeWbMAx270re2posUYYpzZmQ96RXui1/yj6UGGhA1jJm/3FLsB8vbWcx1qVCmoZ+7cHfj+QPcAPlX3v8CYanJDD5DA5TD9PjIgRAEJla3ZGUZwmzwutp/tZQrmRD/Rnr/dmi3uDDmBVO4Ch6+jOtRbH/yx/aAeAHCaHIUbECACADmClyiOblXu2NSP/XnrcSf//fP46XbbWVRRtz9fPNRsfQA6TwxAjYgQAQAcQAOQwECMAAJTRAXzQ5fhKAQEgh4EYAQAAAAAAAAAAAAAAAAAAAAAAAAAAAAAAAIAJMTPz3FQU7Z6K4xNTSXKntevPXHpcT4+j6bE5/fNlHZ+L42/T45ACBAAAAIBRSpLl6fFFa1Dv7wWO663v3TzVaLwxFUXT+Z9H0QcKEgCGpNF4Jc2/+9PjXJqX76XHw4Ac3us4plABkMNAjFB3SbIyveg/tVWCW+nxSfp3L/4zg2929vn0z/6bHtcKK06SbFGYADCUjt8vS+zsFeXxjxQuAHIYiBHqLo6PtFWCa/krvN0kyeqCgcHsWKcwAaAk2YO3JPly4B2/x8dahQyAHAZihHpXppc7KkAUvb/g5/bseaq1bt+j0eGHhWv3AQCDyNdr8lc3yuv8XVXIAMhhIEaouzg+UDClc3nQZ6PoP0+s2wcAlNX5+7XEzt/f+ex+AJDDQIxQc3F8qaMShFfIZen332597oTCBICBd/6WlfyE99Fs/vcUNgByGIgR6i6OHxRUhI19fP7R+n6HFCYADDxPH5w34/5e+vWrfNf7JFlR0Flc3fqeR99/P39KDAByGIgRJqZizRW8uvtl8OejaFtrhPhDhQkAA5Q9fX2cnw/k6+P2/v7dbfn8a4UIgBwGYoRJku2w2zmj70FaaV4M+nyj8Wqrkm1RmAAwINPTT+fLYzSf1m5d8Pubr37caOsArleQAMhhIEaYJHF8rMt73OeDdtHNppQmyTe2agaAgebng/mDt0bjjaDvj6IP2vL4WYUIgBwGYoRJkyTv9Fi00bp7ADD83LyhtSzG9j4+83vbU953FSQAchiIESavkmVTQK93HexLkk8VEgAMUXO2/dHg78+eBj+Zv28FzcoHADkMxAhjWdE+6bkVc5J8pJAAYEiyJ7zZ2i2hkuRUW+7epxABkMNAjDCpkmR5WlmuLDDYt1VBAUDFzM4+X5C3NyoYAOQwECNMsmzX3N4DffenGo3XFBQAVEgc723L1xcVCgByGIgRmMrfE+812BfHN6dmZp5VUABQAc11dm+25eq9CgYAOQzECExN7dnzVFpxri0w2PejggKASnQAO2fjm30PgBwGYgTmVaaX0gp0t+dgXxTtUFAAMGJxfLLtdY47CgUAOQzECLRXqM0LzOq7bjtnABihJFmT5uO5tvx8TMEAIIeBGIFOURQvMKvvPwoJAEaWp3cU5Of/KRgA5DAQI1Asjn/tMdj3vQICgJHl6JMFuXmzggFADgMxwmRUlH1TSXKhr8801+srHujzfjgAjEZzF7a5jtycbaoFAHIYiBEmQPY+d1ZZ+l1bL0mOdxnse6BQAWAkHcBNhbm592dWpN9zbSqKtitAAOQwECPUv7L80NqO+dW+PtdtY44kua9QAWAEoqixiA7gF3nuTpKVChAAOQzECHUXx3dbA3Sf9vW55shw0UDfHwoVAEaS0090yc2ru+TyLa3v2a/wAJDDQIxQd813vB9VkF8WUdGKXt09rGABYCQdwCuFuTmKPiz43s35E95s+Y7Z2RcUHgByGIgR6i5JXmwbCV7fx2fXdBlN3qRgAWAkef1+l4dwt/7Jz1lnL46/mvd3+xQcAHIYiBHGo6Jsaasgx4I/G0U7CirYbwoVAEakuPPX67ja9XUPAJDDQIxQM8WDdW8t+Lnsld8kudg2k+/hVKPxikIFgBHp/qS3aAZ+lrdfU2gAyGEgRhgX2TTOzgpxJ60Qr/eoXCvzmX+d74VvU6AAMNK8fi64AyhvAyCHgRhh7CrKsa6jv81tmNfP+9616f/vSr9ebvv+u+mfb1WYADBiUbQ7oPM3l37fdoUFgBwGYoRxkyQ//DOwlw3YZZWin6mgcXxoambmOQUJAJXI66vT3HypR/6+5DUOAOQwECOMqzi+nR5Hn1igcXr66fT/303//HD69Y/We+AP0q/30uPP9Die/v/O9PueUYAAUDFZHo/j/elxLc/fzQd53+fr8mZr7AKAHAZi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KisOP57ZAcAAAAAMCAG+gAAAABgDBjoAwAAAIAxYKBvoi723SFf5AdTSXI/Pf5Kjz/T41T6Z0emomh3+t9bp2ZmnnVRAABgiKJox5DuBe4Gn1OSbBr470+Sb1xsYCIZ6Juoi30wTXjHWwNuN0d68R8f19PjcD7wlyTLXSQAAChRo/HvtP99Iu17/5EeD0t52B/H5/M+fqgk2ZB+/9H06+l8osDSz+H2VBR94GIDE8lA3wRLkjV5AozjK5UY9Gsm9YNp5+MVFwcAAEq/H1ie9r8355MBltaP/zP9+kn69aWBnFej8VprckK/5/F7en+zPf26zMUFYHLt2fNUKzn3m9QPpZ/bkg8YtifTJFmZ/v26/O+j6MP0v79Lj8t9/OyzBvwAAGBIssG1OL6xiHuCg6UNrMXxgcBzuJUP8AEALUmyq48nZQ/T4+1FJut1aRKO82Qc9vuOTk1PP+MCAQBAyWZnX+ijn/53az3uFSWfz0LncTKfuAAAzJOtkRf+1G7vAH7fivT4NHCDkNvp977jIgEAQMmi6L0+7gt+LPVcZmef7/n7s03+AIACSfJucEKfnf3XgJP3z0G/N5sJCAAAlCuOfwm8N7hW8nns7PqGURS970IBQPck+t/gBW4HrbkI8NHgNUAAAIAy7w0297Gkz+pSziF7A6h408C5/PwAgJ7J/LvAgbZ9JZ6DwT4AAKjG/cGVwLdutpf0+/d3GVy0pA8ABCTSy4FP7TaVdg7NmX3nAs/jUxcNAABKEkXTgf3yUyX87g+GOqgIAGNlZubZPnbVWjaEc7kddD6NxhsuHgD5g6Ik+abwyBaVB6B/09PP5K/mhry+m/XhB9emb5qojTfkMBAjMHBRtC3wldkTQzqfHYHnc7W0NUEW6mhU7zikIqMTIF4n+Nqv6HED+o0CAlik0KV1oqgxoN+3MT3uTlTulMNAjEAJCfxY4M3pziGe02+B5/S5gQMDByBedQB1AAFK0Gj839B2352ZeS79OTcK2vHTchjo54kR6C9w7gQl8NnZ54d4TlsCOxVz6Xn9y8CBgQMQrzqAOoAApbSxf5a+lnf2lk6SXCz4mRdKf4NHDgMxAmOl0Xg18Mb08tDPLXSnryT50sCBgQMQrzqAOoAApbSxH5e6KUe2BngcnylcpmeQa//JYSBGYCKE76b19QjOLQ68ab6bB7+BA5j0ToB41QHUAQQYfBu7Jn+LJmRTjsW8aRPHhwt+1p302CCHyWEgRqD/xPpT4EDflhEE9IbgG+co2u5iAugA6gAClHLPcKiUTTmy7+/8OQ/ytQHlMDkMxAj0HTDL8ydvIevgZd87mk7FrcCByOMuKIAOoA4gQAnCl/u5Hvwzo2hHl8HCbXKYHAZiBBYXMFsDB9FOj/Acjwee4/18fQ8AdAB1AAEGL45/Cxzs27zgz4qiNwtfB46i3XKYHAZiBBYfMN8EDqJ9PLJzjKLZ4Nd3G41/u6gMLdkAOoCA3DxJ4njnQCYJZMvzZGvwdX72oBwmh4EYgaUFzJ+ByXr9CM/x3T7W6fvARWUIdTJbkPpcvlkMoAMIyM2TU86r0uNe4KYczxf+jOnpZ/LXe6v0BpEcBmIExkK2I1bYANrVkZ5nHL/Vx06W37qwDKFO/moTGNABHNNyXJ4vgJ89OGvugpm1d0dLbE/XWXYDubl2ZX0gsF/+WUEbszo9LhS00xfyQUQ5TA6TwxAjYoQliKIPazF4Fj4gmR0nXViG0MHd25Zc3h7bf2sz/nbmCSBJLrbWwnzYR0z+3ceM3DdVLnQAh1pmq/N1tOL4kzzG4/hSl/jeWWJ7eiu/wQe5uU5lvTF4U472G7wk+aFwUkE2y08Ok8PkMMSIGGHJhf594Gu7WytQQUMHCy67sAyhTi57YuZANvg1butDNhfIPlPKgF7xcVfFQgewRNmgfXMDrr2t/H+zj/hcV8o5Pd7B86gKjNxcu/uI84H3Ee/M+8yhgr+/M9IlguQwOUwOEyNiRIyMVWcodH2NJFk54nNdabCACjamzz+xiHSzo/ryGHTc16bHj0Mc4PtbAkAHsPS4PrmE2LxS4nl91vodn6jAyM0103ztK6QNOdP6/t0Ff/cgf4UMOUwOQ4yIEQYgS6phF/5sBYK6nxl9D1xchtjJfbOt/t3KX2epb5LYmcfQ8Af5std231eh0AEsra2azRe5b87AudtnfB4o8Zr90fodm1Vg5ObatbnLu+yaW5Tjd3f58/cUpBwmhyFGxAiDqwxxcGIetZmZZ/uoqHMuLkNOOrs6biiS5KXaddbj+MhIBvgezxxeozKhAzjEvJrl9+zVxlEt35G9JvI4/le4KMjNtSznL5fwgG+3ApTD5DDEiBhhsAX/c1ASbjReqcC5vmVGHxWPp/21nT2QvRpfvDD2MI+zKhE6gCMQRdMBg/ArSvrds63fcdGFQG6ubbu7fpF5/6DCk8PkMMSIGGGwQbI6cNfMWxU53y19zAy67wIzohuK7zoWl676ujPNmXxnRjzIZ90GdABHV2ZbRzYI//h1Djf8yM31LuNzfc7iP6XQ5DA5DDEiRhh8ob8bmIyPVOJ8o2hHH52HOy4wI+zsnugYeM4GqutyA9Q8fkrP+aN88fJeT3iy9Rw6P/uLSoAOYI0slF+zJ8HltD0b512bd10I5OZatyPb+uinX0iPVQpNDpPDECNihMEX/Le1Why/89WLXsfPLjCVuqFoHjsrmCw/bTvHk/krOCGmp5/O18PsbDO2qwDoANaqvTq0wPIdr5V0rR6v67Vnz1MuBHJzrdveZa3XokOWBHpNgclhchhiRIxQzgW/FrQ4flUuSnHnrNtxzAWmAnX2ZKUTUNaoz58F2++TlihqFMTejbyzDzqAdWqrLg99hvyTgwK/uQjIzWNRtp8H9tM/V1hymByGGBEjDP5irwtMxOcrdM7X+hjo2+ciU4FEtKpLvT07NT39zIjPbWV6Hlda53Nlanb2hUU03jcK/m2fufDoANaqP7B2JA/OnlwvZq8Lgdw8BrK+RFg//aaHgnKYHIYYESMM/oL/NzARf1aRgF7V1wK/UfSei0xF6u7XXTu5jcYbIzyvL1rncTXfer1fRWs9ZDOA+x0wBB3AUZfXRwvk03Jexc8GVbzGh9w8jvcYZwLX6bNekxwmhyFGxAgDLviTgWtovF6RCvpOXwN9BhuoTqydXfD1lWE/1c5m9DZ33L6dxsrzi4zJCwXJ9bQLjg5g7dqo73u2UTMzz5VwjdY/8bo/yM3jUq7Zwut3A/vrPyowOUwOQ4yIEQZX8MsKF9DvDJR7FTrnL/sY6LvuIjNy2Sy5JDke+FT793x322E3+Eny9qI+nz0A8HQeHcDx6A9kO4/2apvKaYMOzvs9X7kQyM1jUbbPdVnSw4N5OUwOQ4yIEYZwwTfVbkOLbAHH8I7Dty5yBfXT8ZvEoznDbn/6dU3J8f9S63ceWMK1/K5wIVezHxhM7hmH41AtrkkUvTn09W6zWcTN9u7RmwOvCA65eeJzc/3b99WFM/0XPvbW6N8oh8lhcpgYESNipNKdus8D17nbUYnzbT4h7KdT9o6L7GaixjcVd9Kvn6Rfl5d0Hfanx6VF37RkC5XPb7wfn/fXKjk6gDXrAC7cH3irpDbo0c+/JDDkZrl5LNr3HxZZtjdq85BQDpPD5DAxIkbESMWDMOyJWxnvay+usvyvr46YWUVuJsbjuJ7W5U/zp+RVEkWzXdbztMgqOoD16wD+2uPfMDfwfNp8cDc374HiboEhN8vNta9DBwrK6Wp6/BTYd98qh8lhcph+nhgRIyzFnj1PBa9LUp0K+ksfA31mFbmZkEjKvY5XC87xigqODmDNOoDZrN7e+fRUyQMCc4va8Ru5WYxXqR35uKBsbqV//mLAK2OPjjNymPoth+nniRExwlJE0fuBlXdfJc43jtf2+WrFehfZzcSYvCZ0L9+EZrG74pbTfrzZ5Vy/UMHRAaxZB3Ch/kCS7Brw9d/Q9juOCgq5WW6udZu+paB87k81Gq/Oq1+Xx2ZTDjlMDpPDxIgYESMV7tAdDezIbKrI+e7ro/P1gwvsZmIMjrn8JiJbC696Cfy413bRARyTDmAcHx7qg7M4PtvWblicWW6Wm+sqi9+inRyzwb8n2/1PA8v3MzlMDpPD9PPEiBhh8RfgZsCA2f1KrHOXJKtaix+HDvS97AK7maj5cTJ/3aWKmq/9zxW+ogM6gHXsAPbqD1wd6O/qfKr8s4CQm+XmmmquwVTUfuzs+N7p6ae79B061z6Uw+QwOUw/T4yIERZ1sTcGVtwTFWksPu4j2E64wFQs2S3Pd66O4weBu85tqfi/Z1eXcz/sYlOxurqixwOhbxRQXkYvLdAmfTuw39V8SHCr7SnvGy4CcnMty29NelzsawmPhWaVdJsNKIfJYXIYYkSMECCOPwkcNNtZkQC+EXi+DzxppcJxd2yB+nukFrv3ddsUJ0nedZHRARyz/sAgd8HsbAPPuQDIzbVsW5flG2d0ltWxnp9rNF4PHOg7rZDlMDkMMSJG6P8inKnNgrjha3pk2zY3XFwqHHdHuzSwf+XTnOuRUF/sGn/ZazmgA1i3MvqhRxk9zJfOGIQo2lawpqc1W5Cb61lmhwrK7Kd8luTCbc4fAQN9D21yIofJYYgRMUJ/F3t54BoZl0d+rtnAQdbRCnv693sl1hOEItlU5qJ1JrN6W4cd5h434ru7xOAlFxkdwLHrDwzmSWwcr0uPu23lf1wFRW6uoaJ+QDZ4l73KG9bu7PLwXg6TwxAjYoRBi+PNgQNnX1fgXI8Enuu9vIJBdRvaUwX19nh6rKzZv+NClzj8zkVGB7B25fN26TfazfVaLnfk7NnZf6mgyM0107nIenP9wmxTjvAyX9Xqt9d/Uw45TA5DjIgRMVIZcby/Fgvhhg5INivpdheWCsfc0bF4Up012FVezxN0AAfbH2g0Xlti+S/LX+frbP92q5zIzTWTra+XJPc7Xm9Okg2LKPsDgfcib8thcpgchhgRI4RdkIsByXUuaJ2NskxPP9OxY0v3IP7SRaXCDezBjtiq65o/SfJRj1jc7GKjA1i78um1VtbdAbR/xwpfiQS5uW5tRbY+7+2CMntzkeW/0aYccpgchhgRIwxKNrU+bJbcjyOskMUjw8UBfMpFpbKiKO5oUOP4rRrfGH3fY+Me07PRARyv/sCxJbYXRUtvPLDMBnJzzTQfvl8pmLGxbYltxC+Bm3JMbv9CDpPDECNihMDOzQeBr8KObrplHH8bOBj5kzVUqHCsfdiWbO7kr73UO5ne65FMwzbCyXbRay58vk8lQQewwv2BxS6J0Vz4+Xuv+CM3j0UbujItp/Ol3CeE35M0Jrj85TA5DDEiRghQNL2y+H3tV0YUrF8GDvL9nH7vaheUiiadLW319Xb6Zy/X+t+UtQm9YjK8DTrSamP+T0VBB7DC/YF+Ftd/pDnz55wNe5Cbx6bMTpXWdjZvFm8H9PmvyWFymByGGBEj9A6GvwIS6t0RVcb9gYN8Z/Idu6CaMfZy28y32/laNHUXRTuWPND3eOenqyoKOoAj7wDe7VE2f/T987JZUdkumcU/87wZ+MjNtWsjDpW+ZE7oA/4k2SSHyWFyGGJEjFB8cV4NTKbHhxygK4NnGmbfN8pNQqCX5lOOG22vBL06Jsni8AJPhZ7t+fnmjr237MSEDmAt+gNf9VnGn/f4WVfzthHk5vrIXpftjOVfBn4jF8drrckth8lhiBExwtKS9mxgMt01tHOanX0h/X0XAgf5PnMRqbQ4Pjsvju6ljey/xyiRnl5gnYf3e95kJcmfrXL5y2v36ABWvD+Qzb4NK9+thYv0Pz5u5utygtxcp/LaOdQbuZAN+LJNORZ6oCiHyWFymH6eGBEjE9/R6b0+37+HVAE/7DmldP6rxFklg2o3qPETHdJx28Fv/myI4uPXLp9bl98gPB4QnFVZ0AGsdH9gbsHNdZodv/MLtAk37LyG3Fy78tpeOMhW5mvO7Ruk2JRDDpPDECNihEB79jzVStQhM/qWlRyQG3os4lj0vveLLiA1SDK3lryLUbUTxoOAeD35T4PffFV3b9vnrlq/AR3AkZfJqp79gWz2bvHn1rde57sW0BZcyWfsg9xcp/LauuRXvBZ7jxJ2T3Cj9HsUOUwOk8PEiBgRIzW74LsCk+jfJZ7D+gXX+XpcAe9bx4uaxdiLeSc0iqbH9N/3MLgN6X5sVlHQAazszfyjcvk4v5nONi+Iom3pn327wGsb7cfP1mpBbq6ZbPmNbjE9jJu5bGH4sPblf3KYHCaHIUbECI8v+MU+Lt7GAf7eZfnN/ULrez15HMlnA0HdjHOjlw2+L22Q75AKgg5gBRTtpPnk8WAJcb5/4mbcIDfXv03Y2SOmLw/pHE4EtjG30uv5tBwmh8lhiBExQpJ81OcFPJ9Po1/871vTGkk+nO9sFjaD72E+wJfN+gOqmDSuLiEp/OqVXXQAKxPLVwYwO7dzMWYzdqFu7ePyvB1czPq7g2+XzgW3N91eO5PD5DA5TD9PjIiRCar87yxyJs7N1vpamwufnGVBNTPzXL6ocTaol70SEcdH0+NSn7/nWv4uuBl8UPW25PgiE8PVidwpDx3Aanb+1pbQ+TuwpIeDwCjaxg3p8XvQg/iy18puNF7vu93JBvuy+xA5TA6Tw/TzxIgYmaAKv2oqit5LL8qZEi70II7L+bTPYe3uCyxdFP1nUbE+CR1xdADrUx4fDTCX/5Sv7wLUR6PxauuNm37W3b2e31cM+nWt7CF/c6LA3UW1Qc2JDAfTr1vyex85TA6Tw/TzxIgYGdMb8d35WnyDWTR/MEfzSWC2wO536fntsIMu1DZxLGsN0ofG/xlPf9ABrFx5nBpAXj+dz8AB6qO5ZtPNJcb+/fzGr/kGz+G+2oHmrL0j6XEsb0OS5K8S7jtu5W1cttC8HCaHyWH6eWJEjIzRhT09tMG7bBHHLOE3E/WV9OsP6dfv811bsgHHbPeu7KmhxRphnNqYDXlHeqHX/qPoQ4WFDmAlb/YXuwDz9dZyHmtVKqhl7N8e+P1A9gA/VPa9w5tocEIOk8PkMP08MSJGAAiVrdkZRXGaPC+0nu5nCeVGPtCfvd6bLe4NOoBV7QCGrqM711oc/7P8oR0AcpgchhgRIwAAOoCVKo9sVu7Z1oz8e+lxJ/3/8/nrdNlaV1G0PV8/12x8ADlMDkOMiBEAAB1AAJDDQIwAAFBGB/BBl+MrBQSAHAZiBAAAAAAAAAAAAAAAAAAAAAAAAAAAAAAAAAAmxMzMc1NRtHsqjk9MJcmd1q4/c+lxPT2Opsfm9M+XdXwujr9Nj0MKEAAAAABGKUmWp8cXrUG9vxc4rre+d/NUo/HGVBRN538eRR8oSAAYkkbjlTT/7k+Pc2levpceDwNyeK/jmEIFQA4DMULdJcnK9KL/1FYJbqXHJ+nfvfjPDL7Z2efTP/tvelwrrDhJskVhAsBQOn6/LLGzV5THP1K4AMhhIEaouzg+0lYJruWv8HaTJKsLBgazY53CBICSZA/ekuTLgXf8Hh9rFTIAchiIEepdmV7uqABR9P6Cn9uz56nWun2PRocfFq7dBwAMIl+vyV/dKK/zd1UhAyCHgRih7uL4QMGUzuVBn42i/zyxbh8AUFbn79cSO39/57P7AUAOAzFCzcXxpY5KEF4hl6Xff7v1uRMKEwAG3vlbVvIT3kez+d9T2ADIYSBGqLs4flBQETb28flH6/sdUpgAMPA8fXDejPt76dev8l3vk2RFQWdxdet7Hn3//fwpMQDIYSBGmJiKNVfw6u6XwZ+Pom2tEeIPFSYADFD29PVxfj6Qr4/b+/t3t+XzrxUiAHIYiBEmSbbDbueMvgdppXkx6PONxqutSrZFYQLAgExPP50vj9F8Wrt1we9vvvpxo60DuF5BAiCHgRhhksTxsS7vcZ8P2kU3m1KaJN/YqhkABpqfD+YP3hqNN4K+P4o+aMvjZxUiAHIYiBEmTZK802PRRuvuAcDwc/OG1rIY2/v4zO9tT3nfVZAAyGEgRpi8SpZNAb3edbAvST5VSAAwRM3Z9keDvz97Gvxk/r4VNCsfAOQwECOMZUX7pOdWzEnykUICgCHJnvBma7eESpJTbbl7n0IEQA4DMcKkSpLlaWW5ssBg31YFBQAVMzv7fEHe3qhgAJDDQIwwybJdc3sP9N2fajReU1AAUCFxvLctX19UKADIYSBGYCp/T7zXYF8c35yamXlWQQFABTTX2b3Zlqv3KhgA5DAQIzA1tWfPU2nFubbAYN+PCgoAKtEB7JyNb/Y9AHIYiBGYV5leSivQ3Z6DfVG0Q0EBwIjF8cm21znuKBQA5DAQI9BeoTYvMKvvuu2cAWCEkmRNmo/n2vLzMQUDgBwGYgQ6RVG8wKy+/ygkABhZnt5RkJ//p2AAkMNAjECxOP61x2Df9woIAEaWo08W5ObNCgYAOQzECJNRUfZNJcmFvj7TXK+veKDP++EAMBrNXdjmOnJztqkWAMhhIEaYANn73Fll6XdtvSQ53mWw74FCBYCRdAA3Febm3p9ZkX7Ptako2q4AAZDDQIxQ/8ryQ2s75lf7+ly3jTmS5L5CBYARiKLGIjqAX+S5O0lWKkAA5DAQI9RdHN9tDdB92tfnmiPDRQN9fyhUABhJTj/RJTev7pLLt7S+Z7/CA0AOAzFC3TXf8X5UQX5ZREUrenX3sIIFgJF0AK8U5uYo+rDgezfnT3iz5TtmZ19QeADIYSBGqLskebFtJHh9H59d02U0eZOCBYCR5PX7XR7C3fonP2edvTj+at7f7VNwAMhhIEYYj4qypa2CHAv+bBTtKKhgvylUABiR4s5fr+Nq19c9AEAOAzFCzRQP1r214OeyV36T5GLbTL6HU43GKwoVAEak+5Peohn4Wd5+TaEBIIeBGGFcZNM4OyvEnbRCvN6jcq3MZ/51vhe+TYECwEjz+rngDqC8DYAcBmKEsasox7qO/ja3YV4/73vXpv+/K/16ue3776Z/vlVhAsCIRdHugM7fXPp92xUWAHIYiBHGTZL88M/AXjZgl1WKfqaCxvGhqZmZ5xQkAFQir69Oc/OlHvn7ktc4AJDDQIwwruL4dnocfWKBxunpp9P/fzf988Pp1z9a74E/SL/eS48/0+N4+v870+97RgECQMVkeTyO96fHtTx/Nx/kfZ+vy5utsQsAchiIkRH6f+Eo/In+q86gAAAFKnRFWHRNYXRoTUwAPG1hdGggeG1sbnM9Imh0dHA6Ly93d3cudzMub3JnLzE5OTgvTWF0aC9NYXRoTUwiPjxtc3R5bGUgbWF0aHNpemU9IjE2cHgiPjxtc3Vic3VwPjxtaSBtYXRoY29sb3I9IiMwMDdGN0YiPkQ8L21pPjxtaSBtYXRoY29sb3I9IiMwMDdGN0YiPnM8L21pPjxtbyBtYXRoY29sb3I9IiMwMDdGN0YiPis8L21vPjwvbXN1YnN1cD48bW8gbWF0aGNvbG9yPSIjMDA3RjdGIj4mI3gyMTkyOzwvbW8+PG1zdXA+PG1pIG1hdGhjb2xvcj0iIzAwN0Y3RiI+JiN4M0M0OzwvbWk+PG1vIG1hdGhjb2xvcj0iIzAwN0Y3RiI+KzwvbW8+PC9tc3VwPjxtbyBtYXRoY29sb3I9IiMwMDdGN0YiPiYjeEEwOzwvbW8+PG1vIG1hdGhjb2xvcj0iIzAwN0Y3RiI+KzwvbW8+PG1zdWI+PG1pIG1hdGhjb2xvcj0iIzAwN0Y3RiI+JiN4M0JEOzwvbWk+PG1pIG1hdGhjb2xvcj0iIzAwN0Y3RiI+JiN4M0M0OzwvbWk+PC9tc3ViPjxtbyBtYXRoY29sb3I9IiMwMDdGN0YiPiYjeEEwOzwvbW8+PG1vIG1hdGhjb2xvcj0iIzAwN0Y3RiI+JiN4MjE5Mjs8L21vPjxtbyBtYXRoY29sb3I9IiMwMDdGN0YiPiYjeEEwOzwvbW8+PG1pIG1hdGhjb2xvcj0iIzAwN0Y3RiI+WDwvbWk+PG1vIG1hdGhjb2xvcj0iIzAwN0Y3RiI+KzwvbW8+PG1zdWI+PG1pIG1hdGhjb2xvcj0iIzAwN0Y3RiI+JiN4M0JEOzwvbWk+PG1pIG1hdGhjb2xvcj0iIzAwN0Y3RiI+JiN4M0M0OzwvbWk+PC9tc3ViPjxtbyBtYXRoY29sb3I9IiMwMDdGN0YiPis8L21vPjxtc3ViPjxtaSBtYXRoY29sb3I9IiMwMDdGN0YiPiYjeDNCRDs8L21pPjxtaSBtYXRoY29sb3I9IiMwMDdGN0YiPiYjeDNDNDs8L21pPjwvbXN1Yj48bW8gbWF0aGNvbG9yPSIjMDA3RjdGIj4mI3hBMDs8L21vPjxtc3BhY2UgbGluZWJyZWFrPSJuZXdsaW5lIi8+PG1yb3cgbWF0aGNvbG9yPSIjMDA3RjdGIj48bXN1YnN1cD48bWk+RDwvbWk+PG1pPnM8L21pPjxtbz4tPC9tbz48L21zdWJzdXA+PG1vPiYjeDIxOTI7PC9tbz48bXN1cD48bWk+JiN4M0M0OzwvbWk+PG1vPi08L21vPjwvbXN1cD48bW8+JiN4QTA7PC9tbz48bW8+KzwvbW8+PG1zdWI+PG1pPiYjeDNCRDs8L21pPjxtaT4mI3gzQzQ7PC9taT48L21zdWI+PG1vPiYjeEEwOzwvbW8+PG1vPiYjeDIxOTI7PC9tbz48bW8+JiN4QTA7PC9tbz48bWk+WDwvbWk+PG1vPis8L21vPjxtc3ViPjxtaT4mI3gzQkQ7PC9taT48bWk+JiN4M0M0OzwvbWk+PC9tc3ViPjxtbz4rPC9tbz48bXN1Yj48bW92ZXI+PG1pPiYjeDNCRDs8L21pPjxtbz4mI3hBRjs8L21vPjwvbW92ZXI+PG1pPiYjeDNDNDs8L21pPjwvbXN1Yj48bW8+JiN4QTA7PC9tbz48L21yb3c+PC9tc3R5bGU+PC9tYXRoPoAjn/MAAAAASUVORK5CYII=\&quot;,\&quot;slideId\&quot;:1962,\&quot;accessibleText\&quot;:\&quot;D subscript s superscript plus rightwards arrow tau to the power of plus space plus nu subscript tau space rightwards arrow space X plus nu subscript tau plus nu subscript tau space\\nD subscript s superscript minus rightwards arrow tau to the power of minus space plus nu subscript tau space rightwards arrow space X plus nu subscript tau plus nu with bar on top subscript tau space\&quot;,\&quot;imageHeight\&quot;:51.68},{\&quot;mathml\&quot;:\&quot;&lt;math style=\\\&quot;font-family:stix;font-size:16px;\\\&quot; xmlns=\\\&quot;http://www.w3.org/1998/Math/MathML\\\&quot;&gt;&lt;msup&gt;&lt;mi mathcolor=\\\&quot;#FF00FF\\\&quot;&gt;&amp;#x3C4;&lt;/mi&gt;&lt;mo mathcolor=\\\&quot;#FF00FF\\\&quot;&gt;-&lt;/mo&gt;&lt;/msup&gt;&lt;mo mathcolor=\\\&quot;#FF00FF\\\&quot;&gt;&amp;#x2192;&lt;/mo&gt;&lt;msub&gt;&lt;mi mathcolor=\\\&quot;#FF00FF\\\&quot;&gt;v&lt;/mi&gt;&lt;mi mathcolor=\\\&quot;#FF00FF\\\&quot;&gt;&amp;#x3C4;&lt;/mi&gt;&lt;/msub&gt;&lt;mo mathcolor=\\\&quot;#FF00FF\\\&quot;&gt;+&lt;/mo&gt;&lt;msub&gt;&lt;mover mathcolor=\\\&quot;#FF00FF\\\&quot;&gt;&lt;mi&gt;v&lt;/mi&gt;&lt;mo&gt;&amp;#xAF;&lt;/mo&gt;&lt;/mover&gt;&lt;mi mathcolor=\\\&quot;#FF00FF\\\&quot;&gt;&amp;#x3BC;&lt;/mi&gt;&lt;/msub&gt;&lt;mo mathcolor=\\\&quot;#FF00FF\\\&quot;&gt;+&lt;/mo&gt;&lt;msup&gt;&lt;mi mathcolor=\\\&quot;#FF00FF\\\&quot;&gt;&amp;#x3BC;&lt;/mi&gt;&lt;mo mathcolor=\\\&quot;#FF00FF\\\&quot;&gt;-&lt;/mo&gt;&lt;/msup&gt;&lt;mo mathcolor=\\\&quot;#FF00FF\\\&quot;&gt;,&lt;/mo&gt;&lt;mo mathcolor=\\\&quot;#FF00FF\\\&quot;&gt;&amp;#xA0;&lt;/mo&gt;&lt;mrow mathcolor=\\\&quot;#FF00FF\\\&quot;&gt;&lt;msup&gt;&lt;mi&gt;&amp;#x3C4;&lt;/mi&gt;&lt;mo&gt;+&lt;/mo&gt;&lt;/msup&gt;&lt;mo&gt;&amp;#x2192;&lt;/mo&gt;&lt;msub&gt;&lt;mi&gt;v&lt;/mi&gt;&lt;mi&gt;&amp;#x3BC;&lt;/mi&gt;&lt;/msub&gt;&lt;mo&gt;+&lt;/mo&gt;&lt;msub&gt;&lt;mover&gt;&lt;mi&gt;v&lt;/mi&gt;&lt;mo&gt;&amp;#xAF;&lt;/mo&gt;&lt;/mover&gt;&lt;mi&gt;&amp;#x3C4;&lt;/mi&gt;&lt;/msub&gt;&lt;mo&gt;+&lt;/mo&gt;&lt;msup&gt;&lt;mi&gt;&amp;#x3BC;&lt;/mi&gt;&lt;mo&gt;+&lt;/mo&gt;&lt;/msup&gt;&lt;/mrow&gt;&lt;mspace linebreak=\\\&quot;newline\\\&quot;/&gt;&lt;mrow mathcolor=\\\&quot;#FF00FF\\\&quot;&gt;&lt;msup&gt;&lt;mi&gt;&amp;#x3C4;&lt;/mi&gt;&lt;mo&gt;-&lt;/mo&gt;&lt;/msup&gt;&lt;mo&gt;&amp;#x2192;&lt;/mo&gt;&lt;msub&gt;&lt;mi&gt;v&lt;/mi&gt;&lt;mi&gt;&amp;#x3C4;&lt;/mi&gt;&lt;/msub&gt;&lt;mo&gt;+&lt;/mo&gt;&lt;msub&gt;&lt;mover&gt;&lt;mi&gt;v&lt;/mi&gt;&lt;mo&gt;&amp;#xAF;&lt;/mo&gt;&lt;/mover&gt;&lt;mi&gt;e&lt;/mi&gt;&lt;/msub&gt;&lt;mo&gt;+&lt;/mo&gt;&lt;msup&gt;&lt;mi&gt;e&lt;/mi&gt;&lt;mo&gt;-&lt;/mo&gt;&lt;/msup&gt;&lt;mo&gt;,&lt;/mo&gt;&lt;mo&gt;&amp;#xA0;&lt;/mo&gt;&lt;mrow&gt;&lt;msup&gt;&lt;mi&gt;&amp;#x3C4;&lt;/mi&gt;&lt;mo&gt;+&lt;/mo&gt;&lt;/msup&gt;&lt;mo&gt;&amp;#x2192;&lt;/mo&gt;&lt;msub&gt;&lt;mi&gt;v&lt;/mi&gt;&lt;mi&gt;e&lt;/mi&gt;&lt;/msub&gt;&lt;mo&gt;+&lt;/mo&gt;&lt;msub&gt;&lt;mover&gt;&lt;mi&gt;v&lt;/mi&gt;&lt;mo&gt;&amp;#xAF;&lt;/mo&gt;&lt;/mover&gt;&lt;mi&gt;&amp;#x3C4;&lt;/mi&gt;&lt;/msub&gt;&lt;mo&gt;+&lt;/mo&gt;&lt;msup&gt;&lt;mi&gt;e&lt;/mi&gt;&lt;mo&gt;+&lt;/mo&gt;&lt;/msup&gt;&lt;/mrow&gt;&lt;/mrow&gt;&lt;mspace linebreak=\\\&quot;newline\\\&quot;/&gt;&lt;/math&gt;\&quot;,\&quot;base64Image\&quot;:\&quot;iVBORw0KGgoAAAANSUhEUgAABe4AAAEvCAYAAAAzelHFAAAACXBIWXMAAA7EAAAOxAGVKw4bAAAABGJhU0UAAADgYC5w5gAAMJ1JREFUeNrt3Q/kVff/B/D5yEeSkSSZRCbJJJJMJiPJJBnJzExiksxkJMkkkUnylZhkkokkySS+JpkkZpKZxGSSZGSSj3zE5/d+/7w/nO9xzrn/7z3nfh4P3r771j2ne9/39b73+fp8zp933gEAAGBoZt6ZmRfG2dz4wswAAMhiAAAAjKZZnAxjJjcumhkAAFkMAEb9RTkzimHmAdAsAuhB9CAgi8liACA0A4BmEUAPAshiACA0C80AaBYB0IMAshgACM0AoFkE0IPoQUAWAwChWWgGQLMIgB4EkMUAQGgGAM0igB5EDwKyGAAAAJpFAABkMQAAADSLAACyGAAAAJpFAABkMQAAADSLAACyGAAAAJpFAABkMQAAADSLAACyGAAAAJpFzSIAgCwGAACAZhEAQBaTxQD4/y+FM2GcLRhrzA7WgXUAaBY1i4DsBWocWQyA4X8pvCn4UojjE7ODdWAdAJpFzSIge4EaRxYDQKAA6wBAswjIXqDGkcVksZG9EXtLFnFdxqR3CQQKsA6QxWQxGlHP52tez7NjsXcLkL1Q48hisphmUbMICBRgHSCLoVnULAKyF6hxZDFZTLMICBRgHSCLyWJoFjWLgOyFGlfjspgsplnULAICBVgHyGJoFjWLgOwFahxZTBbTLAICBVgHyGKyGJpFzSIge4Eal8VkMQAECrAOAPr/eThZ8Fl40cwAsheocWQxmAuLcIFZQKAA6wBAs4j+AtlL9kKNgywG9ViA34fxaxjzG/waJsLYEMb+MK6H8bpfHyJhPwfCeBTGdBhPwzjlNB6BQo1jHQBoFtFfyF6ylx7EOlDjyGLAoBbfN5lFd71Bz/uDMHaFcTaM2yVfQDEATPT47xwu+WKLwWKVChIo1DjWwUjnaF4KkUVjwgyBZhH9heyF7GUdoMb1F7JYqxf4Xhj7wrgSxp9hTIXxts8X8n9hidFFbS6NtZOpo/M1fZ7rw/gpjAcpKLS7Ljb1+O/+U7Hvx00+ikigUONq3DoYgzm6WlG/n/a472VpfZSNJd4B9BeaRfQXspfspQexDtS4/mLc+4uxzWLxwyyMW0O6A6/wSrd1uiNXS6dqupYuxzpPI/73kzbWxb4e/91W+z+kggQKNY51MLI5el1Ru+/2uO/PqxpKs4/+QrOI/kL2kr30INaBGtdfzIX+YuyyWDoC5saQAnVffvPDnP9wOpGrp2MNed6HB9lwthFaHqgegUKNYx2MZH7WVdTtwz7s/3LF/s95B9BfaBbRX8hespcexDpQ4/qLudBfjFUWS9cD+3fIofptr7/5gVBDN3N19V1DnvelirXxe4/7PtJi7U2rHIFCjWMdjGR+vq6o27N92P+Liv3v9A6gv9Asor+QvWQvPYh1oMb1F3OhvxibLBaPIhhyoJ4ddywx+lC/C+MXcK62TjTgeb/foumc6GHfE+mmPGX7n1I5AoUaxzoYyfxcHVTwTTdmc7AE+gvNIvoL2Uv20oNYB2pcfzHn+4uxyGLxtIYRheo4jlpi9KmOlxactna2Ac/7XsX62NCHhuPOoE6XQqBQ41gHXc3P1KCCb4ujbe6ZffQXmkX0F7KX7KUHsQ7UuP5irvQXjc9i8WY7IwzVPX9gQq6eV4TxLFdj8U7z82r8nKuORvusD/ufH8b9gn1fUjEChRrHOhj63Kwf5DVRwz6uV+z/pOpEf6FZRH8he8leehDrQI3rL+ZKf9HoLBae6P6CJ/9LGF+lGxtMVmx7cxAfftCHul5VcP2teCrbopo+3+2DvslH2M+agn1/rloECjWOdTD0uak6YuU/Pe47nro9XbH/baoT/YVmEf2F7CV76UGsAzWuv5gr/UVjs1h4kptyTzr+BmV1m9uuLXjRT3u5ThgMIFw/z9Xo4/jnNXyuCyo+BG/18d/Jny61SKUIFGoc62Doc3NtgNef3Fx1ozQ5Df2FZhH9hewle+lBrAM1rr+YS/1FI7NY/CAJ4+/0ZF+GsavD7S+5Vj0NWJwbC+r0VRg7avhcnw/yxjZhP4tz+72hQgQKNY51MPR5mRjw9SerTgn/r8pEf6FZRH8he8leehDrQI3rL+ZSf9HUH9xfSE80XqtvTYfbrkhvfr4YlvoooYa1frPkA+ZMna5L2eI3pMv7sP9Pc/vcojoECjWOdTD0edlQsQ5+78P+71Ts/5DKRH+hWUR/IXvJXnoQ60CN6y/mUn/RuCyWOYU1XqPv/S62P13wgq/4GKGGtR5/8/iw4kMm/t0HNXmu5wZ1alPa/w+Z/T1SHQKFGsc6GMm8HKxYB2d63PeCgh98ZsdGlYn+QrOI/kL2kr30INaBGtdfzKX+ook/uP89Ffz6LrZdXLJYPvYxQs3qfHkYP1d8wGSP5jpedaO0IT3fLyqe48Ee9z0vjH8z+/tChQgUahzrYCTzUnXU144e9727Yt9TqhL9hWYR/YXsJXvpQawDNa6/mGv9RaOyWOY0ngNdbn+04MU+8REyVl9ec3U8ietjhO/JJxXP7WKP+/4ys68/53jt7x3jGv655nOvxq2DOb0O2rj+5IIe91/1wyRnRqK/0CzqL/QXspfspQexDtS4/mLO9RdN+8H9b2Hc76EgnhW82O98FQvWYzTujeK6dOHfXDaoO96no+Bm97VdoBAoRjT3atw6mOvBemPF8/6tx30vb3Ea6z6Vj/5ipE313tzYrL/QX8hespfsZR2ocTWuv5DFsk80nsazpdubPFWEsZW+igXrMRzxS3jdkD9Iyj4UX/Ww3y1Nu+O3QDG2oVmNWwdzPVhXXX/ydI/7/r7FvKxW+egv0F/oL2Qv2UsPYh2ocf2F/mJ8F+JvRUcPmBnBekzH02H/Bi7d0K3sFKeJLvf5IO1jOoxVal+gGPH8q3HrYC4H6xuDuP5k2HZRbDwr9v1M1aO/QH+hv5C9ZC89iHWgxvUX+ovxXYTrB3EzDwTrml6L8qtuv8B7fF9uVjyvZV3s77PM9sdUvkBRg/lX49bBnFwH6WivN4O4/mS8pEiLOXETTPQX6C/0F7KX7KUHsQ7UuP5CfzHGi/DHkjdrudkRrMdkxLvBfxtP+R7h+3K54vlt7XBfk6lJiNs+iv9f5QsUNZh/NW4dzNVg/WHFc77fw35bHQ0Tx2eqHv0F+gv9hewle+lBrAM1rr/QX4znAlycTv/Jv1EPzA41rtv4hbqvzQ/iS2EsqcFz/qHiOe7scF/Z35BuUhFDfR/Lfuv9iblR49bB3FwH4XUfGsT1J8O2J9r4jlumItFfgP5C9pK99CDWgRrXX+gvxrMYvil5o46bHRpQv3errssVxrYaPdc9Fc/1iw72szrzpXZaFQgUahzrYOTzUXX9ye1d7nN5muf4XfZXyb7/UI3oL0B/IXvJXnoQ60CN6y/0F+NbDA9K3qyPzQ4NqN+HJfV7PZ4CVLPnuqvig/d4B/v5NXPq3nxVIFCocayDkc5Fq+tPTna5359m107FujqrGtFfgP5C9pK99CDWgRrXX+gvxrMY1pa8UW9GcXMd6LB+Py75EPu6ps93e8WH44U293Ew8zrXqQKBQo1jHYx8LjZV1P29HvcZf/h5oF+nf4P+AvQXspfspQexDtS4/kJ/0ZxiOFXyRt0yO9S8dleE8TxXty/qfB26ikY2jp/a2H5N5svsoCoQKNQ41kEt5uJwRd1/38X+4hE2f6TtN4fxS8XRNgtUI/oL0F/IXrKXHsQ6UOP6C/3FeBbD05I365TZocZ1u6ygdn+r+w004ul2FR++19vY9s/02F9UgUChxrEOajMXN/t5/cmwzZG07dUYnFOALtr3XZWI/gL0F7KX7GVurAM1rr/QX4xnIXxYUQifmiFqWrdLwnicP4IrjIUNef5la+5mi+1+TI+LDcUSlSBQqHGsg1rMQzx6Zbpf158Mj1+V5vZNOvJzdz+u2Qr6C9BfyF6ylx7EOlDj+gv9RbOK4WTFm7XRDFHDml2Yjnz5n1PfmnS91PBcp0rW3LOKbfZmPqQ/VAkChRrHOqjNPHxUkaXudrivGNLvp22/S392uWL/W1Qi+gvQX8hespfZsQ7UuP5CfzGexfCw4s2abHMfmx09wxBr9lauTs818DU8K1lz/5Y8flPmt637VYFAocaxDmo1D0f6df3JGKbTdvGoz8kUtP8t2fe0m3yivwD9hewle+lBrAM1rr/QX4xnISytKISZDvbxKp5aZEYZQs3+kKvT02PSHMyOqYLHrgzjn/T3l1SBQKHGsQ5qNw9V15/c2cF+NuePdMn9WX78rArRX4D+QvaSvfQg1oEa11/oL8azED7tQ7C+MntHYjPKgOt1/ziE6vRabrSz7tK1Np+kv7sXb5qjEgQKNY51UKs5qLr+5Ey7NzRMN0R8nm8e4408K/b9bYuQvk6Vor8A/YXsJXvpQawDNa6/0F80sxjOVAXrVqeyhr/fkx73yGwy4FrN/0bwbMNfz5WKdTcvPWZR5lTzeMrfUpUgUKhxrIPafz91fFmQ2Cxmrq38IozFmb97VLHvdSX7W5pC+jOnug78/X8/XlIj3cxuOl1bN76XR7Pvo/5Cf4H+QvZC9rIOUOP6CzothustimFbxbZbMr8B2mM2GWCdLsn8ljCOi2Pwmi5WrLsF6QZZ92avxxfGGpUgUKhxrINazsGRFllqWYvtJ3Knde/I/N2yiv3+U7G/X1vlOPry3u+sWANxvJyL3wn6C/QXsheyl3WAGtdf0J9i+LtFMVwr2W53ZjH9aSYZcJ1mT+O5MSav6ULFulsVxp3MjUG2qgKBQo1jHdR2Dm61yFKfV2w7P3dK9/nc3++q2O/lkn2ea+qNFRv2vq9MR9fPtDG26y/0F+gvZC9kL+sANa6/oF8L4n+u8xePSEiPX1dw6tEWM8mA63R++uC6Oy7Xniu4CVZ2PMn8924VIFCocayD2r7+VtefjOPB7KnZuW3fS99rs4/7Ix4JlnvMfyr2u6dgn/tmLzHiWq0Df+9Pt/lD+9kj+pb5XNBfoL+QvZC9rAPUuP6CTgpiuoOmo2icN4sMqVbnjdO1YuM1NNtYXwe88wKFGsc6qPXr39xmXrodxvq0Tbw+5KF0GZXZv38VjwIr2H/VJUc+yD32k/Tn8T1ZqzoH/t7/3GFmPj2H5kZ/gf5C9kL2sg5Q4/oL+lAQUz2E6od+2wJdr72vW6yv42ZJoFDjWAe1f/1He/wBZeV85a6//D8j97itmUz3ucocynv/3w7f45f6C/0FyF7IXtYBalx/QScFcb/LAoh3EX7PDELXa29vxfq6YIYECjWOddCI13+rD6H6q4r9Vx25vDld6iEeXfM2/dlJVTm09/5qF+/1mjkyN/oLkL2QvawD1Lj+gj4UxIkuCuBp0ekWQF8CxQ2zI1CocayDRrz2iT5cEuRAl/NbNC6qyNr8YGBO36RWfwGyF7KXdYAa11/Qn6KINy543cGbdnv2RlJA3wPFbaeHCxRqHOugMa/947JLoqRrSlblqal2borWwXXUz6rGkdRAp0dE7dRf6C9A9kL2sg5Q4/oLOimM7W1cizIWyUGzBQMLFPfCWGhmBAo1jnXQmNdedv3Jy/H6qRWZ6vd2L5kSbxDVIqTHfPalShxpHexL17t/nTmluGxs01/oL0D2QvayDlDj+gs6LY4VYZxJN4SaSgvlRbp+Z/zgmzRL0Nc193nmg/FOGIvMikChxrEOGvXafyl57XvT33+XstSbdO3uGLi3dvHvvB9PU00B+0363/iD4m/DeFcV1rpGTuVqY6n+Qn8Bsheyl3WAGtdfANT7A3lV+nCMTf08MyJQqHGsg0a97nkV159crTJIdbIrUxcvzAggeyF7WQeocf0FAAgUYB0M7nVvKXndfjhLtk4OZ2rjvBkBQPYCNa6/AIDBf7HuSaf658dys4N1MN7rILy+YyXB+idVQaZO7mZqY6MZAUD2AjWuvwAAgMEF67LrT7qRE7M1sjF7YzwzAgCA/gIAAAYXql1/knZq5EGmLtabFQAA9BcAADC4YL3V9SdpUSPnM3VxxowAAKC/AACAwQbrsutPXjY75Orjt3gElVkBAEB/AQAAgw3Wd0qC9VdmZ87XxulMPfwdxlKzAgCA/gIAYDBBaiKMswVjjdmZc7UQrz/5tiRYq4e5WxcLw7iWqYUnYSw3MwCyF4D+AoBRf9lsC+NCuizA64ovnnbGbTNKzep7c0Gdxhpf2MW+zoTxLDfumOXG1MInJZ9b/5idOVsT68J4nP0OC2OJmQGQvUCfjf4CgFF+yexNlwOY6eP41sxSszo/UlCnv3e5r6cF+zpnlhtTC2dcf5JcTfyTauBN/KwwIwCyF+iz0V8AMMovl2XpqMKZAYzVZpia1fvNgjo93cV+VpfU/E6z3JhaeOL6k+Rq4nAYP4Wx0mwAyF6gz0Z/AcAov1g2hPFiQGHisRmmZvUer7E6XVCrO7rY19f9Ou2bkdTC2orPrlVmCABkL9Bno78AYFRfLBvDeDWgMNHVkTQw4Jr/qKThW9DFvm4U7OueWW5MLZwo+dz6y+wAgOwF+mz0FwCM6ktlZeZavvEomB/C2B7G/ILHLskdKfOrGaShdX+4IEjd72I/80qOHjtplhtRBxPpZnYaIQCQvUCfjf4CgNp8qcwP42H6Evk5jPdaPP673BfPbrNIQ2v/Rp+usbqtJJRtM8uNqIMvKo5g2miGAED2An02+gsARvGlMnun86NtPHYyd22++FvkCbNIA+s+HgXxpk/XWD1dsJ9pa6MxtfCwJFQ/MDsAIHuBPhv9BQCj+EJZl75AjrX5+P25L54TZpGG1v6mkmusTvYpmP3XLDeiDvZVHA2z3QwBgOwF+mz0FwCM4kvldhhXOnj8I3dDZ0xq/1A/bmgWtllbEsoOmeVG1MGOdCprfuwwOwAge4E+G/0FAKP4QolHvTwPY3Gbj9+aCxN3zSINrv+ia6ye6mI/50uaxw/NMgCA7IU+W58NAHQaKDZ0cmOU8NibuUCxzyzS0Novu8bq9g73syKd4p3fz5RZBgCQvdBn67MBgEGHjxUF16NcbGZoaD1v7Mc1VsPjL5Yc8XXVLAMAyF6gzwYABh0oTuYCxW2zQoPr+WBBw3e3w32sq7jpkKNkAABkL9BnAwADDRPx1NYXuUDxtZmhwTV9raDh+77DfdwP41VJ87jaLAMAyF6gzwYABhkodhSEY3e5p8kBeaqXa6yGx+4NYzqMnwv288IsAwDIXqDPBgAGHSiu58LE32aFBtfzhpJrrM5rc/slYfwTxrEwnhfs65JZBgCQvUCfDQAMMky8m45uEY4Zl5r+updrrIbHXgnjSRiflJyq/ZlZBgCQvUCfDQAMMlB8WRCOvzIzNLimrxbU9Mk2t92VHh9Paz1f0jy+Z5YBAGQv0GcDAIMMFNcLAsU2M0ODa7qra6yGxywP42UYN9K1Wv8t2M8jMwwAIHuBPhsAGGSYmFdw+l4ci8wODa3p9d1cYzU1i/fCeB2P6orNZskRX+fMMgCA7AX6bABgkIFia1FAbrHNZ2E8NnvUtKaLrrH6exvbnUuPPZD+/6WS5nGnWQYAkL1Anw0ADDJQHO0kUIS/WxjG33E7s0dNa7roGqvX2mw476T/P6/klO949NiCgu33hbHB7AMAspfsBfpsAKAfgeJayZEtC0oefzmd8rfU7FHTmn5dUM93Kx7/RXrMqzBWpD/bVrIu7hZs/0n6u01mHwCQvWQv0GcDAP0IFE9KAsWXBY/9T/q7M2aOmtbzupJ6jkdrvVfw+IOZx3ye+fPvS/ZzPLf9++mGat+bfQBA9pK9QJ8NAPQrUEyVBIpnYWxMj/kgjFvpz2NQXmzmqGk9Hyip5zjuh7Em02TezPzdhdx+bpTsY1vmMYvC+DOM31rdfA0AQPaSvdBn67MBgE4CxUyHY4dZo8b1fLWLmr4Xxvzcfl6VPHYy/f38eE3WFLBXmHkAQPaSvUCfDQD0M1C87CBMHDFj1LyeX3UYkOMprEsK9vO25PEr0yna99Jjtpl1AED2kr1Anw0A9DtQ/NhmmHB3e+pey2tLrq9aVtN/hbGsZF/P2lgTu806ACB7yV6gzwYABhEoVrU4UuaZ0/ZoSC0XXWP1VEld3yo62iuzryMVa+KfMLaYcQBA9pK9QJ8NAAwyVMTTTy+G8SKMNylgxHC9P3/9SahxHeevsfo6/fnx+N/pBlG32g3IqRn9I62JqXQjtKPxxmhmGwCQvWQv0GcDAEDrYPxvrnm8alYAAGQvAAAARtM4flBw+unXZgYAQPYCAABgNM3jvoLmcb2ZAQCQvQAAABhN83gl1zhOmRUAANkLAACA0TWPL3PN4zWzAgAgewEAADCaxnFNwana35oZAADZCwAAgNE0j0XXWP3IzAAAyF4AAACMpnm8mmscp8OYMDMAALIXAAAAw28cJ8J4k2seb5kZAADZCwAAgNE0jztcYxUAQPYCAACgPs3j5YLmca2ZAQCQvQAAABh+47g0XVM12zj+ZWYAAGQvAAAARtM8Hi844uuQmQEAkL0AAAAYfuO4IoyXYbzKjEdhLDQ7AACyF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jIuZd2bmhXE2N74wMwAAMhUAAACjaTInw5jJjYtmBgBApgKApn4xz4ximHkANJkA+gX9AshUAIAgDoAmEwD9AiBTAYAgLogDoMkE0C/oF0CmAgAEcQA0mQDoFwCZCgAEcUEcAE0mgH5BvwAyFQAgiAOgydRkAugXAJkKAAAATSYAgEwFAAAAmkwAAJkKAAAATSYAgEwFAAAAmkwAAJkKAAAATSYAgEwlUwEAAKDJBACQqQAAANBkAgAgUwEAAKDJBACQqQDg/7+EzoRxtmCsMTuodQBNJiBDyVCocWQqmQqA4X8JvSn4EorjE7ODWgfQZAIylAyFGkemkqkAEFJArQNoMgEZCtQ4MhUje+P3lnww1GVMepdASAG1jkwlUzHUej5f83qeHYu9WyBDmR3UODKVTKXJ1GQCQgqodWQqNJmaTECGAjWOTIUm07sEQgqodWQqmQpNpiYTZCgZCjWOTCVTaTI1mYCQAmodmQpNpiYTkKFAjSNTocnUZIKQIqSg1pGpZCo0mZpMQIZCjatxmUqmAkBIAbUO0P/PvMmCz7uLZgaQoUCNI1MB5Yt+gVlASAG1DqDJRJ+ADAVqHJkKqMeC/z6MX8OY3+DXMBHGhjD2h3E9jNf9+tAK+zkQxqMwpsN4GsYppw0JKWoctQ6gydQnyFAylAyl1lHjyFTAoBb7N5lFfr1Bz/uDMHaFcTaM2yVfajFUTPT47xwu+bKMYWWVChJS1DhqvXZzujpdX/5iWjv/pnmO62UqjIdh/BjGx2YLNJnoE2QoGUq/oNbVuD6haX2CTNX/CX0vjH1hXAnjz1QQb/t844AXZpouanNprJ1MHZ2v6fNcH8ZPYTxIH6rtrotNPf67/1Ts+3GTjz4SUtS4GlfrYzSPq8I4EcZfHWanX8JYYgbRJ2gy0SfIUDKUfkGtq3F9QlP6BJmqfxO5KYxbQ7rjrzeIbut0R66WTtV0LV1Ovxm9mP77SRvrYl+P/26r/R9SQUKKGketj2z+NpbkrHh6+M7Z6zKnYPtlGC8LHhuPrJk0m+gTNJnoE2QoGUq/oNbVuD6hCX2CTNX7BMYjZ24MKYjPjk/NPD3U7IlcPR1ryPM+PMhGtY0g9ED1CClqHLU+9Hl7P4yfC+YtXod5TcV2ezSc6BM0megTZCgZSr+g1tW4PqHJfYJM1dvk7UrXSRpmGI+n075r9umxdm/m6uq7hjzvSxVr4/ce932kxdqbVjlCihpHrQ91zo6WnB5+qI1tF5TM910ziz5Bk4k+QYaSofQLal2N6xOa0CfIVN1P3LEhB/HZccfs04f6XRi/1HO1daIBz/v9Fs3qRA/7nkg3LSnb/5TKEVLUOGp9KHO1Iozfimo0jO0d7Eedo0/QZKJPkKFkKP2CWlfj+oTG9gkyVXeTdm5EYTyOo94B+lTHSwtOhTvbgOd9r2J9bOhDo3KnZN8PVY2QosZR6wOfp60l152M87elg/3Mc6QY+gRNJvoEGUqG0i+odTWuT2hynyBTdT5hp0YYxnv+EIZcPcffVj7L1Vi8e/28Gj/nqqPYPuvD/ueHcb9g35dUjJCixlHrA52jPRW1v6PDfW0q2c+/Zhp9giYTfYIMJUPpF9S6GtcnNKFPkKk6m6z9BZP1SxhfhbGu6g7EBdcK7MsHKvShrleF8SJXm/H0uEU1fb7bKz6wz/Xp31hTsO/PVYuQosZR6wObn28q6v5wF/s7XrKvq2YbfYImE32CDCVD6RfUuhrXJzShT5Cp2p+o/G9kroexus1t1xZM8tNerj0GAwjlz3M1+jj+eQ2f64KKD+1bffx38tcKXKRShBQ1jlofyNzsr6j5G13sbyLlrKL97VeN6BM0megTZCgZSr+g1tW4PqEJfYJM1d4kLQrj7zQ58XpKuzrc/pJr1dOAOt9YUKevOj3taEjP9fkgbyYS9rO41y8EhBQ1jlpva152VYTxeJTn4i72WXZUTrxp1buqEX2CJhN9ggwlQ+kX1Loa1yc0oU+QqdqbpAtpYuI1/tZ0uO2K9JvJ/G8ql5pZaljrN0s+xM7U6XqW4blcq/gAX96H/X+a2+cW1SGkqHHUet/nZF0KyWW1/mkX+1xWctOqOI6pRPQJmkz0CTKUDKVfUOtqXJ/QlD5Bpmo9QZsyv815v4vtTxdM8BUzSw1rPZ4y9LDigzH+3Qc1ea7nKp7nzj7s/4fM/h6pDiFFjaPW+z4f2aOUi8bNLvd7u2R/8bIO81Ui+gRNJvoEGUqG0i+odTWuT2hKnyBTtZ6g39MiWt/FtotLFuDHZpaa1fnyMH6u+GDMHgV2vOoGa0N6vl9UPMeDPe57XrybeGZ/X6gQIUWNo9b7Ph8/tfiuWd3FPn8o2d+/nR4JDfoETSb6BBlKhtIvqHU1rk+Qqeo9ObOnBh3ocvujBZP7xMyO1RfiXB1Pujk1qY/vyScVz+1ij/v+MrOvP+d47e8d4xr+ueZzr8bV+tjWejwKrMVzvtDFPk+V7Ot1GB+pcvQJmkx9gj5BhpKh9AtqXY3rE5rWJ/jBffXk/BbG/S63nUjXusxP7ndmViAfo3FvFNe6S9cmK3tOt3rc9++ZfW0XUoSUEc29GlfrY1nr8TTUMJ62eM6rOthfPCLscsVNqz5U4egTRjI/E+mzNTs26xP0CTKUDCVDqXU1rsb1CTJVPyYmvsFbur05VEWIW+nrXSAfwxG/2NcN+YPrbclzedXDfrdk9vNftS+kjPjLWY2r9XEM5N/16/nG4J5+eFr2A6Plqht9AvoEfYIMJUPpF9S6Gtcn6BPIF0lRgdwzMwL5mI6nw/6NX/oNadk1zya63OeDtI/pTn6TK6QIKWpcrav1tuY53mjqVYvn+3Eb+4mnix4uuR5o/LMj3a4R0CegT9AnyFAylH5BratxfQLjvbDXD+IGIQjkNb2G5Vej+OCLdxKveF7LutjfZ5ntj6l8IaUG86/G1fq4BfJWR9E8abF9PH3264pTaC87Yhl9AvoEfYIMJUPpF9S6Gtcn6BOoKpgfSwrFqRgC+biMeOftb+Op4iN8Xy5XPL+tHe5rMjUXcdtH8f+rfCGlBvOvxtX62NR6Op37RYvneqRk2w/DOJtuIFV0RNnFMNaoZPQJ6BP0CTKUDKVfUOtqXJ+gT6Cq4BanU4ryBfPA7FDjuo1f0vva/HC/FMaSGjznHyqe484O95X97e4mFTHU9/FNyXv4iblR42p9rF7/zhbfLW9nrxeerh8eH3+u5AaecfyVTnVdqrrQJ4A+QYaSofQLal2N6xP0CbRTcN+UFM5xs0MD6vduxYdl/FDcVqPnuqfiuX7RwX5WZ74oT6sCIUWNo9YH8vovtwjkD+Mp2WHcLvnB5uxjToSxQUWhTwB9ggwlQ5kbta7G9Qn6BDotuAfd3kQBalC/D0vq93q8WUjNnuuuig/24x3s59fM6YDzVYGQosZR631/7RMVr7/qyJqYqc6HsdsRM+gTQJ8gQ8lQ+gW1rsb1CfoEeim4tSVF9cZdi2lA/X5c8oH4dU2f7/aKD/ILbe7jYOZ1rlMFQooaR60P5LVvbhG+p9ORNidT+N4oN6FPAH2CDIV+Qa2rcX2CPoF+FtypkkK7ZXaoee2uCON5rm5f1PnadhUNcBw/tbH9mswX5EFVIKSocdT6wF77oRaB/KIKQZ8A+gQZChlKratxfYI+gUEW3NOSQjtldqhx3S4rqN3f4p/X/HnPr/hwv97Gtn+mx/6iCoQUNY5aH+hrb3Xdyk9VCPoE0CfIUMhQal2N6xP0CQyq2D5UaDSwbpeE8Th/5FcYCxvy/MvW3M0W2/2YHhcbkSUqQUhR46j1gb72+y0C+SoVgj4B9AkyFDKUWlfj+gR9AoMqtpMVhbbRDFHDml2Yjpj5n9PpmnS9sPBcp0rW3LOKbfZmruH3oUoQUtQ4an3gr/1Vi0DuOpXoE0CfIEMhQ6l1Na5P0CcwsGJ7WFFok23uY7Ojbhhizd7K1em5Br6GZyVr7t+Sx29KNzeJj9mvCoQUNY5aH+lr//+hOtAn6BPQJ8hQyFBqXY3rE/QJDKrQlvZaaGkf8TdNP5pRhlCzP+Tq9PSYNBWzY6rgsSvD+Cf9/SVVIKSocdT60F77jECOPkGfgD5BhkKGUuuocX0Coyi0T/sQyK+kx282owy4XvePQxhPr+VGO+suXaPzSfq7e/FGPCpBSFHjqPWRv3anwKJP0CegT5ChkKHUuhrXJ+gTGGihnWlRaJMttt+THvfIbDLgWt2cq82zDX89VyrW3bz0mEWZU9TjaYRLVYKQosZR60N97U9a5KQNA/p3T8eMpvqG+l6/Hy+pkW50N52uuxuvk300jMX6BH0C+gQZChlKraPG9QkMu9Cutyi0bRXbbslcX2yP2WSAdRp/w/48U5cXx+A1XaxYdwvSjbXuzV7jL4w1KkFIUeOo9aG/9qstctK3ff734mVF7qR933WkztDe550tjpp6ORc/2/UJ6BNkKGQotY4a1ycw2kL7u0WhXSvZbndmgf5pJhlwnZ7K1OSNMXlNFyrW3arMB3JsereqAiFFjaPWR/LaD7bISY/7+G/FH3S+mN1v/GGU6hvKe7wyHV0/08bYrk/QJ6BPkKGQodQ6alyfwKgX2f9cH3C2KML/ris4nWmLmWTAdTo/3bjm7rhcz67g5lnZkT3larcKEFLUOGp9ZK99ZRs56VCP/8a8ME5m9hd/WPqeyhvae3y6zR/azx7tt8za1yegT5ChkKHUOvoEfQLDKLTpDpqVonHeLDKkWp03TteYjdfebGN9HfDOCylqHLU+8td/s0Udv+12LsJ2H8UjkjP7+mMu/WC4Ju/vzx1m39NzaG70CegTZChkKLWOGtcnMMIim+ohjD90N2/oeu193WJ9HTdLQooaR63X4vWvbTMXfdfqZp2Zfa4uuC7mL/EGbCpu6O/vfzvMvy/1CfoEkKGQodQ6alyfwDCK7H6XYfyZ0zOgp7W3t2J9XTBDQooaR63Xag6OdpCPTsS5yf7QMgb1dNTMN+lyDvntTqq0kb23V7vIwWvmyNzoE0CGQoZS66hxfQIjLLATXYTxp/FGIWYPBhJSbpgdIUWNo9ZrOQ8Xe7xsSNGIp79+qMpq+0ODOX2TWn0CyFDIUGodNa5PYLTF9V4YrzsonNvuXgwDCym3nVYupKhx1Hqt5+JoulZlr0E83ljqQBgTKqwW7+utDt+/nfoEfQLIUMhQat17qMb1CQyjuLa3cQ3Ll2EcNFswsJByL4yFZkZIUeOo9drPx5o2bkRVdnOqeCPUXYJ4Ld/Xfel696/baLq26RP0CSBDIUOpde+hGtcnMKziWhHGmXQjqam0+F6k637ubfcmCkDba+7zzIf0HTcaEVLUOGq9kdkpXovyShh/ZfJTHP+mTHUtXW5khyzV6Pf6VK72l+oT9AkgQyFDqXXvoRrXJwCM5wf5qjBepR8GzDMjQooaR61DbdfArkzdvzAjgAyFDKXWUeMAgJACah1GuwYOZ+r+vBkBQIYCNQ4A1Dek7EmXCMiP5WYHtQ5jtQbuZhrRjWYEABkK1DgAAACja0g3Zm+aZ0YAAAAAAGBE4vV2w3iQ+cH9erMCAAAAAAAjEq9nn/mh/RkzAgAAAAAAIzLzzsyxzA/tf4tH35sVAAAAAAAYgZl3Zk5nfmj/dxhLzQoAAAAANMjMOzPzw/g0jAth/BrGqzCmw5gK41EY/wljtZmC2q/lhWFcy/zQ/kkYy80MgAwFAABNDd3bUuCOlxN4HcbbzA8+Oh23zSgNqfvVYfwQxps26jquiT1mDWq7nteF8Tj7XRTGEjMDIEOBnhgAaGI42ZsuIzDTx/GtmaXmdb80jB9zdRuPzD0QxnvpMcvCuFFQ35vMINRyXf+T1mj8IdIRMwIgQ4GeGABoYjhZlo5GnBnAcDosda79z8J4mavZU2FMFjx2RUF9/2wWoZZr+3AYP4Wx0mwAyFCgJwYAmhhQNoTxYkAB5bEZpqZ1Py+d0p2v2c9abJd//JTZBABkKBkKPbGeGADoZ0DZmG4aNTOgcdosU8O6jzes/KWgXj9tsd1kwTbTZhQAkKFkKPTEemIAoF8BZWXmGsDT6ciZ7WHML3jskvSY2fDxqxmkwQ3n3YJAfaiNbbcUbPeXWQUAZCgZCj0xAEA/Asr8MB7OXl9y9uZRFY//Lhe0d5tFGlj380qOErvR5vZFp4WfNbMAgAwlQ6EnBgDoR0g5k8LG0TYeO5m73t+zMCbMIg2s+wsFTWOs7cVtbBuPxnlbsP0aMwsAyFAyFHpiAIBeA8q6FDaOtfn4/bmQfcIs0sC6/7LkmpN72ty+6Cizc2YWAJChZCj0xAAA/Qgpt8O40sHjH+VCyiqzSMNqfnnJDacetrn9sYJtfw9jgdkFAGQoGQo9MQBArwFlUxjP2zmtNT1+ay6g3DWLNLDur5ccKba9jW2/KWpW482pzCwAIEPJUOiJAQD6EVI2hLGxg8ffzIWUfWaRhtX8RyUN56M2tj1VsN2tMBaZWQBAhpKh0BMDAIwi0KzIBZS37R6VADWq43slTefXFdusCeN+7vHxNPH9ZhQAkKFkKPTEAACjDCkncyHltlmhYTX8YUnDOR3GuyXN5vkUyLPh/EwYS80oACBDyVDoiQEARhlQJsJ40e7RNVDTOv6xpOm8nHnMe/EosIKjymL9H49/byYBABlKhkJPrCcGAOoQUnYUBPVVZoaGBe2pkqbzVDoC7EFBoxkb1U/i9mYRAJChZCj0xHpiAKBOIeV6LqD8bVZoWA1vK2k4s+OvMK6EcSCMdWYNAJChZCjQEwMAdQ0o76brV2ZDyiUzQ8Pq+GRJo3k1jA2OBgMAkKFATwwANCmkfFkQ1L8yMzSsjq+VNJ3bzQ4AgAwFemIAoGkh5XpBSNlmZmhYHT8taTrnmx0AABkK9MQAQJMCyryCUwLjWGR2aFgtF95UzcwAAMhQoCcGAJoWUrZ2GtTD338WxmOzR81qeVrTCQAgQ4GeGAAYh5BytJOQEv5uYRh/x+3MHjWr5amS07wnetyvI20AABlKhkJPrCcGAIYaUspuRrWg5PGX01E5S80eNavlhyW1/FEP+1wTj6QJ43szDADIUDIUemI9MQAwrJDypCSkfFnw2P+kvztj5qhhLV8oqeUzXe7vizBep6NphHIAQIaSodAT64kBgKGFlLJTY5+FsTE95oMwbqU/fxnGYjNHDWt5a0ktx6Nh1nawn3fDuJS2fRrGcrMLAMhQMhR6Yj0xADDMkDLT4dhh1qhxPf9REbrXtrH952E8T9vEfS0zqwCADCVDoSfWEwMAww4pLzsIKEfMGDWv541hvK04auxcGFvCmEyPnwhjXRjfhvEo89gr8aZTZhQAkKFkKPTEemIAYBQh5cc2A8pRs0VDanp3F0fNZI8q220WAQAZSoZCT6wnBgBGGVJWhfGqRQh3KiBNq+uPwvizg2bz73TE2AKzBwDIUDIUemI9MQBQh6DyfhgXw3gRxpsUWuKNd/aHMd8M0eDa3paOoPkj3XTqTfrfJ2FcC+O72RtOAQAgQ6En1hMDVf4PL9f0N8Kecd0AAAWDdEVYdE1hdGhNTAA8bWF0aCB4bWxucz0iaHR0cDovL3d3dy53My5vcmcvMTk5OC9NYXRoL01hdGhNTCI+PG1zdHlsZSBtYXRoc2l6ZT0iMTZweCI+PG1zdXA+PG1pIG1hdGhjb2xvcj0iI0ZGMDBGRiI+JiN4M0M0OzwvbWk+PG1vIG1hdGhjb2xvcj0iI0ZGMDBGRiI+LTwvbW8+PC9tc3VwPjxtbyBtYXRoY29sb3I9IiNGRjAwRkYiPiYjeDIxOTI7PC9tbz48bXN1Yj48bWkgbWF0aGNvbG9yPSIjRkYwMEZGIj52PC9taT48bWkgbWF0aGNvbG9yPSIjRkYwMEZGIj4mI3gzQzQ7PC9taT48L21zdWI+PG1vIG1hdGhjb2xvcj0iI0ZGMDBGRiI+KzwvbW8+PG1zdWI+PG1vdmVyIG1hdGhjb2xvcj0iI0ZGMDBGRiI+PG1pPnY8L21pPjxtbz4mI3hBRjs8L21vPjwvbW92ZXI+PG1pIG1hdGhjb2xvcj0iI0ZGMDBGRiI+JiN4M0JDOzwvbWk+PC9tc3ViPjxtbyBtYXRoY29sb3I9IiNGRjAwRkYiPis8L21vPjxtc3VwPjxtaSBtYXRoY29sb3I9IiNGRjAwRkYiPiYjeDNCQzs8L21pPjxtbyBtYXRoY29sb3I9IiNGRjAwRkYiPi08L21vPjwvbXN1cD48bW8gbWF0aGNvbG9yPSIjRkYwMEZGIj4sPC9tbz48bW8gbWF0aGNvbG9yPSIjRkYwMEZGIj4mI3hBMDs8L21vPjxtcm93IG1hdGhjb2xvcj0iI0ZGMDBGRiI+PG1zdXA+PG1pPiYjeDNDNDs8L21pPjxtbz4rPC9tbz48L21zdXA+PG1vPiYjeDIxOTI7PC9tbz48bXN1Yj48bWk+djwvbWk+PG1pPiYjeDNCQzs8L21pPjwvbXN1Yj48bW8+KzwvbW8+PG1zdWI+PG1vdmVyPjxtaT52PC9taT48bW8+JiN4QUY7PC9tbz48L21vdmVyPjxtaT4mI3gzQzQ7PC9taT48L21zdWI+PG1vPis8L21vPjxtc3VwPjxtaT4mI3gzQkM7PC9taT48bW8+KzwvbW8+PC9tc3VwPjwvbXJvdz48bXNwYWNlIGxpbmVicmVhaz0ibmV3bGluZSIvPjxtcm93IG1hdGhjb2xvcj0iI0ZGMDBGRiI+PG1zdXA+PG1pPiYjeDNDNDs8L21pPjxtbz4tPC9tbz48L21zdXA+PG1vPiYjeDIxOTI7PC9tbz48bXN1Yj48bWk+djwvbWk+PG1pPiYjeDNDNDs8L21pPjwvbXN1Yj48bW8+KzwvbW8+PG1zdWI+PG1vdmVyPjxtaT52PC9taT48bW8+JiN4QUY7PC9tbz48L21vdmVyPjxtaT5lPC9taT48L21zdWI+PG1vPis8L21vPjxtc3VwPjxtaT5lPC9taT48bW8+LTwvbW8+PC9tc3VwPjxtbz4sPC9tbz48bW8+JiN4QTA7PC9tbz48bXJvdz48bXN1cD48bWk+JiN4M0M0OzwvbWk+PG1vPis8L21vPjwvbXN1cD48bW8+JiN4MjE5Mjs8L21vPjxtc3ViPjxtaT52PC9taT48bWk+ZTwvbWk+PC9tc3ViPjxtbz4rPC9tbz48bXN1Yj48bW92ZXI+PG1pPnY8L21pPjxtbz4mI3hBRjs8L21vPjwvbW92ZXI+PG1pPiYjeDNDNDs8L21pPjwvbXN1Yj48bW8+KzwvbW8+PG1zdXA+PG1pPmU8L21pPjxtbz4rPC9tbz48L21zdXA+PC9tcm93PjwvbXJvdz48bXNwYWNlIGxpbmVicmVhaz0ibmV3bGluZSIvPjwvbXN0eWxlPjwvbWF0aD5wHyFBAAAAAElFTkSuQmCC\&quot;,\&quot;slideId\&quot;:1951,\&quot;accessibleText\&quot;:\&quot;tau to the power of minus rightwards arrow v subscript tau plus v with bar on top subscript mu plus mu to the power of minus comma space tau to the power of plus rightwards arrow v subscript mu plus v with bar on top subscript tau plus mu to the power of plus\\ntau to the power of minus rightwards arrow v subscript tau plus v with bar on top subscript e plus e to the power of minus comma space tau to the power of plus rightwards arrow v subscript e plus v with bar on top subscript tau plus e to the power of plus\\n\&quot;,\&quot;imageHeight\&quot;:51.105999999999995}]&quot;"/>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17601</TotalTime>
  <Words>1896</Words>
  <Application>Microsoft Macintosh PowerPoint</Application>
  <PresentationFormat>On-screen Show (4:3)</PresentationFormat>
  <Paragraphs>247</Paragraphs>
  <Slides>27</Slides>
  <Notes>9</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27</vt:i4>
      </vt:variant>
    </vt:vector>
  </HeadingPairs>
  <TitlesOfParts>
    <vt:vector size="39" baseType="lpstr">
      <vt:lpstr>APPLE CHANCERY</vt:lpstr>
      <vt:lpstr>Arial</vt:lpstr>
      <vt:lpstr>Arial Narrow</vt:lpstr>
      <vt:lpstr>Calibri</vt:lpstr>
      <vt:lpstr>Helvetica</vt:lpstr>
      <vt:lpstr>Lucida Calligraphy</vt:lpstr>
      <vt:lpstr>Lucida Grande</vt:lpstr>
      <vt:lpstr>Monotype Corsiva</vt:lpstr>
      <vt:lpstr>Symbol</vt:lpstr>
      <vt:lpstr>Dune Template_051215</vt:lpstr>
      <vt:lpstr>LBNF Content-Footer Theme</vt:lpstr>
      <vt:lpstr>Equation</vt:lpstr>
      <vt:lpstr>Detector Considerations for n Physics at a m Collider Facility</vt:lpstr>
      <vt:lpstr>How do we design a HEP experiment?</vt:lpstr>
      <vt:lpstr>PowerPoint Presentation</vt:lpstr>
      <vt:lpstr>What do we need for n osc.?</vt:lpstr>
      <vt:lpstr>Neutrino Flux</vt:lpstr>
      <vt:lpstr>DUNE Physics Requirements</vt:lpstr>
      <vt:lpstr>Considerations for a n Experiment</vt:lpstr>
      <vt:lpstr>How to make a n Beam?</vt:lpstr>
      <vt:lpstr>Primary Sources of n Beams</vt:lpstr>
      <vt:lpstr>A Typical Past Neutrino Detector</vt:lpstr>
      <vt:lpstr>PowerPoint Presentation</vt:lpstr>
      <vt:lpstr>What is a Time Projection Chamber?</vt:lpstr>
      <vt:lpstr>Why TPC?</vt:lpstr>
      <vt:lpstr>LArTPC Performance from mBooNE</vt:lpstr>
      <vt:lpstr>DUNE ND Ar Cube</vt:lpstr>
      <vt:lpstr>Traditional n Exp. Beams &amp; Trigger</vt:lpstr>
      <vt:lpstr>What are possible n physics?</vt:lpstr>
      <vt:lpstr>PowerPoint Presentation</vt:lpstr>
      <vt:lpstr>PowerPoint Presentation</vt:lpstr>
      <vt:lpstr>n Event Rates</vt:lpstr>
      <vt:lpstr>Taking Advantage of Existing Exp.</vt:lpstr>
      <vt:lpstr>PowerPoint Presentation</vt:lpstr>
      <vt:lpstr>Consideration for Race-Track Style </vt:lpstr>
      <vt:lpstr>Detectors along a straight section?</vt:lpstr>
      <vt:lpstr>n Detector Requirements @m-col</vt:lpstr>
      <vt:lpstr>How is n Experiment Different @ m-col?</vt:lpstr>
      <vt:lpstr>Summary</vt:lpstr>
    </vt:vector>
  </TitlesOfParts>
  <Manager/>
  <Company>Sandbox Studio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DUNE PowerPoint Presentation</dc:title>
  <dc:subject/>
  <dc:creator>Sandbox Studio</dc:creator>
  <cp:keywords/>
  <dc:description>Modified by A. Weber</dc:description>
  <cp:lastModifiedBy>Yu, Jaehoon</cp:lastModifiedBy>
  <cp:revision>1658</cp:revision>
  <cp:lastPrinted>2017-10-13T18:12:54Z</cp:lastPrinted>
  <dcterms:created xsi:type="dcterms:W3CDTF">2015-04-30T14:29:22Z</dcterms:created>
  <dcterms:modified xsi:type="dcterms:W3CDTF">2025-10-28T15:40:55Z</dcterms:modified>
  <cp:category/>
</cp:coreProperties>
</file>