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6"/>
  </p:notesMasterIdLst>
  <p:sldIdLst>
    <p:sldId id="300" r:id="rId2"/>
    <p:sldId id="1232" r:id="rId3"/>
    <p:sldId id="1233" r:id="rId4"/>
    <p:sldId id="1234" r:id="rId5"/>
    <p:sldId id="1235" r:id="rId6"/>
    <p:sldId id="1236" r:id="rId7"/>
    <p:sldId id="1237" r:id="rId8"/>
    <p:sldId id="1238" r:id="rId9"/>
    <p:sldId id="1246" r:id="rId10"/>
    <p:sldId id="1240" r:id="rId11"/>
    <p:sldId id="1285" r:id="rId12"/>
    <p:sldId id="1272" r:id="rId13"/>
    <p:sldId id="1286" r:id="rId14"/>
    <p:sldId id="1287" r:id="rId15"/>
    <p:sldId id="1283" r:id="rId16"/>
    <p:sldId id="1245" r:id="rId17"/>
    <p:sldId id="1336" r:id="rId18"/>
    <p:sldId id="1337" r:id="rId19"/>
    <p:sldId id="594" r:id="rId20"/>
    <p:sldId id="1224" r:id="rId21"/>
    <p:sldId id="1225" r:id="rId22"/>
    <p:sldId id="1331" r:id="rId23"/>
    <p:sldId id="1332" r:id="rId24"/>
    <p:sldId id="1341" r:id="rId25"/>
    <p:sldId id="1140" r:id="rId26"/>
    <p:sldId id="1342" r:id="rId27"/>
    <p:sldId id="1147" r:id="rId28"/>
    <p:sldId id="1004" r:id="rId29"/>
    <p:sldId id="1011" r:id="rId30"/>
    <p:sldId id="1010" r:id="rId31"/>
    <p:sldId id="954" r:id="rId32"/>
    <p:sldId id="1016" r:id="rId33"/>
    <p:sldId id="956" r:id="rId34"/>
    <p:sldId id="1157" r:id="rId35"/>
    <p:sldId id="1348" r:id="rId36"/>
    <p:sldId id="1345" r:id="rId37"/>
    <p:sldId id="1346" r:id="rId38"/>
    <p:sldId id="1349" r:id="rId39"/>
    <p:sldId id="1347" r:id="rId40"/>
    <p:sldId id="1350" r:id="rId41"/>
    <p:sldId id="1352" r:id="rId42"/>
    <p:sldId id="1351" r:id="rId43"/>
    <p:sldId id="1353" r:id="rId44"/>
    <p:sldId id="1368" r:id="rId45"/>
    <p:sldId id="1354" r:id="rId46"/>
    <p:sldId id="1355" r:id="rId47"/>
    <p:sldId id="1356" r:id="rId48"/>
    <p:sldId id="1357" r:id="rId49"/>
    <p:sldId id="1358" r:id="rId50"/>
    <p:sldId id="1343" r:id="rId51"/>
    <p:sldId id="1367" r:id="rId52"/>
    <p:sldId id="1359" r:id="rId53"/>
    <p:sldId id="1360" r:id="rId54"/>
    <p:sldId id="1361" r:id="rId55"/>
    <p:sldId id="1154" r:id="rId56"/>
    <p:sldId id="1369" r:id="rId57"/>
    <p:sldId id="1153" r:id="rId58"/>
    <p:sldId id="1362" r:id="rId59"/>
    <p:sldId id="1363" r:id="rId60"/>
    <p:sldId id="1364" r:id="rId61"/>
    <p:sldId id="1365" r:id="rId62"/>
    <p:sldId id="1160" r:id="rId63"/>
    <p:sldId id="1366" r:id="rId64"/>
    <p:sldId id="1229" r:id="rId65"/>
    <p:sldId id="1370" r:id="rId66"/>
    <p:sldId id="1371" r:id="rId67"/>
    <p:sldId id="1372" r:id="rId68"/>
    <p:sldId id="1373" r:id="rId69"/>
    <p:sldId id="1374" r:id="rId70"/>
    <p:sldId id="1375" r:id="rId71"/>
    <p:sldId id="1339" r:id="rId72"/>
    <p:sldId id="1340" r:id="rId73"/>
    <p:sldId id="1322" r:id="rId74"/>
    <p:sldId id="1323" r:id="rId75"/>
    <p:sldId id="1324" r:id="rId76"/>
    <p:sldId id="1320" r:id="rId77"/>
    <p:sldId id="1271" r:id="rId78"/>
    <p:sldId id="1268" r:id="rId79"/>
    <p:sldId id="1266" r:id="rId80"/>
    <p:sldId id="1230" r:id="rId81"/>
    <p:sldId id="1326" r:id="rId82"/>
    <p:sldId id="1328" r:id="rId83"/>
    <p:sldId id="1327" r:id="rId84"/>
    <p:sldId id="1231" r:id="rId85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9745"/>
    <a:srgbClr val="46AAC5"/>
    <a:srgbClr val="C0504D"/>
    <a:srgbClr val="FF8382"/>
    <a:srgbClr val="7CAED5"/>
    <a:srgbClr val="01ABEB"/>
    <a:srgbClr val="004B96"/>
    <a:srgbClr val="027606"/>
    <a:srgbClr val="E3DDE9"/>
    <a:srgbClr val="698C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9E687D-050A-4F01-AD95-DAFEFA5E7ECE}" v="762" dt="2026-09-06T13:21:07.7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98"/>
    <p:restoredTop sz="94544"/>
  </p:normalViewPr>
  <p:slideViewPr>
    <p:cSldViewPr snapToGrid="0">
      <p:cViewPr varScale="1">
        <p:scale>
          <a:sx n="95" d="100"/>
          <a:sy n="95" d="100"/>
        </p:scale>
        <p:origin x="1216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9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microsoft.com/office/2015/10/relationships/revisionInfo" Target="revisionInfo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en Dolan" userId="bfe7b61eb9446d00" providerId="LiveId" clId="{2842E6C4-23AE-47E6-AA55-45C796B6E793}"/>
    <pc:docChg chg="undo redo custSel addSld delSld modSld sldOrd modMainMaster">
      <pc:chgData name="Stephen Dolan" userId="bfe7b61eb9446d00" providerId="LiveId" clId="{2842E6C4-23AE-47E6-AA55-45C796B6E793}" dt="2026-09-06T13:21:10.086" v="4574" actId="20577"/>
      <pc:docMkLst>
        <pc:docMk/>
      </pc:docMkLst>
      <pc:sldChg chg="addSp modSp mod">
        <pc:chgData name="Stephen Dolan" userId="bfe7b61eb9446d00" providerId="LiveId" clId="{2842E6C4-23AE-47E6-AA55-45C796B6E793}" dt="2026-09-06T13:07:08.616" v="4520"/>
        <pc:sldMkLst>
          <pc:docMk/>
          <pc:sldMk cId="1815379330" sldId="300"/>
        </pc:sldMkLst>
        <pc:spChg chg="mod">
          <ac:chgData name="Stephen Dolan" userId="bfe7b61eb9446d00" providerId="LiveId" clId="{2842E6C4-23AE-47E6-AA55-45C796B6E793}" dt="2026-09-06T13:07:08.616" v="4520"/>
          <ac:spMkLst>
            <pc:docMk/>
            <pc:sldMk cId="1815379330" sldId="300"/>
            <ac:spMk id="7" creationId="{00000000-0000-0000-0000-000000000000}"/>
          </ac:spMkLst>
        </pc:spChg>
        <pc:spChg chg="mod">
          <ac:chgData name="Stephen Dolan" userId="bfe7b61eb9446d00" providerId="LiveId" clId="{2842E6C4-23AE-47E6-AA55-45C796B6E793}" dt="2026-09-06T12:38:42.976" v="3578" actId="1076"/>
          <ac:spMkLst>
            <pc:docMk/>
            <pc:sldMk cId="1815379330" sldId="300"/>
            <ac:spMk id="13" creationId="{D5094A3F-F902-AC98-7FF1-ADEF5885A32C}"/>
          </ac:spMkLst>
        </pc:spChg>
        <pc:spChg chg="add mod">
          <ac:chgData name="Stephen Dolan" userId="bfe7b61eb9446d00" providerId="LiveId" clId="{2842E6C4-23AE-47E6-AA55-45C796B6E793}" dt="2026-09-06T12:38:45.463" v="3579" actId="1076"/>
          <ac:spMkLst>
            <pc:docMk/>
            <pc:sldMk cId="1815379330" sldId="300"/>
            <ac:spMk id="14" creationId="{1D904509-B241-93C5-26B2-3685EAC555CE}"/>
          </ac:spMkLst>
        </pc:spChg>
        <pc:spChg chg="add mod">
          <ac:chgData name="Stephen Dolan" userId="bfe7b61eb9446d00" providerId="LiveId" clId="{2842E6C4-23AE-47E6-AA55-45C796B6E793}" dt="2026-09-06T12:38:47.679" v="3580" actId="1076"/>
          <ac:spMkLst>
            <pc:docMk/>
            <pc:sldMk cId="1815379330" sldId="300"/>
            <ac:spMk id="16" creationId="{B74415CB-2FB9-DD37-E590-2CDC5E05102A}"/>
          </ac:spMkLst>
        </pc:spChg>
        <pc:spChg chg="add mod">
          <ac:chgData name="Stephen Dolan" userId="bfe7b61eb9446d00" providerId="LiveId" clId="{2842E6C4-23AE-47E6-AA55-45C796B6E793}" dt="2026-09-06T12:38:51.079" v="3581" actId="1076"/>
          <ac:spMkLst>
            <pc:docMk/>
            <pc:sldMk cId="1815379330" sldId="300"/>
            <ac:spMk id="18" creationId="{48034270-701E-A7FD-4429-76A5E9C38598}"/>
          </ac:spMkLst>
        </pc:spChg>
      </pc:sldChg>
      <pc:sldChg chg="modSp">
        <pc:chgData name="Stephen Dolan" userId="bfe7b61eb9446d00" providerId="LiveId" clId="{2842E6C4-23AE-47E6-AA55-45C796B6E793}" dt="2026-09-06T13:07:08.616" v="4520"/>
        <pc:sldMkLst>
          <pc:docMk/>
          <pc:sldMk cId="3317197008" sldId="594"/>
        </pc:sldMkLst>
        <pc:spChg chg="mod">
          <ac:chgData name="Stephen Dolan" userId="bfe7b61eb9446d00" providerId="LiveId" clId="{2842E6C4-23AE-47E6-AA55-45C796B6E793}" dt="2026-09-06T13:07:08.616" v="4520"/>
          <ac:spMkLst>
            <pc:docMk/>
            <pc:sldMk cId="3317197008" sldId="594"/>
            <ac:spMk id="7" creationId="{00000000-0000-0000-0000-000000000000}"/>
          </ac:spMkLst>
        </pc:spChg>
      </pc:sldChg>
      <pc:sldChg chg="addSp delSp modSp add mod">
        <pc:chgData name="Stephen Dolan" userId="bfe7b61eb9446d00" providerId="LiveId" clId="{2842E6C4-23AE-47E6-AA55-45C796B6E793}" dt="2026-09-06T13:07:34.961" v="4522"/>
        <pc:sldMkLst>
          <pc:docMk/>
          <pc:sldMk cId="1360222376" sldId="954"/>
        </pc:sldMkLst>
        <pc:spChg chg="mod">
          <ac:chgData name="Stephen Dolan" userId="bfe7b61eb9446d00" providerId="LiveId" clId="{2842E6C4-23AE-47E6-AA55-45C796B6E793}" dt="2026-09-06T13:07:34.961" v="4522"/>
          <ac:spMkLst>
            <pc:docMk/>
            <pc:sldMk cId="1360222376" sldId="954"/>
            <ac:spMk id="6" creationId="{00000000-0000-0000-0000-000000000000}"/>
          </ac:spMkLst>
        </pc:spChg>
        <pc:spChg chg="mod">
          <ac:chgData name="Stephen Dolan" userId="bfe7b61eb9446d00" providerId="LiveId" clId="{2842E6C4-23AE-47E6-AA55-45C796B6E793}" dt="2026-09-06T13:07:26.250" v="4521"/>
          <ac:spMkLst>
            <pc:docMk/>
            <pc:sldMk cId="1360222376" sldId="954"/>
            <ac:spMk id="7" creationId="{00000000-0000-0000-0000-000000000000}"/>
          </ac:spMkLst>
        </pc:spChg>
        <pc:picChg chg="add mod">
          <ac:chgData name="Stephen Dolan" userId="bfe7b61eb9446d00" providerId="LiveId" clId="{2842E6C4-23AE-47E6-AA55-45C796B6E793}" dt="2026-09-06T10:19:14.861" v="122"/>
          <ac:picMkLst>
            <pc:docMk/>
            <pc:sldMk cId="1360222376" sldId="954"/>
            <ac:picMk id="2" creationId="{D773CD64-63A4-A093-17FD-1AEFBE7D3970}"/>
          </ac:picMkLst>
        </pc:picChg>
        <pc:picChg chg="add mod">
          <ac:chgData name="Stephen Dolan" userId="bfe7b61eb9446d00" providerId="LiveId" clId="{2842E6C4-23AE-47E6-AA55-45C796B6E793}" dt="2026-09-06T10:19:14.861" v="122"/>
          <ac:picMkLst>
            <pc:docMk/>
            <pc:sldMk cId="1360222376" sldId="954"/>
            <ac:picMk id="5" creationId="{99007C77-D4A8-297D-BB78-E69A315A9F07}"/>
          </ac:picMkLst>
        </pc:picChg>
        <pc:cxnChg chg="add mod">
          <ac:chgData name="Stephen Dolan" userId="bfe7b61eb9446d00" providerId="LiveId" clId="{2842E6C4-23AE-47E6-AA55-45C796B6E793}" dt="2026-09-06T10:19:14.861" v="122"/>
          <ac:cxnSpMkLst>
            <pc:docMk/>
            <pc:sldMk cId="1360222376" sldId="954"/>
            <ac:cxnSpMk id="4" creationId="{F61A8365-949F-6EB7-B8D4-547DB649716D}"/>
          </ac:cxnSpMkLst>
        </pc:cxnChg>
      </pc:sldChg>
      <pc:sldChg chg="addSp delSp modSp add mod modNotesTx">
        <pc:chgData name="Stephen Dolan" userId="bfe7b61eb9446d00" providerId="LiveId" clId="{2842E6C4-23AE-47E6-AA55-45C796B6E793}" dt="2026-09-06T13:07:34.961" v="4522"/>
        <pc:sldMkLst>
          <pc:docMk/>
          <pc:sldMk cId="3383458848" sldId="956"/>
        </pc:sldMkLst>
        <pc:spChg chg="mod">
          <ac:chgData name="Stephen Dolan" userId="bfe7b61eb9446d00" providerId="LiveId" clId="{2842E6C4-23AE-47E6-AA55-45C796B6E793}" dt="2026-09-06T13:07:34.961" v="4522"/>
          <ac:spMkLst>
            <pc:docMk/>
            <pc:sldMk cId="3383458848" sldId="956"/>
            <ac:spMk id="6" creationId="{00000000-0000-0000-0000-000000000000}"/>
          </ac:spMkLst>
        </pc:spChg>
        <pc:spChg chg="mod">
          <ac:chgData name="Stephen Dolan" userId="bfe7b61eb9446d00" providerId="LiveId" clId="{2842E6C4-23AE-47E6-AA55-45C796B6E793}" dt="2026-09-06T13:07:26.250" v="4521"/>
          <ac:spMkLst>
            <pc:docMk/>
            <pc:sldMk cId="3383458848" sldId="956"/>
            <ac:spMk id="7" creationId="{00000000-0000-0000-0000-000000000000}"/>
          </ac:spMkLst>
        </pc:spChg>
        <pc:picChg chg="add">
          <ac:chgData name="Stephen Dolan" userId="bfe7b61eb9446d00" providerId="LiveId" clId="{2842E6C4-23AE-47E6-AA55-45C796B6E793}" dt="2026-09-06T10:19:57.996" v="133" actId="22"/>
          <ac:picMkLst>
            <pc:docMk/>
            <pc:sldMk cId="3383458848" sldId="956"/>
            <ac:picMk id="9" creationId="{319CC584-327D-C6EF-5100-47DCCA5F1ADD}"/>
          </ac:picMkLst>
        </pc:picChg>
      </pc:sldChg>
      <pc:sldChg chg="addSp delSp modSp add mod">
        <pc:chgData name="Stephen Dolan" userId="bfe7b61eb9446d00" providerId="LiveId" clId="{2842E6C4-23AE-47E6-AA55-45C796B6E793}" dt="2026-09-06T13:07:34.961" v="4522"/>
        <pc:sldMkLst>
          <pc:docMk/>
          <pc:sldMk cId="2945759172" sldId="1010"/>
        </pc:sldMkLst>
        <pc:spChg chg="mod">
          <ac:chgData name="Stephen Dolan" userId="bfe7b61eb9446d00" providerId="LiveId" clId="{2842E6C4-23AE-47E6-AA55-45C796B6E793}" dt="2026-09-06T13:07:34.961" v="4522"/>
          <ac:spMkLst>
            <pc:docMk/>
            <pc:sldMk cId="2945759172" sldId="1010"/>
            <ac:spMk id="6" creationId="{00000000-0000-0000-0000-000000000000}"/>
          </ac:spMkLst>
        </pc:spChg>
        <pc:spChg chg="mod">
          <ac:chgData name="Stephen Dolan" userId="bfe7b61eb9446d00" providerId="LiveId" clId="{2842E6C4-23AE-47E6-AA55-45C796B6E793}" dt="2026-09-06T13:07:26.250" v="4521"/>
          <ac:spMkLst>
            <pc:docMk/>
            <pc:sldMk cId="2945759172" sldId="1010"/>
            <ac:spMk id="7" creationId="{00000000-0000-0000-0000-000000000000}"/>
          </ac:spMkLst>
        </pc:spChg>
        <pc:picChg chg="add mod ord modCrop">
          <ac:chgData name="Stephen Dolan" userId="bfe7b61eb9446d00" providerId="LiveId" clId="{2842E6C4-23AE-47E6-AA55-45C796B6E793}" dt="2026-09-06T10:18:38.282" v="116" actId="1076"/>
          <ac:picMkLst>
            <pc:docMk/>
            <pc:sldMk cId="2945759172" sldId="1010"/>
            <ac:picMk id="4" creationId="{2F34B727-1198-C096-8A7F-AA87D86A6931}"/>
          </ac:picMkLst>
        </pc:picChg>
        <pc:picChg chg="add mod modCrop">
          <ac:chgData name="Stephen Dolan" userId="bfe7b61eb9446d00" providerId="LiveId" clId="{2842E6C4-23AE-47E6-AA55-45C796B6E793}" dt="2026-09-06T10:18:32.114" v="113" actId="14100"/>
          <ac:picMkLst>
            <pc:docMk/>
            <pc:sldMk cId="2945759172" sldId="1010"/>
            <ac:picMk id="9" creationId="{99436794-F0CE-702F-935E-9295A9CBDE0A}"/>
          </ac:picMkLst>
        </pc:picChg>
        <pc:cxnChg chg="mod">
          <ac:chgData name="Stephen Dolan" userId="bfe7b61eb9446d00" providerId="LiveId" clId="{2842E6C4-23AE-47E6-AA55-45C796B6E793}" dt="2026-09-06T10:18:42.969" v="118" actId="1076"/>
          <ac:cxnSpMkLst>
            <pc:docMk/>
            <pc:sldMk cId="2945759172" sldId="1010"/>
            <ac:cxnSpMk id="20" creationId="{421C7017-AD0A-D7B7-4327-B59271CBB6AC}"/>
          </ac:cxnSpMkLst>
        </pc:cxnChg>
      </pc:sldChg>
      <pc:sldChg chg="modSp add">
        <pc:chgData name="Stephen Dolan" userId="bfe7b61eb9446d00" providerId="LiveId" clId="{2842E6C4-23AE-47E6-AA55-45C796B6E793}" dt="2026-09-06T13:07:34.961" v="4522"/>
        <pc:sldMkLst>
          <pc:docMk/>
          <pc:sldMk cId="964547224" sldId="1011"/>
        </pc:sldMkLst>
        <pc:spChg chg="mod">
          <ac:chgData name="Stephen Dolan" userId="bfe7b61eb9446d00" providerId="LiveId" clId="{2842E6C4-23AE-47E6-AA55-45C796B6E793}" dt="2026-09-06T13:07:34.961" v="4522"/>
          <ac:spMkLst>
            <pc:docMk/>
            <pc:sldMk cId="964547224" sldId="1011"/>
            <ac:spMk id="6" creationId="{00000000-0000-0000-0000-000000000000}"/>
          </ac:spMkLst>
        </pc:spChg>
        <pc:spChg chg="mod">
          <ac:chgData name="Stephen Dolan" userId="bfe7b61eb9446d00" providerId="LiveId" clId="{2842E6C4-23AE-47E6-AA55-45C796B6E793}" dt="2026-09-06T13:07:26.250" v="4521"/>
          <ac:spMkLst>
            <pc:docMk/>
            <pc:sldMk cId="964547224" sldId="1011"/>
            <ac:spMk id="7" creationId="{00000000-0000-0000-0000-000000000000}"/>
          </ac:spMkLst>
        </pc:spChg>
      </pc:sldChg>
      <pc:sldChg chg="addSp delSp modSp add mod">
        <pc:chgData name="Stephen Dolan" userId="bfe7b61eb9446d00" providerId="LiveId" clId="{2842E6C4-23AE-47E6-AA55-45C796B6E793}" dt="2026-09-06T13:07:34.961" v="4522"/>
        <pc:sldMkLst>
          <pc:docMk/>
          <pc:sldMk cId="177569034" sldId="1016"/>
        </pc:sldMkLst>
        <pc:spChg chg="mod">
          <ac:chgData name="Stephen Dolan" userId="bfe7b61eb9446d00" providerId="LiveId" clId="{2842E6C4-23AE-47E6-AA55-45C796B6E793}" dt="2026-09-06T13:07:34.961" v="4522"/>
          <ac:spMkLst>
            <pc:docMk/>
            <pc:sldMk cId="177569034" sldId="1016"/>
            <ac:spMk id="6" creationId="{00000000-0000-0000-0000-000000000000}"/>
          </ac:spMkLst>
        </pc:spChg>
        <pc:spChg chg="mod">
          <ac:chgData name="Stephen Dolan" userId="bfe7b61eb9446d00" providerId="LiveId" clId="{2842E6C4-23AE-47E6-AA55-45C796B6E793}" dt="2026-09-06T13:07:26.250" v="4521"/>
          <ac:spMkLst>
            <pc:docMk/>
            <pc:sldMk cId="177569034" sldId="1016"/>
            <ac:spMk id="7" creationId="{00000000-0000-0000-0000-000000000000}"/>
          </ac:spMkLst>
        </pc:spChg>
        <pc:picChg chg="add mod">
          <ac:chgData name="Stephen Dolan" userId="bfe7b61eb9446d00" providerId="LiveId" clId="{2842E6C4-23AE-47E6-AA55-45C796B6E793}" dt="2026-09-06T10:19:52.806" v="130" actId="1076"/>
          <ac:picMkLst>
            <pc:docMk/>
            <pc:sldMk cId="177569034" sldId="1016"/>
            <ac:picMk id="9" creationId="{BD59E39E-E404-DEF3-3458-2C4BAA1CC319}"/>
          </ac:picMkLst>
        </pc:picChg>
      </pc:sldChg>
      <pc:sldChg chg="modSp add mod">
        <pc:chgData name="Stephen Dolan" userId="bfe7b61eb9446d00" providerId="LiveId" clId="{2842E6C4-23AE-47E6-AA55-45C796B6E793}" dt="2026-09-06T13:07:34.961" v="4522"/>
        <pc:sldMkLst>
          <pc:docMk/>
          <pc:sldMk cId="2218484723" sldId="1140"/>
        </pc:sldMkLst>
        <pc:spChg chg="mod">
          <ac:chgData name="Stephen Dolan" userId="bfe7b61eb9446d00" providerId="LiveId" clId="{2842E6C4-23AE-47E6-AA55-45C796B6E793}" dt="2026-09-06T13:07:34.961" v="4522"/>
          <ac:spMkLst>
            <pc:docMk/>
            <pc:sldMk cId="2218484723" sldId="1140"/>
            <ac:spMk id="6" creationId="{00000000-0000-0000-0000-000000000000}"/>
          </ac:spMkLst>
        </pc:spChg>
        <pc:spChg chg="mod">
          <ac:chgData name="Stephen Dolan" userId="bfe7b61eb9446d00" providerId="LiveId" clId="{2842E6C4-23AE-47E6-AA55-45C796B6E793}" dt="2026-09-06T13:07:26.250" v="4521"/>
          <ac:spMkLst>
            <pc:docMk/>
            <pc:sldMk cId="2218484723" sldId="1140"/>
            <ac:spMk id="7" creationId="{00000000-0000-0000-0000-000000000000}"/>
          </ac:spMkLst>
        </pc:spChg>
        <pc:spChg chg="mod">
          <ac:chgData name="Stephen Dolan" userId="bfe7b61eb9446d00" providerId="LiveId" clId="{2842E6C4-23AE-47E6-AA55-45C796B6E793}" dt="2026-09-06T10:16:35.273" v="61" actId="20577"/>
          <ac:spMkLst>
            <pc:docMk/>
            <pc:sldMk cId="2218484723" sldId="1140"/>
            <ac:spMk id="9" creationId="{00000000-0000-0000-0000-000000000000}"/>
          </ac:spMkLst>
        </pc:spChg>
      </pc:sldChg>
      <pc:sldChg chg="delSp modSp add mod">
        <pc:chgData name="Stephen Dolan" userId="bfe7b61eb9446d00" providerId="LiveId" clId="{2842E6C4-23AE-47E6-AA55-45C796B6E793}" dt="2026-09-06T13:07:34.961" v="4522"/>
        <pc:sldMkLst>
          <pc:docMk/>
          <pc:sldMk cId="1826692370" sldId="1153"/>
        </pc:sldMkLst>
        <pc:spChg chg="mod">
          <ac:chgData name="Stephen Dolan" userId="bfe7b61eb9446d00" providerId="LiveId" clId="{2842E6C4-23AE-47E6-AA55-45C796B6E793}" dt="2026-09-06T13:07:34.961" v="4522"/>
          <ac:spMkLst>
            <pc:docMk/>
            <pc:sldMk cId="1826692370" sldId="1153"/>
            <ac:spMk id="6" creationId="{BFD4F4F3-80C7-A655-76EE-67C5C29E3C0B}"/>
          </ac:spMkLst>
        </pc:spChg>
        <pc:spChg chg="mod">
          <ac:chgData name="Stephen Dolan" userId="bfe7b61eb9446d00" providerId="LiveId" clId="{2842E6C4-23AE-47E6-AA55-45C796B6E793}" dt="2026-09-06T13:07:26.250" v="4521"/>
          <ac:spMkLst>
            <pc:docMk/>
            <pc:sldMk cId="1826692370" sldId="1153"/>
            <ac:spMk id="7" creationId="{12EBB94E-0D16-9F11-D4A6-01B9C3167234}"/>
          </ac:spMkLst>
        </pc:spChg>
        <pc:spChg chg="mod">
          <ac:chgData name="Stephen Dolan" userId="bfe7b61eb9446d00" providerId="LiveId" clId="{2842E6C4-23AE-47E6-AA55-45C796B6E793}" dt="2026-09-06T12:59:05.746" v="4088" actId="11"/>
          <ac:spMkLst>
            <pc:docMk/>
            <pc:sldMk cId="1826692370" sldId="1153"/>
            <ac:spMk id="51" creationId="{51073EB1-AA48-EF7C-D2B8-A8F4D0A86D6B}"/>
          </ac:spMkLst>
        </pc:spChg>
      </pc:sldChg>
      <pc:sldChg chg="addSp delSp modSp add mod ord">
        <pc:chgData name="Stephen Dolan" userId="bfe7b61eb9446d00" providerId="LiveId" clId="{2842E6C4-23AE-47E6-AA55-45C796B6E793}" dt="2026-09-06T13:07:34.961" v="4522"/>
        <pc:sldMkLst>
          <pc:docMk/>
          <pc:sldMk cId="4198508384" sldId="1154"/>
        </pc:sldMkLst>
        <pc:spChg chg="mod">
          <ac:chgData name="Stephen Dolan" userId="bfe7b61eb9446d00" providerId="LiveId" clId="{2842E6C4-23AE-47E6-AA55-45C796B6E793}" dt="2026-09-06T13:07:34.961" v="4522"/>
          <ac:spMkLst>
            <pc:docMk/>
            <pc:sldMk cId="4198508384" sldId="1154"/>
            <ac:spMk id="6" creationId="{3E0690D9-C9DA-0F01-B91A-F67048C20FB2}"/>
          </ac:spMkLst>
        </pc:spChg>
        <pc:spChg chg="mod">
          <ac:chgData name="Stephen Dolan" userId="bfe7b61eb9446d00" providerId="LiveId" clId="{2842E6C4-23AE-47E6-AA55-45C796B6E793}" dt="2026-09-06T13:07:26.250" v="4521"/>
          <ac:spMkLst>
            <pc:docMk/>
            <pc:sldMk cId="4198508384" sldId="1154"/>
            <ac:spMk id="7" creationId="{3CF66453-BB40-6EE6-C40B-04B374BCFE2A}"/>
          </ac:spMkLst>
        </pc:spChg>
        <pc:spChg chg="mod">
          <ac:chgData name="Stephen Dolan" userId="bfe7b61eb9446d00" providerId="LiveId" clId="{2842E6C4-23AE-47E6-AA55-45C796B6E793}" dt="2026-09-06T11:36:15.527" v="2003" actId="11"/>
          <ac:spMkLst>
            <pc:docMk/>
            <pc:sldMk cId="4198508384" sldId="1154"/>
            <ac:spMk id="51" creationId="{B3CC8270-E759-A900-84FF-766AC541F2B4}"/>
          </ac:spMkLst>
        </pc:spChg>
      </pc:sldChg>
      <pc:sldChg chg="modSp add modNotesTx">
        <pc:chgData name="Stephen Dolan" userId="bfe7b61eb9446d00" providerId="LiveId" clId="{2842E6C4-23AE-47E6-AA55-45C796B6E793}" dt="2026-09-06T13:07:34.961" v="4522"/>
        <pc:sldMkLst>
          <pc:docMk/>
          <pc:sldMk cId="1673464892" sldId="1157"/>
        </pc:sldMkLst>
        <pc:spChg chg="mod">
          <ac:chgData name="Stephen Dolan" userId="bfe7b61eb9446d00" providerId="LiveId" clId="{2842E6C4-23AE-47E6-AA55-45C796B6E793}" dt="2026-09-06T13:07:34.961" v="4522"/>
          <ac:spMkLst>
            <pc:docMk/>
            <pc:sldMk cId="1673464892" sldId="1157"/>
            <ac:spMk id="6" creationId="{33AC5118-56D7-8DE6-D8B8-17272150FA9E}"/>
          </ac:spMkLst>
        </pc:spChg>
        <pc:spChg chg="mod">
          <ac:chgData name="Stephen Dolan" userId="bfe7b61eb9446d00" providerId="LiveId" clId="{2842E6C4-23AE-47E6-AA55-45C796B6E793}" dt="2026-09-06T13:07:26.250" v="4521"/>
          <ac:spMkLst>
            <pc:docMk/>
            <pc:sldMk cId="1673464892" sldId="1157"/>
            <ac:spMk id="7" creationId="{26525C55-6941-ED43-CA3B-36F7AA9B10A2}"/>
          </ac:spMkLst>
        </pc:spChg>
      </pc:sldChg>
      <pc:sldChg chg="addSp delSp modSp add mod">
        <pc:chgData name="Stephen Dolan" userId="bfe7b61eb9446d00" providerId="LiveId" clId="{2842E6C4-23AE-47E6-AA55-45C796B6E793}" dt="2026-09-06T13:07:34.961" v="4522"/>
        <pc:sldMkLst>
          <pc:docMk/>
          <pc:sldMk cId="259300013" sldId="1160"/>
        </pc:sldMkLst>
        <pc:spChg chg="mod">
          <ac:chgData name="Stephen Dolan" userId="bfe7b61eb9446d00" providerId="LiveId" clId="{2842E6C4-23AE-47E6-AA55-45C796B6E793}" dt="2026-09-06T13:07:34.961" v="4522"/>
          <ac:spMkLst>
            <pc:docMk/>
            <pc:sldMk cId="259300013" sldId="1160"/>
            <ac:spMk id="6" creationId="{FFC21C25-21C0-93DB-FDC6-3089A709AE6F}"/>
          </ac:spMkLst>
        </pc:spChg>
        <pc:spChg chg="mod">
          <ac:chgData name="Stephen Dolan" userId="bfe7b61eb9446d00" providerId="LiveId" clId="{2842E6C4-23AE-47E6-AA55-45C796B6E793}" dt="2026-09-06T13:07:26.250" v="4521"/>
          <ac:spMkLst>
            <pc:docMk/>
            <pc:sldMk cId="259300013" sldId="1160"/>
            <ac:spMk id="7" creationId="{35F14D3B-6B5B-EB33-939C-302397A7BFFC}"/>
          </ac:spMkLst>
        </pc:spChg>
        <pc:spChg chg="add">
          <ac:chgData name="Stephen Dolan" userId="bfe7b61eb9446d00" providerId="LiveId" clId="{2842E6C4-23AE-47E6-AA55-45C796B6E793}" dt="2026-09-06T13:00:16.165" v="4101" actId="22"/>
          <ac:spMkLst>
            <pc:docMk/>
            <pc:sldMk cId="259300013" sldId="1160"/>
            <ac:spMk id="9" creationId="{3F1AF2F9-9EA9-448B-D5A3-73B35F1BD50C}"/>
          </ac:spMkLst>
        </pc:spChg>
        <pc:spChg chg="mod">
          <ac:chgData name="Stephen Dolan" userId="bfe7b61eb9446d00" providerId="LiveId" clId="{2842E6C4-23AE-47E6-AA55-45C796B6E793}" dt="2026-09-06T12:56:42.776" v="4075" actId="20577"/>
          <ac:spMkLst>
            <pc:docMk/>
            <pc:sldMk cId="259300013" sldId="1160"/>
            <ac:spMk id="12" creationId="{DF55D918-9D1C-8C9F-3E68-602A1930F1C7}"/>
          </ac:spMkLst>
        </pc:spChg>
        <pc:spChg chg="add del mod">
          <ac:chgData name="Stephen Dolan" userId="bfe7b61eb9446d00" providerId="LiveId" clId="{2842E6C4-23AE-47E6-AA55-45C796B6E793}" dt="2026-09-06T13:01:12.387" v="4227" actId="1076"/>
          <ac:spMkLst>
            <pc:docMk/>
            <pc:sldMk cId="259300013" sldId="1160"/>
            <ac:spMk id="16" creationId="{094A11C2-6FFF-4642-079D-82C75DEFFDD5}"/>
          </ac:spMkLst>
        </pc:spChg>
        <pc:spChg chg="mod">
          <ac:chgData name="Stephen Dolan" userId="bfe7b61eb9446d00" providerId="LiveId" clId="{2842E6C4-23AE-47E6-AA55-45C796B6E793}" dt="2026-09-06T12:59:51.136" v="4091" actId="11"/>
          <ac:spMkLst>
            <pc:docMk/>
            <pc:sldMk cId="259300013" sldId="1160"/>
            <ac:spMk id="51" creationId="{F5167BB2-185F-D538-5D45-7B983133FBE5}"/>
          </ac:spMkLst>
        </pc:spChg>
        <pc:cxnChg chg="add mod">
          <ac:chgData name="Stephen Dolan" userId="bfe7b61eb9446d00" providerId="LiveId" clId="{2842E6C4-23AE-47E6-AA55-45C796B6E793}" dt="2026-09-06T13:01:20.443" v="4230" actId="14100"/>
          <ac:cxnSpMkLst>
            <pc:docMk/>
            <pc:sldMk cId="259300013" sldId="1160"/>
            <ac:cxnSpMk id="20" creationId="{63896AD4-BA2E-F28E-405C-0C4CC7391466}"/>
          </ac:cxnSpMkLst>
        </pc:cxnChg>
      </pc:sldChg>
      <pc:sldChg chg="modSp">
        <pc:chgData name="Stephen Dolan" userId="bfe7b61eb9446d00" providerId="LiveId" clId="{2842E6C4-23AE-47E6-AA55-45C796B6E793}" dt="2026-09-06T13:07:08.616" v="4520"/>
        <pc:sldMkLst>
          <pc:docMk/>
          <pc:sldMk cId="1024170221" sldId="1224"/>
        </pc:sldMkLst>
        <pc:spChg chg="mod">
          <ac:chgData name="Stephen Dolan" userId="bfe7b61eb9446d00" providerId="LiveId" clId="{2842E6C4-23AE-47E6-AA55-45C796B6E793}" dt="2026-09-06T13:07:08.616" v="4520"/>
          <ac:spMkLst>
            <pc:docMk/>
            <pc:sldMk cId="1024170221" sldId="1224"/>
            <ac:spMk id="7" creationId="{00000000-0000-0000-0000-000000000000}"/>
          </ac:spMkLst>
        </pc:spChg>
      </pc:sldChg>
      <pc:sldChg chg="modSp">
        <pc:chgData name="Stephen Dolan" userId="bfe7b61eb9446d00" providerId="LiveId" clId="{2842E6C4-23AE-47E6-AA55-45C796B6E793}" dt="2026-09-06T13:07:08.616" v="4520"/>
        <pc:sldMkLst>
          <pc:docMk/>
          <pc:sldMk cId="4020001845" sldId="1225"/>
        </pc:sldMkLst>
        <pc:spChg chg="mod">
          <ac:chgData name="Stephen Dolan" userId="bfe7b61eb9446d00" providerId="LiveId" clId="{2842E6C4-23AE-47E6-AA55-45C796B6E793}" dt="2026-09-06T13:07:08.616" v="4520"/>
          <ac:spMkLst>
            <pc:docMk/>
            <pc:sldMk cId="4020001845" sldId="1225"/>
            <ac:spMk id="7" creationId="{00000000-0000-0000-0000-000000000000}"/>
          </ac:spMkLst>
        </pc:spChg>
      </pc:sldChg>
      <pc:sldChg chg="modSp mod ord">
        <pc:chgData name="Stephen Dolan" userId="bfe7b61eb9446d00" providerId="LiveId" clId="{2842E6C4-23AE-47E6-AA55-45C796B6E793}" dt="2026-09-06T13:21:10.086" v="4574" actId="20577"/>
        <pc:sldMkLst>
          <pc:docMk/>
          <pc:sldMk cId="2157685297" sldId="1229"/>
        </pc:sldMkLst>
        <pc:spChg chg="mod">
          <ac:chgData name="Stephen Dolan" userId="bfe7b61eb9446d00" providerId="LiveId" clId="{2842E6C4-23AE-47E6-AA55-45C796B6E793}" dt="2026-09-06T13:07:08.616" v="4520"/>
          <ac:spMkLst>
            <pc:docMk/>
            <pc:sldMk cId="2157685297" sldId="1229"/>
            <ac:spMk id="7" creationId="{F86B98EE-68CB-3208-5AEB-26C5B47C58B5}"/>
          </ac:spMkLst>
        </pc:spChg>
        <pc:spChg chg="mod">
          <ac:chgData name="Stephen Dolan" userId="bfe7b61eb9446d00" providerId="LiveId" clId="{2842E6C4-23AE-47E6-AA55-45C796B6E793}" dt="2026-09-06T13:21:10.086" v="4574" actId="20577"/>
          <ac:spMkLst>
            <pc:docMk/>
            <pc:sldMk cId="2157685297" sldId="1229"/>
            <ac:spMk id="8" creationId="{CD04A3ED-82EC-281C-201A-B89FFC6162BE}"/>
          </ac:spMkLst>
        </pc:spChg>
      </pc:sldChg>
      <pc:sldChg chg="modSp">
        <pc:chgData name="Stephen Dolan" userId="bfe7b61eb9446d00" providerId="LiveId" clId="{2842E6C4-23AE-47E6-AA55-45C796B6E793}" dt="2026-09-06T13:07:08.616" v="4520"/>
        <pc:sldMkLst>
          <pc:docMk/>
          <pc:sldMk cId="3366985810" sldId="1230"/>
        </pc:sldMkLst>
        <pc:spChg chg="mod">
          <ac:chgData name="Stephen Dolan" userId="bfe7b61eb9446d00" providerId="LiveId" clId="{2842E6C4-23AE-47E6-AA55-45C796B6E793}" dt="2026-09-06T13:07:08.616" v="4520"/>
          <ac:spMkLst>
            <pc:docMk/>
            <pc:sldMk cId="3366985810" sldId="1230"/>
            <ac:spMk id="7" creationId="{C0563E6A-9677-5A6F-5E9A-96213B80E0BC}"/>
          </ac:spMkLst>
        </pc:spChg>
      </pc:sldChg>
      <pc:sldChg chg="modSp">
        <pc:chgData name="Stephen Dolan" userId="bfe7b61eb9446d00" providerId="LiveId" clId="{2842E6C4-23AE-47E6-AA55-45C796B6E793}" dt="2026-09-06T13:07:08.616" v="4520"/>
        <pc:sldMkLst>
          <pc:docMk/>
          <pc:sldMk cId="528953498" sldId="1231"/>
        </pc:sldMkLst>
        <pc:spChg chg="mod">
          <ac:chgData name="Stephen Dolan" userId="bfe7b61eb9446d00" providerId="LiveId" clId="{2842E6C4-23AE-47E6-AA55-45C796B6E793}" dt="2026-09-06T13:07:08.616" v="4520"/>
          <ac:spMkLst>
            <pc:docMk/>
            <pc:sldMk cId="528953498" sldId="1231"/>
            <ac:spMk id="7" creationId="{20D970AD-D872-A20D-BD72-3D3D048308A6}"/>
          </ac:spMkLst>
        </pc:spChg>
      </pc:sldChg>
      <pc:sldChg chg="modSp">
        <pc:chgData name="Stephen Dolan" userId="bfe7b61eb9446d00" providerId="LiveId" clId="{2842E6C4-23AE-47E6-AA55-45C796B6E793}" dt="2026-09-06T13:07:08.616" v="4520"/>
        <pc:sldMkLst>
          <pc:docMk/>
          <pc:sldMk cId="1712019604" sldId="1232"/>
        </pc:sldMkLst>
        <pc:spChg chg="mod">
          <ac:chgData name="Stephen Dolan" userId="bfe7b61eb9446d00" providerId="LiveId" clId="{2842E6C4-23AE-47E6-AA55-45C796B6E793}" dt="2026-09-06T13:07:08.616" v="4520"/>
          <ac:spMkLst>
            <pc:docMk/>
            <pc:sldMk cId="1712019604" sldId="1232"/>
            <ac:spMk id="7" creationId="{00000000-0000-0000-0000-000000000000}"/>
          </ac:spMkLst>
        </pc:spChg>
      </pc:sldChg>
      <pc:sldChg chg="modSp">
        <pc:chgData name="Stephen Dolan" userId="bfe7b61eb9446d00" providerId="LiveId" clId="{2842E6C4-23AE-47E6-AA55-45C796B6E793}" dt="2026-09-06T13:07:08.616" v="4520"/>
        <pc:sldMkLst>
          <pc:docMk/>
          <pc:sldMk cId="1038963985" sldId="1233"/>
        </pc:sldMkLst>
        <pc:spChg chg="mod">
          <ac:chgData name="Stephen Dolan" userId="bfe7b61eb9446d00" providerId="LiveId" clId="{2842E6C4-23AE-47E6-AA55-45C796B6E793}" dt="2026-09-06T13:07:08.616" v="4520"/>
          <ac:spMkLst>
            <pc:docMk/>
            <pc:sldMk cId="1038963985" sldId="1233"/>
            <ac:spMk id="7" creationId="{00000000-0000-0000-0000-000000000000}"/>
          </ac:spMkLst>
        </pc:spChg>
      </pc:sldChg>
      <pc:sldChg chg="modSp">
        <pc:chgData name="Stephen Dolan" userId="bfe7b61eb9446d00" providerId="LiveId" clId="{2842E6C4-23AE-47E6-AA55-45C796B6E793}" dt="2026-09-06T13:07:08.616" v="4520"/>
        <pc:sldMkLst>
          <pc:docMk/>
          <pc:sldMk cId="3716612786" sldId="1234"/>
        </pc:sldMkLst>
        <pc:spChg chg="mod">
          <ac:chgData name="Stephen Dolan" userId="bfe7b61eb9446d00" providerId="LiveId" clId="{2842E6C4-23AE-47E6-AA55-45C796B6E793}" dt="2026-09-06T13:07:08.616" v="4520"/>
          <ac:spMkLst>
            <pc:docMk/>
            <pc:sldMk cId="3716612786" sldId="1234"/>
            <ac:spMk id="7" creationId="{00000000-0000-0000-0000-000000000000}"/>
          </ac:spMkLst>
        </pc:spChg>
      </pc:sldChg>
      <pc:sldChg chg="modSp">
        <pc:chgData name="Stephen Dolan" userId="bfe7b61eb9446d00" providerId="LiveId" clId="{2842E6C4-23AE-47E6-AA55-45C796B6E793}" dt="2026-09-06T13:07:08.616" v="4520"/>
        <pc:sldMkLst>
          <pc:docMk/>
          <pc:sldMk cId="1341179412" sldId="1235"/>
        </pc:sldMkLst>
        <pc:spChg chg="mod">
          <ac:chgData name="Stephen Dolan" userId="bfe7b61eb9446d00" providerId="LiveId" clId="{2842E6C4-23AE-47E6-AA55-45C796B6E793}" dt="2026-09-06T13:07:08.616" v="4520"/>
          <ac:spMkLst>
            <pc:docMk/>
            <pc:sldMk cId="1341179412" sldId="1235"/>
            <ac:spMk id="7" creationId="{00000000-0000-0000-0000-000000000000}"/>
          </ac:spMkLst>
        </pc:spChg>
      </pc:sldChg>
      <pc:sldChg chg="modSp">
        <pc:chgData name="Stephen Dolan" userId="bfe7b61eb9446d00" providerId="LiveId" clId="{2842E6C4-23AE-47E6-AA55-45C796B6E793}" dt="2026-09-06T13:07:08.616" v="4520"/>
        <pc:sldMkLst>
          <pc:docMk/>
          <pc:sldMk cId="3459763264" sldId="1236"/>
        </pc:sldMkLst>
        <pc:spChg chg="mod">
          <ac:chgData name="Stephen Dolan" userId="bfe7b61eb9446d00" providerId="LiveId" clId="{2842E6C4-23AE-47E6-AA55-45C796B6E793}" dt="2026-09-06T13:07:08.616" v="4520"/>
          <ac:spMkLst>
            <pc:docMk/>
            <pc:sldMk cId="3459763264" sldId="1236"/>
            <ac:spMk id="7" creationId="{00000000-0000-0000-0000-000000000000}"/>
          </ac:spMkLst>
        </pc:spChg>
      </pc:sldChg>
      <pc:sldChg chg="modSp">
        <pc:chgData name="Stephen Dolan" userId="bfe7b61eb9446d00" providerId="LiveId" clId="{2842E6C4-23AE-47E6-AA55-45C796B6E793}" dt="2026-09-06T13:07:08.616" v="4520"/>
        <pc:sldMkLst>
          <pc:docMk/>
          <pc:sldMk cId="771687644" sldId="1237"/>
        </pc:sldMkLst>
        <pc:spChg chg="mod">
          <ac:chgData name="Stephen Dolan" userId="bfe7b61eb9446d00" providerId="LiveId" clId="{2842E6C4-23AE-47E6-AA55-45C796B6E793}" dt="2026-09-06T13:07:08.616" v="4520"/>
          <ac:spMkLst>
            <pc:docMk/>
            <pc:sldMk cId="771687644" sldId="1237"/>
            <ac:spMk id="7" creationId="{00000000-0000-0000-0000-000000000000}"/>
          </ac:spMkLst>
        </pc:spChg>
      </pc:sldChg>
      <pc:sldChg chg="modSp">
        <pc:chgData name="Stephen Dolan" userId="bfe7b61eb9446d00" providerId="LiveId" clId="{2842E6C4-23AE-47E6-AA55-45C796B6E793}" dt="2026-09-06T13:07:08.616" v="4520"/>
        <pc:sldMkLst>
          <pc:docMk/>
          <pc:sldMk cId="230619973" sldId="1238"/>
        </pc:sldMkLst>
        <pc:spChg chg="mod">
          <ac:chgData name="Stephen Dolan" userId="bfe7b61eb9446d00" providerId="LiveId" clId="{2842E6C4-23AE-47E6-AA55-45C796B6E793}" dt="2026-09-06T13:07:08.616" v="4520"/>
          <ac:spMkLst>
            <pc:docMk/>
            <pc:sldMk cId="230619973" sldId="1238"/>
            <ac:spMk id="7" creationId="{00000000-0000-0000-0000-000000000000}"/>
          </ac:spMkLst>
        </pc:spChg>
      </pc:sldChg>
      <pc:sldChg chg="modSp">
        <pc:chgData name="Stephen Dolan" userId="bfe7b61eb9446d00" providerId="LiveId" clId="{2842E6C4-23AE-47E6-AA55-45C796B6E793}" dt="2026-09-06T13:07:08.616" v="4520"/>
        <pc:sldMkLst>
          <pc:docMk/>
          <pc:sldMk cId="3065588512" sldId="1240"/>
        </pc:sldMkLst>
        <pc:spChg chg="mod">
          <ac:chgData name="Stephen Dolan" userId="bfe7b61eb9446d00" providerId="LiveId" clId="{2842E6C4-23AE-47E6-AA55-45C796B6E793}" dt="2026-09-06T13:07:08.616" v="4520"/>
          <ac:spMkLst>
            <pc:docMk/>
            <pc:sldMk cId="3065588512" sldId="1240"/>
            <ac:spMk id="7" creationId="{A7708FBF-B16F-8D7A-F058-D541E4F3EAD6}"/>
          </ac:spMkLst>
        </pc:spChg>
      </pc:sldChg>
      <pc:sldChg chg="delSp modSp mod">
        <pc:chgData name="Stephen Dolan" userId="bfe7b61eb9446d00" providerId="LiveId" clId="{2842E6C4-23AE-47E6-AA55-45C796B6E793}" dt="2026-09-06T13:07:08.616" v="4520"/>
        <pc:sldMkLst>
          <pc:docMk/>
          <pc:sldMk cId="2453918947" sldId="1245"/>
        </pc:sldMkLst>
        <pc:spChg chg="mod">
          <ac:chgData name="Stephen Dolan" userId="bfe7b61eb9446d00" providerId="LiveId" clId="{2842E6C4-23AE-47E6-AA55-45C796B6E793}" dt="2026-09-06T13:07:08.616" v="4520"/>
          <ac:spMkLst>
            <pc:docMk/>
            <pc:sldMk cId="2453918947" sldId="1245"/>
            <ac:spMk id="7" creationId="{19D7D54A-F9A6-7016-62C9-6352186F0E21}"/>
          </ac:spMkLst>
        </pc:spChg>
      </pc:sldChg>
      <pc:sldChg chg="modSp">
        <pc:chgData name="Stephen Dolan" userId="bfe7b61eb9446d00" providerId="LiveId" clId="{2842E6C4-23AE-47E6-AA55-45C796B6E793}" dt="2026-09-06T13:07:08.616" v="4520"/>
        <pc:sldMkLst>
          <pc:docMk/>
          <pc:sldMk cId="2192313578" sldId="1246"/>
        </pc:sldMkLst>
        <pc:spChg chg="mod">
          <ac:chgData name="Stephen Dolan" userId="bfe7b61eb9446d00" providerId="LiveId" clId="{2842E6C4-23AE-47E6-AA55-45C796B6E793}" dt="2026-09-06T13:07:08.616" v="4520"/>
          <ac:spMkLst>
            <pc:docMk/>
            <pc:sldMk cId="2192313578" sldId="1246"/>
            <ac:spMk id="7" creationId="{A07079BE-2163-443E-E147-7AD9B3D2C3CF}"/>
          </ac:spMkLst>
        </pc:spChg>
      </pc:sldChg>
      <pc:sldChg chg="modSp">
        <pc:chgData name="Stephen Dolan" userId="bfe7b61eb9446d00" providerId="LiveId" clId="{2842E6C4-23AE-47E6-AA55-45C796B6E793}" dt="2026-09-06T13:07:08.616" v="4520"/>
        <pc:sldMkLst>
          <pc:docMk/>
          <pc:sldMk cId="3594383262" sldId="1272"/>
        </pc:sldMkLst>
        <pc:spChg chg="mod">
          <ac:chgData name="Stephen Dolan" userId="bfe7b61eb9446d00" providerId="LiveId" clId="{2842E6C4-23AE-47E6-AA55-45C796B6E793}" dt="2026-09-06T13:07:08.616" v="4520"/>
          <ac:spMkLst>
            <pc:docMk/>
            <pc:sldMk cId="3594383262" sldId="1272"/>
            <ac:spMk id="7" creationId="{1A18FF97-D5B5-89AD-259A-4AE170A174B3}"/>
          </ac:spMkLst>
        </pc:spChg>
      </pc:sldChg>
      <pc:sldChg chg="modSp">
        <pc:chgData name="Stephen Dolan" userId="bfe7b61eb9446d00" providerId="LiveId" clId="{2842E6C4-23AE-47E6-AA55-45C796B6E793}" dt="2026-09-06T13:07:08.616" v="4520"/>
        <pc:sldMkLst>
          <pc:docMk/>
          <pc:sldMk cId="3512853431" sldId="1283"/>
        </pc:sldMkLst>
        <pc:spChg chg="mod">
          <ac:chgData name="Stephen Dolan" userId="bfe7b61eb9446d00" providerId="LiveId" clId="{2842E6C4-23AE-47E6-AA55-45C796B6E793}" dt="2026-09-06T13:07:08.616" v="4520"/>
          <ac:spMkLst>
            <pc:docMk/>
            <pc:sldMk cId="3512853431" sldId="1283"/>
            <ac:spMk id="7" creationId="{7E0C34C7-A4AA-0B2E-2CEF-EF83BA0D5D54}"/>
          </ac:spMkLst>
        </pc:spChg>
      </pc:sldChg>
      <pc:sldChg chg="modSp">
        <pc:chgData name="Stephen Dolan" userId="bfe7b61eb9446d00" providerId="LiveId" clId="{2842E6C4-23AE-47E6-AA55-45C796B6E793}" dt="2026-09-06T13:07:08.616" v="4520"/>
        <pc:sldMkLst>
          <pc:docMk/>
          <pc:sldMk cId="1736282756" sldId="1285"/>
        </pc:sldMkLst>
        <pc:spChg chg="mod">
          <ac:chgData name="Stephen Dolan" userId="bfe7b61eb9446d00" providerId="LiveId" clId="{2842E6C4-23AE-47E6-AA55-45C796B6E793}" dt="2026-09-06T13:07:08.616" v="4520"/>
          <ac:spMkLst>
            <pc:docMk/>
            <pc:sldMk cId="1736282756" sldId="1285"/>
            <ac:spMk id="7" creationId="{E2906CA2-1F13-AC3C-C93E-452231F244BA}"/>
          </ac:spMkLst>
        </pc:spChg>
      </pc:sldChg>
      <pc:sldChg chg="modSp">
        <pc:chgData name="Stephen Dolan" userId="bfe7b61eb9446d00" providerId="LiveId" clId="{2842E6C4-23AE-47E6-AA55-45C796B6E793}" dt="2026-09-06T13:07:08.616" v="4520"/>
        <pc:sldMkLst>
          <pc:docMk/>
          <pc:sldMk cId="858656808" sldId="1286"/>
        </pc:sldMkLst>
        <pc:spChg chg="mod">
          <ac:chgData name="Stephen Dolan" userId="bfe7b61eb9446d00" providerId="LiveId" clId="{2842E6C4-23AE-47E6-AA55-45C796B6E793}" dt="2026-09-06T13:07:08.616" v="4520"/>
          <ac:spMkLst>
            <pc:docMk/>
            <pc:sldMk cId="858656808" sldId="1286"/>
            <ac:spMk id="7" creationId="{F79DBC48-B5D0-5210-05D2-9A1020F485B6}"/>
          </ac:spMkLst>
        </pc:spChg>
      </pc:sldChg>
      <pc:sldChg chg="modSp">
        <pc:chgData name="Stephen Dolan" userId="bfe7b61eb9446d00" providerId="LiveId" clId="{2842E6C4-23AE-47E6-AA55-45C796B6E793}" dt="2026-09-06T13:07:08.616" v="4520"/>
        <pc:sldMkLst>
          <pc:docMk/>
          <pc:sldMk cId="2795108546" sldId="1287"/>
        </pc:sldMkLst>
        <pc:spChg chg="mod">
          <ac:chgData name="Stephen Dolan" userId="bfe7b61eb9446d00" providerId="LiveId" clId="{2842E6C4-23AE-47E6-AA55-45C796B6E793}" dt="2026-09-06T13:07:08.616" v="4520"/>
          <ac:spMkLst>
            <pc:docMk/>
            <pc:sldMk cId="2795108546" sldId="1287"/>
            <ac:spMk id="7" creationId="{1C12B4BD-9B8D-563B-B7B9-E981085C3BBF}"/>
          </ac:spMkLst>
        </pc:spChg>
      </pc:sldChg>
      <pc:sldChg chg="modSp">
        <pc:chgData name="Stephen Dolan" userId="bfe7b61eb9446d00" providerId="LiveId" clId="{2842E6C4-23AE-47E6-AA55-45C796B6E793}" dt="2026-09-06T13:07:08.616" v="4520"/>
        <pc:sldMkLst>
          <pc:docMk/>
          <pc:sldMk cId="189947894" sldId="1326"/>
        </pc:sldMkLst>
        <pc:spChg chg="mod">
          <ac:chgData name="Stephen Dolan" userId="bfe7b61eb9446d00" providerId="LiveId" clId="{2842E6C4-23AE-47E6-AA55-45C796B6E793}" dt="2026-09-06T13:07:08.616" v="4520"/>
          <ac:spMkLst>
            <pc:docMk/>
            <pc:sldMk cId="189947894" sldId="1326"/>
            <ac:spMk id="7" creationId="{36B70101-E763-B8A6-DD10-07A9B18258D0}"/>
          </ac:spMkLst>
        </pc:spChg>
      </pc:sldChg>
      <pc:sldChg chg="modSp">
        <pc:chgData name="Stephen Dolan" userId="bfe7b61eb9446d00" providerId="LiveId" clId="{2842E6C4-23AE-47E6-AA55-45C796B6E793}" dt="2026-09-06T13:07:08.616" v="4520"/>
        <pc:sldMkLst>
          <pc:docMk/>
          <pc:sldMk cId="926973078" sldId="1327"/>
        </pc:sldMkLst>
        <pc:spChg chg="mod">
          <ac:chgData name="Stephen Dolan" userId="bfe7b61eb9446d00" providerId="LiveId" clId="{2842E6C4-23AE-47E6-AA55-45C796B6E793}" dt="2026-09-06T13:07:08.616" v="4520"/>
          <ac:spMkLst>
            <pc:docMk/>
            <pc:sldMk cId="926973078" sldId="1327"/>
            <ac:spMk id="7" creationId="{AE6D8D54-78E2-3522-4108-3A37A5833E6D}"/>
          </ac:spMkLst>
        </pc:spChg>
      </pc:sldChg>
      <pc:sldChg chg="modSp">
        <pc:chgData name="Stephen Dolan" userId="bfe7b61eb9446d00" providerId="LiveId" clId="{2842E6C4-23AE-47E6-AA55-45C796B6E793}" dt="2026-09-06T13:07:08.616" v="4520"/>
        <pc:sldMkLst>
          <pc:docMk/>
          <pc:sldMk cId="678692492" sldId="1328"/>
        </pc:sldMkLst>
        <pc:spChg chg="mod">
          <ac:chgData name="Stephen Dolan" userId="bfe7b61eb9446d00" providerId="LiveId" clId="{2842E6C4-23AE-47E6-AA55-45C796B6E793}" dt="2026-09-06T13:07:08.616" v="4520"/>
          <ac:spMkLst>
            <pc:docMk/>
            <pc:sldMk cId="678692492" sldId="1328"/>
            <ac:spMk id="7" creationId="{979D60BB-B8AD-143E-042A-6685612A6D8C}"/>
          </ac:spMkLst>
        </pc:spChg>
      </pc:sldChg>
      <pc:sldChg chg="modSp mod">
        <pc:chgData name="Stephen Dolan" userId="bfe7b61eb9446d00" providerId="LiveId" clId="{2842E6C4-23AE-47E6-AA55-45C796B6E793}" dt="2026-09-06T13:07:08.616" v="4520"/>
        <pc:sldMkLst>
          <pc:docMk/>
          <pc:sldMk cId="3902639615" sldId="1331"/>
        </pc:sldMkLst>
        <pc:spChg chg="mod">
          <ac:chgData name="Stephen Dolan" userId="bfe7b61eb9446d00" providerId="LiveId" clId="{2842E6C4-23AE-47E6-AA55-45C796B6E793}" dt="2026-09-06T13:07:08.616" v="4520"/>
          <ac:spMkLst>
            <pc:docMk/>
            <pc:sldMk cId="3902639615" sldId="1331"/>
            <ac:spMk id="7" creationId="{4B66FC77-3719-B9F4-2EBA-EDA1A898CABF}"/>
          </ac:spMkLst>
        </pc:spChg>
        <pc:graphicFrameChg chg="ord">
          <ac:chgData name="Stephen Dolan" userId="bfe7b61eb9446d00" providerId="LiveId" clId="{2842E6C4-23AE-47E6-AA55-45C796B6E793}" dt="2026-09-06T09:34:05.825" v="32" actId="167"/>
          <ac:graphicFrameMkLst>
            <pc:docMk/>
            <pc:sldMk cId="3902639615" sldId="1331"/>
            <ac:graphicFrameMk id="27" creationId="{B87C84C8-95CA-B529-E250-F92871B63D23}"/>
          </ac:graphicFrameMkLst>
        </pc:graphicFrameChg>
      </pc:sldChg>
      <pc:sldChg chg="addSp modSp mod">
        <pc:chgData name="Stephen Dolan" userId="bfe7b61eb9446d00" providerId="LiveId" clId="{2842E6C4-23AE-47E6-AA55-45C796B6E793}" dt="2026-09-06T13:07:08.616" v="4520"/>
        <pc:sldMkLst>
          <pc:docMk/>
          <pc:sldMk cId="2332240188" sldId="1332"/>
        </pc:sldMkLst>
        <pc:spChg chg="add">
          <ac:chgData name="Stephen Dolan" userId="bfe7b61eb9446d00" providerId="LiveId" clId="{2842E6C4-23AE-47E6-AA55-45C796B6E793}" dt="2026-09-06T09:33:07.044" v="17" actId="22"/>
          <ac:spMkLst>
            <pc:docMk/>
            <pc:sldMk cId="2332240188" sldId="1332"/>
            <ac:spMk id="3" creationId="{BDCA2BEF-0F96-07E4-F088-7F1BE63BD404}"/>
          </ac:spMkLst>
        </pc:spChg>
        <pc:spChg chg="mod">
          <ac:chgData name="Stephen Dolan" userId="bfe7b61eb9446d00" providerId="LiveId" clId="{2842E6C4-23AE-47E6-AA55-45C796B6E793}" dt="2026-09-06T13:07:08.616" v="4520"/>
          <ac:spMkLst>
            <pc:docMk/>
            <pc:sldMk cId="2332240188" sldId="1332"/>
            <ac:spMk id="7" creationId="{381C56D8-D703-3EA3-D252-ADE186603B40}"/>
          </ac:spMkLst>
        </pc:spChg>
        <pc:spChg chg="mod">
          <ac:chgData name="Stephen Dolan" userId="bfe7b61eb9446d00" providerId="LiveId" clId="{2842E6C4-23AE-47E6-AA55-45C796B6E793}" dt="2026-09-06T09:33:55.649" v="31" actId="1076"/>
          <ac:spMkLst>
            <pc:docMk/>
            <pc:sldMk cId="2332240188" sldId="1332"/>
            <ac:spMk id="20" creationId="{EF081AA2-BA5B-E9D4-385A-5A9C6B5DA6A9}"/>
          </ac:spMkLst>
        </pc:spChg>
        <pc:graphicFrameChg chg="add">
          <ac:chgData name="Stephen Dolan" userId="bfe7b61eb9446d00" providerId="LiveId" clId="{2842E6C4-23AE-47E6-AA55-45C796B6E793}" dt="2026-09-06T09:33:07.044" v="17" actId="22"/>
          <ac:graphicFrameMkLst>
            <pc:docMk/>
            <pc:sldMk cId="2332240188" sldId="1332"/>
            <ac:graphicFrameMk id="5" creationId="{00FE758D-0600-4644-D3D2-C7F509EEFA8B}"/>
          </ac:graphicFrameMkLst>
        </pc:graphicFrameChg>
        <pc:graphicFrameChg chg="mod modGraphic">
          <ac:chgData name="Stephen Dolan" userId="bfe7b61eb9446d00" providerId="LiveId" clId="{2842E6C4-23AE-47E6-AA55-45C796B6E793}" dt="2026-09-06T09:33:51.529" v="30" actId="1076"/>
          <ac:graphicFrameMkLst>
            <pc:docMk/>
            <pc:sldMk cId="2332240188" sldId="1332"/>
            <ac:graphicFrameMk id="27" creationId="{8629E326-5E85-5B6B-CBE4-FC03F8684A80}"/>
          </ac:graphicFrameMkLst>
        </pc:graphicFrameChg>
        <pc:picChg chg="mod">
          <ac:chgData name="Stephen Dolan" userId="bfe7b61eb9446d00" providerId="LiveId" clId="{2842E6C4-23AE-47E6-AA55-45C796B6E793}" dt="2026-09-06T09:33:51.529" v="30" actId="1076"/>
          <ac:picMkLst>
            <pc:docMk/>
            <pc:sldMk cId="2332240188" sldId="1332"/>
            <ac:picMk id="10" creationId="{D979BC92-F207-6E33-036B-1493AD1BF72E}"/>
          </ac:picMkLst>
        </pc:picChg>
        <pc:picChg chg="mod">
          <ac:chgData name="Stephen Dolan" userId="bfe7b61eb9446d00" providerId="LiveId" clId="{2842E6C4-23AE-47E6-AA55-45C796B6E793}" dt="2026-09-06T09:33:51.529" v="30" actId="1076"/>
          <ac:picMkLst>
            <pc:docMk/>
            <pc:sldMk cId="2332240188" sldId="1332"/>
            <ac:picMk id="11" creationId="{9C3664E9-CC99-B6D6-FD3E-D303DE4D95DF}"/>
          </ac:picMkLst>
        </pc:picChg>
        <pc:picChg chg="add">
          <ac:chgData name="Stephen Dolan" userId="bfe7b61eb9446d00" providerId="LiveId" clId="{2842E6C4-23AE-47E6-AA55-45C796B6E793}" dt="2026-09-06T09:34:08.202" v="33" actId="22"/>
          <ac:picMkLst>
            <pc:docMk/>
            <pc:sldMk cId="2332240188" sldId="1332"/>
            <ac:picMk id="13" creationId="{BD7C8ACE-CDEB-4D42-AC07-214B98E9B578}"/>
          </ac:picMkLst>
        </pc:picChg>
        <pc:picChg chg="add">
          <ac:chgData name="Stephen Dolan" userId="bfe7b61eb9446d00" providerId="LiveId" clId="{2842E6C4-23AE-47E6-AA55-45C796B6E793}" dt="2026-09-06T09:34:08.202" v="33" actId="22"/>
          <ac:picMkLst>
            <pc:docMk/>
            <pc:sldMk cId="2332240188" sldId="1332"/>
            <ac:picMk id="15" creationId="{EC874D0E-4726-6BFC-41A8-0E49CB7F25D4}"/>
          </ac:picMkLst>
        </pc:picChg>
      </pc:sldChg>
      <pc:sldChg chg="delSp modSp mod">
        <pc:chgData name="Stephen Dolan" userId="bfe7b61eb9446d00" providerId="LiveId" clId="{2842E6C4-23AE-47E6-AA55-45C796B6E793}" dt="2026-09-06T13:07:08.616" v="4520"/>
        <pc:sldMkLst>
          <pc:docMk/>
          <pc:sldMk cId="4059833974" sldId="1336"/>
        </pc:sldMkLst>
        <pc:spChg chg="mod">
          <ac:chgData name="Stephen Dolan" userId="bfe7b61eb9446d00" providerId="LiveId" clId="{2842E6C4-23AE-47E6-AA55-45C796B6E793}" dt="2026-09-06T13:07:08.616" v="4520"/>
          <ac:spMkLst>
            <pc:docMk/>
            <pc:sldMk cId="4059833974" sldId="1336"/>
            <ac:spMk id="7" creationId="{E3DBAC4D-4E3C-C3A1-56DD-587C8CDCDC81}"/>
          </ac:spMkLst>
        </pc:spChg>
      </pc:sldChg>
      <pc:sldChg chg="modSp">
        <pc:chgData name="Stephen Dolan" userId="bfe7b61eb9446d00" providerId="LiveId" clId="{2842E6C4-23AE-47E6-AA55-45C796B6E793}" dt="2026-09-06T13:07:08.616" v="4520"/>
        <pc:sldMkLst>
          <pc:docMk/>
          <pc:sldMk cId="1844798040" sldId="1337"/>
        </pc:sldMkLst>
        <pc:spChg chg="mod">
          <ac:chgData name="Stephen Dolan" userId="bfe7b61eb9446d00" providerId="LiveId" clId="{2842E6C4-23AE-47E6-AA55-45C796B6E793}" dt="2026-09-06T13:07:08.616" v="4520"/>
          <ac:spMkLst>
            <pc:docMk/>
            <pc:sldMk cId="1844798040" sldId="1337"/>
            <ac:spMk id="7" creationId="{701052F4-25DA-C2BD-2ABC-88C5BE525860}"/>
          </ac:spMkLst>
        </pc:spChg>
      </pc:sldChg>
      <pc:sldChg chg="modSp">
        <pc:chgData name="Stephen Dolan" userId="bfe7b61eb9446d00" providerId="LiveId" clId="{2842E6C4-23AE-47E6-AA55-45C796B6E793}" dt="2026-09-06T13:07:08.616" v="4520"/>
        <pc:sldMkLst>
          <pc:docMk/>
          <pc:sldMk cId="3502995023" sldId="1339"/>
        </pc:sldMkLst>
        <pc:spChg chg="mod">
          <ac:chgData name="Stephen Dolan" userId="bfe7b61eb9446d00" providerId="LiveId" clId="{2842E6C4-23AE-47E6-AA55-45C796B6E793}" dt="2026-09-06T13:07:08.616" v="4520"/>
          <ac:spMkLst>
            <pc:docMk/>
            <pc:sldMk cId="3502995023" sldId="1339"/>
            <ac:spMk id="7" creationId="{0E146252-BB94-D80D-03A9-BF9B73C4CEA1}"/>
          </ac:spMkLst>
        </pc:spChg>
      </pc:sldChg>
      <pc:sldChg chg="modSp">
        <pc:chgData name="Stephen Dolan" userId="bfe7b61eb9446d00" providerId="LiveId" clId="{2842E6C4-23AE-47E6-AA55-45C796B6E793}" dt="2026-09-06T13:07:08.616" v="4520"/>
        <pc:sldMkLst>
          <pc:docMk/>
          <pc:sldMk cId="1252421071" sldId="1340"/>
        </pc:sldMkLst>
        <pc:spChg chg="mod">
          <ac:chgData name="Stephen Dolan" userId="bfe7b61eb9446d00" providerId="LiveId" clId="{2842E6C4-23AE-47E6-AA55-45C796B6E793}" dt="2026-09-06T13:07:08.616" v="4520"/>
          <ac:spMkLst>
            <pc:docMk/>
            <pc:sldMk cId="1252421071" sldId="1340"/>
            <ac:spMk id="7" creationId="{89B43593-2616-3D88-4598-942417ED3FF3}"/>
          </ac:spMkLst>
        </pc:spChg>
      </pc:sldChg>
      <pc:sldChg chg="addSp modSp add mod">
        <pc:chgData name="Stephen Dolan" userId="bfe7b61eb9446d00" providerId="LiveId" clId="{2842E6C4-23AE-47E6-AA55-45C796B6E793}" dt="2026-09-06T13:07:08.616" v="4520"/>
        <pc:sldMkLst>
          <pc:docMk/>
          <pc:sldMk cId="4173697651" sldId="1341"/>
        </pc:sldMkLst>
        <pc:spChg chg="add">
          <ac:chgData name="Stephen Dolan" userId="bfe7b61eb9446d00" providerId="LiveId" clId="{2842E6C4-23AE-47E6-AA55-45C796B6E793}" dt="2026-09-06T09:34:19.308" v="35" actId="22"/>
          <ac:spMkLst>
            <pc:docMk/>
            <pc:sldMk cId="4173697651" sldId="1341"/>
            <ac:spMk id="4" creationId="{71BDD245-9439-FA4A-9D53-BDE03F9E9E70}"/>
          </ac:spMkLst>
        </pc:spChg>
        <pc:spChg chg="mod">
          <ac:chgData name="Stephen Dolan" userId="bfe7b61eb9446d00" providerId="LiveId" clId="{2842E6C4-23AE-47E6-AA55-45C796B6E793}" dt="2026-09-06T13:07:08.616" v="4520"/>
          <ac:spMkLst>
            <pc:docMk/>
            <pc:sldMk cId="4173697651" sldId="1341"/>
            <ac:spMk id="7" creationId="{54354FEB-BF23-F4D1-39B3-36E46788C769}"/>
          </ac:spMkLst>
        </pc:spChg>
        <pc:spChg chg="add">
          <ac:chgData name="Stephen Dolan" userId="bfe7b61eb9446d00" providerId="LiveId" clId="{2842E6C4-23AE-47E6-AA55-45C796B6E793}" dt="2026-09-06T09:34:19.308" v="35" actId="22"/>
          <ac:spMkLst>
            <pc:docMk/>
            <pc:sldMk cId="4173697651" sldId="1341"/>
            <ac:spMk id="19" creationId="{2E6E4A9E-581E-818E-0AD2-502740F6A926}"/>
          </ac:spMkLst>
        </pc:spChg>
        <pc:spChg chg="add">
          <ac:chgData name="Stephen Dolan" userId="bfe7b61eb9446d00" providerId="LiveId" clId="{2842E6C4-23AE-47E6-AA55-45C796B6E793}" dt="2026-09-06T09:34:19.308" v="35" actId="22"/>
          <ac:spMkLst>
            <pc:docMk/>
            <pc:sldMk cId="4173697651" sldId="1341"/>
            <ac:spMk id="22" creationId="{CA6D99A2-65C3-9441-C3C0-4F98204B8CFC}"/>
          </ac:spMkLst>
        </pc:spChg>
        <pc:spChg chg="add">
          <ac:chgData name="Stephen Dolan" userId="bfe7b61eb9446d00" providerId="LiveId" clId="{2842E6C4-23AE-47E6-AA55-45C796B6E793}" dt="2026-09-06T09:34:19.308" v="35" actId="22"/>
          <ac:spMkLst>
            <pc:docMk/>
            <pc:sldMk cId="4173697651" sldId="1341"/>
            <ac:spMk id="24" creationId="{3463706C-22DC-AEDF-C5B0-6DC4808D843E}"/>
          </ac:spMkLst>
        </pc:spChg>
        <pc:spChg chg="add">
          <ac:chgData name="Stephen Dolan" userId="bfe7b61eb9446d00" providerId="LiveId" clId="{2842E6C4-23AE-47E6-AA55-45C796B6E793}" dt="2026-09-06T09:34:19.308" v="35" actId="22"/>
          <ac:spMkLst>
            <pc:docMk/>
            <pc:sldMk cId="4173697651" sldId="1341"/>
            <ac:spMk id="26" creationId="{27E2B374-47B4-0676-62E9-143A5DDE99FB}"/>
          </ac:spMkLst>
        </pc:spChg>
        <pc:picChg chg="add">
          <ac:chgData name="Stephen Dolan" userId="bfe7b61eb9446d00" providerId="LiveId" clId="{2842E6C4-23AE-47E6-AA55-45C796B6E793}" dt="2026-09-06T09:34:19.308" v="35" actId="22"/>
          <ac:picMkLst>
            <pc:docMk/>
            <pc:sldMk cId="4173697651" sldId="1341"/>
            <ac:picMk id="14" creationId="{4BF76581-0055-A38A-DAEF-02E6F9F1C9B0}"/>
          </ac:picMkLst>
        </pc:picChg>
        <pc:picChg chg="add">
          <ac:chgData name="Stephen Dolan" userId="bfe7b61eb9446d00" providerId="LiveId" clId="{2842E6C4-23AE-47E6-AA55-45C796B6E793}" dt="2026-09-06T09:34:19.308" v="35" actId="22"/>
          <ac:picMkLst>
            <pc:docMk/>
            <pc:sldMk cId="4173697651" sldId="1341"/>
            <ac:picMk id="17" creationId="{2D8B68B0-5BBC-E042-A68B-0D72FE692C64}"/>
          </ac:picMkLst>
        </pc:picChg>
      </pc:sldChg>
      <pc:sldChg chg="modSp add">
        <pc:chgData name="Stephen Dolan" userId="bfe7b61eb9446d00" providerId="LiveId" clId="{2842E6C4-23AE-47E6-AA55-45C796B6E793}" dt="2026-09-06T13:07:34.961" v="4522"/>
        <pc:sldMkLst>
          <pc:docMk/>
          <pc:sldMk cId="3714104631" sldId="1342"/>
        </pc:sldMkLst>
        <pc:spChg chg="mod">
          <ac:chgData name="Stephen Dolan" userId="bfe7b61eb9446d00" providerId="LiveId" clId="{2842E6C4-23AE-47E6-AA55-45C796B6E793}" dt="2026-09-06T13:07:34.961" v="4522"/>
          <ac:spMkLst>
            <pc:docMk/>
            <pc:sldMk cId="3714104631" sldId="1342"/>
            <ac:spMk id="6" creationId="{B3C91813-432C-A641-0670-A4C839CE6F3D}"/>
          </ac:spMkLst>
        </pc:spChg>
        <pc:spChg chg="mod">
          <ac:chgData name="Stephen Dolan" userId="bfe7b61eb9446d00" providerId="LiveId" clId="{2842E6C4-23AE-47E6-AA55-45C796B6E793}" dt="2026-09-06T13:07:26.250" v="4521"/>
          <ac:spMkLst>
            <pc:docMk/>
            <pc:sldMk cId="3714104631" sldId="1342"/>
            <ac:spMk id="7" creationId="{FAF9B480-742B-3B04-2E68-0069E59E27CA}"/>
          </ac:spMkLst>
        </pc:spChg>
      </pc:sldChg>
      <pc:sldChg chg="modSp add mod">
        <pc:chgData name="Stephen Dolan" userId="bfe7b61eb9446d00" providerId="LiveId" clId="{2842E6C4-23AE-47E6-AA55-45C796B6E793}" dt="2026-09-06T13:07:34.961" v="4522"/>
        <pc:sldMkLst>
          <pc:docMk/>
          <pc:sldMk cId="4241319750" sldId="1343"/>
        </pc:sldMkLst>
        <pc:spChg chg="mod">
          <ac:chgData name="Stephen Dolan" userId="bfe7b61eb9446d00" providerId="LiveId" clId="{2842E6C4-23AE-47E6-AA55-45C796B6E793}" dt="2026-09-06T13:07:34.961" v="4522"/>
          <ac:spMkLst>
            <pc:docMk/>
            <pc:sldMk cId="4241319750" sldId="1343"/>
            <ac:spMk id="6" creationId="{65E85D1D-7134-E951-B8DF-E2530D6E6233}"/>
          </ac:spMkLst>
        </pc:spChg>
        <pc:spChg chg="mod">
          <ac:chgData name="Stephen Dolan" userId="bfe7b61eb9446d00" providerId="LiveId" clId="{2842E6C4-23AE-47E6-AA55-45C796B6E793}" dt="2026-09-06T13:07:26.250" v="4521"/>
          <ac:spMkLst>
            <pc:docMk/>
            <pc:sldMk cId="4241319750" sldId="1343"/>
            <ac:spMk id="7" creationId="{91E8D54B-0698-FD15-A312-B27188F0C2CF}"/>
          </ac:spMkLst>
        </pc:spChg>
        <pc:spChg chg="mod">
          <ac:chgData name="Stephen Dolan" userId="bfe7b61eb9446d00" providerId="LiveId" clId="{2842E6C4-23AE-47E6-AA55-45C796B6E793}" dt="2026-09-06T13:04:01.976" v="4342" actId="207"/>
          <ac:spMkLst>
            <pc:docMk/>
            <pc:sldMk cId="4241319750" sldId="1343"/>
            <ac:spMk id="9" creationId="{0C844D2B-6200-A1D9-E4EF-A557FC1F56DF}"/>
          </ac:spMkLst>
        </pc:spChg>
      </pc:sldChg>
      <pc:sldChg chg="addSp delSp modSp add mod">
        <pc:chgData name="Stephen Dolan" userId="bfe7b61eb9446d00" providerId="LiveId" clId="{2842E6C4-23AE-47E6-AA55-45C796B6E793}" dt="2026-09-06T13:07:34.961" v="4522"/>
        <pc:sldMkLst>
          <pc:docMk/>
          <pc:sldMk cId="317421259" sldId="1345"/>
        </pc:sldMkLst>
        <pc:spChg chg="mod">
          <ac:chgData name="Stephen Dolan" userId="bfe7b61eb9446d00" providerId="LiveId" clId="{2842E6C4-23AE-47E6-AA55-45C796B6E793}" dt="2026-09-06T13:07:34.961" v="4522"/>
          <ac:spMkLst>
            <pc:docMk/>
            <pc:sldMk cId="317421259" sldId="1345"/>
            <ac:spMk id="6" creationId="{D95D80DC-DA02-D4EA-9C1C-446C3718BEAA}"/>
          </ac:spMkLst>
        </pc:spChg>
        <pc:spChg chg="mod">
          <ac:chgData name="Stephen Dolan" userId="bfe7b61eb9446d00" providerId="LiveId" clId="{2842E6C4-23AE-47E6-AA55-45C796B6E793}" dt="2026-09-06T13:07:26.250" v="4521"/>
          <ac:spMkLst>
            <pc:docMk/>
            <pc:sldMk cId="317421259" sldId="1345"/>
            <ac:spMk id="7" creationId="{D1CC1BB1-BCE0-14F6-CCD2-D9D0E8C4F321}"/>
          </ac:spMkLst>
        </pc:spChg>
        <pc:spChg chg="mod">
          <ac:chgData name="Stephen Dolan" userId="bfe7b61eb9446d00" providerId="LiveId" clId="{2842E6C4-23AE-47E6-AA55-45C796B6E793}" dt="2026-09-06T11:05:24.659" v="836" actId="1076"/>
          <ac:spMkLst>
            <pc:docMk/>
            <pc:sldMk cId="317421259" sldId="1345"/>
            <ac:spMk id="16" creationId="{C61E5F39-2BE2-AA8C-29D2-41BD03F8F43E}"/>
          </ac:spMkLst>
        </pc:spChg>
        <pc:spChg chg="mod">
          <ac:chgData name="Stephen Dolan" userId="bfe7b61eb9446d00" providerId="LiveId" clId="{2842E6C4-23AE-47E6-AA55-45C796B6E793}" dt="2026-09-06T11:05:24.659" v="836" actId="1076"/>
          <ac:spMkLst>
            <pc:docMk/>
            <pc:sldMk cId="317421259" sldId="1345"/>
            <ac:spMk id="21" creationId="{4A3B3719-5646-C77A-71C7-2367FE53F0CD}"/>
          </ac:spMkLst>
        </pc:spChg>
        <pc:spChg chg="mod">
          <ac:chgData name="Stephen Dolan" userId="bfe7b61eb9446d00" providerId="LiveId" clId="{2842E6C4-23AE-47E6-AA55-45C796B6E793}" dt="2026-09-06T11:05:24.659" v="836" actId="1076"/>
          <ac:spMkLst>
            <pc:docMk/>
            <pc:sldMk cId="317421259" sldId="1345"/>
            <ac:spMk id="22" creationId="{36B739B1-2571-3209-0814-403D5B2947CE}"/>
          </ac:spMkLst>
        </pc:spChg>
        <pc:spChg chg="mod">
          <ac:chgData name="Stephen Dolan" userId="bfe7b61eb9446d00" providerId="LiveId" clId="{2842E6C4-23AE-47E6-AA55-45C796B6E793}" dt="2026-09-06T11:05:24.659" v="836" actId="1076"/>
          <ac:spMkLst>
            <pc:docMk/>
            <pc:sldMk cId="317421259" sldId="1345"/>
            <ac:spMk id="24" creationId="{7DCE7026-03E2-8E50-2DB7-7FD1E0B9B7B0}"/>
          </ac:spMkLst>
        </pc:spChg>
        <pc:spChg chg="add mod">
          <ac:chgData name="Stephen Dolan" userId="bfe7b61eb9446d00" providerId="LiveId" clId="{2842E6C4-23AE-47E6-AA55-45C796B6E793}" dt="2026-09-06T11:05:58.244" v="849" actId="20577"/>
          <ac:spMkLst>
            <pc:docMk/>
            <pc:sldMk cId="317421259" sldId="1345"/>
            <ac:spMk id="25" creationId="{C35F6B43-AE3D-B17B-B620-33637EC9AE37}"/>
          </ac:spMkLst>
        </pc:spChg>
        <pc:grpChg chg="mod">
          <ac:chgData name="Stephen Dolan" userId="bfe7b61eb9446d00" providerId="LiveId" clId="{2842E6C4-23AE-47E6-AA55-45C796B6E793}" dt="2026-09-06T11:05:24.659" v="836" actId="1076"/>
          <ac:grpSpMkLst>
            <pc:docMk/>
            <pc:sldMk cId="317421259" sldId="1345"/>
            <ac:grpSpMk id="14" creationId="{8A8FF984-29CF-2469-AE61-B25612612326}"/>
          </ac:grpSpMkLst>
        </pc:grpChg>
        <pc:picChg chg="add mod ord">
          <ac:chgData name="Stephen Dolan" userId="bfe7b61eb9446d00" providerId="LiveId" clId="{2842E6C4-23AE-47E6-AA55-45C796B6E793}" dt="2026-09-06T10:44:14.900" v="477" actId="1076"/>
          <ac:picMkLst>
            <pc:docMk/>
            <pc:sldMk cId="317421259" sldId="1345"/>
            <ac:picMk id="10" creationId="{8495D0EF-867A-637F-E2A6-F104612A69F4}"/>
          </ac:picMkLst>
        </pc:picChg>
        <pc:picChg chg="mod">
          <ac:chgData name="Stephen Dolan" userId="bfe7b61eb9446d00" providerId="LiveId" clId="{2842E6C4-23AE-47E6-AA55-45C796B6E793}" dt="2026-09-06T11:05:24.659" v="836" actId="1076"/>
          <ac:picMkLst>
            <pc:docMk/>
            <pc:sldMk cId="317421259" sldId="1345"/>
            <ac:picMk id="15" creationId="{3F95C924-430B-D715-8C7D-995BBF36822A}"/>
          </ac:picMkLst>
        </pc:picChg>
        <pc:cxnChg chg="mod">
          <ac:chgData name="Stephen Dolan" userId="bfe7b61eb9446d00" providerId="LiveId" clId="{2842E6C4-23AE-47E6-AA55-45C796B6E793}" dt="2026-09-06T11:05:24.659" v="836" actId="1076"/>
          <ac:cxnSpMkLst>
            <pc:docMk/>
            <pc:sldMk cId="317421259" sldId="1345"/>
            <ac:cxnSpMk id="17" creationId="{803E135C-8863-E7AD-9BA0-9B5FE5DE49A2}"/>
          </ac:cxnSpMkLst>
        </pc:cxnChg>
        <pc:cxnChg chg="mod">
          <ac:chgData name="Stephen Dolan" userId="bfe7b61eb9446d00" providerId="LiveId" clId="{2842E6C4-23AE-47E6-AA55-45C796B6E793}" dt="2026-09-06T11:05:24.659" v="836" actId="1076"/>
          <ac:cxnSpMkLst>
            <pc:docMk/>
            <pc:sldMk cId="317421259" sldId="1345"/>
            <ac:cxnSpMk id="18" creationId="{AFD6CADC-EC4E-CEF7-47DF-1A01C3DDC1F3}"/>
          </ac:cxnSpMkLst>
        </pc:cxnChg>
        <pc:cxnChg chg="mod">
          <ac:chgData name="Stephen Dolan" userId="bfe7b61eb9446d00" providerId="LiveId" clId="{2842E6C4-23AE-47E6-AA55-45C796B6E793}" dt="2026-09-06T11:05:24.659" v="836" actId="1076"/>
          <ac:cxnSpMkLst>
            <pc:docMk/>
            <pc:sldMk cId="317421259" sldId="1345"/>
            <ac:cxnSpMk id="19" creationId="{76BA07A9-6A38-FE46-81CD-D9FBDDE90273}"/>
          </ac:cxnSpMkLst>
        </pc:cxnChg>
        <pc:cxnChg chg="mod">
          <ac:chgData name="Stephen Dolan" userId="bfe7b61eb9446d00" providerId="LiveId" clId="{2842E6C4-23AE-47E6-AA55-45C796B6E793}" dt="2026-09-06T11:05:24.659" v="836" actId="1076"/>
          <ac:cxnSpMkLst>
            <pc:docMk/>
            <pc:sldMk cId="317421259" sldId="1345"/>
            <ac:cxnSpMk id="23" creationId="{706F7BD1-EF05-3F2D-4309-A65CA7E0B879}"/>
          </ac:cxnSpMkLst>
        </pc:cxnChg>
        <pc:cxnChg chg="add mod">
          <ac:chgData name="Stephen Dolan" userId="bfe7b61eb9446d00" providerId="LiveId" clId="{2842E6C4-23AE-47E6-AA55-45C796B6E793}" dt="2026-09-06T11:06:04.851" v="851" actId="13822"/>
          <ac:cxnSpMkLst>
            <pc:docMk/>
            <pc:sldMk cId="317421259" sldId="1345"/>
            <ac:cxnSpMk id="27" creationId="{45C46F32-ECC1-805A-BBB8-FE809293F865}"/>
          </ac:cxnSpMkLst>
        </pc:cxnChg>
      </pc:sldChg>
      <pc:sldChg chg="addSp delSp modSp add mod">
        <pc:chgData name="Stephen Dolan" userId="bfe7b61eb9446d00" providerId="LiveId" clId="{2842E6C4-23AE-47E6-AA55-45C796B6E793}" dt="2026-09-06T13:07:34.961" v="4522"/>
        <pc:sldMkLst>
          <pc:docMk/>
          <pc:sldMk cId="4050333146" sldId="1346"/>
        </pc:sldMkLst>
        <pc:spChg chg="mod">
          <ac:chgData name="Stephen Dolan" userId="bfe7b61eb9446d00" providerId="LiveId" clId="{2842E6C4-23AE-47E6-AA55-45C796B6E793}" dt="2026-09-06T13:07:34.961" v="4522"/>
          <ac:spMkLst>
            <pc:docMk/>
            <pc:sldMk cId="4050333146" sldId="1346"/>
            <ac:spMk id="6" creationId="{872BB773-7BD0-985C-4DDB-FD3152116F49}"/>
          </ac:spMkLst>
        </pc:spChg>
        <pc:spChg chg="mod">
          <ac:chgData name="Stephen Dolan" userId="bfe7b61eb9446d00" providerId="LiveId" clId="{2842E6C4-23AE-47E6-AA55-45C796B6E793}" dt="2026-09-06T13:07:26.250" v="4521"/>
          <ac:spMkLst>
            <pc:docMk/>
            <pc:sldMk cId="4050333146" sldId="1346"/>
            <ac:spMk id="7" creationId="{3BE4A061-AA08-E70A-DFF2-5BDA8144855A}"/>
          </ac:spMkLst>
        </pc:spChg>
        <pc:spChg chg="mod">
          <ac:chgData name="Stephen Dolan" userId="bfe7b61eb9446d00" providerId="LiveId" clId="{2842E6C4-23AE-47E6-AA55-45C796B6E793}" dt="2026-09-06T11:07:31.856" v="857" actId="20577"/>
          <ac:spMkLst>
            <pc:docMk/>
            <pc:sldMk cId="4050333146" sldId="1346"/>
            <ac:spMk id="25" creationId="{75A3D94D-7553-77AB-91F6-3BD513E1343F}"/>
          </ac:spMkLst>
        </pc:spChg>
        <pc:picChg chg="add mod">
          <ac:chgData name="Stephen Dolan" userId="bfe7b61eb9446d00" providerId="LiveId" clId="{2842E6C4-23AE-47E6-AA55-45C796B6E793}" dt="2026-09-06T11:07:41.588" v="861" actId="14100"/>
          <ac:picMkLst>
            <pc:docMk/>
            <pc:sldMk cId="4050333146" sldId="1346"/>
            <ac:picMk id="4" creationId="{E3452F14-DD57-4003-4245-53543237E1FA}"/>
          </ac:picMkLst>
        </pc:picChg>
        <pc:cxnChg chg="add mod">
          <ac:chgData name="Stephen Dolan" userId="bfe7b61eb9446d00" providerId="LiveId" clId="{2842E6C4-23AE-47E6-AA55-45C796B6E793}" dt="2026-09-06T11:07:49.132" v="864" actId="14100"/>
          <ac:cxnSpMkLst>
            <pc:docMk/>
            <pc:sldMk cId="4050333146" sldId="1346"/>
            <ac:cxnSpMk id="5" creationId="{44437807-FF5E-E77B-529A-52928F09D058}"/>
          </ac:cxnSpMkLst>
        </pc:cxnChg>
      </pc:sldChg>
      <pc:sldChg chg="addSp delSp modSp add mod ord">
        <pc:chgData name="Stephen Dolan" userId="bfe7b61eb9446d00" providerId="LiveId" clId="{2842E6C4-23AE-47E6-AA55-45C796B6E793}" dt="2026-09-06T13:07:34.961" v="4522"/>
        <pc:sldMkLst>
          <pc:docMk/>
          <pc:sldMk cId="581371398" sldId="1347"/>
        </pc:sldMkLst>
        <pc:spChg chg="mod">
          <ac:chgData name="Stephen Dolan" userId="bfe7b61eb9446d00" providerId="LiveId" clId="{2842E6C4-23AE-47E6-AA55-45C796B6E793}" dt="2026-09-06T13:07:34.961" v="4522"/>
          <ac:spMkLst>
            <pc:docMk/>
            <pc:sldMk cId="581371398" sldId="1347"/>
            <ac:spMk id="6" creationId="{80A203A2-E4B0-42A2-614E-888D2909B8CB}"/>
          </ac:spMkLst>
        </pc:spChg>
        <pc:spChg chg="mod">
          <ac:chgData name="Stephen Dolan" userId="bfe7b61eb9446d00" providerId="LiveId" clId="{2842E6C4-23AE-47E6-AA55-45C796B6E793}" dt="2026-09-06T13:07:26.250" v="4521"/>
          <ac:spMkLst>
            <pc:docMk/>
            <pc:sldMk cId="581371398" sldId="1347"/>
            <ac:spMk id="7" creationId="{2D18FF74-33FF-5097-8662-8F2E3202FF14}"/>
          </ac:spMkLst>
        </pc:spChg>
        <pc:spChg chg="add mod">
          <ac:chgData name="Stephen Dolan" userId="bfe7b61eb9446d00" providerId="LiveId" clId="{2842E6C4-23AE-47E6-AA55-45C796B6E793}" dt="2026-09-06T11:10:08.550" v="950" actId="14100"/>
          <ac:spMkLst>
            <pc:docMk/>
            <pc:sldMk cId="581371398" sldId="1347"/>
            <ac:spMk id="11" creationId="{A69F6115-489F-7520-2BFA-BC6C45F75DF6}"/>
          </ac:spMkLst>
        </pc:spChg>
        <pc:spChg chg="add mod">
          <ac:chgData name="Stephen Dolan" userId="bfe7b61eb9446d00" providerId="LiveId" clId="{2842E6C4-23AE-47E6-AA55-45C796B6E793}" dt="2026-09-06T11:11:02.426" v="1052" actId="1076"/>
          <ac:spMkLst>
            <pc:docMk/>
            <pc:sldMk cId="581371398" sldId="1347"/>
            <ac:spMk id="13" creationId="{604C4BE8-803B-6876-0F3C-71A705437F0D}"/>
          </ac:spMkLst>
        </pc:spChg>
        <pc:spChg chg="mod">
          <ac:chgData name="Stephen Dolan" userId="bfe7b61eb9446d00" providerId="LiveId" clId="{2842E6C4-23AE-47E6-AA55-45C796B6E793}" dt="2026-09-06T11:10:18.038" v="953" actId="1076"/>
          <ac:spMkLst>
            <pc:docMk/>
            <pc:sldMk cId="581371398" sldId="1347"/>
            <ac:spMk id="16" creationId="{C4942457-EAC3-A8C9-3CE1-08B039346E00}"/>
          </ac:spMkLst>
        </pc:spChg>
        <pc:spChg chg="mod">
          <ac:chgData name="Stephen Dolan" userId="bfe7b61eb9446d00" providerId="LiveId" clId="{2842E6C4-23AE-47E6-AA55-45C796B6E793}" dt="2026-09-06T11:10:18.038" v="953" actId="1076"/>
          <ac:spMkLst>
            <pc:docMk/>
            <pc:sldMk cId="581371398" sldId="1347"/>
            <ac:spMk id="21" creationId="{0FBD75D8-9FA7-3F6C-71D5-EE42F39E30D2}"/>
          </ac:spMkLst>
        </pc:spChg>
        <pc:spChg chg="mod">
          <ac:chgData name="Stephen Dolan" userId="bfe7b61eb9446d00" providerId="LiveId" clId="{2842E6C4-23AE-47E6-AA55-45C796B6E793}" dt="2026-09-06T11:10:18.038" v="953" actId="1076"/>
          <ac:spMkLst>
            <pc:docMk/>
            <pc:sldMk cId="581371398" sldId="1347"/>
            <ac:spMk id="22" creationId="{AED31BDE-CD97-397C-8953-EA8996E0A7C9}"/>
          </ac:spMkLst>
        </pc:spChg>
        <pc:spChg chg="mod">
          <ac:chgData name="Stephen Dolan" userId="bfe7b61eb9446d00" providerId="LiveId" clId="{2842E6C4-23AE-47E6-AA55-45C796B6E793}" dt="2026-09-06T11:10:18.038" v="953" actId="1076"/>
          <ac:spMkLst>
            <pc:docMk/>
            <pc:sldMk cId="581371398" sldId="1347"/>
            <ac:spMk id="24" creationId="{1DF7228B-B68F-3705-BF12-375420B93CD9}"/>
          </ac:spMkLst>
        </pc:spChg>
        <pc:grpChg chg="mod">
          <ac:chgData name="Stephen Dolan" userId="bfe7b61eb9446d00" providerId="LiveId" clId="{2842E6C4-23AE-47E6-AA55-45C796B6E793}" dt="2026-09-06T11:10:18.038" v="953" actId="1076"/>
          <ac:grpSpMkLst>
            <pc:docMk/>
            <pc:sldMk cId="581371398" sldId="1347"/>
            <ac:grpSpMk id="14" creationId="{D7C44B6C-1DC1-16AA-A244-01F9441D693E}"/>
          </ac:grpSpMkLst>
        </pc:grpChg>
        <pc:picChg chg="mod">
          <ac:chgData name="Stephen Dolan" userId="bfe7b61eb9446d00" providerId="LiveId" clId="{2842E6C4-23AE-47E6-AA55-45C796B6E793}" dt="2026-09-06T11:10:18.038" v="953" actId="1076"/>
          <ac:picMkLst>
            <pc:docMk/>
            <pc:sldMk cId="581371398" sldId="1347"/>
            <ac:picMk id="15" creationId="{1EC5C1ED-093F-5E81-EE8D-345CF9E23C33}"/>
          </ac:picMkLst>
        </pc:picChg>
        <pc:cxnChg chg="mod">
          <ac:chgData name="Stephen Dolan" userId="bfe7b61eb9446d00" providerId="LiveId" clId="{2842E6C4-23AE-47E6-AA55-45C796B6E793}" dt="2026-09-06T11:10:18.038" v="953" actId="1076"/>
          <ac:cxnSpMkLst>
            <pc:docMk/>
            <pc:sldMk cId="581371398" sldId="1347"/>
            <ac:cxnSpMk id="17" creationId="{123304D6-A404-BA76-93C5-36BEC179FBBD}"/>
          </ac:cxnSpMkLst>
        </pc:cxnChg>
        <pc:cxnChg chg="mod">
          <ac:chgData name="Stephen Dolan" userId="bfe7b61eb9446d00" providerId="LiveId" clId="{2842E6C4-23AE-47E6-AA55-45C796B6E793}" dt="2026-09-06T11:10:18.038" v="953" actId="1076"/>
          <ac:cxnSpMkLst>
            <pc:docMk/>
            <pc:sldMk cId="581371398" sldId="1347"/>
            <ac:cxnSpMk id="18" creationId="{706ECDAA-25D6-CE25-03F7-D3EB5C0F92C2}"/>
          </ac:cxnSpMkLst>
        </pc:cxnChg>
        <pc:cxnChg chg="mod">
          <ac:chgData name="Stephen Dolan" userId="bfe7b61eb9446d00" providerId="LiveId" clId="{2842E6C4-23AE-47E6-AA55-45C796B6E793}" dt="2026-09-06T11:10:18.038" v="953" actId="1076"/>
          <ac:cxnSpMkLst>
            <pc:docMk/>
            <pc:sldMk cId="581371398" sldId="1347"/>
            <ac:cxnSpMk id="19" creationId="{E0827FD5-5636-855F-67B3-236DC9F9DE98}"/>
          </ac:cxnSpMkLst>
        </pc:cxnChg>
        <pc:cxnChg chg="mod">
          <ac:chgData name="Stephen Dolan" userId="bfe7b61eb9446d00" providerId="LiveId" clId="{2842E6C4-23AE-47E6-AA55-45C796B6E793}" dt="2026-09-06T11:10:18.038" v="953" actId="1076"/>
          <ac:cxnSpMkLst>
            <pc:docMk/>
            <pc:sldMk cId="581371398" sldId="1347"/>
            <ac:cxnSpMk id="23" creationId="{CEC16AB0-5AD7-1B2F-E443-E3D9F99E5DB3}"/>
          </ac:cxnSpMkLst>
        </pc:cxnChg>
      </pc:sldChg>
      <pc:sldChg chg="delSp modSp add mod">
        <pc:chgData name="Stephen Dolan" userId="bfe7b61eb9446d00" providerId="LiveId" clId="{2842E6C4-23AE-47E6-AA55-45C796B6E793}" dt="2026-09-06T13:07:34.961" v="4522"/>
        <pc:sldMkLst>
          <pc:docMk/>
          <pc:sldMk cId="3042564271" sldId="1348"/>
        </pc:sldMkLst>
        <pc:spChg chg="mod">
          <ac:chgData name="Stephen Dolan" userId="bfe7b61eb9446d00" providerId="LiveId" clId="{2842E6C4-23AE-47E6-AA55-45C796B6E793}" dt="2026-09-06T13:07:34.961" v="4522"/>
          <ac:spMkLst>
            <pc:docMk/>
            <pc:sldMk cId="3042564271" sldId="1348"/>
            <ac:spMk id="6" creationId="{0DA4BF33-8D1A-1320-2237-8B21E13A6991}"/>
          </ac:spMkLst>
        </pc:spChg>
        <pc:spChg chg="mod">
          <ac:chgData name="Stephen Dolan" userId="bfe7b61eb9446d00" providerId="LiveId" clId="{2842E6C4-23AE-47E6-AA55-45C796B6E793}" dt="2026-09-06T13:07:26.250" v="4521"/>
          <ac:spMkLst>
            <pc:docMk/>
            <pc:sldMk cId="3042564271" sldId="1348"/>
            <ac:spMk id="7" creationId="{D1FED513-DCE4-5953-1C72-35766068DA36}"/>
          </ac:spMkLst>
        </pc:spChg>
        <pc:spChg chg="mod">
          <ac:chgData name="Stephen Dolan" userId="bfe7b61eb9446d00" providerId="LiveId" clId="{2842E6C4-23AE-47E6-AA55-45C796B6E793}" dt="2026-09-06T11:09:36.047" v="944" actId="1076"/>
          <ac:spMkLst>
            <pc:docMk/>
            <pc:sldMk cId="3042564271" sldId="1348"/>
            <ac:spMk id="8" creationId="{C7BC4168-8CBE-49A2-681A-8E9A347ADC70}"/>
          </ac:spMkLst>
        </pc:spChg>
      </pc:sldChg>
      <pc:sldChg chg="modSp add">
        <pc:chgData name="Stephen Dolan" userId="bfe7b61eb9446d00" providerId="LiveId" clId="{2842E6C4-23AE-47E6-AA55-45C796B6E793}" dt="2026-09-06T13:07:34.961" v="4522"/>
        <pc:sldMkLst>
          <pc:docMk/>
          <pc:sldMk cId="1671981472" sldId="1349"/>
        </pc:sldMkLst>
        <pc:spChg chg="mod">
          <ac:chgData name="Stephen Dolan" userId="bfe7b61eb9446d00" providerId="LiveId" clId="{2842E6C4-23AE-47E6-AA55-45C796B6E793}" dt="2026-09-06T13:07:34.961" v="4522"/>
          <ac:spMkLst>
            <pc:docMk/>
            <pc:sldMk cId="1671981472" sldId="1349"/>
            <ac:spMk id="6" creationId="{A1193593-3A54-52CE-C1F5-87070DB01F45}"/>
          </ac:spMkLst>
        </pc:spChg>
        <pc:spChg chg="mod">
          <ac:chgData name="Stephen Dolan" userId="bfe7b61eb9446d00" providerId="LiveId" clId="{2842E6C4-23AE-47E6-AA55-45C796B6E793}" dt="2026-09-06T13:07:26.250" v="4521"/>
          <ac:spMkLst>
            <pc:docMk/>
            <pc:sldMk cId="1671981472" sldId="1349"/>
            <ac:spMk id="7" creationId="{314D2760-80D0-6421-F5EA-4D5245B0219E}"/>
          </ac:spMkLst>
        </pc:spChg>
      </pc:sldChg>
      <pc:sldChg chg="addSp delSp modSp add mod">
        <pc:chgData name="Stephen Dolan" userId="bfe7b61eb9446d00" providerId="LiveId" clId="{2842E6C4-23AE-47E6-AA55-45C796B6E793}" dt="2026-09-06T13:07:34.961" v="4522"/>
        <pc:sldMkLst>
          <pc:docMk/>
          <pc:sldMk cId="2516210995" sldId="1350"/>
        </pc:sldMkLst>
        <pc:spChg chg="add mod">
          <ac:chgData name="Stephen Dolan" userId="bfe7b61eb9446d00" providerId="LiveId" clId="{2842E6C4-23AE-47E6-AA55-45C796B6E793}" dt="2026-09-06T11:12:06.239" v="1130" actId="1076"/>
          <ac:spMkLst>
            <pc:docMk/>
            <pc:sldMk cId="2516210995" sldId="1350"/>
            <ac:spMk id="4" creationId="{EC6C388B-1341-E8B0-23A5-C6DF7AA246FF}"/>
          </ac:spMkLst>
        </pc:spChg>
        <pc:spChg chg="mod">
          <ac:chgData name="Stephen Dolan" userId="bfe7b61eb9446d00" providerId="LiveId" clId="{2842E6C4-23AE-47E6-AA55-45C796B6E793}" dt="2026-09-06T13:07:34.961" v="4522"/>
          <ac:spMkLst>
            <pc:docMk/>
            <pc:sldMk cId="2516210995" sldId="1350"/>
            <ac:spMk id="6" creationId="{EF746ACC-37E3-CC66-C0B9-0E5775A0CA57}"/>
          </ac:spMkLst>
        </pc:spChg>
        <pc:spChg chg="mod">
          <ac:chgData name="Stephen Dolan" userId="bfe7b61eb9446d00" providerId="LiveId" clId="{2842E6C4-23AE-47E6-AA55-45C796B6E793}" dt="2026-09-06T13:07:26.250" v="4521"/>
          <ac:spMkLst>
            <pc:docMk/>
            <pc:sldMk cId="2516210995" sldId="1350"/>
            <ac:spMk id="7" creationId="{F646629E-8E22-D098-9EE9-FF33AAC35897}"/>
          </ac:spMkLst>
        </pc:spChg>
        <pc:spChg chg="mod">
          <ac:chgData name="Stephen Dolan" userId="bfe7b61eb9446d00" providerId="LiveId" clId="{2842E6C4-23AE-47E6-AA55-45C796B6E793}" dt="2026-09-06T11:11:45.013" v="1081" actId="115"/>
          <ac:spMkLst>
            <pc:docMk/>
            <pc:sldMk cId="2516210995" sldId="1350"/>
            <ac:spMk id="25" creationId="{6F0974EC-23EE-5524-1D85-50F0F3CFD2ED}"/>
          </ac:spMkLst>
        </pc:spChg>
        <pc:spChg chg="add mod">
          <ac:chgData name="Stephen Dolan" userId="bfe7b61eb9446d00" providerId="LiveId" clId="{2842E6C4-23AE-47E6-AA55-45C796B6E793}" dt="2026-09-06T11:15:59.275" v="1199" actId="1076"/>
          <ac:spMkLst>
            <pc:docMk/>
            <pc:sldMk cId="2516210995" sldId="1350"/>
            <ac:spMk id="30" creationId="{CB71682A-5E23-51CE-A008-05FB2FD74D86}"/>
          </ac:spMkLst>
        </pc:spChg>
        <pc:spChg chg="add mod">
          <ac:chgData name="Stephen Dolan" userId="bfe7b61eb9446d00" providerId="LiveId" clId="{2842E6C4-23AE-47E6-AA55-45C796B6E793}" dt="2026-09-06T11:16:16.434" v="1228" actId="1076"/>
          <ac:spMkLst>
            <pc:docMk/>
            <pc:sldMk cId="2516210995" sldId="1350"/>
            <ac:spMk id="32" creationId="{8EA3F0C7-9B67-AA12-9115-8AC8D2551CFE}"/>
          </ac:spMkLst>
        </pc:spChg>
        <pc:spChg chg="add">
          <ac:chgData name="Stephen Dolan" userId="bfe7b61eb9446d00" providerId="LiveId" clId="{2842E6C4-23AE-47E6-AA55-45C796B6E793}" dt="2026-09-06T11:19:13.466" v="1303" actId="22"/>
          <ac:spMkLst>
            <pc:docMk/>
            <pc:sldMk cId="2516210995" sldId="1350"/>
            <ac:spMk id="34" creationId="{FB4942E9-F9F0-8577-8270-A1C23147F975}"/>
          </ac:spMkLst>
        </pc:spChg>
        <pc:picChg chg="add mod">
          <ac:chgData name="Stephen Dolan" userId="bfe7b61eb9446d00" providerId="LiveId" clId="{2842E6C4-23AE-47E6-AA55-45C796B6E793}" dt="2026-09-06T11:15:27.037" v="1158" actId="1076"/>
          <ac:picMkLst>
            <pc:docMk/>
            <pc:sldMk cId="2516210995" sldId="1350"/>
            <ac:picMk id="26" creationId="{9D441601-140E-5390-6E85-5E14D297A7AF}"/>
          </ac:picMkLst>
        </pc:picChg>
        <pc:picChg chg="add mod">
          <ac:chgData name="Stephen Dolan" userId="bfe7b61eb9446d00" providerId="LiveId" clId="{2842E6C4-23AE-47E6-AA55-45C796B6E793}" dt="2026-09-06T11:15:43.636" v="1185" actId="1076"/>
          <ac:picMkLst>
            <pc:docMk/>
            <pc:sldMk cId="2516210995" sldId="1350"/>
            <ac:picMk id="28" creationId="{A068D9BD-743D-DEBA-3B6D-FB0E1C5895D4}"/>
          </ac:picMkLst>
        </pc:picChg>
        <pc:cxnChg chg="add mod">
          <ac:chgData name="Stephen Dolan" userId="bfe7b61eb9446d00" providerId="LiveId" clId="{2842E6C4-23AE-47E6-AA55-45C796B6E793}" dt="2026-09-06T11:12:28.165" v="1143" actId="1076"/>
          <ac:cxnSpMkLst>
            <pc:docMk/>
            <pc:sldMk cId="2516210995" sldId="1350"/>
            <ac:cxnSpMk id="10" creationId="{59BFAAAF-7F76-83D4-7655-144A4735D64E}"/>
          </ac:cxnSpMkLst>
        </pc:cxnChg>
      </pc:sldChg>
      <pc:sldChg chg="addSp delSp modSp add mod ord">
        <pc:chgData name="Stephen Dolan" userId="bfe7b61eb9446d00" providerId="LiveId" clId="{2842E6C4-23AE-47E6-AA55-45C796B6E793}" dt="2026-09-06T13:07:34.961" v="4522"/>
        <pc:sldMkLst>
          <pc:docMk/>
          <pc:sldMk cId="2115430832" sldId="1351"/>
        </pc:sldMkLst>
        <pc:spChg chg="mod">
          <ac:chgData name="Stephen Dolan" userId="bfe7b61eb9446d00" providerId="LiveId" clId="{2842E6C4-23AE-47E6-AA55-45C796B6E793}" dt="2026-09-06T12:06:57.065" v="2902" actId="207"/>
          <ac:spMkLst>
            <pc:docMk/>
            <pc:sldMk cId="2115430832" sldId="1351"/>
            <ac:spMk id="4" creationId="{72930278-7366-3C2B-A842-8A12C5BDC1E3}"/>
          </ac:spMkLst>
        </pc:spChg>
        <pc:spChg chg="add del mod">
          <ac:chgData name="Stephen Dolan" userId="bfe7b61eb9446d00" providerId="LiveId" clId="{2842E6C4-23AE-47E6-AA55-45C796B6E793}" dt="2026-09-06T12:07:01.231" v="2904" actId="207"/>
          <ac:spMkLst>
            <pc:docMk/>
            <pc:sldMk cId="2115430832" sldId="1351"/>
            <ac:spMk id="5" creationId="{2EE5FCC9-1620-E0B5-C3D5-4DAF59A8F3B5}"/>
          </ac:spMkLst>
        </pc:spChg>
        <pc:spChg chg="mod">
          <ac:chgData name="Stephen Dolan" userId="bfe7b61eb9446d00" providerId="LiveId" clId="{2842E6C4-23AE-47E6-AA55-45C796B6E793}" dt="2026-09-06T13:07:34.961" v="4522"/>
          <ac:spMkLst>
            <pc:docMk/>
            <pc:sldMk cId="2115430832" sldId="1351"/>
            <ac:spMk id="6" creationId="{24CEE24E-9D5F-8F90-22B9-94636484C0A6}"/>
          </ac:spMkLst>
        </pc:spChg>
        <pc:spChg chg="mod">
          <ac:chgData name="Stephen Dolan" userId="bfe7b61eb9446d00" providerId="LiveId" clId="{2842E6C4-23AE-47E6-AA55-45C796B6E793}" dt="2026-09-06T13:07:26.250" v="4521"/>
          <ac:spMkLst>
            <pc:docMk/>
            <pc:sldMk cId="2115430832" sldId="1351"/>
            <ac:spMk id="7" creationId="{545DA990-B887-2398-D44C-983C30858556}"/>
          </ac:spMkLst>
        </pc:spChg>
        <pc:spChg chg="mod">
          <ac:chgData name="Stephen Dolan" userId="bfe7b61eb9446d00" providerId="LiveId" clId="{2842E6C4-23AE-47E6-AA55-45C796B6E793}" dt="2026-09-06T12:06:59.011" v="2903" actId="207"/>
          <ac:spMkLst>
            <pc:docMk/>
            <pc:sldMk cId="2115430832" sldId="1351"/>
            <ac:spMk id="9" creationId="{7CA889EB-1477-90DC-CC2D-A1A85477F0A2}"/>
          </ac:spMkLst>
        </pc:spChg>
        <pc:spChg chg="add del mod">
          <ac:chgData name="Stephen Dolan" userId="bfe7b61eb9446d00" providerId="LiveId" clId="{2842E6C4-23AE-47E6-AA55-45C796B6E793}" dt="2026-09-06T12:07:03.123" v="2905" actId="207"/>
          <ac:spMkLst>
            <pc:docMk/>
            <pc:sldMk cId="2115430832" sldId="1351"/>
            <ac:spMk id="15" creationId="{BEB334C2-8AF4-44B5-B966-46A422171DC4}"/>
          </ac:spMkLst>
        </pc:spChg>
        <pc:spChg chg="add del mod">
          <ac:chgData name="Stephen Dolan" userId="bfe7b61eb9446d00" providerId="LiveId" clId="{2842E6C4-23AE-47E6-AA55-45C796B6E793}" dt="2026-09-06T11:21:22.980" v="1454" actId="478"/>
          <ac:spMkLst>
            <pc:docMk/>
            <pc:sldMk cId="2115430832" sldId="1351"/>
            <ac:spMk id="17" creationId="{38184D64-A692-EFB1-D9B7-9910718E175A}"/>
          </ac:spMkLst>
        </pc:spChg>
        <pc:spChg chg="add del mod">
          <ac:chgData name="Stephen Dolan" userId="bfe7b61eb9446d00" providerId="LiveId" clId="{2842E6C4-23AE-47E6-AA55-45C796B6E793}" dt="2026-09-06T11:21:22.148" v="1452" actId="478"/>
          <ac:spMkLst>
            <pc:docMk/>
            <pc:sldMk cId="2115430832" sldId="1351"/>
            <ac:spMk id="20" creationId="{5AC924D5-03EE-43C2-7CC5-480F6D296648}"/>
          </ac:spMkLst>
        </pc:spChg>
        <pc:spChg chg="add mod">
          <ac:chgData name="Stephen Dolan" userId="bfe7b61eb9446d00" providerId="LiveId" clId="{2842E6C4-23AE-47E6-AA55-45C796B6E793}" dt="2026-09-06T12:05:25.253" v="2820" actId="1076"/>
          <ac:spMkLst>
            <pc:docMk/>
            <pc:sldMk cId="2115430832" sldId="1351"/>
            <ac:spMk id="24" creationId="{182C107C-A1D7-FAAA-795F-ED0767D71FDE}"/>
          </ac:spMkLst>
        </pc:spChg>
        <pc:spChg chg="add mod">
          <ac:chgData name="Stephen Dolan" userId="bfe7b61eb9446d00" providerId="LiveId" clId="{2842E6C4-23AE-47E6-AA55-45C796B6E793}" dt="2026-09-06T11:50:48.778" v="2156" actId="6549"/>
          <ac:spMkLst>
            <pc:docMk/>
            <pc:sldMk cId="2115430832" sldId="1351"/>
            <ac:spMk id="37" creationId="{CCF68755-5951-C42F-A492-B32D29B72B3E}"/>
          </ac:spMkLst>
        </pc:spChg>
        <pc:spChg chg="add mod">
          <ac:chgData name="Stephen Dolan" userId="bfe7b61eb9446d00" providerId="LiveId" clId="{2842E6C4-23AE-47E6-AA55-45C796B6E793}" dt="2026-09-06T11:51:35.991" v="2170" actId="1076"/>
          <ac:spMkLst>
            <pc:docMk/>
            <pc:sldMk cId="2115430832" sldId="1351"/>
            <ac:spMk id="39" creationId="{4DDF9F83-4C0C-B30C-9B2D-754984593A37}"/>
          </ac:spMkLst>
        </pc:spChg>
        <pc:spChg chg="add mod">
          <ac:chgData name="Stephen Dolan" userId="bfe7b61eb9446d00" providerId="LiveId" clId="{2842E6C4-23AE-47E6-AA55-45C796B6E793}" dt="2026-09-06T12:06:22.474" v="2898" actId="20577"/>
          <ac:spMkLst>
            <pc:docMk/>
            <pc:sldMk cId="2115430832" sldId="1351"/>
            <ac:spMk id="43" creationId="{83DCD359-57FD-91CB-418C-B06B762B46E7}"/>
          </ac:spMkLst>
        </pc:spChg>
        <pc:picChg chg="add mod">
          <ac:chgData name="Stephen Dolan" userId="bfe7b61eb9446d00" providerId="LiveId" clId="{2842E6C4-23AE-47E6-AA55-45C796B6E793}" dt="2026-09-06T11:50:26.002" v="2139" actId="1076"/>
          <ac:picMkLst>
            <pc:docMk/>
            <pc:sldMk cId="2115430832" sldId="1351"/>
            <ac:picMk id="29" creationId="{A24DC177-EE34-BF5A-D0E6-0DDB1197DC4C}"/>
          </ac:picMkLst>
        </pc:picChg>
        <pc:picChg chg="add mod ord modCrop">
          <ac:chgData name="Stephen Dolan" userId="bfe7b61eb9446d00" providerId="LiveId" clId="{2842E6C4-23AE-47E6-AA55-45C796B6E793}" dt="2026-09-06T12:05:59.515" v="2883" actId="732"/>
          <ac:picMkLst>
            <pc:docMk/>
            <pc:sldMk cId="2115430832" sldId="1351"/>
            <ac:picMk id="41" creationId="{50A1D8F2-CE96-7591-44E2-67E0DFB409A1}"/>
          </ac:picMkLst>
        </pc:picChg>
        <pc:cxnChg chg="mod">
          <ac:chgData name="Stephen Dolan" userId="bfe7b61eb9446d00" providerId="LiveId" clId="{2842E6C4-23AE-47E6-AA55-45C796B6E793}" dt="2026-09-06T12:07:07.576" v="2906" actId="208"/>
          <ac:cxnSpMkLst>
            <pc:docMk/>
            <pc:sldMk cId="2115430832" sldId="1351"/>
            <ac:cxnSpMk id="10" creationId="{CFB73D02-8AAE-631B-CB91-7621F07B0850}"/>
          </ac:cxnSpMkLst>
        </pc:cxnChg>
        <pc:cxnChg chg="add del mod">
          <ac:chgData name="Stephen Dolan" userId="bfe7b61eb9446d00" providerId="LiveId" clId="{2842E6C4-23AE-47E6-AA55-45C796B6E793}" dt="2026-09-06T12:07:07.576" v="2906" actId="208"/>
          <ac:cxnSpMkLst>
            <pc:docMk/>
            <pc:sldMk cId="2115430832" sldId="1351"/>
            <ac:cxnSpMk id="13" creationId="{E319CC59-97B9-5BDE-70CD-0D97B066193B}"/>
          </ac:cxnSpMkLst>
        </pc:cxnChg>
        <pc:cxnChg chg="add del mod">
          <ac:chgData name="Stephen Dolan" userId="bfe7b61eb9446d00" providerId="LiveId" clId="{2842E6C4-23AE-47E6-AA55-45C796B6E793}" dt="2026-09-06T11:21:22.660" v="1453" actId="478"/>
          <ac:cxnSpMkLst>
            <pc:docMk/>
            <pc:sldMk cId="2115430832" sldId="1351"/>
            <ac:cxnSpMk id="18" creationId="{DAD393B4-012F-54C1-DDA2-E897AE41892B}"/>
          </ac:cxnSpMkLst>
        </pc:cxnChg>
        <pc:cxnChg chg="add mod">
          <ac:chgData name="Stephen Dolan" userId="bfe7b61eb9446d00" providerId="LiveId" clId="{2842E6C4-23AE-47E6-AA55-45C796B6E793}" dt="2026-09-06T11:50:29.330" v="2143" actId="1036"/>
          <ac:cxnSpMkLst>
            <pc:docMk/>
            <pc:sldMk cId="2115430832" sldId="1351"/>
            <ac:cxnSpMk id="33" creationId="{ACAF5F20-3AB5-8067-3341-1A9EAE62242D}"/>
          </ac:cxnSpMkLst>
        </pc:cxnChg>
      </pc:sldChg>
      <pc:sldChg chg="delSp modSp add mod">
        <pc:chgData name="Stephen Dolan" userId="bfe7b61eb9446d00" providerId="LiveId" clId="{2842E6C4-23AE-47E6-AA55-45C796B6E793}" dt="2026-09-06T13:07:34.961" v="4522"/>
        <pc:sldMkLst>
          <pc:docMk/>
          <pc:sldMk cId="3170790883" sldId="1352"/>
        </pc:sldMkLst>
        <pc:spChg chg="mod">
          <ac:chgData name="Stephen Dolan" userId="bfe7b61eb9446d00" providerId="LiveId" clId="{2842E6C4-23AE-47E6-AA55-45C796B6E793}" dt="2026-09-06T12:06:39.306" v="2899" actId="207"/>
          <ac:spMkLst>
            <pc:docMk/>
            <pc:sldMk cId="3170790883" sldId="1352"/>
            <ac:spMk id="4" creationId="{1D0DCE7C-441B-225E-1146-C8A3B15664E4}"/>
          </ac:spMkLst>
        </pc:spChg>
        <pc:spChg chg="mod">
          <ac:chgData name="Stephen Dolan" userId="bfe7b61eb9446d00" providerId="LiveId" clId="{2842E6C4-23AE-47E6-AA55-45C796B6E793}" dt="2026-09-06T13:07:34.961" v="4522"/>
          <ac:spMkLst>
            <pc:docMk/>
            <pc:sldMk cId="3170790883" sldId="1352"/>
            <ac:spMk id="6" creationId="{91A1CA50-1C06-87CF-D408-FDD73CFB9A54}"/>
          </ac:spMkLst>
        </pc:spChg>
        <pc:spChg chg="mod">
          <ac:chgData name="Stephen Dolan" userId="bfe7b61eb9446d00" providerId="LiveId" clId="{2842E6C4-23AE-47E6-AA55-45C796B6E793}" dt="2026-09-06T13:07:26.250" v="4521"/>
          <ac:spMkLst>
            <pc:docMk/>
            <pc:sldMk cId="3170790883" sldId="1352"/>
            <ac:spMk id="7" creationId="{20DAA4F8-332D-F7BF-0C85-367CBFE74BF8}"/>
          </ac:spMkLst>
        </pc:spChg>
        <pc:spChg chg="mod">
          <ac:chgData name="Stephen Dolan" userId="bfe7b61eb9446d00" providerId="LiveId" clId="{2842E6C4-23AE-47E6-AA55-45C796B6E793}" dt="2026-09-06T12:06:42.924" v="2900" actId="207"/>
          <ac:spMkLst>
            <pc:docMk/>
            <pc:sldMk cId="3170790883" sldId="1352"/>
            <ac:spMk id="9" creationId="{875B51B4-87D1-32AD-4003-ED7DED534056}"/>
          </ac:spMkLst>
        </pc:spChg>
        <pc:cxnChg chg="mod">
          <ac:chgData name="Stephen Dolan" userId="bfe7b61eb9446d00" providerId="LiveId" clId="{2842E6C4-23AE-47E6-AA55-45C796B6E793}" dt="2026-09-06T12:06:49.809" v="2901" actId="208"/>
          <ac:cxnSpMkLst>
            <pc:docMk/>
            <pc:sldMk cId="3170790883" sldId="1352"/>
            <ac:cxnSpMk id="10" creationId="{56BE22EA-FC4A-47BB-4DD7-817743408D27}"/>
          </ac:cxnSpMkLst>
        </pc:cxnChg>
      </pc:sldChg>
      <pc:sldChg chg="modSp add mod">
        <pc:chgData name="Stephen Dolan" userId="bfe7b61eb9446d00" providerId="LiveId" clId="{2842E6C4-23AE-47E6-AA55-45C796B6E793}" dt="2026-09-06T13:07:34.961" v="4522"/>
        <pc:sldMkLst>
          <pc:docMk/>
          <pc:sldMk cId="1810048577" sldId="1353"/>
        </pc:sldMkLst>
        <pc:spChg chg="mod">
          <ac:chgData name="Stephen Dolan" userId="bfe7b61eb9446d00" providerId="LiveId" clId="{2842E6C4-23AE-47E6-AA55-45C796B6E793}" dt="2026-09-06T13:07:34.961" v="4522"/>
          <ac:spMkLst>
            <pc:docMk/>
            <pc:sldMk cId="1810048577" sldId="1353"/>
            <ac:spMk id="6" creationId="{E543B19F-E39D-DB57-289A-16411D8A20B2}"/>
          </ac:spMkLst>
        </pc:spChg>
        <pc:spChg chg="mod">
          <ac:chgData name="Stephen Dolan" userId="bfe7b61eb9446d00" providerId="LiveId" clId="{2842E6C4-23AE-47E6-AA55-45C796B6E793}" dt="2026-09-06T13:07:26.250" v="4521"/>
          <ac:spMkLst>
            <pc:docMk/>
            <pc:sldMk cId="1810048577" sldId="1353"/>
            <ac:spMk id="7" creationId="{F46AFAC3-090E-9116-36E1-5CF350F4E171}"/>
          </ac:spMkLst>
        </pc:spChg>
      </pc:sldChg>
      <pc:sldChg chg="modSp add mod">
        <pc:chgData name="Stephen Dolan" userId="bfe7b61eb9446d00" providerId="LiveId" clId="{2842E6C4-23AE-47E6-AA55-45C796B6E793}" dt="2026-09-06T13:07:34.961" v="4522"/>
        <pc:sldMkLst>
          <pc:docMk/>
          <pc:sldMk cId="1603337133" sldId="1354"/>
        </pc:sldMkLst>
        <pc:spChg chg="mod">
          <ac:chgData name="Stephen Dolan" userId="bfe7b61eb9446d00" providerId="LiveId" clId="{2842E6C4-23AE-47E6-AA55-45C796B6E793}" dt="2026-09-06T13:07:34.961" v="4522"/>
          <ac:spMkLst>
            <pc:docMk/>
            <pc:sldMk cId="1603337133" sldId="1354"/>
            <ac:spMk id="6" creationId="{BA37E809-31EE-6237-D9A7-4E3DCF6CBF53}"/>
          </ac:spMkLst>
        </pc:spChg>
        <pc:spChg chg="mod">
          <ac:chgData name="Stephen Dolan" userId="bfe7b61eb9446d00" providerId="LiveId" clId="{2842E6C4-23AE-47E6-AA55-45C796B6E793}" dt="2026-09-06T13:07:26.250" v="4521"/>
          <ac:spMkLst>
            <pc:docMk/>
            <pc:sldMk cId="1603337133" sldId="1354"/>
            <ac:spMk id="7" creationId="{93EA3B3C-4B04-5192-D22B-C6C41E33546E}"/>
          </ac:spMkLst>
        </pc:spChg>
        <pc:spChg chg="mod">
          <ac:chgData name="Stephen Dolan" userId="bfe7b61eb9446d00" providerId="LiveId" clId="{2842E6C4-23AE-47E6-AA55-45C796B6E793}" dt="2026-09-06T11:32:21.984" v="1643" actId="20577"/>
          <ac:spMkLst>
            <pc:docMk/>
            <pc:sldMk cId="1603337133" sldId="1354"/>
            <ac:spMk id="51" creationId="{B1F4E865-2004-EA71-E2B0-3B06EAE7C571}"/>
          </ac:spMkLst>
        </pc:spChg>
      </pc:sldChg>
      <pc:sldChg chg="modSp add mod">
        <pc:chgData name="Stephen Dolan" userId="bfe7b61eb9446d00" providerId="LiveId" clId="{2842E6C4-23AE-47E6-AA55-45C796B6E793}" dt="2026-09-06T13:07:34.961" v="4522"/>
        <pc:sldMkLst>
          <pc:docMk/>
          <pc:sldMk cId="887992145" sldId="1355"/>
        </pc:sldMkLst>
        <pc:spChg chg="mod">
          <ac:chgData name="Stephen Dolan" userId="bfe7b61eb9446d00" providerId="LiveId" clId="{2842E6C4-23AE-47E6-AA55-45C796B6E793}" dt="2026-09-06T13:07:34.961" v="4522"/>
          <ac:spMkLst>
            <pc:docMk/>
            <pc:sldMk cId="887992145" sldId="1355"/>
            <ac:spMk id="6" creationId="{A1E983D5-9901-FD61-0CDD-FDD428FEE11E}"/>
          </ac:spMkLst>
        </pc:spChg>
        <pc:spChg chg="mod">
          <ac:chgData name="Stephen Dolan" userId="bfe7b61eb9446d00" providerId="LiveId" clId="{2842E6C4-23AE-47E6-AA55-45C796B6E793}" dt="2026-09-06T13:07:26.250" v="4521"/>
          <ac:spMkLst>
            <pc:docMk/>
            <pc:sldMk cId="887992145" sldId="1355"/>
            <ac:spMk id="7" creationId="{1B723FCB-A186-0903-42CE-B4742070AB94}"/>
          </ac:spMkLst>
        </pc:spChg>
        <pc:spChg chg="mod">
          <ac:chgData name="Stephen Dolan" userId="bfe7b61eb9446d00" providerId="LiveId" clId="{2842E6C4-23AE-47E6-AA55-45C796B6E793}" dt="2026-09-06T11:32:24.481" v="1644" actId="20577"/>
          <ac:spMkLst>
            <pc:docMk/>
            <pc:sldMk cId="887992145" sldId="1355"/>
            <ac:spMk id="51" creationId="{D15EA7A9-7444-1F54-FAC5-51F38520D09A}"/>
          </ac:spMkLst>
        </pc:spChg>
      </pc:sldChg>
      <pc:sldChg chg="modSp add">
        <pc:chgData name="Stephen Dolan" userId="bfe7b61eb9446d00" providerId="LiveId" clId="{2842E6C4-23AE-47E6-AA55-45C796B6E793}" dt="2026-09-06T13:07:34.961" v="4522"/>
        <pc:sldMkLst>
          <pc:docMk/>
          <pc:sldMk cId="4224382677" sldId="1356"/>
        </pc:sldMkLst>
        <pc:spChg chg="mod">
          <ac:chgData name="Stephen Dolan" userId="bfe7b61eb9446d00" providerId="LiveId" clId="{2842E6C4-23AE-47E6-AA55-45C796B6E793}" dt="2026-09-06T13:07:34.961" v="4522"/>
          <ac:spMkLst>
            <pc:docMk/>
            <pc:sldMk cId="4224382677" sldId="1356"/>
            <ac:spMk id="6" creationId="{FCF897FC-5DC2-CCB4-1076-4C9A20067437}"/>
          </ac:spMkLst>
        </pc:spChg>
        <pc:spChg chg="mod">
          <ac:chgData name="Stephen Dolan" userId="bfe7b61eb9446d00" providerId="LiveId" clId="{2842E6C4-23AE-47E6-AA55-45C796B6E793}" dt="2026-09-06T13:07:26.250" v="4521"/>
          <ac:spMkLst>
            <pc:docMk/>
            <pc:sldMk cId="4224382677" sldId="1356"/>
            <ac:spMk id="7" creationId="{AB2DE9BD-ECDF-CF5E-CBE0-92EC917E6405}"/>
          </ac:spMkLst>
        </pc:spChg>
        <pc:spChg chg="mod">
          <ac:chgData name="Stephen Dolan" userId="bfe7b61eb9446d00" providerId="LiveId" clId="{2842E6C4-23AE-47E6-AA55-45C796B6E793}" dt="2026-09-06T11:32:27.140" v="1645" actId="20577"/>
          <ac:spMkLst>
            <pc:docMk/>
            <pc:sldMk cId="4224382677" sldId="1356"/>
            <ac:spMk id="51" creationId="{BAE1D07D-4E8C-76A3-F982-98842958B06F}"/>
          </ac:spMkLst>
        </pc:spChg>
      </pc:sldChg>
      <pc:sldChg chg="modSp add mod">
        <pc:chgData name="Stephen Dolan" userId="bfe7b61eb9446d00" providerId="LiveId" clId="{2842E6C4-23AE-47E6-AA55-45C796B6E793}" dt="2026-09-06T13:07:34.961" v="4522"/>
        <pc:sldMkLst>
          <pc:docMk/>
          <pc:sldMk cId="3708322607" sldId="1357"/>
        </pc:sldMkLst>
        <pc:spChg chg="mod">
          <ac:chgData name="Stephen Dolan" userId="bfe7b61eb9446d00" providerId="LiveId" clId="{2842E6C4-23AE-47E6-AA55-45C796B6E793}" dt="2026-09-06T13:07:34.961" v="4522"/>
          <ac:spMkLst>
            <pc:docMk/>
            <pc:sldMk cId="3708322607" sldId="1357"/>
            <ac:spMk id="6" creationId="{3BA3433F-486C-7B39-BFDE-337AD13BB46C}"/>
          </ac:spMkLst>
        </pc:spChg>
        <pc:spChg chg="mod">
          <ac:chgData name="Stephen Dolan" userId="bfe7b61eb9446d00" providerId="LiveId" clId="{2842E6C4-23AE-47E6-AA55-45C796B6E793}" dt="2026-09-06T13:07:26.250" v="4521"/>
          <ac:spMkLst>
            <pc:docMk/>
            <pc:sldMk cId="3708322607" sldId="1357"/>
            <ac:spMk id="7" creationId="{02A82B62-CC45-60E2-C293-9413B7787033}"/>
          </ac:spMkLst>
        </pc:spChg>
        <pc:spChg chg="mod">
          <ac:chgData name="Stephen Dolan" userId="bfe7b61eb9446d00" providerId="LiveId" clId="{2842E6C4-23AE-47E6-AA55-45C796B6E793}" dt="2026-09-06T11:32:41.126" v="1649" actId="20577"/>
          <ac:spMkLst>
            <pc:docMk/>
            <pc:sldMk cId="3708322607" sldId="1357"/>
            <ac:spMk id="51" creationId="{7D27235C-C1BA-A0CD-04A3-046A40C5BB1F}"/>
          </ac:spMkLst>
        </pc:spChg>
      </pc:sldChg>
      <pc:sldChg chg="modSp add mod">
        <pc:chgData name="Stephen Dolan" userId="bfe7b61eb9446d00" providerId="LiveId" clId="{2842E6C4-23AE-47E6-AA55-45C796B6E793}" dt="2026-09-06T13:07:34.961" v="4522"/>
        <pc:sldMkLst>
          <pc:docMk/>
          <pc:sldMk cId="2232454020" sldId="1358"/>
        </pc:sldMkLst>
        <pc:spChg chg="mod">
          <ac:chgData name="Stephen Dolan" userId="bfe7b61eb9446d00" providerId="LiveId" clId="{2842E6C4-23AE-47E6-AA55-45C796B6E793}" dt="2026-09-06T13:07:34.961" v="4522"/>
          <ac:spMkLst>
            <pc:docMk/>
            <pc:sldMk cId="2232454020" sldId="1358"/>
            <ac:spMk id="6" creationId="{A4CDDA4F-4CE9-5D2D-6610-874B9A86B278}"/>
          </ac:spMkLst>
        </pc:spChg>
        <pc:spChg chg="mod">
          <ac:chgData name="Stephen Dolan" userId="bfe7b61eb9446d00" providerId="LiveId" clId="{2842E6C4-23AE-47E6-AA55-45C796B6E793}" dt="2026-09-06T13:07:26.250" v="4521"/>
          <ac:spMkLst>
            <pc:docMk/>
            <pc:sldMk cId="2232454020" sldId="1358"/>
            <ac:spMk id="7" creationId="{19E0629B-A32F-B5EE-D226-6D43E95D5C87}"/>
          </ac:spMkLst>
        </pc:spChg>
        <pc:spChg chg="mod">
          <ac:chgData name="Stephen Dolan" userId="bfe7b61eb9446d00" providerId="LiveId" clId="{2842E6C4-23AE-47E6-AA55-45C796B6E793}" dt="2026-09-06T11:33:03.660" v="1654" actId="6549"/>
          <ac:spMkLst>
            <pc:docMk/>
            <pc:sldMk cId="2232454020" sldId="1358"/>
            <ac:spMk id="51" creationId="{0E2A2DE3-0E5C-C01F-0509-0DB804184D15}"/>
          </ac:spMkLst>
        </pc:spChg>
      </pc:sldChg>
      <pc:sldChg chg="addSp delSp modSp add mod ord">
        <pc:chgData name="Stephen Dolan" userId="bfe7b61eb9446d00" providerId="LiveId" clId="{2842E6C4-23AE-47E6-AA55-45C796B6E793}" dt="2026-09-06T13:20:12.585" v="4547" actId="20577"/>
        <pc:sldMkLst>
          <pc:docMk/>
          <pc:sldMk cId="1517747225" sldId="1359"/>
        </pc:sldMkLst>
        <pc:spChg chg="mod">
          <ac:chgData name="Stephen Dolan" userId="bfe7b61eb9446d00" providerId="LiveId" clId="{2842E6C4-23AE-47E6-AA55-45C796B6E793}" dt="2026-09-06T13:07:34.961" v="4522"/>
          <ac:spMkLst>
            <pc:docMk/>
            <pc:sldMk cId="1517747225" sldId="1359"/>
            <ac:spMk id="6" creationId="{EEE3B9F8-CC28-FFBC-C234-FD49436CF3C4}"/>
          </ac:spMkLst>
        </pc:spChg>
        <pc:spChg chg="mod">
          <ac:chgData name="Stephen Dolan" userId="bfe7b61eb9446d00" providerId="LiveId" clId="{2842E6C4-23AE-47E6-AA55-45C796B6E793}" dt="2026-09-06T13:07:26.250" v="4521"/>
          <ac:spMkLst>
            <pc:docMk/>
            <pc:sldMk cId="1517747225" sldId="1359"/>
            <ac:spMk id="7" creationId="{A0317A7A-B5E5-AEC4-E484-BFB13359C2B7}"/>
          </ac:spMkLst>
        </pc:spChg>
        <pc:spChg chg="add mod">
          <ac:chgData name="Stephen Dolan" userId="bfe7b61eb9446d00" providerId="LiveId" clId="{2842E6C4-23AE-47E6-AA55-45C796B6E793}" dt="2026-09-06T13:20:12.585" v="4547" actId="20577"/>
          <ac:spMkLst>
            <pc:docMk/>
            <pc:sldMk cId="1517747225" sldId="1359"/>
            <ac:spMk id="8" creationId="{D6408C89-AADA-DA89-A67E-7281CE67D10C}"/>
          </ac:spMkLst>
        </pc:spChg>
        <pc:spChg chg="mod">
          <ac:chgData name="Stephen Dolan" userId="bfe7b61eb9446d00" providerId="LiveId" clId="{2842E6C4-23AE-47E6-AA55-45C796B6E793}" dt="2026-09-06T11:52:34.446" v="2230" actId="403"/>
          <ac:spMkLst>
            <pc:docMk/>
            <pc:sldMk cId="1517747225" sldId="1359"/>
            <ac:spMk id="12" creationId="{16049072-55AE-289D-A152-EF3A9990303E}"/>
          </ac:spMkLst>
        </pc:spChg>
        <pc:spChg chg="add mod">
          <ac:chgData name="Stephen Dolan" userId="bfe7b61eb9446d00" providerId="LiveId" clId="{2842E6C4-23AE-47E6-AA55-45C796B6E793}" dt="2026-09-06T12:15:08.657" v="3418" actId="20577"/>
          <ac:spMkLst>
            <pc:docMk/>
            <pc:sldMk cId="1517747225" sldId="1359"/>
            <ac:spMk id="16" creationId="{336157BC-8306-EC70-2DCF-9C070722E2B2}"/>
          </ac:spMkLst>
        </pc:spChg>
      </pc:sldChg>
      <pc:sldChg chg="modSp add mod">
        <pc:chgData name="Stephen Dolan" userId="bfe7b61eb9446d00" providerId="LiveId" clId="{2842E6C4-23AE-47E6-AA55-45C796B6E793}" dt="2026-09-06T13:20:20.658" v="4548"/>
        <pc:sldMkLst>
          <pc:docMk/>
          <pc:sldMk cId="3721757755" sldId="1360"/>
        </pc:sldMkLst>
        <pc:spChg chg="mod">
          <ac:chgData name="Stephen Dolan" userId="bfe7b61eb9446d00" providerId="LiveId" clId="{2842E6C4-23AE-47E6-AA55-45C796B6E793}" dt="2026-09-06T13:07:34.961" v="4522"/>
          <ac:spMkLst>
            <pc:docMk/>
            <pc:sldMk cId="3721757755" sldId="1360"/>
            <ac:spMk id="6" creationId="{706C49D6-9ED0-B8D3-79E9-D0759F1D4E40}"/>
          </ac:spMkLst>
        </pc:spChg>
        <pc:spChg chg="mod">
          <ac:chgData name="Stephen Dolan" userId="bfe7b61eb9446d00" providerId="LiveId" clId="{2842E6C4-23AE-47E6-AA55-45C796B6E793}" dt="2026-09-06T13:07:26.250" v="4521"/>
          <ac:spMkLst>
            <pc:docMk/>
            <pc:sldMk cId="3721757755" sldId="1360"/>
            <ac:spMk id="7" creationId="{C171F2F4-C97B-5972-D5DB-18D86F4F7938}"/>
          </ac:spMkLst>
        </pc:spChg>
        <pc:spChg chg="mod">
          <ac:chgData name="Stephen Dolan" userId="bfe7b61eb9446d00" providerId="LiveId" clId="{2842E6C4-23AE-47E6-AA55-45C796B6E793}" dt="2026-09-06T13:20:20.658" v="4548"/>
          <ac:spMkLst>
            <pc:docMk/>
            <pc:sldMk cId="3721757755" sldId="1360"/>
            <ac:spMk id="8" creationId="{3D77A4B3-66C1-2EC4-76AE-7883BA72F109}"/>
          </ac:spMkLst>
        </pc:spChg>
        <pc:spChg chg="mod">
          <ac:chgData name="Stephen Dolan" userId="bfe7b61eb9446d00" providerId="LiveId" clId="{2842E6C4-23AE-47E6-AA55-45C796B6E793}" dt="2026-09-06T12:15:13.806" v="3422" actId="5793"/>
          <ac:spMkLst>
            <pc:docMk/>
            <pc:sldMk cId="3721757755" sldId="1360"/>
            <ac:spMk id="16" creationId="{4B3DACD7-DD01-0A2F-ADF5-5656FC40A695}"/>
          </ac:spMkLst>
        </pc:spChg>
      </pc:sldChg>
      <pc:sldChg chg="modSp add">
        <pc:chgData name="Stephen Dolan" userId="bfe7b61eb9446d00" providerId="LiveId" clId="{2842E6C4-23AE-47E6-AA55-45C796B6E793}" dt="2026-09-06T13:20:22.869" v="4549"/>
        <pc:sldMkLst>
          <pc:docMk/>
          <pc:sldMk cId="990120162" sldId="1361"/>
        </pc:sldMkLst>
        <pc:spChg chg="mod">
          <ac:chgData name="Stephen Dolan" userId="bfe7b61eb9446d00" providerId="LiveId" clId="{2842E6C4-23AE-47E6-AA55-45C796B6E793}" dt="2026-09-06T13:07:34.961" v="4522"/>
          <ac:spMkLst>
            <pc:docMk/>
            <pc:sldMk cId="990120162" sldId="1361"/>
            <ac:spMk id="6" creationId="{B94038B5-4E12-DD6A-A180-DC6B368F945C}"/>
          </ac:spMkLst>
        </pc:spChg>
        <pc:spChg chg="mod">
          <ac:chgData name="Stephen Dolan" userId="bfe7b61eb9446d00" providerId="LiveId" clId="{2842E6C4-23AE-47E6-AA55-45C796B6E793}" dt="2026-09-06T13:07:26.250" v="4521"/>
          <ac:spMkLst>
            <pc:docMk/>
            <pc:sldMk cId="990120162" sldId="1361"/>
            <ac:spMk id="7" creationId="{97685495-620C-4DD2-E438-D5A194D93D9A}"/>
          </ac:spMkLst>
        </pc:spChg>
        <pc:spChg chg="mod">
          <ac:chgData name="Stephen Dolan" userId="bfe7b61eb9446d00" providerId="LiveId" clId="{2842E6C4-23AE-47E6-AA55-45C796B6E793}" dt="2026-09-06T13:20:22.869" v="4549"/>
          <ac:spMkLst>
            <pc:docMk/>
            <pc:sldMk cId="990120162" sldId="1361"/>
            <ac:spMk id="8" creationId="{39F67A4F-1053-8B2F-16E8-920A55C2DD25}"/>
          </ac:spMkLst>
        </pc:spChg>
      </pc:sldChg>
      <pc:sldChg chg="addSp delSp modSp add mod">
        <pc:chgData name="Stephen Dolan" userId="bfe7b61eb9446d00" providerId="LiveId" clId="{2842E6C4-23AE-47E6-AA55-45C796B6E793}" dt="2026-09-06T13:07:34.961" v="4522"/>
        <pc:sldMkLst>
          <pc:docMk/>
          <pc:sldMk cId="4074779284" sldId="1362"/>
        </pc:sldMkLst>
        <pc:spChg chg="mod">
          <ac:chgData name="Stephen Dolan" userId="bfe7b61eb9446d00" providerId="LiveId" clId="{2842E6C4-23AE-47E6-AA55-45C796B6E793}" dt="2026-09-06T13:07:34.961" v="4522"/>
          <ac:spMkLst>
            <pc:docMk/>
            <pc:sldMk cId="4074779284" sldId="1362"/>
            <ac:spMk id="6" creationId="{C9C4DA93-DFBB-240F-2D71-F2377216D7AC}"/>
          </ac:spMkLst>
        </pc:spChg>
        <pc:spChg chg="mod">
          <ac:chgData name="Stephen Dolan" userId="bfe7b61eb9446d00" providerId="LiveId" clId="{2842E6C4-23AE-47E6-AA55-45C796B6E793}" dt="2026-09-06T13:07:26.250" v="4521"/>
          <ac:spMkLst>
            <pc:docMk/>
            <pc:sldMk cId="4074779284" sldId="1362"/>
            <ac:spMk id="7" creationId="{0FF17CDE-9207-3772-B5C5-694B00379C3B}"/>
          </ac:spMkLst>
        </pc:spChg>
        <pc:spChg chg="mod">
          <ac:chgData name="Stephen Dolan" userId="bfe7b61eb9446d00" providerId="LiveId" clId="{2842E6C4-23AE-47E6-AA55-45C796B6E793}" dt="2026-09-06T12:40:10.300" v="3588" actId="20577"/>
          <ac:spMkLst>
            <pc:docMk/>
            <pc:sldMk cId="4074779284" sldId="1362"/>
            <ac:spMk id="12" creationId="{0D67540B-E766-AF59-994C-E99C07F349B1}"/>
          </ac:spMkLst>
        </pc:spChg>
        <pc:spChg chg="add del mod">
          <ac:chgData name="Stephen Dolan" userId="bfe7b61eb9446d00" providerId="LiveId" clId="{2842E6C4-23AE-47E6-AA55-45C796B6E793}" dt="2026-09-06T12:42:03.453" v="3616" actId="1076"/>
          <ac:spMkLst>
            <pc:docMk/>
            <pc:sldMk cId="4074779284" sldId="1362"/>
            <ac:spMk id="13" creationId="{D1370F76-21B1-BB1A-0020-4198FE39A659}"/>
          </ac:spMkLst>
        </pc:spChg>
        <pc:spChg chg="mod">
          <ac:chgData name="Stephen Dolan" userId="bfe7b61eb9446d00" providerId="LiveId" clId="{2842E6C4-23AE-47E6-AA55-45C796B6E793}" dt="2026-09-06T12:55:04.142" v="4033" actId="20577"/>
          <ac:spMkLst>
            <pc:docMk/>
            <pc:sldMk cId="4074779284" sldId="1362"/>
            <ac:spMk id="23" creationId="{0745107F-09FF-9AD9-17B3-4412193D8EA5}"/>
          </ac:spMkLst>
        </pc:spChg>
        <pc:spChg chg="mod">
          <ac:chgData name="Stephen Dolan" userId="bfe7b61eb9446d00" providerId="LiveId" clId="{2842E6C4-23AE-47E6-AA55-45C796B6E793}" dt="2026-09-06T12:42:03.453" v="3616" actId="1076"/>
          <ac:spMkLst>
            <pc:docMk/>
            <pc:sldMk cId="4074779284" sldId="1362"/>
            <ac:spMk id="29" creationId="{3DFA606F-CE8A-9E14-CE25-D878D20BB151}"/>
          </ac:spMkLst>
        </pc:spChg>
        <pc:spChg chg="mod">
          <ac:chgData name="Stephen Dolan" userId="bfe7b61eb9446d00" providerId="LiveId" clId="{2842E6C4-23AE-47E6-AA55-45C796B6E793}" dt="2026-09-06T12:59:13.106" v="4089" actId="11"/>
          <ac:spMkLst>
            <pc:docMk/>
            <pc:sldMk cId="4074779284" sldId="1362"/>
            <ac:spMk id="51" creationId="{AECBAAB3-97C9-F037-DAB5-4B1C7B1222B1}"/>
          </ac:spMkLst>
        </pc:spChg>
        <pc:picChg chg="add mod ord">
          <ac:chgData name="Stephen Dolan" userId="bfe7b61eb9446d00" providerId="LiveId" clId="{2842E6C4-23AE-47E6-AA55-45C796B6E793}" dt="2026-09-06T12:42:03.453" v="3616" actId="1076"/>
          <ac:picMkLst>
            <pc:docMk/>
            <pc:sldMk cId="4074779284" sldId="1362"/>
            <ac:picMk id="8" creationId="{F53DBC0B-F5C2-D323-DB33-E8E4DD25132B}"/>
          </ac:picMkLst>
        </pc:picChg>
        <pc:cxnChg chg="add mod">
          <ac:chgData name="Stephen Dolan" userId="bfe7b61eb9446d00" providerId="LiveId" clId="{2842E6C4-23AE-47E6-AA55-45C796B6E793}" dt="2026-09-06T12:43:06.483" v="3648" actId="14100"/>
          <ac:cxnSpMkLst>
            <pc:docMk/>
            <pc:sldMk cId="4074779284" sldId="1362"/>
            <ac:cxnSpMk id="9" creationId="{BF389817-E9C6-79C3-057F-B65F286B28BA}"/>
          </ac:cxnSpMkLst>
        </pc:cxnChg>
      </pc:sldChg>
      <pc:sldChg chg="addSp delSp modSp add mod ord">
        <pc:chgData name="Stephen Dolan" userId="bfe7b61eb9446d00" providerId="LiveId" clId="{2842E6C4-23AE-47E6-AA55-45C796B6E793}" dt="2026-09-06T13:07:34.961" v="4522"/>
        <pc:sldMkLst>
          <pc:docMk/>
          <pc:sldMk cId="1500219848" sldId="1363"/>
        </pc:sldMkLst>
        <pc:spChg chg="mod">
          <ac:chgData name="Stephen Dolan" userId="bfe7b61eb9446d00" providerId="LiveId" clId="{2842E6C4-23AE-47E6-AA55-45C796B6E793}" dt="2026-09-06T13:07:34.961" v="4522"/>
          <ac:spMkLst>
            <pc:docMk/>
            <pc:sldMk cId="1500219848" sldId="1363"/>
            <ac:spMk id="6" creationId="{7C7BBE67-DD37-5632-0AC6-E24F926DCF15}"/>
          </ac:spMkLst>
        </pc:spChg>
        <pc:spChg chg="mod">
          <ac:chgData name="Stephen Dolan" userId="bfe7b61eb9446d00" providerId="LiveId" clId="{2842E6C4-23AE-47E6-AA55-45C796B6E793}" dt="2026-09-06T13:07:26.250" v="4521"/>
          <ac:spMkLst>
            <pc:docMk/>
            <pc:sldMk cId="1500219848" sldId="1363"/>
            <ac:spMk id="7" creationId="{8CEEA6AE-0D7A-2A90-FEF2-B1928364ED6F}"/>
          </ac:spMkLst>
        </pc:spChg>
        <pc:spChg chg="mod">
          <ac:chgData name="Stephen Dolan" userId="bfe7b61eb9446d00" providerId="LiveId" clId="{2842E6C4-23AE-47E6-AA55-45C796B6E793}" dt="2026-09-06T12:43:29.001" v="3656" actId="20577"/>
          <ac:spMkLst>
            <pc:docMk/>
            <pc:sldMk cId="1500219848" sldId="1363"/>
            <ac:spMk id="12" creationId="{78F6ECE5-4B06-F9F7-DF89-81E08CB777EF}"/>
          </ac:spMkLst>
        </pc:spChg>
        <pc:spChg chg="mod">
          <ac:chgData name="Stephen Dolan" userId="bfe7b61eb9446d00" providerId="LiveId" clId="{2842E6C4-23AE-47E6-AA55-45C796B6E793}" dt="2026-09-06T12:45:11.508" v="3678" actId="14100"/>
          <ac:spMkLst>
            <pc:docMk/>
            <pc:sldMk cId="1500219848" sldId="1363"/>
            <ac:spMk id="13" creationId="{BDDF43D0-F5C3-FCAD-558F-38E3FE03450A}"/>
          </ac:spMkLst>
        </pc:spChg>
        <pc:spChg chg="add mod">
          <ac:chgData name="Stephen Dolan" userId="bfe7b61eb9446d00" providerId="LiveId" clId="{2842E6C4-23AE-47E6-AA55-45C796B6E793}" dt="2026-09-06T12:46:05.714" v="3748" actId="20577"/>
          <ac:spMkLst>
            <pc:docMk/>
            <pc:sldMk cId="1500219848" sldId="1363"/>
            <ac:spMk id="17" creationId="{E82C92C4-BB6D-5BD0-206E-295833BF3FC3}"/>
          </ac:spMkLst>
        </pc:spChg>
        <pc:spChg chg="add mod">
          <ac:chgData name="Stephen Dolan" userId="bfe7b61eb9446d00" providerId="LiveId" clId="{2842E6C4-23AE-47E6-AA55-45C796B6E793}" dt="2026-09-06T12:47:17.381" v="3812" actId="1076"/>
          <ac:spMkLst>
            <pc:docMk/>
            <pc:sldMk cId="1500219848" sldId="1363"/>
            <ac:spMk id="20" creationId="{063C9056-D49D-3D3E-EB5D-06101C7E0AAA}"/>
          </ac:spMkLst>
        </pc:spChg>
        <pc:spChg chg="add mod">
          <ac:chgData name="Stephen Dolan" userId="bfe7b61eb9446d00" providerId="LiveId" clId="{2842E6C4-23AE-47E6-AA55-45C796B6E793}" dt="2026-09-06T12:48:16.466" v="3918" actId="1076"/>
          <ac:spMkLst>
            <pc:docMk/>
            <pc:sldMk cId="1500219848" sldId="1363"/>
            <ac:spMk id="22" creationId="{D75005E1-0954-7F62-185B-708FBCF96EB7}"/>
          </ac:spMkLst>
        </pc:spChg>
        <pc:spChg chg="mod">
          <ac:chgData name="Stephen Dolan" userId="bfe7b61eb9446d00" providerId="LiveId" clId="{2842E6C4-23AE-47E6-AA55-45C796B6E793}" dt="2026-09-06T12:48:30.698" v="3932" actId="20577"/>
          <ac:spMkLst>
            <pc:docMk/>
            <pc:sldMk cId="1500219848" sldId="1363"/>
            <ac:spMk id="23" creationId="{1119B373-149D-9A71-02FE-041E7558CCBC}"/>
          </ac:spMkLst>
        </pc:spChg>
        <pc:spChg chg="mod">
          <ac:chgData name="Stephen Dolan" userId="bfe7b61eb9446d00" providerId="LiveId" clId="{2842E6C4-23AE-47E6-AA55-45C796B6E793}" dt="2026-09-06T12:59:22.091" v="4090" actId="11"/>
          <ac:spMkLst>
            <pc:docMk/>
            <pc:sldMk cId="1500219848" sldId="1363"/>
            <ac:spMk id="51" creationId="{07F26FE8-12E6-07F0-547A-76FCB22B46B4}"/>
          </ac:spMkLst>
        </pc:spChg>
        <pc:picChg chg="mod">
          <ac:chgData name="Stephen Dolan" userId="bfe7b61eb9446d00" providerId="LiveId" clId="{2842E6C4-23AE-47E6-AA55-45C796B6E793}" dt="2026-09-06T12:45:20.931" v="3681" actId="1076"/>
          <ac:picMkLst>
            <pc:docMk/>
            <pc:sldMk cId="1500219848" sldId="1363"/>
            <ac:picMk id="4" creationId="{13860AC6-675F-74FC-A5D3-5E3A95BC55E1}"/>
          </ac:picMkLst>
        </pc:picChg>
        <pc:picChg chg="mod">
          <ac:chgData name="Stephen Dolan" userId="bfe7b61eb9446d00" providerId="LiveId" clId="{2842E6C4-23AE-47E6-AA55-45C796B6E793}" dt="2026-09-06T12:45:20.931" v="3681" actId="1076"/>
          <ac:picMkLst>
            <pc:docMk/>
            <pc:sldMk cId="1500219848" sldId="1363"/>
            <ac:picMk id="10" creationId="{C600AFF4-0EE8-DD8B-76C9-D50E587F2906}"/>
          </ac:picMkLst>
        </pc:picChg>
        <pc:picChg chg="add mod ord">
          <ac:chgData name="Stephen Dolan" userId="bfe7b61eb9446d00" providerId="LiveId" clId="{2842E6C4-23AE-47E6-AA55-45C796B6E793}" dt="2026-09-06T12:48:13.661" v="3917" actId="1076"/>
          <ac:picMkLst>
            <pc:docMk/>
            <pc:sldMk cId="1500219848" sldId="1363"/>
            <ac:picMk id="15" creationId="{17CB0520-3A1C-62CB-2150-E3E1906E16C7}"/>
          </ac:picMkLst>
        </pc:picChg>
        <pc:cxnChg chg="mod">
          <ac:chgData name="Stephen Dolan" userId="bfe7b61eb9446d00" providerId="LiveId" clId="{2842E6C4-23AE-47E6-AA55-45C796B6E793}" dt="2026-09-06T12:48:43.657" v="3933" actId="14100"/>
          <ac:cxnSpMkLst>
            <pc:docMk/>
            <pc:sldMk cId="1500219848" sldId="1363"/>
            <ac:cxnSpMk id="9" creationId="{4F9EE8B7-6833-B8B1-0799-B9354871A21D}"/>
          </ac:cxnSpMkLst>
        </pc:cxnChg>
        <pc:cxnChg chg="add mod">
          <ac:chgData name="Stephen Dolan" userId="bfe7b61eb9446d00" providerId="LiveId" clId="{2842E6C4-23AE-47E6-AA55-45C796B6E793}" dt="2026-09-06T12:48:53.897" v="3936" actId="14100"/>
          <ac:cxnSpMkLst>
            <pc:docMk/>
            <pc:sldMk cId="1500219848" sldId="1363"/>
            <ac:cxnSpMk id="25" creationId="{39214CDB-B554-D55F-018C-303933F1C5DC}"/>
          </ac:cxnSpMkLst>
        </pc:cxnChg>
      </pc:sldChg>
      <pc:sldChg chg="addSp delSp modSp add mod ord">
        <pc:chgData name="Stephen Dolan" userId="bfe7b61eb9446d00" providerId="LiveId" clId="{2842E6C4-23AE-47E6-AA55-45C796B6E793}" dt="2026-09-06T13:07:34.961" v="4522"/>
        <pc:sldMkLst>
          <pc:docMk/>
          <pc:sldMk cId="2675117633" sldId="1364"/>
        </pc:sldMkLst>
        <pc:spChg chg="mod">
          <ac:chgData name="Stephen Dolan" userId="bfe7b61eb9446d00" providerId="LiveId" clId="{2842E6C4-23AE-47E6-AA55-45C796B6E793}" dt="2026-09-06T13:07:34.961" v="4522"/>
          <ac:spMkLst>
            <pc:docMk/>
            <pc:sldMk cId="2675117633" sldId="1364"/>
            <ac:spMk id="6" creationId="{46FEBDB0-2B11-80FC-15BC-27AB1E1AB312}"/>
          </ac:spMkLst>
        </pc:spChg>
        <pc:spChg chg="mod">
          <ac:chgData name="Stephen Dolan" userId="bfe7b61eb9446d00" providerId="LiveId" clId="{2842E6C4-23AE-47E6-AA55-45C796B6E793}" dt="2026-09-06T13:07:26.250" v="4521"/>
          <ac:spMkLst>
            <pc:docMk/>
            <pc:sldMk cId="2675117633" sldId="1364"/>
            <ac:spMk id="7" creationId="{700C8810-1885-79DC-511B-DAB7FFFB8BCF}"/>
          </ac:spMkLst>
        </pc:spChg>
        <pc:spChg chg="mod">
          <ac:chgData name="Stephen Dolan" userId="bfe7b61eb9446d00" providerId="LiveId" clId="{2842E6C4-23AE-47E6-AA55-45C796B6E793}" dt="2026-09-06T12:49:34.904" v="3946" actId="20577"/>
          <ac:spMkLst>
            <pc:docMk/>
            <pc:sldMk cId="2675117633" sldId="1364"/>
            <ac:spMk id="12" creationId="{94058C34-AFBA-84D6-B4A4-A9FE02F01DAA}"/>
          </ac:spMkLst>
        </pc:spChg>
        <pc:spChg chg="add mod">
          <ac:chgData name="Stephen Dolan" userId="bfe7b61eb9446d00" providerId="LiveId" clId="{2842E6C4-23AE-47E6-AA55-45C796B6E793}" dt="2026-09-06T12:54:47.768" v="4021" actId="20577"/>
          <ac:spMkLst>
            <pc:docMk/>
            <pc:sldMk cId="2675117633" sldId="1364"/>
            <ac:spMk id="17" creationId="{5C2B329C-6C1B-13E2-7023-B833693DAECE}"/>
          </ac:spMkLst>
        </pc:spChg>
        <pc:spChg chg="mod">
          <ac:chgData name="Stephen Dolan" userId="bfe7b61eb9446d00" providerId="LiveId" clId="{2842E6C4-23AE-47E6-AA55-45C796B6E793}" dt="2026-09-06T12:54:02.258" v="4007" actId="1076"/>
          <ac:spMkLst>
            <pc:docMk/>
            <pc:sldMk cId="2675117633" sldId="1364"/>
            <ac:spMk id="19" creationId="{FFD0C2E0-7F75-1DC3-AD0A-AD0EC01D71CE}"/>
          </ac:spMkLst>
        </pc:spChg>
        <pc:spChg chg="mod">
          <ac:chgData name="Stephen Dolan" userId="bfe7b61eb9446d00" providerId="LiveId" clId="{2842E6C4-23AE-47E6-AA55-45C796B6E793}" dt="2026-09-06T12:50:07.846" v="3959" actId="20577"/>
          <ac:spMkLst>
            <pc:docMk/>
            <pc:sldMk cId="2675117633" sldId="1364"/>
            <ac:spMk id="51" creationId="{1FB5FB25-9B68-6C71-5E70-D606B7E9E155}"/>
          </ac:spMkLst>
        </pc:spChg>
        <pc:picChg chg="add mod ord">
          <ac:chgData name="Stephen Dolan" userId="bfe7b61eb9446d00" providerId="LiveId" clId="{2842E6C4-23AE-47E6-AA55-45C796B6E793}" dt="2026-09-06T12:54:00.266" v="4006" actId="14100"/>
          <ac:picMkLst>
            <pc:docMk/>
            <pc:sldMk cId="2675117633" sldId="1364"/>
            <ac:picMk id="21" creationId="{0A4773A0-7743-9389-2273-CA825028FC46}"/>
          </ac:picMkLst>
        </pc:picChg>
        <pc:cxnChg chg="add mod">
          <ac:chgData name="Stephen Dolan" userId="bfe7b61eb9446d00" providerId="LiveId" clId="{2842E6C4-23AE-47E6-AA55-45C796B6E793}" dt="2026-09-06T12:54:39.256" v="4019" actId="14100"/>
          <ac:cxnSpMkLst>
            <pc:docMk/>
            <pc:sldMk cId="2675117633" sldId="1364"/>
            <ac:cxnSpMk id="22" creationId="{62CA2798-AF73-586C-E926-3A8BC5E0E626}"/>
          </ac:cxnSpMkLst>
        </pc:cxnChg>
      </pc:sldChg>
      <pc:sldChg chg="addSp delSp modSp add mod">
        <pc:chgData name="Stephen Dolan" userId="bfe7b61eb9446d00" providerId="LiveId" clId="{2842E6C4-23AE-47E6-AA55-45C796B6E793}" dt="2026-09-06T13:07:34.961" v="4522"/>
        <pc:sldMkLst>
          <pc:docMk/>
          <pc:sldMk cId="2959990120" sldId="1365"/>
        </pc:sldMkLst>
        <pc:spChg chg="mod">
          <ac:chgData name="Stephen Dolan" userId="bfe7b61eb9446d00" providerId="LiveId" clId="{2842E6C4-23AE-47E6-AA55-45C796B6E793}" dt="2026-09-06T13:07:34.961" v="4522"/>
          <ac:spMkLst>
            <pc:docMk/>
            <pc:sldMk cId="2959990120" sldId="1365"/>
            <ac:spMk id="6" creationId="{E0F97EEF-7BD0-2E21-D628-6909EE361FB6}"/>
          </ac:spMkLst>
        </pc:spChg>
        <pc:spChg chg="mod">
          <ac:chgData name="Stephen Dolan" userId="bfe7b61eb9446d00" providerId="LiveId" clId="{2842E6C4-23AE-47E6-AA55-45C796B6E793}" dt="2026-09-06T13:07:26.250" v="4521"/>
          <ac:spMkLst>
            <pc:docMk/>
            <pc:sldMk cId="2959990120" sldId="1365"/>
            <ac:spMk id="7" creationId="{91E55C51-87EB-995C-3F64-719A1ACF5DDD}"/>
          </ac:spMkLst>
        </pc:spChg>
        <pc:spChg chg="mod">
          <ac:chgData name="Stephen Dolan" userId="bfe7b61eb9446d00" providerId="LiveId" clId="{2842E6C4-23AE-47E6-AA55-45C796B6E793}" dt="2026-09-06T12:56:19.306" v="4044" actId="1076"/>
          <ac:spMkLst>
            <pc:docMk/>
            <pc:sldMk cId="2959990120" sldId="1365"/>
            <ac:spMk id="11" creationId="{F0AB0B2B-D056-C1D7-6F56-172C8A3EDF1B}"/>
          </ac:spMkLst>
        </pc:spChg>
        <pc:spChg chg="mod">
          <ac:chgData name="Stephen Dolan" userId="bfe7b61eb9446d00" providerId="LiveId" clId="{2842E6C4-23AE-47E6-AA55-45C796B6E793}" dt="2026-09-06T12:57:23.701" v="4076"/>
          <ac:spMkLst>
            <pc:docMk/>
            <pc:sldMk cId="2959990120" sldId="1365"/>
            <ac:spMk id="12" creationId="{ADA3E257-342C-C12A-0AAA-1CF34F64DF28}"/>
          </ac:spMkLst>
        </pc:spChg>
      </pc:sldChg>
      <pc:sldChg chg="modSp add mod">
        <pc:chgData name="Stephen Dolan" userId="bfe7b61eb9446d00" providerId="LiveId" clId="{2842E6C4-23AE-47E6-AA55-45C796B6E793}" dt="2026-09-06T13:18:51.837" v="4533" actId="20577"/>
        <pc:sldMkLst>
          <pc:docMk/>
          <pc:sldMk cId="2336592868" sldId="1366"/>
        </pc:sldMkLst>
        <pc:spChg chg="mod">
          <ac:chgData name="Stephen Dolan" userId="bfe7b61eb9446d00" providerId="LiveId" clId="{2842E6C4-23AE-47E6-AA55-45C796B6E793}" dt="2026-09-06T13:07:34.961" v="4522"/>
          <ac:spMkLst>
            <pc:docMk/>
            <pc:sldMk cId="2336592868" sldId="1366"/>
            <ac:spMk id="6" creationId="{A0BC3A78-129F-91B8-4B32-B5E63F7C93FF}"/>
          </ac:spMkLst>
        </pc:spChg>
        <pc:spChg chg="mod">
          <ac:chgData name="Stephen Dolan" userId="bfe7b61eb9446d00" providerId="LiveId" clId="{2842E6C4-23AE-47E6-AA55-45C796B6E793}" dt="2026-09-06T13:07:26.250" v="4521"/>
          <ac:spMkLst>
            <pc:docMk/>
            <pc:sldMk cId="2336592868" sldId="1366"/>
            <ac:spMk id="7" creationId="{6C6838A6-6E04-B7C1-42E0-572EC3F13984}"/>
          </ac:spMkLst>
        </pc:spChg>
        <pc:spChg chg="mod">
          <ac:chgData name="Stephen Dolan" userId="bfe7b61eb9446d00" providerId="LiveId" clId="{2842E6C4-23AE-47E6-AA55-45C796B6E793}" dt="2026-09-06T13:03:38.880" v="4337"/>
          <ac:spMkLst>
            <pc:docMk/>
            <pc:sldMk cId="2336592868" sldId="1366"/>
            <ac:spMk id="8" creationId="{A2DA21A6-06CF-45C7-DFA6-6466FC3F2726}"/>
          </ac:spMkLst>
        </pc:spChg>
        <pc:spChg chg="mod">
          <ac:chgData name="Stephen Dolan" userId="bfe7b61eb9446d00" providerId="LiveId" clId="{2842E6C4-23AE-47E6-AA55-45C796B6E793}" dt="2026-09-06T13:18:51.837" v="4533" actId="20577"/>
          <ac:spMkLst>
            <pc:docMk/>
            <pc:sldMk cId="2336592868" sldId="1366"/>
            <ac:spMk id="9" creationId="{17F03B2C-B979-2BB0-1DD7-2BF43FB05810}"/>
          </ac:spMkLst>
        </pc:spChg>
      </pc:sldChg>
      <pc:sldChg chg="modSp add mod">
        <pc:chgData name="Stephen Dolan" userId="bfe7b61eb9446d00" providerId="LiveId" clId="{2842E6C4-23AE-47E6-AA55-45C796B6E793}" dt="2026-09-06T13:20:08.073" v="4540" actId="20577"/>
        <pc:sldMkLst>
          <pc:docMk/>
          <pc:sldMk cId="2167431781" sldId="1367"/>
        </pc:sldMkLst>
        <pc:spChg chg="mod">
          <ac:chgData name="Stephen Dolan" userId="bfe7b61eb9446d00" providerId="LiveId" clId="{2842E6C4-23AE-47E6-AA55-45C796B6E793}" dt="2026-09-06T13:07:34.961" v="4522"/>
          <ac:spMkLst>
            <pc:docMk/>
            <pc:sldMk cId="2167431781" sldId="1367"/>
            <ac:spMk id="6" creationId="{532688A3-B1E6-8A68-4B8B-A041417ED9D1}"/>
          </ac:spMkLst>
        </pc:spChg>
        <pc:spChg chg="mod">
          <ac:chgData name="Stephen Dolan" userId="bfe7b61eb9446d00" providerId="LiveId" clId="{2842E6C4-23AE-47E6-AA55-45C796B6E793}" dt="2026-09-06T13:07:26.250" v="4521"/>
          <ac:spMkLst>
            <pc:docMk/>
            <pc:sldMk cId="2167431781" sldId="1367"/>
            <ac:spMk id="7" creationId="{2268F456-695E-1AE1-4689-F3D956AA3B4B}"/>
          </ac:spMkLst>
        </pc:spChg>
        <pc:spChg chg="mod">
          <ac:chgData name="Stephen Dolan" userId="bfe7b61eb9446d00" providerId="LiveId" clId="{2842E6C4-23AE-47E6-AA55-45C796B6E793}" dt="2026-09-06T13:20:08.073" v="4540" actId="20577"/>
          <ac:spMkLst>
            <pc:docMk/>
            <pc:sldMk cId="2167431781" sldId="1367"/>
            <ac:spMk id="9" creationId="{610515A8-6832-CF6B-0F88-06C54D79A63A}"/>
          </ac:spMkLst>
        </pc:spChg>
      </pc:sldChg>
      <pc:sldMasterChg chg="modSp modSldLayout">
        <pc:chgData name="Stephen Dolan" userId="bfe7b61eb9446d00" providerId="LiveId" clId="{2842E6C4-23AE-47E6-AA55-45C796B6E793}" dt="2026-09-06T13:07:08.616" v="4520"/>
        <pc:sldMasterMkLst>
          <pc:docMk/>
          <pc:sldMasterMk cId="1696536713" sldId="2147483648"/>
        </pc:sldMasterMkLst>
        <pc:spChg chg="mod">
          <ac:chgData name="Stephen Dolan" userId="bfe7b61eb9446d00" providerId="LiveId" clId="{2842E6C4-23AE-47E6-AA55-45C796B6E793}" dt="2026-09-06T13:07:08.616" v="4520"/>
          <ac:spMkLst>
            <pc:docMk/>
            <pc:sldMasterMk cId="1696536713" sldId="2147483648"/>
            <ac:spMk id="5" creationId="{00000000-0000-0000-0000-000000000000}"/>
          </ac:spMkLst>
        </pc:spChg>
        <pc:sldLayoutChg chg="modSp">
          <pc:chgData name="Stephen Dolan" userId="bfe7b61eb9446d00" providerId="LiveId" clId="{2842E6C4-23AE-47E6-AA55-45C796B6E793}" dt="2026-09-06T13:07:08.616" v="4520"/>
          <pc:sldLayoutMkLst>
            <pc:docMk/>
            <pc:sldMasterMk cId="1696536713" sldId="2147483648"/>
            <pc:sldLayoutMk cId="138298703" sldId="2147483649"/>
          </pc:sldLayoutMkLst>
          <pc:spChg chg="mod">
            <ac:chgData name="Stephen Dolan" userId="bfe7b61eb9446d00" providerId="LiveId" clId="{2842E6C4-23AE-47E6-AA55-45C796B6E793}" dt="2026-09-06T13:07:08.616" v="4520"/>
            <ac:spMkLst>
              <pc:docMk/>
              <pc:sldMasterMk cId="1696536713" sldId="2147483648"/>
              <pc:sldLayoutMk cId="138298703" sldId="2147483649"/>
              <ac:spMk id="8" creationId="{00000000-0000-0000-0000-000000000000}"/>
            </ac:spMkLst>
          </pc:spChg>
        </pc:sldLayoutChg>
        <pc:sldLayoutChg chg="modSp">
          <pc:chgData name="Stephen Dolan" userId="bfe7b61eb9446d00" providerId="LiveId" clId="{2842E6C4-23AE-47E6-AA55-45C796B6E793}" dt="2026-09-06T13:07:08.616" v="4520"/>
          <pc:sldLayoutMkLst>
            <pc:docMk/>
            <pc:sldMasterMk cId="1696536713" sldId="2147483648"/>
            <pc:sldLayoutMk cId="178584853" sldId="2147483650"/>
          </pc:sldLayoutMkLst>
          <pc:spChg chg="mod">
            <ac:chgData name="Stephen Dolan" userId="bfe7b61eb9446d00" providerId="LiveId" clId="{2842E6C4-23AE-47E6-AA55-45C796B6E793}" dt="2026-09-06T13:07:08.616" v="4520"/>
            <ac:spMkLst>
              <pc:docMk/>
              <pc:sldMasterMk cId="1696536713" sldId="2147483648"/>
              <pc:sldLayoutMk cId="178584853" sldId="2147483650"/>
              <ac:spMk id="8" creationId="{00000000-0000-0000-0000-000000000000}"/>
            </ac:spMkLst>
          </pc:spChg>
        </pc:sldLayoutChg>
        <pc:sldLayoutChg chg="modSp">
          <pc:chgData name="Stephen Dolan" userId="bfe7b61eb9446d00" providerId="LiveId" clId="{2842E6C4-23AE-47E6-AA55-45C796B6E793}" dt="2026-09-06T13:07:08.616" v="4520"/>
          <pc:sldLayoutMkLst>
            <pc:docMk/>
            <pc:sldMasterMk cId="1696536713" sldId="2147483648"/>
            <pc:sldLayoutMk cId="1143884" sldId="2147483651"/>
          </pc:sldLayoutMkLst>
          <pc:spChg chg="mod">
            <ac:chgData name="Stephen Dolan" userId="bfe7b61eb9446d00" providerId="LiveId" clId="{2842E6C4-23AE-47E6-AA55-45C796B6E793}" dt="2026-09-06T13:07:08.616" v="4520"/>
            <ac:spMkLst>
              <pc:docMk/>
              <pc:sldMasterMk cId="1696536713" sldId="2147483648"/>
              <pc:sldLayoutMk cId="1143884" sldId="2147483651"/>
              <ac:spMk id="5" creationId="{00000000-0000-0000-0000-000000000000}"/>
            </ac:spMkLst>
          </pc:spChg>
        </pc:sldLayoutChg>
        <pc:sldLayoutChg chg="modSp">
          <pc:chgData name="Stephen Dolan" userId="bfe7b61eb9446d00" providerId="LiveId" clId="{2842E6C4-23AE-47E6-AA55-45C796B6E793}" dt="2026-09-06T13:07:08.616" v="4520"/>
          <pc:sldLayoutMkLst>
            <pc:docMk/>
            <pc:sldMasterMk cId="1696536713" sldId="2147483648"/>
            <pc:sldLayoutMk cId="1408743604" sldId="2147483652"/>
          </pc:sldLayoutMkLst>
          <pc:spChg chg="mod">
            <ac:chgData name="Stephen Dolan" userId="bfe7b61eb9446d00" providerId="LiveId" clId="{2842E6C4-23AE-47E6-AA55-45C796B6E793}" dt="2026-09-06T13:07:08.616" v="4520"/>
            <ac:spMkLst>
              <pc:docMk/>
              <pc:sldMasterMk cId="1696536713" sldId="2147483648"/>
              <pc:sldLayoutMk cId="1408743604" sldId="2147483652"/>
              <ac:spMk id="6" creationId="{00000000-0000-0000-0000-000000000000}"/>
            </ac:spMkLst>
          </pc:spChg>
        </pc:sldLayoutChg>
        <pc:sldLayoutChg chg="modSp">
          <pc:chgData name="Stephen Dolan" userId="bfe7b61eb9446d00" providerId="LiveId" clId="{2842E6C4-23AE-47E6-AA55-45C796B6E793}" dt="2026-09-06T13:07:08.616" v="4520"/>
          <pc:sldLayoutMkLst>
            <pc:docMk/>
            <pc:sldMasterMk cId="1696536713" sldId="2147483648"/>
            <pc:sldLayoutMk cId="4256963011" sldId="2147483653"/>
          </pc:sldLayoutMkLst>
          <pc:spChg chg="mod">
            <ac:chgData name="Stephen Dolan" userId="bfe7b61eb9446d00" providerId="LiveId" clId="{2842E6C4-23AE-47E6-AA55-45C796B6E793}" dt="2026-09-06T13:07:08.616" v="4520"/>
            <ac:spMkLst>
              <pc:docMk/>
              <pc:sldMasterMk cId="1696536713" sldId="2147483648"/>
              <pc:sldLayoutMk cId="4256963011" sldId="2147483653"/>
              <ac:spMk id="8" creationId="{00000000-0000-0000-0000-000000000000}"/>
            </ac:spMkLst>
          </pc:spChg>
        </pc:sldLayoutChg>
        <pc:sldLayoutChg chg="modSp">
          <pc:chgData name="Stephen Dolan" userId="bfe7b61eb9446d00" providerId="LiveId" clId="{2842E6C4-23AE-47E6-AA55-45C796B6E793}" dt="2026-09-06T13:07:08.616" v="4520"/>
          <pc:sldLayoutMkLst>
            <pc:docMk/>
            <pc:sldMasterMk cId="1696536713" sldId="2147483648"/>
            <pc:sldLayoutMk cId="2965404535" sldId="2147483654"/>
          </pc:sldLayoutMkLst>
          <pc:spChg chg="mod">
            <ac:chgData name="Stephen Dolan" userId="bfe7b61eb9446d00" providerId="LiveId" clId="{2842E6C4-23AE-47E6-AA55-45C796B6E793}" dt="2026-09-06T13:07:08.616" v="4520"/>
            <ac:spMkLst>
              <pc:docMk/>
              <pc:sldMasterMk cId="1696536713" sldId="2147483648"/>
              <pc:sldLayoutMk cId="2965404535" sldId="2147483654"/>
              <ac:spMk id="4" creationId="{00000000-0000-0000-0000-000000000000}"/>
            </ac:spMkLst>
          </pc:spChg>
        </pc:sldLayoutChg>
        <pc:sldLayoutChg chg="modSp">
          <pc:chgData name="Stephen Dolan" userId="bfe7b61eb9446d00" providerId="LiveId" clId="{2842E6C4-23AE-47E6-AA55-45C796B6E793}" dt="2026-09-06T13:07:08.616" v="4520"/>
          <pc:sldLayoutMkLst>
            <pc:docMk/>
            <pc:sldMasterMk cId="1696536713" sldId="2147483648"/>
            <pc:sldLayoutMk cId="1551809500" sldId="2147483655"/>
          </pc:sldLayoutMkLst>
          <pc:spChg chg="mod">
            <ac:chgData name="Stephen Dolan" userId="bfe7b61eb9446d00" providerId="LiveId" clId="{2842E6C4-23AE-47E6-AA55-45C796B6E793}" dt="2026-09-06T13:07:08.616" v="4520"/>
            <ac:spMkLst>
              <pc:docMk/>
              <pc:sldMasterMk cId="1696536713" sldId="2147483648"/>
              <pc:sldLayoutMk cId="1551809500" sldId="2147483655"/>
              <ac:spMk id="3" creationId="{00000000-0000-0000-0000-000000000000}"/>
            </ac:spMkLst>
          </pc:spChg>
        </pc:sldLayoutChg>
        <pc:sldLayoutChg chg="modSp">
          <pc:chgData name="Stephen Dolan" userId="bfe7b61eb9446d00" providerId="LiveId" clId="{2842E6C4-23AE-47E6-AA55-45C796B6E793}" dt="2026-09-06T13:07:08.616" v="4520"/>
          <pc:sldLayoutMkLst>
            <pc:docMk/>
            <pc:sldMasterMk cId="1696536713" sldId="2147483648"/>
            <pc:sldLayoutMk cId="2866333394" sldId="2147483656"/>
          </pc:sldLayoutMkLst>
          <pc:spChg chg="mod">
            <ac:chgData name="Stephen Dolan" userId="bfe7b61eb9446d00" providerId="LiveId" clId="{2842E6C4-23AE-47E6-AA55-45C796B6E793}" dt="2026-09-06T13:07:08.616" v="4520"/>
            <ac:spMkLst>
              <pc:docMk/>
              <pc:sldMasterMk cId="1696536713" sldId="2147483648"/>
              <pc:sldLayoutMk cId="2866333394" sldId="2147483656"/>
              <ac:spMk id="6" creationId="{00000000-0000-0000-0000-000000000000}"/>
            </ac:spMkLst>
          </pc:spChg>
        </pc:sldLayoutChg>
        <pc:sldLayoutChg chg="modSp">
          <pc:chgData name="Stephen Dolan" userId="bfe7b61eb9446d00" providerId="LiveId" clId="{2842E6C4-23AE-47E6-AA55-45C796B6E793}" dt="2026-09-06T13:07:08.616" v="4520"/>
          <pc:sldLayoutMkLst>
            <pc:docMk/>
            <pc:sldMasterMk cId="1696536713" sldId="2147483648"/>
            <pc:sldLayoutMk cId="2403376583" sldId="2147483657"/>
          </pc:sldLayoutMkLst>
          <pc:spChg chg="mod">
            <ac:chgData name="Stephen Dolan" userId="bfe7b61eb9446d00" providerId="LiveId" clId="{2842E6C4-23AE-47E6-AA55-45C796B6E793}" dt="2026-09-06T13:07:08.616" v="4520"/>
            <ac:spMkLst>
              <pc:docMk/>
              <pc:sldMasterMk cId="1696536713" sldId="2147483648"/>
              <pc:sldLayoutMk cId="2403376583" sldId="2147483657"/>
              <ac:spMk id="6" creationId="{00000000-0000-0000-0000-000000000000}"/>
            </ac:spMkLst>
          </pc:spChg>
        </pc:sldLayoutChg>
        <pc:sldLayoutChg chg="modSp">
          <pc:chgData name="Stephen Dolan" userId="bfe7b61eb9446d00" providerId="LiveId" clId="{2842E6C4-23AE-47E6-AA55-45C796B6E793}" dt="2026-09-06T13:07:08.616" v="4520"/>
          <pc:sldLayoutMkLst>
            <pc:docMk/>
            <pc:sldMasterMk cId="1696536713" sldId="2147483648"/>
            <pc:sldLayoutMk cId="1105745357" sldId="2147483658"/>
          </pc:sldLayoutMkLst>
          <pc:spChg chg="mod">
            <ac:chgData name="Stephen Dolan" userId="bfe7b61eb9446d00" providerId="LiveId" clId="{2842E6C4-23AE-47E6-AA55-45C796B6E793}" dt="2026-09-06T13:07:08.616" v="4520"/>
            <ac:spMkLst>
              <pc:docMk/>
              <pc:sldMasterMk cId="1696536713" sldId="2147483648"/>
              <pc:sldLayoutMk cId="1105745357" sldId="2147483658"/>
              <ac:spMk id="5" creationId="{00000000-0000-0000-0000-000000000000}"/>
            </ac:spMkLst>
          </pc:spChg>
        </pc:sldLayoutChg>
        <pc:sldLayoutChg chg="modSp">
          <pc:chgData name="Stephen Dolan" userId="bfe7b61eb9446d00" providerId="LiveId" clId="{2842E6C4-23AE-47E6-AA55-45C796B6E793}" dt="2026-09-06T13:07:08.616" v="4520"/>
          <pc:sldLayoutMkLst>
            <pc:docMk/>
            <pc:sldMasterMk cId="1696536713" sldId="2147483648"/>
            <pc:sldLayoutMk cId="3331077970" sldId="2147483659"/>
          </pc:sldLayoutMkLst>
          <pc:spChg chg="mod">
            <ac:chgData name="Stephen Dolan" userId="bfe7b61eb9446d00" providerId="LiveId" clId="{2842E6C4-23AE-47E6-AA55-45C796B6E793}" dt="2026-09-06T13:07:08.616" v="4520"/>
            <ac:spMkLst>
              <pc:docMk/>
              <pc:sldMasterMk cId="1696536713" sldId="2147483648"/>
              <pc:sldLayoutMk cId="3331077970" sldId="2147483659"/>
              <ac:spMk id="5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F54928-E151-403E-A67A-4781543397D8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8427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599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029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7757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6403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6785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43916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77957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03699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5A402-EC34-2A6B-14E8-F715A5EAE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9C852F-7E08-9BF5-56CD-EA97072C09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C0667A-4210-5C0B-A6C4-40FE2516DA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E26F40-97FE-7AF0-1B7E-9FC72F3D15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74557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9134E-BD87-E661-5DC6-82DC4C4AF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770E29-0D78-B53F-053A-B5CF934C67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D73C33-E069-8406-531B-519ADC6E3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028A30-B707-4402-BE1D-02BFFBE91B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9552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F69B2-9627-D1A8-E8EF-868AD7D9A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678363-62DC-05B6-23AA-221890C527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A8BD6D-0659-BEB3-2209-C2038BCEA7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EAACD5-DEDC-BAED-EFAF-96A2BA5FDC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1780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D1BB2-5754-0463-9389-0AABCA8E1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385A00-9FF1-F957-B21C-ACF4C07C7B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85F830-05B6-40B1-124A-85CE71BF2A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6AB762-3B0C-73CE-5B4C-162AAD60D0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16826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14ADA1-3612-945E-3586-E4CA35AE9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2CD0C1-B233-258E-28EE-30EB0F2668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1F6DC5-D177-5A09-F64A-C776D4434D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4456F3-E84E-CA19-10DE-695605D449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0399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DDD96-B878-1F51-F490-739B3760B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782A98-65D2-40BE-FE73-4205E5D110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7B122A-557C-2FCC-416B-B662CD78D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5F6B40-ECBB-190D-8524-3FB8B7366B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2175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ED5EF-D081-BA89-910D-B3FB82BB4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18F72B-EB85-5D16-6E57-FCE4732B17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9970C5-D61E-6D1F-E436-165D63CE48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653FE6-47D0-1C27-F5E5-6A1F978098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46912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DD41D-16BC-6BAE-B387-37137E1F6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3B9A65-5CB8-7FDF-FC28-F61BB68579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7619C4-707D-9757-03C1-A08462140F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1B796E-9522-5263-1C09-C5359DE2D7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88509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EB4A1-F96A-52C4-2330-3C6B04810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961AB7-EE47-5E0A-3627-3FE53C6EF6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27E363-E1AD-A570-05A7-E5F740FBA6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0742C9-3262-A1D3-374E-4F9DB19497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77029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F9E61-EDFB-F087-D9E0-BEA5F3822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0D56C3-CB91-F698-4DE9-1E96573C3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D11B93-510A-2F5D-E466-7213851396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1CE4CE-664E-8F0C-E08D-22C1EDD696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09422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03699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04350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88974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2AE70-0312-5A91-2219-A1645032C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7B2A99-125C-A136-FFA5-F8E29E3A2C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CA89F1-75B4-79D6-0755-1FE2711A6E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5EF47D-F8DA-9739-1C96-F2C341618B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7970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D92A9-0FA2-8E98-C2F7-B1163561B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8B1AB1-AB78-A9A4-6687-622287C5A3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FFF7B0-E719-E306-1B40-38CA9A1FE6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AA35F2-3162-B68D-9E3F-15DAF5A58D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35026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655F4-4A95-40DA-CDE1-E502BC2D3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4C126B-8A86-FD90-673B-4CA9E5C929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311D59-92F9-4E91-6694-D8D6E97966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6F31D7-858E-7D0D-5396-9C9E649C58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31311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11857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F3DB2-0A64-41CE-E052-CDCEE677C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E5E615-63EC-3AFD-F5FC-72C1CBA7CD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E6CFE2-979D-5C6B-4D4F-5B00AACD34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804C3F-6ABF-D93B-A2BE-55C96FC03B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40433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00837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52608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66106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Try to find a nice way of saying all this …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97756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35718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197113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818723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DDBBF2-FEF1-C92E-6E36-8B46AC242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FA9EAC-AA87-2190-E33B-175B3C2F07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A0FA4B-5304-3252-34CC-51EFC99013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8BBEFC-88AE-6C9B-305B-5642F6A64B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42902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AC69D-824E-DC6B-210E-6BD5401DC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473608-C931-BB06-F631-1D54B12B15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72E384-351D-BCAB-441A-1730B04D0F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DD49CF-C70B-004E-7C08-B569BC626E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797979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B0038-BC1C-828C-ADFB-AEDC45FF3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638088-6803-0A40-6BB0-E4286C3BE4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66939E-3967-E58B-64A6-60FCCB00FC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884931-FEAA-8EA3-1F4E-A63CFA19D5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506736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418E0-D991-C477-68A2-C8EFC5552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A5396F-783B-C7C5-273D-760657A180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A6E99C-8BC3-16D8-A19A-FF72F83EC4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599AF9-C036-4AE3-9477-449E3D973B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741800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85164-355F-A1E3-DA7B-7A9E61D80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45D769-6E01-B9F2-D40A-78963E59C2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24CCEC-7F73-E75B-EFC5-F4947CDEFE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F1E33F-5A01-83AE-6155-E3FDF5AD0F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97267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1BAB1-24B4-FF3F-C947-67378149D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CD0318-A6E2-177A-786E-A093B4A039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9EAABE-827B-5971-8BDF-5936E01CEB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D69043-FB03-B005-5478-F4505C11B2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34486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06FDD-F208-400C-08AD-09186879B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0CAC2F-D116-2565-0E09-1596C1DB0F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6A9AAF-E840-C443-17DF-85BC1DD37E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FB4880-92FA-16B1-C427-3C958D9232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81677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33CFC-8974-B707-B21F-BEE4ED1B9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CAEFAA-2995-03D8-5807-A06EADD513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2440F2-7620-91A0-447B-C6D47D1E6F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2691DE-B31E-1ADA-BD13-1C7296A337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27983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88C57-D928-EB34-014D-6709075A7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59B1EB-9C94-CEB4-7A3B-6BBB296492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8DF767-54D4-CE71-743A-F3901530B8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54EE02-4ECC-B9AA-F691-602E4C8408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725010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50D71-E1C5-1E6C-6BD4-61FBF8C0F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F9EB91-D94C-97D3-959F-D163F937F9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1393B6-8A35-C101-6DF5-9AE7E1B29C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9FD90D-038F-6C36-809B-1BD11F253A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291516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838C4-7286-BFB5-2C34-3B5BCAFD3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D5F87A-1377-DBDD-3E97-2988FC322B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2CBEB0-C451-CAF7-45C8-EE2D2934C7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4D8973-F509-AF92-0238-7CD455F29C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68308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07530-C547-DA00-EE05-D4A6127A7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9E3A9F-64A2-DC1D-6B75-297884773D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22BD6C-C2A3-F8F8-0BDC-21C53E60EF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1195A8-5525-BEE6-6618-1C94438295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25171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0B03E-0652-ADF4-17B0-F8828284F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2AF569-A619-4E87-2D2B-979BC92558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5EDAC0-00C1-65E0-7A3C-18139985CD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4E46E7-BF59-7871-3479-FE0B5FC42E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738295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CF030-1F2F-D24D-3059-B6DC8C0F2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374E2D-B736-C8B2-9F9E-828595332E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D3A6AA-265A-A199-EC2D-4B4071A54C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61AAFA-431F-6893-2E6A-508FC25CE1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853101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73626-9862-A597-2CB6-34ADE81ED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83D015-EA4A-CFE0-AEE9-6C12394B05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697E50-ABC1-11A8-AA27-C624F14241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1BC723-767A-0712-A159-02D1CD276E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74087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86183-8DD6-10E4-6B3A-EF7EF0F66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41AB3F-8FDA-0CDA-379F-B033289FF4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E9C681-5682-938B-D3E1-6FC9B2211E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C23144-3FFB-A209-3308-946E9095EF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102931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02092-567C-D0AC-5652-538267FEE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4D8596-0CF1-46CE-331B-B71F334738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B08B70-A40D-DE31-D450-CC0FC1553C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CD915D-B79E-0D6D-7AA9-FBC7BEDBBE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957329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8289F-EE09-D0DF-42C5-4ADD0660E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225839-27AB-2855-4E6C-ADBAF205BA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D86638-1BE4-A7BC-BA86-C62DAB6914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CA626E-DF3C-4DA9-599B-757485FF34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962697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EFC2B-6A7D-93C3-F282-ED3C4F4F7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E6761A-A95E-D780-27F3-C1BFD46BEA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A4DEFD-46C1-9E88-9244-6205C972EF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4B8F5D-8C6A-18F5-1362-6AF4729E8D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287564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5357B-4374-CAB3-3BEC-5AF2EC32C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600655-A0AA-FF39-C578-A3CAD0939B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ADF582-3479-516B-F6E1-A93843F10B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C9C9D8-1956-1B5E-6D6D-0727D2075F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46812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E5031-C908-1620-6920-2577FB83F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7E339B-86C4-3AD4-0897-F0AA72A4E5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B26FEC-6CE5-1859-6465-62CC4E48B0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02A000-E45A-65E3-3A08-2F2E240D11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20718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8F01C-7299-56D1-66D6-D28E5D63C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BA69F2-6DDC-98F1-D17F-A8905446B2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6FD8D5-0177-7B50-C4AC-919764EE6A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033178-6B0A-243F-0A9A-EEB2BC5E78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325882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5C6B8-9E98-2116-9B97-2097A03E1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1E4C6F-2B66-D991-2BCF-2B21B7B27E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66C829-F4C7-CCDE-E26D-88485BBAB2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916DB8-9AC4-7824-2044-197770F145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84226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579E6-596B-BA06-0CA2-16ECAE7F4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B04E17-52A1-9A15-F50C-2F8AF2404B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8FB274-983C-B73E-1577-02B8D46040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37C0DB-BA5E-2C9B-29A8-E29DF1A44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071621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2A9C2-8367-C172-E720-21928DB3A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A88A90-AC88-5527-8D64-AAFC3D17D8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93F2A2-0F2E-B04A-D121-0F60D35160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F0F41B-BD59-21F6-8C0F-DF0B34E144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168803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04E79-796A-6D6F-8578-F82DD043A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728D1E-9816-7D9B-00DD-818DE7F222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73F0CF-CCA0-A689-B938-11D5E726B9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FBEEC9-CCF9-97F7-CF5B-A97994528D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6055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B3744-A196-4302-22FB-F03C4926B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D27C46-8C10-0980-DE7C-00384F42FE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B61C6B-137C-6A1D-5721-6134830723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9E1041-8BC7-89C1-E559-1222B3EDE6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874919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D368E-B8E1-F8A7-FC9F-351F5D2A3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F30CE2-CB80-B22D-ED98-5B106D3C3C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1D4193-BB3C-1140-6FBD-A592EF238A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F2D47C-1A0F-7B2D-56CA-6C017C998B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785573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15A4A-CCD5-CA9C-80DE-E99A414BE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0A9482-0430-4964-DC52-1075D2D5FE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2AF809-39D6-4AE0-D6A4-B15B30334E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996544-B576-74E4-B35B-6278E673A2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34300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8B3A9-80C8-2AB7-45EF-C5027DB3F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836604-EB5F-B533-624A-361FFECAE6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C35136-6368-5AE1-A783-CEF4209925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E72295-B2A6-C48B-4BC9-74E91C10B1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49979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BD207-BFB3-2BEA-1C24-9F2D0C5AB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B97FB4-A429-EB81-5903-18DB08514A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B417BC-01BA-A275-361D-6D3AEC6988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EA38AB-ADC0-DF50-8572-619A3AFA90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64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94528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67D32-827D-AD52-6840-183DC60B6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D89358-1D1A-6DBC-0543-20A298E4AD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3869B7-2763-9CFB-14BF-ED7D87A5DB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BB33B8-6F89-30D9-2B84-958870132D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65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482605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BED80-2AAF-8B70-CA05-3F800830C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D6EE21-F0A3-57C3-163A-E1FF6EE7E9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29A893-DA1C-C604-E411-51E7FBE788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E98630-00B0-C112-9123-E086CDF386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66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05234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A43C4-A8AB-863F-E54A-D708F0377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F32158-B194-2E24-4427-2704CCD296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674026-B906-D21D-27D4-3F261000E1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B6F9E1-F6AB-0A80-5544-5455879263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67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870252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0F25B-0FA4-6AB7-EECD-0859B5AD7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8E1D1C-C6D6-6190-4411-655A7D8C93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C70139-1A73-A0C1-F92B-3D88884910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91096A-5270-4F6D-AA23-8446515426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68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6341916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10F17-EDFC-2727-D871-2B937E84B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B4462F-E3E4-DEDD-45D9-301E0A6107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C93D65-4036-A509-F115-35B9E3E5D8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DAB249-29B5-6275-BF95-88BEF3C213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42203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EE4EB-CD85-951A-6C6D-BE9CD2CA1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F1667F-AF7E-CC64-E9F9-8988096D74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7EE71A-ADA4-4AB8-5F1C-21E6B98277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618B74-23E7-D582-A156-CB9C0F9D61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70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30635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590FB-D540-9562-4A62-BC1394A7F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2CDD7C-C095-197A-169A-C7192BF869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D2B8CF-42FA-7157-0836-913A5A7994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E591CD-7F78-B659-D9AC-DEF05C9A93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71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0161505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C61E8-CD86-0A70-0D73-F55F2F23A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2E15DE-EFBA-2D9A-F616-FE637539F1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75B8CB-B971-EBAD-B02C-C3F8E29471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6AFD3E-62F4-7DBF-09E5-2C5AEF2C3A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176299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2D360-032E-C91F-87A0-9B939295D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A0AED8-7446-8927-9587-2422D0FE8D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97B184-4AA3-1071-9593-11CACF0635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5B0E05-2567-3C60-0E1A-8D549DEFC2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73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9287474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8B5CD-F160-EF28-E550-EFB63495F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088D5F-E869-D248-3419-6014F854BF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E93DAA-97BB-9B8A-2F1E-8BD0FB1AD0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CCB8C4-294D-3B6D-935D-F5E23C26CF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74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7596420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8DBF5-C3B3-1342-660D-BB9FF9300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B9CC9E-A9D7-36EC-9F58-CB117C259E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37B337-7657-248C-DF16-52A0FBD5FC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BA7C3-B1C8-11A4-2407-8A1871FC8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75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562325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B7DD1-5D1D-BBB8-C596-7441244DA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4EFDBE-1DE6-B885-F132-EC37A259DB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66D076-E032-AB87-90CC-DDF3E05F32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B20075-A60E-E4DB-93C6-6964CC3921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76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14163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B3A0A-0353-ABE8-93F0-431ECEA46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6A29B6-3F87-2FA7-0BEA-E40CF3CD0B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0FF7DE-220C-0D04-F1D2-821DE02A9C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6CB7AD-F144-0EC3-994E-16DD8893A5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77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52947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3D7EC-328E-587B-E2C6-77CB190C8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0EFF34-7AE0-EFB2-E685-9F232F6B75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E89EA8-363E-A744-5593-A348AA04E3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1848F-EC64-D7C1-5BE1-188E39B5B4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78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74458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2985D-C5EE-80C7-439E-4BC3054CE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35B34C-32D9-8D54-D5A4-3E570A3254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B65740-D392-CCDA-C891-08398B139B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1DC7DC-7964-18E3-088B-D6D98740E3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79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58793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A1F65-B894-266B-1353-4EAC98A2B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41CFBB-01C4-0512-DC65-99888527D4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C26DF1-F1D9-C864-1509-E6856F951D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A1449B-B9FA-7EE5-5320-69CBDD3748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80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0095029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34B5B-52C6-2EFB-2A6A-C6303A7D4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13397B-F1C6-8199-D10F-2A0611AE42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39608D-957C-C2B1-98BD-B58A9E1CC7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B7F75D-1439-7CBE-5668-7AAABA092D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81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529888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11534-C147-8A84-63FF-A37F2CA86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D65CCE-D965-DF8A-16A9-A338EF304D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27FBD2-F27E-4E43-0E51-4359BC026E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D7A6B5-B556-05E6-431C-55CE9A9475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82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5622066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6E14E-6E7D-104D-5575-E0CC858DC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8C80BA-A14A-0719-E05F-D0DAD49D7A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A20380-2EC1-CEF8-1925-53C27D8903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48466C-F23A-91FD-E97F-E0A2143138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83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1282092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D8F01-5F22-2CCB-602E-DFE171349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56DBC9-DE5D-840B-71DF-E3053AA4F4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EB6ED2-86C8-B4C3-4E9A-79AE53A23F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30620F-8768-DEE8-3C6A-81DDCCE28C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42589689-230F-4F3A-804A-501CC08AE9BF}" type="slidenum">
              <a:rPr lang="en-GB" smtClean="0"/>
              <a:t>84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4138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Stephen Dolan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NSTAR 2026, Seville, 09/09/26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649441" y="6478736"/>
            <a:ext cx="2133600" cy="36512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32E8FB94-C506-4AE9-94D2-099ADCD1E2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98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724128" y="6478736"/>
            <a:ext cx="2133600" cy="36512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32E8FB94-C506-4AE9-94D2-099ADCD1E2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584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Stephen Dolan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NSTAR 2026, Seville, 09/09/26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3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Stephen Dolan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NSTAR 2026, Seville, 09/09/26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8743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Stephen Dolan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NSTAR 2026, Seville, 09/09/26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963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Stephen Dolan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NSTAR 2026, Seville, 09/09/26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5404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Stephen Dolan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NSTAR 2026, Seville, 09/09/26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1809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Stephen Dolan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NSTAR 2026, Seville, 09/09/26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6333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Stephen Dolan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NSTAR 2026, Seville, 09/09/26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3376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Stephen Dolan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NSTAR 2026, Seville, 09/09/26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745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Stephen Dolan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NSTAR 2026, Seville, 09/09/26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107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7584" y="6466188"/>
            <a:ext cx="9180512" cy="4012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87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CH"/>
              <a:t>Stephen Dolan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7873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NSTAR 2026, Seville, 09/09/26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4128" y="64787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2E8FB94-C506-4AE9-94D2-099ADCD1E2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6536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hyperlink" Target="https://arxiv.org/abs/2605.28696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s://arxiv.org/abs/2605.28671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9.jpe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12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2.png"/><Relationship Id="rId5" Type="http://schemas.openxmlformats.org/officeDocument/2006/relationships/image" Target="../media/image7.png"/><Relationship Id="rId10" Type="http://schemas.openxmlformats.org/officeDocument/2006/relationships/image" Target="../media/image17.png"/><Relationship Id="rId4" Type="http://schemas.openxmlformats.org/officeDocument/2006/relationships/image" Target="../media/image6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21.png"/><Relationship Id="rId5" Type="http://schemas.openxmlformats.org/officeDocument/2006/relationships/image" Target="../media/image7.png"/><Relationship Id="rId10" Type="http://schemas.openxmlformats.org/officeDocument/2006/relationships/image" Target="../media/image20.png"/><Relationship Id="rId4" Type="http://schemas.openxmlformats.org/officeDocument/2006/relationships/image" Target="../media/image6.pn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23.pn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21.png"/><Relationship Id="rId5" Type="http://schemas.openxmlformats.org/officeDocument/2006/relationships/image" Target="../media/image7.png"/><Relationship Id="rId15" Type="http://schemas.openxmlformats.org/officeDocument/2006/relationships/image" Target="../media/image14.png"/><Relationship Id="rId10" Type="http://schemas.openxmlformats.org/officeDocument/2006/relationships/image" Target="../media/image20.png"/><Relationship Id="rId4" Type="http://schemas.openxmlformats.org/officeDocument/2006/relationships/image" Target="../media/image6.png"/><Relationship Id="rId9" Type="http://schemas.openxmlformats.org/officeDocument/2006/relationships/image" Target="../media/image16.png"/><Relationship Id="rId1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6.png"/><Relationship Id="rId7" Type="http://schemas.openxmlformats.org/officeDocument/2006/relationships/image" Target="../media/image8.png"/><Relationship Id="rId12" Type="http://schemas.openxmlformats.org/officeDocument/2006/relationships/image" Target="../media/image250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0.png"/><Relationship Id="rId11" Type="http://schemas.openxmlformats.org/officeDocument/2006/relationships/image" Target="../media/image240.png"/><Relationship Id="rId5" Type="http://schemas.openxmlformats.org/officeDocument/2006/relationships/image" Target="../media/image4.jpeg"/><Relationship Id="rId15" Type="http://schemas.openxmlformats.org/officeDocument/2006/relationships/image" Target="../media/image270.png"/><Relationship Id="rId10" Type="http://schemas.openxmlformats.org/officeDocument/2006/relationships/image" Target="../media/image16.png"/><Relationship Id="rId4" Type="http://schemas.openxmlformats.org/officeDocument/2006/relationships/image" Target="../media/image27.png"/><Relationship Id="rId9" Type="http://schemas.openxmlformats.org/officeDocument/2006/relationships/image" Target="../media/image28.png"/><Relationship Id="rId14" Type="http://schemas.openxmlformats.org/officeDocument/2006/relationships/image" Target="../media/image26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9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41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39.png"/><Relationship Id="rId5" Type="http://schemas.openxmlformats.org/officeDocument/2006/relationships/image" Target="../media/image32.jpeg"/><Relationship Id="rId10" Type="http://schemas.openxmlformats.org/officeDocument/2006/relationships/image" Target="../media/image38.png"/><Relationship Id="rId4" Type="http://schemas.openxmlformats.org/officeDocument/2006/relationships/image" Target="../media/image31.jpeg"/><Relationship Id="rId9" Type="http://schemas.openxmlformats.org/officeDocument/2006/relationships/image" Target="../media/image37.png"/><Relationship Id="rId1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41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39.png"/><Relationship Id="rId5" Type="http://schemas.openxmlformats.org/officeDocument/2006/relationships/image" Target="../media/image32.jpeg"/><Relationship Id="rId15" Type="http://schemas.openxmlformats.org/officeDocument/2006/relationships/image" Target="../media/image36.png"/><Relationship Id="rId10" Type="http://schemas.openxmlformats.org/officeDocument/2006/relationships/image" Target="../media/image38.png"/><Relationship Id="rId4" Type="http://schemas.openxmlformats.org/officeDocument/2006/relationships/image" Target="../media/image31.jpe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41.png"/><Relationship Id="rId18" Type="http://schemas.openxmlformats.org/officeDocument/2006/relationships/image" Target="../media/image47.png"/><Relationship Id="rId3" Type="http://schemas.openxmlformats.org/officeDocument/2006/relationships/image" Target="../media/image30.png"/><Relationship Id="rId21" Type="http://schemas.openxmlformats.org/officeDocument/2006/relationships/image" Target="../media/image50.png"/><Relationship Id="rId7" Type="http://schemas.openxmlformats.org/officeDocument/2006/relationships/image" Target="../media/image34.png"/><Relationship Id="rId12" Type="http://schemas.openxmlformats.org/officeDocument/2006/relationships/image" Target="../media/image40.png"/><Relationship Id="rId17" Type="http://schemas.openxmlformats.org/officeDocument/2006/relationships/image" Target="../media/image46.png"/><Relationship Id="rId25" Type="http://schemas.openxmlformats.org/officeDocument/2006/relationships/image" Target="../media/image54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45.png"/><Relationship Id="rId20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39.png"/><Relationship Id="rId24" Type="http://schemas.openxmlformats.org/officeDocument/2006/relationships/image" Target="../media/image53.png"/><Relationship Id="rId5" Type="http://schemas.openxmlformats.org/officeDocument/2006/relationships/image" Target="../media/image32.jpeg"/><Relationship Id="rId15" Type="http://schemas.openxmlformats.org/officeDocument/2006/relationships/image" Target="../media/image44.png"/><Relationship Id="rId23" Type="http://schemas.openxmlformats.org/officeDocument/2006/relationships/image" Target="../media/image52.png"/><Relationship Id="rId10" Type="http://schemas.openxmlformats.org/officeDocument/2006/relationships/image" Target="../media/image38.png"/><Relationship Id="rId19" Type="http://schemas.openxmlformats.org/officeDocument/2006/relationships/image" Target="../media/image48.png"/><Relationship Id="rId4" Type="http://schemas.openxmlformats.org/officeDocument/2006/relationships/image" Target="../media/image31.jpeg"/><Relationship Id="rId9" Type="http://schemas.openxmlformats.org/officeDocument/2006/relationships/image" Target="../media/image37.png"/><Relationship Id="rId14" Type="http://schemas.openxmlformats.org/officeDocument/2006/relationships/image" Target="../media/image43.png"/><Relationship Id="rId22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9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11" Type="http://schemas.openxmlformats.org/officeDocument/2006/relationships/image" Target="../media/image63.png"/><Relationship Id="rId5" Type="http://schemas.openxmlformats.org/officeDocument/2006/relationships/image" Target="../media/image56.png"/><Relationship Id="rId10" Type="http://schemas.openxmlformats.org/officeDocument/2006/relationships/image" Target="../media/image62.jpg"/><Relationship Id="rId4" Type="http://schemas.openxmlformats.org/officeDocument/2006/relationships/image" Target="../media/image55.png"/><Relationship Id="rId9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5.png"/><Relationship Id="rId3" Type="http://schemas.openxmlformats.org/officeDocument/2006/relationships/image" Target="../media/image59.png"/><Relationship Id="rId7" Type="http://schemas.openxmlformats.org/officeDocument/2006/relationships/image" Target="../media/image57.png"/><Relationship Id="rId12" Type="http://schemas.openxmlformats.org/officeDocument/2006/relationships/image" Target="../media/image6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11" Type="http://schemas.openxmlformats.org/officeDocument/2006/relationships/image" Target="../media/image63.png"/><Relationship Id="rId5" Type="http://schemas.openxmlformats.org/officeDocument/2006/relationships/image" Target="../media/image56.png"/><Relationship Id="rId15" Type="http://schemas.openxmlformats.org/officeDocument/2006/relationships/image" Target="../media/image67.png"/><Relationship Id="rId10" Type="http://schemas.openxmlformats.org/officeDocument/2006/relationships/image" Target="../media/image62.jpg"/><Relationship Id="rId4" Type="http://schemas.openxmlformats.org/officeDocument/2006/relationships/image" Target="../media/image55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57.png"/><Relationship Id="rId12" Type="http://schemas.openxmlformats.org/officeDocument/2006/relationships/image" Target="../media/image68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11" Type="http://schemas.openxmlformats.org/officeDocument/2006/relationships/image" Target="../media/image63.png"/><Relationship Id="rId5" Type="http://schemas.openxmlformats.org/officeDocument/2006/relationships/image" Target="../media/image56.png"/><Relationship Id="rId15" Type="http://schemas.openxmlformats.org/officeDocument/2006/relationships/image" Target="../media/image66.png"/><Relationship Id="rId10" Type="http://schemas.openxmlformats.org/officeDocument/2006/relationships/image" Target="../media/image62.jpg"/><Relationship Id="rId4" Type="http://schemas.openxmlformats.org/officeDocument/2006/relationships/image" Target="../media/image55.png"/><Relationship Id="rId9" Type="http://schemas.openxmlformats.org/officeDocument/2006/relationships/image" Target="../media/image61.png"/><Relationship Id="rId14" Type="http://schemas.openxmlformats.org/officeDocument/2006/relationships/image" Target="../media/image6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38.png"/><Relationship Id="rId4" Type="http://schemas.openxmlformats.org/officeDocument/2006/relationships/image" Target="../media/image7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5" Type="http://schemas.openxmlformats.org/officeDocument/2006/relationships/image" Target="../media/image38.png"/><Relationship Id="rId4" Type="http://schemas.openxmlformats.org/officeDocument/2006/relationships/image" Target="../media/image7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7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jpeg"/><Relationship Id="rId5" Type="http://schemas.openxmlformats.org/officeDocument/2006/relationships/image" Target="../media/image38.png"/><Relationship Id="rId4" Type="http://schemas.openxmlformats.org/officeDocument/2006/relationships/image" Target="../media/image7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7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5" Type="http://schemas.openxmlformats.org/officeDocument/2006/relationships/image" Target="../media/image66.png"/><Relationship Id="rId4" Type="http://schemas.openxmlformats.org/officeDocument/2006/relationships/image" Target="../media/image78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7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5" Type="http://schemas.openxmlformats.org/officeDocument/2006/relationships/image" Target="../media/image82.png"/><Relationship Id="rId4" Type="http://schemas.openxmlformats.org/officeDocument/2006/relationships/image" Target="../media/image81.jpeg"/><Relationship Id="rId9" Type="http://schemas.openxmlformats.org/officeDocument/2006/relationships/image" Target="../media/image83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5.png"/><Relationship Id="rId4" Type="http://schemas.openxmlformats.org/officeDocument/2006/relationships/hyperlink" Target="https://indico.stfc.ac.uk/event/227/attachments/422/695/RALSeminar20201117.pdf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6.png"/><Relationship Id="rId4" Type="http://schemas.openxmlformats.org/officeDocument/2006/relationships/hyperlink" Target="https://indico.stfc.ac.uk/event/227/attachments/422/695/RALSeminar20201117.pdf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8.png"/><Relationship Id="rId4" Type="http://schemas.openxmlformats.org/officeDocument/2006/relationships/hyperlink" Target="https://indico.stfc.ac.uk/event/227/attachments/422/695/RALSeminar20201117.pdf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8.png"/><Relationship Id="rId5" Type="http://schemas.openxmlformats.org/officeDocument/2006/relationships/hyperlink" Target="https://indico.stfc.ac.uk/event/227/attachments/422/695/RALSeminar20201117.pdf" TargetMode="External"/><Relationship Id="rId4" Type="http://schemas.openxmlformats.org/officeDocument/2006/relationships/image" Target="../media/image8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gif"/><Relationship Id="rId5" Type="http://schemas.openxmlformats.org/officeDocument/2006/relationships/image" Target="../media/image88.png"/><Relationship Id="rId4" Type="http://schemas.openxmlformats.org/officeDocument/2006/relationships/hyperlink" Target="https://indico.stfc.ac.uk/event/227/attachments/422/695/RALSeminar20201117.pdf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1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1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4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7" Type="http://schemas.openxmlformats.org/officeDocument/2006/relationships/image" Target="../media/image12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4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4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4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3" Type="http://schemas.openxmlformats.org/officeDocument/2006/relationships/image" Target="../media/image129.jpeg"/><Relationship Id="rId7" Type="http://schemas.openxmlformats.org/officeDocument/2006/relationships/image" Target="../media/image132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36.svg"/><Relationship Id="rId5" Type="http://schemas.openxmlformats.org/officeDocument/2006/relationships/image" Target="../media/image131.png"/><Relationship Id="rId10" Type="http://schemas.openxmlformats.org/officeDocument/2006/relationships/image" Target="../media/image135.jpeg"/><Relationship Id="rId4" Type="http://schemas.openxmlformats.org/officeDocument/2006/relationships/image" Target="../media/image130.jpeg"/><Relationship Id="rId9" Type="http://schemas.openxmlformats.org/officeDocument/2006/relationships/image" Target="../media/image134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8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8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7" Type="http://schemas.openxmlformats.org/officeDocument/2006/relationships/image" Target="../media/image141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0.png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3" Type="http://schemas.openxmlformats.org/officeDocument/2006/relationships/image" Target="../media/image139.png"/><Relationship Id="rId7" Type="http://schemas.openxmlformats.org/officeDocument/2006/relationships/image" Target="../media/image137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0.png"/><Relationship Id="rId5" Type="http://schemas.openxmlformats.org/officeDocument/2006/relationships/image" Target="../media/image143.png"/><Relationship Id="rId4" Type="http://schemas.openxmlformats.org/officeDocument/2006/relationships/image" Target="../media/image142.gif"/><Relationship Id="rId9" Type="http://schemas.openxmlformats.org/officeDocument/2006/relationships/image" Target="../media/image144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image" Target="../media/image139.png"/><Relationship Id="rId7" Type="http://schemas.openxmlformats.org/officeDocument/2006/relationships/image" Target="../media/image140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6.png"/><Relationship Id="rId11" Type="http://schemas.openxmlformats.org/officeDocument/2006/relationships/image" Target="../media/image142.gif"/><Relationship Id="rId5" Type="http://schemas.openxmlformats.org/officeDocument/2006/relationships/image" Target="../media/image143.png"/><Relationship Id="rId10" Type="http://schemas.openxmlformats.org/officeDocument/2006/relationships/image" Target="../media/image144.png"/><Relationship Id="rId4" Type="http://schemas.openxmlformats.org/officeDocument/2006/relationships/image" Target="../media/image145.gif"/><Relationship Id="rId9" Type="http://schemas.openxmlformats.org/officeDocument/2006/relationships/image" Target="../media/image141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139.png"/><Relationship Id="rId7" Type="http://schemas.openxmlformats.org/officeDocument/2006/relationships/image" Target="../media/image143.png"/><Relationship Id="rId12" Type="http://schemas.openxmlformats.org/officeDocument/2006/relationships/image" Target="../media/image150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9.png"/><Relationship Id="rId11" Type="http://schemas.openxmlformats.org/officeDocument/2006/relationships/image" Target="../media/image144.png"/><Relationship Id="rId5" Type="http://schemas.openxmlformats.org/officeDocument/2006/relationships/image" Target="../media/image148.gif"/><Relationship Id="rId10" Type="http://schemas.openxmlformats.org/officeDocument/2006/relationships/image" Target="../media/image141.png"/><Relationship Id="rId4" Type="http://schemas.openxmlformats.org/officeDocument/2006/relationships/image" Target="../media/image147.gif"/><Relationship Id="rId9" Type="http://schemas.openxmlformats.org/officeDocument/2006/relationships/image" Target="../media/image137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image" Target="../media/image139.png"/><Relationship Id="rId7" Type="http://schemas.openxmlformats.org/officeDocument/2006/relationships/image" Target="../media/image140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3.png"/><Relationship Id="rId5" Type="http://schemas.openxmlformats.org/officeDocument/2006/relationships/image" Target="../media/image152.png"/><Relationship Id="rId10" Type="http://schemas.openxmlformats.org/officeDocument/2006/relationships/image" Target="../media/image144.png"/><Relationship Id="rId4" Type="http://schemas.openxmlformats.org/officeDocument/2006/relationships/image" Target="../media/image151.gif"/><Relationship Id="rId9" Type="http://schemas.openxmlformats.org/officeDocument/2006/relationships/image" Target="../media/image141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 dirty="0"/>
              <a:t>Stephen Dolan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</a:t>
            </a:r>
            <a:r>
              <a:rPr lang="en-GB" dirty="0"/>
              <a:t>2026, </a:t>
            </a:r>
            <a:r>
              <a:rPr lang="en-GB"/>
              <a:t>Seville</a:t>
            </a:r>
            <a:r>
              <a:rPr lang="en-GB" dirty="0"/>
              <a:t>, </a:t>
            </a:r>
            <a:r>
              <a:rPr lang="en-GB"/>
              <a:t>09/09/26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45771" y="3807499"/>
            <a:ext cx="9058014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2952323"/>
            <a:r>
              <a:rPr lang="en-GB" sz="2400" i="1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Stephen Dolan</a:t>
            </a:r>
          </a:p>
        </p:txBody>
      </p:sp>
      <p:sp>
        <p:nvSpPr>
          <p:cNvPr id="10" name="Rectangle 9"/>
          <p:cNvSpPr/>
          <p:nvPr/>
        </p:nvSpPr>
        <p:spPr>
          <a:xfrm>
            <a:off x="3032390" y="4221451"/>
            <a:ext cx="32832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952323"/>
            <a:r>
              <a:rPr lang="en-GB" sz="1600" i="1" dirty="0" err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stephen.joseph.dolan@cern.ch</a:t>
            </a:r>
            <a:endParaRPr lang="en-GB" sz="1600" i="1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1548FEC-DBBF-4FBA-9C53-7453822FFA95}"/>
              </a:ext>
            </a:extLst>
          </p:cNvPr>
          <p:cNvSpPr txBox="1"/>
          <p:nvPr/>
        </p:nvSpPr>
        <p:spPr>
          <a:xfrm>
            <a:off x="-636385" y="1424304"/>
            <a:ext cx="10514250" cy="73866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2952323"/>
            <a:r>
              <a:rPr lang="en-GB" sz="4200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CP-violation or Nuclear Excitation</a:t>
            </a:r>
            <a:endParaRPr lang="en-GB" sz="4200" i="1" dirty="0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644365" y="35404"/>
            <a:ext cx="14734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952323"/>
            <a:r>
              <a:rPr lang="en-GB" sz="2400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09/09/26</a:t>
            </a:r>
          </a:p>
        </p:txBody>
      </p:sp>
      <p:pic>
        <p:nvPicPr>
          <p:cNvPr id="4" name="Picture 3" descr="CERN logo">
            <a:extLst>
              <a:ext uri="{FF2B5EF4-FFF2-40B4-BE49-F238E27FC236}">
                <a16:creationId xmlns:a16="http://schemas.microsoft.com/office/drawing/2014/main" id="{A7A08C08-BC63-548E-FD6D-0A1ED29E38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53" y="3889807"/>
            <a:ext cx="1825983" cy="179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D2347F1-4EE0-952B-AE5E-E8AD4FBAA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1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80175C-4E9E-2393-89D2-C47FD3DB22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5" t="20651" r="3912" b="12220"/>
          <a:stretch/>
        </p:blipFill>
        <p:spPr bwMode="auto">
          <a:xfrm>
            <a:off x="7259516" y="3741016"/>
            <a:ext cx="1738713" cy="1811787"/>
          </a:xfrm>
          <a:prstGeom prst="ellipse">
            <a:avLst/>
          </a:prstGeom>
          <a:ln w="0"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A5859CD-6D40-ADC7-493C-40D895A9C7E4}"/>
              </a:ext>
            </a:extLst>
          </p:cNvPr>
          <p:cNvSpPr txBox="1"/>
          <p:nvPr/>
        </p:nvSpPr>
        <p:spPr>
          <a:xfrm>
            <a:off x="42240" y="2386395"/>
            <a:ext cx="9058014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2952323"/>
            <a:r>
              <a:rPr lang="en-GB" sz="2400" i="1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The Role of Neutrino Interaction Model Uncertainties on Accelerator-Based Neutrino Oscillation Measurements</a:t>
            </a:r>
          </a:p>
        </p:txBody>
      </p:sp>
      <p:sp>
        <p:nvSpPr>
          <p:cNvPr id="8" name="AutoShape 2" descr="Pofo">
            <a:extLst>
              <a:ext uri="{FF2B5EF4-FFF2-40B4-BE49-F238E27FC236}">
                <a16:creationId xmlns:a16="http://schemas.microsoft.com/office/drawing/2014/main" id="{8E4D57F7-17C5-D087-0BB0-8DBCC1D7217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H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5094A3F-F902-AC98-7FF1-ADEF5885A32C}"/>
              </a:ext>
            </a:extLst>
          </p:cNvPr>
          <p:cNvSpPr txBox="1"/>
          <p:nvPr/>
        </p:nvSpPr>
        <p:spPr>
          <a:xfrm>
            <a:off x="2864279" y="4671033"/>
            <a:ext cx="341393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500" i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Based on the content of a new review paper: </a:t>
            </a:r>
            <a:r>
              <a:rPr lang="en-GB" sz="1500" i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  <a:hlinkClick r:id="rId5"/>
              </a:rPr>
              <a:t>arXiv:2605.28671</a:t>
            </a:r>
            <a:endParaRPr lang="en-CH" sz="15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D80B452-3A7C-DB86-AB74-E506E0980E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54" y="18288"/>
            <a:ext cx="2488271" cy="120555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D904509-B241-93C5-26B2-3685EAC555CE}"/>
              </a:ext>
            </a:extLst>
          </p:cNvPr>
          <p:cNvSpPr txBox="1"/>
          <p:nvPr/>
        </p:nvSpPr>
        <p:spPr>
          <a:xfrm>
            <a:off x="2095500" y="5177344"/>
            <a:ext cx="52578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i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Collaborators: L. Pickering, P. Stowell, C. Wilkinson, C. Wret</a:t>
            </a:r>
          </a:p>
          <a:p>
            <a:pPr algn="ctr"/>
            <a:endParaRPr lang="en-GB" sz="14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4415CB-2FB9-DD37-E590-2CDC5E05102A}"/>
              </a:ext>
            </a:extLst>
          </p:cNvPr>
          <p:cNvSpPr txBox="1"/>
          <p:nvPr/>
        </p:nvSpPr>
        <p:spPr>
          <a:xfrm>
            <a:off x="2905127" y="5509773"/>
            <a:ext cx="353779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500" i="1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And on a submission for </a:t>
            </a:r>
            <a:r>
              <a:rPr lang="en-GB" sz="1500" i="1" dirty="0" err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JPhysG</a:t>
            </a:r>
            <a:r>
              <a:rPr lang="en-GB" sz="1500" i="1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 Emerging Leaders: </a:t>
            </a:r>
            <a:r>
              <a:rPr lang="en-GB" sz="1500" i="1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  <a:hlinkClick r:id="rId7"/>
              </a:rPr>
              <a:t>arXiv:2605.28696</a:t>
            </a:r>
            <a:endParaRPr lang="en-CH" sz="15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034270-701E-A7FD-4429-76A5E9C38598}"/>
              </a:ext>
            </a:extLst>
          </p:cNvPr>
          <p:cNvSpPr txBox="1"/>
          <p:nvPr/>
        </p:nvSpPr>
        <p:spPr>
          <a:xfrm>
            <a:off x="1942346" y="6002216"/>
            <a:ext cx="52578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i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Collaborators: J. McKean, L. Munteanu</a:t>
            </a:r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1815379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Accelerator-Based Experiments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F258A5D-2143-573E-5518-F76519AE9C4A}"/>
              </a:ext>
            </a:extLst>
          </p:cNvPr>
          <p:cNvGrpSpPr/>
          <p:nvPr/>
        </p:nvGrpSpPr>
        <p:grpSpPr>
          <a:xfrm>
            <a:off x="1043608" y="1052736"/>
            <a:ext cx="6850867" cy="2971925"/>
            <a:chOff x="597852" y="2333181"/>
            <a:chExt cx="6850867" cy="29719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3" name="Picture 6" descr="https://lh5.googleusercontent.com/Z7Kq_tWEffXaFyb4B68j1_WuTgnd0Btws6j5ePtRBIkzTxeyZycHNIx-Q2TBQs7L0Ff1Ygsf_wcklbgk9f_vuq8dzOFgmv0A7FoBz7n7gPF9sHYipEK3XuW6SSNK8h2aIr8x-FXtms8=s0">
              <a:extLst>
                <a:ext uri="{FF2B5EF4-FFF2-40B4-BE49-F238E27FC236}">
                  <a16:creationId xmlns:a16="http://schemas.microsoft.com/office/drawing/2014/main" id="{C16C4FAE-470D-FCE1-FD30-83A8FC60B75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81" t="20867" r="9344" b="11885"/>
            <a:stretch/>
          </p:blipFill>
          <p:spPr bwMode="auto">
            <a:xfrm flipH="1">
              <a:off x="597852" y="2367056"/>
              <a:ext cx="6850867" cy="237741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scene3d>
              <a:camera prst="orthographicFront">
                <a:rot lat="600000" lon="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6EB298E-7E07-0939-74AF-5E0BAF71921D}"/>
                </a:ext>
              </a:extLst>
            </p:cNvPr>
            <p:cNvSpPr/>
            <p:nvPr/>
          </p:nvSpPr>
          <p:spPr>
            <a:xfrm>
              <a:off x="597852" y="4381776"/>
              <a:ext cx="6096000" cy="92333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GB" b="1">
                  <a:solidFill>
                    <a:srgbClr val="10BEEA"/>
                  </a:solidFill>
                  <a:latin typeface="+mj-lt"/>
                </a:rPr>
                <a:t>Particle Accelerator</a:t>
              </a:r>
              <a:endParaRPr lang="en-GB">
                <a:latin typeface="+mj-lt"/>
              </a:endParaRPr>
            </a:p>
            <a:p>
              <a:br>
                <a:rPr lang="en-GB"/>
              </a:br>
              <a:endParaRPr lang="en-GB"/>
            </a:p>
          </p:txBody>
        </p:sp>
        <p:cxnSp>
          <p:nvCxnSpPr>
            <p:cNvPr id="5" name="Google Shape;79;p13">
              <a:extLst>
                <a:ext uri="{FF2B5EF4-FFF2-40B4-BE49-F238E27FC236}">
                  <a16:creationId xmlns:a16="http://schemas.microsoft.com/office/drawing/2014/main" id="{FF301E92-361B-E42D-1127-CE456687FA9A}"/>
                </a:ext>
              </a:extLst>
            </p:cNvPr>
            <p:cNvCxnSpPr/>
            <p:nvPr/>
          </p:nvCxnSpPr>
          <p:spPr>
            <a:xfrm>
              <a:off x="1708861" y="4037519"/>
              <a:ext cx="0" cy="396885"/>
            </a:xfrm>
            <a:prstGeom prst="straightConnector1">
              <a:avLst/>
            </a:prstGeom>
            <a:noFill/>
            <a:ln w="38100" cap="flat" cmpd="sng">
              <a:solidFill>
                <a:srgbClr val="10BE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" name="Google Shape;80;p13">
              <a:extLst>
                <a:ext uri="{FF2B5EF4-FFF2-40B4-BE49-F238E27FC236}">
                  <a16:creationId xmlns:a16="http://schemas.microsoft.com/office/drawing/2014/main" id="{40A4E094-D6D3-DA38-3B93-2DD4BFF8D6D1}"/>
                </a:ext>
              </a:extLst>
            </p:cNvPr>
            <p:cNvCxnSpPr/>
            <p:nvPr/>
          </p:nvCxnSpPr>
          <p:spPr>
            <a:xfrm>
              <a:off x="3611440" y="2684092"/>
              <a:ext cx="0" cy="213900"/>
            </a:xfrm>
            <a:prstGeom prst="straightConnector1">
              <a:avLst/>
            </a:prstGeom>
            <a:noFill/>
            <a:ln w="38100" cap="flat" cmpd="sng">
              <a:solidFill>
                <a:srgbClr val="F58F3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" name="Google Shape;81;p13">
              <a:extLst>
                <a:ext uri="{FF2B5EF4-FFF2-40B4-BE49-F238E27FC236}">
                  <a16:creationId xmlns:a16="http://schemas.microsoft.com/office/drawing/2014/main" id="{BF6C7FAE-2270-C9AB-75BA-26A9D30E8649}"/>
                </a:ext>
              </a:extLst>
            </p:cNvPr>
            <p:cNvCxnSpPr/>
            <p:nvPr/>
          </p:nvCxnSpPr>
          <p:spPr>
            <a:xfrm>
              <a:off x="6753429" y="3151593"/>
              <a:ext cx="0" cy="783000"/>
            </a:xfrm>
            <a:prstGeom prst="straightConnector1">
              <a:avLst/>
            </a:prstGeom>
            <a:noFill/>
            <a:ln w="38100" cap="flat" cmpd="sng">
              <a:solidFill>
                <a:srgbClr val="F58F3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" name="Google Shape;82;p13">
              <a:extLst>
                <a:ext uri="{FF2B5EF4-FFF2-40B4-BE49-F238E27FC236}">
                  <a16:creationId xmlns:a16="http://schemas.microsoft.com/office/drawing/2014/main" id="{4FBF6003-DF2D-3BC1-8C6E-1D1EF1890B70}"/>
                </a:ext>
              </a:extLst>
            </p:cNvPr>
            <p:cNvSpPr txBox="1"/>
            <p:nvPr/>
          </p:nvSpPr>
          <p:spPr>
            <a:xfrm>
              <a:off x="2270492" y="2333181"/>
              <a:ext cx="20670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58F3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Near Detector</a:t>
              </a:r>
              <a:endParaRPr sz="2000" b="1">
                <a:solidFill>
                  <a:srgbClr val="F58F3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4" name="Google Shape;83;p13">
              <a:extLst>
                <a:ext uri="{FF2B5EF4-FFF2-40B4-BE49-F238E27FC236}">
                  <a16:creationId xmlns:a16="http://schemas.microsoft.com/office/drawing/2014/main" id="{D00896F5-3DFA-C4DD-B6F0-6FDF94536C23}"/>
                </a:ext>
              </a:extLst>
            </p:cNvPr>
            <p:cNvSpPr txBox="1"/>
            <p:nvPr/>
          </p:nvSpPr>
          <p:spPr>
            <a:xfrm>
              <a:off x="5573719" y="2698985"/>
              <a:ext cx="18750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58F3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Far Detector</a:t>
              </a:r>
              <a:endParaRPr sz="2000" b="1">
                <a:solidFill>
                  <a:srgbClr val="F58F3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15" name="Google Shape;84;p13">
              <a:extLst>
                <a:ext uri="{FF2B5EF4-FFF2-40B4-BE49-F238E27FC236}">
                  <a16:creationId xmlns:a16="http://schemas.microsoft.com/office/drawing/2014/main" id="{102B01DD-7C6D-12FC-0F50-99C7F04A6589}"/>
                </a:ext>
              </a:extLst>
            </p:cNvPr>
            <p:cNvCxnSpPr/>
            <p:nvPr/>
          </p:nvCxnSpPr>
          <p:spPr>
            <a:xfrm>
              <a:off x="3766193" y="3628893"/>
              <a:ext cx="2414220" cy="569700"/>
            </a:xfrm>
            <a:prstGeom prst="straightConnector1">
              <a:avLst/>
            </a:prstGeom>
            <a:noFill/>
            <a:ln w="38100" cap="flat" cmpd="sng">
              <a:solidFill>
                <a:srgbClr val="F8ECB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6" name="Google Shape;85;p13">
              <a:extLst>
                <a:ext uri="{FF2B5EF4-FFF2-40B4-BE49-F238E27FC236}">
                  <a16:creationId xmlns:a16="http://schemas.microsoft.com/office/drawing/2014/main" id="{C19B6A06-83EC-F53C-7D64-52F2D2B4A68C}"/>
                </a:ext>
              </a:extLst>
            </p:cNvPr>
            <p:cNvSpPr txBox="1"/>
            <p:nvPr/>
          </p:nvSpPr>
          <p:spPr>
            <a:xfrm rot="720345">
              <a:off x="3718955" y="3888534"/>
              <a:ext cx="2677945" cy="492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8ECB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Many 100s of km</a:t>
              </a:r>
              <a:endParaRPr sz="2000" b="1">
                <a:solidFill>
                  <a:srgbClr val="F8ECB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AEAD7F-1DE9-74AC-8701-30032679B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CD086E-1290-0FB0-0C3D-377B0256E03A}"/>
              </a:ext>
            </a:extLst>
          </p:cNvPr>
          <p:cNvSpPr/>
          <p:nvPr/>
        </p:nvSpPr>
        <p:spPr>
          <a:xfrm rot="19723878">
            <a:off x="1211308" y="1873609"/>
            <a:ext cx="546320" cy="707021"/>
          </a:xfrm>
          <a:prstGeom prst="rect">
            <a:avLst/>
          </a:prstGeom>
          <a:solidFill>
            <a:srgbClr val="E2FCFF"/>
          </a:solidFill>
          <a:ln>
            <a:solidFill>
              <a:srgbClr val="E2F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E4DA243-5E28-FFE2-C3F0-B3D6D1B3E0C9}"/>
              </a:ext>
            </a:extLst>
          </p:cNvPr>
          <p:cNvSpPr/>
          <p:nvPr/>
        </p:nvSpPr>
        <p:spPr>
          <a:xfrm rot="19551482">
            <a:off x="1166039" y="2102601"/>
            <a:ext cx="700962" cy="483756"/>
          </a:xfrm>
          <a:prstGeom prst="rect">
            <a:avLst/>
          </a:prstGeom>
          <a:solidFill>
            <a:srgbClr val="E2FCFF"/>
          </a:solidFill>
          <a:ln>
            <a:solidFill>
              <a:srgbClr val="E2F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2019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Accelerator-Based Experiments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F258A5D-2143-573E-5518-F76519AE9C4A}"/>
              </a:ext>
            </a:extLst>
          </p:cNvPr>
          <p:cNvGrpSpPr/>
          <p:nvPr/>
        </p:nvGrpSpPr>
        <p:grpSpPr>
          <a:xfrm>
            <a:off x="1043608" y="1052736"/>
            <a:ext cx="6850867" cy="2971925"/>
            <a:chOff x="597852" y="2333181"/>
            <a:chExt cx="6850867" cy="29719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3" name="Picture 6" descr="https://lh5.googleusercontent.com/Z7Kq_tWEffXaFyb4B68j1_WuTgnd0Btws6j5ePtRBIkzTxeyZycHNIx-Q2TBQs7L0Ff1Ygsf_wcklbgk9f_vuq8dzOFgmv0A7FoBz7n7gPF9sHYipEK3XuW6SSNK8h2aIr8x-FXtms8=s0">
              <a:extLst>
                <a:ext uri="{FF2B5EF4-FFF2-40B4-BE49-F238E27FC236}">
                  <a16:creationId xmlns:a16="http://schemas.microsoft.com/office/drawing/2014/main" id="{C16C4FAE-470D-FCE1-FD30-83A8FC60B75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81" t="20867" r="9344" b="11885"/>
            <a:stretch/>
          </p:blipFill>
          <p:spPr bwMode="auto">
            <a:xfrm flipH="1">
              <a:off x="597852" y="2367056"/>
              <a:ext cx="6850867" cy="237741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scene3d>
              <a:camera prst="orthographicFront">
                <a:rot lat="600000" lon="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6EB298E-7E07-0939-74AF-5E0BAF71921D}"/>
                </a:ext>
              </a:extLst>
            </p:cNvPr>
            <p:cNvSpPr/>
            <p:nvPr/>
          </p:nvSpPr>
          <p:spPr>
            <a:xfrm>
              <a:off x="597852" y="4381776"/>
              <a:ext cx="6096000" cy="92333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GB" b="1">
                  <a:solidFill>
                    <a:srgbClr val="10BEEA"/>
                  </a:solidFill>
                  <a:latin typeface="+mj-lt"/>
                </a:rPr>
                <a:t>Particle Accelerator</a:t>
              </a:r>
              <a:endParaRPr lang="en-GB">
                <a:latin typeface="+mj-lt"/>
              </a:endParaRPr>
            </a:p>
            <a:p>
              <a:br>
                <a:rPr lang="en-GB"/>
              </a:br>
              <a:endParaRPr lang="en-GB"/>
            </a:p>
          </p:txBody>
        </p:sp>
        <p:cxnSp>
          <p:nvCxnSpPr>
            <p:cNvPr id="5" name="Google Shape;79;p13">
              <a:extLst>
                <a:ext uri="{FF2B5EF4-FFF2-40B4-BE49-F238E27FC236}">
                  <a16:creationId xmlns:a16="http://schemas.microsoft.com/office/drawing/2014/main" id="{FF301E92-361B-E42D-1127-CE456687FA9A}"/>
                </a:ext>
              </a:extLst>
            </p:cNvPr>
            <p:cNvCxnSpPr/>
            <p:nvPr/>
          </p:nvCxnSpPr>
          <p:spPr>
            <a:xfrm>
              <a:off x="1708861" y="4037519"/>
              <a:ext cx="0" cy="396885"/>
            </a:xfrm>
            <a:prstGeom prst="straightConnector1">
              <a:avLst/>
            </a:prstGeom>
            <a:noFill/>
            <a:ln w="38100" cap="flat" cmpd="sng">
              <a:solidFill>
                <a:srgbClr val="10BE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" name="Google Shape;80;p13">
              <a:extLst>
                <a:ext uri="{FF2B5EF4-FFF2-40B4-BE49-F238E27FC236}">
                  <a16:creationId xmlns:a16="http://schemas.microsoft.com/office/drawing/2014/main" id="{40A4E094-D6D3-DA38-3B93-2DD4BFF8D6D1}"/>
                </a:ext>
              </a:extLst>
            </p:cNvPr>
            <p:cNvCxnSpPr/>
            <p:nvPr/>
          </p:nvCxnSpPr>
          <p:spPr>
            <a:xfrm>
              <a:off x="3611440" y="2684092"/>
              <a:ext cx="0" cy="213900"/>
            </a:xfrm>
            <a:prstGeom prst="straightConnector1">
              <a:avLst/>
            </a:prstGeom>
            <a:noFill/>
            <a:ln w="38100" cap="flat" cmpd="sng">
              <a:solidFill>
                <a:srgbClr val="F58F3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" name="Google Shape;81;p13">
              <a:extLst>
                <a:ext uri="{FF2B5EF4-FFF2-40B4-BE49-F238E27FC236}">
                  <a16:creationId xmlns:a16="http://schemas.microsoft.com/office/drawing/2014/main" id="{BF6C7FAE-2270-C9AB-75BA-26A9D30E8649}"/>
                </a:ext>
              </a:extLst>
            </p:cNvPr>
            <p:cNvCxnSpPr/>
            <p:nvPr/>
          </p:nvCxnSpPr>
          <p:spPr>
            <a:xfrm>
              <a:off x="6753429" y="3151593"/>
              <a:ext cx="0" cy="783000"/>
            </a:xfrm>
            <a:prstGeom prst="straightConnector1">
              <a:avLst/>
            </a:prstGeom>
            <a:noFill/>
            <a:ln w="38100" cap="flat" cmpd="sng">
              <a:solidFill>
                <a:srgbClr val="F58F3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" name="Google Shape;82;p13">
              <a:extLst>
                <a:ext uri="{FF2B5EF4-FFF2-40B4-BE49-F238E27FC236}">
                  <a16:creationId xmlns:a16="http://schemas.microsoft.com/office/drawing/2014/main" id="{4FBF6003-DF2D-3BC1-8C6E-1D1EF1890B70}"/>
                </a:ext>
              </a:extLst>
            </p:cNvPr>
            <p:cNvSpPr txBox="1"/>
            <p:nvPr/>
          </p:nvSpPr>
          <p:spPr>
            <a:xfrm>
              <a:off x="2270492" y="2333181"/>
              <a:ext cx="20670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58F3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Near Detector</a:t>
              </a:r>
              <a:endParaRPr sz="2000" b="1">
                <a:solidFill>
                  <a:srgbClr val="F58F3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4" name="Google Shape;83;p13">
              <a:extLst>
                <a:ext uri="{FF2B5EF4-FFF2-40B4-BE49-F238E27FC236}">
                  <a16:creationId xmlns:a16="http://schemas.microsoft.com/office/drawing/2014/main" id="{D00896F5-3DFA-C4DD-B6F0-6FDF94536C23}"/>
                </a:ext>
              </a:extLst>
            </p:cNvPr>
            <p:cNvSpPr txBox="1"/>
            <p:nvPr/>
          </p:nvSpPr>
          <p:spPr>
            <a:xfrm>
              <a:off x="5573719" y="2698985"/>
              <a:ext cx="18750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58F3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Far Detector</a:t>
              </a:r>
              <a:endParaRPr sz="2000" b="1">
                <a:solidFill>
                  <a:srgbClr val="F58F3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15" name="Google Shape;84;p13">
              <a:extLst>
                <a:ext uri="{FF2B5EF4-FFF2-40B4-BE49-F238E27FC236}">
                  <a16:creationId xmlns:a16="http://schemas.microsoft.com/office/drawing/2014/main" id="{102B01DD-7C6D-12FC-0F50-99C7F04A6589}"/>
                </a:ext>
              </a:extLst>
            </p:cNvPr>
            <p:cNvCxnSpPr/>
            <p:nvPr/>
          </p:nvCxnSpPr>
          <p:spPr>
            <a:xfrm>
              <a:off x="3766193" y="3628893"/>
              <a:ext cx="2414220" cy="569700"/>
            </a:xfrm>
            <a:prstGeom prst="straightConnector1">
              <a:avLst/>
            </a:prstGeom>
            <a:noFill/>
            <a:ln w="38100" cap="flat" cmpd="sng">
              <a:solidFill>
                <a:srgbClr val="F8ECB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6" name="Google Shape;85;p13">
              <a:extLst>
                <a:ext uri="{FF2B5EF4-FFF2-40B4-BE49-F238E27FC236}">
                  <a16:creationId xmlns:a16="http://schemas.microsoft.com/office/drawing/2014/main" id="{C19B6A06-83EC-F53C-7D64-52F2D2B4A68C}"/>
                </a:ext>
              </a:extLst>
            </p:cNvPr>
            <p:cNvSpPr txBox="1"/>
            <p:nvPr/>
          </p:nvSpPr>
          <p:spPr>
            <a:xfrm rot="720345">
              <a:off x="3718955" y="3888534"/>
              <a:ext cx="2677945" cy="492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8ECB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Many 100s of km</a:t>
              </a:r>
              <a:endParaRPr sz="2000" b="1">
                <a:solidFill>
                  <a:srgbClr val="F8ECB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99CCE911-7536-5FE7-17A2-F60F082A4E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5402" y="2052086"/>
            <a:ext cx="575056" cy="501929"/>
          </a:xfrm>
          <a:prstGeom prst="rect">
            <a:avLst/>
          </a:prstGeom>
        </p:spPr>
      </p:pic>
      <p:pic>
        <p:nvPicPr>
          <p:cNvPr id="9" name="Picture 2" descr="https://lh6.googleusercontent.com/4QD8mncTrADFv2z0MW9hRIE1SUhQS75GRT9DhOS56cMCMbHFYEvxYNtElnowoUvE7iDvwDV4FSbUqd5FGFU4_Cr1esQ3keKvb7ID08c-zbxvHNnaYob1kGGdMiApgdIOzxVEYoKUDvQ">
            <a:extLst>
              <a:ext uri="{FF2B5EF4-FFF2-40B4-BE49-F238E27FC236}">
                <a16:creationId xmlns:a16="http://schemas.microsoft.com/office/drawing/2014/main" id="{7AB1DAD1-9F52-7EA4-0254-D3657E6DB4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6" t="1" b="66785"/>
          <a:stretch/>
        </p:blipFill>
        <p:spPr bwMode="auto">
          <a:xfrm>
            <a:off x="1269242" y="3766760"/>
            <a:ext cx="2633318" cy="1406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DE9FE19-E8D5-6C24-3D20-625565EAF4D8}"/>
                  </a:ext>
                </a:extLst>
              </p:cNvPr>
              <p:cNvSpPr txBox="1"/>
              <p:nvPr/>
            </p:nvSpPr>
            <p:spPr>
              <a:xfrm>
                <a:off x="2984373" y="3806809"/>
                <a:ext cx="694549" cy="59888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GB" sz="4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17443A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</m:ctrlPr>
                        </m:sSubPr>
                        <m:e>
                          <m:r>
                            <a:rPr kumimoji="0" lang="en-GB" sz="4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17443A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𝝂</m:t>
                          </m:r>
                        </m:e>
                        <m:sub>
                          <m:r>
                            <a:rPr kumimoji="0" lang="en-GB" sz="4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17443A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𝝁</m:t>
                          </m:r>
                        </m:sub>
                      </m:sSub>
                    </m:oMath>
                  </m:oMathPara>
                </a14:m>
                <a:endParaRPr kumimoji="0" lang="en-GB" sz="4000" b="1" i="0" u="none" strike="noStrike" cap="none" spc="0" normalizeH="0" baseline="0">
                  <a:ln>
                    <a:noFill/>
                  </a:ln>
                  <a:solidFill>
                    <a:srgbClr val="17443A"/>
                  </a:solidFill>
                  <a:effectLst/>
                  <a:uFillTx/>
                  <a:ea typeface="+mn-ea"/>
                  <a:cs typeface="+mn-cs"/>
                  <a:sym typeface="Helvetica Neue"/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DE9FE19-E8D5-6C24-3D20-625565EAF4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4373" y="3806809"/>
                <a:ext cx="694549" cy="598882"/>
              </a:xfrm>
              <a:prstGeom prst="rect">
                <a:avLst/>
              </a:prstGeom>
              <a:blipFill>
                <a:blip r:embed="rId6"/>
                <a:stretch>
                  <a:fillRect l="-9091" r="-5455" b="-22449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F8EAE76-7BE2-8929-7155-C8F6E4C8C7F3}"/>
                  </a:ext>
                </a:extLst>
              </p:cNvPr>
              <p:cNvSpPr txBox="1"/>
              <p:nvPr/>
            </p:nvSpPr>
            <p:spPr>
              <a:xfrm>
                <a:off x="3424801" y="5114701"/>
                <a:ext cx="477759" cy="38779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GB" sz="2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</m:ctrlPr>
                        </m:sSubPr>
                        <m:e>
                          <m:r>
                            <a:rPr kumimoji="0" lang="en-GB" sz="2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𝐸</m:t>
                          </m:r>
                        </m:e>
                        <m:sub>
                          <m:r>
                            <a:rPr kumimoji="0" lang="en-GB" sz="2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𝜈</m:t>
                          </m:r>
                        </m:sub>
                      </m:sSub>
                    </m:oMath>
                  </m:oMathPara>
                </a14:m>
                <a:endParaRPr kumimoji="0" lang="en-GB" sz="2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ea typeface="+mn-ea"/>
                  <a:cs typeface="+mn-cs"/>
                  <a:sym typeface="Helvetica Neue"/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F8EAE76-7BE2-8929-7155-C8F6E4C8C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4801" y="5114701"/>
                <a:ext cx="477759" cy="387798"/>
              </a:xfrm>
              <a:prstGeom prst="rect">
                <a:avLst/>
              </a:prstGeom>
              <a:blipFill>
                <a:blip r:embed="rId7"/>
                <a:stretch>
                  <a:fillRect l="-12821" t="-3125" b="-9375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050A9EA-F96A-BD67-A605-1D40FB4F5590}"/>
                  </a:ext>
                </a:extLst>
              </p:cNvPr>
              <p:cNvSpPr txBox="1"/>
              <p:nvPr/>
            </p:nvSpPr>
            <p:spPr>
              <a:xfrm rot="16200000">
                <a:off x="766225" y="3804406"/>
                <a:ext cx="554767" cy="38779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GB" sz="2800" b="0" i="0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GB" sz="2800" b="0" i="0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Φ</m:t>
                          </m:r>
                        </m:e>
                        <m:sub>
                          <m:r>
                            <a:rPr kumimoji="0" lang="en-GB" sz="2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𝜈</m:t>
                          </m:r>
                        </m:sub>
                      </m:sSub>
                    </m:oMath>
                  </m:oMathPara>
                </a14:m>
                <a:endParaRPr kumimoji="0" lang="en-GB" sz="2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ea typeface="+mn-ea"/>
                  <a:cs typeface="+mn-cs"/>
                  <a:sym typeface="Helvetica Neue"/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050A9EA-F96A-BD67-A605-1D40FB4F55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766225" y="3804406"/>
                <a:ext cx="554767" cy="387798"/>
              </a:xfrm>
              <a:prstGeom prst="rect">
                <a:avLst/>
              </a:prstGeom>
              <a:blipFill>
                <a:blip r:embed="rId8"/>
                <a:stretch>
                  <a:fillRect r="-9375" b="-1333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1B35CDF2-3EDF-B949-4A31-DF56BDB45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3CA3C6-A881-7BF8-6877-D903803DCD1E}"/>
              </a:ext>
            </a:extLst>
          </p:cNvPr>
          <p:cNvSpPr/>
          <p:nvPr/>
        </p:nvSpPr>
        <p:spPr>
          <a:xfrm rot="19723878">
            <a:off x="1211308" y="1873609"/>
            <a:ext cx="546320" cy="707021"/>
          </a:xfrm>
          <a:prstGeom prst="rect">
            <a:avLst/>
          </a:prstGeom>
          <a:solidFill>
            <a:srgbClr val="E2FCFF"/>
          </a:solidFill>
          <a:ln>
            <a:solidFill>
              <a:srgbClr val="E2F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33836EE-5521-C962-C67B-15322C6D7FEB}"/>
              </a:ext>
            </a:extLst>
          </p:cNvPr>
          <p:cNvSpPr/>
          <p:nvPr/>
        </p:nvSpPr>
        <p:spPr>
          <a:xfrm rot="19551482">
            <a:off x="1166039" y="2102601"/>
            <a:ext cx="700962" cy="483756"/>
          </a:xfrm>
          <a:prstGeom prst="rect">
            <a:avLst/>
          </a:prstGeom>
          <a:solidFill>
            <a:srgbClr val="E2FCFF"/>
          </a:solidFill>
          <a:ln>
            <a:solidFill>
              <a:srgbClr val="E2F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AE8609-BCA9-34FF-C3E5-7D0FD1C3995E}"/>
              </a:ext>
            </a:extLst>
          </p:cNvPr>
          <p:cNvSpPr txBox="1"/>
          <p:nvPr/>
        </p:nvSpPr>
        <p:spPr>
          <a:xfrm>
            <a:off x="241923" y="5388356"/>
            <a:ext cx="46879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0.6-2.2 GeV</a:t>
            </a:r>
            <a:endParaRPr lang="en-CH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136EAC4-A494-CCFE-5745-61CA02F88256}"/>
              </a:ext>
            </a:extLst>
          </p:cNvPr>
          <p:cNvCxnSpPr/>
          <p:nvPr/>
        </p:nvCxnSpPr>
        <p:spPr>
          <a:xfrm flipV="1">
            <a:off x="2585901" y="5142947"/>
            <a:ext cx="0" cy="2252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8963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5B99DAEC-8DCE-C4D5-3C3D-EB4A7F5AD5AF}"/>
              </a:ext>
            </a:extLst>
          </p:cNvPr>
          <p:cNvGrpSpPr/>
          <p:nvPr/>
        </p:nvGrpSpPr>
        <p:grpSpPr>
          <a:xfrm>
            <a:off x="1043608" y="1052736"/>
            <a:ext cx="6850867" cy="2971925"/>
            <a:chOff x="597852" y="2333181"/>
            <a:chExt cx="6850867" cy="29719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36" name="Picture 6" descr="https://lh5.googleusercontent.com/Z7Kq_tWEffXaFyb4B68j1_WuTgnd0Btws6j5ePtRBIkzTxeyZycHNIx-Q2TBQs7L0Ff1Ygsf_wcklbgk9f_vuq8dzOFgmv0A7FoBz7n7gPF9sHYipEK3XuW6SSNK8h2aIr8x-FXtms8=s0">
              <a:extLst>
                <a:ext uri="{FF2B5EF4-FFF2-40B4-BE49-F238E27FC236}">
                  <a16:creationId xmlns:a16="http://schemas.microsoft.com/office/drawing/2014/main" id="{C6D83FA4-B2BC-35A7-BB82-D1DA2A411B8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81" t="20867" r="9344" b="11885"/>
            <a:stretch/>
          </p:blipFill>
          <p:spPr bwMode="auto">
            <a:xfrm flipH="1">
              <a:off x="597852" y="2367056"/>
              <a:ext cx="6850867" cy="237741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scene3d>
              <a:camera prst="orthographicFront">
                <a:rot lat="600000" lon="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1CD29BA-FE64-D80F-A413-2421EB4BC113}"/>
                </a:ext>
              </a:extLst>
            </p:cNvPr>
            <p:cNvSpPr/>
            <p:nvPr/>
          </p:nvSpPr>
          <p:spPr>
            <a:xfrm>
              <a:off x="597852" y="4381776"/>
              <a:ext cx="6096000" cy="92333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GB" b="1">
                  <a:solidFill>
                    <a:srgbClr val="10BEEA"/>
                  </a:solidFill>
                  <a:latin typeface="+mj-lt"/>
                </a:rPr>
                <a:t>Particle Accelerator</a:t>
              </a:r>
              <a:endParaRPr lang="en-GB">
                <a:latin typeface="+mj-lt"/>
              </a:endParaRPr>
            </a:p>
            <a:p>
              <a:br>
                <a:rPr lang="en-GB"/>
              </a:br>
              <a:endParaRPr lang="en-GB"/>
            </a:p>
          </p:txBody>
        </p:sp>
        <p:cxnSp>
          <p:nvCxnSpPr>
            <p:cNvPr id="39" name="Google Shape;79;p13">
              <a:extLst>
                <a:ext uri="{FF2B5EF4-FFF2-40B4-BE49-F238E27FC236}">
                  <a16:creationId xmlns:a16="http://schemas.microsoft.com/office/drawing/2014/main" id="{30FDE213-8FC6-045E-1A7D-2537B782143B}"/>
                </a:ext>
              </a:extLst>
            </p:cNvPr>
            <p:cNvCxnSpPr/>
            <p:nvPr/>
          </p:nvCxnSpPr>
          <p:spPr>
            <a:xfrm>
              <a:off x="1708861" y="4037519"/>
              <a:ext cx="0" cy="396885"/>
            </a:xfrm>
            <a:prstGeom prst="straightConnector1">
              <a:avLst/>
            </a:prstGeom>
            <a:noFill/>
            <a:ln w="38100" cap="flat" cmpd="sng">
              <a:solidFill>
                <a:srgbClr val="10BE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" name="Google Shape;80;p13">
              <a:extLst>
                <a:ext uri="{FF2B5EF4-FFF2-40B4-BE49-F238E27FC236}">
                  <a16:creationId xmlns:a16="http://schemas.microsoft.com/office/drawing/2014/main" id="{9311B4B3-9F0C-95FB-9EF1-5F46C11A26EB}"/>
                </a:ext>
              </a:extLst>
            </p:cNvPr>
            <p:cNvCxnSpPr/>
            <p:nvPr/>
          </p:nvCxnSpPr>
          <p:spPr>
            <a:xfrm>
              <a:off x="3611440" y="2684092"/>
              <a:ext cx="0" cy="213900"/>
            </a:xfrm>
            <a:prstGeom prst="straightConnector1">
              <a:avLst/>
            </a:prstGeom>
            <a:noFill/>
            <a:ln w="38100" cap="flat" cmpd="sng">
              <a:solidFill>
                <a:srgbClr val="F58F3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" name="Google Shape;81;p13">
              <a:extLst>
                <a:ext uri="{FF2B5EF4-FFF2-40B4-BE49-F238E27FC236}">
                  <a16:creationId xmlns:a16="http://schemas.microsoft.com/office/drawing/2014/main" id="{45A15165-1CA2-E6AF-C53D-887C8E2845FB}"/>
                </a:ext>
              </a:extLst>
            </p:cNvPr>
            <p:cNvCxnSpPr/>
            <p:nvPr/>
          </p:nvCxnSpPr>
          <p:spPr>
            <a:xfrm>
              <a:off x="6753429" y="3151593"/>
              <a:ext cx="0" cy="783000"/>
            </a:xfrm>
            <a:prstGeom prst="straightConnector1">
              <a:avLst/>
            </a:prstGeom>
            <a:noFill/>
            <a:ln w="38100" cap="flat" cmpd="sng">
              <a:solidFill>
                <a:srgbClr val="F58F3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3" name="Google Shape;82;p13">
              <a:extLst>
                <a:ext uri="{FF2B5EF4-FFF2-40B4-BE49-F238E27FC236}">
                  <a16:creationId xmlns:a16="http://schemas.microsoft.com/office/drawing/2014/main" id="{EE183E10-B3FB-0F1F-13EB-3CE7696F4ACE}"/>
                </a:ext>
              </a:extLst>
            </p:cNvPr>
            <p:cNvSpPr txBox="1"/>
            <p:nvPr/>
          </p:nvSpPr>
          <p:spPr>
            <a:xfrm>
              <a:off x="2270492" y="2333181"/>
              <a:ext cx="20670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58F3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Near Detector</a:t>
              </a:r>
              <a:endParaRPr sz="2000" b="1">
                <a:solidFill>
                  <a:srgbClr val="F58F3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4" name="Google Shape;83;p13">
              <a:extLst>
                <a:ext uri="{FF2B5EF4-FFF2-40B4-BE49-F238E27FC236}">
                  <a16:creationId xmlns:a16="http://schemas.microsoft.com/office/drawing/2014/main" id="{97768259-70F2-0627-44A6-C648FB945164}"/>
                </a:ext>
              </a:extLst>
            </p:cNvPr>
            <p:cNvSpPr txBox="1"/>
            <p:nvPr/>
          </p:nvSpPr>
          <p:spPr>
            <a:xfrm>
              <a:off x="5573719" y="2698985"/>
              <a:ext cx="18750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58F3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Far Detector</a:t>
              </a:r>
              <a:endParaRPr sz="2000" b="1">
                <a:solidFill>
                  <a:srgbClr val="F58F3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45" name="Google Shape;84;p13">
              <a:extLst>
                <a:ext uri="{FF2B5EF4-FFF2-40B4-BE49-F238E27FC236}">
                  <a16:creationId xmlns:a16="http://schemas.microsoft.com/office/drawing/2014/main" id="{380796ED-2AFF-E9CA-9E18-5D7A6D313BB2}"/>
                </a:ext>
              </a:extLst>
            </p:cNvPr>
            <p:cNvCxnSpPr/>
            <p:nvPr/>
          </p:nvCxnSpPr>
          <p:spPr>
            <a:xfrm>
              <a:off x="3766193" y="3628893"/>
              <a:ext cx="2414220" cy="569700"/>
            </a:xfrm>
            <a:prstGeom prst="straightConnector1">
              <a:avLst/>
            </a:prstGeom>
            <a:noFill/>
            <a:ln w="38100" cap="flat" cmpd="sng">
              <a:solidFill>
                <a:srgbClr val="F8ECB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46" name="Google Shape;85;p13">
              <a:extLst>
                <a:ext uri="{FF2B5EF4-FFF2-40B4-BE49-F238E27FC236}">
                  <a16:creationId xmlns:a16="http://schemas.microsoft.com/office/drawing/2014/main" id="{66F964DE-9A77-66BA-393D-5393A12FABFC}"/>
                </a:ext>
              </a:extLst>
            </p:cNvPr>
            <p:cNvSpPr txBox="1"/>
            <p:nvPr/>
          </p:nvSpPr>
          <p:spPr>
            <a:xfrm rot="720345">
              <a:off x="3718955" y="3888534"/>
              <a:ext cx="2677945" cy="492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8ECB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Many 100s of km</a:t>
              </a:r>
              <a:endParaRPr sz="2000" b="1">
                <a:solidFill>
                  <a:srgbClr val="F8ECB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DE4250EB-A8D1-C585-C43A-1B7E956E7588}"/>
              </a:ext>
            </a:extLst>
          </p:cNvPr>
          <p:cNvSpPr/>
          <p:nvPr/>
        </p:nvSpPr>
        <p:spPr>
          <a:xfrm rot="19551482">
            <a:off x="1166039" y="2102601"/>
            <a:ext cx="700962" cy="483756"/>
          </a:xfrm>
          <a:prstGeom prst="rect">
            <a:avLst/>
          </a:prstGeom>
          <a:solidFill>
            <a:srgbClr val="E2FCFF"/>
          </a:solidFill>
          <a:ln>
            <a:solidFill>
              <a:srgbClr val="E2F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Accelerator-Based Experiments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9CCE911-7536-5FE7-17A2-F60F082A4E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7956" y="2132959"/>
            <a:ext cx="575056" cy="501929"/>
          </a:xfrm>
          <a:prstGeom prst="rect">
            <a:avLst/>
          </a:prstGeom>
        </p:spPr>
      </p:pic>
      <p:pic>
        <p:nvPicPr>
          <p:cNvPr id="9" name="Picture 2" descr="https://lh6.googleusercontent.com/4QD8mncTrADFv2z0MW9hRIE1SUhQS75GRT9DhOS56cMCMbHFYEvxYNtElnowoUvE7iDvwDV4FSbUqd5FGFU4_Cr1esQ3keKvb7ID08c-zbxvHNnaYob1kGGdMiApgdIOzxVEYoKUDvQ">
            <a:extLst>
              <a:ext uri="{FF2B5EF4-FFF2-40B4-BE49-F238E27FC236}">
                <a16:creationId xmlns:a16="http://schemas.microsoft.com/office/drawing/2014/main" id="{7AB1DAD1-9F52-7EA4-0254-D3657E6DB4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6" t="1" b="66785"/>
          <a:stretch/>
        </p:blipFill>
        <p:spPr bwMode="auto">
          <a:xfrm>
            <a:off x="1269242" y="3766760"/>
            <a:ext cx="2633318" cy="1406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DE9FE19-E8D5-6C24-3D20-625565EAF4D8}"/>
                  </a:ext>
                </a:extLst>
              </p:cNvPr>
              <p:cNvSpPr txBox="1"/>
              <p:nvPr/>
            </p:nvSpPr>
            <p:spPr>
              <a:xfrm>
                <a:off x="2984373" y="3806809"/>
                <a:ext cx="694549" cy="59888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GB" sz="4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17443A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</m:ctrlPr>
                        </m:sSubPr>
                        <m:e>
                          <m:r>
                            <a:rPr kumimoji="0" lang="en-GB" sz="4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17443A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𝝂</m:t>
                          </m:r>
                        </m:e>
                        <m:sub>
                          <m:r>
                            <a:rPr kumimoji="0" lang="en-GB" sz="4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17443A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𝝁</m:t>
                          </m:r>
                        </m:sub>
                      </m:sSub>
                    </m:oMath>
                  </m:oMathPara>
                </a14:m>
                <a:endParaRPr kumimoji="0" lang="en-GB" sz="4000" b="1" i="0" u="none" strike="noStrike" cap="none" spc="0" normalizeH="0" baseline="0">
                  <a:ln>
                    <a:noFill/>
                  </a:ln>
                  <a:solidFill>
                    <a:srgbClr val="17443A"/>
                  </a:solidFill>
                  <a:effectLst/>
                  <a:uFillTx/>
                  <a:ea typeface="+mn-ea"/>
                  <a:cs typeface="+mn-cs"/>
                  <a:sym typeface="Helvetica Neue"/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DE9FE19-E8D5-6C24-3D20-625565EAF4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4373" y="3806809"/>
                <a:ext cx="694549" cy="598882"/>
              </a:xfrm>
              <a:prstGeom prst="rect">
                <a:avLst/>
              </a:prstGeom>
              <a:blipFill>
                <a:blip r:embed="rId6"/>
                <a:stretch>
                  <a:fillRect l="-9091" r="-5455" b="-22449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F8EAE76-7BE2-8929-7155-C8F6E4C8C7F3}"/>
                  </a:ext>
                </a:extLst>
              </p:cNvPr>
              <p:cNvSpPr txBox="1"/>
              <p:nvPr/>
            </p:nvSpPr>
            <p:spPr>
              <a:xfrm>
                <a:off x="3424801" y="5114701"/>
                <a:ext cx="477759" cy="38779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GB" sz="2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</m:ctrlPr>
                        </m:sSubPr>
                        <m:e>
                          <m:r>
                            <a:rPr kumimoji="0" lang="en-GB" sz="2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𝐸</m:t>
                          </m:r>
                        </m:e>
                        <m:sub>
                          <m:r>
                            <a:rPr kumimoji="0" lang="en-GB" sz="2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𝜈</m:t>
                          </m:r>
                        </m:sub>
                      </m:sSub>
                    </m:oMath>
                  </m:oMathPara>
                </a14:m>
                <a:endParaRPr kumimoji="0" lang="en-GB" sz="2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ea typeface="+mn-ea"/>
                  <a:cs typeface="+mn-cs"/>
                  <a:sym typeface="Helvetica Neue"/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F8EAE76-7BE2-8929-7155-C8F6E4C8C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4801" y="5114701"/>
                <a:ext cx="477759" cy="387798"/>
              </a:xfrm>
              <a:prstGeom prst="rect">
                <a:avLst/>
              </a:prstGeom>
              <a:blipFill>
                <a:blip r:embed="rId7"/>
                <a:stretch>
                  <a:fillRect l="-12821" t="-3125" b="-9375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050A9EA-F96A-BD67-A605-1D40FB4F5590}"/>
                  </a:ext>
                </a:extLst>
              </p:cNvPr>
              <p:cNvSpPr txBox="1"/>
              <p:nvPr/>
            </p:nvSpPr>
            <p:spPr>
              <a:xfrm rot="16200000">
                <a:off x="766225" y="3804406"/>
                <a:ext cx="554767" cy="38779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GB" sz="2800" b="0" i="0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GB" sz="2800" b="0" i="0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Φ</m:t>
                          </m:r>
                        </m:e>
                        <m:sub>
                          <m:r>
                            <a:rPr kumimoji="0" lang="en-GB" sz="2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𝜈</m:t>
                          </m:r>
                        </m:sub>
                      </m:sSub>
                    </m:oMath>
                  </m:oMathPara>
                </a14:m>
                <a:endParaRPr kumimoji="0" lang="en-GB" sz="2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ea typeface="+mn-ea"/>
                  <a:cs typeface="+mn-cs"/>
                  <a:sym typeface="Helvetica Neue"/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050A9EA-F96A-BD67-A605-1D40FB4F55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766225" y="3804406"/>
                <a:ext cx="554767" cy="387798"/>
              </a:xfrm>
              <a:prstGeom prst="rect">
                <a:avLst/>
              </a:prstGeom>
              <a:blipFill>
                <a:blip r:embed="rId8"/>
                <a:stretch>
                  <a:fillRect r="-9375" b="-1333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F247EFEE-C824-C40B-06DA-EC999451479B}"/>
              </a:ext>
            </a:extLst>
          </p:cNvPr>
          <p:cNvSpPr txBox="1"/>
          <p:nvPr/>
        </p:nvSpPr>
        <p:spPr>
          <a:xfrm>
            <a:off x="83025" y="5987308"/>
            <a:ext cx="1512168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400">
                <a:latin typeface="Century Gothic" panose="020B0502020202020204" pitchFamily="34" charset="0"/>
              </a:rPr>
              <a:t>Interaction cross section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D65F9CA-CBCF-1F2D-4EA5-3D91A15CFE6A}"/>
              </a:ext>
            </a:extLst>
          </p:cNvPr>
          <p:cNvSpPr txBox="1"/>
          <p:nvPr/>
        </p:nvSpPr>
        <p:spPr>
          <a:xfrm>
            <a:off x="1735380" y="6217990"/>
            <a:ext cx="1512168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400">
                <a:latin typeface="Century Gothic" panose="020B0502020202020204" pitchFamily="34" charset="0"/>
              </a:rPr>
              <a:t>Neutrino flux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F20D23D-5DF0-8C9F-EE04-65B177EEFBEC}"/>
              </a:ext>
            </a:extLst>
          </p:cNvPr>
          <p:cNvSpPr txBox="1"/>
          <p:nvPr/>
        </p:nvSpPr>
        <p:spPr>
          <a:xfrm>
            <a:off x="3363498" y="6039268"/>
            <a:ext cx="971755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400">
                <a:latin typeface="Century Gothic" panose="020B0502020202020204" pitchFamily="34" charset="0"/>
              </a:rPr>
              <a:t>Detector effects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BD02A9E-9CF7-90F6-6C9A-6A33A48DAF77}"/>
              </a:ext>
            </a:extLst>
          </p:cNvPr>
          <p:cNvCxnSpPr>
            <a:stCxn id="22" idx="3"/>
          </p:cNvCxnSpPr>
          <p:nvPr/>
        </p:nvCxnSpPr>
        <p:spPr>
          <a:xfrm flipV="1">
            <a:off x="1595193" y="5799607"/>
            <a:ext cx="445003" cy="4493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F677643-A06D-D730-64A2-D1AB54DB3338}"/>
              </a:ext>
            </a:extLst>
          </p:cNvPr>
          <p:cNvCxnSpPr>
            <a:cxnSpLocks/>
            <a:stCxn id="23" idx="0"/>
          </p:cNvCxnSpPr>
          <p:nvPr/>
        </p:nvCxnSpPr>
        <p:spPr>
          <a:xfrm flipV="1">
            <a:off x="2491464" y="5803378"/>
            <a:ext cx="76688" cy="4146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641704F-9990-8A77-7FC9-5165298BC7A9}"/>
              </a:ext>
            </a:extLst>
          </p:cNvPr>
          <p:cNvCxnSpPr>
            <a:cxnSpLocks/>
            <a:stCxn id="24" idx="0"/>
          </p:cNvCxnSpPr>
          <p:nvPr/>
        </p:nvCxnSpPr>
        <p:spPr>
          <a:xfrm flipH="1" flipV="1">
            <a:off x="3678922" y="5845807"/>
            <a:ext cx="170454" cy="1934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C833535B-9F47-6EDF-ECEC-8563007A81E9}"/>
              </a:ext>
            </a:extLst>
          </p:cNvPr>
          <p:cNvSpPr txBox="1"/>
          <p:nvPr/>
        </p:nvSpPr>
        <p:spPr>
          <a:xfrm>
            <a:off x="677177" y="5200963"/>
            <a:ext cx="5129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u="sng">
                <a:latin typeface="Century Gothic" panose="020B0502020202020204" pitchFamily="34" charset="0"/>
              </a:rPr>
              <a:t>At the near detector</a:t>
            </a:r>
            <a:endParaRPr lang="en-GB" b="1" u="sng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D7F65A2B-02A8-38F2-05E6-9C962F41836A}"/>
              </a:ext>
            </a:extLst>
          </p:cNvPr>
          <p:cNvSpPr/>
          <p:nvPr/>
        </p:nvSpPr>
        <p:spPr>
          <a:xfrm>
            <a:off x="4410576" y="3647212"/>
            <a:ext cx="4499278" cy="27153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AutoShape 2">
            <a:extLst>
              <a:ext uri="{FF2B5EF4-FFF2-40B4-BE49-F238E27FC236}">
                <a16:creationId xmlns:a16="http://schemas.microsoft.com/office/drawing/2014/main" id="{4E0EDDD5-8059-D232-E439-72489FF398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756673D0-B015-2156-8CA6-666DD09E03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83552" y="3833136"/>
            <a:ext cx="1914541" cy="134396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6168A274-8CFB-E31A-4701-C544853EA04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9713" y="4090473"/>
            <a:ext cx="2889454" cy="1882607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6897A78F-4611-884F-2FAE-17BF974CD4A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13863"/>
          <a:stretch/>
        </p:blipFill>
        <p:spPr>
          <a:xfrm>
            <a:off x="4764904" y="5102912"/>
            <a:ext cx="1100796" cy="1197966"/>
          </a:xfrm>
          <a:prstGeom prst="rect">
            <a:avLst/>
          </a:prstGeom>
        </p:spPr>
      </p:pic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EC84C6AF-9787-8F8F-CAC9-C24C82054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4ACEB73-7B23-8FE3-0E48-21258234A677}"/>
              </a:ext>
            </a:extLst>
          </p:cNvPr>
          <p:cNvSpPr/>
          <p:nvPr/>
        </p:nvSpPr>
        <p:spPr>
          <a:xfrm rot="19723878">
            <a:off x="1158578" y="1923352"/>
            <a:ext cx="546320" cy="503844"/>
          </a:xfrm>
          <a:prstGeom prst="rect">
            <a:avLst/>
          </a:prstGeom>
          <a:solidFill>
            <a:srgbClr val="E2FCFF"/>
          </a:solidFill>
          <a:ln>
            <a:solidFill>
              <a:srgbClr val="E2F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DBEC0548-C4BE-C348-7076-9E37873A04C2}"/>
                  </a:ext>
                </a:extLst>
              </p:cNvPr>
              <p:cNvSpPr txBox="1"/>
              <p:nvPr/>
            </p:nvSpPr>
            <p:spPr>
              <a:xfrm>
                <a:off x="849709" y="5580656"/>
                <a:ext cx="2999667" cy="2993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GB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/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DBEC0548-C4BE-C348-7076-9E37873A04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709" y="5580656"/>
                <a:ext cx="2999667" cy="299313"/>
              </a:xfrm>
              <a:prstGeom prst="rect">
                <a:avLst/>
              </a:prstGeom>
              <a:blipFill>
                <a:blip r:embed="rId12"/>
                <a:stretch>
                  <a:fillRect t="-4000" r="-844" b="-20000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CB0E8857-1D85-1593-EE33-DA264BAFC79B}"/>
              </a:ext>
            </a:extLst>
          </p:cNvPr>
          <p:cNvSpPr/>
          <p:nvPr/>
        </p:nvSpPr>
        <p:spPr>
          <a:xfrm>
            <a:off x="362309" y="769441"/>
            <a:ext cx="1755271" cy="15655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3C5AD26A-D4A2-419F-F265-A1416131DB5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74" y="779802"/>
            <a:ext cx="1540439" cy="1581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612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Accelerator-Based Experiments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F258A5D-2143-573E-5518-F76519AE9C4A}"/>
              </a:ext>
            </a:extLst>
          </p:cNvPr>
          <p:cNvGrpSpPr/>
          <p:nvPr/>
        </p:nvGrpSpPr>
        <p:grpSpPr>
          <a:xfrm>
            <a:off x="1043608" y="1052736"/>
            <a:ext cx="6850867" cy="2971925"/>
            <a:chOff x="597852" y="2333181"/>
            <a:chExt cx="6850867" cy="29719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3" name="Picture 6" descr="https://lh5.googleusercontent.com/Z7Kq_tWEffXaFyb4B68j1_WuTgnd0Btws6j5ePtRBIkzTxeyZycHNIx-Q2TBQs7L0Ff1Ygsf_wcklbgk9f_vuq8dzOFgmv0A7FoBz7n7gPF9sHYipEK3XuW6SSNK8h2aIr8x-FXtms8=s0">
              <a:extLst>
                <a:ext uri="{FF2B5EF4-FFF2-40B4-BE49-F238E27FC236}">
                  <a16:creationId xmlns:a16="http://schemas.microsoft.com/office/drawing/2014/main" id="{C16C4FAE-470D-FCE1-FD30-83A8FC60B75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81" t="20867" r="9344" b="11885"/>
            <a:stretch/>
          </p:blipFill>
          <p:spPr bwMode="auto">
            <a:xfrm flipH="1">
              <a:off x="597852" y="2367056"/>
              <a:ext cx="6850867" cy="237741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scene3d>
              <a:camera prst="orthographicFront">
                <a:rot lat="600000" lon="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6EB298E-7E07-0939-74AF-5E0BAF71921D}"/>
                </a:ext>
              </a:extLst>
            </p:cNvPr>
            <p:cNvSpPr/>
            <p:nvPr/>
          </p:nvSpPr>
          <p:spPr>
            <a:xfrm>
              <a:off x="597852" y="4381776"/>
              <a:ext cx="6096000" cy="92333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GB" b="1">
                  <a:solidFill>
                    <a:srgbClr val="10BEEA"/>
                  </a:solidFill>
                  <a:latin typeface="+mj-lt"/>
                </a:rPr>
                <a:t>Particle Accelerator</a:t>
              </a:r>
              <a:endParaRPr lang="en-GB">
                <a:latin typeface="+mj-lt"/>
              </a:endParaRPr>
            </a:p>
            <a:p>
              <a:br>
                <a:rPr lang="en-GB"/>
              </a:br>
              <a:endParaRPr lang="en-GB"/>
            </a:p>
          </p:txBody>
        </p:sp>
        <p:cxnSp>
          <p:nvCxnSpPr>
            <p:cNvPr id="5" name="Google Shape;79;p13">
              <a:extLst>
                <a:ext uri="{FF2B5EF4-FFF2-40B4-BE49-F238E27FC236}">
                  <a16:creationId xmlns:a16="http://schemas.microsoft.com/office/drawing/2014/main" id="{FF301E92-361B-E42D-1127-CE456687FA9A}"/>
                </a:ext>
              </a:extLst>
            </p:cNvPr>
            <p:cNvCxnSpPr/>
            <p:nvPr/>
          </p:nvCxnSpPr>
          <p:spPr>
            <a:xfrm>
              <a:off x="1708861" y="4037519"/>
              <a:ext cx="0" cy="396885"/>
            </a:xfrm>
            <a:prstGeom prst="straightConnector1">
              <a:avLst/>
            </a:prstGeom>
            <a:noFill/>
            <a:ln w="38100" cap="flat" cmpd="sng">
              <a:solidFill>
                <a:srgbClr val="10BE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" name="Google Shape;80;p13">
              <a:extLst>
                <a:ext uri="{FF2B5EF4-FFF2-40B4-BE49-F238E27FC236}">
                  <a16:creationId xmlns:a16="http://schemas.microsoft.com/office/drawing/2014/main" id="{40A4E094-D6D3-DA38-3B93-2DD4BFF8D6D1}"/>
                </a:ext>
              </a:extLst>
            </p:cNvPr>
            <p:cNvCxnSpPr/>
            <p:nvPr/>
          </p:nvCxnSpPr>
          <p:spPr>
            <a:xfrm>
              <a:off x="3611440" y="2684092"/>
              <a:ext cx="0" cy="213900"/>
            </a:xfrm>
            <a:prstGeom prst="straightConnector1">
              <a:avLst/>
            </a:prstGeom>
            <a:noFill/>
            <a:ln w="38100" cap="flat" cmpd="sng">
              <a:solidFill>
                <a:srgbClr val="F58F3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" name="Google Shape;81;p13">
              <a:extLst>
                <a:ext uri="{FF2B5EF4-FFF2-40B4-BE49-F238E27FC236}">
                  <a16:creationId xmlns:a16="http://schemas.microsoft.com/office/drawing/2014/main" id="{BF6C7FAE-2270-C9AB-75BA-26A9D30E8649}"/>
                </a:ext>
              </a:extLst>
            </p:cNvPr>
            <p:cNvCxnSpPr/>
            <p:nvPr/>
          </p:nvCxnSpPr>
          <p:spPr>
            <a:xfrm>
              <a:off x="6753429" y="3151593"/>
              <a:ext cx="0" cy="783000"/>
            </a:xfrm>
            <a:prstGeom prst="straightConnector1">
              <a:avLst/>
            </a:prstGeom>
            <a:noFill/>
            <a:ln w="38100" cap="flat" cmpd="sng">
              <a:solidFill>
                <a:srgbClr val="F58F3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" name="Google Shape;82;p13">
              <a:extLst>
                <a:ext uri="{FF2B5EF4-FFF2-40B4-BE49-F238E27FC236}">
                  <a16:creationId xmlns:a16="http://schemas.microsoft.com/office/drawing/2014/main" id="{4FBF6003-DF2D-3BC1-8C6E-1D1EF1890B70}"/>
                </a:ext>
              </a:extLst>
            </p:cNvPr>
            <p:cNvSpPr txBox="1"/>
            <p:nvPr/>
          </p:nvSpPr>
          <p:spPr>
            <a:xfrm>
              <a:off x="2270492" y="2333181"/>
              <a:ext cx="20670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58F3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Near Detector</a:t>
              </a:r>
              <a:endParaRPr sz="2000" b="1">
                <a:solidFill>
                  <a:srgbClr val="F58F3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4" name="Google Shape;83;p13">
              <a:extLst>
                <a:ext uri="{FF2B5EF4-FFF2-40B4-BE49-F238E27FC236}">
                  <a16:creationId xmlns:a16="http://schemas.microsoft.com/office/drawing/2014/main" id="{D00896F5-3DFA-C4DD-B6F0-6FDF94536C23}"/>
                </a:ext>
              </a:extLst>
            </p:cNvPr>
            <p:cNvSpPr txBox="1"/>
            <p:nvPr/>
          </p:nvSpPr>
          <p:spPr>
            <a:xfrm>
              <a:off x="5573719" y="2698985"/>
              <a:ext cx="18750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58F3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Far Detector</a:t>
              </a:r>
              <a:endParaRPr sz="2000" b="1">
                <a:solidFill>
                  <a:srgbClr val="F58F3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15" name="Google Shape;84;p13">
              <a:extLst>
                <a:ext uri="{FF2B5EF4-FFF2-40B4-BE49-F238E27FC236}">
                  <a16:creationId xmlns:a16="http://schemas.microsoft.com/office/drawing/2014/main" id="{102B01DD-7C6D-12FC-0F50-99C7F04A6589}"/>
                </a:ext>
              </a:extLst>
            </p:cNvPr>
            <p:cNvCxnSpPr/>
            <p:nvPr/>
          </p:nvCxnSpPr>
          <p:spPr>
            <a:xfrm>
              <a:off x="3766193" y="3628893"/>
              <a:ext cx="2414220" cy="569700"/>
            </a:xfrm>
            <a:prstGeom prst="straightConnector1">
              <a:avLst/>
            </a:prstGeom>
            <a:noFill/>
            <a:ln w="38100" cap="flat" cmpd="sng">
              <a:solidFill>
                <a:srgbClr val="F8ECB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6" name="Google Shape;85;p13">
              <a:extLst>
                <a:ext uri="{FF2B5EF4-FFF2-40B4-BE49-F238E27FC236}">
                  <a16:creationId xmlns:a16="http://schemas.microsoft.com/office/drawing/2014/main" id="{C19B6A06-83EC-F53C-7D64-52F2D2B4A68C}"/>
                </a:ext>
              </a:extLst>
            </p:cNvPr>
            <p:cNvSpPr txBox="1"/>
            <p:nvPr/>
          </p:nvSpPr>
          <p:spPr>
            <a:xfrm rot="720345">
              <a:off x="3718955" y="3888534"/>
              <a:ext cx="2677945" cy="492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8ECB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Many 100s of km</a:t>
              </a:r>
              <a:endParaRPr sz="2000" b="1">
                <a:solidFill>
                  <a:srgbClr val="F8ECB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9" name="Picture 2" descr="https://lh6.googleusercontent.com/4QD8mncTrADFv2z0MW9hRIE1SUhQS75GRT9DhOS56cMCMbHFYEvxYNtElnowoUvE7iDvwDV4FSbUqd5FGFU4_Cr1esQ3keKvb7ID08c-zbxvHNnaYob1kGGdMiApgdIOzxVEYoKUDvQ">
            <a:extLst>
              <a:ext uri="{FF2B5EF4-FFF2-40B4-BE49-F238E27FC236}">
                <a16:creationId xmlns:a16="http://schemas.microsoft.com/office/drawing/2014/main" id="{7AB1DAD1-9F52-7EA4-0254-D3657E6DB4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6" t="1" b="66785"/>
          <a:stretch/>
        </p:blipFill>
        <p:spPr bwMode="auto">
          <a:xfrm>
            <a:off x="1269242" y="3766760"/>
            <a:ext cx="2633318" cy="1406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DE9FE19-E8D5-6C24-3D20-625565EAF4D8}"/>
                  </a:ext>
                </a:extLst>
              </p:cNvPr>
              <p:cNvSpPr txBox="1"/>
              <p:nvPr/>
            </p:nvSpPr>
            <p:spPr>
              <a:xfrm>
                <a:off x="2984373" y="3806809"/>
                <a:ext cx="694549" cy="59888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GB" sz="4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17443A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</m:ctrlPr>
                        </m:sSubPr>
                        <m:e>
                          <m:r>
                            <a:rPr kumimoji="0" lang="en-GB" sz="4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17443A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𝝂</m:t>
                          </m:r>
                        </m:e>
                        <m:sub>
                          <m:r>
                            <a:rPr kumimoji="0" lang="en-GB" sz="4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17443A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𝝁</m:t>
                          </m:r>
                        </m:sub>
                      </m:sSub>
                    </m:oMath>
                  </m:oMathPara>
                </a14:m>
                <a:endParaRPr kumimoji="0" lang="en-GB" sz="4000" b="1" i="0" u="none" strike="noStrike" cap="none" spc="0" normalizeH="0" baseline="0">
                  <a:ln>
                    <a:noFill/>
                  </a:ln>
                  <a:solidFill>
                    <a:srgbClr val="17443A"/>
                  </a:solidFill>
                  <a:effectLst/>
                  <a:uFillTx/>
                  <a:ea typeface="+mn-ea"/>
                  <a:cs typeface="+mn-cs"/>
                  <a:sym typeface="Helvetica Neue"/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DE9FE19-E8D5-6C24-3D20-625565EAF4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4373" y="3806809"/>
                <a:ext cx="694549" cy="598882"/>
              </a:xfrm>
              <a:prstGeom prst="rect">
                <a:avLst/>
              </a:prstGeom>
              <a:blipFill>
                <a:blip r:embed="rId5"/>
                <a:stretch>
                  <a:fillRect l="-9091" r="-5455" b="-22449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F8EAE76-7BE2-8929-7155-C8F6E4C8C7F3}"/>
                  </a:ext>
                </a:extLst>
              </p:cNvPr>
              <p:cNvSpPr txBox="1"/>
              <p:nvPr/>
            </p:nvSpPr>
            <p:spPr>
              <a:xfrm>
                <a:off x="3424801" y="5114701"/>
                <a:ext cx="477759" cy="38779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GB" sz="2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</m:ctrlPr>
                        </m:sSubPr>
                        <m:e>
                          <m:r>
                            <a:rPr kumimoji="0" lang="en-GB" sz="2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𝐸</m:t>
                          </m:r>
                        </m:e>
                        <m:sub>
                          <m:r>
                            <a:rPr kumimoji="0" lang="en-GB" sz="2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𝜈</m:t>
                          </m:r>
                        </m:sub>
                      </m:sSub>
                    </m:oMath>
                  </m:oMathPara>
                </a14:m>
                <a:endParaRPr kumimoji="0" lang="en-GB" sz="2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ea typeface="+mn-ea"/>
                  <a:cs typeface="+mn-cs"/>
                  <a:sym typeface="Helvetica Neue"/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F8EAE76-7BE2-8929-7155-C8F6E4C8C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4801" y="5114701"/>
                <a:ext cx="477759" cy="387798"/>
              </a:xfrm>
              <a:prstGeom prst="rect">
                <a:avLst/>
              </a:prstGeom>
              <a:blipFill>
                <a:blip r:embed="rId6"/>
                <a:stretch>
                  <a:fillRect l="-12821" t="-3125" b="-9375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050A9EA-F96A-BD67-A605-1D40FB4F5590}"/>
                  </a:ext>
                </a:extLst>
              </p:cNvPr>
              <p:cNvSpPr txBox="1"/>
              <p:nvPr/>
            </p:nvSpPr>
            <p:spPr>
              <a:xfrm rot="16200000">
                <a:off x="766225" y="3804406"/>
                <a:ext cx="554767" cy="38779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GB" sz="2800" b="0" i="0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GB" sz="2800" b="0" i="0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Φ</m:t>
                          </m:r>
                        </m:e>
                        <m:sub>
                          <m:r>
                            <a:rPr kumimoji="0" lang="en-GB" sz="2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𝜈</m:t>
                          </m:r>
                        </m:sub>
                      </m:sSub>
                    </m:oMath>
                  </m:oMathPara>
                </a14:m>
                <a:endParaRPr kumimoji="0" lang="en-GB" sz="2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ea typeface="+mn-ea"/>
                  <a:cs typeface="+mn-cs"/>
                  <a:sym typeface="Helvetica Neue"/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050A9EA-F96A-BD67-A605-1D40FB4F55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766225" y="3804406"/>
                <a:ext cx="554767" cy="387798"/>
              </a:xfrm>
              <a:prstGeom prst="rect">
                <a:avLst/>
              </a:prstGeom>
              <a:blipFill>
                <a:blip r:embed="rId7"/>
                <a:stretch>
                  <a:fillRect r="-9375" b="-1333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F247EFEE-C824-C40B-06DA-EC999451479B}"/>
              </a:ext>
            </a:extLst>
          </p:cNvPr>
          <p:cNvSpPr txBox="1"/>
          <p:nvPr/>
        </p:nvSpPr>
        <p:spPr>
          <a:xfrm>
            <a:off x="83025" y="5987308"/>
            <a:ext cx="1512168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400">
                <a:latin typeface="Century Gothic" panose="020B0502020202020204" pitchFamily="34" charset="0"/>
              </a:rPr>
              <a:t>Interaction cross section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D65F9CA-CBCF-1F2D-4EA5-3D91A15CFE6A}"/>
              </a:ext>
            </a:extLst>
          </p:cNvPr>
          <p:cNvSpPr txBox="1"/>
          <p:nvPr/>
        </p:nvSpPr>
        <p:spPr>
          <a:xfrm>
            <a:off x="1735380" y="6217990"/>
            <a:ext cx="1512168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400">
                <a:latin typeface="Century Gothic" panose="020B0502020202020204" pitchFamily="34" charset="0"/>
              </a:rPr>
              <a:t>Neutrino flux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F20D23D-5DF0-8C9F-EE04-65B177EEFBEC}"/>
              </a:ext>
            </a:extLst>
          </p:cNvPr>
          <p:cNvSpPr txBox="1"/>
          <p:nvPr/>
        </p:nvSpPr>
        <p:spPr>
          <a:xfrm>
            <a:off x="3363498" y="6039268"/>
            <a:ext cx="971755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400">
                <a:latin typeface="Century Gothic" panose="020B0502020202020204" pitchFamily="34" charset="0"/>
              </a:rPr>
              <a:t>Detector effects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BD02A9E-9CF7-90F6-6C9A-6A33A48DAF77}"/>
              </a:ext>
            </a:extLst>
          </p:cNvPr>
          <p:cNvCxnSpPr>
            <a:stCxn id="22" idx="3"/>
          </p:cNvCxnSpPr>
          <p:nvPr/>
        </p:nvCxnSpPr>
        <p:spPr>
          <a:xfrm flipV="1">
            <a:off x="1595193" y="5799607"/>
            <a:ext cx="445003" cy="4493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F677643-A06D-D730-64A2-D1AB54DB3338}"/>
              </a:ext>
            </a:extLst>
          </p:cNvPr>
          <p:cNvCxnSpPr>
            <a:cxnSpLocks/>
            <a:stCxn id="23" idx="0"/>
          </p:cNvCxnSpPr>
          <p:nvPr/>
        </p:nvCxnSpPr>
        <p:spPr>
          <a:xfrm flipV="1">
            <a:off x="2491464" y="5803378"/>
            <a:ext cx="76688" cy="4146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641704F-9990-8A77-7FC9-5165298BC7A9}"/>
              </a:ext>
            </a:extLst>
          </p:cNvPr>
          <p:cNvCxnSpPr>
            <a:cxnSpLocks/>
            <a:stCxn id="24" idx="0"/>
          </p:cNvCxnSpPr>
          <p:nvPr/>
        </p:nvCxnSpPr>
        <p:spPr>
          <a:xfrm flipH="1" flipV="1">
            <a:off x="3678922" y="5845807"/>
            <a:ext cx="170454" cy="1934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C833535B-9F47-6EDF-ECEC-8563007A81E9}"/>
              </a:ext>
            </a:extLst>
          </p:cNvPr>
          <p:cNvSpPr txBox="1"/>
          <p:nvPr/>
        </p:nvSpPr>
        <p:spPr>
          <a:xfrm>
            <a:off x="677177" y="5200963"/>
            <a:ext cx="5129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u="sng">
                <a:latin typeface="Century Gothic" panose="020B0502020202020204" pitchFamily="34" charset="0"/>
              </a:rPr>
              <a:t>At the near detector</a:t>
            </a:r>
            <a:endParaRPr lang="en-GB" b="1" u="sng"/>
          </a:p>
        </p:txBody>
      </p:sp>
      <p:sp>
        <p:nvSpPr>
          <p:cNvPr id="32" name="AutoShape 2">
            <a:extLst>
              <a:ext uri="{FF2B5EF4-FFF2-40B4-BE49-F238E27FC236}">
                <a16:creationId xmlns:a16="http://schemas.microsoft.com/office/drawing/2014/main" id="{4E0EDDD5-8059-D232-E439-72489FF398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3A3F7579-C388-31FD-8DE6-5D8795F12F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863077">
            <a:off x="4695157" y="1904047"/>
            <a:ext cx="1372627" cy="715850"/>
          </a:xfrm>
          <a:prstGeom prst="rect">
            <a:avLst/>
          </a:prstGeom>
        </p:spPr>
      </p:pic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B1051FDD-19B6-A534-701A-12B0AEF73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7513119-A65A-CEBD-EF68-C6CC96F6425E}"/>
              </a:ext>
            </a:extLst>
          </p:cNvPr>
          <p:cNvSpPr/>
          <p:nvPr/>
        </p:nvSpPr>
        <p:spPr>
          <a:xfrm rot="19723878">
            <a:off x="1211308" y="1873609"/>
            <a:ext cx="546320" cy="707021"/>
          </a:xfrm>
          <a:prstGeom prst="rect">
            <a:avLst/>
          </a:prstGeom>
          <a:solidFill>
            <a:srgbClr val="E2FCFF"/>
          </a:solidFill>
          <a:ln>
            <a:solidFill>
              <a:srgbClr val="E2F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101A39E-B7A9-218A-3598-DC2E51DBFE35}"/>
              </a:ext>
            </a:extLst>
          </p:cNvPr>
          <p:cNvSpPr/>
          <p:nvPr/>
        </p:nvSpPr>
        <p:spPr>
          <a:xfrm rot="19551482">
            <a:off x="1166039" y="2102601"/>
            <a:ext cx="700962" cy="483756"/>
          </a:xfrm>
          <a:prstGeom prst="rect">
            <a:avLst/>
          </a:prstGeom>
          <a:solidFill>
            <a:srgbClr val="E2FCFF"/>
          </a:solidFill>
          <a:ln>
            <a:solidFill>
              <a:srgbClr val="E2F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3854994-D18F-6D08-A4A0-1F30EE4E7AE1}"/>
                  </a:ext>
                </a:extLst>
              </p:cNvPr>
              <p:cNvSpPr txBox="1"/>
              <p:nvPr/>
            </p:nvSpPr>
            <p:spPr>
              <a:xfrm>
                <a:off x="849709" y="5580656"/>
                <a:ext cx="2999667" cy="2993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GB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/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3854994-D18F-6D08-A4A0-1F30EE4E7A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709" y="5580656"/>
                <a:ext cx="2999667" cy="299313"/>
              </a:xfrm>
              <a:prstGeom prst="rect">
                <a:avLst/>
              </a:prstGeom>
              <a:blipFill>
                <a:blip r:embed="rId9"/>
                <a:stretch>
                  <a:fillRect t="-4000" r="-844" b="-20000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1179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Accelerator-Based Experiments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F258A5D-2143-573E-5518-F76519AE9C4A}"/>
              </a:ext>
            </a:extLst>
          </p:cNvPr>
          <p:cNvGrpSpPr/>
          <p:nvPr/>
        </p:nvGrpSpPr>
        <p:grpSpPr>
          <a:xfrm>
            <a:off x="1043608" y="1052736"/>
            <a:ext cx="6850867" cy="2971925"/>
            <a:chOff x="597852" y="2333181"/>
            <a:chExt cx="6850867" cy="29719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3" name="Picture 6" descr="https://lh5.googleusercontent.com/Z7Kq_tWEffXaFyb4B68j1_WuTgnd0Btws6j5ePtRBIkzTxeyZycHNIx-Q2TBQs7L0Ff1Ygsf_wcklbgk9f_vuq8dzOFgmv0A7FoBz7n7gPF9sHYipEK3XuW6SSNK8h2aIr8x-FXtms8=s0">
              <a:extLst>
                <a:ext uri="{FF2B5EF4-FFF2-40B4-BE49-F238E27FC236}">
                  <a16:creationId xmlns:a16="http://schemas.microsoft.com/office/drawing/2014/main" id="{C16C4FAE-470D-FCE1-FD30-83A8FC60B75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81" t="20867" r="9344" b="11885"/>
            <a:stretch/>
          </p:blipFill>
          <p:spPr bwMode="auto">
            <a:xfrm flipH="1">
              <a:off x="597852" y="2367056"/>
              <a:ext cx="6850867" cy="237741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scene3d>
              <a:camera prst="orthographicFront">
                <a:rot lat="600000" lon="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6EB298E-7E07-0939-74AF-5E0BAF71921D}"/>
                </a:ext>
              </a:extLst>
            </p:cNvPr>
            <p:cNvSpPr/>
            <p:nvPr/>
          </p:nvSpPr>
          <p:spPr>
            <a:xfrm>
              <a:off x="597852" y="4381776"/>
              <a:ext cx="6096000" cy="92333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GB" b="1">
                  <a:solidFill>
                    <a:srgbClr val="10BEEA"/>
                  </a:solidFill>
                  <a:latin typeface="+mj-lt"/>
                </a:rPr>
                <a:t>Particle Accelerator</a:t>
              </a:r>
              <a:endParaRPr lang="en-GB">
                <a:latin typeface="+mj-lt"/>
              </a:endParaRPr>
            </a:p>
            <a:p>
              <a:br>
                <a:rPr lang="en-GB"/>
              </a:br>
              <a:endParaRPr lang="en-GB"/>
            </a:p>
          </p:txBody>
        </p:sp>
        <p:cxnSp>
          <p:nvCxnSpPr>
            <p:cNvPr id="5" name="Google Shape;79;p13">
              <a:extLst>
                <a:ext uri="{FF2B5EF4-FFF2-40B4-BE49-F238E27FC236}">
                  <a16:creationId xmlns:a16="http://schemas.microsoft.com/office/drawing/2014/main" id="{FF301E92-361B-E42D-1127-CE456687FA9A}"/>
                </a:ext>
              </a:extLst>
            </p:cNvPr>
            <p:cNvCxnSpPr/>
            <p:nvPr/>
          </p:nvCxnSpPr>
          <p:spPr>
            <a:xfrm>
              <a:off x="1708861" y="4037519"/>
              <a:ext cx="0" cy="396885"/>
            </a:xfrm>
            <a:prstGeom prst="straightConnector1">
              <a:avLst/>
            </a:prstGeom>
            <a:noFill/>
            <a:ln w="38100" cap="flat" cmpd="sng">
              <a:solidFill>
                <a:srgbClr val="10BE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" name="Google Shape;80;p13">
              <a:extLst>
                <a:ext uri="{FF2B5EF4-FFF2-40B4-BE49-F238E27FC236}">
                  <a16:creationId xmlns:a16="http://schemas.microsoft.com/office/drawing/2014/main" id="{40A4E094-D6D3-DA38-3B93-2DD4BFF8D6D1}"/>
                </a:ext>
              </a:extLst>
            </p:cNvPr>
            <p:cNvCxnSpPr/>
            <p:nvPr/>
          </p:nvCxnSpPr>
          <p:spPr>
            <a:xfrm>
              <a:off x="3611440" y="2684092"/>
              <a:ext cx="0" cy="213900"/>
            </a:xfrm>
            <a:prstGeom prst="straightConnector1">
              <a:avLst/>
            </a:prstGeom>
            <a:noFill/>
            <a:ln w="38100" cap="flat" cmpd="sng">
              <a:solidFill>
                <a:srgbClr val="F58F3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" name="Google Shape;81;p13">
              <a:extLst>
                <a:ext uri="{FF2B5EF4-FFF2-40B4-BE49-F238E27FC236}">
                  <a16:creationId xmlns:a16="http://schemas.microsoft.com/office/drawing/2014/main" id="{BF6C7FAE-2270-C9AB-75BA-26A9D30E8649}"/>
                </a:ext>
              </a:extLst>
            </p:cNvPr>
            <p:cNvCxnSpPr/>
            <p:nvPr/>
          </p:nvCxnSpPr>
          <p:spPr>
            <a:xfrm>
              <a:off x="6753429" y="3151593"/>
              <a:ext cx="0" cy="783000"/>
            </a:xfrm>
            <a:prstGeom prst="straightConnector1">
              <a:avLst/>
            </a:prstGeom>
            <a:noFill/>
            <a:ln w="38100" cap="flat" cmpd="sng">
              <a:solidFill>
                <a:srgbClr val="F58F3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" name="Google Shape;82;p13">
              <a:extLst>
                <a:ext uri="{FF2B5EF4-FFF2-40B4-BE49-F238E27FC236}">
                  <a16:creationId xmlns:a16="http://schemas.microsoft.com/office/drawing/2014/main" id="{4FBF6003-DF2D-3BC1-8C6E-1D1EF1890B70}"/>
                </a:ext>
              </a:extLst>
            </p:cNvPr>
            <p:cNvSpPr txBox="1"/>
            <p:nvPr/>
          </p:nvSpPr>
          <p:spPr>
            <a:xfrm>
              <a:off x="2270492" y="2333181"/>
              <a:ext cx="20670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58F3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Near Detector</a:t>
              </a:r>
              <a:endParaRPr sz="2000" b="1">
                <a:solidFill>
                  <a:srgbClr val="F58F3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4" name="Google Shape;83;p13">
              <a:extLst>
                <a:ext uri="{FF2B5EF4-FFF2-40B4-BE49-F238E27FC236}">
                  <a16:creationId xmlns:a16="http://schemas.microsoft.com/office/drawing/2014/main" id="{D00896F5-3DFA-C4DD-B6F0-6FDF94536C23}"/>
                </a:ext>
              </a:extLst>
            </p:cNvPr>
            <p:cNvSpPr txBox="1"/>
            <p:nvPr/>
          </p:nvSpPr>
          <p:spPr>
            <a:xfrm>
              <a:off x="5573719" y="2698985"/>
              <a:ext cx="18750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58F3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Far Detector</a:t>
              </a:r>
              <a:endParaRPr sz="2000" b="1">
                <a:solidFill>
                  <a:srgbClr val="F58F3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15" name="Google Shape;84;p13">
              <a:extLst>
                <a:ext uri="{FF2B5EF4-FFF2-40B4-BE49-F238E27FC236}">
                  <a16:creationId xmlns:a16="http://schemas.microsoft.com/office/drawing/2014/main" id="{102B01DD-7C6D-12FC-0F50-99C7F04A6589}"/>
                </a:ext>
              </a:extLst>
            </p:cNvPr>
            <p:cNvCxnSpPr/>
            <p:nvPr/>
          </p:nvCxnSpPr>
          <p:spPr>
            <a:xfrm>
              <a:off x="3766193" y="3628893"/>
              <a:ext cx="2414220" cy="569700"/>
            </a:xfrm>
            <a:prstGeom prst="straightConnector1">
              <a:avLst/>
            </a:prstGeom>
            <a:noFill/>
            <a:ln w="38100" cap="flat" cmpd="sng">
              <a:solidFill>
                <a:srgbClr val="F8ECB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6" name="Google Shape;85;p13">
              <a:extLst>
                <a:ext uri="{FF2B5EF4-FFF2-40B4-BE49-F238E27FC236}">
                  <a16:creationId xmlns:a16="http://schemas.microsoft.com/office/drawing/2014/main" id="{C19B6A06-83EC-F53C-7D64-52F2D2B4A68C}"/>
                </a:ext>
              </a:extLst>
            </p:cNvPr>
            <p:cNvSpPr txBox="1"/>
            <p:nvPr/>
          </p:nvSpPr>
          <p:spPr>
            <a:xfrm rot="720345">
              <a:off x="3718955" y="3888534"/>
              <a:ext cx="2677945" cy="492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8ECB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Many 100s of km</a:t>
              </a:r>
              <a:endParaRPr sz="2000" b="1">
                <a:solidFill>
                  <a:srgbClr val="F8ECB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9" name="Picture 2" descr="https://lh6.googleusercontent.com/4QD8mncTrADFv2z0MW9hRIE1SUhQS75GRT9DhOS56cMCMbHFYEvxYNtElnowoUvE7iDvwDV4FSbUqd5FGFU4_Cr1esQ3keKvb7ID08c-zbxvHNnaYob1kGGdMiApgdIOzxVEYoKUDvQ">
            <a:extLst>
              <a:ext uri="{FF2B5EF4-FFF2-40B4-BE49-F238E27FC236}">
                <a16:creationId xmlns:a16="http://schemas.microsoft.com/office/drawing/2014/main" id="{7AB1DAD1-9F52-7EA4-0254-D3657E6DB4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6" t="1" b="66785"/>
          <a:stretch/>
        </p:blipFill>
        <p:spPr bwMode="auto">
          <a:xfrm>
            <a:off x="1269242" y="3766760"/>
            <a:ext cx="2633318" cy="1406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DE9FE19-E8D5-6C24-3D20-625565EAF4D8}"/>
                  </a:ext>
                </a:extLst>
              </p:cNvPr>
              <p:cNvSpPr txBox="1"/>
              <p:nvPr/>
            </p:nvSpPr>
            <p:spPr>
              <a:xfrm>
                <a:off x="2984373" y="3806809"/>
                <a:ext cx="694549" cy="59888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GB" sz="4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17443A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</m:ctrlPr>
                        </m:sSubPr>
                        <m:e>
                          <m:r>
                            <a:rPr kumimoji="0" lang="en-GB" sz="4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17443A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𝝂</m:t>
                          </m:r>
                        </m:e>
                        <m:sub>
                          <m:r>
                            <a:rPr kumimoji="0" lang="en-GB" sz="4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17443A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𝝁</m:t>
                          </m:r>
                        </m:sub>
                      </m:sSub>
                    </m:oMath>
                  </m:oMathPara>
                </a14:m>
                <a:endParaRPr kumimoji="0" lang="en-GB" sz="4000" b="1" i="0" u="none" strike="noStrike" cap="none" spc="0" normalizeH="0" baseline="0">
                  <a:ln>
                    <a:noFill/>
                  </a:ln>
                  <a:solidFill>
                    <a:srgbClr val="17443A"/>
                  </a:solidFill>
                  <a:effectLst/>
                  <a:uFillTx/>
                  <a:ea typeface="+mn-ea"/>
                  <a:cs typeface="+mn-cs"/>
                  <a:sym typeface="Helvetica Neue"/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DE9FE19-E8D5-6C24-3D20-625565EAF4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4373" y="3806809"/>
                <a:ext cx="694549" cy="598882"/>
              </a:xfrm>
              <a:prstGeom prst="rect">
                <a:avLst/>
              </a:prstGeom>
              <a:blipFill>
                <a:blip r:embed="rId5"/>
                <a:stretch>
                  <a:fillRect l="-9091" r="-5455" b="-22449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F8EAE76-7BE2-8929-7155-C8F6E4C8C7F3}"/>
                  </a:ext>
                </a:extLst>
              </p:cNvPr>
              <p:cNvSpPr txBox="1"/>
              <p:nvPr/>
            </p:nvSpPr>
            <p:spPr>
              <a:xfrm>
                <a:off x="3424801" y="5114701"/>
                <a:ext cx="477759" cy="38779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GB" sz="2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</m:ctrlPr>
                        </m:sSubPr>
                        <m:e>
                          <m:r>
                            <a:rPr kumimoji="0" lang="en-GB" sz="2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𝐸</m:t>
                          </m:r>
                        </m:e>
                        <m:sub>
                          <m:r>
                            <a:rPr kumimoji="0" lang="en-GB" sz="2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𝜈</m:t>
                          </m:r>
                        </m:sub>
                      </m:sSub>
                    </m:oMath>
                  </m:oMathPara>
                </a14:m>
                <a:endParaRPr kumimoji="0" lang="en-GB" sz="2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ea typeface="+mn-ea"/>
                  <a:cs typeface="+mn-cs"/>
                  <a:sym typeface="Helvetica Neue"/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F8EAE76-7BE2-8929-7155-C8F6E4C8C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4801" y="5114701"/>
                <a:ext cx="477759" cy="387798"/>
              </a:xfrm>
              <a:prstGeom prst="rect">
                <a:avLst/>
              </a:prstGeom>
              <a:blipFill>
                <a:blip r:embed="rId6"/>
                <a:stretch>
                  <a:fillRect l="-12821" t="-3125" b="-9375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050A9EA-F96A-BD67-A605-1D40FB4F5590}"/>
                  </a:ext>
                </a:extLst>
              </p:cNvPr>
              <p:cNvSpPr txBox="1"/>
              <p:nvPr/>
            </p:nvSpPr>
            <p:spPr>
              <a:xfrm rot="16200000">
                <a:off x="766225" y="3804406"/>
                <a:ext cx="554767" cy="38779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GB" sz="2800" b="0" i="0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GB" sz="2800" b="0" i="0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Φ</m:t>
                          </m:r>
                        </m:e>
                        <m:sub>
                          <m:r>
                            <a:rPr kumimoji="0" lang="en-GB" sz="2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𝜈</m:t>
                          </m:r>
                        </m:sub>
                      </m:sSub>
                    </m:oMath>
                  </m:oMathPara>
                </a14:m>
                <a:endParaRPr kumimoji="0" lang="en-GB" sz="2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ea typeface="+mn-ea"/>
                  <a:cs typeface="+mn-cs"/>
                  <a:sym typeface="Helvetica Neue"/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050A9EA-F96A-BD67-A605-1D40FB4F55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766225" y="3804406"/>
                <a:ext cx="554767" cy="387798"/>
              </a:xfrm>
              <a:prstGeom prst="rect">
                <a:avLst/>
              </a:prstGeom>
              <a:blipFill>
                <a:blip r:embed="rId7"/>
                <a:stretch>
                  <a:fillRect r="-9375" b="-1333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2DAF756-0975-7B97-5030-DF99FADC9D64}"/>
                  </a:ext>
                </a:extLst>
              </p:cNvPr>
              <p:cNvSpPr txBox="1"/>
              <p:nvPr/>
            </p:nvSpPr>
            <p:spPr>
              <a:xfrm>
                <a:off x="849709" y="5580656"/>
                <a:ext cx="2999667" cy="2993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GB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2DAF756-0975-7B97-5030-DF99FADC9D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709" y="5580656"/>
                <a:ext cx="2999667" cy="299313"/>
              </a:xfrm>
              <a:prstGeom prst="rect">
                <a:avLst/>
              </a:prstGeom>
              <a:blipFill>
                <a:blip r:embed="rId8"/>
                <a:stretch>
                  <a:fillRect t="-4000" r="-844" b="-20000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F247EFEE-C824-C40B-06DA-EC999451479B}"/>
              </a:ext>
            </a:extLst>
          </p:cNvPr>
          <p:cNvSpPr txBox="1"/>
          <p:nvPr/>
        </p:nvSpPr>
        <p:spPr>
          <a:xfrm>
            <a:off x="83025" y="5987308"/>
            <a:ext cx="1512168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400">
                <a:latin typeface="Century Gothic" panose="020B0502020202020204" pitchFamily="34" charset="0"/>
              </a:rPr>
              <a:t>Interaction cross section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D65F9CA-CBCF-1F2D-4EA5-3D91A15CFE6A}"/>
              </a:ext>
            </a:extLst>
          </p:cNvPr>
          <p:cNvSpPr txBox="1"/>
          <p:nvPr/>
        </p:nvSpPr>
        <p:spPr>
          <a:xfrm>
            <a:off x="1735380" y="6217990"/>
            <a:ext cx="1512168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400">
                <a:latin typeface="Century Gothic" panose="020B0502020202020204" pitchFamily="34" charset="0"/>
              </a:rPr>
              <a:t>Neutrino flux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F20D23D-5DF0-8C9F-EE04-65B177EEFBEC}"/>
              </a:ext>
            </a:extLst>
          </p:cNvPr>
          <p:cNvSpPr txBox="1"/>
          <p:nvPr/>
        </p:nvSpPr>
        <p:spPr>
          <a:xfrm>
            <a:off x="3363498" y="6039268"/>
            <a:ext cx="971755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400">
                <a:latin typeface="Century Gothic" panose="020B0502020202020204" pitchFamily="34" charset="0"/>
              </a:rPr>
              <a:t>Detector effects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BD02A9E-9CF7-90F6-6C9A-6A33A48DAF77}"/>
              </a:ext>
            </a:extLst>
          </p:cNvPr>
          <p:cNvCxnSpPr>
            <a:stCxn id="22" idx="3"/>
          </p:cNvCxnSpPr>
          <p:nvPr/>
        </p:nvCxnSpPr>
        <p:spPr>
          <a:xfrm flipV="1">
            <a:off x="1595193" y="5799607"/>
            <a:ext cx="445003" cy="4493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F677643-A06D-D730-64A2-D1AB54DB3338}"/>
              </a:ext>
            </a:extLst>
          </p:cNvPr>
          <p:cNvCxnSpPr>
            <a:cxnSpLocks/>
            <a:stCxn id="23" idx="0"/>
          </p:cNvCxnSpPr>
          <p:nvPr/>
        </p:nvCxnSpPr>
        <p:spPr>
          <a:xfrm flipV="1">
            <a:off x="2491464" y="5803378"/>
            <a:ext cx="76688" cy="4146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641704F-9990-8A77-7FC9-5165298BC7A9}"/>
              </a:ext>
            </a:extLst>
          </p:cNvPr>
          <p:cNvCxnSpPr>
            <a:cxnSpLocks/>
            <a:stCxn id="24" idx="0"/>
          </p:cNvCxnSpPr>
          <p:nvPr/>
        </p:nvCxnSpPr>
        <p:spPr>
          <a:xfrm flipH="1" flipV="1">
            <a:off x="3678922" y="5845807"/>
            <a:ext cx="170454" cy="1934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C833535B-9F47-6EDF-ECEC-8563007A81E9}"/>
              </a:ext>
            </a:extLst>
          </p:cNvPr>
          <p:cNvSpPr txBox="1"/>
          <p:nvPr/>
        </p:nvSpPr>
        <p:spPr>
          <a:xfrm>
            <a:off x="677177" y="5200963"/>
            <a:ext cx="5129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u="sng">
                <a:latin typeface="Century Gothic" panose="020B0502020202020204" pitchFamily="34" charset="0"/>
              </a:rPr>
              <a:t>At the near detector</a:t>
            </a:r>
            <a:endParaRPr lang="en-GB" b="1" u="sng"/>
          </a:p>
        </p:txBody>
      </p:sp>
      <p:sp>
        <p:nvSpPr>
          <p:cNvPr id="32" name="AutoShape 2">
            <a:extLst>
              <a:ext uri="{FF2B5EF4-FFF2-40B4-BE49-F238E27FC236}">
                <a16:creationId xmlns:a16="http://schemas.microsoft.com/office/drawing/2014/main" id="{4E0EDDD5-8059-D232-E439-72489FF398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E5BEA6E-7578-D878-36E8-F6BC67984E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8328" y="2822242"/>
            <a:ext cx="575056" cy="593866"/>
          </a:xfrm>
          <a:prstGeom prst="rect">
            <a:avLst/>
          </a:prstGeom>
        </p:spPr>
      </p:pic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462C48ED-5885-19CE-4E1D-0F2D8D315E74}"/>
              </a:ext>
            </a:extLst>
          </p:cNvPr>
          <p:cNvSpPr/>
          <p:nvPr/>
        </p:nvSpPr>
        <p:spPr>
          <a:xfrm>
            <a:off x="4410576" y="3647212"/>
            <a:ext cx="4499278" cy="27153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4" name="Picture 15">
            <a:extLst>
              <a:ext uri="{FF2B5EF4-FFF2-40B4-BE49-F238E27FC236}">
                <a16:creationId xmlns:a16="http://schemas.microsoft.com/office/drawing/2014/main" id="{3F350663-748E-7A03-5221-2702F9738D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9" t="5357" r="38507" b="4316"/>
          <a:stretch/>
        </p:blipFill>
        <p:spPr bwMode="auto">
          <a:xfrm>
            <a:off x="4648957" y="3658886"/>
            <a:ext cx="1409162" cy="1490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2EBE750-54F2-566C-6A4D-CA6BBF54E37E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13863"/>
          <a:stretch/>
        </p:blipFill>
        <p:spPr>
          <a:xfrm>
            <a:off x="4764904" y="5102912"/>
            <a:ext cx="1100796" cy="1197966"/>
          </a:xfrm>
          <a:prstGeom prst="rect">
            <a:avLst/>
          </a:prstGeom>
        </p:spPr>
      </p:pic>
      <p:pic>
        <p:nvPicPr>
          <p:cNvPr id="2050" name="Picture 2" descr="A new web site for the DUNE experiment – IJCLab">
            <a:extLst>
              <a:ext uri="{FF2B5EF4-FFF2-40B4-BE49-F238E27FC236}">
                <a16:creationId xmlns:a16="http://schemas.microsoft.com/office/drawing/2014/main" id="{D4541105-C964-AA0C-207E-BD9C435082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122" y="3729795"/>
            <a:ext cx="1753319" cy="1170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yper-Kamiokande construction to start in 2020 – CERN Courier">
            <a:extLst>
              <a:ext uri="{FF2B5EF4-FFF2-40B4-BE49-F238E27FC236}">
                <a16:creationId xmlns:a16="http://schemas.microsoft.com/office/drawing/2014/main" id="{93E8EAF7-A6CE-F4C6-F56C-CD67627E02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57" t="14039" r="26973" b="20321"/>
          <a:stretch/>
        </p:blipFill>
        <p:spPr bwMode="auto">
          <a:xfrm>
            <a:off x="7098611" y="4995562"/>
            <a:ext cx="1207219" cy="1283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A8FC5954-300D-35BE-E097-B6FADD265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CD50FE-8719-DA0A-E794-693E7B9301E9}"/>
              </a:ext>
            </a:extLst>
          </p:cNvPr>
          <p:cNvSpPr/>
          <p:nvPr/>
        </p:nvSpPr>
        <p:spPr>
          <a:xfrm rot="19723878">
            <a:off x="1211308" y="1873609"/>
            <a:ext cx="546320" cy="707021"/>
          </a:xfrm>
          <a:prstGeom prst="rect">
            <a:avLst/>
          </a:prstGeom>
          <a:solidFill>
            <a:srgbClr val="E2FCFF"/>
          </a:solidFill>
          <a:ln>
            <a:solidFill>
              <a:srgbClr val="E2F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9E9D13A-FCC8-E29E-83FC-1DC03002F194}"/>
              </a:ext>
            </a:extLst>
          </p:cNvPr>
          <p:cNvSpPr/>
          <p:nvPr/>
        </p:nvSpPr>
        <p:spPr>
          <a:xfrm rot="19551482">
            <a:off x="1166039" y="2102601"/>
            <a:ext cx="700962" cy="483756"/>
          </a:xfrm>
          <a:prstGeom prst="rect">
            <a:avLst/>
          </a:prstGeom>
          <a:solidFill>
            <a:srgbClr val="E2FCFF"/>
          </a:solidFill>
          <a:ln>
            <a:solidFill>
              <a:srgbClr val="E2F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9763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Accelerator-Based Experiments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F258A5D-2143-573E-5518-F76519AE9C4A}"/>
              </a:ext>
            </a:extLst>
          </p:cNvPr>
          <p:cNvGrpSpPr/>
          <p:nvPr/>
        </p:nvGrpSpPr>
        <p:grpSpPr>
          <a:xfrm>
            <a:off x="1043608" y="1052736"/>
            <a:ext cx="6850867" cy="2971925"/>
            <a:chOff x="597852" y="2333181"/>
            <a:chExt cx="6850867" cy="29719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3" name="Picture 6" descr="https://lh5.googleusercontent.com/Z7Kq_tWEffXaFyb4B68j1_WuTgnd0Btws6j5ePtRBIkzTxeyZycHNIx-Q2TBQs7L0Ff1Ygsf_wcklbgk9f_vuq8dzOFgmv0A7FoBz7n7gPF9sHYipEK3XuW6SSNK8h2aIr8x-FXtms8=s0">
              <a:extLst>
                <a:ext uri="{FF2B5EF4-FFF2-40B4-BE49-F238E27FC236}">
                  <a16:creationId xmlns:a16="http://schemas.microsoft.com/office/drawing/2014/main" id="{C16C4FAE-470D-FCE1-FD30-83A8FC60B75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81" t="20867" r="9344" b="11885"/>
            <a:stretch/>
          </p:blipFill>
          <p:spPr bwMode="auto">
            <a:xfrm flipH="1">
              <a:off x="597852" y="2367056"/>
              <a:ext cx="6850867" cy="237741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scene3d>
              <a:camera prst="orthographicFront">
                <a:rot lat="600000" lon="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6EB298E-7E07-0939-74AF-5E0BAF71921D}"/>
                </a:ext>
              </a:extLst>
            </p:cNvPr>
            <p:cNvSpPr/>
            <p:nvPr/>
          </p:nvSpPr>
          <p:spPr>
            <a:xfrm>
              <a:off x="597852" y="4381776"/>
              <a:ext cx="6096000" cy="92333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GB" b="1">
                  <a:solidFill>
                    <a:srgbClr val="10BEEA"/>
                  </a:solidFill>
                  <a:latin typeface="+mj-lt"/>
                </a:rPr>
                <a:t>Particle Accelerator</a:t>
              </a:r>
              <a:endParaRPr lang="en-GB">
                <a:latin typeface="+mj-lt"/>
              </a:endParaRPr>
            </a:p>
            <a:p>
              <a:br>
                <a:rPr lang="en-GB"/>
              </a:br>
              <a:endParaRPr lang="en-GB"/>
            </a:p>
          </p:txBody>
        </p:sp>
        <p:cxnSp>
          <p:nvCxnSpPr>
            <p:cNvPr id="5" name="Google Shape;79;p13">
              <a:extLst>
                <a:ext uri="{FF2B5EF4-FFF2-40B4-BE49-F238E27FC236}">
                  <a16:creationId xmlns:a16="http://schemas.microsoft.com/office/drawing/2014/main" id="{FF301E92-361B-E42D-1127-CE456687FA9A}"/>
                </a:ext>
              </a:extLst>
            </p:cNvPr>
            <p:cNvCxnSpPr/>
            <p:nvPr/>
          </p:nvCxnSpPr>
          <p:spPr>
            <a:xfrm>
              <a:off x="1708861" y="4037519"/>
              <a:ext cx="0" cy="396885"/>
            </a:xfrm>
            <a:prstGeom prst="straightConnector1">
              <a:avLst/>
            </a:prstGeom>
            <a:noFill/>
            <a:ln w="38100" cap="flat" cmpd="sng">
              <a:solidFill>
                <a:srgbClr val="10BE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" name="Google Shape;80;p13">
              <a:extLst>
                <a:ext uri="{FF2B5EF4-FFF2-40B4-BE49-F238E27FC236}">
                  <a16:creationId xmlns:a16="http://schemas.microsoft.com/office/drawing/2014/main" id="{40A4E094-D6D3-DA38-3B93-2DD4BFF8D6D1}"/>
                </a:ext>
              </a:extLst>
            </p:cNvPr>
            <p:cNvCxnSpPr/>
            <p:nvPr/>
          </p:nvCxnSpPr>
          <p:spPr>
            <a:xfrm>
              <a:off x="3611440" y="2684092"/>
              <a:ext cx="0" cy="213900"/>
            </a:xfrm>
            <a:prstGeom prst="straightConnector1">
              <a:avLst/>
            </a:prstGeom>
            <a:noFill/>
            <a:ln w="38100" cap="flat" cmpd="sng">
              <a:solidFill>
                <a:srgbClr val="F58F3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" name="Google Shape;81;p13">
              <a:extLst>
                <a:ext uri="{FF2B5EF4-FFF2-40B4-BE49-F238E27FC236}">
                  <a16:creationId xmlns:a16="http://schemas.microsoft.com/office/drawing/2014/main" id="{BF6C7FAE-2270-C9AB-75BA-26A9D30E8649}"/>
                </a:ext>
              </a:extLst>
            </p:cNvPr>
            <p:cNvCxnSpPr/>
            <p:nvPr/>
          </p:nvCxnSpPr>
          <p:spPr>
            <a:xfrm>
              <a:off x="6753429" y="3151593"/>
              <a:ext cx="0" cy="783000"/>
            </a:xfrm>
            <a:prstGeom prst="straightConnector1">
              <a:avLst/>
            </a:prstGeom>
            <a:noFill/>
            <a:ln w="38100" cap="flat" cmpd="sng">
              <a:solidFill>
                <a:srgbClr val="F58F3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" name="Google Shape;82;p13">
              <a:extLst>
                <a:ext uri="{FF2B5EF4-FFF2-40B4-BE49-F238E27FC236}">
                  <a16:creationId xmlns:a16="http://schemas.microsoft.com/office/drawing/2014/main" id="{4FBF6003-DF2D-3BC1-8C6E-1D1EF1890B70}"/>
                </a:ext>
              </a:extLst>
            </p:cNvPr>
            <p:cNvSpPr txBox="1"/>
            <p:nvPr/>
          </p:nvSpPr>
          <p:spPr>
            <a:xfrm>
              <a:off x="2270492" y="2333181"/>
              <a:ext cx="20670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58F3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Near Detector</a:t>
              </a:r>
              <a:endParaRPr sz="2000" b="1">
                <a:solidFill>
                  <a:srgbClr val="F58F3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4" name="Google Shape;83;p13">
              <a:extLst>
                <a:ext uri="{FF2B5EF4-FFF2-40B4-BE49-F238E27FC236}">
                  <a16:creationId xmlns:a16="http://schemas.microsoft.com/office/drawing/2014/main" id="{D00896F5-3DFA-C4DD-B6F0-6FDF94536C23}"/>
                </a:ext>
              </a:extLst>
            </p:cNvPr>
            <p:cNvSpPr txBox="1"/>
            <p:nvPr/>
          </p:nvSpPr>
          <p:spPr>
            <a:xfrm>
              <a:off x="5573719" y="2698985"/>
              <a:ext cx="18750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58F3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Far Detector</a:t>
              </a:r>
              <a:endParaRPr sz="2000" b="1">
                <a:solidFill>
                  <a:srgbClr val="F58F3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15" name="Google Shape;84;p13">
              <a:extLst>
                <a:ext uri="{FF2B5EF4-FFF2-40B4-BE49-F238E27FC236}">
                  <a16:creationId xmlns:a16="http://schemas.microsoft.com/office/drawing/2014/main" id="{102B01DD-7C6D-12FC-0F50-99C7F04A6589}"/>
                </a:ext>
              </a:extLst>
            </p:cNvPr>
            <p:cNvCxnSpPr/>
            <p:nvPr/>
          </p:nvCxnSpPr>
          <p:spPr>
            <a:xfrm>
              <a:off x="3766193" y="3628893"/>
              <a:ext cx="2414220" cy="569700"/>
            </a:xfrm>
            <a:prstGeom prst="straightConnector1">
              <a:avLst/>
            </a:prstGeom>
            <a:noFill/>
            <a:ln w="38100" cap="flat" cmpd="sng">
              <a:solidFill>
                <a:srgbClr val="F8ECB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6" name="Google Shape;85;p13">
              <a:extLst>
                <a:ext uri="{FF2B5EF4-FFF2-40B4-BE49-F238E27FC236}">
                  <a16:creationId xmlns:a16="http://schemas.microsoft.com/office/drawing/2014/main" id="{C19B6A06-83EC-F53C-7D64-52F2D2B4A68C}"/>
                </a:ext>
              </a:extLst>
            </p:cNvPr>
            <p:cNvSpPr txBox="1"/>
            <p:nvPr/>
          </p:nvSpPr>
          <p:spPr>
            <a:xfrm rot="720345">
              <a:off x="3718955" y="3888534"/>
              <a:ext cx="2677945" cy="492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8ECB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Many 100s of km</a:t>
              </a:r>
              <a:endParaRPr sz="2000" b="1">
                <a:solidFill>
                  <a:srgbClr val="F8ECB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9" name="Picture 2" descr="https://lh6.googleusercontent.com/4QD8mncTrADFv2z0MW9hRIE1SUhQS75GRT9DhOS56cMCMbHFYEvxYNtElnowoUvE7iDvwDV4FSbUqd5FGFU4_Cr1esQ3keKvb7ID08c-zbxvHNnaYob1kGGdMiApgdIOzxVEYoKUDvQ">
            <a:extLst>
              <a:ext uri="{FF2B5EF4-FFF2-40B4-BE49-F238E27FC236}">
                <a16:creationId xmlns:a16="http://schemas.microsoft.com/office/drawing/2014/main" id="{7AB1DAD1-9F52-7EA4-0254-D3657E6DB4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6" t="1" b="66785"/>
          <a:stretch/>
        </p:blipFill>
        <p:spPr bwMode="auto">
          <a:xfrm>
            <a:off x="1269242" y="3766760"/>
            <a:ext cx="2633318" cy="1406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DE9FE19-E8D5-6C24-3D20-625565EAF4D8}"/>
                  </a:ext>
                </a:extLst>
              </p:cNvPr>
              <p:cNvSpPr txBox="1"/>
              <p:nvPr/>
            </p:nvSpPr>
            <p:spPr>
              <a:xfrm>
                <a:off x="2984373" y="3806809"/>
                <a:ext cx="694549" cy="59888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GB" sz="4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17443A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</m:ctrlPr>
                        </m:sSubPr>
                        <m:e>
                          <m:r>
                            <a:rPr kumimoji="0" lang="en-GB" sz="4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17443A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𝝂</m:t>
                          </m:r>
                        </m:e>
                        <m:sub>
                          <m:r>
                            <a:rPr kumimoji="0" lang="en-GB" sz="4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17443A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𝝁</m:t>
                          </m:r>
                        </m:sub>
                      </m:sSub>
                    </m:oMath>
                  </m:oMathPara>
                </a14:m>
                <a:endParaRPr kumimoji="0" lang="en-GB" sz="4000" b="1" i="0" u="none" strike="noStrike" cap="none" spc="0" normalizeH="0" baseline="0">
                  <a:ln>
                    <a:noFill/>
                  </a:ln>
                  <a:solidFill>
                    <a:srgbClr val="17443A"/>
                  </a:solidFill>
                  <a:effectLst/>
                  <a:uFillTx/>
                  <a:ea typeface="+mn-ea"/>
                  <a:cs typeface="+mn-cs"/>
                  <a:sym typeface="Helvetica Neue"/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DE9FE19-E8D5-6C24-3D20-625565EAF4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4373" y="3806809"/>
                <a:ext cx="694549" cy="598882"/>
              </a:xfrm>
              <a:prstGeom prst="rect">
                <a:avLst/>
              </a:prstGeom>
              <a:blipFill>
                <a:blip r:embed="rId5"/>
                <a:stretch>
                  <a:fillRect l="-9091" r="-5455" b="-22449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F8EAE76-7BE2-8929-7155-C8F6E4C8C7F3}"/>
                  </a:ext>
                </a:extLst>
              </p:cNvPr>
              <p:cNvSpPr txBox="1"/>
              <p:nvPr/>
            </p:nvSpPr>
            <p:spPr>
              <a:xfrm>
                <a:off x="3424801" y="5114701"/>
                <a:ext cx="477759" cy="38779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GB" sz="2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</m:ctrlPr>
                        </m:sSubPr>
                        <m:e>
                          <m:r>
                            <a:rPr kumimoji="0" lang="en-GB" sz="2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𝐸</m:t>
                          </m:r>
                        </m:e>
                        <m:sub>
                          <m:r>
                            <a:rPr kumimoji="0" lang="en-GB" sz="2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𝜈</m:t>
                          </m:r>
                        </m:sub>
                      </m:sSub>
                    </m:oMath>
                  </m:oMathPara>
                </a14:m>
                <a:endParaRPr kumimoji="0" lang="en-GB" sz="2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ea typeface="+mn-ea"/>
                  <a:cs typeface="+mn-cs"/>
                  <a:sym typeface="Helvetica Neue"/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F8EAE76-7BE2-8929-7155-C8F6E4C8C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4801" y="5114701"/>
                <a:ext cx="477759" cy="387798"/>
              </a:xfrm>
              <a:prstGeom prst="rect">
                <a:avLst/>
              </a:prstGeom>
              <a:blipFill>
                <a:blip r:embed="rId6"/>
                <a:stretch>
                  <a:fillRect l="-12821" t="-3125" b="-9375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050A9EA-F96A-BD67-A605-1D40FB4F5590}"/>
                  </a:ext>
                </a:extLst>
              </p:cNvPr>
              <p:cNvSpPr txBox="1"/>
              <p:nvPr/>
            </p:nvSpPr>
            <p:spPr>
              <a:xfrm rot="16200000">
                <a:off x="766225" y="3804406"/>
                <a:ext cx="554767" cy="38779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GB" sz="2800" b="0" i="0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GB" sz="2800" b="0" i="0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Φ</m:t>
                          </m:r>
                        </m:e>
                        <m:sub>
                          <m:r>
                            <a:rPr kumimoji="0" lang="en-GB" sz="2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𝜈</m:t>
                          </m:r>
                        </m:sub>
                      </m:sSub>
                    </m:oMath>
                  </m:oMathPara>
                </a14:m>
                <a:endParaRPr kumimoji="0" lang="en-GB" sz="2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ea typeface="+mn-ea"/>
                  <a:cs typeface="+mn-cs"/>
                  <a:sym typeface="Helvetica Neue"/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050A9EA-F96A-BD67-A605-1D40FB4F55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766225" y="3804406"/>
                <a:ext cx="554767" cy="387798"/>
              </a:xfrm>
              <a:prstGeom prst="rect">
                <a:avLst/>
              </a:prstGeom>
              <a:blipFill>
                <a:blip r:embed="rId7"/>
                <a:stretch>
                  <a:fillRect r="-9375" b="-1333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2DAF756-0975-7B97-5030-DF99FADC9D64}"/>
                  </a:ext>
                </a:extLst>
              </p:cNvPr>
              <p:cNvSpPr txBox="1"/>
              <p:nvPr/>
            </p:nvSpPr>
            <p:spPr>
              <a:xfrm>
                <a:off x="849709" y="5580656"/>
                <a:ext cx="2999667" cy="2993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GB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2DAF756-0975-7B97-5030-DF99FADC9D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709" y="5580656"/>
                <a:ext cx="2999667" cy="299313"/>
              </a:xfrm>
              <a:prstGeom prst="rect">
                <a:avLst/>
              </a:prstGeom>
              <a:blipFill>
                <a:blip r:embed="rId8"/>
                <a:stretch>
                  <a:fillRect t="-4000" r="-844" b="-20000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F247EFEE-C824-C40B-06DA-EC999451479B}"/>
              </a:ext>
            </a:extLst>
          </p:cNvPr>
          <p:cNvSpPr txBox="1"/>
          <p:nvPr/>
        </p:nvSpPr>
        <p:spPr>
          <a:xfrm>
            <a:off x="83025" y="5987308"/>
            <a:ext cx="1512168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400">
                <a:latin typeface="Century Gothic" panose="020B0502020202020204" pitchFamily="34" charset="0"/>
              </a:rPr>
              <a:t>Interaction cross section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D65F9CA-CBCF-1F2D-4EA5-3D91A15CFE6A}"/>
              </a:ext>
            </a:extLst>
          </p:cNvPr>
          <p:cNvSpPr txBox="1"/>
          <p:nvPr/>
        </p:nvSpPr>
        <p:spPr>
          <a:xfrm>
            <a:off x="1735380" y="6217990"/>
            <a:ext cx="1512168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400">
                <a:latin typeface="Century Gothic" panose="020B0502020202020204" pitchFamily="34" charset="0"/>
              </a:rPr>
              <a:t>Neutrino flux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F20D23D-5DF0-8C9F-EE04-65B177EEFBEC}"/>
              </a:ext>
            </a:extLst>
          </p:cNvPr>
          <p:cNvSpPr txBox="1"/>
          <p:nvPr/>
        </p:nvSpPr>
        <p:spPr>
          <a:xfrm>
            <a:off x="3363498" y="6039268"/>
            <a:ext cx="971755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400">
                <a:latin typeface="Century Gothic" panose="020B0502020202020204" pitchFamily="34" charset="0"/>
              </a:rPr>
              <a:t>Detector effects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BD02A9E-9CF7-90F6-6C9A-6A33A48DAF77}"/>
              </a:ext>
            </a:extLst>
          </p:cNvPr>
          <p:cNvCxnSpPr>
            <a:stCxn id="22" idx="3"/>
          </p:cNvCxnSpPr>
          <p:nvPr/>
        </p:nvCxnSpPr>
        <p:spPr>
          <a:xfrm flipV="1">
            <a:off x="1595193" y="5799607"/>
            <a:ext cx="445003" cy="4493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F677643-A06D-D730-64A2-D1AB54DB3338}"/>
              </a:ext>
            </a:extLst>
          </p:cNvPr>
          <p:cNvCxnSpPr>
            <a:cxnSpLocks/>
            <a:stCxn id="23" idx="0"/>
          </p:cNvCxnSpPr>
          <p:nvPr/>
        </p:nvCxnSpPr>
        <p:spPr>
          <a:xfrm flipV="1">
            <a:off x="2491464" y="5803378"/>
            <a:ext cx="76688" cy="4146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641704F-9990-8A77-7FC9-5165298BC7A9}"/>
              </a:ext>
            </a:extLst>
          </p:cNvPr>
          <p:cNvCxnSpPr>
            <a:cxnSpLocks/>
            <a:stCxn id="24" idx="0"/>
          </p:cNvCxnSpPr>
          <p:nvPr/>
        </p:nvCxnSpPr>
        <p:spPr>
          <a:xfrm flipH="1" flipV="1">
            <a:off x="3678922" y="5845807"/>
            <a:ext cx="170454" cy="1934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C833535B-9F47-6EDF-ECEC-8563007A81E9}"/>
              </a:ext>
            </a:extLst>
          </p:cNvPr>
          <p:cNvSpPr txBox="1"/>
          <p:nvPr/>
        </p:nvSpPr>
        <p:spPr>
          <a:xfrm>
            <a:off x="677177" y="5200963"/>
            <a:ext cx="5129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u="sng">
                <a:latin typeface="Century Gothic" panose="020B0502020202020204" pitchFamily="34" charset="0"/>
              </a:rPr>
              <a:t>At the near detector</a:t>
            </a:r>
            <a:endParaRPr lang="en-GB" b="1" u="sng"/>
          </a:p>
        </p:txBody>
      </p:sp>
      <p:sp>
        <p:nvSpPr>
          <p:cNvPr id="32" name="AutoShape 2">
            <a:extLst>
              <a:ext uri="{FF2B5EF4-FFF2-40B4-BE49-F238E27FC236}">
                <a16:creationId xmlns:a16="http://schemas.microsoft.com/office/drawing/2014/main" id="{4E0EDDD5-8059-D232-E439-72489FF398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E5BEA6E-7578-D878-36E8-F6BC67984E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8328" y="2822242"/>
            <a:ext cx="575056" cy="593866"/>
          </a:xfrm>
          <a:prstGeom prst="rect">
            <a:avLst/>
          </a:prstGeom>
        </p:spPr>
      </p:pic>
      <p:sp>
        <p:nvSpPr>
          <p:cNvPr id="29" name="Right Arrow 3">
            <a:extLst>
              <a:ext uri="{FF2B5EF4-FFF2-40B4-BE49-F238E27FC236}">
                <a16:creationId xmlns:a16="http://schemas.microsoft.com/office/drawing/2014/main" id="{DF198751-6D9E-ADB4-61A2-35E5778632DB}"/>
              </a:ext>
            </a:extLst>
          </p:cNvPr>
          <p:cNvSpPr/>
          <p:nvPr/>
        </p:nvSpPr>
        <p:spPr>
          <a:xfrm>
            <a:off x="4268491" y="4091107"/>
            <a:ext cx="636546" cy="705924"/>
          </a:xfrm>
          <a:prstGeom prst="rightArrow">
            <a:avLst/>
          </a:prstGeom>
          <a:solidFill>
            <a:srgbClr val="17443A"/>
          </a:solidFill>
          <a:ln w="12700" cap="flat">
            <a:solidFill>
              <a:srgbClr val="17443A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5494CD32-3159-D9D7-FBB5-CA67D1BE912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48930" y="3726803"/>
            <a:ext cx="2552254" cy="147644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E73356E-1118-F296-EF28-6093E510F5BB}"/>
                  </a:ext>
                </a:extLst>
              </p:cNvPr>
              <p:cNvSpPr txBox="1"/>
              <p:nvPr/>
            </p:nvSpPr>
            <p:spPr>
              <a:xfrm>
                <a:off x="5145851" y="3829251"/>
                <a:ext cx="660886" cy="55399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GB" sz="4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317BB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</m:ctrlPr>
                        </m:sSubPr>
                        <m:e>
                          <m:r>
                            <a:rPr kumimoji="0" lang="en-GB" sz="4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317BB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𝝂</m:t>
                          </m:r>
                        </m:e>
                        <m:sub>
                          <m:r>
                            <a:rPr kumimoji="0" lang="en-GB" sz="4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317BB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𝒆</m:t>
                          </m:r>
                        </m:sub>
                      </m:sSub>
                    </m:oMath>
                  </m:oMathPara>
                </a14:m>
                <a:endParaRPr kumimoji="0" lang="en-GB" sz="4000" b="1" i="0" u="none" strike="noStrike" cap="none" spc="0" normalizeH="0" baseline="0">
                  <a:ln>
                    <a:noFill/>
                  </a:ln>
                  <a:solidFill>
                    <a:srgbClr val="317BBF"/>
                  </a:solidFill>
                  <a:effectLst/>
                  <a:uFillTx/>
                  <a:ea typeface="+mn-ea"/>
                  <a:cs typeface="+mn-cs"/>
                  <a:sym typeface="Helvetica Neue"/>
                </a:endParaRPr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E73356E-1118-F296-EF28-6093E510F5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5851" y="3829251"/>
                <a:ext cx="660886" cy="553998"/>
              </a:xfrm>
              <a:prstGeom prst="rect">
                <a:avLst/>
              </a:prstGeom>
              <a:blipFill>
                <a:blip r:embed="rId11"/>
                <a:stretch>
                  <a:fillRect l="-9434" b="-11111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2AD164F-BDC3-D14C-1DF5-B1F2F25E2376}"/>
                  </a:ext>
                </a:extLst>
              </p:cNvPr>
              <p:cNvSpPr txBox="1"/>
              <p:nvPr/>
            </p:nvSpPr>
            <p:spPr>
              <a:xfrm>
                <a:off x="6842877" y="3829251"/>
                <a:ext cx="646459" cy="55399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GB" sz="4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94AE4A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</m:ctrlPr>
                        </m:sSubPr>
                        <m:e>
                          <m:r>
                            <a:rPr kumimoji="0" lang="en-GB" sz="4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94AE4A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𝝂</m:t>
                          </m:r>
                        </m:e>
                        <m:sub>
                          <m:r>
                            <a:rPr kumimoji="0" lang="en-GB" sz="4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94AE4A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𝝉</m:t>
                          </m:r>
                        </m:sub>
                      </m:sSub>
                    </m:oMath>
                  </m:oMathPara>
                </a14:m>
                <a:endParaRPr kumimoji="0" lang="en-GB" sz="4000" b="1" i="0" u="none" strike="noStrike" cap="none" spc="0" normalizeH="0" baseline="0">
                  <a:ln>
                    <a:noFill/>
                  </a:ln>
                  <a:solidFill>
                    <a:srgbClr val="317BBF"/>
                  </a:solidFill>
                  <a:effectLst/>
                  <a:uFillTx/>
                  <a:ea typeface="+mn-ea"/>
                  <a:cs typeface="+mn-cs"/>
                  <a:sym typeface="Helvetica Neue"/>
                </a:endParaRPr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2AD164F-BDC3-D14C-1DF5-B1F2F25E23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2877" y="3829251"/>
                <a:ext cx="646459" cy="553998"/>
              </a:xfrm>
              <a:prstGeom prst="rect">
                <a:avLst/>
              </a:prstGeom>
              <a:blipFill>
                <a:blip r:embed="rId12"/>
                <a:stretch>
                  <a:fillRect l="-9804" b="-8889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2C41875-CF08-5778-5F42-A4B03A0085C7}"/>
                  </a:ext>
                </a:extLst>
              </p:cNvPr>
              <p:cNvSpPr txBox="1"/>
              <p:nvPr/>
            </p:nvSpPr>
            <p:spPr>
              <a:xfrm>
                <a:off x="7199185" y="5127296"/>
                <a:ext cx="477759" cy="38779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GB" sz="2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</m:ctrlPr>
                        </m:sSubPr>
                        <m:e>
                          <m:r>
                            <a:rPr kumimoji="0" lang="en-GB" sz="2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𝐸</m:t>
                          </m:r>
                        </m:e>
                        <m:sub>
                          <m:r>
                            <a:rPr kumimoji="0" lang="en-GB" sz="2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𝜈</m:t>
                          </m:r>
                        </m:sub>
                      </m:sSub>
                    </m:oMath>
                  </m:oMathPara>
                </a14:m>
                <a:endParaRPr kumimoji="0" lang="en-GB" sz="2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ea typeface="+mn-ea"/>
                  <a:cs typeface="+mn-cs"/>
                  <a:sym typeface="Helvetica Neue"/>
                </a:endParaRPr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2C41875-CF08-5778-5F42-A4B03A0085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9185" y="5127296"/>
                <a:ext cx="477759" cy="387798"/>
              </a:xfrm>
              <a:prstGeom prst="rect">
                <a:avLst/>
              </a:prstGeom>
              <a:blipFill>
                <a:blip r:embed="rId6"/>
                <a:stretch>
                  <a:fillRect l="-12821" t="-3125" b="-9375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Slide Number Placeholder 30">
            <a:extLst>
              <a:ext uri="{FF2B5EF4-FFF2-40B4-BE49-F238E27FC236}">
                <a16:creationId xmlns:a16="http://schemas.microsoft.com/office/drawing/2014/main" id="{E7C888C3-DDE9-B661-6DC6-9BB1B6EE5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28572B-5A0D-0B1F-14A3-85D98C4E7B9B}"/>
              </a:ext>
            </a:extLst>
          </p:cNvPr>
          <p:cNvSpPr/>
          <p:nvPr/>
        </p:nvSpPr>
        <p:spPr>
          <a:xfrm rot="19723878">
            <a:off x="1211308" y="1873609"/>
            <a:ext cx="546320" cy="707021"/>
          </a:xfrm>
          <a:prstGeom prst="rect">
            <a:avLst/>
          </a:prstGeom>
          <a:solidFill>
            <a:srgbClr val="E2FCFF"/>
          </a:solidFill>
          <a:ln>
            <a:solidFill>
              <a:srgbClr val="E2F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437E47-8771-4870-6C2F-EEF7BB8204D8}"/>
              </a:ext>
            </a:extLst>
          </p:cNvPr>
          <p:cNvSpPr/>
          <p:nvPr/>
        </p:nvSpPr>
        <p:spPr>
          <a:xfrm rot="19551482">
            <a:off x="1166039" y="2102601"/>
            <a:ext cx="700962" cy="483756"/>
          </a:xfrm>
          <a:prstGeom prst="rect">
            <a:avLst/>
          </a:prstGeom>
          <a:solidFill>
            <a:srgbClr val="E2FCFF"/>
          </a:solidFill>
          <a:ln>
            <a:solidFill>
              <a:srgbClr val="E2F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1687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Accelerator-Based Experiments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F258A5D-2143-573E-5518-F76519AE9C4A}"/>
              </a:ext>
            </a:extLst>
          </p:cNvPr>
          <p:cNvGrpSpPr/>
          <p:nvPr/>
        </p:nvGrpSpPr>
        <p:grpSpPr>
          <a:xfrm>
            <a:off x="1043608" y="1052736"/>
            <a:ext cx="6850867" cy="2971925"/>
            <a:chOff x="597852" y="2333181"/>
            <a:chExt cx="6850867" cy="29719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3" name="Picture 6" descr="https://lh5.googleusercontent.com/Z7Kq_tWEffXaFyb4B68j1_WuTgnd0Btws6j5ePtRBIkzTxeyZycHNIx-Q2TBQs7L0Ff1Ygsf_wcklbgk9f_vuq8dzOFgmv0A7FoBz7n7gPF9sHYipEK3XuW6SSNK8h2aIr8x-FXtms8=s0">
              <a:extLst>
                <a:ext uri="{FF2B5EF4-FFF2-40B4-BE49-F238E27FC236}">
                  <a16:creationId xmlns:a16="http://schemas.microsoft.com/office/drawing/2014/main" id="{C16C4FAE-470D-FCE1-FD30-83A8FC60B75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81" t="20867" r="9344" b="11885"/>
            <a:stretch/>
          </p:blipFill>
          <p:spPr bwMode="auto">
            <a:xfrm flipH="1">
              <a:off x="597852" y="2367056"/>
              <a:ext cx="6850867" cy="237741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scene3d>
              <a:camera prst="orthographicFront">
                <a:rot lat="600000" lon="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6EB298E-7E07-0939-74AF-5E0BAF71921D}"/>
                </a:ext>
              </a:extLst>
            </p:cNvPr>
            <p:cNvSpPr/>
            <p:nvPr/>
          </p:nvSpPr>
          <p:spPr>
            <a:xfrm>
              <a:off x="597852" y="4381776"/>
              <a:ext cx="6096000" cy="92333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GB" b="1">
                  <a:solidFill>
                    <a:srgbClr val="10BEEA"/>
                  </a:solidFill>
                  <a:latin typeface="+mj-lt"/>
                </a:rPr>
                <a:t>Particle Accelerator</a:t>
              </a:r>
              <a:endParaRPr lang="en-GB">
                <a:latin typeface="+mj-lt"/>
              </a:endParaRPr>
            </a:p>
            <a:p>
              <a:br>
                <a:rPr lang="en-GB"/>
              </a:br>
              <a:endParaRPr lang="en-GB"/>
            </a:p>
          </p:txBody>
        </p:sp>
        <p:cxnSp>
          <p:nvCxnSpPr>
            <p:cNvPr id="5" name="Google Shape;79;p13">
              <a:extLst>
                <a:ext uri="{FF2B5EF4-FFF2-40B4-BE49-F238E27FC236}">
                  <a16:creationId xmlns:a16="http://schemas.microsoft.com/office/drawing/2014/main" id="{FF301E92-361B-E42D-1127-CE456687FA9A}"/>
                </a:ext>
              </a:extLst>
            </p:cNvPr>
            <p:cNvCxnSpPr/>
            <p:nvPr/>
          </p:nvCxnSpPr>
          <p:spPr>
            <a:xfrm>
              <a:off x="1708861" y="4037519"/>
              <a:ext cx="0" cy="396885"/>
            </a:xfrm>
            <a:prstGeom prst="straightConnector1">
              <a:avLst/>
            </a:prstGeom>
            <a:noFill/>
            <a:ln w="38100" cap="flat" cmpd="sng">
              <a:solidFill>
                <a:srgbClr val="10BE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" name="Google Shape;80;p13">
              <a:extLst>
                <a:ext uri="{FF2B5EF4-FFF2-40B4-BE49-F238E27FC236}">
                  <a16:creationId xmlns:a16="http://schemas.microsoft.com/office/drawing/2014/main" id="{40A4E094-D6D3-DA38-3B93-2DD4BFF8D6D1}"/>
                </a:ext>
              </a:extLst>
            </p:cNvPr>
            <p:cNvCxnSpPr/>
            <p:nvPr/>
          </p:nvCxnSpPr>
          <p:spPr>
            <a:xfrm>
              <a:off x="3611440" y="2684092"/>
              <a:ext cx="0" cy="213900"/>
            </a:xfrm>
            <a:prstGeom prst="straightConnector1">
              <a:avLst/>
            </a:prstGeom>
            <a:noFill/>
            <a:ln w="38100" cap="flat" cmpd="sng">
              <a:solidFill>
                <a:srgbClr val="F58F3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" name="Google Shape;81;p13">
              <a:extLst>
                <a:ext uri="{FF2B5EF4-FFF2-40B4-BE49-F238E27FC236}">
                  <a16:creationId xmlns:a16="http://schemas.microsoft.com/office/drawing/2014/main" id="{BF6C7FAE-2270-C9AB-75BA-26A9D30E8649}"/>
                </a:ext>
              </a:extLst>
            </p:cNvPr>
            <p:cNvCxnSpPr/>
            <p:nvPr/>
          </p:nvCxnSpPr>
          <p:spPr>
            <a:xfrm>
              <a:off x="6753429" y="3151593"/>
              <a:ext cx="0" cy="783000"/>
            </a:xfrm>
            <a:prstGeom prst="straightConnector1">
              <a:avLst/>
            </a:prstGeom>
            <a:noFill/>
            <a:ln w="38100" cap="flat" cmpd="sng">
              <a:solidFill>
                <a:srgbClr val="F58F3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" name="Google Shape;82;p13">
              <a:extLst>
                <a:ext uri="{FF2B5EF4-FFF2-40B4-BE49-F238E27FC236}">
                  <a16:creationId xmlns:a16="http://schemas.microsoft.com/office/drawing/2014/main" id="{4FBF6003-DF2D-3BC1-8C6E-1D1EF1890B70}"/>
                </a:ext>
              </a:extLst>
            </p:cNvPr>
            <p:cNvSpPr txBox="1"/>
            <p:nvPr/>
          </p:nvSpPr>
          <p:spPr>
            <a:xfrm>
              <a:off x="2270492" y="2333181"/>
              <a:ext cx="20670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58F3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Near Detector</a:t>
              </a:r>
              <a:endParaRPr sz="2000" b="1">
                <a:solidFill>
                  <a:srgbClr val="F58F3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4" name="Google Shape;83;p13">
              <a:extLst>
                <a:ext uri="{FF2B5EF4-FFF2-40B4-BE49-F238E27FC236}">
                  <a16:creationId xmlns:a16="http://schemas.microsoft.com/office/drawing/2014/main" id="{D00896F5-3DFA-C4DD-B6F0-6FDF94536C23}"/>
                </a:ext>
              </a:extLst>
            </p:cNvPr>
            <p:cNvSpPr txBox="1"/>
            <p:nvPr/>
          </p:nvSpPr>
          <p:spPr>
            <a:xfrm>
              <a:off x="5573719" y="2698985"/>
              <a:ext cx="18750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58F3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Far Detector</a:t>
              </a:r>
              <a:endParaRPr sz="2000" b="1">
                <a:solidFill>
                  <a:srgbClr val="F58F3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15" name="Google Shape;84;p13">
              <a:extLst>
                <a:ext uri="{FF2B5EF4-FFF2-40B4-BE49-F238E27FC236}">
                  <a16:creationId xmlns:a16="http://schemas.microsoft.com/office/drawing/2014/main" id="{102B01DD-7C6D-12FC-0F50-99C7F04A6589}"/>
                </a:ext>
              </a:extLst>
            </p:cNvPr>
            <p:cNvCxnSpPr/>
            <p:nvPr/>
          </p:nvCxnSpPr>
          <p:spPr>
            <a:xfrm>
              <a:off x="3766193" y="3628893"/>
              <a:ext cx="2414220" cy="569700"/>
            </a:xfrm>
            <a:prstGeom prst="straightConnector1">
              <a:avLst/>
            </a:prstGeom>
            <a:noFill/>
            <a:ln w="38100" cap="flat" cmpd="sng">
              <a:solidFill>
                <a:srgbClr val="F8ECB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6" name="Google Shape;85;p13">
              <a:extLst>
                <a:ext uri="{FF2B5EF4-FFF2-40B4-BE49-F238E27FC236}">
                  <a16:creationId xmlns:a16="http://schemas.microsoft.com/office/drawing/2014/main" id="{C19B6A06-83EC-F53C-7D64-52F2D2B4A68C}"/>
                </a:ext>
              </a:extLst>
            </p:cNvPr>
            <p:cNvSpPr txBox="1"/>
            <p:nvPr/>
          </p:nvSpPr>
          <p:spPr>
            <a:xfrm rot="720345">
              <a:off x="3718955" y="3888534"/>
              <a:ext cx="2677945" cy="492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8ECB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Many 100s of km</a:t>
              </a:r>
              <a:endParaRPr sz="2000" b="1">
                <a:solidFill>
                  <a:srgbClr val="F8ECB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9" name="Picture 2" descr="https://lh6.googleusercontent.com/4QD8mncTrADFv2z0MW9hRIE1SUhQS75GRT9DhOS56cMCMbHFYEvxYNtElnowoUvE7iDvwDV4FSbUqd5FGFU4_Cr1esQ3keKvb7ID08c-zbxvHNnaYob1kGGdMiApgdIOzxVEYoKUDvQ">
            <a:extLst>
              <a:ext uri="{FF2B5EF4-FFF2-40B4-BE49-F238E27FC236}">
                <a16:creationId xmlns:a16="http://schemas.microsoft.com/office/drawing/2014/main" id="{7AB1DAD1-9F52-7EA4-0254-D3657E6DB4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6" t="1" b="66785"/>
          <a:stretch/>
        </p:blipFill>
        <p:spPr bwMode="auto">
          <a:xfrm>
            <a:off x="1269242" y="3766760"/>
            <a:ext cx="2633318" cy="1406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DE9FE19-E8D5-6C24-3D20-625565EAF4D8}"/>
                  </a:ext>
                </a:extLst>
              </p:cNvPr>
              <p:cNvSpPr txBox="1"/>
              <p:nvPr/>
            </p:nvSpPr>
            <p:spPr>
              <a:xfrm>
                <a:off x="2984373" y="3806809"/>
                <a:ext cx="694549" cy="59888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GB" sz="4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17443A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</m:ctrlPr>
                        </m:sSubPr>
                        <m:e>
                          <m:r>
                            <a:rPr kumimoji="0" lang="en-GB" sz="4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17443A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𝝂</m:t>
                          </m:r>
                        </m:e>
                        <m:sub>
                          <m:r>
                            <a:rPr kumimoji="0" lang="en-GB" sz="4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17443A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𝝁</m:t>
                          </m:r>
                        </m:sub>
                      </m:sSub>
                    </m:oMath>
                  </m:oMathPara>
                </a14:m>
                <a:endParaRPr kumimoji="0" lang="en-GB" sz="4000" b="1" i="0" u="none" strike="noStrike" cap="none" spc="0" normalizeH="0" baseline="0">
                  <a:ln>
                    <a:noFill/>
                  </a:ln>
                  <a:solidFill>
                    <a:srgbClr val="17443A"/>
                  </a:solidFill>
                  <a:effectLst/>
                  <a:uFillTx/>
                  <a:ea typeface="+mn-ea"/>
                  <a:cs typeface="+mn-cs"/>
                  <a:sym typeface="Helvetica Neue"/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DE9FE19-E8D5-6C24-3D20-625565EAF4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4373" y="3806809"/>
                <a:ext cx="694549" cy="598882"/>
              </a:xfrm>
              <a:prstGeom prst="rect">
                <a:avLst/>
              </a:prstGeom>
              <a:blipFill>
                <a:blip r:embed="rId5"/>
                <a:stretch>
                  <a:fillRect l="-9091" r="-5455" b="-22449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F8EAE76-7BE2-8929-7155-C8F6E4C8C7F3}"/>
                  </a:ext>
                </a:extLst>
              </p:cNvPr>
              <p:cNvSpPr txBox="1"/>
              <p:nvPr/>
            </p:nvSpPr>
            <p:spPr>
              <a:xfrm>
                <a:off x="3424801" y="5114701"/>
                <a:ext cx="477759" cy="38779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GB" sz="2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</m:ctrlPr>
                        </m:sSubPr>
                        <m:e>
                          <m:r>
                            <a:rPr kumimoji="0" lang="en-GB" sz="2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𝐸</m:t>
                          </m:r>
                        </m:e>
                        <m:sub>
                          <m:r>
                            <a:rPr kumimoji="0" lang="en-GB" sz="2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𝜈</m:t>
                          </m:r>
                        </m:sub>
                      </m:sSub>
                    </m:oMath>
                  </m:oMathPara>
                </a14:m>
                <a:endParaRPr kumimoji="0" lang="en-GB" sz="2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ea typeface="+mn-ea"/>
                  <a:cs typeface="+mn-cs"/>
                  <a:sym typeface="Helvetica Neue"/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F8EAE76-7BE2-8929-7155-C8F6E4C8C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4801" y="5114701"/>
                <a:ext cx="477759" cy="387798"/>
              </a:xfrm>
              <a:prstGeom prst="rect">
                <a:avLst/>
              </a:prstGeom>
              <a:blipFill>
                <a:blip r:embed="rId6"/>
                <a:stretch>
                  <a:fillRect l="-12821" t="-3125" b="-9375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050A9EA-F96A-BD67-A605-1D40FB4F5590}"/>
                  </a:ext>
                </a:extLst>
              </p:cNvPr>
              <p:cNvSpPr txBox="1"/>
              <p:nvPr/>
            </p:nvSpPr>
            <p:spPr>
              <a:xfrm rot="16200000">
                <a:off x="766225" y="3804406"/>
                <a:ext cx="554767" cy="38779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GB" sz="2800" b="0" i="0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GB" sz="2800" b="0" i="0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Φ</m:t>
                          </m:r>
                        </m:e>
                        <m:sub>
                          <m:r>
                            <a:rPr kumimoji="0" lang="en-GB" sz="2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𝜈</m:t>
                          </m:r>
                        </m:sub>
                      </m:sSub>
                    </m:oMath>
                  </m:oMathPara>
                </a14:m>
                <a:endParaRPr kumimoji="0" lang="en-GB" sz="2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ea typeface="+mn-ea"/>
                  <a:cs typeface="+mn-cs"/>
                  <a:sym typeface="Helvetica Neue"/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050A9EA-F96A-BD67-A605-1D40FB4F55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766225" y="3804406"/>
                <a:ext cx="554767" cy="387798"/>
              </a:xfrm>
              <a:prstGeom prst="rect">
                <a:avLst/>
              </a:prstGeom>
              <a:blipFill>
                <a:blip r:embed="rId7"/>
                <a:stretch>
                  <a:fillRect r="-9375" b="-1333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2DAF756-0975-7B97-5030-DF99FADC9D64}"/>
                  </a:ext>
                </a:extLst>
              </p:cNvPr>
              <p:cNvSpPr txBox="1"/>
              <p:nvPr/>
            </p:nvSpPr>
            <p:spPr>
              <a:xfrm>
                <a:off x="849709" y="5580656"/>
                <a:ext cx="2999667" cy="2993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GB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2DAF756-0975-7B97-5030-DF99FADC9D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709" y="5580656"/>
                <a:ext cx="2999667" cy="299313"/>
              </a:xfrm>
              <a:prstGeom prst="rect">
                <a:avLst/>
              </a:prstGeom>
              <a:blipFill>
                <a:blip r:embed="rId8"/>
                <a:stretch>
                  <a:fillRect t="-4000" r="-844" b="-20000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F247EFEE-C824-C40B-06DA-EC999451479B}"/>
              </a:ext>
            </a:extLst>
          </p:cNvPr>
          <p:cNvSpPr txBox="1"/>
          <p:nvPr/>
        </p:nvSpPr>
        <p:spPr>
          <a:xfrm>
            <a:off x="83025" y="5987308"/>
            <a:ext cx="1512168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400">
                <a:latin typeface="Century Gothic" panose="020B0502020202020204" pitchFamily="34" charset="0"/>
              </a:rPr>
              <a:t>Interaction cross section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D65F9CA-CBCF-1F2D-4EA5-3D91A15CFE6A}"/>
              </a:ext>
            </a:extLst>
          </p:cNvPr>
          <p:cNvSpPr txBox="1"/>
          <p:nvPr/>
        </p:nvSpPr>
        <p:spPr>
          <a:xfrm>
            <a:off x="1735380" y="6217990"/>
            <a:ext cx="1512168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400">
                <a:latin typeface="Century Gothic" panose="020B0502020202020204" pitchFamily="34" charset="0"/>
              </a:rPr>
              <a:t>Neutrino flux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F20D23D-5DF0-8C9F-EE04-65B177EEFBEC}"/>
              </a:ext>
            </a:extLst>
          </p:cNvPr>
          <p:cNvSpPr txBox="1"/>
          <p:nvPr/>
        </p:nvSpPr>
        <p:spPr>
          <a:xfrm>
            <a:off x="3363498" y="6039268"/>
            <a:ext cx="971755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400">
                <a:latin typeface="Century Gothic" panose="020B0502020202020204" pitchFamily="34" charset="0"/>
              </a:rPr>
              <a:t>Detector effects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BD02A9E-9CF7-90F6-6C9A-6A33A48DAF77}"/>
              </a:ext>
            </a:extLst>
          </p:cNvPr>
          <p:cNvCxnSpPr>
            <a:stCxn id="22" idx="3"/>
          </p:cNvCxnSpPr>
          <p:nvPr/>
        </p:nvCxnSpPr>
        <p:spPr>
          <a:xfrm flipV="1">
            <a:off x="1595193" y="5799607"/>
            <a:ext cx="445003" cy="4493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F677643-A06D-D730-64A2-D1AB54DB3338}"/>
              </a:ext>
            </a:extLst>
          </p:cNvPr>
          <p:cNvCxnSpPr>
            <a:cxnSpLocks/>
            <a:stCxn id="23" idx="0"/>
          </p:cNvCxnSpPr>
          <p:nvPr/>
        </p:nvCxnSpPr>
        <p:spPr>
          <a:xfrm flipV="1">
            <a:off x="2491464" y="5803378"/>
            <a:ext cx="76688" cy="4146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641704F-9990-8A77-7FC9-5165298BC7A9}"/>
              </a:ext>
            </a:extLst>
          </p:cNvPr>
          <p:cNvCxnSpPr>
            <a:cxnSpLocks/>
            <a:stCxn id="24" idx="0"/>
          </p:cNvCxnSpPr>
          <p:nvPr/>
        </p:nvCxnSpPr>
        <p:spPr>
          <a:xfrm flipH="1" flipV="1">
            <a:off x="3678922" y="5845807"/>
            <a:ext cx="170454" cy="1934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C833535B-9F47-6EDF-ECEC-8563007A81E9}"/>
              </a:ext>
            </a:extLst>
          </p:cNvPr>
          <p:cNvSpPr txBox="1"/>
          <p:nvPr/>
        </p:nvSpPr>
        <p:spPr>
          <a:xfrm>
            <a:off x="677177" y="5200963"/>
            <a:ext cx="5129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u="sng">
                <a:latin typeface="Century Gothic" panose="020B0502020202020204" pitchFamily="34" charset="0"/>
              </a:rPr>
              <a:t>At the near detector</a:t>
            </a:r>
            <a:endParaRPr lang="en-GB" b="1" u="sng"/>
          </a:p>
        </p:txBody>
      </p:sp>
      <p:sp>
        <p:nvSpPr>
          <p:cNvPr id="32" name="AutoShape 2">
            <a:extLst>
              <a:ext uri="{FF2B5EF4-FFF2-40B4-BE49-F238E27FC236}">
                <a16:creationId xmlns:a16="http://schemas.microsoft.com/office/drawing/2014/main" id="{4E0EDDD5-8059-D232-E439-72489FF398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E5BEA6E-7578-D878-36E8-F6BC67984E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8328" y="2822242"/>
            <a:ext cx="575056" cy="593866"/>
          </a:xfrm>
          <a:prstGeom prst="rect">
            <a:avLst/>
          </a:prstGeom>
        </p:spPr>
      </p:pic>
      <p:sp>
        <p:nvSpPr>
          <p:cNvPr id="29" name="Right Arrow 3">
            <a:extLst>
              <a:ext uri="{FF2B5EF4-FFF2-40B4-BE49-F238E27FC236}">
                <a16:creationId xmlns:a16="http://schemas.microsoft.com/office/drawing/2014/main" id="{DF198751-6D9E-ADB4-61A2-35E5778632DB}"/>
              </a:ext>
            </a:extLst>
          </p:cNvPr>
          <p:cNvSpPr/>
          <p:nvPr/>
        </p:nvSpPr>
        <p:spPr>
          <a:xfrm>
            <a:off x="4268491" y="4091107"/>
            <a:ext cx="636546" cy="705924"/>
          </a:xfrm>
          <a:prstGeom prst="rightArrow">
            <a:avLst/>
          </a:prstGeom>
          <a:solidFill>
            <a:srgbClr val="17443A"/>
          </a:solidFill>
          <a:ln w="12700" cap="flat">
            <a:solidFill>
              <a:srgbClr val="17443A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5494CD32-3159-D9D7-FBB5-CA67D1BE912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48930" y="3726803"/>
            <a:ext cx="2552254" cy="147644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E73356E-1118-F296-EF28-6093E510F5BB}"/>
                  </a:ext>
                </a:extLst>
              </p:cNvPr>
              <p:cNvSpPr txBox="1"/>
              <p:nvPr/>
            </p:nvSpPr>
            <p:spPr>
              <a:xfrm>
                <a:off x="5145851" y="3829251"/>
                <a:ext cx="660886" cy="55399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GB" sz="4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317BB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</m:ctrlPr>
                        </m:sSubPr>
                        <m:e>
                          <m:r>
                            <a:rPr kumimoji="0" lang="en-GB" sz="4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317BB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𝝂</m:t>
                          </m:r>
                        </m:e>
                        <m:sub>
                          <m:r>
                            <a:rPr kumimoji="0" lang="en-GB" sz="4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317BBF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𝒆</m:t>
                          </m:r>
                        </m:sub>
                      </m:sSub>
                    </m:oMath>
                  </m:oMathPara>
                </a14:m>
                <a:endParaRPr kumimoji="0" lang="en-GB" sz="4000" b="1" i="0" u="none" strike="noStrike" cap="none" spc="0" normalizeH="0" baseline="0">
                  <a:ln>
                    <a:noFill/>
                  </a:ln>
                  <a:solidFill>
                    <a:srgbClr val="317BBF"/>
                  </a:solidFill>
                  <a:effectLst/>
                  <a:uFillTx/>
                  <a:ea typeface="+mn-ea"/>
                  <a:cs typeface="+mn-cs"/>
                  <a:sym typeface="Helvetica Neue"/>
                </a:endParaRPr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E73356E-1118-F296-EF28-6093E510F5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5851" y="3829251"/>
                <a:ext cx="660886" cy="553998"/>
              </a:xfrm>
              <a:prstGeom prst="rect">
                <a:avLst/>
              </a:prstGeom>
              <a:blipFill>
                <a:blip r:embed="rId11"/>
                <a:stretch>
                  <a:fillRect l="-9434" b="-11111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2AD164F-BDC3-D14C-1DF5-B1F2F25E2376}"/>
                  </a:ext>
                </a:extLst>
              </p:cNvPr>
              <p:cNvSpPr txBox="1"/>
              <p:nvPr/>
            </p:nvSpPr>
            <p:spPr>
              <a:xfrm>
                <a:off x="6842877" y="3829251"/>
                <a:ext cx="646459" cy="55399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GB" sz="4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94AE4A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</m:ctrlPr>
                        </m:sSubPr>
                        <m:e>
                          <m:r>
                            <a:rPr kumimoji="0" lang="en-GB" sz="4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94AE4A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𝝂</m:t>
                          </m:r>
                        </m:e>
                        <m:sub>
                          <m:r>
                            <a:rPr kumimoji="0" lang="en-GB" sz="4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94AE4A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𝝉</m:t>
                          </m:r>
                        </m:sub>
                      </m:sSub>
                    </m:oMath>
                  </m:oMathPara>
                </a14:m>
                <a:endParaRPr kumimoji="0" lang="en-GB" sz="4000" b="1" i="0" u="none" strike="noStrike" cap="none" spc="0" normalizeH="0" baseline="0">
                  <a:ln>
                    <a:noFill/>
                  </a:ln>
                  <a:solidFill>
                    <a:srgbClr val="317BBF"/>
                  </a:solidFill>
                  <a:effectLst/>
                  <a:uFillTx/>
                  <a:ea typeface="+mn-ea"/>
                  <a:cs typeface="+mn-cs"/>
                  <a:sym typeface="Helvetica Neue"/>
                </a:endParaRPr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2AD164F-BDC3-D14C-1DF5-B1F2F25E23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2877" y="3829251"/>
                <a:ext cx="646459" cy="553998"/>
              </a:xfrm>
              <a:prstGeom prst="rect">
                <a:avLst/>
              </a:prstGeom>
              <a:blipFill>
                <a:blip r:embed="rId12"/>
                <a:stretch>
                  <a:fillRect l="-9804" b="-8889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2C41875-CF08-5778-5F42-A4B03A0085C7}"/>
                  </a:ext>
                </a:extLst>
              </p:cNvPr>
              <p:cNvSpPr txBox="1"/>
              <p:nvPr/>
            </p:nvSpPr>
            <p:spPr>
              <a:xfrm>
                <a:off x="7199185" y="5127296"/>
                <a:ext cx="477759" cy="38779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GB" sz="2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</m:ctrlPr>
                        </m:sSubPr>
                        <m:e>
                          <m:r>
                            <a:rPr kumimoji="0" lang="en-GB" sz="2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𝐸</m:t>
                          </m:r>
                        </m:e>
                        <m:sub>
                          <m:r>
                            <a:rPr kumimoji="0" lang="en-GB" sz="2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𝜈</m:t>
                          </m:r>
                        </m:sub>
                      </m:sSub>
                    </m:oMath>
                  </m:oMathPara>
                </a14:m>
                <a:endParaRPr kumimoji="0" lang="en-GB" sz="2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ea typeface="+mn-ea"/>
                  <a:cs typeface="+mn-cs"/>
                  <a:sym typeface="Helvetica Neue"/>
                </a:endParaRPr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2C41875-CF08-5778-5F42-A4B03A0085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9185" y="5127296"/>
                <a:ext cx="477759" cy="387798"/>
              </a:xfrm>
              <a:prstGeom prst="rect">
                <a:avLst/>
              </a:prstGeom>
              <a:blipFill>
                <a:blip r:embed="rId6"/>
                <a:stretch>
                  <a:fillRect l="-12821" t="-3125" b="-9375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13C9273-3DA0-510D-7060-1B77351464EE}"/>
                  </a:ext>
                </a:extLst>
              </p:cNvPr>
              <p:cNvSpPr txBox="1"/>
              <p:nvPr/>
            </p:nvSpPr>
            <p:spPr>
              <a:xfrm>
                <a:off x="4783248" y="5580656"/>
                <a:ext cx="4008851" cy="29931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GB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/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13C9273-3DA0-510D-7060-1B77351464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3248" y="5580656"/>
                <a:ext cx="4008851" cy="299313"/>
              </a:xfrm>
              <a:prstGeom prst="rect">
                <a:avLst/>
              </a:prstGeom>
              <a:blipFill>
                <a:blip r:embed="rId13"/>
                <a:stretch>
                  <a:fillRect l="-631" t="-4000" r="-1262" b="-20000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878B935-674D-DB92-9A4C-D1F191CED4ED}"/>
                  </a:ext>
                </a:extLst>
              </p:cNvPr>
              <p:cNvSpPr txBox="1"/>
              <p:nvPr/>
            </p:nvSpPr>
            <p:spPr>
              <a:xfrm>
                <a:off x="4783248" y="5918677"/>
                <a:ext cx="4008851" cy="29931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GB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/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878B935-674D-DB92-9A4C-D1F191CED4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3248" y="5918677"/>
                <a:ext cx="4008851" cy="299313"/>
              </a:xfrm>
              <a:prstGeom prst="rect">
                <a:avLst/>
              </a:prstGeom>
              <a:blipFill>
                <a:blip r:embed="rId14"/>
                <a:stretch>
                  <a:fillRect l="-631" t="-4167" r="-1262" b="-25000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17A337AB-3FCE-1F4A-039C-E029856B7AB7}"/>
              </a:ext>
            </a:extLst>
          </p:cNvPr>
          <p:cNvSpPr txBox="1"/>
          <p:nvPr/>
        </p:nvSpPr>
        <p:spPr>
          <a:xfrm>
            <a:off x="5302064" y="6414578"/>
            <a:ext cx="2328162" cy="30777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400">
                <a:latin typeface="Century Gothic" panose="020B0502020202020204" pitchFamily="34" charset="0"/>
              </a:rPr>
              <a:t>Oscillation probability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23DC054F-D53F-466D-7D0D-82E0EE7AC573}"/>
              </a:ext>
            </a:extLst>
          </p:cNvPr>
          <p:cNvCxnSpPr>
            <a:cxnSpLocks/>
            <a:stCxn id="37" idx="0"/>
          </p:cNvCxnSpPr>
          <p:nvPr/>
        </p:nvCxnSpPr>
        <p:spPr>
          <a:xfrm flipV="1">
            <a:off x="6466145" y="6194185"/>
            <a:ext cx="0" cy="220393"/>
          </a:xfrm>
          <a:prstGeom prst="straightConnector1">
            <a:avLst/>
          </a:prstGeom>
          <a:ln>
            <a:solidFill>
              <a:srgbClr val="A0A04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9D0E77E0-0F8A-689F-29D1-C3FAB89FB8A0}"/>
              </a:ext>
            </a:extLst>
          </p:cNvPr>
          <p:cNvSpPr txBox="1"/>
          <p:nvPr/>
        </p:nvSpPr>
        <p:spPr>
          <a:xfrm>
            <a:off x="4572000" y="5207175"/>
            <a:ext cx="5129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u="sng">
                <a:latin typeface="Century Gothic" panose="020B0502020202020204" pitchFamily="34" charset="0"/>
              </a:rPr>
              <a:t>At the far detector</a:t>
            </a:r>
            <a:endParaRPr lang="en-GB" b="1" u="sng"/>
          </a:p>
        </p:txBody>
      </p:sp>
      <p:sp>
        <p:nvSpPr>
          <p:cNvPr id="40" name="Slide Number Placeholder 39">
            <a:extLst>
              <a:ext uri="{FF2B5EF4-FFF2-40B4-BE49-F238E27FC236}">
                <a16:creationId xmlns:a16="http://schemas.microsoft.com/office/drawing/2014/main" id="{361112FC-58F3-8B1F-E2CE-03B9DA185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65CD844-B325-AD6B-52D8-3034875E2A25}"/>
              </a:ext>
            </a:extLst>
          </p:cNvPr>
          <p:cNvSpPr/>
          <p:nvPr/>
        </p:nvSpPr>
        <p:spPr>
          <a:xfrm rot="19723878">
            <a:off x="1211308" y="1873609"/>
            <a:ext cx="546320" cy="707021"/>
          </a:xfrm>
          <a:prstGeom prst="rect">
            <a:avLst/>
          </a:prstGeom>
          <a:solidFill>
            <a:srgbClr val="E2FCFF"/>
          </a:solidFill>
          <a:ln>
            <a:solidFill>
              <a:srgbClr val="E2F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27AC631-39A3-F948-1D6F-05FCD51C33A8}"/>
              </a:ext>
            </a:extLst>
          </p:cNvPr>
          <p:cNvSpPr/>
          <p:nvPr/>
        </p:nvSpPr>
        <p:spPr>
          <a:xfrm rot="19551482">
            <a:off x="1166039" y="2102601"/>
            <a:ext cx="700962" cy="483756"/>
          </a:xfrm>
          <a:prstGeom prst="rect">
            <a:avLst/>
          </a:prstGeom>
          <a:solidFill>
            <a:srgbClr val="E2FCFF"/>
          </a:solidFill>
          <a:ln>
            <a:solidFill>
              <a:srgbClr val="E2F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ECF06AFF-B469-4C3C-6E2B-4220A8DBAAC8}"/>
              </a:ext>
            </a:extLst>
          </p:cNvPr>
          <p:cNvSpPr/>
          <p:nvPr/>
        </p:nvSpPr>
        <p:spPr>
          <a:xfrm>
            <a:off x="7601184" y="708459"/>
            <a:ext cx="1500892" cy="326505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52152A93-B27F-723B-0D7F-7A249366E12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2088" y="711955"/>
            <a:ext cx="1540439" cy="1581362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ACCF9E80-E4B3-C227-1B22-710682E5A95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538" y="2404367"/>
            <a:ext cx="1511237" cy="155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19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CE077-372B-32F1-DD81-19B5F4745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>
            <a:extLst>
              <a:ext uri="{FF2B5EF4-FFF2-40B4-BE49-F238E27FC236}">
                <a16:creationId xmlns:a16="http://schemas.microsoft.com/office/drawing/2014/main" id="{4383892F-4ACD-DB3F-B7B3-B25070BDCE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478" y="3705379"/>
            <a:ext cx="2552700" cy="14859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35DBC349-C846-C7CA-8F55-E1416ED536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1451" y="3766526"/>
            <a:ext cx="2628900" cy="1397000"/>
          </a:xfrm>
          <a:prstGeom prst="rect">
            <a:avLst/>
          </a:prstGeom>
        </p:spPr>
      </p:pic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66300B7-AC89-A8B0-A30D-BD59CDA9E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07079BE-2163-443E-E147-7AD9B3D2C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1DB847-9C44-D9AD-686F-FC607DF3A3E9}"/>
              </a:ext>
            </a:extLst>
          </p:cNvPr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Accelerator-Based Experiments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4D0A463-D980-C7D9-A24F-F7016DE58987}"/>
              </a:ext>
            </a:extLst>
          </p:cNvPr>
          <p:cNvGrpSpPr/>
          <p:nvPr/>
        </p:nvGrpSpPr>
        <p:grpSpPr>
          <a:xfrm>
            <a:off x="1043608" y="1052736"/>
            <a:ext cx="6850867" cy="2971925"/>
            <a:chOff x="597852" y="2333181"/>
            <a:chExt cx="6850867" cy="29719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3" name="Picture 6" descr="https://lh5.googleusercontent.com/Z7Kq_tWEffXaFyb4B68j1_WuTgnd0Btws6j5ePtRBIkzTxeyZycHNIx-Q2TBQs7L0Ff1Ygsf_wcklbgk9f_vuq8dzOFgmv0A7FoBz7n7gPF9sHYipEK3XuW6SSNK8h2aIr8x-FXtms8=s0">
              <a:extLst>
                <a:ext uri="{FF2B5EF4-FFF2-40B4-BE49-F238E27FC236}">
                  <a16:creationId xmlns:a16="http://schemas.microsoft.com/office/drawing/2014/main" id="{155BB3DE-2F6F-DF32-2455-79E65365904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81" t="20867" r="9344" b="11885"/>
            <a:stretch/>
          </p:blipFill>
          <p:spPr bwMode="auto">
            <a:xfrm flipH="1">
              <a:off x="597852" y="2367056"/>
              <a:ext cx="6850867" cy="237741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scene3d>
              <a:camera prst="orthographicFront">
                <a:rot lat="600000" lon="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143771F-EAB8-AA8B-D9C8-AB85EAD245DB}"/>
                </a:ext>
              </a:extLst>
            </p:cNvPr>
            <p:cNvSpPr/>
            <p:nvPr/>
          </p:nvSpPr>
          <p:spPr>
            <a:xfrm>
              <a:off x="597852" y="4381776"/>
              <a:ext cx="6096000" cy="92333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GB" b="1">
                  <a:solidFill>
                    <a:srgbClr val="10BEEA"/>
                  </a:solidFill>
                  <a:latin typeface="+mj-lt"/>
                </a:rPr>
                <a:t>Particle Accelerator</a:t>
              </a:r>
              <a:endParaRPr lang="en-GB">
                <a:latin typeface="+mj-lt"/>
              </a:endParaRPr>
            </a:p>
            <a:p>
              <a:br>
                <a:rPr lang="en-GB"/>
              </a:br>
              <a:endParaRPr lang="en-GB"/>
            </a:p>
          </p:txBody>
        </p:sp>
        <p:cxnSp>
          <p:nvCxnSpPr>
            <p:cNvPr id="5" name="Google Shape;79;p13">
              <a:extLst>
                <a:ext uri="{FF2B5EF4-FFF2-40B4-BE49-F238E27FC236}">
                  <a16:creationId xmlns:a16="http://schemas.microsoft.com/office/drawing/2014/main" id="{88AB0522-9907-FA57-5994-649B878DD960}"/>
                </a:ext>
              </a:extLst>
            </p:cNvPr>
            <p:cNvCxnSpPr/>
            <p:nvPr/>
          </p:nvCxnSpPr>
          <p:spPr>
            <a:xfrm>
              <a:off x="1708861" y="4037519"/>
              <a:ext cx="0" cy="396885"/>
            </a:xfrm>
            <a:prstGeom prst="straightConnector1">
              <a:avLst/>
            </a:prstGeom>
            <a:noFill/>
            <a:ln w="38100" cap="flat" cmpd="sng">
              <a:solidFill>
                <a:srgbClr val="10BE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" name="Google Shape;80;p13">
              <a:extLst>
                <a:ext uri="{FF2B5EF4-FFF2-40B4-BE49-F238E27FC236}">
                  <a16:creationId xmlns:a16="http://schemas.microsoft.com/office/drawing/2014/main" id="{492203AD-2834-9C5A-6719-C273470CAD3C}"/>
                </a:ext>
              </a:extLst>
            </p:cNvPr>
            <p:cNvCxnSpPr/>
            <p:nvPr/>
          </p:nvCxnSpPr>
          <p:spPr>
            <a:xfrm>
              <a:off x="3611440" y="2684092"/>
              <a:ext cx="0" cy="213900"/>
            </a:xfrm>
            <a:prstGeom prst="straightConnector1">
              <a:avLst/>
            </a:prstGeom>
            <a:noFill/>
            <a:ln w="38100" cap="flat" cmpd="sng">
              <a:solidFill>
                <a:srgbClr val="F58F3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" name="Google Shape;81;p13">
              <a:extLst>
                <a:ext uri="{FF2B5EF4-FFF2-40B4-BE49-F238E27FC236}">
                  <a16:creationId xmlns:a16="http://schemas.microsoft.com/office/drawing/2014/main" id="{A1BD14DE-B241-A277-0A4F-DDF45D5F2D66}"/>
                </a:ext>
              </a:extLst>
            </p:cNvPr>
            <p:cNvCxnSpPr/>
            <p:nvPr/>
          </p:nvCxnSpPr>
          <p:spPr>
            <a:xfrm>
              <a:off x="6753429" y="3151593"/>
              <a:ext cx="0" cy="783000"/>
            </a:xfrm>
            <a:prstGeom prst="straightConnector1">
              <a:avLst/>
            </a:prstGeom>
            <a:noFill/>
            <a:ln w="38100" cap="flat" cmpd="sng">
              <a:solidFill>
                <a:srgbClr val="F58F3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" name="Google Shape;82;p13">
              <a:extLst>
                <a:ext uri="{FF2B5EF4-FFF2-40B4-BE49-F238E27FC236}">
                  <a16:creationId xmlns:a16="http://schemas.microsoft.com/office/drawing/2014/main" id="{B4941AD4-D1B7-E3D4-73CA-58068E2E3205}"/>
                </a:ext>
              </a:extLst>
            </p:cNvPr>
            <p:cNvSpPr txBox="1"/>
            <p:nvPr/>
          </p:nvSpPr>
          <p:spPr>
            <a:xfrm>
              <a:off x="2270492" y="2333181"/>
              <a:ext cx="20670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58F3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Near Detector</a:t>
              </a:r>
              <a:endParaRPr sz="2000" b="1">
                <a:solidFill>
                  <a:srgbClr val="F58F3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4" name="Google Shape;83;p13">
              <a:extLst>
                <a:ext uri="{FF2B5EF4-FFF2-40B4-BE49-F238E27FC236}">
                  <a16:creationId xmlns:a16="http://schemas.microsoft.com/office/drawing/2014/main" id="{744184F4-7F9C-11F7-983D-74F9688E6D42}"/>
                </a:ext>
              </a:extLst>
            </p:cNvPr>
            <p:cNvSpPr txBox="1"/>
            <p:nvPr/>
          </p:nvSpPr>
          <p:spPr>
            <a:xfrm>
              <a:off x="5573719" y="2698985"/>
              <a:ext cx="18750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58F3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Far Detector</a:t>
              </a:r>
              <a:endParaRPr sz="2000" b="1">
                <a:solidFill>
                  <a:srgbClr val="F58F3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15" name="Google Shape;84;p13">
              <a:extLst>
                <a:ext uri="{FF2B5EF4-FFF2-40B4-BE49-F238E27FC236}">
                  <a16:creationId xmlns:a16="http://schemas.microsoft.com/office/drawing/2014/main" id="{E9645884-5A8B-CFE7-C878-5D86605B0E4B}"/>
                </a:ext>
              </a:extLst>
            </p:cNvPr>
            <p:cNvCxnSpPr/>
            <p:nvPr/>
          </p:nvCxnSpPr>
          <p:spPr>
            <a:xfrm>
              <a:off x="3766193" y="3628893"/>
              <a:ext cx="2414220" cy="569700"/>
            </a:xfrm>
            <a:prstGeom prst="straightConnector1">
              <a:avLst/>
            </a:prstGeom>
            <a:noFill/>
            <a:ln w="38100" cap="flat" cmpd="sng">
              <a:solidFill>
                <a:srgbClr val="F8ECB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6" name="Google Shape;85;p13">
              <a:extLst>
                <a:ext uri="{FF2B5EF4-FFF2-40B4-BE49-F238E27FC236}">
                  <a16:creationId xmlns:a16="http://schemas.microsoft.com/office/drawing/2014/main" id="{0503C720-0821-35FD-ACB7-5A3B2C6F8213}"/>
                </a:ext>
              </a:extLst>
            </p:cNvPr>
            <p:cNvSpPr txBox="1"/>
            <p:nvPr/>
          </p:nvSpPr>
          <p:spPr>
            <a:xfrm rot="720345">
              <a:off x="3718955" y="3888534"/>
              <a:ext cx="2677945" cy="492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8ECB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Many 100s of km</a:t>
              </a:r>
              <a:endParaRPr sz="2000" b="1">
                <a:solidFill>
                  <a:srgbClr val="F8ECB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1E5BE61-D7F8-8BA0-A1C6-B22C792FA850}"/>
                  </a:ext>
                </a:extLst>
              </p:cNvPr>
              <p:cNvSpPr txBox="1"/>
              <p:nvPr/>
            </p:nvSpPr>
            <p:spPr>
              <a:xfrm>
                <a:off x="2984373" y="3806809"/>
                <a:ext cx="665695" cy="59888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defTabSz="2438338" hangingPunct="0">
                  <a:lnSpc>
                    <a:spcPct val="90000"/>
                  </a:lnSpc>
                  <a:spcBef>
                    <a:spcPts val="4500"/>
                  </a:spcBef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000" b="1" i="1">
                              <a:solidFill>
                                <a:srgbClr val="E8BCC5"/>
                              </a:solidFill>
                              <a:latin typeface="Cambria Math" panose="02040503050406030204" pitchFamily="18" charset="0"/>
                              <a:sym typeface="Helvetica Neue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GB" sz="4000" b="1" i="1">
                                  <a:solidFill>
                                    <a:srgbClr val="E8BCC5"/>
                                  </a:solidFill>
                                  <a:latin typeface="Cambria Math" panose="02040503050406030204" pitchFamily="18" charset="0"/>
                                  <a:sym typeface="Helvetica Neue"/>
                                </a:rPr>
                              </m:ctrlPr>
                            </m:accPr>
                            <m:e>
                              <m:r>
                                <a:rPr lang="en-GB" sz="4000" b="1" i="1">
                                  <a:solidFill>
                                    <a:srgbClr val="E8BCC5"/>
                                  </a:solidFill>
                                  <a:latin typeface="Cambria Math" panose="02040503050406030204" pitchFamily="18" charset="0"/>
                                  <a:sym typeface="Helvetica Neue"/>
                                </a:rPr>
                                <m:t>𝝂</m:t>
                              </m:r>
                            </m:e>
                          </m:acc>
                        </m:e>
                        <m:sub>
                          <m:r>
                            <a:rPr kumimoji="0" lang="en-GB" sz="4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E8BCC5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𝝁</m:t>
                          </m:r>
                        </m:sub>
                      </m:sSub>
                    </m:oMath>
                  </m:oMathPara>
                </a14:m>
                <a:endParaRPr kumimoji="0" lang="en-GB" sz="4000" b="1" i="0" u="none" strike="noStrike" cap="none" spc="0" normalizeH="0" baseline="0">
                  <a:ln>
                    <a:noFill/>
                  </a:ln>
                  <a:solidFill>
                    <a:srgbClr val="17443A"/>
                  </a:solidFill>
                  <a:effectLst/>
                  <a:uFillTx/>
                  <a:ea typeface="+mn-ea"/>
                  <a:cs typeface="+mn-cs"/>
                  <a:sym typeface="Helvetica Neue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1E5BE61-D7F8-8BA0-A1C6-B22C792FA8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4373" y="3806809"/>
                <a:ext cx="665695" cy="598882"/>
              </a:xfrm>
              <a:prstGeom prst="rect">
                <a:avLst/>
              </a:prstGeom>
              <a:blipFill>
                <a:blip r:embed="rId6"/>
                <a:stretch>
                  <a:fillRect l="-11321" r="-7547" b="-22449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27D14A4-80DC-CEEA-3495-0ED815500469}"/>
                  </a:ext>
                </a:extLst>
              </p:cNvPr>
              <p:cNvSpPr txBox="1"/>
              <p:nvPr/>
            </p:nvSpPr>
            <p:spPr>
              <a:xfrm>
                <a:off x="3424801" y="5114701"/>
                <a:ext cx="477759" cy="38779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GB" sz="2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</m:ctrlPr>
                        </m:sSubPr>
                        <m:e>
                          <m:r>
                            <a:rPr kumimoji="0" lang="en-GB" sz="2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𝐸</m:t>
                          </m:r>
                        </m:e>
                        <m:sub>
                          <m:r>
                            <a:rPr kumimoji="0" lang="en-GB" sz="2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𝜈</m:t>
                          </m:r>
                        </m:sub>
                      </m:sSub>
                    </m:oMath>
                  </m:oMathPara>
                </a14:m>
                <a:endParaRPr kumimoji="0" lang="en-GB" sz="2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ea typeface="+mn-ea"/>
                  <a:cs typeface="+mn-cs"/>
                  <a:sym typeface="Helvetica Neue"/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27D14A4-80DC-CEEA-3495-0ED8155004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4801" y="5114701"/>
                <a:ext cx="477759" cy="387798"/>
              </a:xfrm>
              <a:prstGeom prst="rect">
                <a:avLst/>
              </a:prstGeom>
              <a:blipFill>
                <a:blip r:embed="rId7"/>
                <a:stretch>
                  <a:fillRect l="-12821" t="-3125" b="-9375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71951F3-29B2-E952-51AF-D715E558F0F8}"/>
                  </a:ext>
                </a:extLst>
              </p:cNvPr>
              <p:cNvSpPr txBox="1"/>
              <p:nvPr/>
            </p:nvSpPr>
            <p:spPr>
              <a:xfrm rot="16200000">
                <a:off x="766225" y="3804406"/>
                <a:ext cx="554767" cy="38779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GB" sz="2800" b="0" i="0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GB" sz="2800" b="0" i="0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Φ</m:t>
                          </m:r>
                        </m:e>
                        <m:sub>
                          <m:r>
                            <a:rPr kumimoji="0" lang="en-GB" sz="2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𝜈</m:t>
                          </m:r>
                        </m:sub>
                      </m:sSub>
                    </m:oMath>
                  </m:oMathPara>
                </a14:m>
                <a:endParaRPr kumimoji="0" lang="en-GB" sz="2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ea typeface="+mn-ea"/>
                  <a:cs typeface="+mn-cs"/>
                  <a:sym typeface="Helvetica Neue"/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71951F3-29B2-E952-51AF-D715E558F0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766225" y="3804406"/>
                <a:ext cx="554767" cy="387798"/>
              </a:xfrm>
              <a:prstGeom prst="rect">
                <a:avLst/>
              </a:prstGeom>
              <a:blipFill>
                <a:blip r:embed="rId8"/>
                <a:stretch>
                  <a:fillRect r="-9375" b="-1333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AA13F28-0808-8933-5E0C-BC6A961B48B4}"/>
                  </a:ext>
                </a:extLst>
              </p:cNvPr>
              <p:cNvSpPr txBox="1"/>
              <p:nvPr/>
            </p:nvSpPr>
            <p:spPr>
              <a:xfrm>
                <a:off x="849709" y="5580656"/>
                <a:ext cx="2999667" cy="2993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acc>
                                <m:accPr>
                                  <m:chr m:val="̅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</m:acc>
                            </m:sub>
                          </m:sSub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acc>
                                <m:accPr>
                                  <m:chr m:val="̅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</m:acc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GB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acc>
                            <m:accPr>
                              <m:chr m:val="̅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</m:acc>
                        </m:sub>
                      </m:sSub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acc>
                                <m:accPr>
                                  <m:chr m:val="̅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</m:acc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acc>
                            <m:accPr>
                              <m:chr m:val="̅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</m:acc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AA13F28-0808-8933-5E0C-BC6A961B48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709" y="5580656"/>
                <a:ext cx="2999667" cy="299313"/>
              </a:xfrm>
              <a:prstGeom prst="rect">
                <a:avLst/>
              </a:prstGeom>
              <a:blipFill>
                <a:blip r:embed="rId9"/>
                <a:stretch>
                  <a:fillRect t="-4000" r="-844" b="-20000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30211BE3-6678-B352-E510-9A413EB971C9}"/>
              </a:ext>
            </a:extLst>
          </p:cNvPr>
          <p:cNvSpPr txBox="1"/>
          <p:nvPr/>
        </p:nvSpPr>
        <p:spPr>
          <a:xfrm>
            <a:off x="83025" y="5987308"/>
            <a:ext cx="1512168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400">
                <a:latin typeface="Century Gothic" panose="020B0502020202020204" pitchFamily="34" charset="0"/>
              </a:rPr>
              <a:t>Interaction cross section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0956EA5-9A1D-D226-A460-BC181CB010AA}"/>
              </a:ext>
            </a:extLst>
          </p:cNvPr>
          <p:cNvSpPr txBox="1"/>
          <p:nvPr/>
        </p:nvSpPr>
        <p:spPr>
          <a:xfrm>
            <a:off x="1735380" y="6217990"/>
            <a:ext cx="1512168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400">
                <a:latin typeface="Century Gothic" panose="020B0502020202020204" pitchFamily="34" charset="0"/>
              </a:rPr>
              <a:t>Neutrino flux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A99D3BD-2CAC-A63F-FFC4-029BC23F3CF0}"/>
              </a:ext>
            </a:extLst>
          </p:cNvPr>
          <p:cNvSpPr txBox="1"/>
          <p:nvPr/>
        </p:nvSpPr>
        <p:spPr>
          <a:xfrm>
            <a:off x="3363498" y="6039268"/>
            <a:ext cx="971755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400">
                <a:latin typeface="Century Gothic" panose="020B0502020202020204" pitchFamily="34" charset="0"/>
              </a:rPr>
              <a:t>Detector effects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37A992B-DCDE-A8A9-F412-5F9081793277}"/>
              </a:ext>
            </a:extLst>
          </p:cNvPr>
          <p:cNvCxnSpPr>
            <a:stCxn id="22" idx="3"/>
          </p:cNvCxnSpPr>
          <p:nvPr/>
        </p:nvCxnSpPr>
        <p:spPr>
          <a:xfrm flipV="1">
            <a:off x="1595193" y="5799607"/>
            <a:ext cx="445003" cy="4493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80A7E71-6C90-03EE-38C6-BE562752AA1B}"/>
              </a:ext>
            </a:extLst>
          </p:cNvPr>
          <p:cNvCxnSpPr>
            <a:cxnSpLocks/>
            <a:stCxn id="23" idx="0"/>
          </p:cNvCxnSpPr>
          <p:nvPr/>
        </p:nvCxnSpPr>
        <p:spPr>
          <a:xfrm flipV="1">
            <a:off x="2491464" y="5803378"/>
            <a:ext cx="76688" cy="4146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0D26DA8-510D-D9DE-D864-79968B30B0C7}"/>
              </a:ext>
            </a:extLst>
          </p:cNvPr>
          <p:cNvCxnSpPr>
            <a:cxnSpLocks/>
            <a:stCxn id="24" idx="0"/>
          </p:cNvCxnSpPr>
          <p:nvPr/>
        </p:nvCxnSpPr>
        <p:spPr>
          <a:xfrm flipH="1" flipV="1">
            <a:off x="3678922" y="5845807"/>
            <a:ext cx="170454" cy="1934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950D8A33-7661-E7A6-47CE-B00437457B25}"/>
              </a:ext>
            </a:extLst>
          </p:cNvPr>
          <p:cNvSpPr txBox="1"/>
          <p:nvPr/>
        </p:nvSpPr>
        <p:spPr>
          <a:xfrm>
            <a:off x="677177" y="5200963"/>
            <a:ext cx="5129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u="sng">
                <a:latin typeface="Century Gothic" panose="020B0502020202020204" pitchFamily="34" charset="0"/>
              </a:rPr>
              <a:t>At the near detector</a:t>
            </a:r>
            <a:endParaRPr lang="en-GB" b="1" u="sng"/>
          </a:p>
        </p:txBody>
      </p:sp>
      <p:sp>
        <p:nvSpPr>
          <p:cNvPr id="32" name="AutoShape 2">
            <a:extLst>
              <a:ext uri="{FF2B5EF4-FFF2-40B4-BE49-F238E27FC236}">
                <a16:creationId xmlns:a16="http://schemas.microsoft.com/office/drawing/2014/main" id="{46AAE540-FF98-492F-C398-97D15005A2B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05F991D-5845-F73B-928D-531E28B4D76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8328" y="2822242"/>
            <a:ext cx="575056" cy="593866"/>
          </a:xfrm>
          <a:prstGeom prst="rect">
            <a:avLst/>
          </a:prstGeom>
        </p:spPr>
      </p:pic>
      <p:sp>
        <p:nvSpPr>
          <p:cNvPr id="29" name="Right Arrow 3">
            <a:extLst>
              <a:ext uri="{FF2B5EF4-FFF2-40B4-BE49-F238E27FC236}">
                <a16:creationId xmlns:a16="http://schemas.microsoft.com/office/drawing/2014/main" id="{92198533-D265-A802-FFC4-545BA1D898A5}"/>
              </a:ext>
            </a:extLst>
          </p:cNvPr>
          <p:cNvSpPr/>
          <p:nvPr/>
        </p:nvSpPr>
        <p:spPr>
          <a:xfrm>
            <a:off x="4268491" y="4091107"/>
            <a:ext cx="636546" cy="705924"/>
          </a:xfrm>
          <a:prstGeom prst="rightArrow">
            <a:avLst/>
          </a:prstGeom>
          <a:solidFill>
            <a:srgbClr val="17443A"/>
          </a:solidFill>
          <a:ln w="12700" cap="flat">
            <a:solidFill>
              <a:srgbClr val="17443A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5D8B681-9F84-49EF-1214-F3E75A1C0ABF}"/>
                  </a:ext>
                </a:extLst>
              </p:cNvPr>
              <p:cNvSpPr txBox="1"/>
              <p:nvPr/>
            </p:nvSpPr>
            <p:spPr>
              <a:xfrm>
                <a:off x="5145851" y="3829251"/>
                <a:ext cx="632031" cy="55399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defTabSz="2438338" hangingPunct="0">
                  <a:lnSpc>
                    <a:spcPct val="90000"/>
                  </a:lnSpc>
                  <a:spcBef>
                    <a:spcPts val="4500"/>
                  </a:spcBef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000" b="1" i="1">
                              <a:solidFill>
                                <a:srgbClr val="CE833D"/>
                              </a:solidFill>
                              <a:latin typeface="Cambria Math" panose="02040503050406030204" pitchFamily="18" charset="0"/>
                              <a:sym typeface="Helvetica Neue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GB" sz="4000" b="1" i="1">
                                  <a:solidFill>
                                    <a:srgbClr val="CE833D"/>
                                  </a:solidFill>
                                  <a:latin typeface="Cambria Math" panose="02040503050406030204" pitchFamily="18" charset="0"/>
                                  <a:sym typeface="Helvetica Neue"/>
                                </a:rPr>
                              </m:ctrlPr>
                            </m:accPr>
                            <m:e>
                              <m:r>
                                <a:rPr lang="en-GB" sz="4000" b="1" i="1">
                                  <a:solidFill>
                                    <a:srgbClr val="CE833D"/>
                                  </a:solidFill>
                                  <a:latin typeface="Cambria Math" panose="02040503050406030204" pitchFamily="18" charset="0"/>
                                  <a:sym typeface="Helvetica Neue"/>
                                </a:rPr>
                                <m:t>𝝂</m:t>
                              </m:r>
                            </m:e>
                          </m:acc>
                        </m:e>
                        <m:sub>
                          <m:r>
                            <a:rPr kumimoji="0" lang="en-GB" sz="4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CE833D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𝒆</m:t>
                          </m:r>
                        </m:sub>
                      </m:sSub>
                    </m:oMath>
                  </m:oMathPara>
                </a14:m>
                <a:endParaRPr kumimoji="0" lang="en-GB" sz="4000" b="1" i="0" u="none" strike="noStrike" cap="none" spc="0" normalizeH="0" baseline="0">
                  <a:ln>
                    <a:noFill/>
                  </a:ln>
                  <a:solidFill>
                    <a:srgbClr val="317BBF"/>
                  </a:solidFill>
                  <a:effectLst/>
                  <a:uFillTx/>
                  <a:ea typeface="+mn-ea"/>
                  <a:cs typeface="+mn-cs"/>
                  <a:sym typeface="Helvetica Neue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5D8B681-9F84-49EF-1214-F3E75A1C0A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5851" y="3829251"/>
                <a:ext cx="632031" cy="553998"/>
              </a:xfrm>
              <a:prstGeom prst="rect">
                <a:avLst/>
              </a:prstGeom>
              <a:blipFill>
                <a:blip r:embed="rId11"/>
                <a:stretch>
                  <a:fillRect l="-11765" r="-1961" b="-11111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27A0E984-1D1B-03BB-1D94-853295522BF4}"/>
                  </a:ext>
                </a:extLst>
              </p:cNvPr>
              <p:cNvSpPr txBox="1"/>
              <p:nvPr/>
            </p:nvSpPr>
            <p:spPr>
              <a:xfrm>
                <a:off x="6842877" y="3829251"/>
                <a:ext cx="617605" cy="55399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defTabSz="2438338" hangingPunct="0">
                  <a:lnSpc>
                    <a:spcPct val="90000"/>
                  </a:lnSpc>
                  <a:spcBef>
                    <a:spcPts val="4500"/>
                  </a:spcBef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4000" b="1" i="1">
                              <a:solidFill>
                                <a:srgbClr val="6B50B5"/>
                              </a:solidFill>
                              <a:latin typeface="Cambria Math" panose="02040503050406030204" pitchFamily="18" charset="0"/>
                              <a:sym typeface="Helvetica Neue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GB" sz="4000" b="1" i="1">
                                  <a:solidFill>
                                    <a:srgbClr val="6B50B5"/>
                                  </a:solidFill>
                                  <a:latin typeface="Cambria Math" panose="02040503050406030204" pitchFamily="18" charset="0"/>
                                  <a:sym typeface="Helvetica Neue"/>
                                </a:rPr>
                              </m:ctrlPr>
                            </m:accPr>
                            <m:e>
                              <m:r>
                                <a:rPr lang="en-GB" sz="4000" b="1" i="1">
                                  <a:solidFill>
                                    <a:srgbClr val="6B50B5"/>
                                  </a:solidFill>
                                  <a:latin typeface="Cambria Math" panose="02040503050406030204" pitchFamily="18" charset="0"/>
                                  <a:sym typeface="Helvetica Neue"/>
                                </a:rPr>
                                <m:t>𝝂</m:t>
                              </m:r>
                            </m:e>
                          </m:acc>
                        </m:e>
                        <m:sub>
                          <m:r>
                            <a:rPr kumimoji="0" lang="en-GB" sz="4000" b="1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6B50B5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𝝉</m:t>
                          </m:r>
                        </m:sub>
                      </m:sSub>
                    </m:oMath>
                  </m:oMathPara>
                </a14:m>
                <a:endParaRPr kumimoji="0" lang="en-GB" sz="4000" b="1" i="0" u="none" strike="noStrike" cap="none" spc="0" normalizeH="0" baseline="0">
                  <a:ln>
                    <a:noFill/>
                  </a:ln>
                  <a:solidFill>
                    <a:srgbClr val="317BBF"/>
                  </a:solidFill>
                  <a:effectLst/>
                  <a:uFillTx/>
                  <a:ea typeface="+mn-ea"/>
                  <a:cs typeface="+mn-cs"/>
                  <a:sym typeface="Helvetica Neue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27A0E984-1D1B-03BB-1D94-853295522B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2877" y="3829251"/>
                <a:ext cx="617605" cy="553998"/>
              </a:xfrm>
              <a:prstGeom prst="rect">
                <a:avLst/>
              </a:prstGeom>
              <a:blipFill>
                <a:blip r:embed="rId12"/>
                <a:stretch>
                  <a:fillRect l="-12245" r="-2041" b="-8889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C89B942-5262-EA52-086A-9A1123BCA57F}"/>
                  </a:ext>
                </a:extLst>
              </p:cNvPr>
              <p:cNvSpPr txBox="1"/>
              <p:nvPr/>
            </p:nvSpPr>
            <p:spPr>
              <a:xfrm>
                <a:off x="7199185" y="5127296"/>
                <a:ext cx="477759" cy="38779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GB" sz="2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</m:ctrlPr>
                        </m:sSubPr>
                        <m:e>
                          <m:r>
                            <a:rPr kumimoji="0" lang="en-GB" sz="2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𝐸</m:t>
                          </m:r>
                        </m:e>
                        <m:sub>
                          <m:r>
                            <a:rPr kumimoji="0" lang="en-GB" sz="2800" b="0" i="1" u="none" strike="noStrike" cap="none" spc="0" normalizeH="0" baseline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Helvetica Neue"/>
                            </a:rPr>
                            <m:t>𝜈</m:t>
                          </m:r>
                        </m:sub>
                      </m:sSub>
                    </m:oMath>
                  </m:oMathPara>
                </a14:m>
                <a:endParaRPr kumimoji="0" lang="en-GB" sz="2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ea typeface="+mn-ea"/>
                  <a:cs typeface="+mn-cs"/>
                  <a:sym typeface="Helvetica Neue"/>
                </a:endParaRPr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C89B942-5262-EA52-086A-9A1123BCA5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9185" y="5127296"/>
                <a:ext cx="477759" cy="387798"/>
              </a:xfrm>
              <a:prstGeom prst="rect">
                <a:avLst/>
              </a:prstGeom>
              <a:blipFill>
                <a:blip r:embed="rId7"/>
                <a:stretch>
                  <a:fillRect l="-12821" t="-3125" b="-9375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48FCA0F-FD73-4529-3C1E-6C22C1532D85}"/>
                  </a:ext>
                </a:extLst>
              </p:cNvPr>
              <p:cNvSpPr txBox="1"/>
              <p:nvPr/>
            </p:nvSpPr>
            <p:spPr>
              <a:xfrm>
                <a:off x="4783248" y="5580656"/>
                <a:ext cx="4008851" cy="29931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acc>
                                <m:accPr>
                                  <m:chr m:val="̅"/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</m:acc>
                            </m:sub>
                          </m:sSub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</m:acc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</m:acc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acc>
                                <m:accPr>
                                  <m:chr m:val="̅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</m:acc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GB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acc>
                            <m:accPr>
                              <m:chr m:val="̅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</m:acc>
                        </m:sub>
                      </m:sSub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acc>
                                <m:accPr>
                                  <m:chr m:val="̅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</m:acc>
                            </m:sub>
                          </m:sSub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acc>
                            <m:accPr>
                              <m:chr m:val="̅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</m:acc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48FCA0F-FD73-4529-3C1E-6C22C1532D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3248" y="5580656"/>
                <a:ext cx="4008851" cy="299313"/>
              </a:xfrm>
              <a:prstGeom prst="rect">
                <a:avLst/>
              </a:prstGeom>
              <a:blipFill>
                <a:blip r:embed="rId14"/>
                <a:stretch>
                  <a:fillRect l="-631" t="-4000" r="-1262" b="-20000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0B9E20F-F86B-70F0-D094-315E9C14F977}"/>
                  </a:ext>
                </a:extLst>
              </p:cNvPr>
              <p:cNvSpPr txBox="1"/>
              <p:nvPr/>
            </p:nvSpPr>
            <p:spPr>
              <a:xfrm>
                <a:off x="4783248" y="5918677"/>
                <a:ext cx="4008851" cy="29931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acc>
                                <m:accPr>
                                  <m:chr m:val="̅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</m:acc>
                            </m:sub>
                          </m:sSub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</m:acc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</m:acc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acc>
                                <m:accPr>
                                  <m:chr m:val="̅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</m:acc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GB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acc>
                            <m:accPr>
                              <m:chr m:val="̅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</m:acc>
                        </m:sub>
                      </m:sSub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acc>
                                <m:accPr>
                                  <m:chr m:val="̅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</m:acc>
                            </m:sub>
                          </m:sSub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acc>
                            <m:accPr>
                              <m:chr m:val="̅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</m:acc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0B9E20F-F86B-70F0-D094-315E9C14F9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3248" y="5918677"/>
                <a:ext cx="4008851" cy="299313"/>
              </a:xfrm>
              <a:prstGeom prst="rect">
                <a:avLst/>
              </a:prstGeom>
              <a:blipFill>
                <a:blip r:embed="rId15"/>
                <a:stretch>
                  <a:fillRect l="-631" t="-4167" r="-1262" b="-25000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05216018-0D87-DDDE-4234-DAF58AE7225D}"/>
              </a:ext>
            </a:extLst>
          </p:cNvPr>
          <p:cNvSpPr txBox="1"/>
          <p:nvPr/>
        </p:nvSpPr>
        <p:spPr>
          <a:xfrm>
            <a:off x="5302064" y="6414578"/>
            <a:ext cx="2328162" cy="30777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400">
                <a:latin typeface="Century Gothic" panose="020B0502020202020204" pitchFamily="34" charset="0"/>
              </a:rPr>
              <a:t>Oscillation probability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AEC22BC-8F1B-D123-370E-C02157CE8DE4}"/>
              </a:ext>
            </a:extLst>
          </p:cNvPr>
          <p:cNvCxnSpPr>
            <a:cxnSpLocks/>
            <a:stCxn id="37" idx="0"/>
          </p:cNvCxnSpPr>
          <p:nvPr/>
        </p:nvCxnSpPr>
        <p:spPr>
          <a:xfrm flipV="1">
            <a:off x="6466145" y="6194185"/>
            <a:ext cx="0" cy="220393"/>
          </a:xfrm>
          <a:prstGeom prst="straightConnector1">
            <a:avLst/>
          </a:prstGeom>
          <a:ln>
            <a:solidFill>
              <a:srgbClr val="A0A04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1E5B1C33-1272-A59B-A308-A6ACB59DD60E}"/>
              </a:ext>
            </a:extLst>
          </p:cNvPr>
          <p:cNvSpPr txBox="1"/>
          <p:nvPr/>
        </p:nvSpPr>
        <p:spPr>
          <a:xfrm>
            <a:off x="4572000" y="5207175"/>
            <a:ext cx="5129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u="sng">
                <a:latin typeface="Century Gothic" panose="020B0502020202020204" pitchFamily="34" charset="0"/>
              </a:rPr>
              <a:t>At the far detector</a:t>
            </a:r>
            <a:endParaRPr lang="en-GB" b="1" u="sng"/>
          </a:p>
        </p:txBody>
      </p:sp>
      <p:sp>
        <p:nvSpPr>
          <p:cNvPr id="40" name="Slide Number Placeholder 39">
            <a:extLst>
              <a:ext uri="{FF2B5EF4-FFF2-40B4-BE49-F238E27FC236}">
                <a16:creationId xmlns:a16="http://schemas.microsoft.com/office/drawing/2014/main" id="{41EDE497-A3A3-F5A5-B75F-487CD9B99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69A74D-D779-1CBE-F3D5-27A4F26FDB81}"/>
              </a:ext>
            </a:extLst>
          </p:cNvPr>
          <p:cNvSpPr/>
          <p:nvPr/>
        </p:nvSpPr>
        <p:spPr>
          <a:xfrm rot="19723878">
            <a:off x="1211308" y="1873609"/>
            <a:ext cx="546320" cy="707021"/>
          </a:xfrm>
          <a:prstGeom prst="rect">
            <a:avLst/>
          </a:prstGeom>
          <a:solidFill>
            <a:srgbClr val="E2FCFF"/>
          </a:solidFill>
          <a:ln>
            <a:solidFill>
              <a:srgbClr val="E2F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A75C02A-FFD9-3126-25A4-46B9E084FBEF}"/>
              </a:ext>
            </a:extLst>
          </p:cNvPr>
          <p:cNvSpPr/>
          <p:nvPr/>
        </p:nvSpPr>
        <p:spPr>
          <a:xfrm rot="19551482">
            <a:off x="1166039" y="2102601"/>
            <a:ext cx="700962" cy="483756"/>
          </a:xfrm>
          <a:prstGeom prst="rect">
            <a:avLst/>
          </a:prstGeom>
          <a:solidFill>
            <a:srgbClr val="E2FCFF"/>
          </a:solidFill>
          <a:ln>
            <a:solidFill>
              <a:srgbClr val="E2F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1A96F77-48EE-B7F2-5227-8E68B37D15A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773874" y="2812425"/>
            <a:ext cx="5842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313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6321E-19A1-76A6-2EE9-4F95D241B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4876FE1-6C3C-18E1-4712-10E1000D3A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7708FBF-B16F-8D7A-F058-D541E4F3E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F1E5609-67D6-DBB1-3B3E-E6BC5E2C32FD}"/>
              </a:ext>
            </a:extLst>
          </p:cNvPr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Current results: T2K, </a:t>
            </a:r>
            <a:r>
              <a:rPr lang="en-GB" sz="4400" err="1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NOvA</a:t>
            </a:r>
            <a:endParaRPr lang="en-GB" sz="4400">
              <a:solidFill>
                <a:schemeClr val="accent2">
                  <a:lumMod val="50000"/>
                </a:schemeClr>
              </a:solidFill>
              <a:latin typeface="Century Gothic" panose="020B0502020202020204"/>
              <a:cs typeface="Aharoni" panose="02010803020104030203" pitchFamily="2" charset="-79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7D87D3-D9FB-F2BB-B280-03A973EEC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10</a:t>
            </a:fld>
            <a:endParaRPr lang="en-GB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15AEB2F-B9E8-468E-5EE4-6D8C5D6350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65314"/>
            <a:ext cx="4465168" cy="1363686"/>
          </a:xfrm>
          <a:prstGeom prst="rect">
            <a:avLst/>
          </a:prstGeom>
        </p:spPr>
      </p:pic>
      <p:pic>
        <p:nvPicPr>
          <p:cNvPr id="21" name="Picture 20" descr="Image result for t2k experiment">
            <a:extLst>
              <a:ext uri="{FF2B5EF4-FFF2-40B4-BE49-F238E27FC236}">
                <a16:creationId xmlns:a16="http://schemas.microsoft.com/office/drawing/2014/main" id="{550F6CA7-94B9-CE3F-CEB0-EB8E871495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7" r="14418" b="15848"/>
          <a:stretch/>
        </p:blipFill>
        <p:spPr bwMode="auto">
          <a:xfrm>
            <a:off x="1226199" y="1138424"/>
            <a:ext cx="2062970" cy="845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HEP A Nobel for Neutrinos: Super... | U.S. DOE Office of Science (SC)">
            <a:extLst>
              <a:ext uri="{FF2B5EF4-FFF2-40B4-BE49-F238E27FC236}">
                <a16:creationId xmlns:a16="http://schemas.microsoft.com/office/drawing/2014/main" id="{91D25CF3-C48E-E22A-4D10-5874FBDEA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46" y="4162924"/>
            <a:ext cx="1976632" cy="132318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5">
            <a:extLst>
              <a:ext uri="{FF2B5EF4-FFF2-40B4-BE49-F238E27FC236}">
                <a16:creationId xmlns:a16="http://schemas.microsoft.com/office/drawing/2014/main" id="{E8032AD2-4BB5-49DF-638A-9EF4C28756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9" t="5357" r="38507" b="4316"/>
          <a:stretch/>
        </p:blipFill>
        <p:spPr bwMode="auto">
          <a:xfrm>
            <a:off x="0" y="3023096"/>
            <a:ext cx="980533" cy="1037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95C2AC0-7E52-09A3-A1B8-82C767EED7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15666" y="3012196"/>
            <a:ext cx="2320721" cy="1221432"/>
          </a:xfrm>
          <a:prstGeom prst="rect">
            <a:avLst/>
          </a:prstGeom>
        </p:spPr>
      </p:pic>
      <p:pic>
        <p:nvPicPr>
          <p:cNvPr id="32" name="Picture 31" descr="Superconductiong Combined Function Magnets at Arc Section 1">
            <a:extLst>
              <a:ext uri="{FF2B5EF4-FFF2-40B4-BE49-F238E27FC236}">
                <a16:creationId xmlns:a16="http://schemas.microsoft.com/office/drawing/2014/main" id="{31704305-1BA0-8D87-0663-6FCC13885F4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1670" b="31352"/>
          <a:stretch>
            <a:fillRect/>
          </a:stretch>
        </p:blipFill>
        <p:spPr>
          <a:xfrm>
            <a:off x="2377999" y="4485766"/>
            <a:ext cx="1897980" cy="811070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55885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F3A51-307C-64A0-DAED-D9E321F38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8737E302-B0BC-028D-96D8-D325FF7AC1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2906CA2-1F13-AC3C-C93E-452231F24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932BDC-95CF-8201-BB14-149A1F84662F}"/>
              </a:ext>
            </a:extLst>
          </p:cNvPr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Current results: T2K, </a:t>
            </a:r>
            <a:r>
              <a:rPr lang="en-GB" sz="4400" err="1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NOvA</a:t>
            </a:r>
            <a:endParaRPr lang="en-GB" sz="4400">
              <a:solidFill>
                <a:schemeClr val="accent2">
                  <a:lumMod val="50000"/>
                </a:schemeClr>
              </a:solidFill>
              <a:latin typeface="Century Gothic" panose="020B0502020202020204"/>
              <a:cs typeface="Aharoni" panose="02010803020104030203" pitchFamily="2" charset="-79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634A76-C880-47A8-AD79-083A46F10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11</a:t>
            </a:fld>
            <a:endParaRPr lang="en-GB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2B6B91E-7EFA-9684-74B1-77BD74EC8F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65314"/>
            <a:ext cx="4465168" cy="1363686"/>
          </a:xfrm>
          <a:prstGeom prst="rect">
            <a:avLst/>
          </a:prstGeom>
        </p:spPr>
      </p:pic>
      <p:pic>
        <p:nvPicPr>
          <p:cNvPr id="21" name="Picture 20" descr="Image result for t2k experiment">
            <a:extLst>
              <a:ext uri="{FF2B5EF4-FFF2-40B4-BE49-F238E27FC236}">
                <a16:creationId xmlns:a16="http://schemas.microsoft.com/office/drawing/2014/main" id="{E577F7EE-44E7-8FFF-1D76-8242C13170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7" r="14418" b="15848"/>
          <a:stretch/>
        </p:blipFill>
        <p:spPr bwMode="auto">
          <a:xfrm>
            <a:off x="1226199" y="1138424"/>
            <a:ext cx="2062970" cy="845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HEP A Nobel for Neutrinos: Super... | U.S. DOE Office of Science (SC)">
            <a:extLst>
              <a:ext uri="{FF2B5EF4-FFF2-40B4-BE49-F238E27FC236}">
                <a16:creationId xmlns:a16="http://schemas.microsoft.com/office/drawing/2014/main" id="{174C3E49-7E50-3B90-1992-3DC6A9248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46" y="4162924"/>
            <a:ext cx="1976632" cy="132318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5">
            <a:extLst>
              <a:ext uri="{FF2B5EF4-FFF2-40B4-BE49-F238E27FC236}">
                <a16:creationId xmlns:a16="http://schemas.microsoft.com/office/drawing/2014/main" id="{84817DEA-3049-738E-931F-D03E20145E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9" t="5357" r="38507" b="4316"/>
          <a:stretch/>
        </p:blipFill>
        <p:spPr bwMode="auto">
          <a:xfrm>
            <a:off x="0" y="3023096"/>
            <a:ext cx="980533" cy="1037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35D75C1-207D-674B-BBE0-655C193496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15666" y="3012196"/>
            <a:ext cx="2320721" cy="1221432"/>
          </a:xfrm>
          <a:prstGeom prst="rect">
            <a:avLst/>
          </a:prstGeom>
        </p:spPr>
      </p:pic>
      <p:pic>
        <p:nvPicPr>
          <p:cNvPr id="32" name="Picture 31" descr="Superconductiong Combined Function Magnets at Arc Section 1">
            <a:extLst>
              <a:ext uri="{FF2B5EF4-FFF2-40B4-BE49-F238E27FC236}">
                <a16:creationId xmlns:a16="http://schemas.microsoft.com/office/drawing/2014/main" id="{E90D6CDC-4820-0A2E-8B3F-687233E7003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1670" b="31352"/>
          <a:stretch>
            <a:fillRect/>
          </a:stretch>
        </p:blipFill>
        <p:spPr>
          <a:xfrm>
            <a:off x="2377999" y="4485766"/>
            <a:ext cx="1897980" cy="811070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: Rounded Corners 12">
            <a:extLst>
              <a:ext uri="{FF2B5EF4-FFF2-40B4-BE49-F238E27FC236}">
                <a16:creationId xmlns:a16="http://schemas.microsoft.com/office/drawing/2014/main" id="{2F73611F-4A43-3E9A-C992-ECC4A23F3F6F}"/>
              </a:ext>
            </a:extLst>
          </p:cNvPr>
          <p:cNvSpPr/>
          <p:nvPr/>
        </p:nvSpPr>
        <p:spPr>
          <a:xfrm>
            <a:off x="140841" y="4854728"/>
            <a:ext cx="4154218" cy="1845069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27606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D7D3FF5-0D42-9A82-4167-8D368D3B2602}"/>
                  </a:ext>
                </a:extLst>
              </p:cNvPr>
              <p:cNvSpPr txBox="1"/>
              <p:nvPr/>
            </p:nvSpPr>
            <p:spPr>
              <a:xfrm>
                <a:off x="315935" y="4863665"/>
                <a:ext cx="4154218" cy="21071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Baseline</a:t>
                </a:r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295 km</a:t>
                </a: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Beam</a:t>
                </a:r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Narrow band, ~0.4-0.8 GeV</a:t>
                </a: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Far detector</a:t>
                </a:r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Water Cherenkov</a:t>
                </a: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Far detector mass </a:t>
                </a:r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(FV): ~23 kt</a:t>
                </a: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Observed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sSub>
                          <m:sSubPr>
                            <m:ctrlP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𝝂</m:t>
                            </m:r>
                          </m:e>
                          <m:sub>
                            <m: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  <m:r>
                          <a:rPr lang="en-US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+`</m:t>
                        </m:r>
                        <m:sSub>
                          <m:sSubPr>
                            <m:ctrlP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b="1" i="1">
                                    <a:solidFill>
                                      <a:schemeClr val="tx2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1" i="1">
                                    <a:solidFill>
                                      <a:schemeClr val="tx2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𝝂</m:t>
                                </m:r>
                              </m:e>
                            </m:acc>
                          </m:e>
                          <m:sub>
                            <m: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 ~150</a:t>
                </a: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Observed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sSub>
                          <m:sSubPr>
                            <m:ctrlP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𝝂</m:t>
                            </m:r>
                          </m:e>
                          <m:sub>
                            <m: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</m:sub>
                        </m:sSub>
                        <m:r>
                          <a:rPr lang="en-US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b="1" i="1">
                                    <a:solidFill>
                                      <a:schemeClr val="tx2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1" i="1">
                                    <a:solidFill>
                                      <a:schemeClr val="tx2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𝝂</m:t>
                                </m:r>
                              </m:e>
                            </m:acc>
                          </m:e>
                          <m:sub>
                            <m: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 ~450</a:t>
                </a:r>
              </a:p>
              <a:p>
                <a:endParaRPr lang="en-GB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D7D3FF5-0D42-9A82-4167-8D368D3B26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935" y="4863665"/>
                <a:ext cx="4154218" cy="2107115"/>
              </a:xfrm>
              <a:prstGeom prst="rect">
                <a:avLst/>
              </a:prstGeom>
              <a:blipFill>
                <a:blip r:embed="rId9"/>
                <a:stretch>
                  <a:fillRect l="-1220" t="-1796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62827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E0411-8DA6-2522-2793-65E72293A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1C3BB277-23AE-CD59-F3D6-8384EC3F86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A18FF97-D5B5-89AD-259A-4AE170A17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DFEDA3-6812-9382-C219-6D8B37451CCC}"/>
              </a:ext>
            </a:extLst>
          </p:cNvPr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Current results: T2K, </a:t>
            </a:r>
            <a:r>
              <a:rPr lang="en-GB" sz="4400" err="1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NOvA</a:t>
            </a:r>
            <a:endParaRPr lang="en-GB" sz="4400">
              <a:solidFill>
                <a:schemeClr val="accent2">
                  <a:lumMod val="50000"/>
                </a:schemeClr>
              </a:solidFill>
              <a:latin typeface="Century Gothic" panose="020B0502020202020204"/>
              <a:cs typeface="Aharoni" panose="02010803020104030203" pitchFamily="2" charset="-79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5A07BA-9384-7EC3-F1B9-8345BC0ED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12</a:t>
            </a:fld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60ACCFC-DC6C-444F-6FED-823FA8E1B891}"/>
              </a:ext>
            </a:extLst>
          </p:cNvPr>
          <p:cNvCxnSpPr>
            <a:cxnSpLocks/>
          </p:cNvCxnSpPr>
          <p:nvPr/>
        </p:nvCxnSpPr>
        <p:spPr>
          <a:xfrm>
            <a:off x="4572000" y="1616765"/>
            <a:ext cx="0" cy="4552122"/>
          </a:xfrm>
          <a:prstGeom prst="line">
            <a:avLst/>
          </a:prstGeom>
          <a:ln w="19050">
            <a:solidFill>
              <a:schemeClr val="tx1"/>
            </a:solidFill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9D62BCA8-D28B-2F86-512E-7DE4C316DF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65314"/>
            <a:ext cx="4465168" cy="1363686"/>
          </a:xfrm>
          <a:prstGeom prst="rect">
            <a:avLst/>
          </a:prstGeom>
        </p:spPr>
      </p:pic>
      <p:pic>
        <p:nvPicPr>
          <p:cNvPr id="21" name="Picture 20" descr="Image result for t2k experiment">
            <a:extLst>
              <a:ext uri="{FF2B5EF4-FFF2-40B4-BE49-F238E27FC236}">
                <a16:creationId xmlns:a16="http://schemas.microsoft.com/office/drawing/2014/main" id="{8BC134CC-1C27-DBD9-CEE2-46CFF91D61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7" r="14418" b="15848"/>
          <a:stretch/>
        </p:blipFill>
        <p:spPr bwMode="auto">
          <a:xfrm>
            <a:off x="1226199" y="1138424"/>
            <a:ext cx="2062970" cy="845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HEP A Nobel for Neutrinos: Super... | U.S. DOE Office of Science (SC)">
            <a:extLst>
              <a:ext uri="{FF2B5EF4-FFF2-40B4-BE49-F238E27FC236}">
                <a16:creationId xmlns:a16="http://schemas.microsoft.com/office/drawing/2014/main" id="{746A052D-EEB5-308B-D5A6-2A439EB69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46" y="4162924"/>
            <a:ext cx="1976632" cy="132318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5">
            <a:extLst>
              <a:ext uri="{FF2B5EF4-FFF2-40B4-BE49-F238E27FC236}">
                <a16:creationId xmlns:a16="http://schemas.microsoft.com/office/drawing/2014/main" id="{3483122F-E24F-45DE-BF68-0B76B8DD66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9" t="5357" r="38507" b="4316"/>
          <a:stretch/>
        </p:blipFill>
        <p:spPr bwMode="auto">
          <a:xfrm>
            <a:off x="0" y="3023096"/>
            <a:ext cx="980533" cy="1037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8E336CD-9C2E-5E94-7EBB-51CFB0BDD6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15666" y="3012196"/>
            <a:ext cx="2320721" cy="1221432"/>
          </a:xfrm>
          <a:prstGeom prst="rect">
            <a:avLst/>
          </a:prstGeom>
        </p:spPr>
      </p:pic>
      <p:pic>
        <p:nvPicPr>
          <p:cNvPr id="32" name="Picture 31" descr="Superconductiong Combined Function Magnets at Arc Section 1">
            <a:extLst>
              <a:ext uri="{FF2B5EF4-FFF2-40B4-BE49-F238E27FC236}">
                <a16:creationId xmlns:a16="http://schemas.microsoft.com/office/drawing/2014/main" id="{E06DB202-C333-6946-B5FF-14814124B49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1670" b="31352"/>
          <a:stretch>
            <a:fillRect/>
          </a:stretch>
        </p:blipFill>
        <p:spPr>
          <a:xfrm>
            <a:off x="2377999" y="4485766"/>
            <a:ext cx="1897980" cy="811070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E4ECDB1C-0F48-C70B-372C-AE2B48512E3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8745" y="2124880"/>
            <a:ext cx="4359205" cy="117077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4D4A3BE-3535-181B-29F9-77867138AFB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22473" y="947074"/>
            <a:ext cx="1718323" cy="1006986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3FD0C5D4-5CF1-F26D-E2A1-06E1FEDED0A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80203" y="4706204"/>
            <a:ext cx="2217747" cy="1204722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006360D1-6004-4FAC-1022-ED8005AD72B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31546" y="4925027"/>
            <a:ext cx="2035789" cy="101789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E33D8ABF-4004-47B5-9D67-CE03B305C04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47938" y="3076516"/>
            <a:ext cx="3556942" cy="1772843"/>
          </a:xfrm>
          <a:prstGeom prst="rect">
            <a:avLst/>
          </a:prstGeom>
        </p:spPr>
      </p:pic>
      <p:sp>
        <p:nvSpPr>
          <p:cNvPr id="11" name="Rectangle: Rounded Corners 12">
            <a:extLst>
              <a:ext uri="{FF2B5EF4-FFF2-40B4-BE49-F238E27FC236}">
                <a16:creationId xmlns:a16="http://schemas.microsoft.com/office/drawing/2014/main" id="{937F81CC-1BF3-CF1A-B0D6-E4D90C773654}"/>
              </a:ext>
            </a:extLst>
          </p:cNvPr>
          <p:cNvSpPr/>
          <p:nvPr/>
        </p:nvSpPr>
        <p:spPr>
          <a:xfrm>
            <a:off x="140841" y="4854728"/>
            <a:ext cx="4154218" cy="1845069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27606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CC4CFDD-568A-93A4-B0CA-74EA5E61EF76}"/>
                  </a:ext>
                </a:extLst>
              </p:cNvPr>
              <p:cNvSpPr txBox="1"/>
              <p:nvPr/>
            </p:nvSpPr>
            <p:spPr>
              <a:xfrm>
                <a:off x="315935" y="4863665"/>
                <a:ext cx="4154218" cy="21071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Baseline</a:t>
                </a:r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295 km</a:t>
                </a: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Beam</a:t>
                </a:r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Narrow band, ~0.4-0.8 GeV</a:t>
                </a: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Far detector</a:t>
                </a:r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Water Cherenkov</a:t>
                </a: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Far detector mass </a:t>
                </a:r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(FV): ~23 kt</a:t>
                </a: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Observed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sSub>
                          <m:sSubPr>
                            <m:ctrlP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𝝂</m:t>
                            </m:r>
                          </m:e>
                          <m:sub>
                            <m: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  <m:r>
                          <a:rPr lang="en-US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+`</m:t>
                        </m:r>
                        <m:sSub>
                          <m:sSubPr>
                            <m:ctrlP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b="1" i="1">
                                    <a:solidFill>
                                      <a:schemeClr val="tx2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1" i="1">
                                    <a:solidFill>
                                      <a:schemeClr val="tx2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𝝂</m:t>
                                </m:r>
                              </m:e>
                            </m:acc>
                          </m:e>
                          <m:sub>
                            <m: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 ~150</a:t>
                </a: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Observed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sSub>
                          <m:sSubPr>
                            <m:ctrlP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𝝂</m:t>
                            </m:r>
                          </m:e>
                          <m:sub>
                            <m: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</m:sub>
                        </m:sSub>
                        <m:r>
                          <a:rPr lang="en-US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b="1" i="1">
                                    <a:solidFill>
                                      <a:schemeClr val="tx2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1" i="1">
                                    <a:solidFill>
                                      <a:schemeClr val="tx2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𝝂</m:t>
                                </m:r>
                              </m:e>
                            </m:acc>
                          </m:e>
                          <m:sub>
                            <m: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 ~450</a:t>
                </a:r>
              </a:p>
              <a:p>
                <a:endParaRPr lang="en-GB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CC4CFDD-568A-93A4-B0CA-74EA5E61EF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935" y="4863665"/>
                <a:ext cx="4154218" cy="2107115"/>
              </a:xfrm>
              <a:prstGeom prst="rect">
                <a:avLst/>
              </a:prstGeom>
              <a:blipFill>
                <a:blip r:embed="rId14"/>
                <a:stretch>
                  <a:fillRect l="-1220" t="-1796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4383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C86AE-D46D-8648-7770-8295CB6B5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B531DB63-8DAE-13EB-03AF-C57121DD3E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79DBC48-B5D0-5210-05D2-9A1020F48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F102BD-03C9-4129-E96C-ACE5540449A5}"/>
              </a:ext>
            </a:extLst>
          </p:cNvPr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Current results: T2K, </a:t>
            </a:r>
            <a:r>
              <a:rPr lang="en-GB" sz="4400" err="1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NOvA</a:t>
            </a:r>
            <a:endParaRPr lang="en-GB" sz="4400">
              <a:solidFill>
                <a:schemeClr val="accent2">
                  <a:lumMod val="50000"/>
                </a:schemeClr>
              </a:solidFill>
              <a:latin typeface="Century Gothic" panose="020B0502020202020204"/>
              <a:cs typeface="Aharoni" panose="02010803020104030203" pitchFamily="2" charset="-79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1F7ECA-0665-2372-DEB9-47DFCE12F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13</a:t>
            </a:fld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E0392DD-DC2C-8C38-A7A1-B273525CC4B3}"/>
              </a:ext>
            </a:extLst>
          </p:cNvPr>
          <p:cNvCxnSpPr>
            <a:cxnSpLocks/>
          </p:cNvCxnSpPr>
          <p:nvPr/>
        </p:nvCxnSpPr>
        <p:spPr>
          <a:xfrm>
            <a:off x="4572000" y="1616765"/>
            <a:ext cx="0" cy="4552122"/>
          </a:xfrm>
          <a:prstGeom prst="line">
            <a:avLst/>
          </a:prstGeom>
          <a:ln w="19050">
            <a:solidFill>
              <a:schemeClr val="tx1"/>
            </a:solidFill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64159207-A050-0DB9-A970-062461CE8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65314"/>
            <a:ext cx="4465168" cy="1363686"/>
          </a:xfrm>
          <a:prstGeom prst="rect">
            <a:avLst/>
          </a:prstGeom>
        </p:spPr>
      </p:pic>
      <p:pic>
        <p:nvPicPr>
          <p:cNvPr id="21" name="Picture 20" descr="Image result for t2k experiment">
            <a:extLst>
              <a:ext uri="{FF2B5EF4-FFF2-40B4-BE49-F238E27FC236}">
                <a16:creationId xmlns:a16="http://schemas.microsoft.com/office/drawing/2014/main" id="{85E1E04E-8EF2-DD15-90F3-1E554E0524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7" r="14418" b="15848"/>
          <a:stretch/>
        </p:blipFill>
        <p:spPr bwMode="auto">
          <a:xfrm>
            <a:off x="1226199" y="1138424"/>
            <a:ext cx="2062970" cy="845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HEP A Nobel for Neutrinos: Super... | U.S. DOE Office of Science (SC)">
            <a:extLst>
              <a:ext uri="{FF2B5EF4-FFF2-40B4-BE49-F238E27FC236}">
                <a16:creationId xmlns:a16="http://schemas.microsoft.com/office/drawing/2014/main" id="{67EC7578-1D1B-B0BE-D080-B674CA9C1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46" y="4162924"/>
            <a:ext cx="1976632" cy="132318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5">
            <a:extLst>
              <a:ext uri="{FF2B5EF4-FFF2-40B4-BE49-F238E27FC236}">
                <a16:creationId xmlns:a16="http://schemas.microsoft.com/office/drawing/2014/main" id="{33319E22-1DE7-DAD0-AC39-B46AF7E667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9" t="5357" r="38507" b="4316"/>
          <a:stretch/>
        </p:blipFill>
        <p:spPr bwMode="auto">
          <a:xfrm>
            <a:off x="0" y="3023096"/>
            <a:ext cx="980533" cy="1037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1D08639-9961-0555-0605-54DACF23CB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15666" y="3012196"/>
            <a:ext cx="2320721" cy="1221432"/>
          </a:xfrm>
          <a:prstGeom prst="rect">
            <a:avLst/>
          </a:prstGeom>
        </p:spPr>
      </p:pic>
      <p:pic>
        <p:nvPicPr>
          <p:cNvPr id="32" name="Picture 31" descr="Superconductiong Combined Function Magnets at Arc Section 1">
            <a:extLst>
              <a:ext uri="{FF2B5EF4-FFF2-40B4-BE49-F238E27FC236}">
                <a16:creationId xmlns:a16="http://schemas.microsoft.com/office/drawing/2014/main" id="{A0611EDF-7A4B-19B5-FD9A-464BD28EB9F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1670" b="31352"/>
          <a:stretch>
            <a:fillRect/>
          </a:stretch>
        </p:blipFill>
        <p:spPr>
          <a:xfrm>
            <a:off x="2377999" y="4485766"/>
            <a:ext cx="1897980" cy="811070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7F63B45-3C33-9D57-26AD-FC70D645128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8745" y="2124880"/>
            <a:ext cx="4359205" cy="117077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2455C43-AF6F-27A7-977B-C98A8D2786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22473" y="947074"/>
            <a:ext cx="1718323" cy="1006986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3109AD32-F9D8-02D8-6038-F0966EEE8E3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80203" y="4706204"/>
            <a:ext cx="2217747" cy="1204722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A3BAF44F-2BEC-F12E-A0A1-5FE72488274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31546" y="4925027"/>
            <a:ext cx="2035789" cy="101789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FEF8FE1-A04A-C83E-A445-A8F06A32374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47938" y="3076516"/>
            <a:ext cx="3556942" cy="1772843"/>
          </a:xfrm>
          <a:prstGeom prst="rect">
            <a:avLst/>
          </a:prstGeom>
        </p:spPr>
      </p:pic>
      <p:sp>
        <p:nvSpPr>
          <p:cNvPr id="5" name="Rectangle: Rounded Corners 8">
            <a:extLst>
              <a:ext uri="{FF2B5EF4-FFF2-40B4-BE49-F238E27FC236}">
                <a16:creationId xmlns:a16="http://schemas.microsoft.com/office/drawing/2014/main" id="{2870CE26-813A-5F85-39E1-B2B7D3FC455F}"/>
              </a:ext>
            </a:extLst>
          </p:cNvPr>
          <p:cNvSpPr/>
          <p:nvPr/>
        </p:nvSpPr>
        <p:spPr>
          <a:xfrm>
            <a:off x="4795404" y="4854729"/>
            <a:ext cx="4154218" cy="184506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B0F0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23075E8-6CA0-8B67-CD33-7E803C3A600A}"/>
                  </a:ext>
                </a:extLst>
              </p:cNvPr>
              <p:cNvSpPr txBox="1"/>
              <p:nvPr/>
            </p:nvSpPr>
            <p:spPr>
              <a:xfrm>
                <a:off x="4884436" y="4863665"/>
                <a:ext cx="3906646" cy="21071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n-GB" sz="1800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Baseline</a:t>
                </a:r>
                <a:r>
                  <a:rPr lang="en-GB" sz="180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810 km</a:t>
                </a: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Beam</a:t>
                </a:r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Wider band, ~1.3-2.5 GeV</a:t>
                </a:r>
              </a:p>
              <a:p>
                <a:r>
                  <a:rPr lang="en-GB" sz="1800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Far detector</a:t>
                </a:r>
                <a:r>
                  <a:rPr lang="en-GB" sz="180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Liquid Scintillator</a:t>
                </a: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Far detector mass </a:t>
                </a:r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(FV): ~10 kt</a:t>
                </a: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Observed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sSub>
                          <m:sSubPr>
                            <m:ctrlP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𝝂</m:t>
                            </m:r>
                          </m:e>
                          <m:sub>
                            <m: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  <m:r>
                          <a:rPr lang="en-US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+`</m:t>
                        </m:r>
                        <m:sSub>
                          <m:sSubPr>
                            <m:ctrlP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b="1" i="1">
                                    <a:solidFill>
                                      <a:schemeClr val="tx2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1" i="1">
                                    <a:solidFill>
                                      <a:schemeClr val="tx2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𝝂</m:t>
                                </m:r>
                              </m:e>
                            </m:acc>
                          </m:e>
                          <m:sub>
                            <m: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 ~200</a:t>
                </a: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Observed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sSub>
                          <m:sSubPr>
                            <m:ctrlP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𝝂</m:t>
                            </m:r>
                          </m:e>
                          <m:sub>
                            <m: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</m:sub>
                        </m:sSub>
                        <m:r>
                          <a:rPr lang="en-US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b="1" i="1">
                                    <a:solidFill>
                                      <a:schemeClr val="tx2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1" i="1">
                                    <a:solidFill>
                                      <a:schemeClr val="tx2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𝝂</m:t>
                                </m:r>
                              </m:e>
                            </m:acc>
                          </m:e>
                          <m:sub>
                            <m: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 ~490</a:t>
                </a:r>
              </a:p>
              <a:p>
                <a:endParaRPr lang="en-GB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23075E8-6CA0-8B67-CD33-7E803C3A60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4436" y="4863665"/>
                <a:ext cx="3906646" cy="2107115"/>
              </a:xfrm>
              <a:prstGeom prst="rect">
                <a:avLst/>
              </a:prstGeom>
              <a:blipFill>
                <a:blip r:embed="rId14"/>
                <a:stretch>
                  <a:fillRect l="-1294" t="-179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: Rounded Corners 12">
            <a:extLst>
              <a:ext uri="{FF2B5EF4-FFF2-40B4-BE49-F238E27FC236}">
                <a16:creationId xmlns:a16="http://schemas.microsoft.com/office/drawing/2014/main" id="{8D364E58-5D94-F9DB-A02E-E5423CD95BF8}"/>
              </a:ext>
            </a:extLst>
          </p:cNvPr>
          <p:cNvSpPr/>
          <p:nvPr/>
        </p:nvSpPr>
        <p:spPr>
          <a:xfrm>
            <a:off x="140841" y="4854728"/>
            <a:ext cx="4154218" cy="1845069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27606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A76F46C-9EB3-1B5E-F822-BF37D51B0250}"/>
                  </a:ext>
                </a:extLst>
              </p:cNvPr>
              <p:cNvSpPr txBox="1"/>
              <p:nvPr/>
            </p:nvSpPr>
            <p:spPr>
              <a:xfrm>
                <a:off x="315935" y="4863665"/>
                <a:ext cx="4154218" cy="21071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Baseline</a:t>
                </a:r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295 km</a:t>
                </a: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Beam</a:t>
                </a:r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Narrow band, ~0.4-0.8 GeV</a:t>
                </a: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Far detector</a:t>
                </a:r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Water Cherenkov</a:t>
                </a: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Far detector mass </a:t>
                </a:r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(FV): ~23 kt</a:t>
                </a: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Observed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sSub>
                          <m:sSubPr>
                            <m:ctrlP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𝝂</m:t>
                            </m:r>
                          </m:e>
                          <m:sub>
                            <m: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  <m:r>
                          <a:rPr lang="en-US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+`</m:t>
                        </m:r>
                        <m:sSub>
                          <m:sSubPr>
                            <m:ctrlP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b="1" i="1">
                                    <a:solidFill>
                                      <a:schemeClr val="tx2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1" i="1">
                                    <a:solidFill>
                                      <a:schemeClr val="tx2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𝝂</m:t>
                                </m:r>
                              </m:e>
                            </m:acc>
                          </m:e>
                          <m:sub>
                            <m: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 ~150</a:t>
                </a: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Observed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sSub>
                          <m:sSubPr>
                            <m:ctrlP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𝝂</m:t>
                            </m:r>
                          </m:e>
                          <m:sub>
                            <m: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</m:sub>
                        </m:sSub>
                        <m:r>
                          <a:rPr lang="en-US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b="1" i="1">
                                    <a:solidFill>
                                      <a:schemeClr val="tx2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1" i="1">
                                    <a:solidFill>
                                      <a:schemeClr val="tx2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𝝂</m:t>
                                </m:r>
                              </m:e>
                            </m:acc>
                          </m:e>
                          <m:sub>
                            <m: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 ~450</a:t>
                </a:r>
              </a:p>
              <a:p>
                <a:endParaRPr lang="en-GB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A76F46C-9EB3-1B5E-F822-BF37D51B02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935" y="4863665"/>
                <a:ext cx="4154218" cy="2107115"/>
              </a:xfrm>
              <a:prstGeom prst="rect">
                <a:avLst/>
              </a:prstGeom>
              <a:blipFill>
                <a:blip r:embed="rId15"/>
                <a:stretch>
                  <a:fillRect l="-1220" t="-1796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8656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6997F-0AD3-2A23-7152-5AE86EF00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1C1E87C5-5E4A-CCAE-D5DD-B016DC1C7F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C12B4BD-9B8D-563B-B7B9-E981085C3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5F2D70-875B-C096-F7E9-1AC37C1D8F78}"/>
              </a:ext>
            </a:extLst>
          </p:cNvPr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Current results: T2K, </a:t>
            </a:r>
            <a:r>
              <a:rPr lang="en-GB" sz="4400" err="1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NOvA</a:t>
            </a:r>
            <a:endParaRPr lang="en-GB" sz="4400">
              <a:solidFill>
                <a:schemeClr val="accent2">
                  <a:lumMod val="50000"/>
                </a:schemeClr>
              </a:solidFill>
              <a:latin typeface="Century Gothic" panose="020B0502020202020204"/>
              <a:cs typeface="Aharoni" panose="02010803020104030203" pitchFamily="2" charset="-79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D178F4-7D49-C1C4-D96B-D07D74861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14</a:t>
            </a:fld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AD0B2EA-2B3F-CDB2-5977-FB5E7EECFFFE}"/>
              </a:ext>
            </a:extLst>
          </p:cNvPr>
          <p:cNvCxnSpPr>
            <a:cxnSpLocks/>
          </p:cNvCxnSpPr>
          <p:nvPr/>
        </p:nvCxnSpPr>
        <p:spPr>
          <a:xfrm>
            <a:off x="4572000" y="1616765"/>
            <a:ext cx="0" cy="4552122"/>
          </a:xfrm>
          <a:prstGeom prst="line">
            <a:avLst/>
          </a:prstGeom>
          <a:ln w="19050">
            <a:solidFill>
              <a:schemeClr val="tx1"/>
            </a:solidFill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D448855C-8DB1-76DE-3E33-5DB71DBC2F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51867"/>
            <a:ext cx="4465168" cy="1363686"/>
          </a:xfrm>
          <a:prstGeom prst="rect">
            <a:avLst/>
          </a:prstGeom>
        </p:spPr>
      </p:pic>
      <p:pic>
        <p:nvPicPr>
          <p:cNvPr id="21" name="Picture 20" descr="Image result for t2k experiment">
            <a:extLst>
              <a:ext uri="{FF2B5EF4-FFF2-40B4-BE49-F238E27FC236}">
                <a16:creationId xmlns:a16="http://schemas.microsoft.com/office/drawing/2014/main" id="{5F67DBAF-4A8F-4FBE-33D8-3E51F7F65F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7" r="14418" b="15848"/>
          <a:stretch/>
        </p:blipFill>
        <p:spPr bwMode="auto">
          <a:xfrm>
            <a:off x="1226199" y="1138424"/>
            <a:ext cx="2062970" cy="845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HEP A Nobel for Neutrinos: Super... | U.S. DOE Office of Science (SC)">
            <a:extLst>
              <a:ext uri="{FF2B5EF4-FFF2-40B4-BE49-F238E27FC236}">
                <a16:creationId xmlns:a16="http://schemas.microsoft.com/office/drawing/2014/main" id="{30A1C1C4-8491-7D9D-E37A-3136A3F9F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46" y="4162924"/>
            <a:ext cx="1976632" cy="132318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5">
            <a:extLst>
              <a:ext uri="{FF2B5EF4-FFF2-40B4-BE49-F238E27FC236}">
                <a16:creationId xmlns:a16="http://schemas.microsoft.com/office/drawing/2014/main" id="{6C17C628-3A55-0A7D-073B-13AC36E5F3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9" t="5357" r="38507" b="4316"/>
          <a:stretch/>
        </p:blipFill>
        <p:spPr bwMode="auto">
          <a:xfrm>
            <a:off x="0" y="3023096"/>
            <a:ext cx="980533" cy="1037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6781690-3946-A7C5-2067-AC1007F163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15666" y="3012196"/>
            <a:ext cx="2320721" cy="1221432"/>
          </a:xfrm>
          <a:prstGeom prst="rect">
            <a:avLst/>
          </a:prstGeom>
        </p:spPr>
      </p:pic>
      <p:pic>
        <p:nvPicPr>
          <p:cNvPr id="32" name="Picture 31" descr="Superconductiong Combined Function Magnets at Arc Section 1">
            <a:extLst>
              <a:ext uri="{FF2B5EF4-FFF2-40B4-BE49-F238E27FC236}">
                <a16:creationId xmlns:a16="http://schemas.microsoft.com/office/drawing/2014/main" id="{74FD8F92-128B-C809-10A5-92550BF096B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1670" b="31352"/>
          <a:stretch>
            <a:fillRect/>
          </a:stretch>
        </p:blipFill>
        <p:spPr>
          <a:xfrm>
            <a:off x="2377999" y="4485766"/>
            <a:ext cx="1897980" cy="811070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C884341-9836-5D1B-800C-DDB26C99FE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8745" y="2111433"/>
            <a:ext cx="4359205" cy="117077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A369B0D-5E13-83E6-BA7D-4111432E485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22473" y="947074"/>
            <a:ext cx="1718323" cy="1006986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AA1EAE08-3E41-480D-D693-4B861DCAAFE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80203" y="4719651"/>
            <a:ext cx="2217747" cy="1204722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D89FFE5-395E-797D-F661-299636E5B42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31546" y="4925027"/>
            <a:ext cx="2035789" cy="101789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E54248D-3B20-487B-96F6-51F9FF8371F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47938" y="3076516"/>
            <a:ext cx="3556942" cy="1772843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25077DE-B529-1525-DE19-383355989907}"/>
              </a:ext>
            </a:extLst>
          </p:cNvPr>
          <p:cNvGrpSpPr/>
          <p:nvPr/>
        </p:nvGrpSpPr>
        <p:grpSpPr>
          <a:xfrm>
            <a:off x="22609" y="2204629"/>
            <a:ext cx="8991950" cy="3964257"/>
            <a:chOff x="76025" y="2197280"/>
            <a:chExt cx="8991950" cy="3964257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25B20F8-49E8-629A-193A-9C2867DFDDE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115666" y="4234474"/>
              <a:ext cx="2320721" cy="1221432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E47A7FB-7938-C3EC-0B9E-4196643580A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638745" y="3347158"/>
              <a:ext cx="4359205" cy="1170770"/>
            </a:xfrm>
            <a:prstGeom prst="rect">
              <a:avLst/>
            </a:prstGeom>
          </p:spPr>
        </p:pic>
        <p:sp>
          <p:nvSpPr>
            <p:cNvPr id="14" name="Rectangle: Rounded Corners 41">
              <a:extLst>
                <a:ext uri="{FF2B5EF4-FFF2-40B4-BE49-F238E27FC236}">
                  <a16:creationId xmlns:a16="http://schemas.microsoft.com/office/drawing/2014/main" id="{95260AA8-037F-E076-69BE-F0A6C446E814}"/>
                </a:ext>
              </a:extLst>
            </p:cNvPr>
            <p:cNvSpPr/>
            <p:nvPr/>
          </p:nvSpPr>
          <p:spPr>
            <a:xfrm>
              <a:off x="76025" y="2197280"/>
              <a:ext cx="4215360" cy="396425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0F80EC31-642F-98BC-FF06-AE8301A426FE}"/>
                    </a:ext>
                  </a:extLst>
                </p:cNvPr>
                <p:cNvSpPr txBox="1"/>
                <p:nvPr/>
              </p:nvSpPr>
              <p:spPr>
                <a:xfrm>
                  <a:off x="1823912" y="2206896"/>
                  <a:ext cx="818173" cy="29931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sub>
                        </m:s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sSub>
                          <m:sSub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sub>
                        </m:sSub>
                      </m:oMath>
                    </m:oMathPara>
                  </a14:m>
                  <a:endParaRPr lang="en-GB"/>
                </a:p>
              </p:txBody>
            </p:sp>
          </mc:Choice>
          <mc:Fallback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0F80EC31-642F-98BC-FF06-AE8301A426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3912" y="2206896"/>
                  <a:ext cx="818173" cy="299313"/>
                </a:xfrm>
                <a:prstGeom prst="rect">
                  <a:avLst/>
                </a:prstGeom>
                <a:blipFill>
                  <a:blip r:embed="rId14"/>
                  <a:stretch>
                    <a:fillRect l="-4545" b="-20833"/>
                  </a:stretch>
                </a:blipFill>
              </p:spPr>
              <p:txBody>
                <a:bodyPr/>
                <a:lstStyle/>
                <a:p>
                  <a:r>
                    <a:rPr lang="en-CH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7E0DA16-E2F7-E943-C91D-E9C19FAB0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20409" y="2523257"/>
              <a:ext cx="3984549" cy="3318342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EC277F50-C682-949C-8FD4-73AB4ADC3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697106" y="3546689"/>
              <a:ext cx="1297732" cy="532678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118F3101-FEE1-A791-40F8-252BF1ECEA01}"/>
                    </a:ext>
                  </a:extLst>
                </p:cNvPr>
                <p:cNvSpPr txBox="1"/>
                <p:nvPr/>
              </p:nvSpPr>
              <p:spPr>
                <a:xfrm>
                  <a:off x="1432650" y="3347832"/>
                  <a:ext cx="37971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GB" b="0" i="1" smtClean="0">
                                <a:solidFill>
                                  <a:srgbClr val="98B95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rgbClr val="98B954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rgbClr val="98B954"/>
                                </a:solidFill>
                                <a:latin typeface="Cambria Math" panose="02040503050406030204" pitchFamily="18" charset="0"/>
                              </a:rPr>
                              <m:t>23</m:t>
                            </m:r>
                          </m:sub>
                        </m:sSub>
                      </m:oMath>
                    </m:oMathPara>
                  </a14:m>
                  <a:endParaRPr lang="en-GB">
                    <a:solidFill>
                      <a:srgbClr val="98B954"/>
                    </a:solidFill>
                  </a:endParaRPr>
                </a:p>
              </p:txBody>
            </p:sp>
          </mc:Choice>
          <mc:Fallback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118F3101-FEE1-A791-40F8-252BF1ECEA0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2650" y="3347832"/>
                  <a:ext cx="379719" cy="276999"/>
                </a:xfrm>
                <a:prstGeom prst="rect">
                  <a:avLst/>
                </a:prstGeom>
                <a:blipFill>
                  <a:blip r:embed="rId17"/>
                  <a:stretch>
                    <a:fillRect l="-12903" r="-3226" b="-8696"/>
                  </a:stretch>
                </a:blipFill>
              </p:spPr>
              <p:txBody>
                <a:bodyPr/>
                <a:lstStyle/>
                <a:p>
                  <a:r>
                    <a:rPr lang="en-CH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83838CCB-A310-5A33-11C7-FC158F16D717}"/>
                </a:ext>
              </a:extLst>
            </p:cNvPr>
            <p:cNvCxnSpPr>
              <a:cxnSpLocks/>
            </p:cNvCxnSpPr>
            <p:nvPr/>
          </p:nvCxnSpPr>
          <p:spPr>
            <a:xfrm>
              <a:off x="1495020" y="4870533"/>
              <a:ext cx="48152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B71515FF-1C39-7DC5-BEBA-446CBCA7EB04}"/>
                    </a:ext>
                  </a:extLst>
                </p:cNvPr>
                <p:cNvSpPr txBox="1"/>
                <p:nvPr/>
              </p:nvSpPr>
              <p:spPr>
                <a:xfrm>
                  <a:off x="1449757" y="4933352"/>
                  <a:ext cx="589841" cy="28212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GB" b="0" i="0" smtClean="0">
                            <a:solidFill>
                              <a:srgbClr val="46AAC5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sSubSup>
                          <m:sSubSupPr>
                            <m:ctrlPr>
                              <a:rPr lang="en-GB" b="0" i="1" smtClean="0">
                                <a:solidFill>
                                  <a:srgbClr val="46AAC5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GB" b="0" i="1" smtClean="0">
                                <a:solidFill>
                                  <a:srgbClr val="46AAC5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rgbClr val="46AAC5"/>
                                </a:solidFill>
                                <a:latin typeface="Cambria Math" panose="02040503050406030204" pitchFamily="18" charset="0"/>
                              </a:rPr>
                              <m:t>32</m:t>
                            </m:r>
                          </m:sub>
                          <m:sup>
                            <m:r>
                              <a:rPr lang="en-GB" b="0" i="1" smtClean="0">
                                <a:solidFill>
                                  <a:srgbClr val="46AAC5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oMath>
                    </m:oMathPara>
                  </a14:m>
                  <a:endParaRPr lang="en-GB">
                    <a:solidFill>
                      <a:srgbClr val="46AAC5"/>
                    </a:solidFill>
                  </a:endParaRPr>
                </a:p>
              </p:txBody>
            </p:sp>
          </mc:Choice>
          <mc:Fallback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B71515FF-1C39-7DC5-BEBA-446CBCA7EB0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49757" y="4933352"/>
                  <a:ext cx="589841" cy="282129"/>
                </a:xfrm>
                <a:prstGeom prst="rect">
                  <a:avLst/>
                </a:prstGeom>
                <a:blipFill>
                  <a:blip r:embed="rId18"/>
                  <a:stretch>
                    <a:fillRect l="-6250" r="-2083" b="-12500"/>
                  </a:stretch>
                </a:blipFill>
              </p:spPr>
              <p:txBody>
                <a:bodyPr/>
                <a:lstStyle/>
                <a:p>
                  <a:r>
                    <a:rPr lang="en-CH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7AF20F82-1E6E-6645-1666-986CF0400FA7}"/>
                </a:ext>
              </a:extLst>
            </p:cNvPr>
            <p:cNvCxnSpPr>
              <a:cxnSpLocks/>
            </p:cNvCxnSpPr>
            <p:nvPr/>
          </p:nvCxnSpPr>
          <p:spPr>
            <a:xfrm>
              <a:off x="1607106" y="3624831"/>
              <a:ext cx="0" cy="562810"/>
            </a:xfrm>
            <a:prstGeom prst="straightConnector1">
              <a:avLst/>
            </a:prstGeom>
            <a:ln>
              <a:solidFill>
                <a:srgbClr val="98B954"/>
              </a:solidFill>
              <a:headEnd type="triangle"/>
              <a:tailEnd type="triangle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24" name="Rectangle: Rounded Corners 41">
              <a:extLst>
                <a:ext uri="{FF2B5EF4-FFF2-40B4-BE49-F238E27FC236}">
                  <a16:creationId xmlns:a16="http://schemas.microsoft.com/office/drawing/2014/main" id="{8AEB499B-17E9-6B31-CC73-82605E96D4C1}"/>
                </a:ext>
              </a:extLst>
            </p:cNvPr>
            <p:cNvSpPr/>
            <p:nvPr/>
          </p:nvSpPr>
          <p:spPr>
            <a:xfrm>
              <a:off x="4397289" y="2517527"/>
              <a:ext cx="4670686" cy="3181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8F20531-33DD-9662-944C-1140C9A66F54}"/>
                    </a:ext>
                  </a:extLst>
                </p:cNvPr>
                <p:cNvSpPr txBox="1"/>
                <p:nvPr/>
              </p:nvSpPr>
              <p:spPr>
                <a:xfrm>
                  <a:off x="6350559" y="2644416"/>
                  <a:ext cx="810158" cy="29931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sub>
                        </m:s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sSub>
                          <m:sSub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oMath>
                    </m:oMathPara>
                  </a14:m>
                  <a:endParaRPr lang="en-GB"/>
                </a:p>
              </p:txBody>
            </p:sp>
          </mc:Choice>
          <mc:Fallback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8F20531-33DD-9662-944C-1140C9A66F5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50559" y="2644416"/>
                  <a:ext cx="810158" cy="299313"/>
                </a:xfrm>
                <a:prstGeom prst="rect">
                  <a:avLst/>
                </a:prstGeom>
                <a:blipFill>
                  <a:blip r:embed="rId19"/>
                  <a:stretch>
                    <a:fillRect l="-3077" b="-20000"/>
                  </a:stretch>
                </a:blipFill>
              </p:spPr>
              <p:txBody>
                <a:bodyPr/>
                <a:lstStyle/>
                <a:p>
                  <a:r>
                    <a:rPr lang="en-CH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B841EB-CE6E-090E-28D8-668579588E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4448027" y="3034848"/>
              <a:ext cx="2237915" cy="1840583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E5A12200-A83D-0E2F-C042-CA2324A345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6760034" y="3019257"/>
              <a:ext cx="2237916" cy="1841274"/>
            </a:xfrm>
            <a:prstGeom prst="rect">
              <a:avLst/>
            </a:prstGeom>
          </p:spPr>
        </p:pic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2DB6C47C-526E-A622-B591-C7014C85106C}"/>
                </a:ext>
              </a:extLst>
            </p:cNvPr>
            <p:cNvCxnSpPr>
              <a:cxnSpLocks/>
            </p:cNvCxnSpPr>
            <p:nvPr/>
          </p:nvCxnSpPr>
          <p:spPr>
            <a:xfrm>
              <a:off x="5207230" y="3953069"/>
              <a:ext cx="0" cy="562810"/>
            </a:xfrm>
            <a:prstGeom prst="straightConnector1">
              <a:avLst/>
            </a:prstGeom>
            <a:ln>
              <a:solidFill>
                <a:srgbClr val="C0504D"/>
              </a:solidFill>
              <a:headEnd type="triangle"/>
              <a:tailEnd type="triangle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151A739C-942F-B1BD-7187-E164E84F2E42}"/>
                </a:ext>
              </a:extLst>
            </p:cNvPr>
            <p:cNvCxnSpPr>
              <a:cxnSpLocks/>
            </p:cNvCxnSpPr>
            <p:nvPr/>
          </p:nvCxnSpPr>
          <p:spPr>
            <a:xfrm>
              <a:off x="7672225" y="4009740"/>
              <a:ext cx="0" cy="441093"/>
            </a:xfrm>
            <a:prstGeom prst="straightConnector1">
              <a:avLst/>
            </a:prstGeom>
            <a:ln>
              <a:solidFill>
                <a:srgbClr val="C0504D"/>
              </a:solidFill>
              <a:headEnd type="triangle"/>
              <a:tailEnd type="triangle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B8D2A965-6D7E-4A2E-A522-38FF3C65FE5E}"/>
                    </a:ext>
                  </a:extLst>
                </p:cNvPr>
                <p:cNvSpPr txBox="1"/>
                <p:nvPr/>
              </p:nvSpPr>
              <p:spPr>
                <a:xfrm>
                  <a:off x="5143921" y="3993500"/>
                  <a:ext cx="366615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GB" sz="18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8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GB" sz="18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13</m:t>
                            </m:r>
                          </m:sub>
                        </m:sSub>
                      </m:oMath>
                    </m:oMathPara>
                  </a14:m>
                  <a:endParaRPr lang="en-GB"/>
                </a:p>
              </p:txBody>
            </p:sp>
          </mc:Choice>
          <mc:Fallback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B8D2A965-6D7E-4A2E-A522-38FF3C65FE5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43921" y="3993500"/>
                  <a:ext cx="366615" cy="369332"/>
                </a:xfrm>
                <a:prstGeom prst="rect">
                  <a:avLst/>
                </a:prstGeom>
                <a:blipFill>
                  <a:blip r:embed="rId22"/>
                  <a:stretch>
                    <a:fillRect r="-23333"/>
                  </a:stretch>
                </a:blipFill>
              </p:spPr>
              <p:txBody>
                <a:bodyPr/>
                <a:lstStyle/>
                <a:p>
                  <a:r>
                    <a:rPr lang="en-CH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5710EDD9-8045-89BA-24D1-BFC35887BC6A}"/>
                </a:ext>
              </a:extLst>
            </p:cNvPr>
            <p:cNvSpPr/>
            <p:nvPr/>
          </p:nvSpPr>
          <p:spPr>
            <a:xfrm rot="7831820">
              <a:off x="6166514" y="3443119"/>
              <a:ext cx="1824761" cy="1464933"/>
            </a:xfrm>
            <a:prstGeom prst="arc">
              <a:avLst>
                <a:gd name="adj1" fmla="val 17583600"/>
                <a:gd name="adj2" fmla="val 212974"/>
              </a:avLst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F77BA2AB-AC48-CABB-5FAA-4AC0382FEF82}"/>
                    </a:ext>
                  </a:extLst>
                </p:cNvPr>
                <p:cNvSpPr txBox="1"/>
                <p:nvPr/>
              </p:nvSpPr>
              <p:spPr>
                <a:xfrm>
                  <a:off x="6283464" y="4974753"/>
                  <a:ext cx="1285889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GB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GB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𝐶𝑃</m:t>
                            </m:r>
                          </m:sub>
                        </m:sSub>
                      </m:oMath>
                    </m:oMathPara>
                  </a14:m>
                  <a:endParaRPr lang="en-GB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F77BA2AB-AC48-CABB-5FAA-4AC0382FEF8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83464" y="4974753"/>
                  <a:ext cx="1285889" cy="369332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H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FC8D306B-7443-1844-8CED-344B234085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8289511" y="3465225"/>
              <a:ext cx="647453" cy="265759"/>
            </a:xfrm>
            <a:prstGeom prst="rect">
              <a:avLst/>
            </a:prstGeom>
          </p:spPr>
        </p:pic>
        <p:pic>
          <p:nvPicPr>
            <p:cNvPr id="41" name="Picture 40" descr="Neutrino 2026: XXXII International Conference on Neutrino Physics and Astrophysics">
              <a:extLst>
                <a:ext uri="{FF2B5EF4-FFF2-40B4-BE49-F238E27FC236}">
                  <a16:creationId xmlns:a16="http://schemas.microsoft.com/office/drawing/2014/main" id="{6AF858D5-5604-84E1-0F3A-09BA7D8A18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rcRect l="2506" t="1892" r="2182" b="61553"/>
            <a:stretch>
              <a:fillRect/>
            </a:stretch>
          </p:blipFill>
          <p:spPr>
            <a:xfrm>
              <a:off x="2112683" y="5859658"/>
              <a:ext cx="1104116" cy="203441"/>
            </a:xfrm>
            <a:prstGeom prst="rect">
              <a:avLst/>
            </a:prstGeom>
          </p:spPr>
        </p:pic>
        <p:pic>
          <p:nvPicPr>
            <p:cNvPr id="43" name="Picture 42" descr="Neutrino 2026: XXXII International Conference on Neutrino Physics and Astrophysics">
              <a:extLst>
                <a:ext uri="{FF2B5EF4-FFF2-40B4-BE49-F238E27FC236}">
                  <a16:creationId xmlns:a16="http://schemas.microsoft.com/office/drawing/2014/main" id="{4350D629-E78B-A4EB-2553-1C2F93E2D8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rcRect l="2506" t="1892" r="2182" b="61553"/>
            <a:stretch>
              <a:fillRect/>
            </a:stretch>
          </p:blipFill>
          <p:spPr>
            <a:xfrm>
              <a:off x="6790912" y="5415882"/>
              <a:ext cx="1104116" cy="203441"/>
            </a:xfrm>
            <a:prstGeom prst="rect">
              <a:avLst/>
            </a:prstGeom>
          </p:spPr>
        </p:pic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158BB3C4-3D57-3B2B-DE9B-32D6A7BCB67B}"/>
                  </a:ext>
                </a:extLst>
              </p:cNvPr>
              <p:cNvSpPr txBox="1"/>
              <p:nvPr/>
            </p:nvSpPr>
            <p:spPr>
              <a:xfrm>
                <a:off x="7599733" y="4045620"/>
                <a:ext cx="36661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18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8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GB" sz="18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13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158BB3C4-3D57-3B2B-DE9B-32D6A7BCB6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9733" y="4045620"/>
                <a:ext cx="366615" cy="369332"/>
              </a:xfrm>
              <a:prstGeom prst="rect">
                <a:avLst/>
              </a:prstGeom>
              <a:blipFill>
                <a:blip r:embed="rId25"/>
                <a:stretch>
                  <a:fillRect r="-23333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extBox 47">
            <a:extLst>
              <a:ext uri="{FF2B5EF4-FFF2-40B4-BE49-F238E27FC236}">
                <a16:creationId xmlns:a16="http://schemas.microsoft.com/office/drawing/2014/main" id="{5192EFEA-791F-09FC-2CAF-A0136816F169}"/>
              </a:ext>
            </a:extLst>
          </p:cNvPr>
          <p:cNvSpPr txBox="1"/>
          <p:nvPr/>
        </p:nvSpPr>
        <p:spPr>
          <a:xfrm>
            <a:off x="1153685" y="5774857"/>
            <a:ext cx="15779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i="1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S. King </a:t>
            </a:r>
            <a:endParaRPr lang="en-CH" i="1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AB11402-AC6B-9552-7EB0-2256C7D10558}"/>
              </a:ext>
            </a:extLst>
          </p:cNvPr>
          <p:cNvSpPr txBox="1"/>
          <p:nvPr/>
        </p:nvSpPr>
        <p:spPr>
          <a:xfrm>
            <a:off x="5843530" y="5357409"/>
            <a:ext cx="15779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i="1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S. King </a:t>
            </a:r>
            <a:endParaRPr lang="en-CH" i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7AD0038-11DF-D979-BD83-3E2F0C0DE6B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06321" y="3518489"/>
            <a:ext cx="647453" cy="26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1085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E97E0-A312-1D06-6A0C-4ACAE9BC3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9568CBD6-BC5A-E1B1-5B73-325DFA2858B1}"/>
              </a:ext>
            </a:extLst>
          </p:cNvPr>
          <p:cNvSpPr/>
          <p:nvPr/>
        </p:nvSpPr>
        <p:spPr>
          <a:xfrm>
            <a:off x="179512" y="862789"/>
            <a:ext cx="3249488" cy="3024402"/>
          </a:xfrm>
          <a:prstGeom prst="roundRect">
            <a:avLst>
              <a:gd name="adj" fmla="val 10998"/>
            </a:avLst>
          </a:prstGeom>
          <a:solidFill>
            <a:srgbClr val="F2E6F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B2C0B346-9B37-F44D-F97F-B64281330E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E0C34C7-A4AA-0B2E-2CEF-EF83BA0D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287EC-23C1-A9DC-8283-0EC2040CEC51}"/>
              </a:ext>
            </a:extLst>
          </p:cNvPr>
          <p:cNvSpPr/>
          <p:nvPr/>
        </p:nvSpPr>
        <p:spPr>
          <a:xfrm>
            <a:off x="35496" y="0"/>
            <a:ext cx="97644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8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Coming soon for LBL neutrinos</a:t>
            </a:r>
            <a:endParaRPr lang="en-GB" sz="4000">
              <a:solidFill>
                <a:schemeClr val="accent2">
                  <a:lumMod val="50000"/>
                </a:schemeClr>
              </a:solidFill>
              <a:latin typeface="Century Gothic" panose="020B0502020202020204"/>
              <a:cs typeface="Aharoni" panose="02010803020104030203" pitchFamily="2" charset="-79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E4EE58-DE91-1138-B8BD-D878DC28A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15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BCB1B32-8C90-A3F4-A282-D30F123469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8" b="28064"/>
          <a:stretch>
            <a:fillRect/>
          </a:stretch>
        </p:blipFill>
        <p:spPr>
          <a:xfrm>
            <a:off x="254908" y="1088071"/>
            <a:ext cx="3114922" cy="213178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3937981-656C-E1B0-9456-01FEB1D80653}"/>
              </a:ext>
            </a:extLst>
          </p:cNvPr>
          <p:cNvSpPr/>
          <p:nvPr/>
        </p:nvSpPr>
        <p:spPr>
          <a:xfrm>
            <a:off x="361950" y="2361388"/>
            <a:ext cx="1143000" cy="652463"/>
          </a:xfrm>
          <a:prstGeom prst="rect">
            <a:avLst/>
          </a:prstGeom>
          <a:solidFill>
            <a:srgbClr val="F2E6F4"/>
          </a:solidFill>
          <a:ln>
            <a:solidFill>
              <a:srgbClr val="F2E6F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1ECAC5-0638-1B42-B7E0-4925F227E818}"/>
              </a:ext>
            </a:extLst>
          </p:cNvPr>
          <p:cNvSpPr/>
          <p:nvPr/>
        </p:nvSpPr>
        <p:spPr>
          <a:xfrm>
            <a:off x="2286000" y="2404250"/>
            <a:ext cx="1028700" cy="652463"/>
          </a:xfrm>
          <a:prstGeom prst="rect">
            <a:avLst/>
          </a:prstGeom>
          <a:solidFill>
            <a:srgbClr val="F2E6F4"/>
          </a:solidFill>
          <a:ln>
            <a:solidFill>
              <a:srgbClr val="F2E6F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99E12ED-5DE4-9F05-0297-14667262CE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75" b="59201"/>
          <a:stretch>
            <a:fillRect/>
          </a:stretch>
        </p:blipFill>
        <p:spPr>
          <a:xfrm>
            <a:off x="254908" y="3200299"/>
            <a:ext cx="3114922" cy="48101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7CFFAB3-5643-A99F-4609-04EF6A1889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9" t="78394" r="44122" b="17164"/>
          <a:stretch>
            <a:fillRect/>
          </a:stretch>
        </p:blipFill>
        <p:spPr>
          <a:xfrm>
            <a:off x="361950" y="3335878"/>
            <a:ext cx="2523576" cy="206610"/>
          </a:xfrm>
          <a:prstGeom prst="rect">
            <a:avLst/>
          </a:prstGeom>
        </p:spPr>
      </p:pic>
      <p:pic>
        <p:nvPicPr>
          <p:cNvPr id="22" name="Picture 21" descr="Flag of Japan - Wikipedia">
            <a:extLst>
              <a:ext uri="{FF2B5EF4-FFF2-40B4-BE49-F238E27FC236}">
                <a16:creationId xmlns:a16="http://schemas.microsoft.com/office/drawing/2014/main" id="{354D5EF1-C4B8-2163-4733-9143699FC2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46" y="757926"/>
            <a:ext cx="652002" cy="43500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DED1BAB-D5B4-3159-0B0F-E17954A865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75" r="95784" b="59201"/>
          <a:stretch>
            <a:fillRect/>
          </a:stretch>
        </p:blipFill>
        <p:spPr>
          <a:xfrm rot="10800000" flipV="1">
            <a:off x="3238500" y="3198525"/>
            <a:ext cx="131330" cy="48101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6A9E25C-7574-B31C-E21B-F885610C7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75" r="95784" b="59201"/>
          <a:stretch>
            <a:fillRect/>
          </a:stretch>
        </p:blipFill>
        <p:spPr>
          <a:xfrm rot="10800000" flipV="1">
            <a:off x="3249035" y="1803286"/>
            <a:ext cx="131330" cy="4810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619C48D-2969-2720-A93C-55929F217E2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068" r="8817"/>
          <a:stretch>
            <a:fillRect/>
          </a:stretch>
        </p:blipFill>
        <p:spPr>
          <a:xfrm>
            <a:off x="1812370" y="4029003"/>
            <a:ext cx="1495878" cy="2365088"/>
          </a:xfrm>
          <a:prstGeom prst="rect">
            <a:avLst/>
          </a:prstGeom>
        </p:spPr>
      </p:pic>
      <p:pic>
        <p:nvPicPr>
          <p:cNvPr id="11" name="Picture 10" descr="The Super-Kamiokande detector, in cutaway, showing the inner and outer... |  Download Scientific Diagram">
            <a:extLst>
              <a:ext uri="{FF2B5EF4-FFF2-40B4-BE49-F238E27FC236}">
                <a16:creationId xmlns:a16="http://schemas.microsoft.com/office/drawing/2014/main" id="{F3D4B8E5-015F-565A-7DCA-F1B21356A55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8324" r="44529"/>
          <a:stretch>
            <a:fillRect/>
          </a:stretch>
        </p:blipFill>
        <p:spPr>
          <a:xfrm>
            <a:off x="153244" y="4634453"/>
            <a:ext cx="800831" cy="1260103"/>
          </a:xfrm>
          <a:prstGeom prst="rect">
            <a:avLst/>
          </a:prstGeom>
        </p:spPr>
      </p:pic>
      <p:sp>
        <p:nvSpPr>
          <p:cNvPr id="20" name="Right Arrow 19">
            <a:extLst>
              <a:ext uri="{FF2B5EF4-FFF2-40B4-BE49-F238E27FC236}">
                <a16:creationId xmlns:a16="http://schemas.microsoft.com/office/drawing/2014/main" id="{9EA8A4AB-A508-5ADD-F741-5897EFEF91BB}"/>
              </a:ext>
            </a:extLst>
          </p:cNvPr>
          <p:cNvSpPr/>
          <p:nvPr/>
        </p:nvSpPr>
        <p:spPr>
          <a:xfrm>
            <a:off x="1161289" y="5010238"/>
            <a:ext cx="443867" cy="433962"/>
          </a:xfrm>
          <a:prstGeom prst="rightArrow">
            <a:avLst/>
          </a:prstGeom>
          <a:solidFill>
            <a:srgbClr val="698C9F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128534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79699-33FF-457B-7D0C-6984A82E4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30">
            <a:extLst>
              <a:ext uri="{FF2B5EF4-FFF2-40B4-BE49-F238E27FC236}">
                <a16:creationId xmlns:a16="http://schemas.microsoft.com/office/drawing/2014/main" id="{5E2CC60D-7824-1150-D516-51B4D0C43F3B}"/>
              </a:ext>
            </a:extLst>
          </p:cNvPr>
          <p:cNvSpPr/>
          <p:nvPr/>
        </p:nvSpPr>
        <p:spPr>
          <a:xfrm>
            <a:off x="4639126" y="878939"/>
            <a:ext cx="3413128" cy="1396459"/>
          </a:xfrm>
          <a:prstGeom prst="roundRect">
            <a:avLst>
              <a:gd name="adj" fmla="val 10998"/>
            </a:avLst>
          </a:prstGeom>
          <a:solidFill>
            <a:srgbClr val="E3DDE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DF228C87-8C4E-EE37-E02D-791D079CE9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4" b="34100"/>
          <a:stretch>
            <a:fillRect/>
          </a:stretch>
        </p:blipFill>
        <p:spPr>
          <a:xfrm>
            <a:off x="4801852" y="971329"/>
            <a:ext cx="3145277" cy="1273317"/>
          </a:xfrm>
          <a:prstGeom prst="rect">
            <a:avLst/>
          </a:prstGeom>
        </p:spPr>
      </p:pic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4C983C48-645A-CAB7-47B6-24BFC555F656}"/>
              </a:ext>
            </a:extLst>
          </p:cNvPr>
          <p:cNvSpPr/>
          <p:nvPr/>
        </p:nvSpPr>
        <p:spPr>
          <a:xfrm>
            <a:off x="179512" y="862789"/>
            <a:ext cx="3249488" cy="3024402"/>
          </a:xfrm>
          <a:prstGeom prst="roundRect">
            <a:avLst>
              <a:gd name="adj" fmla="val 10998"/>
            </a:avLst>
          </a:prstGeom>
          <a:solidFill>
            <a:srgbClr val="F2E6F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04D586F5-9CC4-8CAE-D15D-0A43AE4BCE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9D7D54A-F9A6-7016-62C9-6352186F0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1E4F73-9098-5181-EF10-F6B0B25CA9DD}"/>
              </a:ext>
            </a:extLst>
          </p:cNvPr>
          <p:cNvSpPr/>
          <p:nvPr/>
        </p:nvSpPr>
        <p:spPr>
          <a:xfrm>
            <a:off x="35496" y="0"/>
            <a:ext cx="97644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8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Coming soon for LBL neutrinos</a:t>
            </a:r>
            <a:endParaRPr lang="en-GB" sz="4000">
              <a:solidFill>
                <a:schemeClr val="accent2">
                  <a:lumMod val="50000"/>
                </a:schemeClr>
              </a:solidFill>
              <a:latin typeface="Century Gothic" panose="020B0502020202020204"/>
              <a:cs typeface="Aharoni" panose="02010803020104030203" pitchFamily="2" charset="-79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5A64C5-55E9-8E03-0EE4-75E0AE1F8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16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CD42511-9543-380F-88D8-917936C3F0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8" b="28064"/>
          <a:stretch>
            <a:fillRect/>
          </a:stretch>
        </p:blipFill>
        <p:spPr>
          <a:xfrm>
            <a:off x="254908" y="1088071"/>
            <a:ext cx="3114922" cy="213178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26E4EA9-8B37-6C57-3DCC-DA4BB6B5409E}"/>
              </a:ext>
            </a:extLst>
          </p:cNvPr>
          <p:cNvSpPr/>
          <p:nvPr/>
        </p:nvSpPr>
        <p:spPr>
          <a:xfrm>
            <a:off x="361950" y="2361388"/>
            <a:ext cx="1143000" cy="652463"/>
          </a:xfrm>
          <a:prstGeom prst="rect">
            <a:avLst/>
          </a:prstGeom>
          <a:solidFill>
            <a:srgbClr val="F2E6F4"/>
          </a:solidFill>
          <a:ln>
            <a:solidFill>
              <a:srgbClr val="F2E6F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19F6E2-5400-85EA-7C4D-59DDA6B29F35}"/>
              </a:ext>
            </a:extLst>
          </p:cNvPr>
          <p:cNvSpPr/>
          <p:nvPr/>
        </p:nvSpPr>
        <p:spPr>
          <a:xfrm>
            <a:off x="2286000" y="2404250"/>
            <a:ext cx="1028700" cy="652463"/>
          </a:xfrm>
          <a:prstGeom prst="rect">
            <a:avLst/>
          </a:prstGeom>
          <a:solidFill>
            <a:srgbClr val="F2E6F4"/>
          </a:solidFill>
          <a:ln>
            <a:solidFill>
              <a:srgbClr val="F2E6F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839D3C4-1EB7-E37F-C4C1-550537324B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75" b="59201"/>
          <a:stretch>
            <a:fillRect/>
          </a:stretch>
        </p:blipFill>
        <p:spPr>
          <a:xfrm>
            <a:off x="254908" y="3200299"/>
            <a:ext cx="3114922" cy="48101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F9E3190-D1BE-C874-A335-B26CEEBD0F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9" t="78394" r="44122" b="17164"/>
          <a:stretch>
            <a:fillRect/>
          </a:stretch>
        </p:blipFill>
        <p:spPr>
          <a:xfrm>
            <a:off x="361950" y="3335878"/>
            <a:ext cx="2523576" cy="206610"/>
          </a:xfrm>
          <a:prstGeom prst="rect">
            <a:avLst/>
          </a:prstGeom>
        </p:spPr>
      </p:pic>
      <p:pic>
        <p:nvPicPr>
          <p:cNvPr id="22" name="Picture 21" descr="Flag of Japan - Wikipedia">
            <a:extLst>
              <a:ext uri="{FF2B5EF4-FFF2-40B4-BE49-F238E27FC236}">
                <a16:creationId xmlns:a16="http://schemas.microsoft.com/office/drawing/2014/main" id="{6BF64D26-CA9F-17A8-0CA5-84BCFDADD8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46" y="757926"/>
            <a:ext cx="652002" cy="43500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604DE4F-6944-4074-AD2A-CD79203218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75" r="95784" b="59201"/>
          <a:stretch>
            <a:fillRect/>
          </a:stretch>
        </p:blipFill>
        <p:spPr>
          <a:xfrm rot="10800000" flipV="1">
            <a:off x="3238500" y="3198525"/>
            <a:ext cx="131330" cy="48101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C09534B-F38A-1E92-E07E-89B4713B3A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75" r="95784" b="59201"/>
          <a:stretch>
            <a:fillRect/>
          </a:stretch>
        </p:blipFill>
        <p:spPr>
          <a:xfrm rot="10800000" flipV="1">
            <a:off x="3249035" y="1803286"/>
            <a:ext cx="131330" cy="481012"/>
          </a:xfrm>
          <a:prstGeom prst="rect">
            <a:avLst/>
          </a:prstGeom>
        </p:spPr>
      </p:pic>
      <p:pic>
        <p:nvPicPr>
          <p:cNvPr id="40" name="Picture 39" descr="Fichier:Flag of the United States.svg">
            <a:extLst>
              <a:ext uri="{FF2B5EF4-FFF2-40B4-BE49-F238E27FC236}">
                <a16:creationId xmlns:a16="http://schemas.microsoft.com/office/drawing/2014/main" id="{F3F8E644-4FD7-39CE-D1A7-0907CF36CE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0649" y="735863"/>
            <a:ext cx="721806" cy="38045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1C4C70-1157-6D29-3552-537FD625BE9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068" r="8817"/>
          <a:stretch>
            <a:fillRect/>
          </a:stretch>
        </p:blipFill>
        <p:spPr>
          <a:xfrm>
            <a:off x="1812370" y="4029003"/>
            <a:ext cx="1495878" cy="2365088"/>
          </a:xfrm>
          <a:prstGeom prst="rect">
            <a:avLst/>
          </a:prstGeom>
        </p:spPr>
      </p:pic>
      <p:pic>
        <p:nvPicPr>
          <p:cNvPr id="11" name="Picture 10" descr="The Super-Kamiokande detector, in cutaway, showing the inner and outer... |  Download Scientific Diagram">
            <a:extLst>
              <a:ext uri="{FF2B5EF4-FFF2-40B4-BE49-F238E27FC236}">
                <a16:creationId xmlns:a16="http://schemas.microsoft.com/office/drawing/2014/main" id="{BA42E69D-C390-4C7C-48EA-820286BB6BD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8324" r="44529"/>
          <a:stretch>
            <a:fillRect/>
          </a:stretch>
        </p:blipFill>
        <p:spPr>
          <a:xfrm>
            <a:off x="153244" y="4634453"/>
            <a:ext cx="800831" cy="1260103"/>
          </a:xfrm>
          <a:prstGeom prst="rect">
            <a:avLst/>
          </a:prstGeom>
        </p:spPr>
      </p:pic>
      <p:sp>
        <p:nvSpPr>
          <p:cNvPr id="20" name="Right Arrow 19">
            <a:extLst>
              <a:ext uri="{FF2B5EF4-FFF2-40B4-BE49-F238E27FC236}">
                <a16:creationId xmlns:a16="http://schemas.microsoft.com/office/drawing/2014/main" id="{B0FFFB04-3F24-390B-F591-2AD144A3579C}"/>
              </a:ext>
            </a:extLst>
          </p:cNvPr>
          <p:cNvSpPr/>
          <p:nvPr/>
        </p:nvSpPr>
        <p:spPr>
          <a:xfrm>
            <a:off x="1161289" y="5010238"/>
            <a:ext cx="443867" cy="433962"/>
          </a:xfrm>
          <a:prstGeom prst="rightArrow">
            <a:avLst/>
          </a:prstGeom>
          <a:solidFill>
            <a:srgbClr val="698C9F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8B695E08-6977-0B1F-C9F8-9358A15094FC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4288"/>
          <a:stretch>
            <a:fillRect/>
          </a:stretch>
        </p:blipFill>
        <p:spPr>
          <a:xfrm>
            <a:off x="3476992" y="2840686"/>
            <a:ext cx="2023097" cy="1342502"/>
          </a:xfrm>
          <a:prstGeom prst="rect">
            <a:avLst/>
          </a:prstGeom>
        </p:spPr>
      </p:pic>
      <p:pic>
        <p:nvPicPr>
          <p:cNvPr id="27" name="Picture 26" descr="Revolutionizing DUNE: Designing detectors for the neutrino detective">
            <a:extLst>
              <a:ext uri="{FF2B5EF4-FFF2-40B4-BE49-F238E27FC236}">
                <a16:creationId xmlns:a16="http://schemas.microsoft.com/office/drawing/2014/main" id="{8211015F-D9C2-652D-F284-2C35B1B733DA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8422" r="28641"/>
          <a:stretch>
            <a:fillRect/>
          </a:stretch>
        </p:blipFill>
        <p:spPr>
          <a:xfrm>
            <a:off x="5649441" y="2819497"/>
            <a:ext cx="1126435" cy="119690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92461E9-A34E-7C4E-EF5F-7F5AE465FC7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97789" y="2798956"/>
            <a:ext cx="1614237" cy="122550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9889F407-0CFF-64E1-6B8E-B400E55138A9}"/>
              </a:ext>
            </a:extLst>
          </p:cNvPr>
          <p:cNvSpPr txBox="1"/>
          <p:nvPr/>
        </p:nvSpPr>
        <p:spPr>
          <a:xfrm>
            <a:off x="3635972" y="2391835"/>
            <a:ext cx="16398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New beam</a:t>
            </a:r>
            <a:endParaRPr lang="en-CH" sz="1600" b="1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A608763-14C3-9058-A151-F88EF045036D}"/>
              </a:ext>
            </a:extLst>
          </p:cNvPr>
          <p:cNvSpPr txBox="1"/>
          <p:nvPr/>
        </p:nvSpPr>
        <p:spPr>
          <a:xfrm>
            <a:off x="5275778" y="2388112"/>
            <a:ext cx="19050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New detectors</a:t>
            </a:r>
            <a:endParaRPr lang="en-CH" sz="1600" b="1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25B67DF-7281-6097-10C8-BDFB6301C1FB}"/>
              </a:ext>
            </a:extLst>
          </p:cNvPr>
          <p:cNvSpPr txBox="1"/>
          <p:nvPr/>
        </p:nvSpPr>
        <p:spPr>
          <a:xfrm>
            <a:off x="7122555" y="2381336"/>
            <a:ext cx="21274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New technology</a:t>
            </a:r>
            <a:endParaRPr lang="en-CH" sz="1600" b="1"/>
          </a:p>
        </p:txBody>
      </p:sp>
    </p:spTree>
    <p:extLst>
      <p:ext uri="{BB962C8B-B14F-4D97-AF65-F5344CB8AC3E}">
        <p14:creationId xmlns:p14="http://schemas.microsoft.com/office/powerpoint/2010/main" val="24539189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83884-7F15-6188-BF27-7AB071967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30">
            <a:extLst>
              <a:ext uri="{FF2B5EF4-FFF2-40B4-BE49-F238E27FC236}">
                <a16:creationId xmlns:a16="http://schemas.microsoft.com/office/drawing/2014/main" id="{7BE1B37E-D38E-DE8B-9891-15848A53D1C4}"/>
              </a:ext>
            </a:extLst>
          </p:cNvPr>
          <p:cNvSpPr/>
          <p:nvPr/>
        </p:nvSpPr>
        <p:spPr>
          <a:xfrm>
            <a:off x="4639126" y="878939"/>
            <a:ext cx="3413128" cy="1396459"/>
          </a:xfrm>
          <a:prstGeom prst="roundRect">
            <a:avLst>
              <a:gd name="adj" fmla="val 10998"/>
            </a:avLst>
          </a:prstGeom>
          <a:solidFill>
            <a:srgbClr val="E3DDE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A1CA2871-3065-1F6C-4D22-FFDBDC2B6F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4" b="34100"/>
          <a:stretch>
            <a:fillRect/>
          </a:stretch>
        </p:blipFill>
        <p:spPr>
          <a:xfrm>
            <a:off x="4801852" y="971329"/>
            <a:ext cx="3145277" cy="1273317"/>
          </a:xfrm>
          <a:prstGeom prst="rect">
            <a:avLst/>
          </a:prstGeom>
        </p:spPr>
      </p:pic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4AFD7B21-FF8C-35E2-E0C2-4C1C97681595}"/>
              </a:ext>
            </a:extLst>
          </p:cNvPr>
          <p:cNvSpPr/>
          <p:nvPr/>
        </p:nvSpPr>
        <p:spPr>
          <a:xfrm>
            <a:off x="179512" y="862789"/>
            <a:ext cx="3249488" cy="3024402"/>
          </a:xfrm>
          <a:prstGeom prst="roundRect">
            <a:avLst>
              <a:gd name="adj" fmla="val 10998"/>
            </a:avLst>
          </a:prstGeom>
          <a:solidFill>
            <a:srgbClr val="F2E6F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50B9486F-D0B8-AE01-BC26-B466EA0F62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3DBAC4D-4E3C-C3A1-56DD-587C8CDCD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20C330-FCAA-A53F-81D8-D347AFB5AFC5}"/>
              </a:ext>
            </a:extLst>
          </p:cNvPr>
          <p:cNvSpPr/>
          <p:nvPr/>
        </p:nvSpPr>
        <p:spPr>
          <a:xfrm>
            <a:off x="35496" y="0"/>
            <a:ext cx="97644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8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Coming soon for LBL neutrinos</a:t>
            </a:r>
            <a:endParaRPr lang="en-GB" sz="4000">
              <a:solidFill>
                <a:schemeClr val="accent2">
                  <a:lumMod val="50000"/>
                </a:schemeClr>
              </a:solidFill>
              <a:latin typeface="Century Gothic" panose="020B0502020202020204"/>
              <a:cs typeface="Aharoni" panose="02010803020104030203" pitchFamily="2" charset="-79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C84E48-4BFB-DF4C-B129-ADFC9132F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17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7ECCBAC-5AF0-E3C6-D8BB-F7BABC0802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8" b="28064"/>
          <a:stretch>
            <a:fillRect/>
          </a:stretch>
        </p:blipFill>
        <p:spPr>
          <a:xfrm>
            <a:off x="254908" y="1088071"/>
            <a:ext cx="3114922" cy="213178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2BD8E32-5975-F1A2-F75A-5A50F93DABD1}"/>
              </a:ext>
            </a:extLst>
          </p:cNvPr>
          <p:cNvSpPr/>
          <p:nvPr/>
        </p:nvSpPr>
        <p:spPr>
          <a:xfrm>
            <a:off x="361950" y="2361388"/>
            <a:ext cx="1143000" cy="652463"/>
          </a:xfrm>
          <a:prstGeom prst="rect">
            <a:avLst/>
          </a:prstGeom>
          <a:solidFill>
            <a:srgbClr val="F2E6F4"/>
          </a:solidFill>
          <a:ln>
            <a:solidFill>
              <a:srgbClr val="F2E6F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83044CE-FE3D-38CD-7863-1367649EB3A0}"/>
              </a:ext>
            </a:extLst>
          </p:cNvPr>
          <p:cNvSpPr/>
          <p:nvPr/>
        </p:nvSpPr>
        <p:spPr>
          <a:xfrm>
            <a:off x="2286000" y="2404250"/>
            <a:ext cx="1028700" cy="652463"/>
          </a:xfrm>
          <a:prstGeom prst="rect">
            <a:avLst/>
          </a:prstGeom>
          <a:solidFill>
            <a:srgbClr val="F2E6F4"/>
          </a:solidFill>
          <a:ln>
            <a:solidFill>
              <a:srgbClr val="F2E6F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20D2120-2753-89B8-F188-43E24105CD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75" b="59201"/>
          <a:stretch>
            <a:fillRect/>
          </a:stretch>
        </p:blipFill>
        <p:spPr>
          <a:xfrm>
            <a:off x="254908" y="3200299"/>
            <a:ext cx="3114922" cy="48101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BA09C41-8D20-5BDB-0885-A479655927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9" t="78394" r="44122" b="17164"/>
          <a:stretch>
            <a:fillRect/>
          </a:stretch>
        </p:blipFill>
        <p:spPr>
          <a:xfrm>
            <a:off x="361950" y="3335878"/>
            <a:ext cx="2523576" cy="206610"/>
          </a:xfrm>
          <a:prstGeom prst="rect">
            <a:avLst/>
          </a:prstGeom>
        </p:spPr>
      </p:pic>
      <p:pic>
        <p:nvPicPr>
          <p:cNvPr id="22" name="Picture 21" descr="Flag of Japan - Wikipedia">
            <a:extLst>
              <a:ext uri="{FF2B5EF4-FFF2-40B4-BE49-F238E27FC236}">
                <a16:creationId xmlns:a16="http://schemas.microsoft.com/office/drawing/2014/main" id="{A0DA8CA4-349D-2ADA-03EF-655F23EA96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46" y="757926"/>
            <a:ext cx="652002" cy="43500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0B71911-96CF-DB08-56E3-3125BA7456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75" r="95784" b="59201"/>
          <a:stretch>
            <a:fillRect/>
          </a:stretch>
        </p:blipFill>
        <p:spPr>
          <a:xfrm rot="10800000" flipV="1">
            <a:off x="3238500" y="3198525"/>
            <a:ext cx="131330" cy="48101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2D2791C-3503-F335-9CB3-F537939501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75" r="95784" b="59201"/>
          <a:stretch>
            <a:fillRect/>
          </a:stretch>
        </p:blipFill>
        <p:spPr>
          <a:xfrm rot="10800000" flipV="1">
            <a:off x="3249035" y="1803286"/>
            <a:ext cx="131330" cy="481012"/>
          </a:xfrm>
          <a:prstGeom prst="rect">
            <a:avLst/>
          </a:prstGeom>
        </p:spPr>
      </p:pic>
      <p:pic>
        <p:nvPicPr>
          <p:cNvPr id="40" name="Picture 39" descr="Fichier:Flag of the United States.svg">
            <a:extLst>
              <a:ext uri="{FF2B5EF4-FFF2-40B4-BE49-F238E27FC236}">
                <a16:creationId xmlns:a16="http://schemas.microsoft.com/office/drawing/2014/main" id="{E9A994EF-5D5F-A6CC-0AA4-E7AC1D2386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0649" y="735863"/>
            <a:ext cx="721806" cy="38045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6617433-25E4-D1A8-E2CD-F7E2BAAD8A9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068" r="8817"/>
          <a:stretch>
            <a:fillRect/>
          </a:stretch>
        </p:blipFill>
        <p:spPr>
          <a:xfrm>
            <a:off x="1812370" y="4029003"/>
            <a:ext cx="1495878" cy="2365088"/>
          </a:xfrm>
          <a:prstGeom prst="rect">
            <a:avLst/>
          </a:prstGeom>
        </p:spPr>
      </p:pic>
      <p:pic>
        <p:nvPicPr>
          <p:cNvPr id="11" name="Picture 10" descr="The Super-Kamiokande detector, in cutaway, showing the inner and outer... |  Download Scientific Diagram">
            <a:extLst>
              <a:ext uri="{FF2B5EF4-FFF2-40B4-BE49-F238E27FC236}">
                <a16:creationId xmlns:a16="http://schemas.microsoft.com/office/drawing/2014/main" id="{511B597E-3285-A6CF-3E8F-FF10230417C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8324" r="44529"/>
          <a:stretch>
            <a:fillRect/>
          </a:stretch>
        </p:blipFill>
        <p:spPr>
          <a:xfrm>
            <a:off x="153244" y="4634453"/>
            <a:ext cx="800831" cy="1260103"/>
          </a:xfrm>
          <a:prstGeom prst="rect">
            <a:avLst/>
          </a:prstGeom>
        </p:spPr>
      </p:pic>
      <p:sp>
        <p:nvSpPr>
          <p:cNvPr id="20" name="Right Arrow 19">
            <a:extLst>
              <a:ext uri="{FF2B5EF4-FFF2-40B4-BE49-F238E27FC236}">
                <a16:creationId xmlns:a16="http://schemas.microsoft.com/office/drawing/2014/main" id="{65C38AE4-DF13-D543-6235-62E88F8C9438}"/>
              </a:ext>
            </a:extLst>
          </p:cNvPr>
          <p:cNvSpPr/>
          <p:nvPr/>
        </p:nvSpPr>
        <p:spPr>
          <a:xfrm>
            <a:off x="1161289" y="5010238"/>
            <a:ext cx="443867" cy="433962"/>
          </a:xfrm>
          <a:prstGeom prst="rightArrow">
            <a:avLst/>
          </a:prstGeom>
          <a:solidFill>
            <a:srgbClr val="698C9F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CFFE1AC2-3759-1C5A-13C8-5B043FCADBF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4288"/>
          <a:stretch>
            <a:fillRect/>
          </a:stretch>
        </p:blipFill>
        <p:spPr>
          <a:xfrm>
            <a:off x="3476992" y="2840686"/>
            <a:ext cx="2023097" cy="1342502"/>
          </a:xfrm>
          <a:prstGeom prst="rect">
            <a:avLst/>
          </a:prstGeom>
        </p:spPr>
      </p:pic>
      <p:pic>
        <p:nvPicPr>
          <p:cNvPr id="27" name="Picture 26" descr="Revolutionizing DUNE: Designing detectors for the neutrino detective">
            <a:extLst>
              <a:ext uri="{FF2B5EF4-FFF2-40B4-BE49-F238E27FC236}">
                <a16:creationId xmlns:a16="http://schemas.microsoft.com/office/drawing/2014/main" id="{CA79D854-C767-1AC2-7505-ADC3E994945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8422" r="28641"/>
          <a:stretch>
            <a:fillRect/>
          </a:stretch>
        </p:blipFill>
        <p:spPr>
          <a:xfrm>
            <a:off x="5649441" y="2819497"/>
            <a:ext cx="1126435" cy="119690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36557C8-4184-C948-9E8E-0B2E15CAB99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97789" y="2798956"/>
            <a:ext cx="1614237" cy="122550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7DB49D30-AA14-B78A-7037-563049DE0A2C}"/>
              </a:ext>
            </a:extLst>
          </p:cNvPr>
          <p:cNvSpPr txBox="1"/>
          <p:nvPr/>
        </p:nvSpPr>
        <p:spPr>
          <a:xfrm>
            <a:off x="3635972" y="2391835"/>
            <a:ext cx="16398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New beam</a:t>
            </a:r>
            <a:endParaRPr lang="en-CH" sz="1600" b="1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6DFDF89-E024-A62C-4A1A-A2210C04CDE8}"/>
              </a:ext>
            </a:extLst>
          </p:cNvPr>
          <p:cNvSpPr txBox="1"/>
          <p:nvPr/>
        </p:nvSpPr>
        <p:spPr>
          <a:xfrm>
            <a:off x="5275778" y="2388112"/>
            <a:ext cx="19050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New detectors</a:t>
            </a:r>
            <a:endParaRPr lang="en-CH" sz="1600" b="1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1EFD4CB-1249-A8BF-D3C4-7C8A47613951}"/>
              </a:ext>
            </a:extLst>
          </p:cNvPr>
          <p:cNvSpPr txBox="1"/>
          <p:nvPr/>
        </p:nvSpPr>
        <p:spPr>
          <a:xfrm>
            <a:off x="7122555" y="2381336"/>
            <a:ext cx="21274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New technology</a:t>
            </a:r>
            <a:endParaRPr lang="en-CH" sz="1600" b="1"/>
          </a:p>
        </p:txBody>
      </p:sp>
      <p:sp>
        <p:nvSpPr>
          <p:cNvPr id="43" name="Rectangle: Rounded Corners 12">
            <a:extLst>
              <a:ext uri="{FF2B5EF4-FFF2-40B4-BE49-F238E27FC236}">
                <a16:creationId xmlns:a16="http://schemas.microsoft.com/office/drawing/2014/main" id="{5CAB0E0A-21BB-9117-B8B1-1EA9FA449DAE}"/>
              </a:ext>
            </a:extLst>
          </p:cNvPr>
          <p:cNvSpPr/>
          <p:nvPr/>
        </p:nvSpPr>
        <p:spPr>
          <a:xfrm>
            <a:off x="4852327" y="862790"/>
            <a:ext cx="4154218" cy="317348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7CAED5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BFB6482-173E-305B-368D-55895569A97F}"/>
                  </a:ext>
                </a:extLst>
              </p:cNvPr>
              <p:cNvSpPr txBox="1"/>
              <p:nvPr/>
            </p:nvSpPr>
            <p:spPr>
              <a:xfrm>
                <a:off x="5027421" y="1902311"/>
                <a:ext cx="4154218" cy="21071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800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Baseline</a:t>
                </a:r>
                <a:r>
                  <a:rPr lang="en-GB" sz="180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1300 km</a:t>
                </a: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Beam</a:t>
                </a:r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Broad band, ~0.8-3.5 GeV</a:t>
                </a:r>
              </a:p>
              <a:p>
                <a:r>
                  <a:rPr lang="en-GB" sz="1800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Far detector</a:t>
                </a:r>
                <a:r>
                  <a:rPr lang="en-GB" sz="180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Liquid Argon TPC</a:t>
                </a: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Far detector mass </a:t>
                </a:r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(FV): ~4x10 kt</a:t>
                </a: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Projected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1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sSub>
                          <m:sSubPr>
                            <m:ctrlPr>
                              <a:rPr lang="en-US" b="1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𝝂</m:t>
                            </m:r>
                          </m:e>
                          <m:sub>
                            <m:r>
                              <a:rPr lang="en-US" b="1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  <m:r>
                          <a:rPr lang="en-US" b="1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`</m:t>
                        </m:r>
                        <m:sSub>
                          <m:sSubPr>
                            <m:ctrlPr>
                              <a:rPr lang="en-US" b="1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b="1" i="1" smtClean="0">
                                    <a:solidFill>
                                      <a:schemeClr val="tx2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1" i="1" smtClean="0">
                                    <a:solidFill>
                                      <a:schemeClr val="tx2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𝝂</m:t>
                                </m:r>
                              </m:e>
                            </m:acc>
                          </m:e>
                          <m:sub>
                            <m:r>
                              <a:rPr lang="en-US" b="1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 ~4100</a:t>
                </a: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Projected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sSub>
                          <m:sSubPr>
                            <m:ctrlP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𝝂</m:t>
                            </m:r>
                          </m:e>
                          <m:sub>
                            <m: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</m:sub>
                        </m:sSub>
                        <m:r>
                          <a:rPr lang="en-US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b="1" i="1">
                                    <a:solidFill>
                                      <a:schemeClr val="tx2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1" i="1">
                                    <a:solidFill>
                                      <a:schemeClr val="tx2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𝝂</m:t>
                                </m:r>
                              </m:e>
                            </m:acc>
                          </m:e>
                          <m:sub>
                            <m: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 ~23000</a:t>
                </a: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First beam: </a:t>
                </a:r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~2031</a:t>
                </a:r>
                <a:endParaRPr lang="en-GB" b="1"/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BFB6482-173E-305B-368D-55895569A9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7421" y="1902311"/>
                <a:ext cx="4154218" cy="2107115"/>
              </a:xfrm>
              <a:prstGeom prst="rect">
                <a:avLst/>
              </a:prstGeom>
              <a:blipFill>
                <a:blip r:embed="rId12"/>
                <a:stretch>
                  <a:fillRect l="-1529" t="-1198" b="-3593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Rectangle: Rounded Corners 12">
            <a:extLst>
              <a:ext uri="{FF2B5EF4-FFF2-40B4-BE49-F238E27FC236}">
                <a16:creationId xmlns:a16="http://schemas.microsoft.com/office/drawing/2014/main" id="{A0A1B381-135A-C3B2-29C5-32A7AE83C3CA}"/>
              </a:ext>
            </a:extLst>
          </p:cNvPr>
          <p:cNvSpPr/>
          <p:nvPr/>
        </p:nvSpPr>
        <p:spPr>
          <a:xfrm>
            <a:off x="140841" y="830318"/>
            <a:ext cx="4154218" cy="31734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1ABEB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43AA43F-EAAF-57CE-0FDF-7EDB3A6CB766}"/>
                  </a:ext>
                </a:extLst>
              </p:cNvPr>
              <p:cNvSpPr txBox="1"/>
              <p:nvPr/>
            </p:nvSpPr>
            <p:spPr>
              <a:xfrm>
                <a:off x="315935" y="1896646"/>
                <a:ext cx="4154218" cy="21092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800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Baseline</a:t>
                </a:r>
                <a:r>
                  <a:rPr lang="en-GB" sz="180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295 km</a:t>
                </a: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Beam</a:t>
                </a:r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Narrow band, ~0.4-0.8 GeV</a:t>
                </a:r>
              </a:p>
              <a:p>
                <a:r>
                  <a:rPr lang="en-GB" sz="1800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Far detector</a:t>
                </a:r>
                <a:r>
                  <a:rPr lang="en-GB" sz="180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Water Cherenk</a:t>
                </a:r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ov</a:t>
                </a:r>
                <a:endParaRPr lang="en-GB" sz="1800">
                  <a:solidFill>
                    <a:schemeClr val="tx2">
                      <a:lumMod val="50000"/>
                    </a:schemeClr>
                  </a:solidFill>
                  <a:latin typeface="Century Gothic" panose="020B0502020202020204"/>
                </a:endParaRP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Far detector mass </a:t>
                </a:r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(FV): ~190 kt</a:t>
                </a: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Projected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1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sSub>
                          <m:sSubPr>
                            <m:ctrlPr>
                              <a:rPr lang="en-US" b="1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𝝂</m:t>
                            </m:r>
                          </m:e>
                          <m:sub>
                            <m:r>
                              <a:rPr lang="en-US" b="1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  <m:r>
                          <a:rPr lang="en-US" b="1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1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b="1" i="1" smtClean="0">
                                    <a:solidFill>
                                      <a:schemeClr val="tx2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1" i="1" smtClean="0">
                                    <a:solidFill>
                                      <a:schemeClr val="tx2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𝝂</m:t>
                                </m:r>
                              </m:e>
                            </m:acc>
                          </m:e>
                          <m:sub>
                            <m:r>
                              <a:rPr lang="en-US" b="1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 ~4500</a:t>
                </a: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Projected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sSub>
                          <m:sSubPr>
                            <m:ctrlP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𝝂</m:t>
                            </m:r>
                          </m:e>
                          <m:sub>
                            <m:r>
                              <a:rPr lang="en-US" b="1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</m:sub>
                        </m:sSub>
                        <m:r>
                          <a:rPr lang="en-US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b="1" i="1">
                                    <a:solidFill>
                                      <a:schemeClr val="tx2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1" i="1">
                                    <a:solidFill>
                                      <a:schemeClr val="tx2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𝝂</m:t>
                                </m:r>
                              </m:e>
                            </m:acc>
                          </m:e>
                          <m:sub>
                            <m:r>
                              <a:rPr lang="en-US" b="1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 ~21000</a:t>
                </a: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First beam: </a:t>
                </a:r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~2028</a:t>
                </a:r>
                <a:endParaRPr lang="en-GB" b="1"/>
              </a:p>
            </p:txBody>
          </p:sp>
        </mc:Choice>
        <mc:Fallback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43AA43F-EAAF-57CE-0FDF-7EDB3A6CB7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935" y="1896646"/>
                <a:ext cx="4154218" cy="2109232"/>
              </a:xfrm>
              <a:prstGeom prst="rect">
                <a:avLst/>
              </a:prstGeom>
              <a:blipFill>
                <a:blip r:embed="rId13"/>
                <a:stretch>
                  <a:fillRect l="-1220" t="-1198" b="-3593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98EECFB4-ACA9-C93E-C69A-E34CBDEC318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10478" y="869516"/>
            <a:ext cx="990436" cy="951747"/>
          </a:xfrm>
          <a:prstGeom prst="rect">
            <a:avLst/>
          </a:prstGeom>
        </p:spPr>
      </p:pic>
      <p:pic>
        <p:nvPicPr>
          <p:cNvPr id="4" name="Picture 3" descr="The Status of the DUNE Experiment">
            <a:extLst>
              <a:ext uri="{FF2B5EF4-FFF2-40B4-BE49-F238E27FC236}">
                <a16:creationId xmlns:a16="http://schemas.microsoft.com/office/drawing/2014/main" id="{99EAD674-8300-FD69-2645-B74B239EF3A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891846" y="961746"/>
            <a:ext cx="1891195" cy="76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8339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6ED3E-5892-D7BF-EDBF-B8D315589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30">
            <a:extLst>
              <a:ext uri="{FF2B5EF4-FFF2-40B4-BE49-F238E27FC236}">
                <a16:creationId xmlns:a16="http://schemas.microsoft.com/office/drawing/2014/main" id="{C4400263-D946-FC0A-826B-455F95190421}"/>
              </a:ext>
            </a:extLst>
          </p:cNvPr>
          <p:cNvSpPr/>
          <p:nvPr/>
        </p:nvSpPr>
        <p:spPr>
          <a:xfrm>
            <a:off x="4639126" y="878939"/>
            <a:ext cx="3413128" cy="1396459"/>
          </a:xfrm>
          <a:prstGeom prst="roundRect">
            <a:avLst>
              <a:gd name="adj" fmla="val 10998"/>
            </a:avLst>
          </a:prstGeom>
          <a:solidFill>
            <a:srgbClr val="E3DDE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F681A579-0F9D-3A70-AA70-2991B7A006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4" b="34100"/>
          <a:stretch>
            <a:fillRect/>
          </a:stretch>
        </p:blipFill>
        <p:spPr>
          <a:xfrm>
            <a:off x="4801852" y="971329"/>
            <a:ext cx="3145277" cy="1273317"/>
          </a:xfrm>
          <a:prstGeom prst="rect">
            <a:avLst/>
          </a:prstGeom>
        </p:spPr>
      </p:pic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7DE69598-1C8F-70BF-0490-C1BBEF38FBA5}"/>
              </a:ext>
            </a:extLst>
          </p:cNvPr>
          <p:cNvSpPr/>
          <p:nvPr/>
        </p:nvSpPr>
        <p:spPr>
          <a:xfrm>
            <a:off x="179512" y="862789"/>
            <a:ext cx="3249488" cy="3024402"/>
          </a:xfrm>
          <a:prstGeom prst="roundRect">
            <a:avLst>
              <a:gd name="adj" fmla="val 10998"/>
            </a:avLst>
          </a:prstGeom>
          <a:solidFill>
            <a:srgbClr val="F2E6F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243DD652-C10E-DF52-F1AF-E84D1200FD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01052F4-25DA-C2BD-2ABC-88C5BE525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05BBD8-1C4D-F5D7-2765-3D1CE777832F}"/>
              </a:ext>
            </a:extLst>
          </p:cNvPr>
          <p:cNvSpPr/>
          <p:nvPr/>
        </p:nvSpPr>
        <p:spPr>
          <a:xfrm>
            <a:off x="35496" y="0"/>
            <a:ext cx="97644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8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Coming soon for LBL neutrinos</a:t>
            </a:r>
            <a:endParaRPr lang="en-GB" sz="4000">
              <a:solidFill>
                <a:schemeClr val="accent2">
                  <a:lumMod val="50000"/>
                </a:schemeClr>
              </a:solidFill>
              <a:latin typeface="Century Gothic" panose="020B0502020202020204"/>
              <a:cs typeface="Aharoni" panose="02010803020104030203" pitchFamily="2" charset="-79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68E180-2DA5-4C8C-E5A5-C1C992DC4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18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AC8B7B-7C96-1891-086C-C9232C22F8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8" b="28064"/>
          <a:stretch>
            <a:fillRect/>
          </a:stretch>
        </p:blipFill>
        <p:spPr>
          <a:xfrm>
            <a:off x="254908" y="1088071"/>
            <a:ext cx="3114922" cy="213178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E263BDD-2F12-78CF-C2FD-582D97041F3E}"/>
              </a:ext>
            </a:extLst>
          </p:cNvPr>
          <p:cNvSpPr/>
          <p:nvPr/>
        </p:nvSpPr>
        <p:spPr>
          <a:xfrm>
            <a:off x="361950" y="2361388"/>
            <a:ext cx="1143000" cy="652463"/>
          </a:xfrm>
          <a:prstGeom prst="rect">
            <a:avLst/>
          </a:prstGeom>
          <a:solidFill>
            <a:srgbClr val="F2E6F4"/>
          </a:solidFill>
          <a:ln>
            <a:solidFill>
              <a:srgbClr val="F2E6F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C31825F-1FA9-8BCB-7EFB-D5A6E78F2DB3}"/>
              </a:ext>
            </a:extLst>
          </p:cNvPr>
          <p:cNvSpPr/>
          <p:nvPr/>
        </p:nvSpPr>
        <p:spPr>
          <a:xfrm>
            <a:off x="2286000" y="2404250"/>
            <a:ext cx="1028700" cy="652463"/>
          </a:xfrm>
          <a:prstGeom prst="rect">
            <a:avLst/>
          </a:prstGeom>
          <a:solidFill>
            <a:srgbClr val="F2E6F4"/>
          </a:solidFill>
          <a:ln>
            <a:solidFill>
              <a:srgbClr val="F2E6F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8F0B043-FA4A-AE60-1C4A-2484DF9AE1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75" b="59201"/>
          <a:stretch>
            <a:fillRect/>
          </a:stretch>
        </p:blipFill>
        <p:spPr>
          <a:xfrm>
            <a:off x="254908" y="3200299"/>
            <a:ext cx="3114922" cy="48101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E75D11A-38B3-82EA-A999-0513F6310F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9" t="78394" r="44122" b="17164"/>
          <a:stretch>
            <a:fillRect/>
          </a:stretch>
        </p:blipFill>
        <p:spPr>
          <a:xfrm>
            <a:off x="361950" y="3335878"/>
            <a:ext cx="2523576" cy="206610"/>
          </a:xfrm>
          <a:prstGeom prst="rect">
            <a:avLst/>
          </a:prstGeom>
        </p:spPr>
      </p:pic>
      <p:pic>
        <p:nvPicPr>
          <p:cNvPr id="22" name="Picture 21" descr="Flag of Japan - Wikipedia">
            <a:extLst>
              <a:ext uri="{FF2B5EF4-FFF2-40B4-BE49-F238E27FC236}">
                <a16:creationId xmlns:a16="http://schemas.microsoft.com/office/drawing/2014/main" id="{8AF3B42D-6BF4-34F2-618C-0D09CE1268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46" y="757926"/>
            <a:ext cx="652002" cy="43500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9DB8B16-DA02-A6EF-1454-0742117EC7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75" r="95784" b="59201"/>
          <a:stretch>
            <a:fillRect/>
          </a:stretch>
        </p:blipFill>
        <p:spPr>
          <a:xfrm rot="10800000" flipV="1">
            <a:off x="3238500" y="3198525"/>
            <a:ext cx="131330" cy="48101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06A3436-1EFD-1D7A-9759-44DFBF4703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75" r="95784" b="59201"/>
          <a:stretch>
            <a:fillRect/>
          </a:stretch>
        </p:blipFill>
        <p:spPr>
          <a:xfrm rot="10800000" flipV="1">
            <a:off x="3249035" y="1803286"/>
            <a:ext cx="131330" cy="481012"/>
          </a:xfrm>
          <a:prstGeom prst="rect">
            <a:avLst/>
          </a:prstGeom>
        </p:spPr>
      </p:pic>
      <p:pic>
        <p:nvPicPr>
          <p:cNvPr id="40" name="Picture 39" descr="Fichier:Flag of the United States.svg">
            <a:extLst>
              <a:ext uri="{FF2B5EF4-FFF2-40B4-BE49-F238E27FC236}">
                <a16:creationId xmlns:a16="http://schemas.microsoft.com/office/drawing/2014/main" id="{01A473F0-C070-1B9B-910A-57441D0B0A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0649" y="735863"/>
            <a:ext cx="721806" cy="38045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C52651-33B3-EC73-0E0F-9B90246004D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068" r="8817"/>
          <a:stretch>
            <a:fillRect/>
          </a:stretch>
        </p:blipFill>
        <p:spPr>
          <a:xfrm>
            <a:off x="1812370" y="4029003"/>
            <a:ext cx="1495878" cy="2365088"/>
          </a:xfrm>
          <a:prstGeom prst="rect">
            <a:avLst/>
          </a:prstGeom>
        </p:spPr>
      </p:pic>
      <p:pic>
        <p:nvPicPr>
          <p:cNvPr id="11" name="Picture 10" descr="The Super-Kamiokande detector, in cutaway, showing the inner and outer... |  Download Scientific Diagram">
            <a:extLst>
              <a:ext uri="{FF2B5EF4-FFF2-40B4-BE49-F238E27FC236}">
                <a16:creationId xmlns:a16="http://schemas.microsoft.com/office/drawing/2014/main" id="{D11C8D12-392C-DF77-EE65-3C59A3BD427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8324" r="44529"/>
          <a:stretch>
            <a:fillRect/>
          </a:stretch>
        </p:blipFill>
        <p:spPr>
          <a:xfrm>
            <a:off x="153244" y="4634453"/>
            <a:ext cx="800831" cy="1260103"/>
          </a:xfrm>
          <a:prstGeom prst="rect">
            <a:avLst/>
          </a:prstGeom>
        </p:spPr>
      </p:pic>
      <p:sp>
        <p:nvSpPr>
          <p:cNvPr id="20" name="Right Arrow 19">
            <a:extLst>
              <a:ext uri="{FF2B5EF4-FFF2-40B4-BE49-F238E27FC236}">
                <a16:creationId xmlns:a16="http://schemas.microsoft.com/office/drawing/2014/main" id="{BDA3482B-B1F5-0153-A292-0F9C75F48617}"/>
              </a:ext>
            </a:extLst>
          </p:cNvPr>
          <p:cNvSpPr/>
          <p:nvPr/>
        </p:nvSpPr>
        <p:spPr>
          <a:xfrm>
            <a:off x="1161289" y="5010238"/>
            <a:ext cx="443867" cy="433962"/>
          </a:xfrm>
          <a:prstGeom prst="rightArrow">
            <a:avLst/>
          </a:prstGeom>
          <a:solidFill>
            <a:srgbClr val="698C9F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75487E2-7FEC-BA9B-114F-4A9954C71E6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4288"/>
          <a:stretch>
            <a:fillRect/>
          </a:stretch>
        </p:blipFill>
        <p:spPr>
          <a:xfrm>
            <a:off x="3476992" y="2840686"/>
            <a:ext cx="2023097" cy="1342502"/>
          </a:xfrm>
          <a:prstGeom prst="rect">
            <a:avLst/>
          </a:prstGeom>
        </p:spPr>
      </p:pic>
      <p:pic>
        <p:nvPicPr>
          <p:cNvPr id="27" name="Picture 26" descr="Revolutionizing DUNE: Designing detectors for the neutrino detective">
            <a:extLst>
              <a:ext uri="{FF2B5EF4-FFF2-40B4-BE49-F238E27FC236}">
                <a16:creationId xmlns:a16="http://schemas.microsoft.com/office/drawing/2014/main" id="{53D60078-67C0-6479-4A13-67298D1363B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8422" r="28641"/>
          <a:stretch>
            <a:fillRect/>
          </a:stretch>
        </p:blipFill>
        <p:spPr>
          <a:xfrm>
            <a:off x="5649441" y="2819497"/>
            <a:ext cx="1126435" cy="119690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E864324-782D-D5E7-C633-832D5FD2A3A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97789" y="2798956"/>
            <a:ext cx="1614237" cy="122550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61C383F6-E7AB-0403-7A38-83BD17771E16}"/>
              </a:ext>
            </a:extLst>
          </p:cNvPr>
          <p:cNvSpPr txBox="1"/>
          <p:nvPr/>
        </p:nvSpPr>
        <p:spPr>
          <a:xfrm>
            <a:off x="3635972" y="2391835"/>
            <a:ext cx="16398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New beam</a:t>
            </a:r>
            <a:endParaRPr lang="en-CH" sz="1600" b="1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217ECDA-7869-C49E-02F8-3BA0371A5039}"/>
              </a:ext>
            </a:extLst>
          </p:cNvPr>
          <p:cNvSpPr txBox="1"/>
          <p:nvPr/>
        </p:nvSpPr>
        <p:spPr>
          <a:xfrm>
            <a:off x="5275778" y="2388112"/>
            <a:ext cx="19050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New detectors</a:t>
            </a:r>
            <a:endParaRPr lang="en-CH" sz="1600" b="1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C68B221-3E77-387B-5DDD-D38FEBFA77D3}"/>
              </a:ext>
            </a:extLst>
          </p:cNvPr>
          <p:cNvSpPr txBox="1"/>
          <p:nvPr/>
        </p:nvSpPr>
        <p:spPr>
          <a:xfrm>
            <a:off x="7122555" y="2381336"/>
            <a:ext cx="21274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New technology</a:t>
            </a:r>
            <a:endParaRPr lang="en-CH" sz="1600" b="1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349B15B-209C-86D2-C0D2-21E68E463E0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35972" y="4445107"/>
            <a:ext cx="5276054" cy="1888626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8E6E6CE-C5C8-84A5-9180-AAC3A8FBD6F5}"/>
              </a:ext>
            </a:extLst>
          </p:cNvPr>
          <p:cNvSpPr txBox="1"/>
          <p:nvPr/>
        </p:nvSpPr>
        <p:spPr>
          <a:xfrm>
            <a:off x="3530187" y="4182569"/>
            <a:ext cx="47007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Projected statistics in far-detector samples</a:t>
            </a:r>
            <a:endParaRPr lang="en-CH" sz="1400" b="1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79FF1D-9169-7D0B-9A97-8C82D9809E72}"/>
              </a:ext>
            </a:extLst>
          </p:cNvPr>
          <p:cNvSpPr txBox="1"/>
          <p:nvPr/>
        </p:nvSpPr>
        <p:spPr>
          <a:xfrm>
            <a:off x="7539207" y="4191632"/>
            <a:ext cx="14786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200">
                <a:latin typeface="Century Gothic" panose="020B0502020202020204" pitchFamily="34" charset="0"/>
              </a:rPr>
              <a:t>arXiv:2605.28671</a:t>
            </a:r>
          </a:p>
        </p:txBody>
      </p:sp>
      <p:sp>
        <p:nvSpPr>
          <p:cNvPr id="24" name="Rectangle: Rounded Corners 12">
            <a:extLst>
              <a:ext uri="{FF2B5EF4-FFF2-40B4-BE49-F238E27FC236}">
                <a16:creationId xmlns:a16="http://schemas.microsoft.com/office/drawing/2014/main" id="{C1118E96-7422-0701-622D-DCB9B0495837}"/>
              </a:ext>
            </a:extLst>
          </p:cNvPr>
          <p:cNvSpPr/>
          <p:nvPr/>
        </p:nvSpPr>
        <p:spPr>
          <a:xfrm>
            <a:off x="4852327" y="862790"/>
            <a:ext cx="4154218" cy="317348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7CAED5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07DDA6A-22AD-CE2E-43F1-9E5B4744C2C8}"/>
                  </a:ext>
                </a:extLst>
              </p:cNvPr>
              <p:cNvSpPr txBox="1"/>
              <p:nvPr/>
            </p:nvSpPr>
            <p:spPr>
              <a:xfrm>
                <a:off x="5027421" y="1902311"/>
                <a:ext cx="4154218" cy="21071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800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Baseline</a:t>
                </a:r>
                <a:r>
                  <a:rPr lang="en-GB" sz="180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1300 km</a:t>
                </a: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Beam</a:t>
                </a:r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Broad band, ~0.8-3.5 GeV</a:t>
                </a:r>
              </a:p>
              <a:p>
                <a:r>
                  <a:rPr lang="en-GB" sz="1800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Far detector</a:t>
                </a:r>
                <a:r>
                  <a:rPr lang="en-GB" sz="180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Liquid Argon TPC</a:t>
                </a: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Far detector mass </a:t>
                </a:r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(FV): ~4x10 kt</a:t>
                </a: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Projected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1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sSub>
                          <m:sSubPr>
                            <m:ctrlPr>
                              <a:rPr lang="en-US" b="1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𝝂</m:t>
                            </m:r>
                          </m:e>
                          <m:sub>
                            <m:r>
                              <a:rPr lang="en-US" b="1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  <m:r>
                          <a:rPr lang="en-US" b="1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`</m:t>
                        </m:r>
                        <m:sSub>
                          <m:sSubPr>
                            <m:ctrlPr>
                              <a:rPr lang="en-US" b="1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b="1" i="1" smtClean="0">
                                    <a:solidFill>
                                      <a:schemeClr val="tx2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1" i="1" smtClean="0">
                                    <a:solidFill>
                                      <a:schemeClr val="tx2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𝝂</m:t>
                                </m:r>
                              </m:e>
                            </m:acc>
                          </m:e>
                          <m:sub>
                            <m:r>
                              <a:rPr lang="en-US" b="1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 ~4100</a:t>
                </a: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Projected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sSub>
                          <m:sSubPr>
                            <m:ctrlP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𝝂</m:t>
                            </m:r>
                          </m:e>
                          <m:sub>
                            <m: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</m:sub>
                        </m:sSub>
                        <m:r>
                          <a:rPr lang="en-US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b="1" i="1">
                                    <a:solidFill>
                                      <a:schemeClr val="tx2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1" i="1">
                                    <a:solidFill>
                                      <a:schemeClr val="tx2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𝝂</m:t>
                                </m:r>
                              </m:e>
                            </m:acc>
                          </m:e>
                          <m:sub>
                            <m: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 ~23000</a:t>
                </a: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First beam: </a:t>
                </a:r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~2031</a:t>
                </a:r>
                <a:endParaRPr lang="en-GB" b="1"/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07DDA6A-22AD-CE2E-43F1-9E5B4744C2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7421" y="1902311"/>
                <a:ext cx="4154218" cy="2107115"/>
              </a:xfrm>
              <a:prstGeom prst="rect">
                <a:avLst/>
              </a:prstGeom>
              <a:blipFill>
                <a:blip r:embed="rId13"/>
                <a:stretch>
                  <a:fillRect l="-1529" t="-1198" b="-3593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: Rounded Corners 12">
            <a:extLst>
              <a:ext uri="{FF2B5EF4-FFF2-40B4-BE49-F238E27FC236}">
                <a16:creationId xmlns:a16="http://schemas.microsoft.com/office/drawing/2014/main" id="{4B5B92CF-A648-92D0-5FE2-78DA58A5717D}"/>
              </a:ext>
            </a:extLst>
          </p:cNvPr>
          <p:cNvSpPr/>
          <p:nvPr/>
        </p:nvSpPr>
        <p:spPr>
          <a:xfrm>
            <a:off x="140841" y="830318"/>
            <a:ext cx="4154218" cy="31734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1ABEB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139678A-7FAE-E255-1899-92EC245ACFF8}"/>
                  </a:ext>
                </a:extLst>
              </p:cNvPr>
              <p:cNvSpPr txBox="1"/>
              <p:nvPr/>
            </p:nvSpPr>
            <p:spPr>
              <a:xfrm>
                <a:off x="315935" y="1896646"/>
                <a:ext cx="4154218" cy="21092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800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Baseline</a:t>
                </a:r>
                <a:r>
                  <a:rPr lang="en-GB" sz="180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295 km</a:t>
                </a: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Beam</a:t>
                </a:r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Narrow band, ~0.4-0.8 GeV</a:t>
                </a:r>
              </a:p>
              <a:p>
                <a:r>
                  <a:rPr lang="en-GB" sz="1800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Far detector</a:t>
                </a:r>
                <a:r>
                  <a:rPr lang="en-GB" sz="180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Water Cherenk</a:t>
                </a:r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ov</a:t>
                </a:r>
                <a:endParaRPr lang="en-GB" sz="1800">
                  <a:solidFill>
                    <a:schemeClr val="tx2">
                      <a:lumMod val="50000"/>
                    </a:schemeClr>
                  </a:solidFill>
                  <a:latin typeface="Century Gothic" panose="020B0502020202020204"/>
                </a:endParaRP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Far detector mass </a:t>
                </a:r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(FV): ~190 kt</a:t>
                </a: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Projected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1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sSub>
                          <m:sSubPr>
                            <m:ctrlPr>
                              <a:rPr lang="en-US" b="1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𝝂</m:t>
                            </m:r>
                          </m:e>
                          <m:sub>
                            <m:r>
                              <a:rPr lang="en-US" b="1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  <m:r>
                          <a:rPr lang="en-US" b="1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1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b="1" i="1" smtClean="0">
                                    <a:solidFill>
                                      <a:schemeClr val="tx2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1" i="1" smtClean="0">
                                    <a:solidFill>
                                      <a:schemeClr val="tx2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𝝂</m:t>
                                </m:r>
                              </m:e>
                            </m:acc>
                          </m:e>
                          <m:sub>
                            <m:r>
                              <a:rPr lang="en-US" b="1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 ~4500</a:t>
                </a: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Projected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sSub>
                          <m:sSubPr>
                            <m:ctrlP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𝝂</m:t>
                            </m:r>
                          </m:e>
                          <m:sub>
                            <m:r>
                              <a:rPr lang="en-US" b="1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</m:sub>
                        </m:sSub>
                        <m:r>
                          <a:rPr lang="en-US" b="1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1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b="1" i="1">
                                    <a:solidFill>
                                      <a:schemeClr val="tx2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1" i="1">
                                    <a:solidFill>
                                      <a:schemeClr val="tx2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𝝂</m:t>
                                </m:r>
                              </m:e>
                            </m:acc>
                          </m:e>
                          <m:sub>
                            <m:r>
                              <a:rPr lang="en-US" b="1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:  ~21000</a:t>
                </a:r>
              </a:p>
              <a:p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First beam: </a:t>
                </a:r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~2028</a:t>
                </a:r>
                <a:endParaRPr lang="en-GB" b="1"/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139678A-7FAE-E255-1899-92EC245ACF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935" y="1896646"/>
                <a:ext cx="4154218" cy="2109232"/>
              </a:xfrm>
              <a:prstGeom prst="rect">
                <a:avLst/>
              </a:prstGeom>
              <a:blipFill>
                <a:blip r:embed="rId14"/>
                <a:stretch>
                  <a:fillRect l="-1220" t="-1198" b="-3593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9" name="Picture 38">
            <a:extLst>
              <a:ext uri="{FF2B5EF4-FFF2-40B4-BE49-F238E27FC236}">
                <a16:creationId xmlns:a16="http://schemas.microsoft.com/office/drawing/2014/main" id="{5B09E7F2-FED5-00AC-791F-2B4ECBAE8BE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610478" y="869516"/>
            <a:ext cx="990436" cy="951747"/>
          </a:xfrm>
          <a:prstGeom prst="rect">
            <a:avLst/>
          </a:prstGeom>
        </p:spPr>
      </p:pic>
      <p:pic>
        <p:nvPicPr>
          <p:cNvPr id="41" name="Picture 40" descr="The Status of the DUNE Experiment">
            <a:extLst>
              <a:ext uri="{FF2B5EF4-FFF2-40B4-BE49-F238E27FC236}">
                <a16:creationId xmlns:a16="http://schemas.microsoft.com/office/drawing/2014/main" id="{0A9B0642-BC68-0A4A-D4C2-A076E43785A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91846" y="961746"/>
            <a:ext cx="1891195" cy="76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7980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 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 dirty="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What about systematics?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A564A78-A66B-E9F2-CDFE-A2BB96C02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19</a:t>
            </a:fld>
            <a:endParaRPr lang="en-GB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18476B7-E275-9573-49D2-C23A99D8B9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581" y="880158"/>
            <a:ext cx="7812837" cy="339747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A50C49E-3A11-93EA-D1B5-7D7738FC4AC0}"/>
                  </a:ext>
                </a:extLst>
              </p:cNvPr>
              <p:cNvSpPr txBox="1"/>
              <p:nvPr/>
            </p:nvSpPr>
            <p:spPr>
              <a:xfrm>
                <a:off x="1372152" y="4063525"/>
                <a:ext cx="6399696" cy="470767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sub>
                      </m:sSub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solidFill>
                            <a:srgbClr val="8064A2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sz="2400" b="0" i="1" smtClean="0">
                              <a:solidFill>
                                <a:srgbClr val="8064A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400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n-GB" sz="2400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r>
                            <a:rPr lang="en-GB" sz="2400" b="0" i="1" smtClean="0">
                              <a:solidFill>
                                <a:srgbClr val="8064A2"/>
                              </a:solidFill>
                              <a:latin typeface="Cambria Math" panose="02040503050406030204" pitchFamily="18" charset="0"/>
                            </a:rPr>
                            <m:t>→</m:t>
                          </m:r>
                          <m:sSub>
                            <m:sSubPr>
                              <m:ctrlPr>
                                <a:rPr lang="en-GB" sz="2400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GB" sz="2400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ℓ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GB" sz="2400" b="0" i="1" smtClean="0">
                              <a:solidFill>
                                <a:srgbClr val="8064A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400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sz="2400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i="1" smtClean="0">
                          <a:solidFill>
                            <a:srgbClr val="4F81BD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GB" sz="2400" i="1">
                              <a:solidFill>
                                <a:srgbClr val="4F81BD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400" i="1">
                                  <a:solidFill>
                                    <a:srgbClr val="4F81B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>
                                  <a:solidFill>
                                    <a:srgbClr val="4F81BD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sz="2400" i="1">
                                  <a:solidFill>
                                    <a:srgbClr val="4F81BD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d>
                        <m:d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i="1" smtClean="0">
                          <a:solidFill>
                            <a:srgbClr val="9BBB59"/>
                          </a:solidFill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GB" sz="2400" i="1" smtClean="0">
                          <a:solidFill>
                            <a:srgbClr val="9BBB59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GB" sz="2400" i="1">
                              <a:solidFill>
                                <a:srgbClr val="9BBB5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solidFill>
                                <a:srgbClr val="9BBB59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GB" sz="2400" i="1">
                              <a:solidFill>
                                <a:srgbClr val="9BBB59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r>
                        <a:rPr lang="en-GB" sz="2400" i="1">
                          <a:solidFill>
                            <a:srgbClr val="9BBB59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>
                  <a:solidFill>
                    <a:srgbClr val="9BBB59"/>
                  </a:solidFill>
                </a:endParaRPr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A50C49E-3A11-93EA-D1B5-7D7738FC4A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2152" y="4063525"/>
                <a:ext cx="6399696" cy="470767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>
            <a:extLst>
              <a:ext uri="{FF2B5EF4-FFF2-40B4-BE49-F238E27FC236}">
                <a16:creationId xmlns:a16="http://schemas.microsoft.com/office/drawing/2014/main" id="{613CC3EA-8B3D-CA0B-9AEC-E1B0EC8CB7A8}"/>
              </a:ext>
            </a:extLst>
          </p:cNvPr>
          <p:cNvSpPr txBox="1"/>
          <p:nvPr/>
        </p:nvSpPr>
        <p:spPr>
          <a:xfrm>
            <a:off x="1157022" y="5158022"/>
            <a:ext cx="16919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Far detector event rate</a:t>
            </a:r>
            <a:endParaRPr lang="en-CH" b="1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9F169FE-CD7E-A51B-446B-B8DC1BC46E23}"/>
              </a:ext>
            </a:extLst>
          </p:cNvPr>
          <p:cNvSpPr txBox="1"/>
          <p:nvPr/>
        </p:nvSpPr>
        <p:spPr>
          <a:xfrm>
            <a:off x="2806142" y="4843216"/>
            <a:ext cx="16919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>
                <a:solidFill>
                  <a:srgbClr val="8064A2"/>
                </a:solidFill>
                <a:latin typeface="Century Gothic" panose="020B0502020202020204"/>
              </a:rPr>
              <a:t>Oscillation Probability</a:t>
            </a:r>
            <a:endParaRPr lang="en-CH" b="1">
              <a:solidFill>
                <a:srgbClr val="8064A2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8AEE306-3643-CB00-C87C-A7189A2E0C81}"/>
              </a:ext>
            </a:extLst>
          </p:cNvPr>
          <p:cNvSpPr txBox="1"/>
          <p:nvPr/>
        </p:nvSpPr>
        <p:spPr>
          <a:xfrm>
            <a:off x="4196565" y="5452698"/>
            <a:ext cx="19516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>
                <a:solidFill>
                  <a:srgbClr val="4F81BD"/>
                </a:solidFill>
                <a:latin typeface="Century Gothic" panose="020B0502020202020204"/>
              </a:rPr>
              <a:t>Interaction Cross Section</a:t>
            </a:r>
            <a:endParaRPr lang="en-CH" b="1">
              <a:solidFill>
                <a:srgbClr val="4F81BD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E6AAABE-882B-D3F8-238A-EC3D5BCB9C06}"/>
              </a:ext>
            </a:extLst>
          </p:cNvPr>
          <p:cNvSpPr txBox="1"/>
          <p:nvPr/>
        </p:nvSpPr>
        <p:spPr>
          <a:xfrm>
            <a:off x="5337827" y="4843215"/>
            <a:ext cx="19516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>
                <a:solidFill>
                  <a:srgbClr val="FF0000"/>
                </a:solidFill>
                <a:latin typeface="Century Gothic" panose="020B0502020202020204"/>
              </a:rPr>
              <a:t>Incoming neutrino flux</a:t>
            </a:r>
            <a:endParaRPr lang="en-CH" b="1">
              <a:solidFill>
                <a:srgbClr val="FF0000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C6262F0-C02B-1CFB-6B46-F41486160285}"/>
              </a:ext>
            </a:extLst>
          </p:cNvPr>
          <p:cNvSpPr txBox="1"/>
          <p:nvPr/>
        </p:nvSpPr>
        <p:spPr>
          <a:xfrm>
            <a:off x="6345635" y="5452698"/>
            <a:ext cx="19516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>
                <a:solidFill>
                  <a:srgbClr val="9BBB59"/>
                </a:solidFill>
                <a:latin typeface="Century Gothic" panose="020B0502020202020204"/>
              </a:rPr>
              <a:t>Detector Efficiency</a:t>
            </a:r>
            <a:endParaRPr lang="en-CH" b="1">
              <a:solidFill>
                <a:srgbClr val="9BBB59"/>
              </a:solidFill>
            </a:endParaRP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D5350E98-BF62-08A6-11CE-26BD0DEAD216}"/>
              </a:ext>
            </a:extLst>
          </p:cNvPr>
          <p:cNvCxnSpPr>
            <a:stCxn id="46" idx="0"/>
          </p:cNvCxnSpPr>
          <p:nvPr/>
        </p:nvCxnSpPr>
        <p:spPr>
          <a:xfrm flipV="1">
            <a:off x="2002993" y="4629499"/>
            <a:ext cx="0" cy="5285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2E43B488-16F2-BBD0-83DC-FAF9AA877931}"/>
              </a:ext>
            </a:extLst>
          </p:cNvPr>
          <p:cNvCxnSpPr>
            <a:cxnSpLocks/>
          </p:cNvCxnSpPr>
          <p:nvPr/>
        </p:nvCxnSpPr>
        <p:spPr>
          <a:xfrm flipV="1">
            <a:off x="3670004" y="4615217"/>
            <a:ext cx="0" cy="235045"/>
          </a:xfrm>
          <a:prstGeom prst="straightConnector1">
            <a:avLst/>
          </a:prstGeom>
          <a:ln>
            <a:solidFill>
              <a:srgbClr val="8064A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52FBD191-AC19-66CC-7A32-A9EE4C7279B3}"/>
              </a:ext>
            </a:extLst>
          </p:cNvPr>
          <p:cNvCxnSpPr>
            <a:cxnSpLocks/>
          </p:cNvCxnSpPr>
          <p:nvPr/>
        </p:nvCxnSpPr>
        <p:spPr>
          <a:xfrm flipV="1">
            <a:off x="5172393" y="4629499"/>
            <a:ext cx="0" cy="708204"/>
          </a:xfrm>
          <a:prstGeom prst="straightConnector1">
            <a:avLst/>
          </a:prstGeom>
          <a:ln>
            <a:solidFill>
              <a:srgbClr val="4F81B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1C6FB4C0-9AC9-187F-30F3-502E70DE564F}"/>
              </a:ext>
            </a:extLst>
          </p:cNvPr>
          <p:cNvCxnSpPr>
            <a:cxnSpLocks/>
            <a:stCxn id="49" idx="0"/>
          </p:cNvCxnSpPr>
          <p:nvPr/>
        </p:nvCxnSpPr>
        <p:spPr>
          <a:xfrm flipV="1">
            <a:off x="6313655" y="4629499"/>
            <a:ext cx="0" cy="2137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45ED14E0-4D85-732B-E77D-632BA32441DC}"/>
              </a:ext>
            </a:extLst>
          </p:cNvPr>
          <p:cNvCxnSpPr>
            <a:cxnSpLocks/>
          </p:cNvCxnSpPr>
          <p:nvPr/>
        </p:nvCxnSpPr>
        <p:spPr>
          <a:xfrm flipV="1">
            <a:off x="7321463" y="4641091"/>
            <a:ext cx="0" cy="696612"/>
          </a:xfrm>
          <a:prstGeom prst="straightConnector1">
            <a:avLst/>
          </a:prstGeom>
          <a:ln>
            <a:solidFill>
              <a:srgbClr val="9BBB5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71970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 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What about systematics?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2E6FA98-E4E1-9B64-83F9-9124DB862EE3}"/>
              </a:ext>
            </a:extLst>
          </p:cNvPr>
          <p:cNvSpPr txBox="1"/>
          <p:nvPr/>
        </p:nvSpPr>
        <p:spPr>
          <a:xfrm>
            <a:off x="179512" y="849320"/>
            <a:ext cx="51295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u="sng">
                <a:latin typeface="Century Gothic" panose="020B0502020202020204" pitchFamily="34" charset="0"/>
              </a:rPr>
              <a:t>Current long-baseline experiments</a:t>
            </a:r>
            <a:endParaRPr lang="en-GB" sz="2000" b="1" u="sn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75BF04-998D-C29E-2374-DEE6CAA36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20</a:t>
            </a:fld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F98D31F-2FC8-035C-781F-3F6EBAEE2E92}"/>
                  </a:ext>
                </a:extLst>
              </p:cNvPr>
              <p:cNvSpPr txBox="1"/>
              <p:nvPr/>
            </p:nvSpPr>
            <p:spPr>
              <a:xfrm>
                <a:off x="1372152" y="4063525"/>
                <a:ext cx="6399696" cy="470767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sub>
                      </m:sSub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solidFill>
                            <a:srgbClr val="8064A2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sz="2400" b="0" i="1" smtClean="0">
                              <a:solidFill>
                                <a:srgbClr val="8064A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400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n-GB" sz="2400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r>
                            <a:rPr lang="en-GB" sz="2400" b="0" i="1" smtClean="0">
                              <a:solidFill>
                                <a:srgbClr val="8064A2"/>
                              </a:solidFill>
                              <a:latin typeface="Cambria Math" panose="02040503050406030204" pitchFamily="18" charset="0"/>
                            </a:rPr>
                            <m:t>→</m:t>
                          </m:r>
                          <m:sSub>
                            <m:sSubPr>
                              <m:ctrlPr>
                                <a:rPr lang="en-GB" sz="2400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GB" sz="2400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ℓ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GB" sz="2400" b="0" i="1" smtClean="0">
                              <a:solidFill>
                                <a:srgbClr val="8064A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400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sz="2400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i="1" smtClean="0">
                          <a:solidFill>
                            <a:srgbClr val="4F81BD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GB" sz="2400" i="1">
                              <a:solidFill>
                                <a:srgbClr val="4F81BD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400" i="1">
                                  <a:solidFill>
                                    <a:srgbClr val="4F81B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>
                                  <a:solidFill>
                                    <a:srgbClr val="4F81BD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sz="2400" i="1">
                                  <a:solidFill>
                                    <a:srgbClr val="4F81BD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d>
                        <m:d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i="1" smtClean="0">
                          <a:solidFill>
                            <a:srgbClr val="9BBB59"/>
                          </a:solidFill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GB" sz="2400" i="1" smtClean="0">
                          <a:solidFill>
                            <a:srgbClr val="9BBB59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GB" sz="2400" i="1">
                              <a:solidFill>
                                <a:srgbClr val="9BBB5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solidFill>
                                <a:srgbClr val="9BBB59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GB" sz="2400" i="1">
                              <a:solidFill>
                                <a:srgbClr val="9BBB59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r>
                        <a:rPr lang="en-GB" sz="2400" i="1">
                          <a:solidFill>
                            <a:srgbClr val="9BBB59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>
                  <a:solidFill>
                    <a:srgbClr val="9BBB59"/>
                  </a:solidFill>
                </a:endParaRP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F98D31F-2FC8-035C-781F-3F6EBAEE2E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2152" y="4063525"/>
                <a:ext cx="6399696" cy="470767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0EF8304D-C2AC-0812-84F6-73809CFBD146}"/>
              </a:ext>
            </a:extLst>
          </p:cNvPr>
          <p:cNvSpPr txBox="1"/>
          <p:nvPr/>
        </p:nvSpPr>
        <p:spPr>
          <a:xfrm>
            <a:off x="1157022" y="5158022"/>
            <a:ext cx="16919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Far detector event rate</a:t>
            </a:r>
            <a:endParaRPr lang="en-CH" b="1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53F8106-D934-37DB-FB64-B8DE90C46632}"/>
              </a:ext>
            </a:extLst>
          </p:cNvPr>
          <p:cNvCxnSpPr>
            <a:cxnSpLocks/>
            <a:stCxn id="22" idx="0"/>
          </p:cNvCxnSpPr>
          <p:nvPr/>
        </p:nvCxnSpPr>
        <p:spPr>
          <a:xfrm flipV="1">
            <a:off x="2002993" y="4629499"/>
            <a:ext cx="0" cy="5285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Left Brace 12">
            <a:extLst>
              <a:ext uri="{FF2B5EF4-FFF2-40B4-BE49-F238E27FC236}">
                <a16:creationId xmlns:a16="http://schemas.microsoft.com/office/drawing/2014/main" id="{6B37D53B-C7A5-4FB8-CE82-9E201066E404}"/>
              </a:ext>
            </a:extLst>
          </p:cNvPr>
          <p:cNvSpPr/>
          <p:nvPr/>
        </p:nvSpPr>
        <p:spPr>
          <a:xfrm rot="5400000">
            <a:off x="6165264" y="2392775"/>
            <a:ext cx="400043" cy="2835510"/>
          </a:xfrm>
          <a:prstGeom prst="leftBrace">
            <a:avLst>
              <a:gd name="adj1" fmla="val 8333"/>
              <a:gd name="adj2" fmla="val 84712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990E33E-1E74-3D85-7A79-DF42C0DBFBA4}"/>
              </a:ext>
            </a:extLst>
          </p:cNvPr>
          <p:cNvCxnSpPr>
            <a:cxnSpLocks/>
          </p:cNvCxnSpPr>
          <p:nvPr/>
        </p:nvCxnSpPr>
        <p:spPr>
          <a:xfrm flipH="1">
            <a:off x="4720830" y="3074504"/>
            <a:ext cx="6598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81A8AA6F-64A1-D194-1198-E1692DDD2745}"/>
              </a:ext>
            </a:extLst>
          </p:cNvPr>
          <p:cNvSpPr txBox="1"/>
          <p:nvPr/>
        </p:nvSpPr>
        <p:spPr>
          <a:xfrm>
            <a:off x="4196565" y="5452698"/>
            <a:ext cx="19516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>
                <a:solidFill>
                  <a:srgbClr val="4F81BD"/>
                </a:solidFill>
                <a:latin typeface="Century Gothic" panose="020B0502020202020204"/>
              </a:rPr>
              <a:t>Interaction Cross Section</a:t>
            </a:r>
            <a:endParaRPr lang="en-CH" b="1">
              <a:solidFill>
                <a:srgbClr val="4F81BD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88C91C0-09D7-DC46-7DCE-081F32BE64EF}"/>
              </a:ext>
            </a:extLst>
          </p:cNvPr>
          <p:cNvSpPr txBox="1"/>
          <p:nvPr/>
        </p:nvSpPr>
        <p:spPr>
          <a:xfrm>
            <a:off x="5337827" y="4843215"/>
            <a:ext cx="19516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>
                <a:solidFill>
                  <a:srgbClr val="FF0000"/>
                </a:solidFill>
                <a:latin typeface="Century Gothic" panose="020B0502020202020204"/>
              </a:rPr>
              <a:t>Incoming neutrino flux</a:t>
            </a:r>
            <a:endParaRPr lang="en-CH" b="1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2B09904-9E45-FDBE-5EBE-15862A81E87D}"/>
              </a:ext>
            </a:extLst>
          </p:cNvPr>
          <p:cNvSpPr txBox="1"/>
          <p:nvPr/>
        </p:nvSpPr>
        <p:spPr>
          <a:xfrm>
            <a:off x="6345635" y="5452698"/>
            <a:ext cx="19516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>
                <a:solidFill>
                  <a:srgbClr val="9BBB59"/>
                </a:solidFill>
                <a:latin typeface="Century Gothic" panose="020B0502020202020204"/>
              </a:rPr>
              <a:t>Detector Efficiency</a:t>
            </a:r>
            <a:endParaRPr lang="en-CH" b="1">
              <a:solidFill>
                <a:srgbClr val="9BBB59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8D4FB4F-849A-DC33-38C5-5C3CB0007F41}"/>
              </a:ext>
            </a:extLst>
          </p:cNvPr>
          <p:cNvCxnSpPr>
            <a:cxnSpLocks/>
          </p:cNvCxnSpPr>
          <p:nvPr/>
        </p:nvCxnSpPr>
        <p:spPr>
          <a:xfrm flipV="1">
            <a:off x="5172393" y="4629499"/>
            <a:ext cx="0" cy="708204"/>
          </a:xfrm>
          <a:prstGeom prst="straightConnector1">
            <a:avLst/>
          </a:prstGeom>
          <a:ln>
            <a:solidFill>
              <a:srgbClr val="4F81B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9F01649-2639-8F84-5297-A08C8B272CAF}"/>
              </a:ext>
            </a:extLst>
          </p:cNvPr>
          <p:cNvCxnSpPr>
            <a:cxnSpLocks/>
            <a:stCxn id="25" idx="0"/>
          </p:cNvCxnSpPr>
          <p:nvPr/>
        </p:nvCxnSpPr>
        <p:spPr>
          <a:xfrm flipV="1">
            <a:off x="6313655" y="4629499"/>
            <a:ext cx="0" cy="2137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C4298EA-CFF9-335D-83D5-2998603AC318}"/>
              </a:ext>
            </a:extLst>
          </p:cNvPr>
          <p:cNvCxnSpPr>
            <a:cxnSpLocks/>
          </p:cNvCxnSpPr>
          <p:nvPr/>
        </p:nvCxnSpPr>
        <p:spPr>
          <a:xfrm flipV="1">
            <a:off x="7321463" y="4641091"/>
            <a:ext cx="0" cy="696612"/>
          </a:xfrm>
          <a:prstGeom prst="straightConnector1">
            <a:avLst/>
          </a:prstGeom>
          <a:ln>
            <a:solidFill>
              <a:srgbClr val="9BBB5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EEA6B119-DEFD-8F0F-C942-0D94A3AC5C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0817" y="1570513"/>
            <a:ext cx="953080" cy="475717"/>
          </a:xfrm>
          <a:prstGeom prst="rect">
            <a:avLst/>
          </a:prstGeom>
        </p:spPr>
      </p:pic>
      <p:sp>
        <p:nvSpPr>
          <p:cNvPr id="30" name="Left Brace 29">
            <a:extLst>
              <a:ext uri="{FF2B5EF4-FFF2-40B4-BE49-F238E27FC236}">
                <a16:creationId xmlns:a16="http://schemas.microsoft.com/office/drawing/2014/main" id="{60FF28D9-BF3E-3CC2-463B-A7142531575C}"/>
              </a:ext>
            </a:extLst>
          </p:cNvPr>
          <p:cNvSpPr/>
          <p:nvPr/>
        </p:nvSpPr>
        <p:spPr>
          <a:xfrm rot="16200000">
            <a:off x="2255248" y="1534771"/>
            <a:ext cx="400043" cy="4551515"/>
          </a:xfrm>
          <a:prstGeom prst="leftBrace">
            <a:avLst>
              <a:gd name="adj1" fmla="val 8333"/>
              <a:gd name="adj2" fmla="val 37771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36318E1A-E03D-9B9D-C206-D414985FFC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4412" y="1585437"/>
            <a:ext cx="760830" cy="44586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2" name="Table 31">
                <a:extLst>
                  <a:ext uri="{FF2B5EF4-FFF2-40B4-BE49-F238E27FC236}">
                    <a16:creationId xmlns:a16="http://schemas.microsoft.com/office/drawing/2014/main" id="{6D5C2E31-E0D3-7DB5-A337-D366DB54A93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3885161"/>
                  </p:ext>
                </p:extLst>
              </p:nvPr>
            </p:nvGraphicFramePr>
            <p:xfrm>
              <a:off x="179512" y="1623733"/>
              <a:ext cx="4551515" cy="162928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51345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4594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92111">
                      <a:extLst>
                        <a:ext uri="{9D8B030D-6E8A-4147-A177-3AD203B41FA5}">
                          <a16:colId xmlns:a16="http://schemas.microsoft.com/office/drawing/2014/main" val="225599685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2000" i="1"/>
                            <a:t>Uncertainty on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ℓ</m:t>
                                  </m:r>
                                </m:sub>
                                <m:sup/>
                              </m:sSubSup>
                            </m:oMath>
                          </a14:m>
                          <a:r>
                            <a:rPr lang="en-GB" sz="2000" i="1"/>
                            <a:t>           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000" i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000" i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2000"/>
                            <a:t>Stat. Uncertainty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/>
                            <a:t>6-10%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/>
                            <a:t>5-7%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GB" sz="200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endParaRPr lang="en-GB" sz="200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endParaRPr lang="en-GB" sz="200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5305589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2000" b="1"/>
                            <a:t>All Syst.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  <m:t>~</m:t>
                              </m:r>
                            </m:oMath>
                          </a14:m>
                          <a:r>
                            <a:rPr lang="en-GB" sz="2000" b="1"/>
                            <a:t>5%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  <m:t>~</m:t>
                              </m:r>
                            </m:oMath>
                          </a14:m>
                          <a:r>
                            <a:rPr lang="en-GB" sz="2000" b="1"/>
                            <a:t>3.5%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2" name="Table 31">
                <a:extLst>
                  <a:ext uri="{FF2B5EF4-FFF2-40B4-BE49-F238E27FC236}">
                    <a16:creationId xmlns:a16="http://schemas.microsoft.com/office/drawing/2014/main" id="{6D5C2E31-E0D3-7DB5-A337-D366DB54A93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3885161"/>
                  </p:ext>
                </p:extLst>
              </p:nvPr>
            </p:nvGraphicFramePr>
            <p:xfrm>
              <a:off x="179512" y="1623733"/>
              <a:ext cx="4551515" cy="162928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51345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4594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92111">
                      <a:extLst>
                        <a:ext uri="{9D8B030D-6E8A-4147-A177-3AD203B41FA5}">
                          <a16:colId xmlns:a16="http://schemas.microsoft.com/office/drawing/2014/main" val="2255996859"/>
                        </a:ext>
                      </a:extLst>
                    </a:gridCol>
                  </a:tblGrid>
                  <a:tr h="440563"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505" r="-81818" b="-29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000" i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000" i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GB" sz="2000"/>
                            <a:t>Stat. Uncertainty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/>
                            <a:t>6-10%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/>
                            <a:t>5-7%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GB" sz="200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endParaRPr lang="en-GB" sz="200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endParaRPr lang="en-GB" sz="200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5305589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GB" sz="2000" b="1"/>
                            <a:t>All Syst.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239759" t="-306250" r="-95181" b="-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361538" t="-306250" r="-1282" b="-2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D9B9874-7999-5D55-A355-05CA717DCFF4}"/>
              </a:ext>
            </a:extLst>
          </p:cNvPr>
          <p:cNvCxnSpPr/>
          <p:nvPr/>
        </p:nvCxnSpPr>
        <p:spPr>
          <a:xfrm flipV="1">
            <a:off x="5381327" y="3077559"/>
            <a:ext cx="0" cy="53600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F5D148DB-0E60-88F5-43DD-F4BF52729800}"/>
              </a:ext>
            </a:extLst>
          </p:cNvPr>
          <p:cNvSpPr txBox="1"/>
          <p:nvPr/>
        </p:nvSpPr>
        <p:spPr>
          <a:xfrm>
            <a:off x="2806142" y="4843216"/>
            <a:ext cx="16919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rgbClr val="8064A2"/>
                </a:solidFill>
                <a:latin typeface="Century Gothic" panose="020B0502020202020204"/>
              </a:rPr>
              <a:t>Oscillation Probability</a:t>
            </a:r>
            <a:endParaRPr lang="en-CH" b="1" dirty="0">
              <a:solidFill>
                <a:srgbClr val="8064A2"/>
              </a:solidFill>
            </a:endParaRP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0D0A6A1-665D-0CC1-EEB3-22114DEB8A6D}"/>
              </a:ext>
            </a:extLst>
          </p:cNvPr>
          <p:cNvCxnSpPr>
            <a:cxnSpLocks/>
          </p:cNvCxnSpPr>
          <p:nvPr/>
        </p:nvCxnSpPr>
        <p:spPr>
          <a:xfrm flipV="1">
            <a:off x="3670004" y="4615217"/>
            <a:ext cx="0" cy="235045"/>
          </a:xfrm>
          <a:prstGeom prst="straightConnector1">
            <a:avLst/>
          </a:prstGeom>
          <a:ln>
            <a:solidFill>
              <a:srgbClr val="8064A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41702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 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What about systematics?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75BF04-998D-C29E-2374-DEE6CAA36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21</a:t>
            </a:fld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F98D31F-2FC8-035C-781F-3F6EBAEE2E92}"/>
                  </a:ext>
                </a:extLst>
              </p:cNvPr>
              <p:cNvSpPr txBox="1"/>
              <p:nvPr/>
            </p:nvSpPr>
            <p:spPr>
              <a:xfrm>
                <a:off x="1372152" y="4063525"/>
                <a:ext cx="6399696" cy="470767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sub>
                      </m:sSub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solidFill>
                            <a:srgbClr val="8064A2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sz="2400" b="0" i="1" smtClean="0">
                              <a:solidFill>
                                <a:srgbClr val="8064A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400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n-GB" sz="2400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r>
                            <a:rPr lang="en-GB" sz="2400" b="0" i="1" smtClean="0">
                              <a:solidFill>
                                <a:srgbClr val="8064A2"/>
                              </a:solidFill>
                              <a:latin typeface="Cambria Math" panose="02040503050406030204" pitchFamily="18" charset="0"/>
                            </a:rPr>
                            <m:t>→</m:t>
                          </m:r>
                          <m:sSub>
                            <m:sSubPr>
                              <m:ctrlPr>
                                <a:rPr lang="en-GB" sz="2400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GB" sz="2400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ℓ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GB" sz="2400" b="0" i="1" smtClean="0">
                              <a:solidFill>
                                <a:srgbClr val="8064A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400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sz="2400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1" i="1" smtClean="0">
                          <a:solidFill>
                            <a:srgbClr val="4F81BD"/>
                          </a:solidFill>
                          <a:latin typeface="Cambria Math" panose="02040503050406030204" pitchFamily="18" charset="0"/>
                        </a:rPr>
                        <m:t>𝝈</m:t>
                      </m:r>
                      <m:d>
                        <m:dPr>
                          <m:ctrlPr>
                            <a:rPr lang="en-GB" sz="2400" b="1" i="1">
                              <a:solidFill>
                                <a:srgbClr val="4F81BD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400" b="1" i="1">
                                  <a:solidFill>
                                    <a:srgbClr val="4F81B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1" i="1">
                                  <a:solidFill>
                                    <a:srgbClr val="4F81BD"/>
                                  </a:solidFill>
                                  <a:latin typeface="Cambria Math" panose="02040503050406030204" pitchFamily="18" charset="0"/>
                                </a:rPr>
                                <m:t>𝑬</m:t>
                              </m:r>
                            </m:e>
                            <m:sub>
                              <m:r>
                                <a:rPr lang="en-GB" sz="2400" b="1" i="1">
                                  <a:solidFill>
                                    <a:srgbClr val="4F81BD"/>
                                  </a:solidFill>
                                  <a:latin typeface="Cambria Math" panose="02040503050406030204" pitchFamily="18" charset="0"/>
                                </a:rPr>
                                <m:t>𝝂</m:t>
                              </m:r>
                            </m:sub>
                          </m:sSub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GB" sz="2400">
                              <a:solidFill>
                                <a:schemeClr val="accent2">
                                  <a:lumMod val="20000"/>
                                  <a:lumOff val="8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 sz="2400">
                              <a:solidFill>
                                <a:schemeClr val="accent2">
                                  <a:lumMod val="20000"/>
                                  <a:lumOff val="8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GB" sz="2400" i="1">
                              <a:solidFill>
                                <a:schemeClr val="accent2">
                                  <a:lumMod val="20000"/>
                                  <a:lumOff val="8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d>
                        <m:dPr>
                          <m:ctrlPr>
                            <a:rPr lang="en-GB" sz="2400" i="1">
                              <a:solidFill>
                                <a:schemeClr val="accent2">
                                  <a:lumMod val="20000"/>
                                  <a:lumOff val="8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400" i="1">
                                  <a:solidFill>
                                    <a:schemeClr val="accent2">
                                      <a:lumMod val="20000"/>
                                      <a:lumOff val="8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>
                                  <a:solidFill>
                                    <a:schemeClr val="accent2">
                                      <a:lumMod val="20000"/>
                                      <a:lumOff val="8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sz="2400" i="1">
                                  <a:solidFill>
                                    <a:schemeClr val="accent2">
                                      <a:lumMod val="20000"/>
                                      <a:lumOff val="8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i="1" smtClean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GB" sz="2400" i="1" smtClean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GB" sz="2400" i="1">
                              <a:solidFill>
                                <a:schemeClr val="accent3">
                                  <a:lumMod val="20000"/>
                                  <a:lumOff val="8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solidFill>
                                <a:schemeClr val="accent3">
                                  <a:lumMod val="20000"/>
                                  <a:lumOff val="8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GB" sz="2400" i="1">
                              <a:solidFill>
                                <a:schemeClr val="accent3">
                                  <a:lumMod val="20000"/>
                                  <a:lumOff val="8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r>
                        <a:rPr lang="en-GB" sz="2400" i="1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>
                  <a:solidFill>
                    <a:srgbClr val="9BBB59"/>
                  </a:solidFill>
                </a:endParaRP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F98D31F-2FC8-035C-781F-3F6EBAEE2E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2152" y="4063525"/>
                <a:ext cx="6399696" cy="470767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0EF8304D-C2AC-0812-84F6-73809CFBD146}"/>
              </a:ext>
            </a:extLst>
          </p:cNvPr>
          <p:cNvSpPr txBox="1"/>
          <p:nvPr/>
        </p:nvSpPr>
        <p:spPr>
          <a:xfrm>
            <a:off x="1157022" y="5158022"/>
            <a:ext cx="16919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Far detector event rate</a:t>
            </a:r>
            <a:endParaRPr lang="en-CH" b="1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53F8106-D934-37DB-FB64-B8DE90C46632}"/>
              </a:ext>
            </a:extLst>
          </p:cNvPr>
          <p:cNvCxnSpPr>
            <a:cxnSpLocks/>
            <a:stCxn id="22" idx="0"/>
          </p:cNvCxnSpPr>
          <p:nvPr/>
        </p:nvCxnSpPr>
        <p:spPr>
          <a:xfrm flipV="1">
            <a:off x="2002993" y="4629499"/>
            <a:ext cx="0" cy="5285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0F6F6F06-FBEC-428E-09C6-5951255094B3}"/>
              </a:ext>
            </a:extLst>
          </p:cNvPr>
          <p:cNvSpPr txBox="1"/>
          <p:nvPr/>
        </p:nvSpPr>
        <p:spPr>
          <a:xfrm>
            <a:off x="4196565" y="5452698"/>
            <a:ext cx="19516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>
                <a:solidFill>
                  <a:srgbClr val="4F81BD"/>
                </a:solidFill>
                <a:latin typeface="Century Gothic" panose="020B0502020202020204"/>
              </a:rPr>
              <a:t>Interaction Cross Section</a:t>
            </a:r>
            <a:endParaRPr lang="en-CH" b="1">
              <a:solidFill>
                <a:srgbClr val="4F81BD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D52C834-7BC6-D58C-AE99-F3D746EA171D}"/>
              </a:ext>
            </a:extLst>
          </p:cNvPr>
          <p:cNvSpPr txBox="1"/>
          <p:nvPr/>
        </p:nvSpPr>
        <p:spPr>
          <a:xfrm>
            <a:off x="5337827" y="4843215"/>
            <a:ext cx="19516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>
                <a:solidFill>
                  <a:schemeClr val="accent2">
                    <a:lumMod val="20000"/>
                    <a:lumOff val="80000"/>
                  </a:schemeClr>
                </a:solidFill>
                <a:latin typeface="Century Gothic" panose="020B0502020202020204"/>
              </a:rPr>
              <a:t>Incoming neutrino flux</a:t>
            </a:r>
            <a:endParaRPr lang="en-CH" b="1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3A4BF1B-5225-20CF-C0CE-4366D71EADE6}"/>
              </a:ext>
            </a:extLst>
          </p:cNvPr>
          <p:cNvSpPr txBox="1"/>
          <p:nvPr/>
        </p:nvSpPr>
        <p:spPr>
          <a:xfrm>
            <a:off x="6345635" y="5452698"/>
            <a:ext cx="19516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>
                <a:solidFill>
                  <a:schemeClr val="accent3">
                    <a:lumMod val="20000"/>
                    <a:lumOff val="80000"/>
                  </a:schemeClr>
                </a:solidFill>
                <a:latin typeface="Century Gothic" panose="020B0502020202020204"/>
              </a:rPr>
              <a:t>Detector Efficiency</a:t>
            </a:r>
            <a:endParaRPr lang="en-CH" b="1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E4466D9-CA1B-9729-8338-0092BFCF454F}"/>
              </a:ext>
            </a:extLst>
          </p:cNvPr>
          <p:cNvCxnSpPr>
            <a:cxnSpLocks/>
          </p:cNvCxnSpPr>
          <p:nvPr/>
        </p:nvCxnSpPr>
        <p:spPr>
          <a:xfrm flipV="1">
            <a:off x="5172393" y="4629499"/>
            <a:ext cx="0" cy="708204"/>
          </a:xfrm>
          <a:prstGeom prst="straightConnector1">
            <a:avLst/>
          </a:prstGeom>
          <a:ln w="31750">
            <a:solidFill>
              <a:srgbClr val="4F81B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9974EFD-2D4C-7945-C797-9C66C7FAFC58}"/>
              </a:ext>
            </a:extLst>
          </p:cNvPr>
          <p:cNvCxnSpPr>
            <a:cxnSpLocks/>
            <a:stCxn id="32" idx="0"/>
          </p:cNvCxnSpPr>
          <p:nvPr/>
        </p:nvCxnSpPr>
        <p:spPr>
          <a:xfrm flipV="1">
            <a:off x="6313655" y="4629499"/>
            <a:ext cx="0" cy="213716"/>
          </a:xfrm>
          <a:prstGeom prst="straightConnector1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1C6C7E5-C597-031A-4EC8-56D8D444D6AE}"/>
              </a:ext>
            </a:extLst>
          </p:cNvPr>
          <p:cNvCxnSpPr>
            <a:cxnSpLocks/>
          </p:cNvCxnSpPr>
          <p:nvPr/>
        </p:nvCxnSpPr>
        <p:spPr>
          <a:xfrm flipV="1">
            <a:off x="7321463" y="4641091"/>
            <a:ext cx="0" cy="696612"/>
          </a:xfrm>
          <a:prstGeom prst="straightConnector1">
            <a:avLst/>
          </a:prstGeom>
          <a:ln>
            <a:solidFill>
              <a:schemeClr val="accent3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C8C69EF7-DBE7-182E-9D71-51F765690F65}"/>
              </a:ext>
            </a:extLst>
          </p:cNvPr>
          <p:cNvSpPr txBox="1"/>
          <p:nvPr/>
        </p:nvSpPr>
        <p:spPr>
          <a:xfrm>
            <a:off x="179512" y="849320"/>
            <a:ext cx="51295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u="sng">
                <a:latin typeface="Century Gothic" panose="020B0502020202020204" pitchFamily="34" charset="0"/>
              </a:rPr>
              <a:t>Current long-baseline experiments</a:t>
            </a:r>
            <a:endParaRPr lang="en-GB" sz="2000" b="1" u="sng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C6952C30-781D-8EE8-2A63-00F8D4075D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0817" y="1570513"/>
            <a:ext cx="953080" cy="475717"/>
          </a:xfrm>
          <a:prstGeom prst="rect">
            <a:avLst/>
          </a:prstGeom>
        </p:spPr>
      </p:pic>
      <p:sp>
        <p:nvSpPr>
          <p:cNvPr id="25" name="Left Brace 24">
            <a:extLst>
              <a:ext uri="{FF2B5EF4-FFF2-40B4-BE49-F238E27FC236}">
                <a16:creationId xmlns:a16="http://schemas.microsoft.com/office/drawing/2014/main" id="{11732F46-A8D4-175C-E2D7-3E8C4243C268}"/>
              </a:ext>
            </a:extLst>
          </p:cNvPr>
          <p:cNvSpPr/>
          <p:nvPr/>
        </p:nvSpPr>
        <p:spPr>
          <a:xfrm rot="16200000">
            <a:off x="2255248" y="1534771"/>
            <a:ext cx="400043" cy="4551515"/>
          </a:xfrm>
          <a:prstGeom prst="leftBrace">
            <a:avLst>
              <a:gd name="adj1" fmla="val 8333"/>
              <a:gd name="adj2" fmla="val 37771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B2565F59-F6EB-78CD-2FA8-F25423A553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4412" y="1585437"/>
            <a:ext cx="760830" cy="44586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7" name="Table 26">
                <a:extLst>
                  <a:ext uri="{FF2B5EF4-FFF2-40B4-BE49-F238E27FC236}">
                    <a16:creationId xmlns:a16="http://schemas.microsoft.com/office/drawing/2014/main" id="{1E070282-E44D-2625-8CAE-5551539D46A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8693400"/>
                  </p:ext>
                </p:extLst>
              </p:nvPr>
            </p:nvGraphicFramePr>
            <p:xfrm>
              <a:off x="179512" y="1623733"/>
              <a:ext cx="4551515" cy="162928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51345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4594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92111">
                      <a:extLst>
                        <a:ext uri="{9D8B030D-6E8A-4147-A177-3AD203B41FA5}">
                          <a16:colId xmlns:a16="http://schemas.microsoft.com/office/drawing/2014/main" val="225599685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2000" i="1"/>
                            <a:t>Uncertainty on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ℓ</m:t>
                                  </m:r>
                                </m:sub>
                                <m:sup/>
                              </m:sSubSup>
                            </m:oMath>
                          </a14:m>
                          <a:r>
                            <a:rPr lang="en-GB" sz="2000" i="1"/>
                            <a:t>           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000" i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000" i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2000"/>
                            <a:t>Stat. Uncertainty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/>
                            <a:t>6-10%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/>
                            <a:t>5-7%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2000"/>
                            <a:t>Cross Sections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  <m:t>~</m:t>
                              </m:r>
                            </m:oMath>
                          </a14:m>
                          <a:r>
                            <a:rPr lang="en-GB" sz="2000" b="1"/>
                            <a:t>4%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  <m:t>~</m:t>
                              </m:r>
                            </m:oMath>
                          </a14:m>
                          <a:r>
                            <a:rPr lang="en-GB" sz="2000" b="1"/>
                            <a:t>3.5%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5305589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2000" b="1"/>
                            <a:t>All Syst.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  <m:t>~</m:t>
                              </m:r>
                            </m:oMath>
                          </a14:m>
                          <a:r>
                            <a:rPr lang="en-GB" sz="2000" b="1"/>
                            <a:t>5%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  <m:t>~</m:t>
                              </m:r>
                            </m:oMath>
                          </a14:m>
                          <a:r>
                            <a:rPr lang="en-GB" sz="2000" b="1"/>
                            <a:t>3.5%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7" name="Table 26">
                <a:extLst>
                  <a:ext uri="{FF2B5EF4-FFF2-40B4-BE49-F238E27FC236}">
                    <a16:creationId xmlns:a16="http://schemas.microsoft.com/office/drawing/2014/main" id="{1E070282-E44D-2625-8CAE-5551539D46A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8693400"/>
                  </p:ext>
                </p:extLst>
              </p:nvPr>
            </p:nvGraphicFramePr>
            <p:xfrm>
              <a:off x="179512" y="1623733"/>
              <a:ext cx="4551515" cy="162928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51345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4594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92111">
                      <a:extLst>
                        <a:ext uri="{9D8B030D-6E8A-4147-A177-3AD203B41FA5}">
                          <a16:colId xmlns:a16="http://schemas.microsoft.com/office/drawing/2014/main" val="2255996859"/>
                        </a:ext>
                      </a:extLst>
                    </a:gridCol>
                  </a:tblGrid>
                  <a:tr h="440563"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505" r="-81818" b="-29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000" i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000" i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GB" sz="2000"/>
                            <a:t>Stat. Uncertainty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/>
                            <a:t>6-10%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/>
                            <a:t>5-7%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GB" sz="2000"/>
                            <a:t>Cross Sections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239759" t="-216129" r="-95181" b="-1290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361538" t="-216129" r="-1282" b="-12903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5305589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GB" sz="2000" b="1"/>
                            <a:t>All Syst.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239759" t="-306250" r="-95181" b="-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361538" t="-306250" r="-1282" b="-2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4026C98-6936-145E-40C4-AB6BFBA7997F}"/>
              </a:ext>
            </a:extLst>
          </p:cNvPr>
          <p:cNvCxnSpPr>
            <a:cxnSpLocks/>
          </p:cNvCxnSpPr>
          <p:nvPr/>
        </p:nvCxnSpPr>
        <p:spPr>
          <a:xfrm flipH="1" flipV="1">
            <a:off x="4572000" y="2683042"/>
            <a:ext cx="737072" cy="1455471"/>
          </a:xfrm>
          <a:prstGeom prst="straightConnector1">
            <a:avLst/>
          </a:prstGeom>
          <a:ln w="57150">
            <a:solidFill>
              <a:srgbClr val="4F81BD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275860C7-BCD0-921E-BFE7-E5BDAC86BFD2}"/>
              </a:ext>
            </a:extLst>
          </p:cNvPr>
          <p:cNvSpPr txBox="1"/>
          <p:nvPr/>
        </p:nvSpPr>
        <p:spPr>
          <a:xfrm>
            <a:off x="2806142" y="4843216"/>
            <a:ext cx="16919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chemeClr val="tx2">
                    <a:lumMod val="20000"/>
                    <a:lumOff val="80000"/>
                  </a:schemeClr>
                </a:solidFill>
                <a:latin typeface="Century Gothic" panose="020B0502020202020204"/>
              </a:rPr>
              <a:t>Oscillation Probability</a:t>
            </a:r>
            <a:endParaRPr lang="en-CH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59325397-49D4-CA52-102E-81FE36BD7189}"/>
              </a:ext>
            </a:extLst>
          </p:cNvPr>
          <p:cNvCxnSpPr>
            <a:cxnSpLocks/>
          </p:cNvCxnSpPr>
          <p:nvPr/>
        </p:nvCxnSpPr>
        <p:spPr>
          <a:xfrm flipV="1">
            <a:off x="3670004" y="4615217"/>
            <a:ext cx="0" cy="235045"/>
          </a:xfrm>
          <a:prstGeom prst="straightConnector1">
            <a:avLst/>
          </a:prstGeom>
          <a:ln>
            <a:solidFill>
              <a:srgbClr val="8064A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00018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9B3BE-06E5-4B51-0387-1653CED99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7" name="Table 26">
                <a:extLst>
                  <a:ext uri="{FF2B5EF4-FFF2-40B4-BE49-F238E27FC236}">
                    <a16:creationId xmlns:a16="http://schemas.microsoft.com/office/drawing/2014/main" id="{B87C84C8-95CA-B529-E250-F92871B63D2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16757355"/>
                  </p:ext>
                </p:extLst>
              </p:nvPr>
            </p:nvGraphicFramePr>
            <p:xfrm>
              <a:off x="179512" y="1623733"/>
              <a:ext cx="4551515" cy="162928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51345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4594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92111">
                      <a:extLst>
                        <a:ext uri="{9D8B030D-6E8A-4147-A177-3AD203B41FA5}">
                          <a16:colId xmlns:a16="http://schemas.microsoft.com/office/drawing/2014/main" val="225599685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2000" i="1"/>
                            <a:t>Uncertainty on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ℓ</m:t>
                                  </m:r>
                                </m:sub>
                                <m:sup/>
                              </m:sSubSup>
                            </m:oMath>
                          </a14:m>
                          <a:r>
                            <a:rPr lang="en-GB" sz="2000" i="1"/>
                            <a:t>           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000" i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000" i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2000"/>
                            <a:t>Stat. Uncertainty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/>
                            <a:t>6-10%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/>
                            <a:t>5-7%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2000"/>
                            <a:t>Cross Sections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  <m:t>~</m:t>
                              </m:r>
                            </m:oMath>
                          </a14:m>
                          <a:r>
                            <a:rPr lang="en-GB" sz="2000" b="1"/>
                            <a:t>4%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  <m:t>~</m:t>
                              </m:r>
                            </m:oMath>
                          </a14:m>
                          <a:r>
                            <a:rPr lang="en-GB" sz="2000" b="1"/>
                            <a:t>3.5%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5305589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2000" b="1"/>
                            <a:t>All Syst.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  <m:t>~</m:t>
                              </m:r>
                            </m:oMath>
                          </a14:m>
                          <a:r>
                            <a:rPr lang="en-GB" sz="2000" b="1"/>
                            <a:t>5%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  <m:t>~</m:t>
                              </m:r>
                            </m:oMath>
                          </a14:m>
                          <a:r>
                            <a:rPr lang="en-GB" sz="2000" b="1"/>
                            <a:t>3.5%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7" name="Table 26">
                <a:extLst>
                  <a:ext uri="{FF2B5EF4-FFF2-40B4-BE49-F238E27FC236}">
                    <a16:creationId xmlns:a16="http://schemas.microsoft.com/office/drawing/2014/main" id="{B87C84C8-95CA-B529-E250-F92871B63D2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16757355"/>
                  </p:ext>
                </p:extLst>
              </p:nvPr>
            </p:nvGraphicFramePr>
            <p:xfrm>
              <a:off x="179512" y="1623733"/>
              <a:ext cx="4551515" cy="162928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51345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4594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92111">
                      <a:extLst>
                        <a:ext uri="{9D8B030D-6E8A-4147-A177-3AD203B41FA5}">
                          <a16:colId xmlns:a16="http://schemas.microsoft.com/office/drawing/2014/main" val="2255996859"/>
                        </a:ext>
                      </a:extLst>
                    </a:gridCol>
                  </a:tblGrid>
                  <a:tr h="440563"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505" r="-81818" b="-29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000" i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000" i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GB" sz="2000"/>
                            <a:t>Stat. Uncertainty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/>
                            <a:t>6-10%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/>
                            <a:t>5-7%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GB" sz="2000"/>
                            <a:t>Cross Sections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39759" t="-216129" r="-95181" b="-1290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361538" t="-216129" r="-1282" b="-12903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5305589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GB" sz="2000" b="1"/>
                            <a:t>All Syst.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39759" t="-306250" r="-95181" b="-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361538" t="-306250" r="-1282" b="-2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67036FC-779A-0445-E48F-BC07B6042E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B66FC77-3719-B9F4-2EBA-EDA1A898C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 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24A2FC-A6EC-6A98-47A0-410C2BB5FF85}"/>
              </a:ext>
            </a:extLst>
          </p:cNvPr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What about systematics?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68BE2B-E1ED-42C1-9B72-AEC245223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22</a:t>
            </a:fld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806E0E0-9DF0-4080-D5FA-A1DBE2889678}"/>
              </a:ext>
            </a:extLst>
          </p:cNvPr>
          <p:cNvSpPr txBox="1"/>
          <p:nvPr/>
        </p:nvSpPr>
        <p:spPr>
          <a:xfrm>
            <a:off x="179512" y="849320"/>
            <a:ext cx="51295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u="sng">
                <a:latin typeface="Century Gothic" panose="020B0502020202020204" pitchFamily="34" charset="0"/>
              </a:rPr>
              <a:t>Current long-baseline experiments</a:t>
            </a:r>
            <a:endParaRPr lang="en-GB" sz="2000" b="1" u="sng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6A4B461-A85D-9AF5-24F3-3EAE2F96AA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0817" y="1570513"/>
            <a:ext cx="953080" cy="47571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A816753-5983-E7E0-3A52-F6630AFD07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4412" y="1585437"/>
            <a:ext cx="760830" cy="44586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2FC3094-807D-6B3B-AF79-FEC819A488D8}"/>
              </a:ext>
            </a:extLst>
          </p:cNvPr>
          <p:cNvSpPr txBox="1"/>
          <p:nvPr/>
        </p:nvSpPr>
        <p:spPr>
          <a:xfrm>
            <a:off x="408112" y="4522750"/>
            <a:ext cx="909478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4013" indent="-354013" defTabSz="2952323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Large contribution to syst. uncertainties from cross-section modelling</a:t>
            </a: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Syst. uncertainties remains small compared to stat. uncertainties</a:t>
            </a:r>
          </a:p>
        </p:txBody>
      </p:sp>
      <p:pic>
        <p:nvPicPr>
          <p:cNvPr id="3" name="Picture 2" descr="BBC Arts - BBC Arts - The original emoji: Why The Scream is ...">
            <a:extLst>
              <a:ext uri="{FF2B5EF4-FFF2-40B4-BE49-F238E27FC236}">
                <a16:creationId xmlns:a16="http://schemas.microsoft.com/office/drawing/2014/main" id="{692EAD4B-5C43-C760-8AD7-231795BCC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12" y="4545063"/>
            <a:ext cx="329184" cy="329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ow to use all the face emojis – and what they REALLY mean ...">
            <a:extLst>
              <a:ext uri="{FF2B5EF4-FFF2-40B4-BE49-F238E27FC236}">
                <a16:creationId xmlns:a16="http://schemas.microsoft.com/office/drawing/2014/main" id="{EA8B598B-06F5-4233-89F4-8DB8F2E31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73" y="5086429"/>
            <a:ext cx="415160" cy="370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26396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3A860-D424-4A8D-FED8-C4A46C1C8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7" name="Table 26">
                <a:extLst>
                  <a:ext uri="{FF2B5EF4-FFF2-40B4-BE49-F238E27FC236}">
                    <a16:creationId xmlns:a16="http://schemas.microsoft.com/office/drawing/2014/main" id="{8629E326-5E85-5B6B-CBE4-FC03F8684A8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93097285"/>
                  </p:ext>
                </p:extLst>
              </p:nvPr>
            </p:nvGraphicFramePr>
            <p:xfrm>
              <a:off x="5126104" y="1623733"/>
              <a:ext cx="3919872" cy="83680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16464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079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54429">
                      <a:extLst>
                        <a:ext uri="{9D8B030D-6E8A-4147-A177-3AD203B41FA5}">
                          <a16:colId xmlns:a16="http://schemas.microsoft.com/office/drawing/2014/main" val="225599685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2000" i="1"/>
                            <a:t>Uncertainty on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ℓ</m:t>
                                  </m:r>
                                </m:sub>
                                <m:sup/>
                              </m:sSubSup>
                            </m:oMath>
                          </a14:m>
                          <a:r>
                            <a:rPr lang="en-GB" sz="2000" i="1"/>
                            <a:t>           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000" i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000" i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2000"/>
                            <a:t>Stat. Uncertainty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/>
                            <a:t>1-2%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/>
                            <a:t>1-3%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7" name="Table 26">
                <a:extLst>
                  <a:ext uri="{FF2B5EF4-FFF2-40B4-BE49-F238E27FC236}">
                    <a16:creationId xmlns:a16="http://schemas.microsoft.com/office/drawing/2014/main" id="{8629E326-5E85-5B6B-CBE4-FC03F8684A8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93097285"/>
                  </p:ext>
                </p:extLst>
              </p:nvPr>
            </p:nvGraphicFramePr>
            <p:xfrm>
              <a:off x="5126104" y="1623733"/>
              <a:ext cx="3919872" cy="83680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16464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079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54429">
                      <a:extLst>
                        <a:ext uri="{9D8B030D-6E8A-4147-A177-3AD203B41FA5}">
                          <a16:colId xmlns:a16="http://schemas.microsoft.com/office/drawing/2014/main" val="2255996859"/>
                        </a:ext>
                      </a:extLst>
                    </a:gridCol>
                  </a:tblGrid>
                  <a:tr h="440563"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r="-81287" b="-11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000" i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000" i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GB" sz="2000"/>
                            <a:t>Stat. Uncertainty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/>
                            <a:t>1-2%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/>
                            <a:t>1-3%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15B7575A-EE89-F6BB-559F-F455D4E212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81C56D8-D703-3EA3-D252-ADE186603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 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9F2B6D-C4C2-C4CC-AF39-AFBF6EB18426}"/>
              </a:ext>
            </a:extLst>
          </p:cNvPr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What about systematics?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288230-BD1E-9801-3E4A-9CCF69ED8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23</a:t>
            </a:fld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081AA2-BA5B-E9D4-385A-5A9C6B5DA6A9}"/>
              </a:ext>
            </a:extLst>
          </p:cNvPr>
          <p:cNvSpPr txBox="1"/>
          <p:nvPr/>
        </p:nvSpPr>
        <p:spPr>
          <a:xfrm>
            <a:off x="4521260" y="869522"/>
            <a:ext cx="51295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b="1" u="sng">
                <a:latin typeface="Century Gothic" panose="020B0502020202020204" pitchFamily="34" charset="0"/>
              </a:rPr>
              <a:t>Future experiments</a:t>
            </a:r>
            <a:endParaRPr lang="en-GB" sz="2000" b="1" u="sng"/>
          </a:p>
        </p:txBody>
      </p:sp>
      <p:pic>
        <p:nvPicPr>
          <p:cNvPr id="10" name="Picture 4" descr="DUNE | Neutrino">
            <a:extLst>
              <a:ext uri="{FF2B5EF4-FFF2-40B4-BE49-F238E27FC236}">
                <a16:creationId xmlns:a16="http://schemas.microsoft.com/office/drawing/2014/main" id="{D979BC92-F207-6E33-036B-1493AD1BF7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536"/>
          <a:stretch/>
        </p:blipFill>
        <p:spPr bwMode="auto">
          <a:xfrm>
            <a:off x="8257709" y="1623733"/>
            <a:ext cx="837280" cy="359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C3664E9-CC99-B6D6-FD3E-D303DE4D95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8987" y="1467812"/>
            <a:ext cx="570086" cy="54781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CA2BEF-0F96-07E4-F088-7F1BE63BD404}"/>
              </a:ext>
            </a:extLst>
          </p:cNvPr>
          <p:cNvSpPr txBox="1"/>
          <p:nvPr/>
        </p:nvSpPr>
        <p:spPr>
          <a:xfrm>
            <a:off x="179512" y="849320"/>
            <a:ext cx="51295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u="sng">
                <a:latin typeface="Century Gothic" panose="020B0502020202020204" pitchFamily="34" charset="0"/>
              </a:rPr>
              <a:t>Current long-baseline experiments</a:t>
            </a:r>
            <a:endParaRPr lang="en-GB" sz="2000" b="1" u="sng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00FE758D-0600-4644-D3D2-C7F509EEFA8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24494749"/>
                  </p:ext>
                </p:extLst>
              </p:nvPr>
            </p:nvGraphicFramePr>
            <p:xfrm>
              <a:off x="179512" y="1623733"/>
              <a:ext cx="4551515" cy="162928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51345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4594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92111">
                      <a:extLst>
                        <a:ext uri="{9D8B030D-6E8A-4147-A177-3AD203B41FA5}">
                          <a16:colId xmlns:a16="http://schemas.microsoft.com/office/drawing/2014/main" val="225599685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2000" i="1"/>
                            <a:t>Uncertainty on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ℓ</m:t>
                                  </m:r>
                                </m:sub>
                                <m:sup/>
                              </m:sSubSup>
                            </m:oMath>
                          </a14:m>
                          <a:r>
                            <a:rPr lang="en-GB" sz="2000" i="1"/>
                            <a:t>           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000" i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000" i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2000"/>
                            <a:t>Stat. Uncertainty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/>
                            <a:t>6-10%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/>
                            <a:t>5-7%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2000"/>
                            <a:t>Cross Sections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  <m:t>~</m:t>
                              </m:r>
                            </m:oMath>
                          </a14:m>
                          <a:r>
                            <a:rPr lang="en-GB" sz="2000" b="1"/>
                            <a:t>4%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  <m:t>~</m:t>
                              </m:r>
                            </m:oMath>
                          </a14:m>
                          <a:r>
                            <a:rPr lang="en-GB" sz="2000" b="1"/>
                            <a:t>3.5%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5305589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2000" b="1"/>
                            <a:t>All Syst.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  <m:t>~</m:t>
                              </m:r>
                            </m:oMath>
                          </a14:m>
                          <a:r>
                            <a:rPr lang="en-GB" sz="2000" b="1"/>
                            <a:t>5%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  <m:t>~</m:t>
                              </m:r>
                            </m:oMath>
                          </a14:m>
                          <a:r>
                            <a:rPr lang="en-GB" sz="2000" b="1"/>
                            <a:t>3.5%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00FE758D-0600-4644-D3D2-C7F509EEFA8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24494749"/>
                  </p:ext>
                </p:extLst>
              </p:nvPr>
            </p:nvGraphicFramePr>
            <p:xfrm>
              <a:off x="179512" y="1623733"/>
              <a:ext cx="4551515" cy="162928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51345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4594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92111">
                      <a:extLst>
                        <a:ext uri="{9D8B030D-6E8A-4147-A177-3AD203B41FA5}">
                          <a16:colId xmlns:a16="http://schemas.microsoft.com/office/drawing/2014/main" val="2255996859"/>
                        </a:ext>
                      </a:extLst>
                    </a:gridCol>
                  </a:tblGrid>
                  <a:tr h="440563"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505" r="-81818" b="-29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000" i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000" i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GB" sz="2000"/>
                            <a:t>Stat. Uncertainty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/>
                            <a:t>6-10%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/>
                            <a:t>5-7%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GB" sz="2000"/>
                            <a:t>Cross Sections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239759" t="-216129" r="-95181" b="-1290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361538" t="-216129" r="-1282" b="-12903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5305589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GB" sz="2000" b="1"/>
                            <a:t>All Syst.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239759" t="-306250" r="-95181" b="-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361538" t="-306250" r="-1282" b="-2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BD7C8ACE-CDEB-4D42-AC07-214B98E9B5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0817" y="1570513"/>
            <a:ext cx="953080" cy="4757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C874D0E-4726-6BFC-41A8-0E49CB7F25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4412" y="1585437"/>
            <a:ext cx="760830" cy="445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2401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42C92-1CCB-1A61-D245-D85E9486D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7" name="Table 26">
                <a:extLst>
                  <a:ext uri="{FF2B5EF4-FFF2-40B4-BE49-F238E27FC236}">
                    <a16:creationId xmlns:a16="http://schemas.microsoft.com/office/drawing/2014/main" id="{F8DA7665-C267-686F-91D1-606F0E290A2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126104" y="1623733"/>
              <a:ext cx="3919872" cy="83680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16464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079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54429">
                      <a:extLst>
                        <a:ext uri="{9D8B030D-6E8A-4147-A177-3AD203B41FA5}">
                          <a16:colId xmlns:a16="http://schemas.microsoft.com/office/drawing/2014/main" val="225599685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2000" i="1"/>
                            <a:t>Uncertainty on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ℓ</m:t>
                                  </m:r>
                                </m:sub>
                                <m:sup/>
                              </m:sSubSup>
                            </m:oMath>
                          </a14:m>
                          <a:r>
                            <a:rPr lang="en-GB" sz="2000" i="1"/>
                            <a:t>           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000" i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000" i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2000"/>
                            <a:t>Stat. Uncertainty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/>
                            <a:t>1-2%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/>
                            <a:t>1-3%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7" name="Table 26">
                <a:extLst>
                  <a:ext uri="{FF2B5EF4-FFF2-40B4-BE49-F238E27FC236}">
                    <a16:creationId xmlns:a16="http://schemas.microsoft.com/office/drawing/2014/main" id="{F8DA7665-C267-686F-91D1-606F0E290A2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126104" y="1623733"/>
              <a:ext cx="3919872" cy="83680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16464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0079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54429">
                      <a:extLst>
                        <a:ext uri="{9D8B030D-6E8A-4147-A177-3AD203B41FA5}">
                          <a16:colId xmlns:a16="http://schemas.microsoft.com/office/drawing/2014/main" val="2255996859"/>
                        </a:ext>
                      </a:extLst>
                    </a:gridCol>
                  </a:tblGrid>
                  <a:tr h="440563"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r="-81287" b="-11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000" i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000" i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GB" sz="2000"/>
                            <a:t>Stat. Uncertainty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/>
                            <a:t>1-2%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/>
                            <a:t>1-3%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81F4BDFE-99AA-169D-F763-773BB663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4354FEB-BF23-F4D1-39B3-36E46788C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 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E1C7C8-BFF7-AD84-3AA4-5BB61064C1DF}"/>
              </a:ext>
            </a:extLst>
          </p:cNvPr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What about systematics?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E3C266-7340-1D8D-94CE-680F80F69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24</a:t>
            </a:fld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EAEA6EF-58B5-2320-87E4-6431F9F566C7}"/>
              </a:ext>
            </a:extLst>
          </p:cNvPr>
          <p:cNvSpPr txBox="1"/>
          <p:nvPr/>
        </p:nvSpPr>
        <p:spPr>
          <a:xfrm>
            <a:off x="4521260" y="869522"/>
            <a:ext cx="51295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b="1" u="sng">
                <a:latin typeface="Century Gothic" panose="020B0502020202020204" pitchFamily="34" charset="0"/>
              </a:rPr>
              <a:t>Future experiments</a:t>
            </a:r>
            <a:endParaRPr lang="en-GB" sz="2000" b="1" u="sng"/>
          </a:p>
        </p:txBody>
      </p:sp>
      <p:pic>
        <p:nvPicPr>
          <p:cNvPr id="10" name="Picture 4" descr="DUNE | Neutrino">
            <a:extLst>
              <a:ext uri="{FF2B5EF4-FFF2-40B4-BE49-F238E27FC236}">
                <a16:creationId xmlns:a16="http://schemas.microsoft.com/office/drawing/2014/main" id="{339AF805-5EAB-267F-1877-7E26C48B4E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536"/>
          <a:stretch/>
        </p:blipFill>
        <p:spPr bwMode="auto">
          <a:xfrm>
            <a:off x="8257709" y="1623733"/>
            <a:ext cx="837280" cy="359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E830221-17FD-F989-ACD6-257801BFFE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8987" y="1467812"/>
            <a:ext cx="570086" cy="54781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8CFC78C-23A7-2EE0-66F7-9A5586181515}"/>
              </a:ext>
            </a:extLst>
          </p:cNvPr>
          <p:cNvSpPr txBox="1"/>
          <p:nvPr/>
        </p:nvSpPr>
        <p:spPr>
          <a:xfrm>
            <a:off x="179512" y="849320"/>
            <a:ext cx="51295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u="sng">
                <a:latin typeface="Century Gothic" panose="020B0502020202020204" pitchFamily="34" charset="0"/>
              </a:rPr>
              <a:t>Current long-baseline experiments</a:t>
            </a:r>
            <a:endParaRPr lang="en-GB" sz="2000" b="1" u="sng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5148E639-9E52-DCAA-73A0-65B497F612D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79512" y="1623733"/>
              <a:ext cx="4551515" cy="162928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51345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4594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92111">
                      <a:extLst>
                        <a:ext uri="{9D8B030D-6E8A-4147-A177-3AD203B41FA5}">
                          <a16:colId xmlns:a16="http://schemas.microsoft.com/office/drawing/2014/main" val="225599685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2000" i="1"/>
                            <a:t>Uncertainty on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ℓ</m:t>
                                  </m:r>
                                </m:sub>
                                <m:sup/>
                              </m:sSubSup>
                            </m:oMath>
                          </a14:m>
                          <a:r>
                            <a:rPr lang="en-GB" sz="2000" i="1"/>
                            <a:t>           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000" i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000" i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2000"/>
                            <a:t>Stat. Uncertainty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/>
                            <a:t>6-10%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/>
                            <a:t>5-7%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2000"/>
                            <a:t>Cross Sections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  <m:t>~</m:t>
                              </m:r>
                            </m:oMath>
                          </a14:m>
                          <a:r>
                            <a:rPr lang="en-GB" sz="2000" b="1"/>
                            <a:t>4%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  <m:t>~</m:t>
                              </m:r>
                            </m:oMath>
                          </a14:m>
                          <a:r>
                            <a:rPr lang="en-GB" sz="2000" b="1"/>
                            <a:t>3.5%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5305589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2000" b="1"/>
                            <a:t>All Syst.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  <m:t>~</m:t>
                              </m:r>
                            </m:oMath>
                          </a14:m>
                          <a:r>
                            <a:rPr lang="en-GB" sz="2000" b="1"/>
                            <a:t>5%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  <m:t>~</m:t>
                              </m:r>
                            </m:oMath>
                          </a14:m>
                          <a:r>
                            <a:rPr lang="en-GB" sz="2000" b="1"/>
                            <a:t>3.5%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5148E639-9E52-DCAA-73A0-65B497F612D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79512" y="1623733"/>
              <a:ext cx="4551515" cy="162928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51345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4594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92111">
                      <a:extLst>
                        <a:ext uri="{9D8B030D-6E8A-4147-A177-3AD203B41FA5}">
                          <a16:colId xmlns:a16="http://schemas.microsoft.com/office/drawing/2014/main" val="2255996859"/>
                        </a:ext>
                      </a:extLst>
                    </a:gridCol>
                  </a:tblGrid>
                  <a:tr h="440563"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505" r="-81818" b="-29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000" i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000" i="1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GB" sz="2000"/>
                            <a:t>Stat. Uncertainty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/>
                            <a:t>6-10%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2000"/>
                            <a:t>5-7%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GB" sz="2000"/>
                            <a:t>Cross Sections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239759" t="-216129" r="-95181" b="-1290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361538" t="-216129" r="-1282" b="-12903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5305589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GB" sz="2000" b="1"/>
                            <a:t>All Syst.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239759" t="-306250" r="-95181" b="-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361538" t="-306250" r="-1282" b="-2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94BF1576-5D43-048C-E852-1A83BD70BB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0817" y="1570513"/>
            <a:ext cx="953080" cy="4757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162012-A68F-D1F7-80E8-E5896D3929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4412" y="1585437"/>
            <a:ext cx="760830" cy="4458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1BDD245-9439-FA4A-9D53-BDE03F9E9E70}"/>
              </a:ext>
            </a:extLst>
          </p:cNvPr>
          <p:cNvSpPr txBox="1"/>
          <p:nvPr/>
        </p:nvSpPr>
        <p:spPr>
          <a:xfrm>
            <a:off x="249362" y="4077868"/>
            <a:ext cx="909478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4013" indent="-354013" defTabSz="2952323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Likely large contribution to syst. uncertainties from cross-section modelling</a:t>
            </a: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Current syst. uncertainties are larger than projected stat. uncertainties</a:t>
            </a:r>
          </a:p>
        </p:txBody>
      </p:sp>
      <p:pic>
        <p:nvPicPr>
          <p:cNvPr id="14" name="Picture 2" descr="BBC Arts - BBC Arts - The original emoji: Why The Scream is ...">
            <a:extLst>
              <a:ext uri="{FF2B5EF4-FFF2-40B4-BE49-F238E27FC236}">
                <a16:creationId xmlns:a16="http://schemas.microsoft.com/office/drawing/2014/main" id="{4BF76581-0055-A38A-DAEF-02E6F9F1C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62" y="4100181"/>
            <a:ext cx="329184" cy="329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BBC Arts - BBC Arts - The original emoji: Why The Scream is ...">
            <a:extLst>
              <a:ext uri="{FF2B5EF4-FFF2-40B4-BE49-F238E27FC236}">
                <a16:creationId xmlns:a16="http://schemas.microsoft.com/office/drawing/2014/main" id="{2D8B68B0-5BBC-E042-A68B-0D72FE692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62" y="4632405"/>
            <a:ext cx="329184" cy="329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Arrow: Right 13">
            <a:extLst>
              <a:ext uri="{FF2B5EF4-FFF2-40B4-BE49-F238E27FC236}">
                <a16:creationId xmlns:a16="http://schemas.microsoft.com/office/drawing/2014/main" id="{2E6E4A9E-581E-818E-0AD2-502740F6A926}"/>
              </a:ext>
            </a:extLst>
          </p:cNvPr>
          <p:cNvSpPr/>
          <p:nvPr/>
        </p:nvSpPr>
        <p:spPr>
          <a:xfrm>
            <a:off x="469900" y="5588233"/>
            <a:ext cx="647700" cy="329184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A6D99A2-65C3-9441-C3C0-4F98204B8CFC}"/>
              </a:ext>
            </a:extLst>
          </p:cNvPr>
          <p:cNvSpPr txBox="1"/>
          <p:nvPr/>
        </p:nvSpPr>
        <p:spPr>
          <a:xfrm>
            <a:off x="1390087" y="5422704"/>
            <a:ext cx="78379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Improved understanding of neutrino interactions is necessary to avoid being prematurely limited by systematic uncertainties</a:t>
            </a:r>
          </a:p>
          <a:p>
            <a:endParaRPr lang="en-GB"/>
          </a:p>
        </p:txBody>
      </p:sp>
      <p:sp>
        <p:nvSpPr>
          <p:cNvPr id="24" name="Rectangle: Rounded Corners 16">
            <a:extLst>
              <a:ext uri="{FF2B5EF4-FFF2-40B4-BE49-F238E27FC236}">
                <a16:creationId xmlns:a16="http://schemas.microsoft.com/office/drawing/2014/main" id="{3463706C-22DC-AEDF-C5B0-6DC4808D843E}"/>
              </a:ext>
            </a:extLst>
          </p:cNvPr>
          <p:cNvSpPr/>
          <p:nvPr/>
        </p:nvSpPr>
        <p:spPr>
          <a:xfrm>
            <a:off x="342900" y="5346288"/>
            <a:ext cx="8298619" cy="943494"/>
          </a:xfrm>
          <a:prstGeom prst="round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E2B374-47B4-0676-62E9-143A5DDE99FB}"/>
              </a:ext>
            </a:extLst>
          </p:cNvPr>
          <p:cNvSpPr txBox="1"/>
          <p:nvPr/>
        </p:nvSpPr>
        <p:spPr>
          <a:xfrm>
            <a:off x="6041979" y="6001652"/>
            <a:ext cx="275912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Plenty of details: arXiv:2605.28671</a:t>
            </a:r>
            <a:endParaRPr lang="en-CH" sz="1200"/>
          </a:p>
        </p:txBody>
      </p:sp>
    </p:spTree>
    <p:extLst>
      <p:ext uri="{BB962C8B-B14F-4D97-AF65-F5344CB8AC3E}">
        <p14:creationId xmlns:p14="http://schemas.microsoft.com/office/powerpoint/2010/main" val="41736976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5496" y="0"/>
            <a:ext cx="90594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8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Where are we so far?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4040" y="986412"/>
            <a:ext cx="8208913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4013" indent="-354013" defTabSz="2952323">
              <a:buFont typeface="Arial" panose="020B0604020202020204" pitchFamily="34" charset="0"/>
              <a:buChar char="•"/>
            </a:pPr>
            <a:r>
              <a:rPr lang="en-GB" sz="22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Current neutrino oscillation experiments are mostly </a:t>
            </a:r>
            <a:r>
              <a:rPr lang="en-GB" sz="220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statistics limited</a:t>
            </a: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r>
              <a:rPr lang="en-GB" sz="22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Systematic uncertainties related to neutrino-nucleus interactions are often dominant and </a:t>
            </a:r>
            <a:r>
              <a:rPr lang="en-GB" sz="220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are unacceptably large for the next generation of experiments</a:t>
            </a: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5888A4C-9976-8EFC-015F-27B539346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84847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16824-4A63-BDB3-EC8F-3536FB9CC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B3C91813-432C-A641-0670-A4C839CE6F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AF9B480-742B-3B04-2E68-0069E59E2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ABBB84-F100-465F-74BB-97599CD1D09A}"/>
              </a:ext>
            </a:extLst>
          </p:cNvPr>
          <p:cNvSpPr/>
          <p:nvPr/>
        </p:nvSpPr>
        <p:spPr>
          <a:xfrm>
            <a:off x="35496" y="0"/>
            <a:ext cx="90594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8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Where are we so far?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A2D735-D33E-B134-9F75-7C4BD20AB760}"/>
              </a:ext>
            </a:extLst>
          </p:cNvPr>
          <p:cNvSpPr txBox="1"/>
          <p:nvPr/>
        </p:nvSpPr>
        <p:spPr>
          <a:xfrm>
            <a:off x="224040" y="986412"/>
            <a:ext cx="8208913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4013" indent="-354013" defTabSz="2952323">
              <a:buFont typeface="Arial" panose="020B0604020202020204" pitchFamily="34" charset="0"/>
              <a:buChar char="•"/>
            </a:pPr>
            <a:r>
              <a:rPr lang="en-GB" sz="22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Current neutrino oscillation experiments are mostly </a:t>
            </a:r>
            <a:r>
              <a:rPr lang="en-GB" sz="220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statistics limited</a:t>
            </a: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r>
              <a:rPr lang="en-GB" sz="22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Systematic uncertainties related to neutrino-nucleus interactions are often dominant and </a:t>
            </a:r>
            <a:r>
              <a:rPr lang="en-GB" sz="220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are unacceptably large for the next generation of experiments</a:t>
            </a: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defTabSz="2952323"/>
            <a:r>
              <a:rPr lang="en-GB" sz="22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Key question: </a:t>
            </a:r>
          </a:p>
          <a:p>
            <a:pPr marL="811213" lvl="1" indent="-354013" defTabSz="2952323">
              <a:buFont typeface="Arial" panose="020B0604020202020204" pitchFamily="34" charset="0"/>
              <a:buChar char="•"/>
            </a:pPr>
            <a:endParaRPr lang="en-GB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lvl="1" algn="ctr" defTabSz="2952323"/>
            <a:r>
              <a:rPr lang="en-GB" sz="2200" i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What do we need to better understand to reduce uncertainties on oscillation measurements?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3B9C137-8ACA-4015-93A0-12FA7CE40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1046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NSTAR 2026, Seville, 09/09/26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5496" y="0"/>
            <a:ext cx="102971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0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Event rates to oscillation parameters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8475334-1DEA-9CEF-1B05-6FCAB82AFC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1349" y="3429989"/>
            <a:ext cx="3070975" cy="300651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8DF6F35-24A3-B21F-738E-6513555E6AAF}"/>
              </a:ext>
            </a:extLst>
          </p:cNvPr>
          <p:cNvSpPr txBox="1"/>
          <p:nvPr/>
        </p:nvSpPr>
        <p:spPr>
          <a:xfrm>
            <a:off x="6228184" y="6207925"/>
            <a:ext cx="20162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>
                <a:solidFill>
                  <a:srgbClr val="000000"/>
                </a:solidFill>
                <a:latin typeface="Century Gothic" panose="020B0502020202020204"/>
                <a:hlinkClick r:id="rId4"/>
              </a:rPr>
              <a:t>Plot from L. Pickering</a:t>
            </a:r>
            <a:endParaRPr lang="en-GB" sz="12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7543F71-06E0-6B27-95EE-D428A5018117}"/>
                  </a:ext>
                </a:extLst>
              </p:cNvPr>
              <p:cNvSpPr txBox="1"/>
              <p:nvPr/>
            </p:nvSpPr>
            <p:spPr>
              <a:xfrm>
                <a:off x="3531186" y="5038651"/>
                <a:ext cx="2435978" cy="353004"/>
              </a:xfrm>
              <a:prstGeom prst="round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GB" b="0" i="1" smtClean="0">
                          <a:solidFill>
                            <a:srgbClr val="8064A2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rgbClr val="8064A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r>
                            <a:rPr lang="en-GB" b="0" i="1" smtClean="0">
                              <a:solidFill>
                                <a:srgbClr val="8064A2"/>
                              </a:solidFill>
                              <a:latin typeface="Cambria Math" panose="02040503050406030204" pitchFamily="18" charset="0"/>
                            </a:rPr>
                            <m:t>→</m:t>
                          </m:r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ℓ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GB" b="0" i="1" smtClean="0">
                              <a:solidFill>
                                <a:srgbClr val="8064A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GB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GB" dirty="0">
                  <a:solidFill>
                    <a:srgbClr val="9BBB59"/>
                  </a:solidFill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7543F71-06E0-6B27-95EE-D428A50181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1186" y="5038651"/>
                <a:ext cx="2435978" cy="353004"/>
              </a:xfrm>
              <a:prstGeom prst="roundRect">
                <a:avLst/>
              </a:prstGeom>
              <a:blipFill>
                <a:blip r:embed="rId5"/>
                <a:stretch>
                  <a:fillRect b="-16667"/>
                </a:stretch>
              </a:blipFill>
              <a:ln/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95CC30ED-BB33-E461-A594-524327EEF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27</a:t>
            </a:fld>
            <a:endParaRPr lang="en-GB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C5C14F5-EFB8-52EA-D2FA-E6464550B63F}"/>
              </a:ext>
            </a:extLst>
          </p:cNvPr>
          <p:cNvCxnSpPr>
            <a:cxnSpLocks/>
            <a:stCxn id="15" idx="3"/>
          </p:cNvCxnSpPr>
          <p:nvPr/>
        </p:nvCxnSpPr>
        <p:spPr>
          <a:xfrm>
            <a:off x="5967164" y="5215153"/>
            <a:ext cx="1086779" cy="2187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1227C92-7A6B-24E0-B7E5-5CFA56C40CC6}"/>
              </a:ext>
            </a:extLst>
          </p:cNvPr>
          <p:cNvSpPr txBox="1"/>
          <p:nvPr/>
        </p:nvSpPr>
        <p:spPr>
          <a:xfrm>
            <a:off x="3588486" y="4625470"/>
            <a:ext cx="22255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rgbClr val="000000"/>
                </a:solidFill>
                <a:latin typeface="Century Gothic" panose="020B0502020202020204"/>
              </a:rPr>
              <a:t>Our physics of interest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24301706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NSTAR 2026, Seville, 09/09/26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5496" y="0"/>
            <a:ext cx="102971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0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Event rates to oscillation parameters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8475334-1DEA-9CEF-1B05-6FCAB82AFC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1349" y="3429989"/>
            <a:ext cx="3070975" cy="300651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D970A6D-B510-2A0C-62C7-557099C0D6D9}"/>
              </a:ext>
            </a:extLst>
          </p:cNvPr>
          <p:cNvSpPr txBox="1"/>
          <p:nvPr/>
        </p:nvSpPr>
        <p:spPr>
          <a:xfrm>
            <a:off x="2015123" y="5386904"/>
            <a:ext cx="17977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rgbClr val="000000"/>
                </a:solidFill>
                <a:latin typeface="Century Gothic" panose="020B0502020202020204"/>
              </a:rPr>
              <a:t>What we would like to measure</a:t>
            </a:r>
            <a:endParaRPr lang="en-GB" sz="1400" b="1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ECFF72A-F665-C0E5-4E5F-803EC8E431DE}"/>
              </a:ext>
            </a:extLst>
          </p:cNvPr>
          <p:cNvSpPr/>
          <p:nvPr/>
        </p:nvSpPr>
        <p:spPr>
          <a:xfrm>
            <a:off x="6408466" y="3921673"/>
            <a:ext cx="792088" cy="50405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8DF6F35-24A3-B21F-738E-6513555E6AAF}"/>
              </a:ext>
            </a:extLst>
          </p:cNvPr>
          <p:cNvSpPr txBox="1"/>
          <p:nvPr/>
        </p:nvSpPr>
        <p:spPr>
          <a:xfrm>
            <a:off x="6228184" y="6207925"/>
            <a:ext cx="20162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>
                <a:solidFill>
                  <a:srgbClr val="000000"/>
                </a:solidFill>
                <a:latin typeface="Century Gothic" panose="020B0502020202020204"/>
                <a:hlinkClick r:id="rId4"/>
              </a:rPr>
              <a:t>Plot from L. Pickering</a:t>
            </a:r>
            <a:endParaRPr lang="en-GB" sz="12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7543F71-06E0-6B27-95EE-D428A5018117}"/>
                  </a:ext>
                </a:extLst>
              </p:cNvPr>
              <p:cNvSpPr txBox="1"/>
              <p:nvPr/>
            </p:nvSpPr>
            <p:spPr>
              <a:xfrm>
                <a:off x="753741" y="6033824"/>
                <a:ext cx="4747033" cy="353004"/>
              </a:xfrm>
              <a:prstGeom prst="round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sub>
                      </m:sSub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8064A2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rgbClr val="8064A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r>
                            <a:rPr lang="en-GB" b="0" i="1" smtClean="0">
                              <a:solidFill>
                                <a:srgbClr val="8064A2"/>
                              </a:solidFill>
                              <a:latin typeface="Cambria Math" panose="02040503050406030204" pitchFamily="18" charset="0"/>
                            </a:rPr>
                            <m:t>→</m:t>
                          </m:r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ℓ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GB" b="0" i="1" smtClean="0">
                              <a:solidFill>
                                <a:srgbClr val="8064A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smtClean="0">
                          <a:solidFill>
                            <a:srgbClr val="4F81BD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GB" i="1">
                              <a:solidFill>
                                <a:srgbClr val="4F81BD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rgbClr val="4F81B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4F81BD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4F81BD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GB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smtClean="0">
                          <a:solidFill>
                            <a:srgbClr val="9BBB59"/>
                          </a:solidFill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GB" i="1" smtClean="0">
                          <a:solidFill>
                            <a:srgbClr val="9BBB59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GB" i="1">
                              <a:solidFill>
                                <a:srgbClr val="9BBB5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solidFill>
                                <a:srgbClr val="9BBB59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GB" i="1">
                              <a:solidFill>
                                <a:srgbClr val="9BBB59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r>
                        <a:rPr lang="en-GB" i="1">
                          <a:solidFill>
                            <a:srgbClr val="9BBB59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>
                  <a:solidFill>
                    <a:srgbClr val="9BBB59"/>
                  </a:solidFill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7543F71-06E0-6B27-95EE-D428A50181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741" y="6033824"/>
                <a:ext cx="4747033" cy="353004"/>
              </a:xfrm>
              <a:prstGeom prst="roundRect">
                <a:avLst/>
              </a:prstGeom>
              <a:blipFill>
                <a:blip r:embed="rId5"/>
                <a:stretch>
                  <a:fillRect b="-12903"/>
                </a:stretch>
              </a:blipFill>
              <a:ln/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95CC30ED-BB33-E461-A594-524327EEF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30612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NSTAR 2026, Seville, 09/09/26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5496" y="0"/>
            <a:ext cx="102971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0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Event rates to oscillation parameters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8475334-1DEA-9CEF-1B05-6FCAB82AFC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1349" y="3429989"/>
            <a:ext cx="3070975" cy="300651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D970A6D-B510-2A0C-62C7-557099C0D6D9}"/>
              </a:ext>
            </a:extLst>
          </p:cNvPr>
          <p:cNvSpPr txBox="1"/>
          <p:nvPr/>
        </p:nvSpPr>
        <p:spPr>
          <a:xfrm>
            <a:off x="2195736" y="5386904"/>
            <a:ext cx="17977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>
                <a:solidFill>
                  <a:srgbClr val="000000"/>
                </a:solidFill>
                <a:latin typeface="Century Gothic" panose="020B0502020202020204"/>
              </a:rPr>
              <a:t>What we can actually measure</a:t>
            </a:r>
            <a:endParaRPr lang="en-GB" sz="1400" b="1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ECFF72A-F665-C0E5-4E5F-803EC8E431DE}"/>
              </a:ext>
            </a:extLst>
          </p:cNvPr>
          <p:cNvSpPr/>
          <p:nvPr/>
        </p:nvSpPr>
        <p:spPr>
          <a:xfrm>
            <a:off x="7596336" y="3921673"/>
            <a:ext cx="792088" cy="50405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8DF6F35-24A3-B21F-738E-6513555E6AAF}"/>
              </a:ext>
            </a:extLst>
          </p:cNvPr>
          <p:cNvSpPr txBox="1"/>
          <p:nvPr/>
        </p:nvSpPr>
        <p:spPr>
          <a:xfrm>
            <a:off x="6228184" y="6207925"/>
            <a:ext cx="20162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>
                <a:solidFill>
                  <a:srgbClr val="000000"/>
                </a:solidFill>
                <a:latin typeface="Century Gothic" panose="020B0502020202020204"/>
                <a:hlinkClick r:id="rId4"/>
              </a:rPr>
              <a:t>Plot from L. Pickering</a:t>
            </a:r>
            <a:endParaRPr lang="en-GB" sz="12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F3BE4FC-498E-015F-4047-06D20C5B806D}"/>
                  </a:ext>
                </a:extLst>
              </p:cNvPr>
              <p:cNvSpPr txBox="1"/>
              <p:nvPr/>
            </p:nvSpPr>
            <p:spPr>
              <a:xfrm>
                <a:off x="35496" y="6033824"/>
                <a:ext cx="6048672" cy="353004"/>
              </a:xfrm>
              <a:prstGeom prst="round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sub>
                      </m:sSub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𝑅𝑒𝑐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8064A2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rgbClr val="8064A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r>
                            <a:rPr lang="en-GB" b="0" i="1" smtClean="0">
                              <a:solidFill>
                                <a:srgbClr val="8064A2"/>
                              </a:solidFill>
                              <a:latin typeface="Cambria Math" panose="02040503050406030204" pitchFamily="18" charset="0"/>
                            </a:rPr>
                            <m:t>→</m:t>
                          </m:r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ℓ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GB" b="0" i="1" smtClean="0">
                              <a:solidFill>
                                <a:srgbClr val="8064A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smtClean="0">
                          <a:solidFill>
                            <a:srgbClr val="4F81BD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GB" i="1">
                              <a:solidFill>
                                <a:srgbClr val="4F81BD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rgbClr val="4F81B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4F81BD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4F81BD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GB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smtClean="0">
                          <a:solidFill>
                            <a:srgbClr val="9BBB59"/>
                          </a:solidFill>
                          <a:latin typeface="Cambria Math" panose="02040503050406030204" pitchFamily="18" charset="0"/>
                        </a:rPr>
                        <m:t>𝜖</m:t>
                      </m:r>
                      <m:d>
                        <m:dPr>
                          <m:ctrlPr>
                            <a:rPr lang="en-GB" i="1">
                              <a:solidFill>
                                <a:srgbClr val="9BBB5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rgbClr val="9BBB59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9BBB59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9BBB59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solidFill>
                            <a:srgbClr val="9BBB59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GB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GB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sSub>
                        <m:sSubPr>
                          <m:ctrlPr>
                            <a:rPr lang="en-GB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𝑅𝑒𝑐</m:t>
                          </m:r>
                          <m:r>
                            <a:rPr lang="en-GB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sub>
                      </m:sSub>
                      <m:r>
                        <a:rPr lang="en-GB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>
                  <a:solidFill>
                    <a:srgbClr val="9BBB59"/>
                  </a:solidFill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F3BE4FC-498E-015F-4047-06D20C5B80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6" y="6033824"/>
                <a:ext cx="6048672" cy="353004"/>
              </a:xfrm>
              <a:prstGeom prst="roundRect">
                <a:avLst/>
              </a:prstGeom>
              <a:blipFill>
                <a:blip r:embed="rId5"/>
                <a:stretch>
                  <a:fillRect r="-208" b="-12903"/>
                </a:stretch>
              </a:blipFill>
              <a:ln/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BDB0651B-4D9E-3A88-1932-6459AB683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45472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F34B727-1198-C096-8A7F-AA87D86A69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263"/>
          <a:stretch>
            <a:fillRect/>
          </a:stretch>
        </p:blipFill>
        <p:spPr>
          <a:xfrm>
            <a:off x="5518825" y="904520"/>
            <a:ext cx="3298013" cy="1428753"/>
          </a:xfrm>
          <a:prstGeom prst="rect">
            <a:avLst/>
          </a:prstGeom>
        </p:spPr>
      </p:pic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5496" y="0"/>
            <a:ext cx="102971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0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Event rates to oscillation parameters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21C7017-AD0A-D7B7-4327-B59271CBB6AC}"/>
              </a:ext>
            </a:extLst>
          </p:cNvPr>
          <p:cNvCxnSpPr>
            <a:cxnSpLocks/>
          </p:cNvCxnSpPr>
          <p:nvPr/>
        </p:nvCxnSpPr>
        <p:spPr>
          <a:xfrm>
            <a:off x="6271146" y="2024300"/>
            <a:ext cx="76306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1DA1A54A-D5EB-B4B2-BF5E-89B33F819ABE}"/>
              </a:ext>
            </a:extLst>
          </p:cNvPr>
          <p:cNvSpPr txBox="1"/>
          <p:nvPr/>
        </p:nvSpPr>
        <p:spPr>
          <a:xfrm>
            <a:off x="131042" y="832746"/>
            <a:ext cx="480099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>
                <a:solidFill>
                  <a:srgbClr val="000000"/>
                </a:solidFill>
                <a:latin typeface="Century Gothic" panose="020B0502020202020204"/>
              </a:rPr>
              <a:t>For a precision probe of oscillation parameters, reconstructing the shape of the oscillated spectrum is crucial</a:t>
            </a:r>
            <a:r>
              <a:rPr lang="en-GB">
                <a:solidFill>
                  <a:srgbClr val="000000"/>
                </a:solidFill>
                <a:latin typeface="Century Gothic" panose="020B0502020202020204"/>
              </a:rPr>
              <a:t>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8475334-1DEA-9CEF-1B05-6FCAB82AFC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1349" y="3429989"/>
            <a:ext cx="3070975" cy="3006516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79AC1FA-6FCA-86B0-A582-E3D8CB6BAAAF}"/>
              </a:ext>
            </a:extLst>
          </p:cNvPr>
          <p:cNvCxnSpPr/>
          <p:nvPr/>
        </p:nvCxnSpPr>
        <p:spPr>
          <a:xfrm>
            <a:off x="7406836" y="5545695"/>
            <a:ext cx="576064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FECFF72A-F665-C0E5-4E5F-803EC8E431DE}"/>
              </a:ext>
            </a:extLst>
          </p:cNvPr>
          <p:cNvSpPr/>
          <p:nvPr/>
        </p:nvSpPr>
        <p:spPr>
          <a:xfrm>
            <a:off x="7568755" y="3933056"/>
            <a:ext cx="792088" cy="50405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8DF6F35-24A3-B21F-738E-6513555E6AAF}"/>
              </a:ext>
            </a:extLst>
          </p:cNvPr>
          <p:cNvSpPr txBox="1"/>
          <p:nvPr/>
        </p:nvSpPr>
        <p:spPr>
          <a:xfrm>
            <a:off x="6228184" y="6207925"/>
            <a:ext cx="20162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>
                <a:solidFill>
                  <a:srgbClr val="000000"/>
                </a:solidFill>
                <a:latin typeface="Century Gothic" panose="020B0502020202020204"/>
                <a:hlinkClick r:id="rId5"/>
              </a:rPr>
              <a:t>Plot from L. Pickering</a:t>
            </a:r>
            <a:endParaRPr lang="en-GB" sz="120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EB9F694C-506E-101F-81CE-D2ACAF6E2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30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2150A9-52E6-D50F-52DF-5160F8D50BDB}"/>
              </a:ext>
            </a:extLst>
          </p:cNvPr>
          <p:cNvSpPr txBox="1"/>
          <p:nvPr/>
        </p:nvSpPr>
        <p:spPr>
          <a:xfrm>
            <a:off x="2195736" y="5386904"/>
            <a:ext cx="17977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>
                <a:solidFill>
                  <a:srgbClr val="000000"/>
                </a:solidFill>
                <a:latin typeface="Century Gothic" panose="020B0502020202020204"/>
              </a:rPr>
              <a:t>What we can actually measure</a:t>
            </a:r>
            <a:endParaRPr lang="en-GB" sz="1400" b="1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9455054-4F78-5E05-ADFC-D07A253CA33B}"/>
                  </a:ext>
                </a:extLst>
              </p:cNvPr>
              <p:cNvSpPr txBox="1"/>
              <p:nvPr/>
            </p:nvSpPr>
            <p:spPr>
              <a:xfrm>
                <a:off x="35496" y="6033824"/>
                <a:ext cx="6048672" cy="353004"/>
              </a:xfrm>
              <a:prstGeom prst="round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sub>
                      </m:sSub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𝑅𝑒𝑐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8064A2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rgbClr val="8064A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r>
                            <a:rPr lang="en-GB" b="0" i="1" smtClean="0">
                              <a:solidFill>
                                <a:srgbClr val="8064A2"/>
                              </a:solidFill>
                              <a:latin typeface="Cambria Math" panose="02040503050406030204" pitchFamily="18" charset="0"/>
                            </a:rPr>
                            <m:t>→</m:t>
                          </m:r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ℓ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GB" b="0" i="1" smtClean="0">
                              <a:solidFill>
                                <a:srgbClr val="8064A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smtClean="0">
                          <a:solidFill>
                            <a:srgbClr val="4F81BD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GB" i="1">
                              <a:solidFill>
                                <a:srgbClr val="4F81BD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rgbClr val="4F81B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4F81BD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4F81BD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GB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smtClean="0">
                          <a:solidFill>
                            <a:srgbClr val="9BBB59"/>
                          </a:solidFill>
                          <a:latin typeface="Cambria Math" panose="02040503050406030204" pitchFamily="18" charset="0"/>
                        </a:rPr>
                        <m:t>𝜖</m:t>
                      </m:r>
                      <m:d>
                        <m:dPr>
                          <m:ctrlPr>
                            <a:rPr lang="en-GB" i="1">
                              <a:solidFill>
                                <a:srgbClr val="9BBB5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rgbClr val="9BBB59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9BBB59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9BBB59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solidFill>
                            <a:srgbClr val="9BBB59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GB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GB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sSub>
                        <m:sSubPr>
                          <m:ctrlPr>
                            <a:rPr lang="en-GB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𝑅𝑒𝑐</m:t>
                          </m:r>
                          <m:r>
                            <a:rPr lang="en-GB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sub>
                      </m:sSub>
                      <m:r>
                        <a:rPr lang="en-GB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>
                  <a:solidFill>
                    <a:srgbClr val="9BBB59"/>
                  </a:solidFill>
                </a:endParaRPr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9455054-4F78-5E05-ADFC-D07A253CA3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6" y="6033824"/>
                <a:ext cx="6048672" cy="353004"/>
              </a:xfrm>
              <a:prstGeom prst="roundRect">
                <a:avLst/>
              </a:prstGeom>
              <a:blipFill>
                <a:blip r:embed="rId6"/>
                <a:stretch>
                  <a:fillRect r="-208" b="-12903"/>
                </a:stretch>
              </a:blipFill>
              <a:ln/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99436794-F0CE-702F-935E-9295A9CBDE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222"/>
          <a:stretch>
            <a:fillRect/>
          </a:stretch>
        </p:blipFill>
        <p:spPr>
          <a:xfrm>
            <a:off x="5518825" y="2286020"/>
            <a:ext cx="3298014" cy="28664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3CB2DF1-D8E3-2159-BA8D-9F9B1B1037E7}"/>
              </a:ext>
            </a:extLst>
          </p:cNvPr>
          <p:cNvSpPr/>
          <p:nvPr/>
        </p:nvSpPr>
        <p:spPr>
          <a:xfrm>
            <a:off x="7034213" y="633339"/>
            <a:ext cx="2087431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5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Animations from L. Munteanu</a:t>
            </a:r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29457591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5496" y="0"/>
            <a:ext cx="102971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0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Event rates to oscillation parameters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AEB0BC8-B728-2F34-8441-9CF45DF9C95D}"/>
              </a:ext>
            </a:extLst>
          </p:cNvPr>
          <p:cNvSpPr txBox="1"/>
          <p:nvPr/>
        </p:nvSpPr>
        <p:spPr>
          <a:xfrm>
            <a:off x="131042" y="832746"/>
            <a:ext cx="480099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>
                <a:solidFill>
                  <a:srgbClr val="000000"/>
                </a:solidFill>
                <a:latin typeface="Century Gothic" panose="020B0502020202020204"/>
              </a:rPr>
              <a:t>For a precision probe of oscillation parameters, reconstructing the shape of the oscillated spectrum is crucial</a:t>
            </a:r>
            <a:r>
              <a:rPr lang="en-GB">
                <a:solidFill>
                  <a:srgbClr val="000000"/>
                </a:solidFill>
                <a:latin typeface="Century Gothic" panose="020B0502020202020204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000">
              <a:solidFill>
                <a:srgbClr val="000000"/>
              </a:solidFill>
              <a:latin typeface="Century Gothic" panose="020B050202020202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>
                <a:solidFill>
                  <a:srgbClr val="000000"/>
                </a:solidFill>
                <a:latin typeface="Century Gothic" panose="020B0502020202020204"/>
              </a:rPr>
              <a:t>Require a good control over cross section energy dependence and energy reconstruction!</a:t>
            </a:r>
            <a:endParaRPr lang="en-GB" b="1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04AC3E1-128D-993C-ACC8-F686E98E09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1349" y="3429989"/>
            <a:ext cx="3070975" cy="3006516"/>
          </a:xfrm>
          <a:prstGeom prst="rect">
            <a:avLst/>
          </a:prstGeom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98BC57C-9923-3C23-2B16-0BD27FBEE938}"/>
              </a:ext>
            </a:extLst>
          </p:cNvPr>
          <p:cNvCxnSpPr/>
          <p:nvPr/>
        </p:nvCxnSpPr>
        <p:spPr>
          <a:xfrm>
            <a:off x="7406836" y="5545695"/>
            <a:ext cx="576064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6B3169D7-4BD0-B521-3486-9CDEBE932F56}"/>
              </a:ext>
            </a:extLst>
          </p:cNvPr>
          <p:cNvSpPr txBox="1"/>
          <p:nvPr/>
        </p:nvSpPr>
        <p:spPr>
          <a:xfrm>
            <a:off x="6228184" y="6207925"/>
            <a:ext cx="22627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>
                <a:solidFill>
                  <a:srgbClr val="000000"/>
                </a:solidFill>
                <a:latin typeface="Century Gothic" panose="020B0502020202020204"/>
                <a:hlinkClick r:id="rId4"/>
              </a:rPr>
              <a:t>Plot from L. Pickering</a:t>
            </a:r>
            <a:endParaRPr lang="en-GB" sz="120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7BE3DC2-3F1F-5DB9-949B-0BDFA5AEBC7A}"/>
              </a:ext>
            </a:extLst>
          </p:cNvPr>
          <p:cNvSpPr/>
          <p:nvPr/>
        </p:nvSpPr>
        <p:spPr>
          <a:xfrm>
            <a:off x="7568755" y="3933056"/>
            <a:ext cx="792088" cy="50405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F9600C20-D6C2-6C5A-B994-854D07F2F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31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1EB620-F5E2-5F2C-9624-1135441A206A}"/>
              </a:ext>
            </a:extLst>
          </p:cNvPr>
          <p:cNvSpPr txBox="1"/>
          <p:nvPr/>
        </p:nvSpPr>
        <p:spPr>
          <a:xfrm>
            <a:off x="2195736" y="5386904"/>
            <a:ext cx="17977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>
                <a:solidFill>
                  <a:srgbClr val="000000"/>
                </a:solidFill>
                <a:latin typeface="Century Gothic" panose="020B0502020202020204"/>
              </a:rPr>
              <a:t>What we can actually measure</a:t>
            </a:r>
            <a:endParaRPr lang="en-GB" sz="1400" b="1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13A585E-8CE5-16A1-9377-08A69177C42F}"/>
                  </a:ext>
                </a:extLst>
              </p:cNvPr>
              <p:cNvSpPr txBox="1"/>
              <p:nvPr/>
            </p:nvSpPr>
            <p:spPr>
              <a:xfrm>
                <a:off x="35496" y="6033824"/>
                <a:ext cx="6048672" cy="353004"/>
              </a:xfrm>
              <a:prstGeom prst="round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sub>
                      </m:sSub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𝑅𝑒𝑐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8064A2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rgbClr val="8064A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r>
                            <a:rPr lang="en-GB" b="0" i="1" smtClean="0">
                              <a:solidFill>
                                <a:srgbClr val="8064A2"/>
                              </a:solidFill>
                              <a:latin typeface="Cambria Math" panose="02040503050406030204" pitchFamily="18" charset="0"/>
                            </a:rPr>
                            <m:t>→</m:t>
                          </m:r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ℓ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GB" b="0" i="1" smtClean="0">
                              <a:solidFill>
                                <a:srgbClr val="8064A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rgbClr val="8064A2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smtClean="0">
                          <a:solidFill>
                            <a:srgbClr val="4F81BD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GB" i="1">
                              <a:solidFill>
                                <a:srgbClr val="4F81BD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rgbClr val="4F81B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4F81BD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4F81BD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GB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smtClean="0">
                          <a:solidFill>
                            <a:srgbClr val="9BBB59"/>
                          </a:solidFill>
                          <a:latin typeface="Cambria Math" panose="02040503050406030204" pitchFamily="18" charset="0"/>
                        </a:rPr>
                        <m:t>𝜖</m:t>
                      </m:r>
                      <m:d>
                        <m:dPr>
                          <m:ctrlPr>
                            <a:rPr lang="en-GB" i="1">
                              <a:solidFill>
                                <a:srgbClr val="9BBB5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rgbClr val="9BBB59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9BBB59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9BBB59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solidFill>
                            <a:srgbClr val="9BBB59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GB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GB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sSub>
                        <m:sSubPr>
                          <m:ctrlPr>
                            <a:rPr lang="en-GB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𝑅𝑒𝑐</m:t>
                          </m:r>
                          <m:r>
                            <a:rPr lang="en-GB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sub>
                      </m:sSub>
                      <m:r>
                        <a:rPr lang="en-GB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>
                  <a:solidFill>
                    <a:srgbClr val="9BBB59"/>
                  </a:solidFill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13A585E-8CE5-16A1-9377-08A69177C4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6" y="6033824"/>
                <a:ext cx="6048672" cy="353004"/>
              </a:xfrm>
              <a:prstGeom prst="roundRect">
                <a:avLst/>
              </a:prstGeom>
              <a:blipFill>
                <a:blip r:embed="rId5"/>
                <a:stretch>
                  <a:fillRect r="-208" b="-12903"/>
                </a:stretch>
              </a:blipFill>
              <a:ln/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D773CD64-63A4-A093-17FD-1AEFBE7D39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263"/>
          <a:stretch>
            <a:fillRect/>
          </a:stretch>
        </p:blipFill>
        <p:spPr>
          <a:xfrm>
            <a:off x="5518825" y="904520"/>
            <a:ext cx="3298013" cy="1428753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61A8365-949F-6EB7-B8D4-547DB649716D}"/>
              </a:ext>
            </a:extLst>
          </p:cNvPr>
          <p:cNvCxnSpPr>
            <a:cxnSpLocks/>
          </p:cNvCxnSpPr>
          <p:nvPr/>
        </p:nvCxnSpPr>
        <p:spPr>
          <a:xfrm>
            <a:off x="6271146" y="2024300"/>
            <a:ext cx="76306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99007C77-D4A8-297D-BB78-E69A315A9F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222"/>
          <a:stretch>
            <a:fillRect/>
          </a:stretch>
        </p:blipFill>
        <p:spPr>
          <a:xfrm>
            <a:off x="5518825" y="2286020"/>
            <a:ext cx="3298014" cy="28664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3453004-B8E4-CE49-7A08-2E2D0855758A}"/>
              </a:ext>
            </a:extLst>
          </p:cNvPr>
          <p:cNvSpPr/>
          <p:nvPr/>
        </p:nvSpPr>
        <p:spPr>
          <a:xfrm>
            <a:off x="7034213" y="633339"/>
            <a:ext cx="2087431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5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Animations from L. Munteanu</a:t>
            </a:r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13602223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5496" y="0"/>
            <a:ext cx="102971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0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Event rates to oscillation parameters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2D2C226-8A2B-6CA6-BAF4-DE148E60B023}"/>
                  </a:ext>
                </a:extLst>
              </p:cNvPr>
              <p:cNvSpPr txBox="1"/>
              <p:nvPr/>
            </p:nvSpPr>
            <p:spPr>
              <a:xfrm>
                <a:off x="131042" y="832746"/>
                <a:ext cx="4800998" cy="36009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1800">
                    <a:solidFill>
                      <a:srgbClr val="000000"/>
                    </a:solidFill>
                    <a:latin typeface="Century Gothic" panose="020B0502020202020204"/>
                  </a:rPr>
                  <a:t>For a precision probe of oscillation parameters, reconstructing the shape of the oscillated spectrum is crucial</a:t>
                </a:r>
                <a:r>
                  <a:rPr lang="en-GB">
                    <a:solidFill>
                      <a:srgbClr val="000000"/>
                    </a:solidFill>
                    <a:latin typeface="Century Gothic" panose="020B0502020202020204"/>
                  </a:rPr>
                  <a:t>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sz="1000">
                  <a:solidFill>
                    <a:srgbClr val="000000"/>
                  </a:solidFill>
                  <a:latin typeface="Century Gothic" panose="020B0502020202020204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b="1">
                    <a:solidFill>
                      <a:srgbClr val="000000"/>
                    </a:solidFill>
                    <a:latin typeface="Century Gothic" panose="020B0502020202020204"/>
                  </a:rPr>
                  <a:t>Require a good control over cross section energy dependence and energy reconstruction!</a:t>
                </a:r>
                <a:endParaRPr lang="en-GB" b="1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sz="1000" b="1">
                  <a:solidFill>
                    <a:srgbClr val="000000"/>
                  </a:solidFill>
                  <a:latin typeface="Century Gothic" panose="020B0502020202020204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>
                    <a:solidFill>
                      <a:srgbClr val="000000"/>
                    </a:solidFill>
                    <a:latin typeface="Century Gothic" panose="020B0502020202020204"/>
                  </a:rPr>
                  <a:t>Constraints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GB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𝐶𝑃</m:t>
                        </m:r>
                      </m:sub>
                    </m:sSub>
                  </m:oMath>
                </a14:m>
                <a:r>
                  <a:rPr lang="en-GB"/>
                  <a:t> </a:t>
                </a:r>
                <a:r>
                  <a:rPr lang="en-GB">
                    <a:solidFill>
                      <a:srgbClr val="000000"/>
                    </a:solidFill>
                    <a:latin typeface="Century Gothic" panose="020B0502020202020204"/>
                  </a:rPr>
                  <a:t>rely on differences between electron neutrino and anti-neutrino appearance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sz="1000">
                  <a:solidFill>
                    <a:srgbClr val="000000"/>
                  </a:solidFill>
                  <a:latin typeface="Century Gothic" panose="020B0502020202020204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>
                    <a:solidFill>
                      <a:srgbClr val="000000"/>
                    </a:solidFill>
                    <a:latin typeface="Century Gothic" panose="020B0502020202020204"/>
                  </a:rPr>
                  <a:t>But we mainly measure muon neutrino interactions at the near detector</a:t>
                </a: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2D2C226-8A2B-6CA6-BAF4-DE148E60B0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042" y="832746"/>
                <a:ext cx="4800998" cy="3600986"/>
              </a:xfrm>
              <a:prstGeom prst="rect">
                <a:avLst/>
              </a:prstGeom>
              <a:blipFill>
                <a:blip r:embed="rId3"/>
                <a:stretch>
                  <a:fillRect l="-792" t="-704" r="-528" b="-2113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9123DE-2762-8369-E11E-5C2759C7A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32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D59E39E-E404-DEF3-3458-2C4BAA1CC3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375947"/>
            <a:ext cx="4030226" cy="358242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BFE411C-BAEA-858A-0640-746B698E1C7A}"/>
              </a:ext>
            </a:extLst>
          </p:cNvPr>
          <p:cNvSpPr/>
          <p:nvPr/>
        </p:nvSpPr>
        <p:spPr>
          <a:xfrm>
            <a:off x="7034213" y="633339"/>
            <a:ext cx="2087431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5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Animations from L. Munteanu</a:t>
            </a:r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1775690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5496" y="0"/>
            <a:ext cx="102971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0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Event rates to oscillation parameters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2D2C226-8A2B-6CA6-BAF4-DE148E60B023}"/>
                  </a:ext>
                </a:extLst>
              </p:cNvPr>
              <p:cNvSpPr txBox="1"/>
              <p:nvPr/>
            </p:nvSpPr>
            <p:spPr>
              <a:xfrm>
                <a:off x="131042" y="832746"/>
                <a:ext cx="4800998" cy="43311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1800">
                    <a:solidFill>
                      <a:srgbClr val="000000"/>
                    </a:solidFill>
                    <a:latin typeface="Century Gothic" panose="020B0502020202020204"/>
                  </a:rPr>
                  <a:t>For a precision probe of oscillation parameters, reconstructing the shape of the oscillated spectrum is crucial</a:t>
                </a:r>
                <a:r>
                  <a:rPr lang="en-GB">
                    <a:solidFill>
                      <a:srgbClr val="000000"/>
                    </a:solidFill>
                    <a:latin typeface="Century Gothic" panose="020B0502020202020204"/>
                  </a:rPr>
                  <a:t>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sz="1000">
                  <a:solidFill>
                    <a:srgbClr val="000000"/>
                  </a:solidFill>
                  <a:latin typeface="Century Gothic" panose="020B0502020202020204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b="1">
                    <a:solidFill>
                      <a:srgbClr val="000000"/>
                    </a:solidFill>
                    <a:latin typeface="Century Gothic" panose="020B0502020202020204"/>
                  </a:rPr>
                  <a:t>Require a good control over cross section energy dependence and energy reconstruction!</a:t>
                </a:r>
                <a:endParaRPr lang="en-GB" b="1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sz="1000" b="1">
                  <a:solidFill>
                    <a:srgbClr val="000000"/>
                  </a:solidFill>
                  <a:latin typeface="Century Gothic" panose="020B0502020202020204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>
                    <a:solidFill>
                      <a:srgbClr val="000000"/>
                    </a:solidFill>
                    <a:latin typeface="Century Gothic" panose="020B0502020202020204"/>
                  </a:rPr>
                  <a:t>Constraints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GB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𝐶𝑃</m:t>
                        </m:r>
                      </m:sub>
                    </m:sSub>
                  </m:oMath>
                </a14:m>
                <a:r>
                  <a:rPr lang="en-GB"/>
                  <a:t> </a:t>
                </a:r>
                <a:r>
                  <a:rPr lang="en-GB">
                    <a:solidFill>
                      <a:srgbClr val="000000"/>
                    </a:solidFill>
                    <a:latin typeface="Century Gothic" panose="020B0502020202020204"/>
                  </a:rPr>
                  <a:t>rely on differences between electron neutrino and anti-neutrino appearance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sz="1000">
                  <a:solidFill>
                    <a:srgbClr val="000000"/>
                  </a:solidFill>
                  <a:latin typeface="Century Gothic" panose="020B0502020202020204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>
                    <a:solidFill>
                      <a:srgbClr val="000000"/>
                    </a:solidFill>
                    <a:latin typeface="Century Gothic" panose="020B0502020202020204"/>
                  </a:rPr>
                  <a:t>But we mainly measure muon neutrino interactions at the near detector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sz="1000">
                  <a:solidFill>
                    <a:srgbClr val="000000"/>
                  </a:solidFill>
                  <a:latin typeface="Century Gothic" panose="020B0502020202020204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b="1">
                    <a:solidFill>
                      <a:srgbClr val="000000"/>
                    </a:solidFill>
                    <a:latin typeface="Century Gothic" panose="020B0502020202020204"/>
                  </a:rPr>
                  <a:t>A good modelling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GB" b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GB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en-GB" b="1">
                    <a:solidFill>
                      <a:srgbClr val="000000"/>
                    </a:solidFill>
                    <a:latin typeface="Century Gothic" panose="020B0502020202020204"/>
                  </a:rPr>
                  <a:t> and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𝝂</m:t>
                    </m:r>
                    <m:r>
                      <a:rPr lang="en-US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/</m:t>
                    </m:r>
                    <m:acc>
                      <m:accPr>
                        <m:chr m:val="̅"/>
                        <m:ctrlPr>
                          <a:rPr lang="en-US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𝝂</m:t>
                        </m:r>
                      </m:e>
                    </m:acc>
                  </m:oMath>
                </a14:m>
                <a:r>
                  <a:rPr lang="en-GB" b="1">
                    <a:solidFill>
                      <a:srgbClr val="000000"/>
                    </a:solidFill>
                    <a:latin typeface="Century Gothic" panose="020B0502020202020204"/>
                  </a:rPr>
                  <a:t> cross section ratio is essential</a:t>
                </a: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2D2C226-8A2B-6CA6-BAF4-DE148E60B0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042" y="832746"/>
                <a:ext cx="4800998" cy="4331186"/>
              </a:xfrm>
              <a:prstGeom prst="rect">
                <a:avLst/>
              </a:prstGeom>
              <a:blipFill>
                <a:blip r:embed="rId3"/>
                <a:stretch>
                  <a:fillRect l="-792" t="-585" r="-528" b="-1462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94E530-EE87-712E-FE9C-3244ECCDB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33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CC584-327D-C6EF-5100-47DCCA5F1A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375947"/>
            <a:ext cx="4030226" cy="358242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954299F-A294-E4DD-A0A2-0BDDD0F61E34}"/>
              </a:ext>
            </a:extLst>
          </p:cNvPr>
          <p:cNvSpPr/>
          <p:nvPr/>
        </p:nvSpPr>
        <p:spPr>
          <a:xfrm>
            <a:off x="7034213" y="633339"/>
            <a:ext cx="2087431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5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Animations from L. Munteanu</a:t>
            </a:r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33834588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B5D7C-38AC-D7E9-E069-402A75DE8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33AC5118-56D7-8DE6-D8B8-17272150FA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26525C55-6941-ED43-CA3B-36F7AA9B1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14CB22-82BD-B96C-AAD1-349A191ABD59}"/>
              </a:ext>
            </a:extLst>
          </p:cNvPr>
          <p:cNvSpPr/>
          <p:nvPr/>
        </p:nvSpPr>
        <p:spPr>
          <a:xfrm>
            <a:off x="35496" y="0"/>
            <a:ext cx="102971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0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Event rates to oscillation parameters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9D6EA75-A586-1348-6451-C517B9EF17E0}"/>
              </a:ext>
            </a:extLst>
          </p:cNvPr>
          <p:cNvSpPr txBox="1"/>
          <p:nvPr/>
        </p:nvSpPr>
        <p:spPr>
          <a:xfrm>
            <a:off x="131042" y="832746"/>
            <a:ext cx="88274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>
                <a:solidFill>
                  <a:srgbClr val="000000"/>
                </a:solidFill>
                <a:latin typeface="Century Gothic" panose="020B0502020202020204"/>
              </a:rPr>
              <a:t>Another challenge: </a:t>
            </a:r>
            <a:r>
              <a:rPr lang="en-US" sz="2400">
                <a:solidFill>
                  <a:srgbClr val="000000"/>
                </a:solidFill>
                <a:latin typeface="Century Gothic" panose="020B0502020202020204"/>
              </a:rPr>
              <a:t>not all events are signal events</a:t>
            </a:r>
            <a:endParaRPr lang="en-GB" sz="2400" b="1">
              <a:solidFill>
                <a:srgbClr val="000000"/>
              </a:solidFill>
              <a:latin typeface="Century Gothic" panose="020B0502020202020204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6B27E82-993A-3285-2FB6-BF0A375FF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34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80D062-10CF-2EAC-F1CA-0EB4586FAC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108" y="3948690"/>
            <a:ext cx="7461449" cy="23346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B9D8E3E-4A4F-4B31-4067-450E595593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7742" y="1326203"/>
            <a:ext cx="2712179" cy="245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4648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10C5D-DC3A-6799-5587-BDBCDC2F7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0DA4BF33-8D1A-1320-2237-8B21E13A69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1FED513-DCE4-5953-1C72-35766068D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BC4168-8CBE-49A2-681A-8E9A347ADC70}"/>
              </a:ext>
            </a:extLst>
          </p:cNvPr>
          <p:cNvSpPr/>
          <p:nvPr/>
        </p:nvSpPr>
        <p:spPr>
          <a:xfrm>
            <a:off x="577818" y="2362200"/>
            <a:ext cx="79883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952323"/>
            <a:r>
              <a:rPr lang="en-GB" sz="40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Can we constrain all this with the near detector?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53C191D-9273-3DD1-8C63-D026280F2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25642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81132-AD72-5B65-7AB0-D61927B1D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95D80DC-DA02-D4EA-9C1C-446C3718BE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1CC1BB1-BCE0-14F6-CCD2-D9D0E8C4F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44BAC1-8EA1-5FD5-9FE9-851F9E581D81}"/>
              </a:ext>
            </a:extLst>
          </p:cNvPr>
          <p:cNvSpPr/>
          <p:nvPr/>
        </p:nvSpPr>
        <p:spPr>
          <a:xfrm>
            <a:off x="35496" y="0"/>
            <a:ext cx="102971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0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Near detector constraints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7A35DF-684C-E3E4-9209-AAB6068D4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36</a:t>
            </a:fld>
            <a:endParaRPr lang="en-GB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A8FF984-29CF-2469-AE61-B25612612326}"/>
              </a:ext>
            </a:extLst>
          </p:cNvPr>
          <p:cNvGrpSpPr/>
          <p:nvPr/>
        </p:nvGrpSpPr>
        <p:grpSpPr>
          <a:xfrm>
            <a:off x="1043608" y="707886"/>
            <a:ext cx="7056784" cy="2971925"/>
            <a:chOff x="597852" y="2333181"/>
            <a:chExt cx="7056784" cy="29719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5" name="Picture 6" descr="https://lh5.googleusercontent.com/Z7Kq_tWEffXaFyb4B68j1_WuTgnd0Btws6j5ePtRBIkzTxeyZycHNIx-Q2TBQs7L0Ff1Ygsf_wcklbgk9f_vuq8dzOFgmv0A7FoBz7n7gPF9sHYipEK3XuW6SSNK8h2aIr8x-FXtms8=s0">
              <a:extLst>
                <a:ext uri="{FF2B5EF4-FFF2-40B4-BE49-F238E27FC236}">
                  <a16:creationId xmlns:a16="http://schemas.microsoft.com/office/drawing/2014/main" id="{3F95C924-430B-D715-8C7D-995BBF36822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81" t="20867" r="9344" b="11885"/>
            <a:stretch/>
          </p:blipFill>
          <p:spPr bwMode="auto">
            <a:xfrm flipH="1">
              <a:off x="597852" y="2367056"/>
              <a:ext cx="6850867" cy="237741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scene3d>
              <a:camera prst="orthographicFront">
                <a:rot lat="600000" lon="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61E5F39-2BE2-AA8C-29D2-41BD03F8F43E}"/>
                </a:ext>
              </a:extLst>
            </p:cNvPr>
            <p:cNvSpPr/>
            <p:nvPr/>
          </p:nvSpPr>
          <p:spPr>
            <a:xfrm>
              <a:off x="597852" y="4381776"/>
              <a:ext cx="6096000" cy="92333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GB" b="1">
                  <a:solidFill>
                    <a:srgbClr val="10BEEA"/>
                  </a:solidFill>
                  <a:latin typeface="+mj-lt"/>
                </a:rPr>
                <a:t>Particle Accelerator</a:t>
              </a:r>
              <a:endParaRPr lang="en-GB">
                <a:latin typeface="+mj-lt"/>
              </a:endParaRPr>
            </a:p>
            <a:p>
              <a:br>
                <a:rPr lang="en-GB"/>
              </a:br>
              <a:endParaRPr lang="en-GB"/>
            </a:p>
          </p:txBody>
        </p:sp>
        <p:cxnSp>
          <p:nvCxnSpPr>
            <p:cNvPr id="17" name="Google Shape;79;p13">
              <a:extLst>
                <a:ext uri="{FF2B5EF4-FFF2-40B4-BE49-F238E27FC236}">
                  <a16:creationId xmlns:a16="http://schemas.microsoft.com/office/drawing/2014/main" id="{803E135C-8863-E7AD-9BA0-9B5FE5DE49A2}"/>
                </a:ext>
              </a:extLst>
            </p:cNvPr>
            <p:cNvCxnSpPr/>
            <p:nvPr/>
          </p:nvCxnSpPr>
          <p:spPr>
            <a:xfrm>
              <a:off x="1708861" y="4037519"/>
              <a:ext cx="0" cy="396885"/>
            </a:xfrm>
            <a:prstGeom prst="straightConnector1">
              <a:avLst/>
            </a:prstGeom>
            <a:noFill/>
            <a:ln w="38100" cap="flat" cmpd="sng">
              <a:solidFill>
                <a:srgbClr val="10BE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80;p13">
              <a:extLst>
                <a:ext uri="{FF2B5EF4-FFF2-40B4-BE49-F238E27FC236}">
                  <a16:creationId xmlns:a16="http://schemas.microsoft.com/office/drawing/2014/main" id="{AFD6CADC-EC4E-CEF7-47DF-1A01C3DDC1F3}"/>
                </a:ext>
              </a:extLst>
            </p:cNvPr>
            <p:cNvCxnSpPr/>
            <p:nvPr/>
          </p:nvCxnSpPr>
          <p:spPr>
            <a:xfrm>
              <a:off x="3611440" y="2684092"/>
              <a:ext cx="0" cy="213900"/>
            </a:xfrm>
            <a:prstGeom prst="straightConnector1">
              <a:avLst/>
            </a:prstGeom>
            <a:noFill/>
            <a:ln w="38100" cap="flat" cmpd="sng">
              <a:solidFill>
                <a:srgbClr val="F58F3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Google Shape;81;p13">
              <a:extLst>
                <a:ext uri="{FF2B5EF4-FFF2-40B4-BE49-F238E27FC236}">
                  <a16:creationId xmlns:a16="http://schemas.microsoft.com/office/drawing/2014/main" id="{76BA07A9-6A38-FE46-81CD-D9FBDDE90273}"/>
                </a:ext>
              </a:extLst>
            </p:cNvPr>
            <p:cNvCxnSpPr/>
            <p:nvPr/>
          </p:nvCxnSpPr>
          <p:spPr>
            <a:xfrm>
              <a:off x="6753429" y="3151593"/>
              <a:ext cx="0" cy="783000"/>
            </a:xfrm>
            <a:prstGeom prst="straightConnector1">
              <a:avLst/>
            </a:prstGeom>
            <a:noFill/>
            <a:ln w="38100" cap="flat" cmpd="sng">
              <a:solidFill>
                <a:srgbClr val="F58F3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1" name="Google Shape;82;p13">
              <a:extLst>
                <a:ext uri="{FF2B5EF4-FFF2-40B4-BE49-F238E27FC236}">
                  <a16:creationId xmlns:a16="http://schemas.microsoft.com/office/drawing/2014/main" id="{4A3B3719-5646-C77A-71C7-2367FE53F0CD}"/>
                </a:ext>
              </a:extLst>
            </p:cNvPr>
            <p:cNvSpPr txBox="1"/>
            <p:nvPr/>
          </p:nvSpPr>
          <p:spPr>
            <a:xfrm>
              <a:off x="2270491" y="2333181"/>
              <a:ext cx="2933193" cy="492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58F3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Near Detector (ND)</a:t>
              </a:r>
              <a:endParaRPr sz="2000" b="1">
                <a:solidFill>
                  <a:srgbClr val="F58F3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2" name="Google Shape;83;p13">
              <a:extLst>
                <a:ext uri="{FF2B5EF4-FFF2-40B4-BE49-F238E27FC236}">
                  <a16:creationId xmlns:a16="http://schemas.microsoft.com/office/drawing/2014/main" id="{36B739B1-2571-3209-0814-403D5B2947CE}"/>
                </a:ext>
              </a:extLst>
            </p:cNvPr>
            <p:cNvSpPr txBox="1"/>
            <p:nvPr/>
          </p:nvSpPr>
          <p:spPr>
            <a:xfrm>
              <a:off x="5011083" y="2698985"/>
              <a:ext cx="2643553" cy="492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58F3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Far Detector (FD)</a:t>
              </a:r>
              <a:endParaRPr sz="2000" b="1">
                <a:solidFill>
                  <a:srgbClr val="F58F3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23" name="Google Shape;84;p13">
              <a:extLst>
                <a:ext uri="{FF2B5EF4-FFF2-40B4-BE49-F238E27FC236}">
                  <a16:creationId xmlns:a16="http://schemas.microsoft.com/office/drawing/2014/main" id="{706F7BD1-EF05-3F2D-4309-A65CA7E0B879}"/>
                </a:ext>
              </a:extLst>
            </p:cNvPr>
            <p:cNvCxnSpPr/>
            <p:nvPr/>
          </p:nvCxnSpPr>
          <p:spPr>
            <a:xfrm>
              <a:off x="3766193" y="3628893"/>
              <a:ext cx="2414220" cy="569700"/>
            </a:xfrm>
            <a:prstGeom prst="straightConnector1">
              <a:avLst/>
            </a:prstGeom>
            <a:noFill/>
            <a:ln w="38100" cap="flat" cmpd="sng">
              <a:solidFill>
                <a:srgbClr val="F8ECB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24" name="Google Shape;85;p13">
              <a:extLst>
                <a:ext uri="{FF2B5EF4-FFF2-40B4-BE49-F238E27FC236}">
                  <a16:creationId xmlns:a16="http://schemas.microsoft.com/office/drawing/2014/main" id="{7DCE7026-03E2-8E50-2DB7-7FD1E0B9B7B0}"/>
                </a:ext>
              </a:extLst>
            </p:cNvPr>
            <p:cNvSpPr txBox="1"/>
            <p:nvPr/>
          </p:nvSpPr>
          <p:spPr>
            <a:xfrm rot="720345">
              <a:off x="3718955" y="3888534"/>
              <a:ext cx="2677945" cy="492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8ECB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Many 100s of km</a:t>
              </a:r>
              <a:endParaRPr sz="2000" b="1">
                <a:solidFill>
                  <a:srgbClr val="F8ECB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8495D0EF-867A-637F-E2A6-F104612A69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9441" y="3414758"/>
            <a:ext cx="3329940" cy="289793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35F6B43-AE3D-B17B-B620-33637EC9AE37}"/>
                  </a:ext>
                </a:extLst>
              </p:cNvPr>
              <p:cNvSpPr txBox="1"/>
              <p:nvPr/>
            </p:nvSpPr>
            <p:spPr>
              <a:xfrm>
                <a:off x="155334" y="3215018"/>
                <a:ext cx="3329941" cy="12611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800">
                    <a:solidFill>
                      <a:srgbClr val="000000"/>
                    </a:solidFill>
                    <a:latin typeface="Century Gothic" panose="020B0502020202020204"/>
                  </a:rPr>
                  <a:t>The flux of seen by ND </a:t>
                </a:r>
                <a:r>
                  <a:rPr lang="en-GB" sz="1800" b="1">
                    <a:solidFill>
                      <a:srgbClr val="000000"/>
                    </a:solidFill>
                    <a:latin typeface="Century Gothic" panose="020B0502020202020204"/>
                  </a:rPr>
                  <a:t>is very different</a:t>
                </a:r>
                <a:r>
                  <a:rPr lang="en-GB" sz="1800">
                    <a:solidFill>
                      <a:srgbClr val="000000"/>
                    </a:solidFill>
                    <a:latin typeface="Century Gothic" panose="020B0502020202020204"/>
                  </a:rPr>
                  <a:t> from the oscillated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en-GB" sz="1800">
                    <a:solidFill>
                      <a:srgbClr val="000000"/>
                    </a:solidFill>
                    <a:latin typeface="Century Gothic" panose="020B0502020202020204"/>
                  </a:rPr>
                  <a:t>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GB" sz="1800">
                    <a:solidFill>
                      <a:srgbClr val="000000"/>
                    </a:solidFill>
                    <a:latin typeface="Century Gothic" panose="020B0502020202020204"/>
                  </a:rPr>
                  <a:t> at the FD</a:t>
                </a:r>
              </a:p>
              <a:p>
                <a:endParaRPr lang="en-GB" sz="1050">
                  <a:solidFill>
                    <a:srgbClr val="000000"/>
                  </a:solidFill>
                  <a:latin typeface="Century Gothic" panose="020B0502020202020204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sz="1000">
                  <a:solidFill>
                    <a:srgbClr val="000000"/>
                  </a:solidFill>
                  <a:latin typeface="Century Gothic" panose="020B0502020202020204"/>
                </a:endParaRPr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35F6B43-AE3D-B17B-B620-33637EC9AE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34" y="3215018"/>
                <a:ext cx="3329941" cy="1261114"/>
              </a:xfrm>
              <a:prstGeom prst="rect">
                <a:avLst/>
              </a:prstGeom>
              <a:blipFill>
                <a:blip r:embed="rId5"/>
                <a:stretch>
                  <a:fillRect l="-1521" t="-990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5C46F32-ECC1-805A-BBB8-FE809293F865}"/>
              </a:ext>
            </a:extLst>
          </p:cNvPr>
          <p:cNvCxnSpPr/>
          <p:nvPr/>
        </p:nvCxnSpPr>
        <p:spPr>
          <a:xfrm>
            <a:off x="3485275" y="3679811"/>
            <a:ext cx="20392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4212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75BCE-D767-98A6-E6B6-3FF39E4CB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872BB773-7BD0-985C-4DDB-FD3152116F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BE4A061-AA08-E70A-DFF2-5BDA81448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12734E-F35D-B8C6-3EB3-FDF8E38CA0E2}"/>
              </a:ext>
            </a:extLst>
          </p:cNvPr>
          <p:cNvSpPr/>
          <p:nvPr/>
        </p:nvSpPr>
        <p:spPr>
          <a:xfrm>
            <a:off x="35496" y="0"/>
            <a:ext cx="102971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0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Near detector constraints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0B29201-DBE5-8564-D97F-1BF588AA8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37</a:t>
            </a:fld>
            <a:endParaRPr lang="en-GB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3283997-D3E7-2E48-397A-C73F1AB20CDE}"/>
              </a:ext>
            </a:extLst>
          </p:cNvPr>
          <p:cNvGrpSpPr/>
          <p:nvPr/>
        </p:nvGrpSpPr>
        <p:grpSpPr>
          <a:xfrm>
            <a:off x="1043608" y="707886"/>
            <a:ext cx="7056784" cy="2971925"/>
            <a:chOff x="597852" y="2333181"/>
            <a:chExt cx="7056784" cy="29719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5" name="Picture 6" descr="https://lh5.googleusercontent.com/Z7Kq_tWEffXaFyb4B68j1_WuTgnd0Btws6j5ePtRBIkzTxeyZycHNIx-Q2TBQs7L0Ff1Ygsf_wcklbgk9f_vuq8dzOFgmv0A7FoBz7n7gPF9sHYipEK3XuW6SSNK8h2aIr8x-FXtms8=s0">
              <a:extLst>
                <a:ext uri="{FF2B5EF4-FFF2-40B4-BE49-F238E27FC236}">
                  <a16:creationId xmlns:a16="http://schemas.microsoft.com/office/drawing/2014/main" id="{9A647A53-7995-5A60-9D65-6F169006DCD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81" t="20867" r="9344" b="11885"/>
            <a:stretch/>
          </p:blipFill>
          <p:spPr bwMode="auto">
            <a:xfrm flipH="1">
              <a:off x="597852" y="2367056"/>
              <a:ext cx="6850867" cy="237741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scene3d>
              <a:camera prst="orthographicFront">
                <a:rot lat="600000" lon="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0122BD4-442D-52B3-3602-5557BBFCB315}"/>
                </a:ext>
              </a:extLst>
            </p:cNvPr>
            <p:cNvSpPr/>
            <p:nvPr/>
          </p:nvSpPr>
          <p:spPr>
            <a:xfrm>
              <a:off x="597852" y="4381776"/>
              <a:ext cx="6096000" cy="92333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GB" b="1">
                  <a:solidFill>
                    <a:srgbClr val="10BEEA"/>
                  </a:solidFill>
                  <a:latin typeface="+mj-lt"/>
                </a:rPr>
                <a:t>Particle Accelerator</a:t>
              </a:r>
              <a:endParaRPr lang="en-GB">
                <a:latin typeface="+mj-lt"/>
              </a:endParaRPr>
            </a:p>
            <a:p>
              <a:br>
                <a:rPr lang="en-GB"/>
              </a:br>
              <a:endParaRPr lang="en-GB"/>
            </a:p>
          </p:txBody>
        </p:sp>
        <p:cxnSp>
          <p:nvCxnSpPr>
            <p:cNvPr id="17" name="Google Shape;79;p13">
              <a:extLst>
                <a:ext uri="{FF2B5EF4-FFF2-40B4-BE49-F238E27FC236}">
                  <a16:creationId xmlns:a16="http://schemas.microsoft.com/office/drawing/2014/main" id="{813950DA-3E00-B8BE-8B6F-838D5A55A786}"/>
                </a:ext>
              </a:extLst>
            </p:cNvPr>
            <p:cNvCxnSpPr/>
            <p:nvPr/>
          </p:nvCxnSpPr>
          <p:spPr>
            <a:xfrm>
              <a:off x="1708861" y="4037519"/>
              <a:ext cx="0" cy="396885"/>
            </a:xfrm>
            <a:prstGeom prst="straightConnector1">
              <a:avLst/>
            </a:prstGeom>
            <a:noFill/>
            <a:ln w="38100" cap="flat" cmpd="sng">
              <a:solidFill>
                <a:srgbClr val="10BE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80;p13">
              <a:extLst>
                <a:ext uri="{FF2B5EF4-FFF2-40B4-BE49-F238E27FC236}">
                  <a16:creationId xmlns:a16="http://schemas.microsoft.com/office/drawing/2014/main" id="{31A0B671-93E8-847E-62E7-A10EAB5B98FA}"/>
                </a:ext>
              </a:extLst>
            </p:cNvPr>
            <p:cNvCxnSpPr/>
            <p:nvPr/>
          </p:nvCxnSpPr>
          <p:spPr>
            <a:xfrm>
              <a:off x="3611440" y="2684092"/>
              <a:ext cx="0" cy="213900"/>
            </a:xfrm>
            <a:prstGeom prst="straightConnector1">
              <a:avLst/>
            </a:prstGeom>
            <a:noFill/>
            <a:ln w="38100" cap="flat" cmpd="sng">
              <a:solidFill>
                <a:srgbClr val="F58F3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Google Shape;81;p13">
              <a:extLst>
                <a:ext uri="{FF2B5EF4-FFF2-40B4-BE49-F238E27FC236}">
                  <a16:creationId xmlns:a16="http://schemas.microsoft.com/office/drawing/2014/main" id="{7A24D5AA-98C8-43C9-B03E-6FDE72CF329C}"/>
                </a:ext>
              </a:extLst>
            </p:cNvPr>
            <p:cNvCxnSpPr/>
            <p:nvPr/>
          </p:nvCxnSpPr>
          <p:spPr>
            <a:xfrm>
              <a:off x="6753429" y="3151593"/>
              <a:ext cx="0" cy="783000"/>
            </a:xfrm>
            <a:prstGeom prst="straightConnector1">
              <a:avLst/>
            </a:prstGeom>
            <a:noFill/>
            <a:ln w="38100" cap="flat" cmpd="sng">
              <a:solidFill>
                <a:srgbClr val="F58F3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1" name="Google Shape;82;p13">
              <a:extLst>
                <a:ext uri="{FF2B5EF4-FFF2-40B4-BE49-F238E27FC236}">
                  <a16:creationId xmlns:a16="http://schemas.microsoft.com/office/drawing/2014/main" id="{5B988020-DE80-439E-1558-E39C0096A27E}"/>
                </a:ext>
              </a:extLst>
            </p:cNvPr>
            <p:cNvSpPr txBox="1"/>
            <p:nvPr/>
          </p:nvSpPr>
          <p:spPr>
            <a:xfrm>
              <a:off x="2270491" y="2333181"/>
              <a:ext cx="2933193" cy="492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58F3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Near Detector (ND)</a:t>
              </a:r>
              <a:endParaRPr sz="2000" b="1">
                <a:solidFill>
                  <a:srgbClr val="F58F3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2" name="Google Shape;83;p13">
              <a:extLst>
                <a:ext uri="{FF2B5EF4-FFF2-40B4-BE49-F238E27FC236}">
                  <a16:creationId xmlns:a16="http://schemas.microsoft.com/office/drawing/2014/main" id="{F94F369B-8C16-ED06-95D8-64BA6EAB8E37}"/>
                </a:ext>
              </a:extLst>
            </p:cNvPr>
            <p:cNvSpPr txBox="1"/>
            <p:nvPr/>
          </p:nvSpPr>
          <p:spPr>
            <a:xfrm>
              <a:off x="5011083" y="2698985"/>
              <a:ext cx="2643553" cy="492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58F3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Far Detector (FD)</a:t>
              </a:r>
              <a:endParaRPr sz="2000" b="1">
                <a:solidFill>
                  <a:srgbClr val="F58F3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23" name="Google Shape;84;p13">
              <a:extLst>
                <a:ext uri="{FF2B5EF4-FFF2-40B4-BE49-F238E27FC236}">
                  <a16:creationId xmlns:a16="http://schemas.microsoft.com/office/drawing/2014/main" id="{13F6B9D9-0E7B-88F5-B3DC-A4A0419726DF}"/>
                </a:ext>
              </a:extLst>
            </p:cNvPr>
            <p:cNvCxnSpPr/>
            <p:nvPr/>
          </p:nvCxnSpPr>
          <p:spPr>
            <a:xfrm>
              <a:off x="3766193" y="3628893"/>
              <a:ext cx="2414220" cy="569700"/>
            </a:xfrm>
            <a:prstGeom prst="straightConnector1">
              <a:avLst/>
            </a:prstGeom>
            <a:noFill/>
            <a:ln w="38100" cap="flat" cmpd="sng">
              <a:solidFill>
                <a:srgbClr val="F8ECB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24" name="Google Shape;85;p13">
              <a:extLst>
                <a:ext uri="{FF2B5EF4-FFF2-40B4-BE49-F238E27FC236}">
                  <a16:creationId xmlns:a16="http://schemas.microsoft.com/office/drawing/2014/main" id="{C5BBB4DF-6AD3-CDC7-2191-335EB3B0A385}"/>
                </a:ext>
              </a:extLst>
            </p:cNvPr>
            <p:cNvSpPr txBox="1"/>
            <p:nvPr/>
          </p:nvSpPr>
          <p:spPr>
            <a:xfrm rot="720345">
              <a:off x="3718955" y="3888534"/>
              <a:ext cx="2677945" cy="492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8ECB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Many 100s of km</a:t>
              </a:r>
              <a:endParaRPr sz="2000" b="1">
                <a:solidFill>
                  <a:srgbClr val="F8ECB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5A3D94D-7553-77AB-91F6-3BD513E1343F}"/>
                  </a:ext>
                </a:extLst>
              </p:cNvPr>
              <p:cNvSpPr txBox="1"/>
              <p:nvPr/>
            </p:nvSpPr>
            <p:spPr>
              <a:xfrm>
                <a:off x="155334" y="3215018"/>
                <a:ext cx="3329941" cy="23768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800">
                    <a:solidFill>
                      <a:srgbClr val="000000"/>
                    </a:solidFill>
                    <a:latin typeface="Century Gothic" panose="020B0502020202020204"/>
                  </a:rPr>
                  <a:t>The flux of seen by ND </a:t>
                </a:r>
                <a:r>
                  <a:rPr lang="en-GB" sz="1800" b="1">
                    <a:solidFill>
                      <a:srgbClr val="000000"/>
                    </a:solidFill>
                    <a:latin typeface="Century Gothic" panose="020B0502020202020204"/>
                  </a:rPr>
                  <a:t>is very different</a:t>
                </a:r>
                <a:r>
                  <a:rPr lang="en-GB" sz="1800">
                    <a:solidFill>
                      <a:srgbClr val="000000"/>
                    </a:solidFill>
                    <a:latin typeface="Century Gothic" panose="020B0502020202020204"/>
                  </a:rPr>
                  <a:t> from the oscillated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en-GB" sz="1800">
                    <a:solidFill>
                      <a:srgbClr val="000000"/>
                    </a:solidFill>
                    <a:latin typeface="Century Gothic" panose="020B0502020202020204"/>
                  </a:rPr>
                  <a:t>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GB" sz="1800">
                    <a:solidFill>
                      <a:srgbClr val="000000"/>
                    </a:solidFill>
                    <a:latin typeface="Century Gothic" panose="020B0502020202020204"/>
                  </a:rPr>
                  <a:t> at the FD</a:t>
                </a:r>
              </a:p>
              <a:p>
                <a:endParaRPr lang="en-GB" sz="1050">
                  <a:solidFill>
                    <a:srgbClr val="000000"/>
                  </a:solidFill>
                  <a:latin typeface="Century Gothic" panose="020B0502020202020204"/>
                </a:endParaRPr>
              </a:p>
              <a:p>
                <a:r>
                  <a:rPr lang="en-GB" sz="1800">
                    <a:solidFill>
                      <a:srgbClr val="000000"/>
                    </a:solidFill>
                    <a:latin typeface="Century Gothic" panose="020B0502020202020204"/>
                  </a:rPr>
                  <a:t>Since we do not know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sub>
                    </m:sSub>
                  </m:oMath>
                </a14:m>
                <a:r>
                  <a:rPr lang="en-GB" sz="1800">
                    <a:solidFill>
                      <a:srgbClr val="000000"/>
                    </a:solidFill>
                    <a:latin typeface="Century Gothic" panose="020B0502020202020204"/>
                  </a:rPr>
                  <a:t> for every interaction, the ND constrains the </a:t>
                </a:r>
                <a:r>
                  <a:rPr lang="en-GB" sz="1800" b="1">
                    <a:solidFill>
                      <a:srgbClr val="000000"/>
                    </a:solidFill>
                    <a:latin typeface="Century Gothic" panose="020B0502020202020204"/>
                  </a:rPr>
                  <a:t>cross section averaged over the ND flux</a:t>
                </a:r>
              </a:p>
              <a:p>
                <a:endParaRPr lang="en-GB" sz="1050">
                  <a:solidFill>
                    <a:srgbClr val="000000"/>
                  </a:solidFill>
                  <a:latin typeface="Century Gothic" panose="020B0502020202020204"/>
                </a:endParaRPr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5A3D94D-7553-77AB-91F6-3BD513E134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34" y="3215018"/>
                <a:ext cx="3329941" cy="2376805"/>
              </a:xfrm>
              <a:prstGeom prst="rect">
                <a:avLst/>
              </a:prstGeom>
              <a:blipFill>
                <a:blip r:embed="rId4"/>
                <a:stretch>
                  <a:fillRect l="-1521" t="-529" r="-2281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E3452F14-DD57-4003-4245-53543237E1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3563" y="3339675"/>
            <a:ext cx="3906544" cy="2997848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4437807-FF5E-E77B-529A-52928F09D058}"/>
              </a:ext>
            </a:extLst>
          </p:cNvPr>
          <p:cNvCxnSpPr>
            <a:cxnSpLocks/>
          </p:cNvCxnSpPr>
          <p:nvPr/>
        </p:nvCxnSpPr>
        <p:spPr>
          <a:xfrm>
            <a:off x="3485275" y="4822811"/>
            <a:ext cx="159726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03331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B59E6-808C-89FC-CE78-52E50EAFF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1193593-3A54-52CE-C1F5-87070DB01F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14D2760-80D0-6421-F5EA-4D5245B02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8752E1-E1A2-5175-3575-97FF46DBF06A}"/>
              </a:ext>
            </a:extLst>
          </p:cNvPr>
          <p:cNvSpPr/>
          <p:nvPr/>
        </p:nvSpPr>
        <p:spPr>
          <a:xfrm>
            <a:off x="35496" y="0"/>
            <a:ext cx="102971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0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Near detector constraints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9E439D-B0BA-4753-B3FC-68CA1716B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38</a:t>
            </a:fld>
            <a:endParaRPr lang="en-GB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50BB126-58AA-8788-84E9-7C302B3DA706}"/>
              </a:ext>
            </a:extLst>
          </p:cNvPr>
          <p:cNvGrpSpPr/>
          <p:nvPr/>
        </p:nvGrpSpPr>
        <p:grpSpPr>
          <a:xfrm>
            <a:off x="1043608" y="707886"/>
            <a:ext cx="7056784" cy="2971925"/>
            <a:chOff x="597852" y="2333181"/>
            <a:chExt cx="7056784" cy="29719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5" name="Picture 6" descr="https://lh5.googleusercontent.com/Z7Kq_tWEffXaFyb4B68j1_WuTgnd0Btws6j5ePtRBIkzTxeyZycHNIx-Q2TBQs7L0Ff1Ygsf_wcklbgk9f_vuq8dzOFgmv0A7FoBz7n7gPF9sHYipEK3XuW6SSNK8h2aIr8x-FXtms8=s0">
              <a:extLst>
                <a:ext uri="{FF2B5EF4-FFF2-40B4-BE49-F238E27FC236}">
                  <a16:creationId xmlns:a16="http://schemas.microsoft.com/office/drawing/2014/main" id="{815DF661-D610-D460-D3E1-474BBE23B37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81" t="20867" r="9344" b="11885"/>
            <a:stretch/>
          </p:blipFill>
          <p:spPr bwMode="auto">
            <a:xfrm flipH="1">
              <a:off x="597852" y="2367056"/>
              <a:ext cx="6850867" cy="237741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scene3d>
              <a:camera prst="orthographicFront">
                <a:rot lat="600000" lon="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72D8B10-7556-1288-429E-05B0AAA48822}"/>
                </a:ext>
              </a:extLst>
            </p:cNvPr>
            <p:cNvSpPr/>
            <p:nvPr/>
          </p:nvSpPr>
          <p:spPr>
            <a:xfrm>
              <a:off x="597852" y="4381776"/>
              <a:ext cx="6096000" cy="92333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GB" b="1">
                  <a:solidFill>
                    <a:srgbClr val="10BEEA"/>
                  </a:solidFill>
                  <a:latin typeface="+mj-lt"/>
                </a:rPr>
                <a:t>Particle Accelerator</a:t>
              </a:r>
              <a:endParaRPr lang="en-GB">
                <a:latin typeface="+mj-lt"/>
              </a:endParaRPr>
            </a:p>
            <a:p>
              <a:br>
                <a:rPr lang="en-GB"/>
              </a:br>
              <a:endParaRPr lang="en-GB"/>
            </a:p>
          </p:txBody>
        </p:sp>
        <p:cxnSp>
          <p:nvCxnSpPr>
            <p:cNvPr id="17" name="Google Shape;79;p13">
              <a:extLst>
                <a:ext uri="{FF2B5EF4-FFF2-40B4-BE49-F238E27FC236}">
                  <a16:creationId xmlns:a16="http://schemas.microsoft.com/office/drawing/2014/main" id="{F2244F34-E1A4-0AA5-3616-8493DD714278}"/>
                </a:ext>
              </a:extLst>
            </p:cNvPr>
            <p:cNvCxnSpPr/>
            <p:nvPr/>
          </p:nvCxnSpPr>
          <p:spPr>
            <a:xfrm>
              <a:off x="1708861" y="4037519"/>
              <a:ext cx="0" cy="396885"/>
            </a:xfrm>
            <a:prstGeom prst="straightConnector1">
              <a:avLst/>
            </a:prstGeom>
            <a:noFill/>
            <a:ln w="38100" cap="flat" cmpd="sng">
              <a:solidFill>
                <a:srgbClr val="10BE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80;p13">
              <a:extLst>
                <a:ext uri="{FF2B5EF4-FFF2-40B4-BE49-F238E27FC236}">
                  <a16:creationId xmlns:a16="http://schemas.microsoft.com/office/drawing/2014/main" id="{01A5AA49-E5FC-BD69-B347-6CEB8AB3A0B5}"/>
                </a:ext>
              </a:extLst>
            </p:cNvPr>
            <p:cNvCxnSpPr/>
            <p:nvPr/>
          </p:nvCxnSpPr>
          <p:spPr>
            <a:xfrm>
              <a:off x="3611440" y="2684092"/>
              <a:ext cx="0" cy="213900"/>
            </a:xfrm>
            <a:prstGeom prst="straightConnector1">
              <a:avLst/>
            </a:prstGeom>
            <a:noFill/>
            <a:ln w="38100" cap="flat" cmpd="sng">
              <a:solidFill>
                <a:srgbClr val="F58F3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Google Shape;81;p13">
              <a:extLst>
                <a:ext uri="{FF2B5EF4-FFF2-40B4-BE49-F238E27FC236}">
                  <a16:creationId xmlns:a16="http://schemas.microsoft.com/office/drawing/2014/main" id="{B0637EA8-E1DB-365D-8E25-A87D99E8ABC4}"/>
                </a:ext>
              </a:extLst>
            </p:cNvPr>
            <p:cNvCxnSpPr/>
            <p:nvPr/>
          </p:nvCxnSpPr>
          <p:spPr>
            <a:xfrm>
              <a:off x="6753429" y="3151593"/>
              <a:ext cx="0" cy="783000"/>
            </a:xfrm>
            <a:prstGeom prst="straightConnector1">
              <a:avLst/>
            </a:prstGeom>
            <a:noFill/>
            <a:ln w="38100" cap="flat" cmpd="sng">
              <a:solidFill>
                <a:srgbClr val="F58F3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1" name="Google Shape;82;p13">
              <a:extLst>
                <a:ext uri="{FF2B5EF4-FFF2-40B4-BE49-F238E27FC236}">
                  <a16:creationId xmlns:a16="http://schemas.microsoft.com/office/drawing/2014/main" id="{B8945947-F0C2-5D9D-E8BE-1A3CB68B1E7E}"/>
                </a:ext>
              </a:extLst>
            </p:cNvPr>
            <p:cNvSpPr txBox="1"/>
            <p:nvPr/>
          </p:nvSpPr>
          <p:spPr>
            <a:xfrm>
              <a:off x="2270491" y="2333181"/>
              <a:ext cx="2933193" cy="492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58F3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Near Detector (ND)</a:t>
              </a:r>
              <a:endParaRPr sz="2000" b="1">
                <a:solidFill>
                  <a:srgbClr val="F58F3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2" name="Google Shape;83;p13">
              <a:extLst>
                <a:ext uri="{FF2B5EF4-FFF2-40B4-BE49-F238E27FC236}">
                  <a16:creationId xmlns:a16="http://schemas.microsoft.com/office/drawing/2014/main" id="{90FFB87D-8227-CF3A-16B3-48ED87B500D6}"/>
                </a:ext>
              </a:extLst>
            </p:cNvPr>
            <p:cNvSpPr txBox="1"/>
            <p:nvPr/>
          </p:nvSpPr>
          <p:spPr>
            <a:xfrm>
              <a:off x="5011083" y="2698985"/>
              <a:ext cx="2643553" cy="492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58F3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Far Detector (FD)</a:t>
              </a:r>
              <a:endParaRPr sz="2000" b="1">
                <a:solidFill>
                  <a:srgbClr val="F58F3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23" name="Google Shape;84;p13">
              <a:extLst>
                <a:ext uri="{FF2B5EF4-FFF2-40B4-BE49-F238E27FC236}">
                  <a16:creationId xmlns:a16="http://schemas.microsoft.com/office/drawing/2014/main" id="{F2BAF0EA-8709-B50F-B715-E945FB2C0C82}"/>
                </a:ext>
              </a:extLst>
            </p:cNvPr>
            <p:cNvCxnSpPr/>
            <p:nvPr/>
          </p:nvCxnSpPr>
          <p:spPr>
            <a:xfrm>
              <a:off x="3766193" y="3628893"/>
              <a:ext cx="2414220" cy="569700"/>
            </a:xfrm>
            <a:prstGeom prst="straightConnector1">
              <a:avLst/>
            </a:prstGeom>
            <a:noFill/>
            <a:ln w="38100" cap="flat" cmpd="sng">
              <a:solidFill>
                <a:srgbClr val="F8ECB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24" name="Google Shape;85;p13">
              <a:extLst>
                <a:ext uri="{FF2B5EF4-FFF2-40B4-BE49-F238E27FC236}">
                  <a16:creationId xmlns:a16="http://schemas.microsoft.com/office/drawing/2014/main" id="{1349D5CA-4A43-60BD-7523-320100FD6CB5}"/>
                </a:ext>
              </a:extLst>
            </p:cNvPr>
            <p:cNvSpPr txBox="1"/>
            <p:nvPr/>
          </p:nvSpPr>
          <p:spPr>
            <a:xfrm rot="720345">
              <a:off x="3718955" y="3888534"/>
              <a:ext cx="2677945" cy="492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8ECB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Many 100s of km</a:t>
              </a:r>
              <a:endParaRPr sz="2000" b="1">
                <a:solidFill>
                  <a:srgbClr val="F8ECB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289AB31-A54D-0131-E4C2-57A86D02C6AE}"/>
                  </a:ext>
                </a:extLst>
              </p:cNvPr>
              <p:cNvSpPr txBox="1"/>
              <p:nvPr/>
            </p:nvSpPr>
            <p:spPr>
              <a:xfrm>
                <a:off x="155334" y="3215018"/>
                <a:ext cx="3329941" cy="34463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800">
                    <a:solidFill>
                      <a:srgbClr val="000000"/>
                    </a:solidFill>
                    <a:latin typeface="Century Gothic" panose="020B0502020202020204"/>
                  </a:rPr>
                  <a:t>The flux of seen by ND </a:t>
                </a:r>
                <a:r>
                  <a:rPr lang="en-GB" sz="1800" b="1">
                    <a:solidFill>
                      <a:srgbClr val="000000"/>
                    </a:solidFill>
                    <a:latin typeface="Century Gothic" panose="020B0502020202020204"/>
                  </a:rPr>
                  <a:t>is very different</a:t>
                </a:r>
                <a:r>
                  <a:rPr lang="en-GB" sz="1800">
                    <a:solidFill>
                      <a:srgbClr val="000000"/>
                    </a:solidFill>
                    <a:latin typeface="Century Gothic" panose="020B0502020202020204"/>
                  </a:rPr>
                  <a:t> from the oscillated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en-GB" sz="1800">
                    <a:solidFill>
                      <a:srgbClr val="000000"/>
                    </a:solidFill>
                    <a:latin typeface="Century Gothic" panose="020B0502020202020204"/>
                  </a:rPr>
                  <a:t>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GB" sz="1800">
                    <a:solidFill>
                      <a:srgbClr val="000000"/>
                    </a:solidFill>
                    <a:latin typeface="Century Gothic" panose="020B0502020202020204"/>
                  </a:rPr>
                  <a:t> at the FD</a:t>
                </a:r>
              </a:p>
              <a:p>
                <a:endParaRPr lang="en-GB" sz="1050">
                  <a:solidFill>
                    <a:srgbClr val="000000"/>
                  </a:solidFill>
                  <a:latin typeface="Century Gothic" panose="020B0502020202020204"/>
                </a:endParaRPr>
              </a:p>
              <a:p>
                <a:r>
                  <a:rPr lang="en-GB" sz="1800">
                    <a:solidFill>
                      <a:srgbClr val="000000"/>
                    </a:solidFill>
                    <a:latin typeface="Century Gothic" panose="020B0502020202020204"/>
                  </a:rPr>
                  <a:t>Since we do not know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sub>
                    </m:sSub>
                  </m:oMath>
                </a14:m>
                <a:r>
                  <a:rPr lang="en-GB" sz="1800">
                    <a:solidFill>
                      <a:srgbClr val="000000"/>
                    </a:solidFill>
                    <a:latin typeface="Century Gothic" panose="020B0502020202020204"/>
                  </a:rPr>
                  <a:t> for every interaction, the ND constrains the </a:t>
                </a:r>
                <a:r>
                  <a:rPr lang="en-GB" sz="1800" b="1">
                    <a:solidFill>
                      <a:srgbClr val="000000"/>
                    </a:solidFill>
                    <a:latin typeface="Century Gothic" panose="020B0502020202020204"/>
                  </a:rPr>
                  <a:t>cross section averaged over the ND flux</a:t>
                </a:r>
              </a:p>
              <a:p>
                <a:endParaRPr lang="en-GB" sz="1050">
                  <a:solidFill>
                    <a:srgbClr val="000000"/>
                  </a:solidFill>
                  <a:latin typeface="Century Gothic" panose="020B0502020202020204"/>
                </a:endParaRPr>
              </a:p>
              <a:p>
                <a:r>
                  <a:rPr lang="en-GB" sz="1800">
                    <a:solidFill>
                      <a:srgbClr val="000000"/>
                    </a:solidFill>
                    <a:latin typeface="Century Gothic" panose="020B0502020202020204"/>
                  </a:rPr>
                  <a:t>This can be </a:t>
                </a:r>
                <a:r>
                  <a:rPr lang="en-GB" sz="1800" b="1">
                    <a:solidFill>
                      <a:srgbClr val="000000"/>
                    </a:solidFill>
                    <a:latin typeface="Century Gothic" panose="020B0502020202020204"/>
                  </a:rPr>
                  <a:t>very different </a:t>
                </a:r>
                <a:r>
                  <a:rPr lang="en-GB" sz="1800">
                    <a:solidFill>
                      <a:srgbClr val="000000"/>
                    </a:solidFill>
                    <a:latin typeface="Century Gothic" panose="020B0502020202020204"/>
                  </a:rPr>
                  <a:t>than the cross section averaged over the </a:t>
                </a:r>
                <a:r>
                  <a:rPr lang="en-GB" sz="1800" b="1">
                    <a:solidFill>
                      <a:srgbClr val="000000"/>
                    </a:solidFill>
                    <a:latin typeface="Century Gothic" panose="020B0502020202020204"/>
                  </a:rPr>
                  <a:t>FD flux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sz="1000">
                  <a:solidFill>
                    <a:srgbClr val="000000"/>
                  </a:solidFill>
                  <a:latin typeface="Century Gothic" panose="020B0502020202020204"/>
                </a:endParaRPr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289AB31-A54D-0131-E4C2-57A86D02C6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34" y="3215018"/>
                <a:ext cx="3329941" cy="3446328"/>
              </a:xfrm>
              <a:prstGeom prst="rect">
                <a:avLst/>
              </a:prstGeom>
              <a:blipFill>
                <a:blip r:embed="rId4"/>
                <a:stretch>
                  <a:fillRect l="-1521" t="-366" r="-2281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B3238008-C6A9-DC1D-58A0-4CD0CBF327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671" y="4559855"/>
            <a:ext cx="4387144" cy="1780636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2361BD4-CFA6-CD57-1038-510038666F64}"/>
              </a:ext>
            </a:extLst>
          </p:cNvPr>
          <p:cNvCxnSpPr>
            <a:cxnSpLocks/>
          </p:cNvCxnSpPr>
          <p:nvPr/>
        </p:nvCxnSpPr>
        <p:spPr>
          <a:xfrm>
            <a:off x="3353604" y="5897231"/>
            <a:ext cx="121839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19814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165ED-0CF8-7FD4-212B-1D916BDF4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80A203A2-E4B0-42A2-614E-888D2909B8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2D18FF74-33FF-5097-8662-8F2E3202F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EBF735-8706-1FE8-3E1B-44F94A1910F8}"/>
              </a:ext>
            </a:extLst>
          </p:cNvPr>
          <p:cNvSpPr/>
          <p:nvPr/>
        </p:nvSpPr>
        <p:spPr>
          <a:xfrm>
            <a:off x="35496" y="0"/>
            <a:ext cx="102971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0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Near detector constraints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06B908-6FEA-57C2-3A2B-B5442A2D2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39</a:t>
            </a:fld>
            <a:endParaRPr lang="en-GB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7C44B6C-1DC1-16AA-A244-01F9441D693E}"/>
              </a:ext>
            </a:extLst>
          </p:cNvPr>
          <p:cNvGrpSpPr/>
          <p:nvPr/>
        </p:nvGrpSpPr>
        <p:grpSpPr>
          <a:xfrm>
            <a:off x="1043608" y="707886"/>
            <a:ext cx="7056784" cy="2971925"/>
            <a:chOff x="597852" y="2333181"/>
            <a:chExt cx="7056784" cy="29719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5" name="Picture 6" descr="https://lh5.googleusercontent.com/Z7Kq_tWEffXaFyb4B68j1_WuTgnd0Btws6j5ePtRBIkzTxeyZycHNIx-Q2TBQs7L0Ff1Ygsf_wcklbgk9f_vuq8dzOFgmv0A7FoBz7n7gPF9sHYipEK3XuW6SSNK8h2aIr8x-FXtms8=s0">
              <a:extLst>
                <a:ext uri="{FF2B5EF4-FFF2-40B4-BE49-F238E27FC236}">
                  <a16:creationId xmlns:a16="http://schemas.microsoft.com/office/drawing/2014/main" id="{1EC5C1ED-093F-5E81-EE8D-345CF9E23C3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81" t="20867" r="9344" b="11885"/>
            <a:stretch/>
          </p:blipFill>
          <p:spPr bwMode="auto">
            <a:xfrm flipH="1">
              <a:off x="597852" y="2367056"/>
              <a:ext cx="6850867" cy="237741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scene3d>
              <a:camera prst="orthographicFront">
                <a:rot lat="600000" lon="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4942457-EAC3-A8C9-3CE1-08B039346E00}"/>
                </a:ext>
              </a:extLst>
            </p:cNvPr>
            <p:cNvSpPr/>
            <p:nvPr/>
          </p:nvSpPr>
          <p:spPr>
            <a:xfrm>
              <a:off x="597852" y="4381776"/>
              <a:ext cx="6096000" cy="92333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GB" b="1">
                  <a:solidFill>
                    <a:srgbClr val="10BEEA"/>
                  </a:solidFill>
                  <a:latin typeface="+mj-lt"/>
                </a:rPr>
                <a:t>Particle Accelerator</a:t>
              </a:r>
              <a:endParaRPr lang="en-GB">
                <a:latin typeface="+mj-lt"/>
              </a:endParaRPr>
            </a:p>
            <a:p>
              <a:br>
                <a:rPr lang="en-GB"/>
              </a:br>
              <a:endParaRPr lang="en-GB"/>
            </a:p>
          </p:txBody>
        </p:sp>
        <p:cxnSp>
          <p:nvCxnSpPr>
            <p:cNvPr id="17" name="Google Shape;79;p13">
              <a:extLst>
                <a:ext uri="{FF2B5EF4-FFF2-40B4-BE49-F238E27FC236}">
                  <a16:creationId xmlns:a16="http://schemas.microsoft.com/office/drawing/2014/main" id="{123304D6-A404-BA76-93C5-36BEC179FBBD}"/>
                </a:ext>
              </a:extLst>
            </p:cNvPr>
            <p:cNvCxnSpPr/>
            <p:nvPr/>
          </p:nvCxnSpPr>
          <p:spPr>
            <a:xfrm>
              <a:off x="1708861" y="4037519"/>
              <a:ext cx="0" cy="396885"/>
            </a:xfrm>
            <a:prstGeom prst="straightConnector1">
              <a:avLst/>
            </a:prstGeom>
            <a:noFill/>
            <a:ln w="38100" cap="flat" cmpd="sng">
              <a:solidFill>
                <a:srgbClr val="10BEE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80;p13">
              <a:extLst>
                <a:ext uri="{FF2B5EF4-FFF2-40B4-BE49-F238E27FC236}">
                  <a16:creationId xmlns:a16="http://schemas.microsoft.com/office/drawing/2014/main" id="{706ECDAA-25D6-CE25-03F7-D3EB5C0F92C2}"/>
                </a:ext>
              </a:extLst>
            </p:cNvPr>
            <p:cNvCxnSpPr/>
            <p:nvPr/>
          </p:nvCxnSpPr>
          <p:spPr>
            <a:xfrm>
              <a:off x="3611440" y="2684092"/>
              <a:ext cx="0" cy="213900"/>
            </a:xfrm>
            <a:prstGeom prst="straightConnector1">
              <a:avLst/>
            </a:prstGeom>
            <a:noFill/>
            <a:ln w="38100" cap="flat" cmpd="sng">
              <a:solidFill>
                <a:srgbClr val="F58F3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Google Shape;81;p13">
              <a:extLst>
                <a:ext uri="{FF2B5EF4-FFF2-40B4-BE49-F238E27FC236}">
                  <a16:creationId xmlns:a16="http://schemas.microsoft.com/office/drawing/2014/main" id="{E0827FD5-5636-855F-67B3-236DC9F9DE98}"/>
                </a:ext>
              </a:extLst>
            </p:cNvPr>
            <p:cNvCxnSpPr/>
            <p:nvPr/>
          </p:nvCxnSpPr>
          <p:spPr>
            <a:xfrm>
              <a:off x="6753429" y="3151593"/>
              <a:ext cx="0" cy="783000"/>
            </a:xfrm>
            <a:prstGeom prst="straightConnector1">
              <a:avLst/>
            </a:prstGeom>
            <a:noFill/>
            <a:ln w="38100" cap="flat" cmpd="sng">
              <a:solidFill>
                <a:srgbClr val="F58F3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1" name="Google Shape;82;p13">
              <a:extLst>
                <a:ext uri="{FF2B5EF4-FFF2-40B4-BE49-F238E27FC236}">
                  <a16:creationId xmlns:a16="http://schemas.microsoft.com/office/drawing/2014/main" id="{0FBD75D8-9FA7-3F6C-71D5-EE42F39E30D2}"/>
                </a:ext>
              </a:extLst>
            </p:cNvPr>
            <p:cNvSpPr txBox="1"/>
            <p:nvPr/>
          </p:nvSpPr>
          <p:spPr>
            <a:xfrm>
              <a:off x="2270491" y="2333181"/>
              <a:ext cx="2933193" cy="492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58F3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Near Detector (ND)</a:t>
              </a:r>
              <a:endParaRPr sz="2000" b="1">
                <a:solidFill>
                  <a:srgbClr val="F58F3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2" name="Google Shape;83;p13">
              <a:extLst>
                <a:ext uri="{FF2B5EF4-FFF2-40B4-BE49-F238E27FC236}">
                  <a16:creationId xmlns:a16="http://schemas.microsoft.com/office/drawing/2014/main" id="{AED31BDE-CD97-397C-8953-EA8996E0A7C9}"/>
                </a:ext>
              </a:extLst>
            </p:cNvPr>
            <p:cNvSpPr txBox="1"/>
            <p:nvPr/>
          </p:nvSpPr>
          <p:spPr>
            <a:xfrm>
              <a:off x="5011083" y="2698985"/>
              <a:ext cx="2643553" cy="492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58F3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Far Detector (FD)</a:t>
              </a:r>
              <a:endParaRPr sz="2000" b="1">
                <a:solidFill>
                  <a:srgbClr val="F58F3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23" name="Google Shape;84;p13">
              <a:extLst>
                <a:ext uri="{FF2B5EF4-FFF2-40B4-BE49-F238E27FC236}">
                  <a16:creationId xmlns:a16="http://schemas.microsoft.com/office/drawing/2014/main" id="{CEC16AB0-5AD7-1B2F-E443-E3D9F99E5DB3}"/>
                </a:ext>
              </a:extLst>
            </p:cNvPr>
            <p:cNvCxnSpPr/>
            <p:nvPr/>
          </p:nvCxnSpPr>
          <p:spPr>
            <a:xfrm>
              <a:off x="3766193" y="3628893"/>
              <a:ext cx="2414220" cy="569700"/>
            </a:xfrm>
            <a:prstGeom prst="straightConnector1">
              <a:avLst/>
            </a:prstGeom>
            <a:noFill/>
            <a:ln w="38100" cap="flat" cmpd="sng">
              <a:solidFill>
                <a:srgbClr val="F8ECB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24" name="Google Shape;85;p13">
              <a:extLst>
                <a:ext uri="{FF2B5EF4-FFF2-40B4-BE49-F238E27FC236}">
                  <a16:creationId xmlns:a16="http://schemas.microsoft.com/office/drawing/2014/main" id="{1DF7228B-B68F-3705-BF12-375420B93CD9}"/>
                </a:ext>
              </a:extLst>
            </p:cNvPr>
            <p:cNvSpPr txBox="1"/>
            <p:nvPr/>
          </p:nvSpPr>
          <p:spPr>
            <a:xfrm rot="720345">
              <a:off x="3718955" y="3888534"/>
              <a:ext cx="2677945" cy="492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8ECB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Many 100s of km</a:t>
              </a:r>
              <a:endParaRPr sz="2000" b="1">
                <a:solidFill>
                  <a:srgbClr val="F8ECB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ED49699-F001-284E-CE8F-41F8FF42CAA0}"/>
                  </a:ext>
                </a:extLst>
              </p:cNvPr>
              <p:cNvSpPr txBox="1"/>
              <p:nvPr/>
            </p:nvSpPr>
            <p:spPr>
              <a:xfrm>
                <a:off x="155334" y="3215018"/>
                <a:ext cx="3329941" cy="34463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800">
                    <a:solidFill>
                      <a:srgbClr val="000000"/>
                    </a:solidFill>
                    <a:latin typeface="Century Gothic" panose="020B0502020202020204"/>
                  </a:rPr>
                  <a:t>The flux of seen by ND </a:t>
                </a:r>
                <a:r>
                  <a:rPr lang="en-GB" sz="1800" b="1">
                    <a:solidFill>
                      <a:srgbClr val="000000"/>
                    </a:solidFill>
                    <a:latin typeface="Century Gothic" panose="020B0502020202020204"/>
                  </a:rPr>
                  <a:t>is very different</a:t>
                </a:r>
                <a:r>
                  <a:rPr lang="en-GB" sz="1800">
                    <a:solidFill>
                      <a:srgbClr val="000000"/>
                    </a:solidFill>
                    <a:latin typeface="Century Gothic" panose="020B0502020202020204"/>
                  </a:rPr>
                  <a:t> from the oscillated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en-GB" sz="1800">
                    <a:solidFill>
                      <a:srgbClr val="000000"/>
                    </a:solidFill>
                    <a:latin typeface="Century Gothic" panose="020B0502020202020204"/>
                  </a:rPr>
                  <a:t>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GB" sz="1800">
                    <a:solidFill>
                      <a:srgbClr val="000000"/>
                    </a:solidFill>
                    <a:latin typeface="Century Gothic" panose="020B0502020202020204"/>
                  </a:rPr>
                  <a:t> at the FD</a:t>
                </a:r>
              </a:p>
              <a:p>
                <a:endParaRPr lang="en-GB" sz="1050">
                  <a:solidFill>
                    <a:srgbClr val="000000"/>
                  </a:solidFill>
                  <a:latin typeface="Century Gothic" panose="020B0502020202020204"/>
                </a:endParaRPr>
              </a:p>
              <a:p>
                <a:r>
                  <a:rPr lang="en-GB" sz="1800">
                    <a:solidFill>
                      <a:srgbClr val="000000"/>
                    </a:solidFill>
                    <a:latin typeface="Century Gothic" panose="020B0502020202020204"/>
                  </a:rPr>
                  <a:t>Since we do not know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sub>
                    </m:sSub>
                  </m:oMath>
                </a14:m>
                <a:r>
                  <a:rPr lang="en-GB" sz="1800">
                    <a:solidFill>
                      <a:srgbClr val="000000"/>
                    </a:solidFill>
                    <a:latin typeface="Century Gothic" panose="020B0502020202020204"/>
                  </a:rPr>
                  <a:t> for every interaction, the ND constrains the </a:t>
                </a:r>
                <a:r>
                  <a:rPr lang="en-GB" sz="1800" b="1">
                    <a:solidFill>
                      <a:srgbClr val="000000"/>
                    </a:solidFill>
                    <a:latin typeface="Century Gothic" panose="020B0502020202020204"/>
                  </a:rPr>
                  <a:t>cross section averaged over the ND flux</a:t>
                </a:r>
              </a:p>
              <a:p>
                <a:endParaRPr lang="en-GB" sz="1050">
                  <a:solidFill>
                    <a:srgbClr val="000000"/>
                  </a:solidFill>
                  <a:latin typeface="Century Gothic" panose="020B0502020202020204"/>
                </a:endParaRPr>
              </a:p>
              <a:p>
                <a:r>
                  <a:rPr lang="en-GB" sz="1800">
                    <a:solidFill>
                      <a:srgbClr val="000000"/>
                    </a:solidFill>
                    <a:latin typeface="Century Gothic" panose="020B0502020202020204"/>
                  </a:rPr>
                  <a:t>This can be </a:t>
                </a:r>
                <a:r>
                  <a:rPr lang="en-GB" sz="1800" b="1">
                    <a:solidFill>
                      <a:srgbClr val="000000"/>
                    </a:solidFill>
                    <a:latin typeface="Century Gothic" panose="020B0502020202020204"/>
                  </a:rPr>
                  <a:t>very different </a:t>
                </a:r>
                <a:r>
                  <a:rPr lang="en-GB" sz="1800">
                    <a:solidFill>
                      <a:srgbClr val="000000"/>
                    </a:solidFill>
                    <a:latin typeface="Century Gothic" panose="020B0502020202020204"/>
                  </a:rPr>
                  <a:t>than the cross section averaged over the </a:t>
                </a:r>
                <a:r>
                  <a:rPr lang="en-GB" sz="1800" b="1">
                    <a:solidFill>
                      <a:srgbClr val="000000"/>
                    </a:solidFill>
                    <a:latin typeface="Century Gothic" panose="020B0502020202020204"/>
                  </a:rPr>
                  <a:t>FD flux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sz="1000">
                  <a:solidFill>
                    <a:srgbClr val="000000"/>
                  </a:solidFill>
                  <a:latin typeface="Century Gothic" panose="020B0502020202020204"/>
                </a:endParaRPr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ED49699-F001-284E-CE8F-41F8FF42CA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34" y="3215018"/>
                <a:ext cx="3329941" cy="3446328"/>
              </a:xfrm>
              <a:prstGeom prst="rect">
                <a:avLst/>
              </a:prstGeom>
              <a:blipFill>
                <a:blip r:embed="rId4"/>
                <a:stretch>
                  <a:fillRect l="-1521" t="-366" r="-2281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ight Brace 10">
            <a:extLst>
              <a:ext uri="{FF2B5EF4-FFF2-40B4-BE49-F238E27FC236}">
                <a16:creationId xmlns:a16="http://schemas.microsoft.com/office/drawing/2014/main" id="{A69F6115-489F-7520-2BFA-BC6C45F75DF6}"/>
              </a:ext>
            </a:extLst>
          </p:cNvPr>
          <p:cNvSpPr/>
          <p:nvPr/>
        </p:nvSpPr>
        <p:spPr>
          <a:xfrm>
            <a:off x="3604260" y="3345180"/>
            <a:ext cx="358140" cy="2865120"/>
          </a:xfrm>
          <a:prstGeom prst="rightBrace">
            <a:avLst>
              <a:gd name="adj1" fmla="val 8333"/>
              <a:gd name="adj2" fmla="val 49734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4C4BE8-803B-6876-0F3C-71A705437F0D}"/>
              </a:ext>
            </a:extLst>
          </p:cNvPr>
          <p:cNvSpPr txBox="1"/>
          <p:nvPr/>
        </p:nvSpPr>
        <p:spPr>
          <a:xfrm>
            <a:off x="4182843" y="4219165"/>
            <a:ext cx="4572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>
                <a:solidFill>
                  <a:srgbClr val="000000"/>
                </a:solidFill>
                <a:latin typeface="Century Gothic" panose="020B0502020202020204"/>
              </a:rPr>
              <a:t>We rely on modelling the </a:t>
            </a:r>
            <a:r>
              <a:rPr lang="en-GB" sz="2000" b="1">
                <a:solidFill>
                  <a:srgbClr val="000000"/>
                </a:solidFill>
                <a:latin typeface="Century Gothic" panose="020B0502020202020204"/>
              </a:rPr>
              <a:t>energy dependence </a:t>
            </a:r>
            <a:r>
              <a:rPr lang="en-GB" sz="2000">
                <a:solidFill>
                  <a:srgbClr val="000000"/>
                </a:solidFill>
                <a:latin typeface="Century Gothic" panose="020B0502020202020204"/>
              </a:rPr>
              <a:t>of cross sections to extrapolate from ND to FD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5813713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8C4644-D085-488D-B889-19EE28A7B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EF746ACC-37E3-CC66-C0B9-0E5775A0CA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646629E-8E22-D098-9EE9-FF33AAC35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25EF44-9C7F-E83B-F5C5-B134937CBC22}"/>
              </a:ext>
            </a:extLst>
          </p:cNvPr>
          <p:cNvSpPr/>
          <p:nvPr/>
        </p:nvSpPr>
        <p:spPr>
          <a:xfrm>
            <a:off x="35496" y="0"/>
            <a:ext cx="102971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0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Near detector constraints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6D19EF-6C1C-29D1-453F-2E2A2096C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40</a:t>
            </a:fld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F0974EC-23EE-5524-1D85-50F0F3CFD2ED}"/>
              </a:ext>
            </a:extLst>
          </p:cNvPr>
          <p:cNvSpPr txBox="1"/>
          <p:nvPr/>
        </p:nvSpPr>
        <p:spPr>
          <a:xfrm>
            <a:off x="155334" y="3215018"/>
            <a:ext cx="67430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u="sng" dirty="0">
                <a:solidFill>
                  <a:srgbClr val="000000"/>
                </a:solidFill>
                <a:latin typeface="Century Gothic" panose="020B0502020202020204"/>
              </a:rPr>
              <a:t>Further complications in extrapolating from ND to FD</a:t>
            </a:r>
            <a:endParaRPr lang="en-GB" sz="1000" b="1" u="sng" dirty="0">
              <a:solidFill>
                <a:srgbClr val="000000"/>
              </a:solidFill>
              <a:latin typeface="Century Gothic" panose="020B050202020202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6C388B-1341-E8B0-23A5-C6DF7AA246FF}"/>
              </a:ext>
            </a:extLst>
          </p:cNvPr>
          <p:cNvSpPr txBox="1"/>
          <p:nvPr/>
        </p:nvSpPr>
        <p:spPr>
          <a:xfrm>
            <a:off x="489646" y="3625795"/>
            <a:ext cx="33299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>
                <a:solidFill>
                  <a:srgbClr val="000000"/>
                </a:solidFill>
                <a:latin typeface="Century Gothic" panose="020B0502020202020204"/>
              </a:rPr>
              <a:t>The ND and FD targets are not always the same</a:t>
            </a:r>
            <a:endParaRPr lang="en-GB" sz="1000">
              <a:solidFill>
                <a:srgbClr val="000000"/>
              </a:solidFill>
              <a:latin typeface="Century Gothic" panose="020B0502020202020204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9BFAAAF-7F76-83D4-7655-144A4735D64E}"/>
              </a:ext>
            </a:extLst>
          </p:cNvPr>
          <p:cNvCxnSpPr>
            <a:cxnSpLocks/>
          </p:cNvCxnSpPr>
          <p:nvPr/>
        </p:nvCxnSpPr>
        <p:spPr>
          <a:xfrm>
            <a:off x="3758507" y="3946511"/>
            <a:ext cx="71016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9D441601-140E-5390-6E85-5E14D297A7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646" y="585101"/>
            <a:ext cx="3497801" cy="2079402"/>
          </a:xfrm>
          <a:prstGeom prst="rect">
            <a:avLst/>
          </a:prstGeom>
        </p:spPr>
      </p:pic>
      <p:pic>
        <p:nvPicPr>
          <p:cNvPr id="28" name="Picture 27" descr="The Super-Kamiokande detector, in cutaway, showing the inner and outer... |  Download Scientific Diagram">
            <a:extLst>
              <a:ext uri="{FF2B5EF4-FFF2-40B4-BE49-F238E27FC236}">
                <a16:creationId xmlns:a16="http://schemas.microsoft.com/office/drawing/2014/main" id="{A068D9BD-743D-DEBA-3B6D-FB0E1C5895D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324" r="44529"/>
          <a:stretch>
            <a:fillRect/>
          </a:stretch>
        </p:blipFill>
        <p:spPr>
          <a:xfrm>
            <a:off x="6582880" y="593285"/>
            <a:ext cx="1129431" cy="177715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CB71682A-5E23-51CE-A008-05FB2FD74D86}"/>
              </a:ext>
            </a:extLst>
          </p:cNvPr>
          <p:cNvSpPr txBox="1"/>
          <p:nvPr/>
        </p:nvSpPr>
        <p:spPr>
          <a:xfrm>
            <a:off x="-433164" y="2718172"/>
            <a:ext cx="5257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>
                <a:solidFill>
                  <a:srgbClr val="000000"/>
                </a:solidFill>
                <a:latin typeface="Century Gothic" panose="020B0502020202020204"/>
              </a:rPr>
              <a:t>T2K ND: ND280</a:t>
            </a:r>
            <a:r>
              <a:rPr lang="en-GB">
                <a:solidFill>
                  <a:srgbClr val="000000"/>
                </a:solidFill>
                <a:latin typeface="Century Gothic" panose="020B0502020202020204"/>
              </a:rPr>
              <a:t> -</a:t>
            </a:r>
            <a:r>
              <a:rPr lang="en-GB" sz="1800">
                <a:solidFill>
                  <a:srgbClr val="000000"/>
                </a:solidFill>
                <a:latin typeface="Century Gothic" panose="020B0502020202020204"/>
              </a:rPr>
              <a:t> mostly carbon</a:t>
            </a:r>
            <a:endParaRPr lang="en-GB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EA3F0C7-9B67-AA12-9115-8AC8D2551CFE}"/>
              </a:ext>
            </a:extLst>
          </p:cNvPr>
          <p:cNvSpPr txBox="1"/>
          <p:nvPr/>
        </p:nvSpPr>
        <p:spPr>
          <a:xfrm>
            <a:off x="4468676" y="2740434"/>
            <a:ext cx="5257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>
                <a:solidFill>
                  <a:srgbClr val="000000"/>
                </a:solidFill>
                <a:latin typeface="Century Gothic" panose="020B0502020202020204"/>
              </a:rPr>
              <a:t>T2K FD: Super-K - water</a:t>
            </a:r>
            <a:endParaRPr lang="en-GB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B4942E9-F9F0-8577-8270-A1C23147F975}"/>
              </a:ext>
            </a:extLst>
          </p:cNvPr>
          <p:cNvSpPr txBox="1"/>
          <p:nvPr/>
        </p:nvSpPr>
        <p:spPr>
          <a:xfrm>
            <a:off x="4572000" y="3591663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>
                <a:solidFill>
                  <a:srgbClr val="000000"/>
                </a:solidFill>
                <a:latin typeface="Century Gothic" panose="020B0502020202020204"/>
              </a:rPr>
              <a:t>We rely on modelling the </a:t>
            </a:r>
            <a:r>
              <a:rPr lang="en-GB" sz="2000" b="1">
                <a:solidFill>
                  <a:srgbClr val="000000"/>
                </a:solidFill>
                <a:latin typeface="Century Gothic" panose="020B0502020202020204"/>
              </a:rPr>
              <a:t>target dependence </a:t>
            </a:r>
            <a:r>
              <a:rPr lang="en-GB" sz="2000">
                <a:solidFill>
                  <a:srgbClr val="000000"/>
                </a:solidFill>
                <a:latin typeface="Century Gothic" panose="020B0502020202020204"/>
              </a:rPr>
              <a:t>of cross sections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5162109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3C1E6-5E97-9D87-AD57-A7B5D9A99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91A1CA50-1C06-87CF-D408-FDD73CFB9A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20DAA4F8-332D-F7BF-0C85-367CBFE74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DC5B88-A270-5A23-00FD-D84681F33DBC}"/>
              </a:ext>
            </a:extLst>
          </p:cNvPr>
          <p:cNvSpPr/>
          <p:nvPr/>
        </p:nvSpPr>
        <p:spPr>
          <a:xfrm>
            <a:off x="35496" y="0"/>
            <a:ext cx="102971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0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Near detector constraints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BCE4B94-35BD-C2BA-90FA-E5BEA9498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41</a:t>
            </a:fld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0DCE7C-441B-225E-1146-C8A3B15664E4}"/>
              </a:ext>
            </a:extLst>
          </p:cNvPr>
          <p:cNvSpPr txBox="1"/>
          <p:nvPr/>
        </p:nvSpPr>
        <p:spPr>
          <a:xfrm>
            <a:off x="489646" y="3625795"/>
            <a:ext cx="33299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>
                <a:solidFill>
                  <a:schemeClr val="bg1">
                    <a:lumMod val="75000"/>
                  </a:schemeClr>
                </a:solidFill>
                <a:latin typeface="Century Gothic" panose="020B0502020202020204"/>
              </a:rPr>
              <a:t>The ND and FD targets are not always the same</a:t>
            </a:r>
            <a:endParaRPr lang="en-GB" sz="1000">
              <a:solidFill>
                <a:schemeClr val="bg1">
                  <a:lumMod val="75000"/>
                </a:schemeClr>
              </a:solidFill>
              <a:latin typeface="Century Gothic" panose="020B050202020202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5B51B4-87D1-32AD-4003-ED7DED534056}"/>
              </a:ext>
            </a:extLst>
          </p:cNvPr>
          <p:cNvSpPr txBox="1"/>
          <p:nvPr/>
        </p:nvSpPr>
        <p:spPr>
          <a:xfrm>
            <a:off x="4572000" y="3591663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>
                <a:solidFill>
                  <a:schemeClr val="bg1">
                    <a:lumMod val="75000"/>
                  </a:schemeClr>
                </a:solidFill>
                <a:latin typeface="Century Gothic" panose="020B0502020202020204"/>
              </a:rPr>
              <a:t>We rely on modelling the </a:t>
            </a:r>
            <a:r>
              <a:rPr lang="en-GB" sz="2000" b="1">
                <a:solidFill>
                  <a:schemeClr val="bg1">
                    <a:lumMod val="75000"/>
                  </a:schemeClr>
                </a:solidFill>
                <a:latin typeface="Century Gothic" panose="020B0502020202020204"/>
              </a:rPr>
              <a:t>target dependence </a:t>
            </a:r>
            <a:r>
              <a:rPr lang="en-GB" sz="2000">
                <a:solidFill>
                  <a:schemeClr val="bg1">
                    <a:lumMod val="75000"/>
                  </a:schemeClr>
                </a:solidFill>
                <a:latin typeface="Century Gothic" panose="020B0502020202020204"/>
              </a:rPr>
              <a:t>of cross sections</a:t>
            </a:r>
            <a:endParaRPr lang="en-GB" sz="240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6BE22EA-FC4A-47BB-4DD7-817743408D27}"/>
              </a:ext>
            </a:extLst>
          </p:cNvPr>
          <p:cNvCxnSpPr>
            <a:cxnSpLocks/>
          </p:cNvCxnSpPr>
          <p:nvPr/>
        </p:nvCxnSpPr>
        <p:spPr>
          <a:xfrm>
            <a:off x="3758507" y="3946511"/>
            <a:ext cx="710169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7B3464EA-642D-577B-1B5A-C82EE07C9ABF}"/>
              </a:ext>
            </a:extLst>
          </p:cNvPr>
          <p:cNvSpPr txBox="1"/>
          <p:nvPr/>
        </p:nvSpPr>
        <p:spPr>
          <a:xfrm>
            <a:off x="1304187" y="2718172"/>
            <a:ext cx="5257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>
                <a:solidFill>
                  <a:srgbClr val="000000"/>
                </a:solidFill>
                <a:latin typeface="Century Gothic" panose="020B0502020202020204"/>
              </a:rPr>
              <a:t>Small ND vs large FD</a:t>
            </a:r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0C7C09-A886-64E7-5A6E-8C46252AFEF6}"/>
              </a:ext>
            </a:extLst>
          </p:cNvPr>
          <p:cNvSpPr txBox="1"/>
          <p:nvPr/>
        </p:nvSpPr>
        <p:spPr>
          <a:xfrm>
            <a:off x="428566" y="4462540"/>
            <a:ext cx="37395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>
                <a:solidFill>
                  <a:srgbClr val="000000"/>
                </a:solidFill>
                <a:latin typeface="Century Gothic" panose="020B0502020202020204"/>
              </a:rPr>
              <a:t>The ND and FD acceptance are not always the same</a:t>
            </a:r>
            <a:endParaRPr lang="en-GB" sz="1000">
              <a:solidFill>
                <a:srgbClr val="000000"/>
              </a:solidFill>
              <a:latin typeface="Century Gothic" panose="020B050202020202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A80063A-6FE8-923D-7D87-BF15FB74D0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4616" y="771106"/>
            <a:ext cx="3556942" cy="1772843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6CEC1BA-A26D-2A30-0E2F-9172E0ED0D75}"/>
              </a:ext>
            </a:extLst>
          </p:cNvPr>
          <p:cNvCxnSpPr>
            <a:cxnSpLocks/>
          </p:cNvCxnSpPr>
          <p:nvPr/>
        </p:nvCxnSpPr>
        <p:spPr>
          <a:xfrm>
            <a:off x="3813055" y="4860911"/>
            <a:ext cx="71016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079572C-0966-56AD-FF91-54962017C19B}"/>
              </a:ext>
            </a:extLst>
          </p:cNvPr>
          <p:cNvSpPr txBox="1"/>
          <p:nvPr/>
        </p:nvSpPr>
        <p:spPr>
          <a:xfrm>
            <a:off x="4572000" y="4506968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>
                <a:solidFill>
                  <a:srgbClr val="000000"/>
                </a:solidFill>
                <a:latin typeface="Century Gothic" panose="020B0502020202020204"/>
              </a:rPr>
              <a:t>We rely on modelling the </a:t>
            </a:r>
            <a:r>
              <a:rPr lang="en-GB" sz="2000" b="1">
                <a:solidFill>
                  <a:srgbClr val="000000"/>
                </a:solidFill>
                <a:latin typeface="Century Gothic" panose="020B0502020202020204"/>
              </a:rPr>
              <a:t>angular dependence </a:t>
            </a:r>
            <a:r>
              <a:rPr lang="en-GB" sz="2000">
                <a:solidFill>
                  <a:srgbClr val="000000"/>
                </a:solidFill>
                <a:latin typeface="Century Gothic" panose="020B0502020202020204"/>
              </a:rPr>
              <a:t>of cross sections</a:t>
            </a:r>
            <a:endParaRPr lang="en-GB" sz="24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6E1C01-9034-C571-B470-FD824DFDC0E0}"/>
              </a:ext>
            </a:extLst>
          </p:cNvPr>
          <p:cNvSpPr txBox="1"/>
          <p:nvPr/>
        </p:nvSpPr>
        <p:spPr>
          <a:xfrm>
            <a:off x="155334" y="3215018"/>
            <a:ext cx="67430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u="sng" dirty="0">
                <a:solidFill>
                  <a:srgbClr val="000000"/>
                </a:solidFill>
                <a:latin typeface="Century Gothic" panose="020B0502020202020204"/>
              </a:rPr>
              <a:t>Further complications in extrapolating from ND to FD</a:t>
            </a:r>
            <a:endParaRPr lang="en-GB" sz="1000" b="1" u="sng" dirty="0">
              <a:solidFill>
                <a:srgbClr val="000000"/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1707908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0E095-BF97-AACE-8576-D36049E2B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50A1D8F2-CE96-7591-44E2-67E0DFB409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004"/>
          <a:stretch>
            <a:fillRect/>
          </a:stretch>
        </p:blipFill>
        <p:spPr>
          <a:xfrm>
            <a:off x="4783516" y="800099"/>
            <a:ext cx="2873993" cy="1727439"/>
          </a:xfrm>
          <a:prstGeom prst="rect">
            <a:avLst/>
          </a:prstGeom>
        </p:spPr>
      </p:pic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24CEE24E-9D5F-8F90-22B9-94636484C0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45DA990-B887-2398-D44C-983C30858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4D7D1B-EDA9-ADF9-51F8-860F9D92EB21}"/>
              </a:ext>
            </a:extLst>
          </p:cNvPr>
          <p:cNvSpPr/>
          <p:nvPr/>
        </p:nvSpPr>
        <p:spPr>
          <a:xfrm>
            <a:off x="35496" y="0"/>
            <a:ext cx="102971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0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Near detector constraints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05C9084-689E-2EE4-ECDF-CEA18FE2E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42</a:t>
            </a:fld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930278-7366-3C2B-A842-8A12C5BDC1E3}"/>
              </a:ext>
            </a:extLst>
          </p:cNvPr>
          <p:cNvSpPr txBox="1"/>
          <p:nvPr/>
        </p:nvSpPr>
        <p:spPr>
          <a:xfrm>
            <a:off x="489646" y="3625795"/>
            <a:ext cx="33299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>
                <a:solidFill>
                  <a:schemeClr val="bg1">
                    <a:lumMod val="75000"/>
                  </a:schemeClr>
                </a:solidFill>
                <a:latin typeface="Century Gothic" panose="020B0502020202020204"/>
              </a:rPr>
              <a:t>The ND and FD targets are not always the same</a:t>
            </a:r>
            <a:endParaRPr lang="en-GB" sz="1000">
              <a:solidFill>
                <a:schemeClr val="bg1">
                  <a:lumMod val="75000"/>
                </a:schemeClr>
              </a:solidFill>
              <a:latin typeface="Century Gothic" panose="020B050202020202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A889EB-1477-90DC-CC2D-A1A85477F0A2}"/>
              </a:ext>
            </a:extLst>
          </p:cNvPr>
          <p:cNvSpPr txBox="1"/>
          <p:nvPr/>
        </p:nvSpPr>
        <p:spPr>
          <a:xfrm>
            <a:off x="4572000" y="3591663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>
                <a:solidFill>
                  <a:schemeClr val="bg1">
                    <a:lumMod val="75000"/>
                  </a:schemeClr>
                </a:solidFill>
                <a:latin typeface="Century Gothic" panose="020B0502020202020204"/>
              </a:rPr>
              <a:t>We rely on modelling the </a:t>
            </a:r>
            <a:r>
              <a:rPr lang="en-GB" sz="2000" b="1">
                <a:solidFill>
                  <a:schemeClr val="bg1">
                    <a:lumMod val="75000"/>
                  </a:schemeClr>
                </a:solidFill>
                <a:latin typeface="Century Gothic" panose="020B0502020202020204"/>
              </a:rPr>
              <a:t>target dependence </a:t>
            </a:r>
            <a:r>
              <a:rPr lang="en-GB" sz="2000">
                <a:solidFill>
                  <a:schemeClr val="bg1">
                    <a:lumMod val="75000"/>
                  </a:schemeClr>
                </a:solidFill>
                <a:latin typeface="Century Gothic" panose="020B0502020202020204"/>
              </a:rPr>
              <a:t>of cross sections</a:t>
            </a:r>
            <a:endParaRPr lang="en-GB" sz="240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FB73D02-8AAE-631B-CB91-7621F07B0850}"/>
              </a:ext>
            </a:extLst>
          </p:cNvPr>
          <p:cNvCxnSpPr>
            <a:cxnSpLocks/>
          </p:cNvCxnSpPr>
          <p:nvPr/>
        </p:nvCxnSpPr>
        <p:spPr>
          <a:xfrm>
            <a:off x="3758507" y="3946511"/>
            <a:ext cx="710169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EE5FCC9-1620-E0B5-C3D5-4DAF59A8F3B5}"/>
              </a:ext>
            </a:extLst>
          </p:cNvPr>
          <p:cNvSpPr txBox="1"/>
          <p:nvPr/>
        </p:nvSpPr>
        <p:spPr>
          <a:xfrm>
            <a:off x="428566" y="4462540"/>
            <a:ext cx="37395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>
                <a:solidFill>
                  <a:schemeClr val="bg1">
                    <a:lumMod val="75000"/>
                  </a:schemeClr>
                </a:solidFill>
                <a:latin typeface="Century Gothic" panose="020B0502020202020204"/>
              </a:rPr>
              <a:t>The ND and FD acceptance are not always the same</a:t>
            </a:r>
            <a:endParaRPr lang="en-GB" sz="1000">
              <a:solidFill>
                <a:schemeClr val="bg1">
                  <a:lumMod val="75000"/>
                </a:schemeClr>
              </a:solidFill>
              <a:latin typeface="Century Gothic" panose="020B0502020202020204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319CC59-97B9-5BDE-70CD-0D97B066193B}"/>
              </a:ext>
            </a:extLst>
          </p:cNvPr>
          <p:cNvCxnSpPr>
            <a:cxnSpLocks/>
          </p:cNvCxnSpPr>
          <p:nvPr/>
        </p:nvCxnSpPr>
        <p:spPr>
          <a:xfrm>
            <a:off x="3813055" y="4860911"/>
            <a:ext cx="710169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BEB334C2-8AF4-44B5-B966-46A422171DC4}"/>
              </a:ext>
            </a:extLst>
          </p:cNvPr>
          <p:cNvSpPr txBox="1"/>
          <p:nvPr/>
        </p:nvSpPr>
        <p:spPr>
          <a:xfrm>
            <a:off x="4572000" y="4506968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>
                <a:solidFill>
                  <a:schemeClr val="bg1">
                    <a:lumMod val="75000"/>
                  </a:schemeClr>
                </a:solidFill>
                <a:latin typeface="Century Gothic" panose="020B0502020202020204"/>
              </a:rPr>
              <a:t>We rely on modelling the </a:t>
            </a:r>
            <a:r>
              <a:rPr lang="en-GB" sz="2000" b="1">
                <a:solidFill>
                  <a:schemeClr val="bg1">
                    <a:lumMod val="75000"/>
                  </a:schemeClr>
                </a:solidFill>
                <a:latin typeface="Century Gothic" panose="020B0502020202020204"/>
              </a:rPr>
              <a:t>angular dependence </a:t>
            </a:r>
            <a:r>
              <a:rPr lang="en-GB" sz="2000">
                <a:solidFill>
                  <a:schemeClr val="bg1">
                    <a:lumMod val="75000"/>
                  </a:schemeClr>
                </a:solidFill>
                <a:latin typeface="Century Gothic" panose="020B0502020202020204"/>
              </a:rPr>
              <a:t>of cross sections</a:t>
            </a:r>
            <a:endParaRPr lang="en-GB" sz="2400">
              <a:solidFill>
                <a:schemeClr val="bg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8184D64-A692-EFB1-D9B7-9910718E175A}"/>
                  </a:ext>
                </a:extLst>
              </p:cNvPr>
              <p:cNvSpPr txBox="1"/>
              <p:nvPr/>
            </p:nvSpPr>
            <p:spPr>
              <a:xfrm>
                <a:off x="428565" y="5367351"/>
                <a:ext cx="3739574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1800">
                    <a:solidFill>
                      <a:srgbClr val="000000"/>
                    </a:solidFill>
                    <a:latin typeface="Century Gothic" panose="020B0502020202020204"/>
                  </a:rPr>
                  <a:t>We do not have many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GB" sz="1000">
                    <a:solidFill>
                      <a:srgbClr val="000000"/>
                    </a:solidFill>
                    <a:latin typeface="Century Gothic" panose="020B0502020202020204"/>
                  </a:rPr>
                  <a:t> </a:t>
                </a:r>
                <a:r>
                  <a:rPr lang="en-GB">
                    <a:solidFill>
                      <a:srgbClr val="000000"/>
                    </a:solidFill>
                    <a:latin typeface="Century Gothic" panose="020B0502020202020204"/>
                  </a:rPr>
                  <a:t>at the ND and they do not match the flux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GB" sz="1000">
                    <a:solidFill>
                      <a:srgbClr val="000000"/>
                    </a:solidFill>
                    <a:latin typeface="Century Gothic" panose="020B0502020202020204"/>
                  </a:rPr>
                  <a:t> </a:t>
                </a:r>
                <a:r>
                  <a:rPr lang="en-GB">
                    <a:solidFill>
                      <a:srgbClr val="000000"/>
                    </a:solidFill>
                    <a:latin typeface="Century Gothic" panose="020B0502020202020204"/>
                  </a:rPr>
                  <a:t>at the FD</a:t>
                </a:r>
                <a:endParaRPr lang="en-GB" sz="1000">
                  <a:solidFill>
                    <a:srgbClr val="000000"/>
                  </a:solidFill>
                  <a:latin typeface="Century Gothic" panose="020B0502020202020204"/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8184D64-A692-EFB1-D9B7-9910718E17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565" y="5367351"/>
                <a:ext cx="3739574" cy="923330"/>
              </a:xfrm>
              <a:prstGeom prst="rect">
                <a:avLst/>
              </a:prstGeom>
              <a:blipFill>
                <a:blip r:embed="rId4"/>
                <a:stretch>
                  <a:fillRect l="-1014" t="-2703" b="-9459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AD393B4-012F-54C1-DDA2-E897AE41892B}"/>
              </a:ext>
            </a:extLst>
          </p:cNvPr>
          <p:cNvCxnSpPr>
            <a:cxnSpLocks/>
          </p:cNvCxnSpPr>
          <p:nvPr/>
        </p:nvCxnSpPr>
        <p:spPr>
          <a:xfrm>
            <a:off x="3781366" y="5829016"/>
            <a:ext cx="71016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AC924D5-03EE-43C2-7CC5-480F6D296648}"/>
              </a:ext>
            </a:extLst>
          </p:cNvPr>
          <p:cNvSpPr txBox="1"/>
          <p:nvPr/>
        </p:nvSpPr>
        <p:spPr>
          <a:xfrm>
            <a:off x="4572000" y="5405194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>
                <a:solidFill>
                  <a:srgbClr val="000000"/>
                </a:solidFill>
                <a:latin typeface="Century Gothic" panose="020B0502020202020204"/>
              </a:rPr>
              <a:t>We rely on modelling the </a:t>
            </a:r>
            <a:r>
              <a:rPr lang="en-GB" sz="2000" b="1">
                <a:solidFill>
                  <a:srgbClr val="000000"/>
                </a:solidFill>
                <a:latin typeface="Century Gothic" panose="020B0502020202020204"/>
              </a:rPr>
              <a:t>flavour dependence </a:t>
            </a:r>
            <a:r>
              <a:rPr lang="en-GB" sz="2000">
                <a:solidFill>
                  <a:srgbClr val="000000"/>
                </a:solidFill>
                <a:latin typeface="Century Gothic" panose="020B0502020202020204"/>
              </a:rPr>
              <a:t>of cross sections</a:t>
            </a:r>
            <a:endParaRPr lang="en-GB" sz="24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82C107C-A1D7-FAAA-795F-ED0767D71FDE}"/>
              </a:ext>
            </a:extLst>
          </p:cNvPr>
          <p:cNvSpPr txBox="1"/>
          <p:nvPr/>
        </p:nvSpPr>
        <p:spPr>
          <a:xfrm>
            <a:off x="5939001" y="1792381"/>
            <a:ext cx="155448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050">
                <a:solidFill>
                  <a:srgbClr val="000000"/>
                </a:solidFill>
                <a:latin typeface="Century Gothic" panose="020B0502020202020204"/>
              </a:rPr>
              <a:t>Plot by L. Munteanu</a:t>
            </a:r>
            <a:endParaRPr lang="en-GB" sz="100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A24DC177-EE34-BF5A-D0E6-0DDB1197DC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445" y="585808"/>
            <a:ext cx="3032582" cy="2052185"/>
          </a:xfrm>
          <a:prstGeom prst="rect">
            <a:avLst/>
          </a:prstGeom>
        </p:spPr>
      </p:pic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CAF5F20-3AB5-8067-3341-1A9EAE62242D}"/>
              </a:ext>
            </a:extLst>
          </p:cNvPr>
          <p:cNvCxnSpPr>
            <a:cxnSpLocks/>
          </p:cNvCxnSpPr>
          <p:nvPr/>
        </p:nvCxnSpPr>
        <p:spPr>
          <a:xfrm flipV="1">
            <a:off x="1277300" y="898368"/>
            <a:ext cx="0" cy="79163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CF68755-5951-C42F-A492-B32D29B72B3E}"/>
                  </a:ext>
                </a:extLst>
              </p:cNvPr>
              <p:cNvSpPr txBox="1"/>
              <p:nvPr/>
            </p:nvSpPr>
            <p:spPr>
              <a:xfrm>
                <a:off x="-474284" y="2568984"/>
                <a:ext cx="5257800" cy="6045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GB" sz="900">
                    <a:solidFill>
                      <a:srgbClr val="000000"/>
                    </a:solidFill>
                    <a:latin typeface="Century Gothic" panose="020B0502020202020204"/>
                  </a:rPr>
                  <a:t> </a:t>
                </a:r>
                <a:r>
                  <a:rPr lang="en-GB" sz="1600">
                    <a:solidFill>
                      <a:srgbClr val="000000"/>
                    </a:solidFill>
                    <a:latin typeface="Century Gothic" panose="020B0502020202020204"/>
                  </a:rPr>
                  <a:t>flux is more than100x less than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en-GB" sz="1600">
                    <a:solidFill>
                      <a:srgbClr val="000000"/>
                    </a:solidFill>
                    <a:latin typeface="Century Gothic" panose="020B0502020202020204"/>
                  </a:rPr>
                  <a:t> </a:t>
                </a:r>
              </a:p>
              <a:p>
                <a:pPr algn="ctr"/>
                <a:r>
                  <a:rPr lang="en-GB" sz="1600">
                    <a:solidFill>
                      <a:srgbClr val="000000"/>
                    </a:solidFill>
                    <a:latin typeface="Century Gothic" panose="020B0502020202020204"/>
                  </a:rPr>
                  <a:t>(low stats + challenging backgrounds) </a:t>
                </a:r>
                <a:endParaRPr lang="en-GB" sz="1600"/>
              </a:p>
            </p:txBody>
          </p:sp>
        </mc:Choice>
        <mc:Fallback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CF68755-5951-C42F-A492-B32D29B72B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74284" y="2568984"/>
                <a:ext cx="5257800" cy="604589"/>
              </a:xfrm>
              <a:prstGeom prst="rect">
                <a:avLst/>
              </a:prstGeom>
              <a:blipFill>
                <a:blip r:embed="rId6"/>
                <a:stretch>
                  <a:fillRect t="-6122" b="-10204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>
            <a:extLst>
              <a:ext uri="{FF2B5EF4-FFF2-40B4-BE49-F238E27FC236}">
                <a16:creationId xmlns:a16="http://schemas.microsoft.com/office/drawing/2014/main" id="{4DDF9F83-4C0C-B30C-9B2D-754984593A37}"/>
              </a:ext>
            </a:extLst>
          </p:cNvPr>
          <p:cNvSpPr txBox="1"/>
          <p:nvPr/>
        </p:nvSpPr>
        <p:spPr>
          <a:xfrm>
            <a:off x="1368740" y="1105334"/>
            <a:ext cx="142025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/>
            <a:r>
              <a:rPr lang="en-GB" sz="800" b="0" i="0">
                <a:effectLst/>
                <a:latin typeface="+mn-lt"/>
              </a:rPr>
              <a:t> </a:t>
            </a:r>
            <a:r>
              <a:rPr lang="en-GB" sz="800" b="0" i="1" err="1">
                <a:effectLst/>
                <a:latin typeface="+mn-lt"/>
              </a:rPr>
              <a:t>Eur.Phys.J.C</a:t>
            </a:r>
            <a:r>
              <a:rPr lang="en-GB" sz="800" b="0" i="0">
                <a:effectLst/>
                <a:latin typeface="+mn-lt"/>
              </a:rPr>
              <a:t> 86 (2026) 2, 170</a:t>
            </a:r>
            <a:endParaRPr lang="en-GB" sz="300" b="0" i="0">
              <a:effectLst/>
              <a:latin typeface="-apple-system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3DCD359-57FD-91CB-418C-B06B762B46E7}"/>
                  </a:ext>
                </a:extLst>
              </p:cNvPr>
              <p:cNvSpPr txBox="1"/>
              <p:nvPr/>
            </p:nvSpPr>
            <p:spPr>
              <a:xfrm>
                <a:off x="4572000" y="2568984"/>
                <a:ext cx="371856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GB" sz="900">
                    <a:solidFill>
                      <a:srgbClr val="000000"/>
                    </a:solidFill>
                    <a:latin typeface="Century Gothic" panose="020B0502020202020204"/>
                  </a:rPr>
                  <a:t> </a:t>
                </a:r>
                <a:r>
                  <a:rPr lang="en-GB" sz="1600">
                    <a:solidFill>
                      <a:srgbClr val="000000"/>
                    </a:solidFill>
                    <a:latin typeface="Century Gothic" panose="020B0502020202020204"/>
                  </a:rPr>
                  <a:t>event rate shape at ND is very different to that expected at FD</a:t>
                </a:r>
                <a:endParaRPr lang="en-GB" sz="1600"/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3DCD359-57FD-91CB-418C-B06B762B46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568984"/>
                <a:ext cx="3718560" cy="584775"/>
              </a:xfrm>
              <a:prstGeom prst="rect">
                <a:avLst/>
              </a:prstGeom>
              <a:blipFill>
                <a:blip r:embed="rId7"/>
                <a:stretch>
                  <a:fillRect t="-2128" b="-10638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0973BAB8-448D-3863-DCB6-27B5C9679D4D}"/>
              </a:ext>
            </a:extLst>
          </p:cNvPr>
          <p:cNvSpPr txBox="1"/>
          <p:nvPr/>
        </p:nvSpPr>
        <p:spPr>
          <a:xfrm>
            <a:off x="155334" y="3215018"/>
            <a:ext cx="67430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u="sng" dirty="0">
                <a:solidFill>
                  <a:srgbClr val="000000"/>
                </a:solidFill>
                <a:latin typeface="Century Gothic" panose="020B0502020202020204"/>
              </a:rPr>
              <a:t>Further complications in extrapolating from ND to FD</a:t>
            </a:r>
            <a:endParaRPr lang="en-GB" sz="1000" b="1" u="sng" dirty="0">
              <a:solidFill>
                <a:srgbClr val="000000"/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1154308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64F84-35F3-9CBC-72B0-19C1466D6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E543B19F-E39D-DB57-289A-16411D8A20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46AFAC3-090E-9116-36E1-5CF350F4E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DF9604-203B-6ED9-C175-05169F512A30}"/>
              </a:ext>
            </a:extLst>
          </p:cNvPr>
          <p:cNvSpPr/>
          <p:nvPr/>
        </p:nvSpPr>
        <p:spPr>
          <a:xfrm>
            <a:off x="-1563" y="0"/>
            <a:ext cx="9456044" cy="70788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2952323"/>
            <a:r>
              <a:rPr lang="en-GB" sz="40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Six things we need to model</a:t>
            </a:r>
            <a:endParaRPr lang="en-GB" sz="4000">
              <a:solidFill>
                <a:schemeClr val="accent2">
                  <a:lumMod val="50000"/>
                </a:schemeClr>
              </a:solidFill>
              <a:latin typeface="Century Gothic" panose="020B0502020202020204"/>
              <a:cs typeface="Aharoni" panose="02010803020104030203" pitchFamily="2" charset="-79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588FE2B-E726-BD12-DCCE-98E18247FCBE}"/>
              </a:ext>
            </a:extLst>
          </p:cNvPr>
          <p:cNvSpPr/>
          <p:nvPr/>
        </p:nvSpPr>
        <p:spPr>
          <a:xfrm>
            <a:off x="6582880" y="555012"/>
            <a:ext cx="25923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(a non exhaustive list)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A80A2B-7567-F643-DE89-CD0999F9E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00485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21593-4576-95D4-0C4B-A0C6890EB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9465F8AB-542E-C4C1-0D8D-8AFE028292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6ADA332-DC2E-1DB8-9272-2704D1C63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89D5C2-27B6-999F-EAE7-B027A8D5BABA}"/>
              </a:ext>
            </a:extLst>
          </p:cNvPr>
          <p:cNvSpPr/>
          <p:nvPr/>
        </p:nvSpPr>
        <p:spPr>
          <a:xfrm>
            <a:off x="-1563" y="0"/>
            <a:ext cx="9456044" cy="70788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2952323"/>
            <a:r>
              <a:rPr lang="en-GB" sz="40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Six things we need to model</a:t>
            </a:r>
            <a:endParaRPr lang="en-GB" sz="4000">
              <a:solidFill>
                <a:schemeClr val="accent2">
                  <a:lumMod val="50000"/>
                </a:schemeClr>
              </a:solidFill>
              <a:latin typeface="Century Gothic" panose="020B0502020202020204"/>
              <a:cs typeface="Aharoni" panose="02010803020104030203" pitchFamily="2" charset="-79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A6AB7AC-CDA5-8315-9332-59D58E7C381D}"/>
              </a:ext>
            </a:extLst>
          </p:cNvPr>
          <p:cNvSpPr/>
          <p:nvPr/>
        </p:nvSpPr>
        <p:spPr>
          <a:xfrm>
            <a:off x="0" y="896188"/>
            <a:ext cx="9454481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defTabSz="2952323">
              <a:buFont typeface="+mj-lt"/>
              <a:buAutoNum type="arabicPeriod"/>
            </a:pPr>
            <a:r>
              <a:rPr lang="en-GB" sz="24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The smearing of our neutrino energy reconstruction</a:t>
            </a:r>
          </a:p>
          <a:p>
            <a:pPr marL="719138" lvl="1" indent="-261938" defTabSz="2952323">
              <a:buFont typeface="Arial" panose="020B0604020202020204" pitchFamily="34" charset="0"/>
              <a:buChar char="•"/>
            </a:pPr>
            <a:r>
              <a:rPr lang="en-GB" sz="2000" i="1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So we can infer the shape of the oscillated spectrum</a:t>
            </a:r>
          </a:p>
          <a:p>
            <a:pPr marL="719138" lvl="1" indent="-261938" defTabSz="2952323">
              <a:buFont typeface="Arial" panose="020B0604020202020204" pitchFamily="34" charset="0"/>
              <a:buChar char="•"/>
            </a:pPr>
            <a:endParaRPr lang="en-GB" i="1">
              <a:solidFill>
                <a:srgbClr val="1F497D">
                  <a:lumMod val="50000"/>
                </a:srgbClr>
              </a:solidFill>
              <a:latin typeface="Century Gothic" panose="020B0502020202020204"/>
            </a:endParaRPr>
          </a:p>
          <a:p>
            <a:pPr defTabSz="2952323"/>
            <a:endParaRPr lang="en-GB" sz="2000" i="1">
              <a:solidFill>
                <a:srgbClr val="1F497D">
                  <a:lumMod val="50000"/>
                </a:srgbClr>
              </a:solidFill>
              <a:latin typeface="Century Gothic" panose="020B0502020202020204"/>
            </a:endParaRP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 sz="2400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marL="354013" lvl="0" indent="-354013" defTabSz="2952323">
              <a:buFont typeface="Arial" panose="020B0604020202020204" pitchFamily="34" charset="0"/>
              <a:buChar char="•"/>
            </a:pPr>
            <a:endParaRPr lang="en-GB" sz="2400">
              <a:solidFill>
                <a:srgbClr val="1F497D">
                  <a:lumMod val="50000"/>
                </a:srgbClr>
              </a:solidFill>
              <a:latin typeface="Century Gothic" panose="020B0502020202020204"/>
            </a:endParaRPr>
          </a:p>
          <a:p>
            <a:pPr marL="811213" lvl="1" indent="-354013" defTabSz="2952323">
              <a:buFont typeface="Arial" panose="020B0604020202020204" pitchFamily="34" charset="0"/>
              <a:buChar char="•"/>
            </a:pPr>
            <a:endParaRPr lang="en-GB" sz="2400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F5706AE-3FF6-6E27-E337-B9FAAFEE6618}"/>
              </a:ext>
            </a:extLst>
          </p:cNvPr>
          <p:cNvSpPr/>
          <p:nvPr/>
        </p:nvSpPr>
        <p:spPr>
          <a:xfrm>
            <a:off x="6582880" y="555012"/>
            <a:ext cx="25923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(a non exhaustive list)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F1749F-05F3-F714-5107-AB9EBF96F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72794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0A9E9-9BE0-212A-1875-34D972DC1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BA37E809-31EE-6237-D9A7-4E3DCF6CBF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3EA3B3C-4B04-5192-D22B-C6C41E335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3BE2D1-8904-3B50-A678-CBCDAD2BFABC}"/>
              </a:ext>
            </a:extLst>
          </p:cNvPr>
          <p:cNvSpPr/>
          <p:nvPr/>
        </p:nvSpPr>
        <p:spPr>
          <a:xfrm>
            <a:off x="-1563" y="0"/>
            <a:ext cx="9456044" cy="70788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2952323"/>
            <a:r>
              <a:rPr lang="en-GB" sz="40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Six things we need to model</a:t>
            </a:r>
            <a:endParaRPr lang="en-GB" sz="4000">
              <a:solidFill>
                <a:schemeClr val="accent2">
                  <a:lumMod val="50000"/>
                </a:schemeClr>
              </a:solidFill>
              <a:latin typeface="Century Gothic" panose="020B0502020202020204"/>
              <a:cs typeface="Aharoni" panose="02010803020104030203" pitchFamily="2" charset="-79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1F4E865-2004-EA71-E2B0-3B06EAE7C571}"/>
              </a:ext>
            </a:extLst>
          </p:cNvPr>
          <p:cNvSpPr/>
          <p:nvPr/>
        </p:nvSpPr>
        <p:spPr>
          <a:xfrm>
            <a:off x="0" y="896188"/>
            <a:ext cx="9454481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defTabSz="2952323">
              <a:buFont typeface="+mj-lt"/>
              <a:buAutoNum type="arabicPeriod"/>
            </a:pPr>
            <a:r>
              <a:rPr lang="en-GB" sz="24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The smearing of our neutrino energy reconstruction</a:t>
            </a:r>
          </a:p>
          <a:p>
            <a:pPr marL="719138" lvl="1" indent="-261938" defTabSz="2952323">
              <a:buFont typeface="Arial" panose="020B0604020202020204" pitchFamily="34" charset="0"/>
              <a:buChar char="•"/>
            </a:pPr>
            <a:r>
              <a:rPr lang="en-GB" sz="2000" i="1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So we can infer the shape of the oscillated spectrum</a:t>
            </a:r>
          </a:p>
          <a:p>
            <a:pPr marL="719138" lvl="1" indent="-261938" defTabSz="2952323">
              <a:buFont typeface="Arial" panose="020B0604020202020204" pitchFamily="34" charset="0"/>
              <a:buChar char="•"/>
            </a:pPr>
            <a:endParaRPr lang="en-GB" i="1">
              <a:solidFill>
                <a:srgbClr val="1F497D">
                  <a:lumMod val="50000"/>
                </a:srgbClr>
              </a:solidFill>
              <a:latin typeface="Century Gothic" panose="020B0502020202020204"/>
            </a:endParaRPr>
          </a:p>
          <a:p>
            <a:pPr marL="457200" indent="-457200" defTabSz="2952323">
              <a:buFont typeface="+mj-lt"/>
              <a:buAutoNum type="arabicPeriod"/>
            </a:pPr>
            <a:r>
              <a:rPr lang="en-GB" sz="24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The energy dependence of neutrino cross sections</a:t>
            </a:r>
          </a:p>
          <a:p>
            <a:pPr marL="719138" lvl="1" indent="-261938" defTabSz="2952323">
              <a:buFont typeface="Arial" panose="020B0604020202020204" pitchFamily="34" charset="0"/>
              <a:buChar char="•"/>
            </a:pPr>
            <a:r>
              <a:rPr lang="en-GB" sz="2000" i="1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So we know how to extrapolate from our near to far detectors</a:t>
            </a:r>
            <a:endParaRPr lang="en-GB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marL="811213" lvl="1" indent="-354013" defTabSz="2952323">
              <a:buFont typeface="+mj-lt"/>
              <a:buAutoNum type="arabicPeriod"/>
            </a:pPr>
            <a:endParaRPr lang="en-GB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marL="354013" lvl="0" indent="-354013" defTabSz="2952323">
              <a:buFont typeface="Arial" panose="020B0604020202020204" pitchFamily="34" charset="0"/>
              <a:buChar char="•"/>
            </a:pPr>
            <a:endParaRPr lang="en-GB" sz="2400">
              <a:solidFill>
                <a:srgbClr val="1F497D">
                  <a:lumMod val="50000"/>
                </a:srgbClr>
              </a:solidFill>
              <a:latin typeface="Century Gothic" panose="020B0502020202020204"/>
            </a:endParaRPr>
          </a:p>
          <a:p>
            <a:pPr marL="811213" lvl="1" indent="-354013" defTabSz="2952323">
              <a:buFont typeface="Arial" panose="020B0604020202020204" pitchFamily="34" charset="0"/>
              <a:buChar char="•"/>
            </a:pPr>
            <a:endParaRPr lang="en-GB" sz="2400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00E6D7D-4462-FEED-2B3C-2B7010B1678E}"/>
              </a:ext>
            </a:extLst>
          </p:cNvPr>
          <p:cNvSpPr/>
          <p:nvPr/>
        </p:nvSpPr>
        <p:spPr>
          <a:xfrm>
            <a:off x="6582880" y="555012"/>
            <a:ext cx="25923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(a non exhaustive list)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21A7D6-64E8-635D-5E14-73AA64D32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33371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B2AB6-D5BA-F901-FFB9-B33C2848E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1E983D5-9901-FD61-0CDD-FDD428FEE1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B723FCB-A186-0903-42CE-B4742070A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8DC7F1D-6219-A4A8-69DA-F33EDB2DF41F}"/>
              </a:ext>
            </a:extLst>
          </p:cNvPr>
          <p:cNvSpPr/>
          <p:nvPr/>
        </p:nvSpPr>
        <p:spPr>
          <a:xfrm>
            <a:off x="-1563" y="0"/>
            <a:ext cx="9456044" cy="70788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2952323"/>
            <a:r>
              <a:rPr lang="en-GB" sz="40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Six things we need to model</a:t>
            </a:r>
            <a:endParaRPr lang="en-GB" sz="4000">
              <a:solidFill>
                <a:schemeClr val="accent2">
                  <a:lumMod val="50000"/>
                </a:schemeClr>
              </a:solidFill>
              <a:latin typeface="Century Gothic" panose="020B0502020202020204"/>
              <a:cs typeface="Aharoni" panose="02010803020104030203" pitchFamily="2" charset="-79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15EA7A9-7444-1F54-FAC5-51F38520D09A}"/>
              </a:ext>
            </a:extLst>
          </p:cNvPr>
          <p:cNvSpPr/>
          <p:nvPr/>
        </p:nvSpPr>
        <p:spPr>
          <a:xfrm>
            <a:off x="0" y="896188"/>
            <a:ext cx="9454481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defTabSz="2952323">
              <a:buFont typeface="+mj-lt"/>
              <a:buAutoNum type="arabicPeriod"/>
            </a:pPr>
            <a:r>
              <a:rPr lang="en-GB" sz="24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The smearing of our neutrino energy reconstruction</a:t>
            </a:r>
          </a:p>
          <a:p>
            <a:pPr marL="719138" lvl="1" indent="-261938" defTabSz="2952323">
              <a:buFont typeface="Arial" panose="020B0604020202020204" pitchFamily="34" charset="0"/>
              <a:buChar char="•"/>
            </a:pPr>
            <a:r>
              <a:rPr lang="en-GB" sz="2000" i="1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So we can infer the shape of the oscillated spectrum</a:t>
            </a:r>
          </a:p>
          <a:p>
            <a:pPr marL="719138" lvl="1" indent="-261938" defTabSz="2952323">
              <a:buFont typeface="Arial" panose="020B0604020202020204" pitchFamily="34" charset="0"/>
              <a:buChar char="•"/>
            </a:pPr>
            <a:endParaRPr lang="en-GB" i="1">
              <a:solidFill>
                <a:srgbClr val="1F497D">
                  <a:lumMod val="50000"/>
                </a:srgbClr>
              </a:solidFill>
              <a:latin typeface="Century Gothic" panose="020B0502020202020204"/>
            </a:endParaRPr>
          </a:p>
          <a:p>
            <a:pPr marL="457200" indent="-457200" defTabSz="2952323">
              <a:buFont typeface="+mj-lt"/>
              <a:buAutoNum type="arabicPeriod"/>
            </a:pPr>
            <a:r>
              <a:rPr lang="en-GB" sz="24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The energy dependence of neutrino cross sections</a:t>
            </a:r>
          </a:p>
          <a:p>
            <a:pPr marL="719138" lvl="1" indent="-261938" defTabSz="2952323">
              <a:buFont typeface="Arial" panose="020B0604020202020204" pitchFamily="34" charset="0"/>
              <a:buChar char="•"/>
            </a:pPr>
            <a:r>
              <a:rPr lang="en-GB" sz="2000" i="1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So we know how to extrapolate from our near to far detectors</a:t>
            </a:r>
            <a:endParaRPr lang="en-GB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marL="811213" lvl="1" indent="-354013" defTabSz="2952323">
              <a:buFont typeface="+mj-lt"/>
              <a:buAutoNum type="arabicPeriod"/>
            </a:pPr>
            <a:endParaRPr lang="en-GB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marL="457200" indent="-457200" defTabSz="2952323">
              <a:buFont typeface="+mj-lt"/>
              <a:buAutoNum type="arabicPeriod"/>
            </a:pPr>
            <a:r>
              <a:rPr lang="en-GB" sz="24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The target dependence of neutrino cross sections</a:t>
            </a:r>
          </a:p>
          <a:p>
            <a:pPr marL="719138" lvl="1" indent="-261938" defTabSz="2952323">
              <a:buFont typeface="Arial" panose="020B0604020202020204" pitchFamily="34" charset="0"/>
              <a:buChar char="•"/>
            </a:pPr>
            <a:r>
              <a:rPr lang="en-GB" sz="2000" i="1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So we can use the full power of near detector constraints </a:t>
            </a:r>
          </a:p>
          <a:p>
            <a:pPr marL="811213" lvl="1" indent="-354013" defTabSz="2952323">
              <a:buFont typeface="+mj-lt"/>
              <a:buAutoNum type="arabicPeriod"/>
            </a:pPr>
            <a:endParaRPr lang="en-GB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defTabSz="2952323"/>
            <a:endParaRPr lang="en-GB" sz="2000" i="1">
              <a:solidFill>
                <a:srgbClr val="1F497D">
                  <a:lumMod val="50000"/>
                </a:srgbClr>
              </a:solidFill>
              <a:latin typeface="Century Gothic" panose="020B0502020202020204"/>
            </a:endParaRP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 sz="2400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marL="354013" lvl="0" indent="-354013" defTabSz="2952323">
              <a:buFont typeface="Arial" panose="020B0604020202020204" pitchFamily="34" charset="0"/>
              <a:buChar char="•"/>
            </a:pPr>
            <a:endParaRPr lang="en-GB" sz="2400">
              <a:solidFill>
                <a:srgbClr val="1F497D">
                  <a:lumMod val="50000"/>
                </a:srgbClr>
              </a:solidFill>
              <a:latin typeface="Century Gothic" panose="020B0502020202020204"/>
            </a:endParaRPr>
          </a:p>
          <a:p>
            <a:pPr marL="811213" lvl="1" indent="-354013" defTabSz="2952323">
              <a:buFont typeface="Arial" panose="020B0604020202020204" pitchFamily="34" charset="0"/>
              <a:buChar char="•"/>
            </a:pPr>
            <a:endParaRPr lang="en-GB" sz="2400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E34B235-BFF3-AF0E-0A1F-00B5FC3EE58E}"/>
              </a:ext>
            </a:extLst>
          </p:cNvPr>
          <p:cNvSpPr/>
          <p:nvPr/>
        </p:nvSpPr>
        <p:spPr>
          <a:xfrm>
            <a:off x="6582880" y="555012"/>
            <a:ext cx="25923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(a non exhaustive list)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B6DC6D-50BE-4DA5-EBDF-B2660EB72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9921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9B5FE-E6BA-A325-98F2-5753043CE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CF897FC-5DC2-CCB4-1076-4C9A200674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B2DE9BD-ECDF-CF5E-CBE0-92EC917E6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92E1D6-81D4-3B18-14DA-8F95534252C9}"/>
              </a:ext>
            </a:extLst>
          </p:cNvPr>
          <p:cNvSpPr/>
          <p:nvPr/>
        </p:nvSpPr>
        <p:spPr>
          <a:xfrm>
            <a:off x="-1563" y="0"/>
            <a:ext cx="9456044" cy="70788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2952323"/>
            <a:r>
              <a:rPr lang="en-GB" sz="40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Six things we need to model</a:t>
            </a:r>
            <a:endParaRPr lang="en-GB" sz="4000">
              <a:solidFill>
                <a:schemeClr val="accent2">
                  <a:lumMod val="50000"/>
                </a:schemeClr>
              </a:solidFill>
              <a:latin typeface="Century Gothic" panose="020B0502020202020204"/>
              <a:cs typeface="Aharoni" panose="02010803020104030203" pitchFamily="2" charset="-79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AE1D07D-4E8C-76A3-F982-98842958B06F}"/>
              </a:ext>
            </a:extLst>
          </p:cNvPr>
          <p:cNvSpPr/>
          <p:nvPr/>
        </p:nvSpPr>
        <p:spPr>
          <a:xfrm>
            <a:off x="0" y="896188"/>
            <a:ext cx="945448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defTabSz="2952323">
              <a:buFont typeface="+mj-lt"/>
              <a:buAutoNum type="arabicPeriod"/>
            </a:pPr>
            <a:r>
              <a:rPr lang="en-GB" sz="24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The smearing of our neutrino energy reconstruction</a:t>
            </a:r>
          </a:p>
          <a:p>
            <a:pPr marL="719138" lvl="1" indent="-261938" defTabSz="2952323">
              <a:buFont typeface="Arial" panose="020B0604020202020204" pitchFamily="34" charset="0"/>
              <a:buChar char="•"/>
            </a:pPr>
            <a:r>
              <a:rPr lang="en-GB" sz="2000" i="1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So we can infer the shape of the oscillated spectrum</a:t>
            </a:r>
          </a:p>
          <a:p>
            <a:pPr marL="719138" lvl="1" indent="-261938" defTabSz="2952323">
              <a:buFont typeface="Arial" panose="020B0604020202020204" pitchFamily="34" charset="0"/>
              <a:buChar char="•"/>
            </a:pPr>
            <a:endParaRPr lang="en-GB" i="1">
              <a:solidFill>
                <a:srgbClr val="1F497D">
                  <a:lumMod val="50000"/>
                </a:srgbClr>
              </a:solidFill>
              <a:latin typeface="Century Gothic" panose="020B0502020202020204"/>
            </a:endParaRPr>
          </a:p>
          <a:p>
            <a:pPr marL="457200" indent="-457200" defTabSz="2952323">
              <a:buFont typeface="+mj-lt"/>
              <a:buAutoNum type="arabicPeriod"/>
            </a:pPr>
            <a:r>
              <a:rPr lang="en-GB" sz="24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The energy dependence of neutrino cross sections</a:t>
            </a:r>
          </a:p>
          <a:p>
            <a:pPr marL="719138" lvl="1" indent="-261938" defTabSz="2952323">
              <a:buFont typeface="Arial" panose="020B0604020202020204" pitchFamily="34" charset="0"/>
              <a:buChar char="•"/>
            </a:pPr>
            <a:r>
              <a:rPr lang="en-GB" sz="2000" i="1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So we know how to extrapolate from our near to far detectors</a:t>
            </a:r>
            <a:endParaRPr lang="en-GB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marL="811213" lvl="1" indent="-354013" defTabSz="2952323">
              <a:buFont typeface="+mj-lt"/>
              <a:buAutoNum type="arabicPeriod"/>
            </a:pPr>
            <a:endParaRPr lang="en-GB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marL="457200" indent="-457200" defTabSz="2952323">
              <a:buFont typeface="+mj-lt"/>
              <a:buAutoNum type="arabicPeriod"/>
            </a:pPr>
            <a:r>
              <a:rPr lang="en-GB" sz="24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The target dependence of neutrino cross sections</a:t>
            </a:r>
          </a:p>
          <a:p>
            <a:pPr marL="719138" lvl="1" indent="-261938" defTabSz="2952323">
              <a:buFont typeface="Arial" panose="020B0604020202020204" pitchFamily="34" charset="0"/>
              <a:buChar char="•"/>
            </a:pPr>
            <a:r>
              <a:rPr lang="en-GB" sz="2000" i="1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So we can use the full power of near detector constraints </a:t>
            </a:r>
          </a:p>
          <a:p>
            <a:pPr marL="811213" lvl="1" indent="-354013" defTabSz="2952323">
              <a:buFont typeface="+mj-lt"/>
              <a:buAutoNum type="arabicPeriod"/>
            </a:pPr>
            <a:endParaRPr lang="en-GB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marL="457200" indent="-457200" defTabSz="2952323">
              <a:buFont typeface="+mj-lt"/>
              <a:buAutoNum type="arabicPeriod"/>
            </a:pPr>
            <a:r>
              <a:rPr lang="en-GB" sz="24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The angular dependence of neutrino cross sections</a:t>
            </a:r>
          </a:p>
          <a:p>
            <a:pPr marL="719138" lvl="1" indent="-261938" defTabSz="2952323">
              <a:buFont typeface="Arial" panose="020B0604020202020204" pitchFamily="34" charset="0"/>
              <a:buChar char="•"/>
            </a:pPr>
            <a:r>
              <a:rPr lang="en-GB" sz="2000" i="1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So we can use the full power of near detector constraints </a:t>
            </a:r>
          </a:p>
          <a:p>
            <a:pPr marL="811213" lvl="1" indent="-354013" defTabSz="2952323">
              <a:buFont typeface="+mj-lt"/>
              <a:buAutoNum type="arabicPeriod"/>
            </a:pPr>
            <a:endParaRPr lang="en-GB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 sz="2400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marL="354013" lvl="0" indent="-354013" defTabSz="2952323">
              <a:buFont typeface="Arial" panose="020B0604020202020204" pitchFamily="34" charset="0"/>
              <a:buChar char="•"/>
            </a:pPr>
            <a:endParaRPr lang="en-GB" sz="2400">
              <a:solidFill>
                <a:srgbClr val="1F497D">
                  <a:lumMod val="50000"/>
                </a:srgbClr>
              </a:solidFill>
              <a:latin typeface="Century Gothic" panose="020B0502020202020204"/>
            </a:endParaRPr>
          </a:p>
          <a:p>
            <a:pPr marL="811213" lvl="1" indent="-354013" defTabSz="2952323">
              <a:buFont typeface="Arial" panose="020B0604020202020204" pitchFamily="34" charset="0"/>
              <a:buChar char="•"/>
            </a:pPr>
            <a:endParaRPr lang="en-GB" sz="2400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CD5C7C1-6BD9-5E5F-DA04-F4BAEF717016}"/>
              </a:ext>
            </a:extLst>
          </p:cNvPr>
          <p:cNvSpPr/>
          <p:nvPr/>
        </p:nvSpPr>
        <p:spPr>
          <a:xfrm>
            <a:off x="6582880" y="555012"/>
            <a:ext cx="25923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(a non exhaustive list)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3A538A-664E-0A0D-863A-079EC8B0A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43826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2835C-8450-86DB-F067-8CF020D6C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3BA3433F-486C-7B39-BFDE-337AD13BB4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2A82B62-CC45-60E2-C293-9413B7787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D73112-DB4D-E571-542F-CA8886D0E6A0}"/>
              </a:ext>
            </a:extLst>
          </p:cNvPr>
          <p:cNvSpPr/>
          <p:nvPr/>
        </p:nvSpPr>
        <p:spPr>
          <a:xfrm>
            <a:off x="-1563" y="0"/>
            <a:ext cx="9456044" cy="70788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2952323"/>
            <a:r>
              <a:rPr lang="en-GB" sz="40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Six things we need to model</a:t>
            </a:r>
            <a:endParaRPr lang="en-GB" sz="4000">
              <a:solidFill>
                <a:schemeClr val="accent2">
                  <a:lumMod val="50000"/>
                </a:schemeClr>
              </a:solidFill>
              <a:latin typeface="Century Gothic" panose="020B0502020202020204"/>
              <a:cs typeface="Aharoni" panose="02010803020104030203" pitchFamily="2" charset="-79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D27235C-C1BA-A0CD-04A3-046A40C5BB1F}"/>
                  </a:ext>
                </a:extLst>
              </p:cNvPr>
              <p:cNvSpPr/>
              <p:nvPr/>
            </p:nvSpPr>
            <p:spPr>
              <a:xfrm>
                <a:off x="0" y="896188"/>
                <a:ext cx="9454481" cy="56312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 defTabSz="2952323">
                  <a:buFont typeface="+mj-lt"/>
                  <a:buAutoNum type="arabicPeriod"/>
                </a:pPr>
                <a:r>
                  <a:rPr lang="en-GB" sz="240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The smearing of our neutrino energy reconstruction</a:t>
                </a:r>
              </a:p>
              <a:p>
                <a:pPr marL="719138" lvl="1" indent="-261938" defTabSz="2952323">
                  <a:buFont typeface="Arial" panose="020B0604020202020204" pitchFamily="34" charset="0"/>
                  <a:buChar char="•"/>
                </a:pPr>
                <a:r>
                  <a:rPr lang="en-GB" sz="2000" i="1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So we can infer the shape of the oscillated spectrum</a:t>
                </a:r>
              </a:p>
              <a:p>
                <a:pPr marL="719138" lvl="1" indent="-261938" defTabSz="2952323">
                  <a:buFont typeface="Arial" panose="020B0604020202020204" pitchFamily="34" charset="0"/>
                  <a:buChar char="•"/>
                </a:pPr>
                <a:endParaRPr lang="en-GB" i="1">
                  <a:solidFill>
                    <a:srgbClr val="1F497D">
                      <a:lumMod val="50000"/>
                    </a:srgbClr>
                  </a:solidFill>
                  <a:latin typeface="Century Gothic" panose="020B0502020202020204"/>
                </a:endParaRPr>
              </a:p>
              <a:p>
                <a:pPr marL="457200" indent="-457200" defTabSz="2952323">
                  <a:buFont typeface="+mj-lt"/>
                  <a:buAutoNum type="arabicPeriod"/>
                </a:pPr>
                <a:r>
                  <a:rPr lang="en-GB" sz="240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The energy dependence of neutrino cross sections</a:t>
                </a:r>
              </a:p>
              <a:p>
                <a:pPr marL="719138" lvl="1" indent="-261938" defTabSz="2952323">
                  <a:buFont typeface="Arial" panose="020B0604020202020204" pitchFamily="34" charset="0"/>
                  <a:buChar char="•"/>
                </a:pPr>
                <a:r>
                  <a:rPr lang="en-GB" sz="2000" i="1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So we know how to extrapolate from our near to far detectors</a:t>
                </a:r>
                <a:endParaRPr lang="en-GB">
                  <a:solidFill>
                    <a:schemeClr val="tx2">
                      <a:lumMod val="50000"/>
                    </a:schemeClr>
                  </a:solidFill>
                  <a:latin typeface="Century Gothic" panose="020B0502020202020204"/>
                </a:endParaRPr>
              </a:p>
              <a:p>
                <a:pPr marL="811213" lvl="1" indent="-354013" defTabSz="2952323">
                  <a:buFont typeface="+mj-lt"/>
                  <a:buAutoNum type="arabicPeriod"/>
                </a:pPr>
                <a:endParaRPr lang="en-GB">
                  <a:solidFill>
                    <a:schemeClr val="tx2">
                      <a:lumMod val="50000"/>
                    </a:schemeClr>
                  </a:solidFill>
                  <a:latin typeface="Century Gothic" panose="020B0502020202020204"/>
                </a:endParaRPr>
              </a:p>
              <a:p>
                <a:pPr marL="457200" indent="-457200" defTabSz="2952323">
                  <a:buFont typeface="+mj-lt"/>
                  <a:buAutoNum type="arabicPeriod"/>
                </a:pPr>
                <a:r>
                  <a:rPr lang="en-GB" sz="240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The target dependence of neutrino cross sections</a:t>
                </a:r>
              </a:p>
              <a:p>
                <a:pPr marL="719138" lvl="1" indent="-261938" defTabSz="2952323">
                  <a:buFont typeface="Arial" panose="020B0604020202020204" pitchFamily="34" charset="0"/>
                  <a:buChar char="•"/>
                </a:pPr>
                <a:r>
                  <a:rPr lang="en-GB" sz="2000" i="1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So we can use the full power of near detector constraints </a:t>
                </a:r>
              </a:p>
              <a:p>
                <a:pPr marL="811213" lvl="1" indent="-354013" defTabSz="2952323">
                  <a:buFont typeface="+mj-lt"/>
                  <a:buAutoNum type="arabicPeriod"/>
                </a:pPr>
                <a:endParaRPr lang="en-GB">
                  <a:solidFill>
                    <a:schemeClr val="tx2">
                      <a:lumMod val="50000"/>
                    </a:schemeClr>
                  </a:solidFill>
                  <a:latin typeface="Century Gothic" panose="020B0502020202020204"/>
                </a:endParaRPr>
              </a:p>
              <a:p>
                <a:pPr marL="457200" indent="-457200" defTabSz="2952323">
                  <a:buFont typeface="+mj-lt"/>
                  <a:buAutoNum type="arabicPeriod"/>
                </a:pPr>
                <a:r>
                  <a:rPr lang="en-GB" sz="240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The angular dependence of neutrino cross sections</a:t>
                </a:r>
              </a:p>
              <a:p>
                <a:pPr marL="719138" lvl="1" indent="-261938" defTabSz="2952323">
                  <a:buFont typeface="Arial" panose="020B0604020202020204" pitchFamily="34" charset="0"/>
                  <a:buChar char="•"/>
                </a:pPr>
                <a:r>
                  <a:rPr lang="en-GB" sz="2000" i="1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So we can use the full power of near detector constraints </a:t>
                </a:r>
              </a:p>
              <a:p>
                <a:pPr marL="811213" lvl="1" indent="-354013" defTabSz="2952323">
                  <a:buFont typeface="+mj-lt"/>
                  <a:buAutoNum type="arabicPeriod"/>
                </a:pPr>
                <a:endParaRPr lang="en-GB">
                  <a:solidFill>
                    <a:schemeClr val="tx2">
                      <a:lumMod val="50000"/>
                    </a:schemeClr>
                  </a:solidFill>
                  <a:latin typeface="Century Gothic" panose="020B0502020202020204"/>
                </a:endParaRPr>
              </a:p>
              <a:p>
                <a:pPr marL="457200" indent="-457200" defTabSz="2952323">
                  <a:buFont typeface="+mj-lt"/>
                  <a:buAutoNum type="arabicPeriod"/>
                </a:pPr>
                <a:r>
                  <a:rPr lang="en-GB" sz="240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Differences in the cross section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GB" sz="24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GB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en-GB" sz="2400" b="1">
                    <a:solidFill>
                      <a:srgbClr val="000000"/>
                    </a:solidFill>
                    <a:latin typeface="Century Gothic" panose="020B0502020202020204"/>
                  </a:rPr>
                  <a:t> </a:t>
                </a:r>
                <a:r>
                  <a:rPr lang="en-GB" sz="2400">
                    <a:solidFill>
                      <a:srgbClr val="000000"/>
                    </a:solidFill>
                    <a:latin typeface="Century Gothic" panose="020B0502020202020204"/>
                  </a:rPr>
                  <a:t>and</a:t>
                </a:r>
                <a:r>
                  <a:rPr lang="en-GB" sz="2400" b="1">
                    <a:solidFill>
                      <a:srgbClr val="000000"/>
                    </a:solidFill>
                    <a:latin typeface="Century Gothic" panose="020B0502020202020204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𝜈</m:t>
                    </m:r>
                    <m:r>
                      <a:rPr lang="en-GB" sz="24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/</m:t>
                    </m:r>
                    <m:acc>
                      <m:accPr>
                        <m:chr m:val="̅"/>
                        <m:ctrlPr>
                          <a:rPr lang="en-GB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</m:acc>
                  </m:oMath>
                </a14:m>
                <a:endParaRPr lang="en-GB" sz="2400">
                  <a:solidFill>
                    <a:schemeClr val="tx2">
                      <a:lumMod val="50000"/>
                    </a:schemeClr>
                  </a:solidFill>
                  <a:latin typeface="Century Gothic" panose="020B0502020202020204"/>
                </a:endParaRPr>
              </a:p>
              <a:p>
                <a:pPr marL="719138" lvl="1" indent="-261938" defTabSz="2952323">
                  <a:buFont typeface="Arial" panose="020B0604020202020204" pitchFamily="34" charset="0"/>
                  <a:buChar char="•"/>
                </a:pPr>
                <a:r>
                  <a:rPr lang="en-GB" sz="2000" i="1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So we can 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sz="20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GB" sz="20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000" i="1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appearance to probe CP-violation</a:t>
                </a:r>
              </a:p>
              <a:p>
                <a:pPr marL="719138" lvl="1" indent="-261938" defTabSz="2952323">
                  <a:buFont typeface="Arial" panose="020B0604020202020204" pitchFamily="34" charset="0"/>
                  <a:buChar char="•"/>
                </a:pPr>
                <a:endParaRPr lang="en-GB" i="1">
                  <a:solidFill>
                    <a:srgbClr val="1F497D">
                      <a:lumMod val="50000"/>
                    </a:srgbClr>
                  </a:solidFill>
                  <a:latin typeface="Century Gothic" panose="020B0502020202020204"/>
                </a:endParaRPr>
              </a:p>
              <a:p>
                <a:pPr marL="354013" lvl="0" indent="-354013" defTabSz="2952323">
                  <a:buFont typeface="Arial" panose="020B0604020202020204" pitchFamily="34" charset="0"/>
                  <a:buChar char="•"/>
                </a:pPr>
                <a:endParaRPr lang="en-GB" sz="2400">
                  <a:solidFill>
                    <a:srgbClr val="1F497D">
                      <a:lumMod val="50000"/>
                    </a:srgbClr>
                  </a:solidFill>
                  <a:latin typeface="Century Gothic" panose="020B0502020202020204"/>
                </a:endParaRPr>
              </a:p>
              <a:p>
                <a:pPr marL="811213" lvl="1" indent="-354013" defTabSz="2952323">
                  <a:buFont typeface="Arial" panose="020B0604020202020204" pitchFamily="34" charset="0"/>
                  <a:buChar char="•"/>
                </a:pPr>
                <a:endParaRPr lang="en-GB" sz="2400">
                  <a:solidFill>
                    <a:schemeClr val="tx2">
                      <a:lumMod val="50000"/>
                    </a:schemeClr>
                  </a:solidFill>
                  <a:latin typeface="Century Gothic" panose="020B0502020202020204"/>
                </a:endParaRPr>
              </a:p>
            </p:txBody>
          </p:sp>
        </mc:Choice>
        <mc:Fallback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D27235C-C1BA-A0CD-04A3-046A40C5BB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96188"/>
                <a:ext cx="9454481" cy="5631285"/>
              </a:xfrm>
              <a:prstGeom prst="rect">
                <a:avLst/>
              </a:prstGeom>
              <a:blipFill>
                <a:blip r:embed="rId3"/>
                <a:stretch>
                  <a:fillRect l="-1074" t="-899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7A81621B-2714-35B1-8D6E-C92A34B12B68}"/>
              </a:ext>
            </a:extLst>
          </p:cNvPr>
          <p:cNvSpPr/>
          <p:nvPr/>
        </p:nvSpPr>
        <p:spPr>
          <a:xfrm>
            <a:off x="6582880" y="555012"/>
            <a:ext cx="25923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(a non exhaustive list)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1866B3-BC1B-5DFD-4B2D-E48BFB693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83226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5A547-F249-E8C7-1B45-447D9A378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4CDDA4F-4CE9-5D2D-6610-874B9A86B2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9E0629B-A32F-B5EE-D226-6D43E95D5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38859E-EDCF-42A3-57B0-0ED33E8A5987}"/>
              </a:ext>
            </a:extLst>
          </p:cNvPr>
          <p:cNvSpPr/>
          <p:nvPr/>
        </p:nvSpPr>
        <p:spPr>
          <a:xfrm>
            <a:off x="-1563" y="0"/>
            <a:ext cx="9456044" cy="70788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2952323"/>
            <a:r>
              <a:rPr lang="en-GB" sz="40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Six things we need to model</a:t>
            </a:r>
            <a:endParaRPr lang="en-GB" sz="4000">
              <a:solidFill>
                <a:schemeClr val="accent2">
                  <a:lumMod val="50000"/>
                </a:schemeClr>
              </a:solidFill>
              <a:latin typeface="Century Gothic" panose="020B0502020202020204"/>
              <a:cs typeface="Aharoni" panose="02010803020104030203" pitchFamily="2" charset="-79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0E2A2DE3-0E5C-C01F-0509-0DB804184D15}"/>
                  </a:ext>
                </a:extLst>
              </p:cNvPr>
              <p:cNvSpPr/>
              <p:nvPr/>
            </p:nvSpPr>
            <p:spPr>
              <a:xfrm>
                <a:off x="0" y="896188"/>
                <a:ext cx="9454481" cy="55697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 defTabSz="2952323">
                  <a:buFont typeface="+mj-lt"/>
                  <a:buAutoNum type="arabicPeriod"/>
                </a:pPr>
                <a:r>
                  <a:rPr lang="en-GB" sz="240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The smearing of our neutrino energy reconstruction</a:t>
                </a:r>
              </a:p>
              <a:p>
                <a:pPr marL="719138" lvl="1" indent="-261938" defTabSz="2952323">
                  <a:buFont typeface="Arial" panose="020B0604020202020204" pitchFamily="34" charset="0"/>
                  <a:buChar char="•"/>
                </a:pPr>
                <a:r>
                  <a:rPr lang="en-GB" sz="2000" i="1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So we can infer the shape of the oscillated spectrum</a:t>
                </a:r>
              </a:p>
              <a:p>
                <a:pPr marL="719138" lvl="1" indent="-261938" defTabSz="2952323">
                  <a:buFont typeface="Arial" panose="020B0604020202020204" pitchFamily="34" charset="0"/>
                  <a:buChar char="•"/>
                </a:pPr>
                <a:endParaRPr lang="en-GB" i="1">
                  <a:solidFill>
                    <a:srgbClr val="1F497D">
                      <a:lumMod val="50000"/>
                    </a:srgbClr>
                  </a:solidFill>
                  <a:latin typeface="Century Gothic" panose="020B0502020202020204"/>
                </a:endParaRPr>
              </a:p>
              <a:p>
                <a:pPr marL="457200" indent="-457200" defTabSz="2952323">
                  <a:buFont typeface="+mj-lt"/>
                  <a:buAutoNum type="arabicPeriod"/>
                </a:pPr>
                <a:r>
                  <a:rPr lang="en-GB" sz="240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The energy dependence of neutrino cross sections</a:t>
                </a:r>
              </a:p>
              <a:p>
                <a:pPr marL="719138" lvl="1" indent="-261938" defTabSz="2952323">
                  <a:buFont typeface="Arial" panose="020B0604020202020204" pitchFamily="34" charset="0"/>
                  <a:buChar char="•"/>
                </a:pPr>
                <a:r>
                  <a:rPr lang="en-GB" sz="2000" i="1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So we know how to extrapolate from our near to far detectors</a:t>
                </a:r>
                <a:endParaRPr lang="en-GB">
                  <a:solidFill>
                    <a:schemeClr val="tx2">
                      <a:lumMod val="50000"/>
                    </a:schemeClr>
                  </a:solidFill>
                  <a:latin typeface="Century Gothic" panose="020B0502020202020204"/>
                </a:endParaRPr>
              </a:p>
              <a:p>
                <a:pPr marL="811213" lvl="1" indent="-354013" defTabSz="2952323">
                  <a:buFont typeface="+mj-lt"/>
                  <a:buAutoNum type="arabicPeriod"/>
                </a:pPr>
                <a:endParaRPr lang="en-GB">
                  <a:solidFill>
                    <a:schemeClr val="tx2">
                      <a:lumMod val="50000"/>
                    </a:schemeClr>
                  </a:solidFill>
                  <a:latin typeface="Century Gothic" panose="020B0502020202020204"/>
                </a:endParaRPr>
              </a:p>
              <a:p>
                <a:pPr marL="457200" indent="-457200" defTabSz="2952323">
                  <a:buFont typeface="+mj-lt"/>
                  <a:buAutoNum type="arabicPeriod"/>
                </a:pPr>
                <a:r>
                  <a:rPr lang="en-GB" sz="240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The target dependence of neutrino cross sections</a:t>
                </a:r>
              </a:p>
              <a:p>
                <a:pPr marL="719138" lvl="1" indent="-261938" defTabSz="2952323">
                  <a:buFont typeface="Arial" panose="020B0604020202020204" pitchFamily="34" charset="0"/>
                  <a:buChar char="•"/>
                </a:pPr>
                <a:r>
                  <a:rPr lang="en-GB" sz="2000" i="1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So we can use the full power of near detector constraints </a:t>
                </a:r>
              </a:p>
              <a:p>
                <a:pPr marL="811213" lvl="1" indent="-354013" defTabSz="2952323">
                  <a:buFont typeface="+mj-lt"/>
                  <a:buAutoNum type="arabicPeriod"/>
                </a:pPr>
                <a:endParaRPr lang="en-GB">
                  <a:solidFill>
                    <a:schemeClr val="tx2">
                      <a:lumMod val="50000"/>
                    </a:schemeClr>
                  </a:solidFill>
                  <a:latin typeface="Century Gothic" panose="020B0502020202020204"/>
                </a:endParaRPr>
              </a:p>
              <a:p>
                <a:pPr marL="457200" indent="-457200" defTabSz="2952323">
                  <a:buFont typeface="+mj-lt"/>
                  <a:buAutoNum type="arabicPeriod"/>
                </a:pPr>
                <a:r>
                  <a:rPr lang="en-GB" sz="240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The angular dependence of neutrino cross sections</a:t>
                </a:r>
              </a:p>
              <a:p>
                <a:pPr marL="719138" lvl="1" indent="-261938" defTabSz="2952323">
                  <a:buFont typeface="Arial" panose="020B0604020202020204" pitchFamily="34" charset="0"/>
                  <a:buChar char="•"/>
                </a:pPr>
                <a:r>
                  <a:rPr lang="en-GB" sz="2000" i="1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So we can use the full power of near detector constraints </a:t>
                </a:r>
              </a:p>
              <a:p>
                <a:pPr marL="811213" lvl="1" indent="-354013" defTabSz="2952323">
                  <a:buFont typeface="+mj-lt"/>
                  <a:buAutoNum type="arabicPeriod"/>
                </a:pPr>
                <a:endParaRPr lang="en-GB">
                  <a:solidFill>
                    <a:schemeClr val="tx2">
                      <a:lumMod val="50000"/>
                    </a:schemeClr>
                  </a:solidFill>
                  <a:latin typeface="Century Gothic" panose="020B0502020202020204"/>
                </a:endParaRPr>
              </a:p>
              <a:p>
                <a:pPr marL="457200" indent="-457200" defTabSz="2952323">
                  <a:buFont typeface="+mj-lt"/>
                  <a:buAutoNum type="arabicPeriod"/>
                </a:pPr>
                <a:r>
                  <a:rPr lang="en-GB" sz="240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Differences in the cross section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GB" sz="24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GB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en-GB" sz="2400" b="1">
                    <a:solidFill>
                      <a:srgbClr val="000000"/>
                    </a:solidFill>
                    <a:latin typeface="Century Gothic" panose="020B0502020202020204"/>
                  </a:rPr>
                  <a:t> </a:t>
                </a:r>
                <a:r>
                  <a:rPr lang="en-GB" sz="2400">
                    <a:solidFill>
                      <a:srgbClr val="000000"/>
                    </a:solidFill>
                    <a:latin typeface="Century Gothic" panose="020B0502020202020204"/>
                  </a:rPr>
                  <a:t>and</a:t>
                </a:r>
                <a:r>
                  <a:rPr lang="en-GB" sz="2400" b="1">
                    <a:solidFill>
                      <a:srgbClr val="000000"/>
                    </a:solidFill>
                    <a:latin typeface="Century Gothic" panose="020B0502020202020204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𝜈</m:t>
                    </m:r>
                    <m:r>
                      <a:rPr lang="en-GB" sz="24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/</m:t>
                    </m:r>
                    <m:acc>
                      <m:accPr>
                        <m:chr m:val="̅"/>
                        <m:ctrlPr>
                          <a:rPr lang="en-GB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</m:acc>
                  </m:oMath>
                </a14:m>
                <a:endParaRPr lang="en-GB" sz="2400">
                  <a:solidFill>
                    <a:schemeClr val="tx2">
                      <a:lumMod val="50000"/>
                    </a:schemeClr>
                  </a:solidFill>
                  <a:latin typeface="Century Gothic" panose="020B0502020202020204"/>
                </a:endParaRPr>
              </a:p>
              <a:p>
                <a:pPr marL="719138" lvl="1" indent="-261938" defTabSz="2952323">
                  <a:buFont typeface="Arial" panose="020B0604020202020204" pitchFamily="34" charset="0"/>
                  <a:buChar char="•"/>
                </a:pPr>
                <a:r>
                  <a:rPr lang="en-GB" sz="2000" i="1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So we can 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sz="20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GB" sz="20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000" i="1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appearance to probe CP-violation</a:t>
                </a:r>
              </a:p>
              <a:p>
                <a:pPr marL="719138" lvl="1" indent="-261938" defTabSz="2952323">
                  <a:buFont typeface="Arial" panose="020B0604020202020204" pitchFamily="34" charset="0"/>
                  <a:buChar char="•"/>
                </a:pPr>
                <a:endParaRPr lang="en-GB" i="1">
                  <a:solidFill>
                    <a:srgbClr val="1F497D">
                      <a:lumMod val="50000"/>
                    </a:srgbClr>
                  </a:solidFill>
                  <a:latin typeface="Century Gothic" panose="020B0502020202020204"/>
                </a:endParaRPr>
              </a:p>
              <a:p>
                <a:pPr marL="457200" indent="-457200" defTabSz="2952323">
                  <a:buFont typeface="+mj-lt"/>
                  <a:buAutoNum type="arabicPeriod"/>
                </a:pPr>
                <a:r>
                  <a:rPr lang="en-GB" sz="240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Background contributions at the far detector</a:t>
                </a:r>
              </a:p>
              <a:p>
                <a:pPr marL="719138" lvl="1" indent="-261938" defTabSz="2952323">
                  <a:buFont typeface="Arial" panose="020B0604020202020204" pitchFamily="34" charset="0"/>
                  <a:buChar char="•"/>
                </a:pPr>
                <a:r>
                  <a:rPr lang="en-GB" sz="2000" i="1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So we can isolate the oscillation signal </a:t>
                </a:r>
                <a:endParaRPr lang="en-GB" sz="2400">
                  <a:solidFill>
                    <a:schemeClr val="tx2">
                      <a:lumMod val="50000"/>
                    </a:schemeClr>
                  </a:solidFill>
                  <a:latin typeface="Century Gothic" panose="020B0502020202020204"/>
                </a:endParaRPr>
              </a:p>
            </p:txBody>
          </p:sp>
        </mc:Choice>
        <mc:Fallback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0E2A2DE3-0E5C-C01F-0509-0DB804184D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96188"/>
                <a:ext cx="9454481" cy="5569730"/>
              </a:xfrm>
              <a:prstGeom prst="rect">
                <a:avLst/>
              </a:prstGeom>
              <a:blipFill>
                <a:blip r:embed="rId3"/>
                <a:stretch>
                  <a:fillRect l="-1074" t="-909" b="-909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F5A1C910-FBFD-3FA0-6223-EED71B9D8876}"/>
              </a:ext>
            </a:extLst>
          </p:cNvPr>
          <p:cNvSpPr/>
          <p:nvPr/>
        </p:nvSpPr>
        <p:spPr>
          <a:xfrm>
            <a:off x="6582880" y="555012"/>
            <a:ext cx="25923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(a non exhaustive list)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4793CF-10CF-0992-208E-DB9EAA10D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245402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8404E-18E9-0C90-C0EA-758F966FA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5E85D1D-7134-E951-B8DF-E2530D6E62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1E8D54B-0698-FD15-A312-B27188F0C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395D5F-744F-8092-7D61-38D15BDCC32D}"/>
              </a:ext>
            </a:extLst>
          </p:cNvPr>
          <p:cNvSpPr/>
          <p:nvPr/>
        </p:nvSpPr>
        <p:spPr>
          <a:xfrm>
            <a:off x="35496" y="0"/>
            <a:ext cx="90594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8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Where are we so far?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844D2B-6200-A1D9-E4EF-A557FC1F56DF}"/>
              </a:ext>
            </a:extLst>
          </p:cNvPr>
          <p:cNvSpPr txBox="1"/>
          <p:nvPr/>
        </p:nvSpPr>
        <p:spPr>
          <a:xfrm>
            <a:off x="224040" y="986412"/>
            <a:ext cx="8208913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4013" indent="-354013" defTabSz="2952323">
              <a:buFont typeface="Arial" panose="020B0604020202020204" pitchFamily="34" charset="0"/>
              <a:buChar char="•"/>
            </a:pPr>
            <a:r>
              <a:rPr lang="en-GB" sz="2200">
                <a:solidFill>
                  <a:schemeClr val="bg1">
                    <a:lumMod val="65000"/>
                  </a:schemeClr>
                </a:solidFill>
                <a:latin typeface="Century Gothic" panose="020B0502020202020204"/>
              </a:rPr>
              <a:t>Current neutrino oscillation experiments are mostly </a:t>
            </a:r>
            <a:r>
              <a:rPr lang="en-GB" sz="2200" b="1">
                <a:solidFill>
                  <a:schemeClr val="bg1">
                    <a:lumMod val="65000"/>
                  </a:schemeClr>
                </a:solidFill>
                <a:latin typeface="Century Gothic" panose="020B0502020202020204"/>
              </a:rPr>
              <a:t>statistics limited</a:t>
            </a: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>
              <a:solidFill>
                <a:schemeClr val="bg1">
                  <a:lumMod val="65000"/>
                </a:schemeClr>
              </a:solidFill>
              <a:latin typeface="Century Gothic" panose="020B0502020202020204"/>
            </a:endParaRP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r>
              <a:rPr lang="en-GB" sz="2200">
                <a:solidFill>
                  <a:schemeClr val="bg1">
                    <a:lumMod val="65000"/>
                  </a:schemeClr>
                </a:solidFill>
                <a:latin typeface="Century Gothic" panose="020B0502020202020204"/>
              </a:rPr>
              <a:t>Systematic uncertainties related to neutrino-nucleus interactions are often dominant and </a:t>
            </a:r>
            <a:r>
              <a:rPr lang="en-GB" sz="2200" b="1">
                <a:solidFill>
                  <a:schemeClr val="bg1">
                    <a:lumMod val="65000"/>
                  </a:schemeClr>
                </a:solidFill>
                <a:latin typeface="Century Gothic" panose="020B0502020202020204"/>
              </a:rPr>
              <a:t>are unacceptably large for the next generation of experiments</a:t>
            </a: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 sz="2200" b="1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r>
              <a:rPr lang="en-GB" sz="22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Current and planned experiments rely on </a:t>
            </a:r>
            <a:r>
              <a:rPr lang="en-GB" sz="220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some specific aspects</a:t>
            </a:r>
            <a:r>
              <a:rPr lang="en-GB" sz="22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 of neutrino interaction models </a:t>
            </a:r>
            <a:r>
              <a:rPr lang="en-GB" sz="220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when</a:t>
            </a:r>
            <a:r>
              <a:rPr lang="en-GB" sz="22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 </a:t>
            </a:r>
            <a:r>
              <a:rPr lang="en-GB" sz="220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extrapolating constraints </a:t>
            </a:r>
            <a:r>
              <a:rPr lang="en-GB" sz="22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from near to far detectors</a:t>
            </a:r>
          </a:p>
          <a:p>
            <a:pPr defTabSz="2952323"/>
            <a:endParaRPr lang="en-GB" sz="2200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 sz="2200" b="1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C05968-6C10-AA01-4956-FB366EFAE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13197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D2C8D-99C1-1A99-D67D-72AF690D8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532688A3-B1E6-8A68-4B8B-A041417ED9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2268F456-695E-1AE1-4689-F3D956AA3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047F5A4-FBA9-2F7A-D31D-6687D87BC916}"/>
              </a:ext>
            </a:extLst>
          </p:cNvPr>
          <p:cNvSpPr/>
          <p:nvPr/>
        </p:nvSpPr>
        <p:spPr>
          <a:xfrm>
            <a:off x="35496" y="0"/>
            <a:ext cx="90594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8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Where are we so far?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0515A8-6832-CF6B-0F88-06C54D79A63A}"/>
              </a:ext>
            </a:extLst>
          </p:cNvPr>
          <p:cNvSpPr txBox="1"/>
          <p:nvPr/>
        </p:nvSpPr>
        <p:spPr>
          <a:xfrm>
            <a:off x="224040" y="986412"/>
            <a:ext cx="8208913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4013" indent="-354013" defTabSz="2952323">
              <a:buFont typeface="Arial" panose="020B0604020202020204" pitchFamily="34" charset="0"/>
              <a:buChar char="•"/>
            </a:pPr>
            <a:r>
              <a:rPr lang="en-GB" sz="2200">
                <a:solidFill>
                  <a:schemeClr val="bg1">
                    <a:lumMod val="65000"/>
                  </a:schemeClr>
                </a:solidFill>
                <a:latin typeface="Century Gothic" panose="020B0502020202020204"/>
              </a:rPr>
              <a:t>Current neutrino oscillation experiments are mostly </a:t>
            </a:r>
            <a:r>
              <a:rPr lang="en-GB" sz="2200" b="1">
                <a:solidFill>
                  <a:schemeClr val="bg1">
                    <a:lumMod val="65000"/>
                  </a:schemeClr>
                </a:solidFill>
                <a:latin typeface="Century Gothic" panose="020B0502020202020204"/>
              </a:rPr>
              <a:t>statistics limited</a:t>
            </a: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>
              <a:solidFill>
                <a:schemeClr val="bg1">
                  <a:lumMod val="65000"/>
                </a:schemeClr>
              </a:solidFill>
              <a:latin typeface="Century Gothic" panose="020B0502020202020204"/>
            </a:endParaRP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r>
              <a:rPr lang="en-GB" sz="2200">
                <a:solidFill>
                  <a:schemeClr val="bg1">
                    <a:lumMod val="65000"/>
                  </a:schemeClr>
                </a:solidFill>
                <a:latin typeface="Century Gothic" panose="020B0502020202020204"/>
              </a:rPr>
              <a:t>Systematic uncertainties related to neutrino-nucleus interactions are often dominant and </a:t>
            </a:r>
            <a:r>
              <a:rPr lang="en-GB" sz="2200" b="1">
                <a:solidFill>
                  <a:schemeClr val="bg1">
                    <a:lumMod val="65000"/>
                  </a:schemeClr>
                </a:solidFill>
                <a:latin typeface="Century Gothic" panose="020B0502020202020204"/>
              </a:rPr>
              <a:t>are unacceptably large for the next generation of experiments</a:t>
            </a: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 sz="2200" b="1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r>
              <a:rPr lang="en-GB" sz="22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Current and planned experiments rely on </a:t>
            </a:r>
            <a:r>
              <a:rPr lang="en-GB" sz="220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some specific aspects</a:t>
            </a:r>
            <a:r>
              <a:rPr lang="en-GB" sz="22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 of neutrino interaction models </a:t>
            </a:r>
            <a:r>
              <a:rPr lang="en-GB" sz="220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when</a:t>
            </a:r>
            <a:r>
              <a:rPr lang="en-GB" sz="22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 </a:t>
            </a:r>
            <a:r>
              <a:rPr lang="en-GB" sz="220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extrapolating constraints </a:t>
            </a:r>
            <a:r>
              <a:rPr lang="en-GB" sz="22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from near to far detectors</a:t>
            </a: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 sz="2200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defTabSz="2952323"/>
            <a:r>
              <a:rPr lang="en-GB" sz="22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Another key question: </a:t>
            </a:r>
          </a:p>
          <a:p>
            <a:pPr marL="811213" lvl="1" indent="-354013" defTabSz="2952323">
              <a:buFont typeface="Arial" panose="020B0604020202020204" pitchFamily="34" charset="0"/>
              <a:buChar char="•"/>
            </a:pPr>
            <a:endParaRPr lang="en-GB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lvl="1" algn="ctr" defTabSz="2952323"/>
            <a:r>
              <a:rPr lang="en-GB" sz="2200" i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How well do we control these specific aspects of neutrino interaction modelling?</a:t>
            </a: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 sz="2200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 sz="2200" b="1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6AA61D-6CD0-7970-2CFE-B51C59CB0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74317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1E54C-CBDD-540D-58D0-7DFA1CE8B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EEE3B9F8-CC28-FFBC-C234-FD49436CF3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0317A7A-B5E5-AEC4-E484-BFB13359C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049072-55AE-289D-A152-EF3A9990303E}"/>
              </a:ext>
            </a:extLst>
          </p:cNvPr>
          <p:cNvSpPr/>
          <p:nvPr/>
        </p:nvSpPr>
        <p:spPr>
          <a:xfrm>
            <a:off x="-1563" y="0"/>
            <a:ext cx="9456044" cy="70788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2952323"/>
            <a:r>
              <a:rPr lang="en-GB" sz="40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Answering with model spread</a:t>
            </a:r>
            <a:endParaRPr lang="en-GB" sz="4000">
              <a:solidFill>
                <a:schemeClr val="accent2">
                  <a:lumMod val="50000"/>
                </a:schemeClr>
              </a:solidFill>
              <a:latin typeface="Century Gothic" panose="020B0502020202020204"/>
              <a:cs typeface="Aharoni" panose="02010803020104030203" pitchFamily="2" charset="-79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E32B8B-4A95-088C-9A4D-DDB3DD488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52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408C89-AADA-DA89-A67E-7281CE67D10C}"/>
              </a:ext>
            </a:extLst>
          </p:cNvPr>
          <p:cNvSpPr txBox="1"/>
          <p:nvPr/>
        </p:nvSpPr>
        <p:spPr>
          <a:xfrm>
            <a:off x="232852" y="886468"/>
            <a:ext cx="770763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 defTabSz="2952323"/>
            <a:r>
              <a:rPr lang="en-GB" sz="2200" i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How well do we control these specific aspects of neutrino interaction modelling?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36157BC-8306-EC70-2DCF-9C070722E2B2}"/>
              </a:ext>
            </a:extLst>
          </p:cNvPr>
          <p:cNvSpPr txBox="1"/>
          <p:nvPr/>
        </p:nvSpPr>
        <p:spPr>
          <a:xfrm>
            <a:off x="-1" y="1834491"/>
            <a:ext cx="945448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2952323"/>
            <a:r>
              <a:rPr lang="en-GB" sz="22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To answer this, we would ideally</a:t>
            </a:r>
          </a:p>
          <a:p>
            <a:pPr marL="228600" indent="-228600" defTabSz="2952323">
              <a:buFont typeface="+mj-lt"/>
              <a:buAutoNum type="arabicPeriod"/>
            </a:pPr>
            <a:endParaRPr lang="en-GB" sz="800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marL="342900" indent="-342900" defTabSz="2952323">
              <a:buFont typeface="+mj-lt"/>
              <a:buAutoNum type="arabicPeriod"/>
            </a:pPr>
            <a:r>
              <a:rPr lang="en-GB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Choose one robust model that </a:t>
            </a:r>
            <a:r>
              <a:rPr lang="en-GB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describes global data</a:t>
            </a:r>
            <a:endParaRPr lang="en-GB" sz="800" b="1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marL="342900" indent="-342900" defTabSz="2952323">
              <a:buFont typeface="+mj-lt"/>
              <a:buAutoNum type="arabicPeriod"/>
            </a:pPr>
            <a:r>
              <a:rPr lang="en-GB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Vary a </a:t>
            </a:r>
            <a:r>
              <a:rPr lang="en-GB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comprehensive set of parameters </a:t>
            </a:r>
            <a:r>
              <a:rPr lang="en-GB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within their </a:t>
            </a:r>
            <a:r>
              <a:rPr lang="en-GB" b="1" err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theory+data</a:t>
            </a:r>
            <a:r>
              <a:rPr lang="en-GB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 driven limits</a:t>
            </a:r>
          </a:p>
          <a:p>
            <a:pPr marL="342900" marR="0" lvl="0" indent="-342900" algn="l" defTabSz="2952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See the uncertainty band in e.g. neutrino energy dependence</a:t>
            </a:r>
          </a:p>
        </p:txBody>
      </p:sp>
    </p:spTree>
    <p:extLst>
      <p:ext uri="{BB962C8B-B14F-4D97-AF65-F5344CB8AC3E}">
        <p14:creationId xmlns:p14="http://schemas.microsoft.com/office/powerpoint/2010/main" val="151774722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DCF07-36C6-CCFA-6454-D582EA6A26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706C49D6-9ED0-B8D3-79E9-D0759F1D4E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171F2F4-C97B-5972-D5DB-18D86F4F7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21882A-FB61-B1E8-6133-320E1C54EB9B}"/>
              </a:ext>
            </a:extLst>
          </p:cNvPr>
          <p:cNvSpPr/>
          <p:nvPr/>
        </p:nvSpPr>
        <p:spPr>
          <a:xfrm>
            <a:off x="-1563" y="0"/>
            <a:ext cx="9456044" cy="70788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2952323"/>
            <a:r>
              <a:rPr lang="en-GB" sz="40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Answering with model spread</a:t>
            </a:r>
            <a:endParaRPr lang="en-GB" sz="4000">
              <a:solidFill>
                <a:schemeClr val="accent2">
                  <a:lumMod val="50000"/>
                </a:schemeClr>
              </a:solidFill>
              <a:latin typeface="Century Gothic" panose="020B0502020202020204"/>
              <a:cs typeface="Aharoni" panose="02010803020104030203" pitchFamily="2" charset="-79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E433F6-8EE8-4773-4831-641A4786E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53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77A4B3-66C1-2EC4-76AE-7883BA72F109}"/>
              </a:ext>
            </a:extLst>
          </p:cNvPr>
          <p:cNvSpPr txBox="1"/>
          <p:nvPr/>
        </p:nvSpPr>
        <p:spPr>
          <a:xfrm>
            <a:off x="232852" y="886468"/>
            <a:ext cx="770763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 defTabSz="2952323"/>
            <a:r>
              <a:rPr lang="en-GB" sz="2200" i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How well do we control these specific aspects of neutrino interaction modelling?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B3DACD7-DD01-0A2F-ADF5-5656FC40A695}"/>
              </a:ext>
            </a:extLst>
          </p:cNvPr>
          <p:cNvSpPr txBox="1"/>
          <p:nvPr/>
        </p:nvSpPr>
        <p:spPr>
          <a:xfrm>
            <a:off x="-1" y="1834491"/>
            <a:ext cx="9454481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2952323"/>
            <a:r>
              <a:rPr lang="en-GB" sz="2200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To answer this, we would ideally</a:t>
            </a:r>
          </a:p>
          <a:p>
            <a:pPr marL="228600" indent="-228600" defTabSz="2952323">
              <a:buFont typeface="+mj-lt"/>
              <a:buAutoNum type="arabicPeriod"/>
            </a:pPr>
            <a:endParaRPr lang="en-GB" sz="800" dirty="0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marL="342900" indent="-342900" defTabSz="2952323">
              <a:buFont typeface="+mj-lt"/>
              <a:buAutoNum type="arabicPeriod"/>
            </a:pPr>
            <a:r>
              <a:rPr lang="en-GB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Choose one robust model that </a:t>
            </a:r>
            <a:r>
              <a:rPr lang="en-GB" b="1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describes global data</a:t>
            </a:r>
            <a:endParaRPr lang="en-GB" sz="800" b="1" dirty="0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marL="342900" indent="-342900" defTabSz="2952323">
              <a:buFont typeface="+mj-lt"/>
              <a:buAutoNum type="arabicPeriod"/>
            </a:pPr>
            <a:r>
              <a:rPr lang="en-GB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Vary a </a:t>
            </a:r>
            <a:r>
              <a:rPr lang="en-GB" b="1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comprehensive set of parameters 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within their </a:t>
            </a:r>
            <a:r>
              <a:rPr lang="en-GB" b="1" dirty="0" err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theory+data</a:t>
            </a:r>
            <a:r>
              <a:rPr lang="en-GB" b="1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 driven limits</a:t>
            </a:r>
          </a:p>
          <a:p>
            <a:pPr marL="342900" marR="0" lvl="0" indent="-342900" algn="l" defTabSz="2952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See the uncertainty band in e.g. neutrino energy dependence</a:t>
            </a:r>
          </a:p>
          <a:p>
            <a:pPr marL="342900" indent="-342900" defTabSz="2952323">
              <a:buFont typeface="Arial" panose="020B0604020202020204" pitchFamily="34" charset="0"/>
              <a:buChar char="•"/>
            </a:pPr>
            <a:endParaRPr lang="en-GB" sz="2200" dirty="0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defTabSz="2952323"/>
            <a:r>
              <a:rPr lang="en-GB" sz="2200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This is </a:t>
            </a:r>
            <a:r>
              <a:rPr lang="en-GB" sz="2200" b="1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not useful / possible 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since: </a:t>
            </a:r>
          </a:p>
          <a:p>
            <a:pPr marL="0" marR="0" lvl="0" indent="0" algn="l" defTabSz="2952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342900" marR="0" lvl="0" indent="-342900" algn="l" defTabSz="2952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No model can describe global data</a:t>
            </a:r>
          </a:p>
          <a:p>
            <a:pPr marL="342900" marR="0" lvl="0" indent="-342900" algn="l" defTabSz="2952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No model has a comprehensive uncertainty parameterisation</a:t>
            </a:r>
          </a:p>
          <a:p>
            <a:pPr marL="342900" lvl="0" indent="-342900" defTabSz="2952323"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For existing incomplete parameterisations, there’re often not well-defined limits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defTabSz="2952323"/>
            <a:endParaRPr lang="en-GB" sz="2200" dirty="0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7217577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79814-D237-B85F-01F8-084A94649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B94038B5-4E12-DD6A-A180-DC6B368F94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7685495-620C-4DD2-E438-D5A194D93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69D424C-DC71-AD3A-794E-AC31A99841DD}"/>
              </a:ext>
            </a:extLst>
          </p:cNvPr>
          <p:cNvSpPr/>
          <p:nvPr/>
        </p:nvSpPr>
        <p:spPr>
          <a:xfrm>
            <a:off x="-1563" y="0"/>
            <a:ext cx="9456044" cy="70788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2952323"/>
            <a:r>
              <a:rPr lang="en-GB" sz="40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Answering with model spread</a:t>
            </a:r>
            <a:endParaRPr lang="en-GB" sz="4000">
              <a:solidFill>
                <a:schemeClr val="accent2">
                  <a:lumMod val="50000"/>
                </a:schemeClr>
              </a:solidFill>
              <a:latin typeface="Century Gothic" panose="020B0502020202020204"/>
              <a:cs typeface="Aharoni" panose="02010803020104030203" pitchFamily="2" charset="-79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02C047-8395-6EB7-5558-C32D23754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54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F67A4F-1053-8B2F-16E8-920A55C2DD25}"/>
              </a:ext>
            </a:extLst>
          </p:cNvPr>
          <p:cNvSpPr txBox="1"/>
          <p:nvPr/>
        </p:nvSpPr>
        <p:spPr>
          <a:xfrm>
            <a:off x="232852" y="886468"/>
            <a:ext cx="770763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 defTabSz="2952323"/>
            <a:r>
              <a:rPr lang="en-GB" sz="2200" i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How well do we control these specific aspects of neutrino interaction modelling?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08C3CC6-3A43-0F43-37EB-ED4E2090DE9E}"/>
              </a:ext>
            </a:extLst>
          </p:cNvPr>
          <p:cNvSpPr txBox="1"/>
          <p:nvPr/>
        </p:nvSpPr>
        <p:spPr>
          <a:xfrm>
            <a:off x="-1" y="1834491"/>
            <a:ext cx="945448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2952323"/>
            <a:r>
              <a:rPr lang="en-GB" sz="2200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To answer this, we would ideally</a:t>
            </a:r>
          </a:p>
          <a:p>
            <a:pPr marL="228600" indent="-228600" defTabSz="2952323">
              <a:buFont typeface="+mj-lt"/>
              <a:buAutoNum type="arabicPeriod"/>
            </a:pPr>
            <a:endParaRPr lang="en-GB" sz="800" dirty="0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marL="342900" indent="-342900" defTabSz="2952323">
              <a:buFont typeface="+mj-lt"/>
              <a:buAutoNum type="arabicPeriod"/>
            </a:pPr>
            <a:r>
              <a:rPr lang="en-GB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Choose one robust model that </a:t>
            </a:r>
            <a:r>
              <a:rPr lang="en-GB" b="1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describes global data</a:t>
            </a:r>
            <a:endParaRPr lang="en-GB" sz="800" b="1" dirty="0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marL="342900" indent="-342900" defTabSz="2952323">
              <a:buFont typeface="+mj-lt"/>
              <a:buAutoNum type="arabicPeriod"/>
            </a:pPr>
            <a:r>
              <a:rPr lang="en-GB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Vary a </a:t>
            </a:r>
            <a:r>
              <a:rPr lang="en-GB" b="1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comprehensive set of parameters 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within their </a:t>
            </a:r>
            <a:r>
              <a:rPr lang="en-GB" b="1" dirty="0" err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theory+data</a:t>
            </a:r>
            <a:r>
              <a:rPr lang="en-GB" b="1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 driven limits</a:t>
            </a:r>
          </a:p>
          <a:p>
            <a:pPr marL="342900" marR="0" lvl="0" indent="-342900" algn="l" defTabSz="2952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See the uncertainty band in e.g. neutrino energy dependence</a:t>
            </a:r>
          </a:p>
          <a:p>
            <a:pPr marL="342900" indent="-342900" defTabSz="2952323">
              <a:buFont typeface="Arial" panose="020B0604020202020204" pitchFamily="34" charset="0"/>
              <a:buChar char="•"/>
            </a:pPr>
            <a:endParaRPr lang="en-GB" sz="2200" dirty="0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defTabSz="2952323"/>
            <a:r>
              <a:rPr lang="en-GB" sz="2200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This is </a:t>
            </a:r>
            <a:r>
              <a:rPr lang="en-GB" sz="2200" b="1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not useful / possible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 since: </a:t>
            </a:r>
          </a:p>
          <a:p>
            <a:pPr marL="0" marR="0" lvl="0" indent="0" algn="l" defTabSz="2952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342900" marR="0" lvl="0" indent="-342900" algn="l" defTabSz="2952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No model can describe global data</a:t>
            </a:r>
          </a:p>
          <a:p>
            <a:pPr marL="342900" marR="0" lvl="0" indent="-342900" algn="l" defTabSz="2952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No model has a comprehensive uncertainty parameterisation</a:t>
            </a:r>
          </a:p>
          <a:p>
            <a:pPr marL="342900" lvl="0" indent="-342900" defTabSz="2952323"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For existing incomplete parameterisations, there’re often not well-defined limits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342900" indent="-342900" defTabSz="2952323">
              <a:buFont typeface="Arial" panose="020B0604020202020204" pitchFamily="34" charset="0"/>
              <a:buChar char="•"/>
            </a:pPr>
            <a:endParaRPr lang="en-GB" sz="2200" dirty="0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defTabSz="2952323"/>
            <a:r>
              <a:rPr lang="en-GB" sz="2200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Alternative fall-back approach: </a:t>
            </a:r>
            <a:r>
              <a:rPr lang="en-GB" sz="2200" b="1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model spread</a:t>
            </a:r>
          </a:p>
          <a:p>
            <a:pPr defTabSz="2952323"/>
            <a:endParaRPr lang="en-GB" sz="800" dirty="0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marL="342900" marR="0" lvl="0" indent="-342900" algn="l" defTabSz="2952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Choose many models that span current theory models</a:t>
            </a:r>
            <a:endParaRPr kumimoji="0" lang="en-GB" sz="8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342900" marR="0" lvl="0" indent="-342900" algn="l" defTabSz="2952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See their spread in how they predict in e.g. neutrino energy dependence</a:t>
            </a: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 sz="2200" dirty="0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99012016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35296-297B-8E99-5234-C6609DF11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3E0690D9-C9DA-0F01-B91A-F67048C20F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CF66453-BB40-6EE6-C40B-04B374BCF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5020E0-BE05-3035-20AF-650EEC159BEE}"/>
              </a:ext>
            </a:extLst>
          </p:cNvPr>
          <p:cNvSpPr/>
          <p:nvPr/>
        </p:nvSpPr>
        <p:spPr>
          <a:xfrm>
            <a:off x="-1563" y="0"/>
            <a:ext cx="9456044" cy="70788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2952323"/>
            <a:r>
              <a:rPr lang="en-GB" sz="40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Neutrino energy reconstruction</a:t>
            </a:r>
            <a:endParaRPr lang="en-GB" sz="4000">
              <a:solidFill>
                <a:schemeClr val="accent2">
                  <a:lumMod val="50000"/>
                </a:schemeClr>
              </a:solidFill>
              <a:latin typeface="Century Gothic" panose="020B0502020202020204"/>
              <a:cs typeface="Aharoni" panose="02010803020104030203" pitchFamily="2" charset="-79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3CC8270-E759-A900-84FF-766AC541F2B4}"/>
              </a:ext>
            </a:extLst>
          </p:cNvPr>
          <p:cNvSpPr/>
          <p:nvPr/>
        </p:nvSpPr>
        <p:spPr>
          <a:xfrm>
            <a:off x="0" y="1102526"/>
            <a:ext cx="945448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defTabSz="2952323">
              <a:buFont typeface="+mj-lt"/>
              <a:buAutoNum type="arabicPeriod"/>
            </a:pPr>
            <a:r>
              <a:rPr lang="en-GB" sz="24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The smearing of our neutrino energy reconstruction</a:t>
            </a:r>
          </a:p>
          <a:p>
            <a:pPr marL="719138" lvl="1" indent="-261938" defTabSz="2952323">
              <a:buFont typeface="Arial" panose="020B0604020202020204" pitchFamily="34" charset="0"/>
              <a:buChar char="•"/>
            </a:pPr>
            <a:r>
              <a:rPr lang="en-GB" sz="2000" i="1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So we can infer the shape of the oscillated spectrum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D80433-35E7-94D0-F2FB-E8C567E39DCB}"/>
              </a:ext>
            </a:extLst>
          </p:cNvPr>
          <p:cNvSpPr/>
          <p:nvPr/>
        </p:nvSpPr>
        <p:spPr>
          <a:xfrm>
            <a:off x="-1563" y="748537"/>
            <a:ext cx="24689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u="sng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We need to know:</a:t>
            </a:r>
            <a:endParaRPr lang="en-GB" sz="2000" u="sng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C93CA9-960E-7685-E7FB-4C1A7E645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55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7E04035-F4B1-DEF3-F333-97092D77B81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950" t="4726" r="47165" b="74418"/>
          <a:stretch>
            <a:fillRect/>
          </a:stretch>
        </p:blipFill>
        <p:spPr>
          <a:xfrm>
            <a:off x="781878" y="2422489"/>
            <a:ext cx="1725596" cy="12673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707B566-615D-2307-A656-F40D2DF30B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950" t="25582" r="47165" b="57097"/>
          <a:stretch>
            <a:fillRect/>
          </a:stretch>
        </p:blipFill>
        <p:spPr>
          <a:xfrm>
            <a:off x="2681838" y="2639370"/>
            <a:ext cx="1725596" cy="1052579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40ED53D-DE46-3F5F-5275-DCFD872E3B44}"/>
              </a:ext>
            </a:extLst>
          </p:cNvPr>
          <p:cNvCxnSpPr>
            <a:cxnSpLocks/>
          </p:cNvCxnSpPr>
          <p:nvPr/>
        </p:nvCxnSpPr>
        <p:spPr>
          <a:xfrm flipV="1">
            <a:off x="2467383" y="3692046"/>
            <a:ext cx="0" cy="4426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40A51E2D-5245-AF94-8D81-95B875E855F1}"/>
              </a:ext>
            </a:extLst>
          </p:cNvPr>
          <p:cNvSpPr/>
          <p:nvPr/>
        </p:nvSpPr>
        <p:spPr>
          <a:xfrm>
            <a:off x="5649441" y="2361476"/>
            <a:ext cx="1200687" cy="17691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AA7649-7E69-696D-BB88-379F93F8B2F9}"/>
              </a:ext>
            </a:extLst>
          </p:cNvPr>
          <p:cNvSpPr txBox="1"/>
          <p:nvPr/>
        </p:nvSpPr>
        <p:spPr>
          <a:xfrm>
            <a:off x="-146147" y="4130636"/>
            <a:ext cx="52270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Model spread</a:t>
            </a:r>
            <a:endParaRPr lang="en-GB" sz="1800" dirty="0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algn="ctr"/>
            <a:r>
              <a:rPr lang="en-GB" b="1" dirty="0">
                <a:solidFill>
                  <a:schemeClr val="accent1"/>
                </a:solidFill>
                <a:latin typeface="Century Gothic" panose="020B0502020202020204"/>
              </a:rPr>
              <a:t>  </a:t>
            </a:r>
            <a:endParaRPr lang="en-GB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50838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6AAF14-AF35-CABF-BDD1-50872AA02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1F1FA1E2-1A8C-1B7F-E2CB-1B231AF9C9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5DBDA74-A145-9A82-EEC1-CA0AE3859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537AA5-A465-75EC-D81E-6F5262845ECC}"/>
              </a:ext>
            </a:extLst>
          </p:cNvPr>
          <p:cNvSpPr/>
          <p:nvPr/>
        </p:nvSpPr>
        <p:spPr>
          <a:xfrm>
            <a:off x="-1563" y="0"/>
            <a:ext cx="9456044" cy="70788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2952323"/>
            <a:r>
              <a:rPr lang="en-GB" sz="40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Neutrino energy reconstruction</a:t>
            </a:r>
            <a:endParaRPr lang="en-GB" sz="4000">
              <a:solidFill>
                <a:schemeClr val="accent2">
                  <a:lumMod val="50000"/>
                </a:schemeClr>
              </a:solidFill>
              <a:latin typeface="Century Gothic" panose="020B0502020202020204"/>
              <a:cs typeface="Aharoni" panose="02010803020104030203" pitchFamily="2" charset="-79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C4F9ADA-BBFC-4F31-5208-7216BF126EE3}"/>
              </a:ext>
            </a:extLst>
          </p:cNvPr>
          <p:cNvSpPr/>
          <p:nvPr/>
        </p:nvSpPr>
        <p:spPr>
          <a:xfrm>
            <a:off x="0" y="1102526"/>
            <a:ext cx="945448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defTabSz="2952323">
              <a:buFont typeface="+mj-lt"/>
              <a:buAutoNum type="arabicPeriod"/>
            </a:pPr>
            <a:r>
              <a:rPr lang="en-GB" sz="24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The smearing of our neutrino energy reconstruction</a:t>
            </a:r>
          </a:p>
          <a:p>
            <a:pPr marL="719138" lvl="1" indent="-261938" defTabSz="2952323">
              <a:buFont typeface="Arial" panose="020B0604020202020204" pitchFamily="34" charset="0"/>
              <a:buChar char="•"/>
            </a:pPr>
            <a:r>
              <a:rPr lang="en-GB" sz="2000" i="1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So we can infer the shape of the oscillated spectrum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59595D-C668-2FB2-DBBA-3E43B9FD8A51}"/>
              </a:ext>
            </a:extLst>
          </p:cNvPr>
          <p:cNvSpPr/>
          <p:nvPr/>
        </p:nvSpPr>
        <p:spPr>
          <a:xfrm>
            <a:off x="-1563" y="748537"/>
            <a:ext cx="24689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u="sng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We need to know:</a:t>
            </a:r>
            <a:endParaRPr lang="en-GB" sz="2000" u="sng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CD96FF-8377-AA87-5DD6-F7A5A6EBB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56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673DB6-29FA-125A-5589-711E6627C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567" y="2225956"/>
            <a:ext cx="4129053" cy="42002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EE6BBA-6A94-7A01-ADA2-F9336BD948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950" t="4726" r="47165" b="74418"/>
          <a:stretch>
            <a:fillRect/>
          </a:stretch>
        </p:blipFill>
        <p:spPr>
          <a:xfrm>
            <a:off x="781878" y="2422489"/>
            <a:ext cx="1725596" cy="12673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14C6048-70A2-BE39-F21B-E1165625DF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950" t="25582" r="47165" b="57097"/>
          <a:stretch>
            <a:fillRect/>
          </a:stretch>
        </p:blipFill>
        <p:spPr>
          <a:xfrm>
            <a:off x="2681838" y="2639370"/>
            <a:ext cx="1725596" cy="105257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9F66BBB-239F-3E1F-B27B-475BBB0AF97E}"/>
                  </a:ext>
                </a:extLst>
              </p:cNvPr>
              <p:cNvSpPr txBox="1"/>
              <p:nvPr/>
            </p:nvSpPr>
            <p:spPr>
              <a:xfrm>
                <a:off x="15970" y="5140877"/>
                <a:ext cx="4835524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160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Proportion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GB" sz="16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sub>
                    </m:sSub>
                  </m:oMath>
                </a14:m>
                <a:r>
                  <a:rPr lang="en-GB" sz="1600"/>
                  <a:t> </a:t>
                </a:r>
                <a:r>
                  <a:rPr lang="en-GB" sz="160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reconstructed </a:t>
                </a:r>
                <a:r>
                  <a:rPr lang="en-GB" sz="1600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within 200 MeV </a:t>
                </a:r>
                <a:r>
                  <a:rPr lang="en-GB" sz="160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of the true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b="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b="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GB" sz="1600" b="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sub>
                    </m:sSub>
                  </m:oMath>
                </a14:m>
                <a:r>
                  <a:rPr lang="en-GB" sz="1600"/>
                  <a:t> </a:t>
                </a:r>
                <a:r>
                  <a:rPr lang="en-GB" sz="160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differs by </a:t>
                </a:r>
                <a:r>
                  <a:rPr lang="en-GB" sz="1600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more than 100%</a:t>
                </a:r>
                <a:endParaRPr lang="en-GB" sz="1600" b="1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9F66BBB-239F-3E1F-B27B-475BBB0AF9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70" y="5140877"/>
                <a:ext cx="4835524" cy="584775"/>
              </a:xfrm>
              <a:prstGeom prst="rect">
                <a:avLst/>
              </a:prstGeom>
              <a:blipFill>
                <a:blip r:embed="rId4"/>
                <a:stretch>
                  <a:fillRect t="-4255" r="-262" b="-12766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4282189-231C-0086-4A51-D07A2B2BE60A}"/>
              </a:ext>
            </a:extLst>
          </p:cNvPr>
          <p:cNvCxnSpPr>
            <a:cxnSpLocks/>
          </p:cNvCxnSpPr>
          <p:nvPr/>
        </p:nvCxnSpPr>
        <p:spPr>
          <a:xfrm flipV="1">
            <a:off x="4640580" y="4786888"/>
            <a:ext cx="3142461" cy="6463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24BE03D-B70E-4605-E075-5E1F04E9FC66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4851494" y="5420067"/>
            <a:ext cx="2781758" cy="131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9EC942F-A090-BF56-8A06-E0ADA7CBE02F}"/>
              </a:ext>
            </a:extLst>
          </p:cNvPr>
          <p:cNvSpPr txBox="1"/>
          <p:nvPr/>
        </p:nvSpPr>
        <p:spPr>
          <a:xfrm>
            <a:off x="-146147" y="4130636"/>
            <a:ext cx="52270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Model spread</a:t>
            </a:r>
            <a:endParaRPr lang="en-GB" sz="1800" dirty="0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algn="ctr"/>
            <a:r>
              <a:rPr lang="en-GB" b="1" dirty="0">
                <a:solidFill>
                  <a:schemeClr val="accent1"/>
                </a:solidFill>
                <a:latin typeface="Century Gothic" panose="020B0502020202020204"/>
              </a:rPr>
              <a:t>  </a:t>
            </a:r>
            <a:endParaRPr lang="en-GB" b="1" dirty="0">
              <a:solidFill>
                <a:schemeClr val="accent2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E2659E4-F98B-E364-E270-711CA67A83F9}"/>
              </a:ext>
            </a:extLst>
          </p:cNvPr>
          <p:cNvCxnSpPr>
            <a:cxnSpLocks/>
          </p:cNvCxnSpPr>
          <p:nvPr/>
        </p:nvCxnSpPr>
        <p:spPr>
          <a:xfrm flipV="1">
            <a:off x="2467383" y="3692046"/>
            <a:ext cx="0" cy="4426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FC45A38B-0643-E828-F4D1-F6ED9993F753}"/>
              </a:ext>
            </a:extLst>
          </p:cNvPr>
          <p:cNvSpPr/>
          <p:nvPr/>
        </p:nvSpPr>
        <p:spPr>
          <a:xfrm>
            <a:off x="5649441" y="2361476"/>
            <a:ext cx="1200687" cy="17691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3FD452A-255F-B561-66F7-8BA6464CF911}"/>
              </a:ext>
            </a:extLst>
          </p:cNvPr>
          <p:cNvSpPr txBox="1"/>
          <p:nvPr/>
        </p:nvSpPr>
        <p:spPr>
          <a:xfrm>
            <a:off x="5361207" y="2353569"/>
            <a:ext cx="20732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arXiv:2605.28671</a:t>
            </a:r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5023610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87F85-5D06-D94C-AD3B-71BB208F8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BFD4F4F3-80C7-A655-76EE-67C5C29E3C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2EBB94E-0D16-9F11-D4A6-01B9C3167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35757B5-E55E-6622-7ED3-A8B0A2FB1383}"/>
              </a:ext>
            </a:extLst>
          </p:cNvPr>
          <p:cNvSpPr/>
          <p:nvPr/>
        </p:nvSpPr>
        <p:spPr>
          <a:xfrm>
            <a:off x="-1563" y="0"/>
            <a:ext cx="9456044" cy="70788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2952323"/>
            <a:r>
              <a:rPr lang="en-GB" sz="40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Energy dependence</a:t>
            </a:r>
            <a:endParaRPr lang="en-GB" sz="4000">
              <a:solidFill>
                <a:schemeClr val="accent2">
                  <a:lumMod val="50000"/>
                </a:schemeClr>
              </a:solidFill>
              <a:latin typeface="Century Gothic" panose="020B0502020202020204"/>
              <a:cs typeface="Aharoni" panose="02010803020104030203" pitchFamily="2" charset="-79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1073EB1-AA48-EF7C-D2B8-A8F4D0A86D6B}"/>
              </a:ext>
            </a:extLst>
          </p:cNvPr>
          <p:cNvSpPr/>
          <p:nvPr/>
        </p:nvSpPr>
        <p:spPr>
          <a:xfrm>
            <a:off x="0" y="1102526"/>
            <a:ext cx="9454481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defTabSz="2952323">
              <a:buFont typeface="+mj-lt"/>
              <a:buAutoNum type="arabicPeriod" startAt="2"/>
            </a:pPr>
            <a:r>
              <a:rPr lang="en-GB" sz="24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The energy dependence of neutrino cross sections</a:t>
            </a:r>
          </a:p>
          <a:p>
            <a:pPr marL="719138" lvl="1" indent="-261938" defTabSz="2952323">
              <a:buFont typeface="Arial" panose="020B0604020202020204" pitchFamily="34" charset="0"/>
              <a:buChar char="•"/>
            </a:pPr>
            <a:r>
              <a:rPr lang="en-GB" sz="2000" i="1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So we know how to extrapolate from our near to far detectors</a:t>
            </a:r>
            <a:endParaRPr lang="en-GB" sz="2400">
              <a:solidFill>
                <a:srgbClr val="1F497D">
                  <a:lumMod val="50000"/>
                </a:srgbClr>
              </a:solidFill>
              <a:latin typeface="Century Gothic" panose="020B0502020202020204"/>
            </a:endParaRPr>
          </a:p>
          <a:p>
            <a:pPr marL="811213" lvl="1" indent="-354013" defTabSz="2952323">
              <a:buFont typeface="Arial" panose="020B0604020202020204" pitchFamily="34" charset="0"/>
              <a:buChar char="•"/>
            </a:pPr>
            <a:endParaRPr lang="en-GB" sz="2400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EC30BC4-87E8-5BE3-3FE5-22AA2D8D308B}"/>
              </a:ext>
            </a:extLst>
          </p:cNvPr>
          <p:cNvSpPr/>
          <p:nvPr/>
        </p:nvSpPr>
        <p:spPr>
          <a:xfrm>
            <a:off x="-1563" y="748537"/>
            <a:ext cx="24689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u="sng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We need to know:</a:t>
            </a:r>
            <a:endParaRPr lang="en-GB" sz="2000" u="sng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4640D5-CEBA-D4AB-7214-6FE5FC08F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57</a:t>
            </a:fld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9AEBF4-D5A7-99F1-4B3C-9B895A79CC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6129"/>
          <a:stretch>
            <a:fillRect/>
          </a:stretch>
        </p:blipFill>
        <p:spPr>
          <a:xfrm>
            <a:off x="2467383" y="2730040"/>
            <a:ext cx="1632857" cy="8000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3845B18-C0E4-3713-5AFF-650FC11416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43871"/>
          <a:stretch>
            <a:fillRect/>
          </a:stretch>
        </p:blipFill>
        <p:spPr>
          <a:xfrm>
            <a:off x="528406" y="2618261"/>
            <a:ext cx="1632857" cy="102363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36F548C-76A9-4336-5F7A-A81C2343A0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019638"/>
            <a:ext cx="4347022" cy="429035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33C560A-D36B-0B19-640F-CF1046DBB3A7}"/>
              </a:ext>
            </a:extLst>
          </p:cNvPr>
          <p:cNvSpPr/>
          <p:nvPr/>
        </p:nvSpPr>
        <p:spPr>
          <a:xfrm>
            <a:off x="5382193" y="2185556"/>
            <a:ext cx="1200687" cy="1279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ABD0764-AB65-4C3B-1746-65754D97CC71}"/>
              </a:ext>
            </a:extLst>
          </p:cNvPr>
          <p:cNvCxnSpPr>
            <a:cxnSpLocks/>
          </p:cNvCxnSpPr>
          <p:nvPr/>
        </p:nvCxnSpPr>
        <p:spPr>
          <a:xfrm flipV="1">
            <a:off x="4726459" y="5494788"/>
            <a:ext cx="846076" cy="119985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B11EDA0-76F3-3C5D-04C2-8F3FF2FF8EC3}"/>
              </a:ext>
            </a:extLst>
          </p:cNvPr>
          <p:cNvSpPr txBox="1"/>
          <p:nvPr/>
        </p:nvSpPr>
        <p:spPr>
          <a:xfrm>
            <a:off x="3181274" y="5386665"/>
            <a:ext cx="154518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b="1">
                <a:solidFill>
                  <a:schemeClr val="accent1"/>
                </a:solidFill>
                <a:latin typeface="Century Gothic" panose="020B0502020202020204"/>
              </a:rPr>
              <a:t>For Hyper-K</a:t>
            </a:r>
          </a:p>
          <a:p>
            <a:pPr algn="just"/>
            <a:endParaRPr lang="en-GB" b="1">
              <a:solidFill>
                <a:schemeClr val="accent1"/>
              </a:solidFill>
              <a:latin typeface="Century Gothic" panose="020B0502020202020204"/>
            </a:endParaRPr>
          </a:p>
          <a:p>
            <a:pPr algn="just"/>
            <a:r>
              <a:rPr lang="en-GB" b="1">
                <a:solidFill>
                  <a:schemeClr val="accent2"/>
                </a:solidFill>
                <a:latin typeface="Century Gothic" panose="020B0502020202020204"/>
              </a:rPr>
              <a:t>For DUNE</a:t>
            </a:r>
            <a:endParaRPr lang="en-GB" b="1">
              <a:solidFill>
                <a:schemeClr val="accent2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A88922B-AD2B-5862-2BE8-62E4F3C182AD}"/>
              </a:ext>
            </a:extLst>
          </p:cNvPr>
          <p:cNvCxnSpPr>
            <a:cxnSpLocks/>
          </p:cNvCxnSpPr>
          <p:nvPr/>
        </p:nvCxnSpPr>
        <p:spPr>
          <a:xfrm flipV="1">
            <a:off x="4036541" y="5618922"/>
            <a:ext cx="2867842" cy="480336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A3667C4-ED56-9DD5-2CDF-75A3BB434C7C}"/>
                  </a:ext>
                </a:extLst>
              </p:cNvPr>
              <p:cNvSpPr txBox="1"/>
              <p:nvPr/>
            </p:nvSpPr>
            <p:spPr>
              <a:xfrm>
                <a:off x="122426" y="5109666"/>
                <a:ext cx="3161385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S</a:t>
                </a:r>
                <a:r>
                  <a:rPr lang="en-GB" sz="180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how </a:t>
                </a:r>
                <a:r>
                  <a:rPr lang="en-GB" sz="1800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significant (~20%) differences in </a:t>
                </a:r>
                <a:r>
                  <a:rPr lang="en-GB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the cross section </a:t>
                </a:r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in </a:t>
                </a:r>
                <a:r>
                  <a:rPr lang="en-GB" sz="180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key regions and on its evolution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GB" sz="18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sub>
                    </m:sSub>
                  </m:oMath>
                </a14:m>
                <a:endParaRPr lang="en-GB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A3667C4-ED56-9DD5-2CDF-75A3BB434C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426" y="5109666"/>
                <a:ext cx="3161385" cy="1200329"/>
              </a:xfrm>
              <a:prstGeom prst="rect">
                <a:avLst/>
              </a:prstGeom>
              <a:blipFill>
                <a:blip r:embed="rId5"/>
                <a:stretch>
                  <a:fillRect l="-1600" t="-2105" r="-400" b="-7368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D1AF0BB1-C9E3-6114-535F-DFF0EE4AF07B}"/>
              </a:ext>
            </a:extLst>
          </p:cNvPr>
          <p:cNvSpPr txBox="1"/>
          <p:nvPr/>
        </p:nvSpPr>
        <p:spPr>
          <a:xfrm>
            <a:off x="5361207" y="2141004"/>
            <a:ext cx="20732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arXiv:2605.28671</a:t>
            </a:r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2669237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73006-CFDE-684C-4CC3-3E5684EE2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53DBC0B-F5C2-D323-DB33-E8E4DD2513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059607"/>
            <a:ext cx="4233702" cy="4199697"/>
          </a:xfrm>
          <a:prstGeom prst="rect">
            <a:avLst/>
          </a:prstGeom>
        </p:spPr>
      </p:pic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9C4DA93-DFBB-240F-2D71-F2377216D7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FF17CDE-9207-3772-B5C5-694B00379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D67540B-E766-AF59-994C-E99C07F349B1}"/>
              </a:ext>
            </a:extLst>
          </p:cNvPr>
          <p:cNvSpPr/>
          <p:nvPr/>
        </p:nvSpPr>
        <p:spPr>
          <a:xfrm>
            <a:off x="-1563" y="0"/>
            <a:ext cx="9456044" cy="70788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2952323"/>
            <a:r>
              <a:rPr lang="en-GB" sz="40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Target dependence</a:t>
            </a:r>
            <a:endParaRPr lang="en-GB" sz="4000">
              <a:solidFill>
                <a:schemeClr val="accent2">
                  <a:lumMod val="50000"/>
                </a:schemeClr>
              </a:solidFill>
              <a:latin typeface="Century Gothic" panose="020B0502020202020204"/>
              <a:cs typeface="Aharoni" panose="02010803020104030203" pitchFamily="2" charset="-79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ECBAAB3-97C9-F037-DAB5-4B1C7B1222B1}"/>
              </a:ext>
            </a:extLst>
          </p:cNvPr>
          <p:cNvSpPr/>
          <p:nvPr/>
        </p:nvSpPr>
        <p:spPr>
          <a:xfrm>
            <a:off x="0" y="1102526"/>
            <a:ext cx="945448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defTabSz="2952323">
              <a:buFont typeface="+mj-lt"/>
              <a:buAutoNum type="arabicPeriod" startAt="3"/>
            </a:pPr>
            <a:r>
              <a:rPr lang="en-GB" sz="24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The target dependence of neutrino cross sections</a:t>
            </a:r>
          </a:p>
          <a:p>
            <a:pPr marL="719138" lvl="1" indent="-261938" defTabSz="2952323">
              <a:buFont typeface="Arial" panose="020B0604020202020204" pitchFamily="34" charset="0"/>
              <a:buChar char="•"/>
            </a:pPr>
            <a:r>
              <a:rPr lang="en-GB" sz="2000" i="1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So we can use the full power of near detector constraints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BBC48D9-8485-DB54-212F-04E176918FEA}"/>
              </a:ext>
            </a:extLst>
          </p:cNvPr>
          <p:cNvSpPr/>
          <p:nvPr/>
        </p:nvSpPr>
        <p:spPr>
          <a:xfrm>
            <a:off x="-1563" y="748537"/>
            <a:ext cx="24689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u="sng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We need to know:</a:t>
            </a:r>
            <a:endParaRPr lang="en-GB" sz="2000" u="sng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A01F32-48BE-344F-4A37-6509FC649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58</a:t>
            </a:fld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8B6C4E-FE64-CDB0-E2ED-9C4A6F12E30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6129"/>
          <a:stretch>
            <a:fillRect/>
          </a:stretch>
        </p:blipFill>
        <p:spPr>
          <a:xfrm>
            <a:off x="2467383" y="2730040"/>
            <a:ext cx="1632857" cy="8000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1DFE33B-C21A-E5A2-93C9-0C0588D2A0F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43871"/>
          <a:stretch>
            <a:fillRect/>
          </a:stretch>
        </p:blipFill>
        <p:spPr>
          <a:xfrm>
            <a:off x="528406" y="2618261"/>
            <a:ext cx="1632857" cy="102363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370F76-21B1-BB1A-0020-4198FE39A659}"/>
              </a:ext>
            </a:extLst>
          </p:cNvPr>
          <p:cNvSpPr/>
          <p:nvPr/>
        </p:nvSpPr>
        <p:spPr>
          <a:xfrm>
            <a:off x="5910633" y="3314699"/>
            <a:ext cx="2669511" cy="10950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745107F-09FF-9AD9-17B3-4412193D8EA5}"/>
              </a:ext>
            </a:extLst>
          </p:cNvPr>
          <p:cNvSpPr txBox="1"/>
          <p:nvPr/>
        </p:nvSpPr>
        <p:spPr>
          <a:xfrm>
            <a:off x="528406" y="5109666"/>
            <a:ext cx="316138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S</a:t>
            </a:r>
            <a:r>
              <a:rPr lang="en-GB" sz="18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how </a:t>
            </a:r>
            <a:r>
              <a:rPr lang="en-GB" sz="180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fairly small (~5%) differences in </a:t>
            </a:r>
            <a:r>
              <a:rPr lang="en-GB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the cross section </a:t>
            </a:r>
            <a:r>
              <a:rPr lang="en-GB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in </a:t>
            </a:r>
            <a:r>
              <a:rPr lang="en-GB" sz="18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key regions</a:t>
            </a:r>
            <a:endParaRPr lang="en-GB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DFA606F-CE8A-9E14-CE25-D878D20BB151}"/>
              </a:ext>
            </a:extLst>
          </p:cNvPr>
          <p:cNvSpPr txBox="1"/>
          <p:nvPr/>
        </p:nvSpPr>
        <p:spPr>
          <a:xfrm>
            <a:off x="5325757" y="2141004"/>
            <a:ext cx="20732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arXiv:2605.28671</a:t>
            </a:r>
            <a:endParaRPr lang="en-CH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F389817-E9C6-79C3-057F-B65F286B28BA}"/>
              </a:ext>
            </a:extLst>
          </p:cNvPr>
          <p:cNvCxnSpPr>
            <a:cxnSpLocks/>
          </p:cNvCxnSpPr>
          <p:nvPr/>
        </p:nvCxnSpPr>
        <p:spPr>
          <a:xfrm flipV="1">
            <a:off x="3219927" y="5214087"/>
            <a:ext cx="2327433" cy="4555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477928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68EF9-3CA1-8165-4105-C55E09AEC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17CB0520-3A1C-62CB-2150-E3E1906E16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964" y="2081835"/>
            <a:ext cx="4043594" cy="4065287"/>
          </a:xfrm>
          <a:prstGeom prst="rect">
            <a:avLst/>
          </a:prstGeom>
        </p:spPr>
      </p:pic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7C7BBE67-DD37-5632-0AC6-E24F926DCF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CEEA6AE-0D7A-2A90-FEF2-B1928364E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F6ECE5-4B06-F9F7-DF89-81E08CB777EF}"/>
              </a:ext>
            </a:extLst>
          </p:cNvPr>
          <p:cNvSpPr/>
          <p:nvPr/>
        </p:nvSpPr>
        <p:spPr>
          <a:xfrm>
            <a:off x="-1563" y="0"/>
            <a:ext cx="9456044" cy="70788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2952323"/>
            <a:r>
              <a:rPr lang="en-GB" sz="40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Angular dependence</a:t>
            </a:r>
            <a:endParaRPr lang="en-GB" sz="4000">
              <a:solidFill>
                <a:schemeClr val="accent2">
                  <a:lumMod val="50000"/>
                </a:schemeClr>
              </a:solidFill>
              <a:latin typeface="Century Gothic" panose="020B0502020202020204"/>
              <a:cs typeface="Aharoni" panose="02010803020104030203" pitchFamily="2" charset="-79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7F26FE8-12E6-07F0-547A-76FCB22B46B4}"/>
              </a:ext>
            </a:extLst>
          </p:cNvPr>
          <p:cNvSpPr/>
          <p:nvPr/>
        </p:nvSpPr>
        <p:spPr>
          <a:xfrm>
            <a:off x="0" y="1102526"/>
            <a:ext cx="945448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defTabSz="2952323">
              <a:buFont typeface="+mj-lt"/>
              <a:buAutoNum type="arabicPeriod" startAt="4"/>
            </a:pPr>
            <a:r>
              <a:rPr lang="en-GB" sz="24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The angular dependence of neutrino cross sections</a:t>
            </a:r>
          </a:p>
          <a:p>
            <a:pPr marL="719138" lvl="1" indent="-261938" defTabSz="2952323">
              <a:buFont typeface="Arial" panose="020B0604020202020204" pitchFamily="34" charset="0"/>
              <a:buChar char="•"/>
            </a:pPr>
            <a:r>
              <a:rPr lang="en-GB" sz="2000" i="1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So we can use the full power of near detector constraints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2ACADB2-5D33-BC48-97C9-F362386ADDFD}"/>
              </a:ext>
            </a:extLst>
          </p:cNvPr>
          <p:cNvSpPr/>
          <p:nvPr/>
        </p:nvSpPr>
        <p:spPr>
          <a:xfrm>
            <a:off x="-1563" y="748537"/>
            <a:ext cx="24689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u="sng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We need to know:</a:t>
            </a:r>
            <a:endParaRPr lang="en-GB" sz="2000" u="sng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A65945-1867-AC65-2666-37C9A0A06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59</a:t>
            </a:fld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860AC6-675F-74FC-A5D3-5E3A95BC55E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6129"/>
          <a:stretch>
            <a:fillRect/>
          </a:stretch>
        </p:blipFill>
        <p:spPr>
          <a:xfrm>
            <a:off x="2467383" y="2578961"/>
            <a:ext cx="1632857" cy="8000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00AFF4-0EE8-DD8B-76C9-D50E587F290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43871"/>
          <a:stretch>
            <a:fillRect/>
          </a:stretch>
        </p:blipFill>
        <p:spPr>
          <a:xfrm>
            <a:off x="528406" y="2467182"/>
            <a:ext cx="1632857" cy="102363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DDF43D0-F5C3-FCAD-558F-38E3FE03450A}"/>
              </a:ext>
            </a:extLst>
          </p:cNvPr>
          <p:cNvSpPr/>
          <p:nvPr/>
        </p:nvSpPr>
        <p:spPr>
          <a:xfrm>
            <a:off x="7477328" y="2258381"/>
            <a:ext cx="1001865" cy="15872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119B373-149D-9A71-02FE-041E7558CCBC}"/>
              </a:ext>
            </a:extLst>
          </p:cNvPr>
          <p:cNvSpPr txBox="1"/>
          <p:nvPr/>
        </p:nvSpPr>
        <p:spPr>
          <a:xfrm>
            <a:off x="528406" y="5109666"/>
            <a:ext cx="316138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S</a:t>
            </a:r>
            <a:r>
              <a:rPr lang="en-GB" sz="18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how </a:t>
            </a:r>
            <a:r>
              <a:rPr lang="en-GB" sz="180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significant (~</a:t>
            </a:r>
            <a:r>
              <a:rPr lang="en-GB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30</a:t>
            </a:r>
            <a:r>
              <a:rPr lang="en-GB" sz="180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%) differences in </a:t>
            </a:r>
            <a:r>
              <a:rPr lang="en-GB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the cross section </a:t>
            </a:r>
            <a:r>
              <a:rPr lang="en-GB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in </a:t>
            </a:r>
            <a:r>
              <a:rPr lang="en-GB" sz="18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key regions</a:t>
            </a:r>
            <a:endParaRPr lang="en-GB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806784F-9B34-4595-4B48-D2AECBA54E26}"/>
              </a:ext>
            </a:extLst>
          </p:cNvPr>
          <p:cNvSpPr txBox="1"/>
          <p:nvPr/>
        </p:nvSpPr>
        <p:spPr>
          <a:xfrm>
            <a:off x="5325757" y="2141004"/>
            <a:ext cx="20732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arXiv:2605.28671</a:t>
            </a:r>
            <a:endParaRPr lang="en-CH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F9EE8B7-6833-B8B1-0799-B9354871A21D}"/>
              </a:ext>
            </a:extLst>
          </p:cNvPr>
          <p:cNvCxnSpPr>
            <a:cxnSpLocks/>
          </p:cNvCxnSpPr>
          <p:nvPr/>
        </p:nvCxnSpPr>
        <p:spPr>
          <a:xfrm flipV="1">
            <a:off x="3219927" y="5265333"/>
            <a:ext cx="2558303" cy="4043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82C92C4-BB6D-5BD0-206E-295833BF3FC3}"/>
                  </a:ext>
                </a:extLst>
              </p:cNvPr>
              <p:cNvSpPr txBox="1"/>
              <p:nvPr/>
            </p:nvSpPr>
            <p:spPr>
              <a:xfrm>
                <a:off x="580570" y="3758264"/>
                <a:ext cx="3706085" cy="3948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Cross section relative to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GB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en-GB" b="0" i="1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82C92C4-BB6D-5BD0-206E-295833BF3F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570" y="3758264"/>
                <a:ext cx="3706085" cy="394852"/>
              </a:xfrm>
              <a:prstGeom prst="rect">
                <a:avLst/>
              </a:prstGeom>
              <a:blipFill>
                <a:blip r:embed="rId5"/>
                <a:stretch>
                  <a:fillRect l="-1365" t="-12903" b="-16129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63C9056-D49D-3D3E-EB5D-06101C7E0AAA}"/>
                  </a:ext>
                </a:extLst>
              </p:cNvPr>
              <p:cNvSpPr txBox="1"/>
              <p:nvPr/>
            </p:nvSpPr>
            <p:spPr>
              <a:xfrm>
                <a:off x="7477328" y="2692936"/>
                <a:ext cx="1200161" cy="9477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80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CCINC,</a:t>
                </a:r>
              </a:p>
              <a:p>
                <a:r>
                  <a:rPr lang="en-GB" sz="180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DUNE,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GB" sz="1800" b="0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sz="1800" b="0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𝜈</m:t>
                            </m:r>
                          </m:e>
                        </m:acc>
                      </m:e>
                      <m:sub>
                        <m:r>
                          <a:rPr lang="en-GB" sz="18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en-GB" sz="180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 flux</a:t>
                </a:r>
                <a:endParaRPr lang="en-GB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63C9056-D49D-3D3E-EB5D-06101C7E0A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7328" y="2692936"/>
                <a:ext cx="1200161" cy="947760"/>
              </a:xfrm>
              <a:prstGeom prst="rect">
                <a:avLst/>
              </a:prstGeom>
              <a:blipFill>
                <a:blip r:embed="rId6"/>
                <a:stretch>
                  <a:fillRect l="-4167" t="-4000" b="-5333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75005E1-0954-7F62-185B-708FBCF96EB7}"/>
                  </a:ext>
                </a:extLst>
              </p:cNvPr>
              <p:cNvSpPr txBox="1"/>
              <p:nvPr/>
            </p:nvSpPr>
            <p:spPr>
              <a:xfrm>
                <a:off x="0" y="4096116"/>
                <a:ext cx="5171800" cy="2668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105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05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05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sz="105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en-GB" sz="1050"/>
                  <a:t> </a:t>
                </a:r>
                <a:r>
                  <a:rPr lang="en-GB" sz="105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is the angle between the outgoing muon and the incoming neutrino)</a:t>
                </a:r>
                <a:endParaRPr lang="en-GB" sz="105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75005E1-0954-7F62-185B-708FBCF96E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96116"/>
                <a:ext cx="5171800" cy="266868"/>
              </a:xfrm>
              <a:prstGeom prst="rect">
                <a:avLst/>
              </a:prstGeom>
              <a:blipFill>
                <a:blip r:embed="rId7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9214CDB-B554-D55F-018C-303933F1C5DC}"/>
              </a:ext>
            </a:extLst>
          </p:cNvPr>
          <p:cNvCxnSpPr>
            <a:cxnSpLocks/>
          </p:cNvCxnSpPr>
          <p:nvPr/>
        </p:nvCxnSpPr>
        <p:spPr>
          <a:xfrm flipV="1">
            <a:off x="4087676" y="3451179"/>
            <a:ext cx="779549" cy="5331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02198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AC2BB-1511-8EB1-5106-4136DB152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0A4773A0-7743-9389-2273-CA825028F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4934" y="2102727"/>
            <a:ext cx="4258572" cy="4095290"/>
          </a:xfrm>
          <a:prstGeom prst="rect">
            <a:avLst/>
          </a:prstGeom>
        </p:spPr>
      </p:pic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46FEBDB0-2B11-80FC-15BC-27AB1E1AB3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00C8810-1885-79DC-511B-DAB7FFFB8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4058C34-AFBA-84D6-B4A4-A9FE02F01DAA}"/>
                  </a:ext>
                </a:extLst>
              </p:cNvPr>
              <p:cNvSpPr/>
              <p:nvPr/>
            </p:nvSpPr>
            <p:spPr>
              <a:xfrm>
                <a:off x="-1563" y="0"/>
                <a:ext cx="9456044" cy="763094"/>
              </a:xfrm>
              <a:prstGeom prst="rect">
                <a:avLst/>
              </a:prstGeom>
            </p:spPr>
            <p:txBody>
              <a:bodyPr wrap="square" anchor="t">
                <a:spAutoFit/>
              </a:bodyPr>
              <a:lstStyle/>
              <a:p>
                <a:pPr defTabSz="2952323"/>
                <a14:m>
                  <m:oMath xmlns:m="http://schemas.openxmlformats.org/officeDocument/2006/math">
                    <m:sSub>
                      <m:sSubPr>
                        <m:ctrlPr>
                          <a:rPr lang="en-GB" sz="4000" b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4000" b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sz="4000" b="1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𝐞</m:t>
                        </m:r>
                      </m:sub>
                    </m:sSub>
                    <m:r>
                      <a:rPr lang="en-GB" sz="40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GB" sz="40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40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sz="40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𝝁</m:t>
                        </m:r>
                      </m:sub>
                    </m:sSub>
                  </m:oMath>
                </a14:m>
                <a:r>
                  <a:rPr lang="en-GB" sz="400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differences</a:t>
                </a:r>
                <a:endParaRPr lang="en-GB" sz="4000">
                  <a:solidFill>
                    <a:schemeClr val="accent2">
                      <a:lumMod val="50000"/>
                    </a:schemeClr>
                  </a:solidFill>
                  <a:latin typeface="Century Gothic" panose="020B0502020202020204"/>
                  <a:cs typeface="Aharoni" panose="02010803020104030203" pitchFamily="2" charset="-79"/>
                </a:endParaRPr>
              </a:p>
            </p:txBody>
          </p:sp>
        </mc:Choice>
        <mc:Fallback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4058C34-AFBA-84D6-B4A4-A9FE02F01D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63" y="0"/>
                <a:ext cx="9456044" cy="763094"/>
              </a:xfrm>
              <a:prstGeom prst="rect">
                <a:avLst/>
              </a:prstGeom>
              <a:blipFill>
                <a:blip r:embed="rId4"/>
                <a:stretch>
                  <a:fillRect l="-403" t="-16393" b="-22951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1FB5FB25-9B68-6C71-5E70-D606B7E9E155}"/>
                  </a:ext>
                </a:extLst>
              </p:cNvPr>
              <p:cNvSpPr/>
              <p:nvPr/>
            </p:nvSpPr>
            <p:spPr>
              <a:xfrm>
                <a:off x="0" y="1102526"/>
                <a:ext cx="9454481" cy="7991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 defTabSz="2952323">
                  <a:buFont typeface="+mj-lt"/>
                  <a:buAutoNum type="arabicPeriod" startAt="5"/>
                </a:pPr>
                <a:r>
                  <a:rPr lang="en-GB" sz="240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Differences in the cross section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GB" sz="24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GB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endParaRPr lang="en-GB" sz="2400">
                  <a:solidFill>
                    <a:schemeClr val="tx2">
                      <a:lumMod val="50000"/>
                    </a:schemeClr>
                  </a:solidFill>
                  <a:latin typeface="Century Gothic" panose="020B0502020202020204"/>
                </a:endParaRPr>
              </a:p>
              <a:p>
                <a:pPr marL="719138" lvl="1" indent="-261938" defTabSz="2952323">
                  <a:buFont typeface="Arial" panose="020B0604020202020204" pitchFamily="34" charset="0"/>
                  <a:buChar char="•"/>
                </a:pPr>
                <a:r>
                  <a:rPr lang="en-GB" sz="2000" i="1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So we can 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sz="20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GB" sz="20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000" i="1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appearance to probe CP-violation</a:t>
                </a:r>
              </a:p>
            </p:txBody>
          </p:sp>
        </mc:Choice>
        <mc:Fallback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1FB5FB25-9B68-6C71-5E70-D606B7E9E1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102526"/>
                <a:ext cx="9454481" cy="799193"/>
              </a:xfrm>
              <a:prstGeom prst="rect">
                <a:avLst/>
              </a:prstGeom>
              <a:blipFill>
                <a:blip r:embed="rId5"/>
                <a:stretch>
                  <a:fillRect l="-1074" t="-4688" b="-12500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74BEE75F-2AC9-07D2-6385-CB6C93C19828}"/>
              </a:ext>
            </a:extLst>
          </p:cNvPr>
          <p:cNvSpPr/>
          <p:nvPr/>
        </p:nvSpPr>
        <p:spPr>
          <a:xfrm>
            <a:off x="-1563" y="748537"/>
            <a:ext cx="24689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u="sng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We need to know:</a:t>
            </a:r>
            <a:endParaRPr lang="en-GB" sz="2000" u="sng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6D8A70-80D1-6057-F000-38F5AB340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60</a:t>
            </a:fld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5AFD63-E2C3-544F-20CA-BBB8B09FA88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56129"/>
          <a:stretch>
            <a:fillRect/>
          </a:stretch>
        </p:blipFill>
        <p:spPr>
          <a:xfrm>
            <a:off x="2467383" y="2730040"/>
            <a:ext cx="1632857" cy="8000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AB58D4-7C2F-D110-FC2C-484C4FD63F4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43871"/>
          <a:stretch>
            <a:fillRect/>
          </a:stretch>
        </p:blipFill>
        <p:spPr>
          <a:xfrm>
            <a:off x="528406" y="2618261"/>
            <a:ext cx="1632857" cy="102363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FD0C2E0-7F75-1DC3-AD0A-AD0EC01D71CE}"/>
              </a:ext>
            </a:extLst>
          </p:cNvPr>
          <p:cNvSpPr/>
          <p:nvPr/>
        </p:nvSpPr>
        <p:spPr>
          <a:xfrm>
            <a:off x="7434470" y="2241151"/>
            <a:ext cx="1200687" cy="1279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C1C0723-B343-5639-29E4-148180DD6E05}"/>
              </a:ext>
            </a:extLst>
          </p:cNvPr>
          <p:cNvSpPr txBox="1"/>
          <p:nvPr/>
        </p:nvSpPr>
        <p:spPr>
          <a:xfrm>
            <a:off x="5361207" y="2141004"/>
            <a:ext cx="20732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arXiv:2605.28671</a:t>
            </a:r>
            <a:endParaRPr lang="en-CH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C2B329C-6C1B-13E2-7023-B833693DAECE}"/>
              </a:ext>
            </a:extLst>
          </p:cNvPr>
          <p:cNvSpPr txBox="1"/>
          <p:nvPr/>
        </p:nvSpPr>
        <p:spPr>
          <a:xfrm>
            <a:off x="601853" y="5109637"/>
            <a:ext cx="318776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S</a:t>
            </a:r>
            <a:r>
              <a:rPr lang="en-GB" sz="18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how </a:t>
            </a:r>
            <a:r>
              <a:rPr lang="en-GB" sz="180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fairly</a:t>
            </a:r>
            <a:r>
              <a:rPr lang="en-GB" sz="18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 </a:t>
            </a:r>
            <a:r>
              <a:rPr lang="en-GB" sz="180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small (~3-5%) differences in </a:t>
            </a:r>
            <a:r>
              <a:rPr lang="en-GB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the cross-section ratio </a:t>
            </a:r>
            <a:r>
              <a:rPr lang="en-GB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in key regions</a:t>
            </a:r>
            <a:endParaRPr lang="en-GB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2CA2798-AF73-586C-E926-3A8BC5E0E626}"/>
              </a:ext>
            </a:extLst>
          </p:cNvPr>
          <p:cNvCxnSpPr>
            <a:cxnSpLocks/>
          </p:cNvCxnSpPr>
          <p:nvPr/>
        </p:nvCxnSpPr>
        <p:spPr>
          <a:xfrm flipV="1">
            <a:off x="3592749" y="5109637"/>
            <a:ext cx="2619983" cy="5259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511763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4801A-72F2-67AC-BDC0-17D46736E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E0F97EEF-7BD0-2E21-D628-6909EE361F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1E55C51-87EB-995C-3F64-719A1ACF5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ADA3E257-342C-C12A-0AAA-1CF34F64DF28}"/>
                  </a:ext>
                </a:extLst>
              </p:cNvPr>
              <p:cNvSpPr/>
              <p:nvPr/>
            </p:nvSpPr>
            <p:spPr>
              <a:xfrm>
                <a:off x="-1563" y="0"/>
                <a:ext cx="9456044" cy="707886"/>
              </a:xfrm>
              <a:prstGeom prst="rect">
                <a:avLst/>
              </a:prstGeom>
            </p:spPr>
            <p:txBody>
              <a:bodyPr wrap="square" anchor="t">
                <a:spAutoFit/>
              </a:bodyPr>
              <a:lstStyle/>
              <a:p>
                <a:pPr defTabSz="2952323"/>
                <a14:m>
                  <m:oMath xmlns:m="http://schemas.openxmlformats.org/officeDocument/2006/math">
                    <m:r>
                      <a:rPr lang="en-GB" sz="40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𝜈</m:t>
                    </m:r>
                    <m:r>
                      <a:rPr lang="en-GB" sz="40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/</m:t>
                    </m:r>
                    <m:acc>
                      <m:accPr>
                        <m:chr m:val="̅"/>
                        <m:ctrlPr>
                          <a:rPr lang="en-GB" sz="40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40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</m:acc>
                    <m:r>
                      <a:rPr lang="en-GB" sz="40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400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differences</a:t>
                </a:r>
                <a:endParaRPr lang="en-GB" sz="4000">
                  <a:solidFill>
                    <a:schemeClr val="accent2">
                      <a:lumMod val="50000"/>
                    </a:schemeClr>
                  </a:solidFill>
                  <a:latin typeface="Century Gothic" panose="020B0502020202020204"/>
                  <a:cs typeface="Aharoni" panose="02010803020104030203" pitchFamily="2" charset="-79"/>
                </a:endParaRPr>
              </a:p>
            </p:txBody>
          </p:sp>
        </mc:Choice>
        <mc:Fallback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ADA3E257-342C-C12A-0AAA-1CF34F64DF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63" y="0"/>
                <a:ext cx="9456044" cy="707886"/>
              </a:xfrm>
              <a:prstGeom prst="rect">
                <a:avLst/>
              </a:prstGeom>
              <a:blipFill>
                <a:blip r:embed="rId3"/>
                <a:stretch>
                  <a:fillRect l="-403" t="-16071" b="-35714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0415D33D-FC01-A2DC-C38C-01E7F0A2E3B9}"/>
                  </a:ext>
                </a:extLst>
              </p:cNvPr>
              <p:cNvSpPr/>
              <p:nvPr/>
            </p:nvSpPr>
            <p:spPr>
              <a:xfrm>
                <a:off x="0" y="1102526"/>
                <a:ext cx="9454481" cy="7991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 defTabSz="2952323">
                  <a:buFont typeface="+mj-lt"/>
                  <a:buAutoNum type="arabicPeriod" startAt="5"/>
                </a:pPr>
                <a:r>
                  <a:rPr lang="en-GB" sz="240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Differences in the cross section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GB" sz="24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GB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en-GB" sz="2400" b="1">
                    <a:solidFill>
                      <a:srgbClr val="000000"/>
                    </a:solidFill>
                    <a:latin typeface="Century Gothic" panose="020B0502020202020204"/>
                  </a:rPr>
                  <a:t> </a:t>
                </a:r>
                <a:r>
                  <a:rPr lang="en-GB" sz="2400">
                    <a:solidFill>
                      <a:srgbClr val="000000"/>
                    </a:solidFill>
                    <a:latin typeface="Century Gothic" panose="020B0502020202020204"/>
                  </a:rPr>
                  <a:t>(and</a:t>
                </a:r>
                <a:r>
                  <a:rPr lang="en-GB" sz="2400" b="1">
                    <a:solidFill>
                      <a:srgbClr val="000000"/>
                    </a:solidFill>
                    <a:latin typeface="Century Gothic" panose="020B0502020202020204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𝜈</m:t>
                    </m:r>
                    <m:r>
                      <a:rPr lang="en-GB" sz="24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/</m:t>
                    </m:r>
                    <m:acc>
                      <m:accPr>
                        <m:chr m:val="̅"/>
                        <m:ctrlPr>
                          <a:rPr lang="en-GB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</m:acc>
                  </m:oMath>
                </a14:m>
                <a:r>
                  <a:rPr lang="en-GB" sz="2400">
                    <a:solidFill>
                      <a:srgbClr val="000000"/>
                    </a:solidFill>
                    <a:latin typeface="Century Gothic" panose="020B0502020202020204"/>
                  </a:rPr>
                  <a:t>)</a:t>
                </a:r>
                <a:r>
                  <a:rPr lang="en-GB" sz="2400" b="1">
                    <a:solidFill>
                      <a:srgbClr val="000000"/>
                    </a:solidFill>
                    <a:latin typeface="Century Gothic" panose="020B0502020202020204"/>
                  </a:rPr>
                  <a:t> </a:t>
                </a:r>
                <a:endParaRPr lang="en-GB" sz="2400">
                  <a:solidFill>
                    <a:schemeClr val="tx2">
                      <a:lumMod val="50000"/>
                    </a:schemeClr>
                  </a:solidFill>
                  <a:latin typeface="Century Gothic" panose="020B0502020202020204"/>
                </a:endParaRPr>
              </a:p>
              <a:p>
                <a:pPr marL="719138" lvl="1" indent="-261938" defTabSz="2952323">
                  <a:buFont typeface="Arial" panose="020B0604020202020204" pitchFamily="34" charset="0"/>
                  <a:buChar char="•"/>
                </a:pPr>
                <a:r>
                  <a:rPr lang="en-GB" sz="2000" i="1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So we can 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GB" sz="20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GB" sz="20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000" i="1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appearance to probe CP-violation</a:t>
                </a:r>
              </a:p>
            </p:txBody>
          </p:sp>
        </mc:Choice>
        <mc:Fallback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0415D33D-FC01-A2DC-C38C-01E7F0A2E3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102526"/>
                <a:ext cx="9454481" cy="799193"/>
              </a:xfrm>
              <a:prstGeom prst="rect">
                <a:avLst/>
              </a:prstGeom>
              <a:blipFill>
                <a:blip r:embed="rId4"/>
                <a:stretch>
                  <a:fillRect l="-1074" t="-4688" b="-12500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DEE9E78B-7B5E-7168-6CA5-381DF197D67D}"/>
              </a:ext>
            </a:extLst>
          </p:cNvPr>
          <p:cNvSpPr/>
          <p:nvPr/>
        </p:nvSpPr>
        <p:spPr>
          <a:xfrm>
            <a:off x="-1563" y="748537"/>
            <a:ext cx="24689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u="sng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We need to know:</a:t>
            </a:r>
            <a:endParaRPr lang="en-GB" sz="2000" u="sng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62DEFE-9936-03D4-44F2-ECD045946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61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50D634D-4CDA-0544-FED1-4BAB859D84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9190" y="2105568"/>
            <a:ext cx="4274102" cy="42011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D0D1BDC-A4CF-314A-CDF2-920D10A1E2B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56129"/>
          <a:stretch>
            <a:fillRect/>
          </a:stretch>
        </p:blipFill>
        <p:spPr>
          <a:xfrm>
            <a:off x="2467383" y="2730040"/>
            <a:ext cx="1632857" cy="8000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C734C4-0BB2-5743-51E5-C7DBB2B24B0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43871"/>
          <a:stretch>
            <a:fillRect/>
          </a:stretch>
        </p:blipFill>
        <p:spPr>
          <a:xfrm>
            <a:off x="528406" y="2618261"/>
            <a:ext cx="1632857" cy="102363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0AB0B2B-D056-C1D7-6F56-172C8A3EDF1B}"/>
              </a:ext>
            </a:extLst>
          </p:cNvPr>
          <p:cNvSpPr txBox="1"/>
          <p:nvPr/>
        </p:nvSpPr>
        <p:spPr>
          <a:xfrm>
            <a:off x="290708" y="4980817"/>
            <a:ext cx="316138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Show </a:t>
            </a:r>
            <a:r>
              <a:rPr lang="en-GB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significant (~30%) differences in the cross section </a:t>
            </a:r>
            <a:r>
              <a:rPr lang="en-GB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at Hyper-K and DUNE peak energies!</a:t>
            </a:r>
            <a:endParaRPr lang="en-GB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7631DEE-BF41-CADB-B069-A2DF48D1DD69}"/>
              </a:ext>
            </a:extLst>
          </p:cNvPr>
          <p:cNvCxnSpPr>
            <a:cxnSpLocks/>
          </p:cNvCxnSpPr>
          <p:nvPr/>
        </p:nvCxnSpPr>
        <p:spPr>
          <a:xfrm>
            <a:off x="4579190" y="5215557"/>
            <a:ext cx="1223915" cy="50151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886FD4E-0A97-C96D-0997-20FD876E22B5}"/>
              </a:ext>
            </a:extLst>
          </p:cNvPr>
          <p:cNvSpPr txBox="1"/>
          <p:nvPr/>
        </p:nvSpPr>
        <p:spPr>
          <a:xfrm>
            <a:off x="3187451" y="5055332"/>
            <a:ext cx="154518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b="1">
                <a:solidFill>
                  <a:schemeClr val="accent1"/>
                </a:solidFill>
                <a:latin typeface="Century Gothic" panose="020B0502020202020204"/>
              </a:rPr>
              <a:t>For Hyper-K</a:t>
            </a:r>
          </a:p>
          <a:p>
            <a:pPr algn="just"/>
            <a:endParaRPr lang="en-GB" b="1">
              <a:solidFill>
                <a:schemeClr val="accent1"/>
              </a:solidFill>
              <a:latin typeface="Century Gothic" panose="020B0502020202020204"/>
            </a:endParaRPr>
          </a:p>
          <a:p>
            <a:pPr algn="just"/>
            <a:r>
              <a:rPr lang="en-GB" b="1">
                <a:solidFill>
                  <a:schemeClr val="accent2"/>
                </a:solidFill>
                <a:latin typeface="Century Gothic" panose="020B0502020202020204"/>
              </a:rPr>
              <a:t>For DUNE</a:t>
            </a:r>
            <a:endParaRPr lang="en-GB" b="1">
              <a:solidFill>
                <a:schemeClr val="accent2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A8B2D39-9FAD-D6B3-4529-1C9AF674093A}"/>
              </a:ext>
            </a:extLst>
          </p:cNvPr>
          <p:cNvCxnSpPr>
            <a:cxnSpLocks/>
          </p:cNvCxnSpPr>
          <p:nvPr/>
        </p:nvCxnSpPr>
        <p:spPr>
          <a:xfrm flipV="1">
            <a:off x="4324903" y="5185131"/>
            <a:ext cx="2685497" cy="608133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07EB3F40-77D2-DB9A-F00A-9697B560F9A3}"/>
              </a:ext>
            </a:extLst>
          </p:cNvPr>
          <p:cNvSpPr/>
          <p:nvPr/>
        </p:nvSpPr>
        <p:spPr>
          <a:xfrm>
            <a:off x="7498840" y="3169926"/>
            <a:ext cx="1200687" cy="1279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79060AF-B2FF-83DB-F1CC-EFC96DB23CDF}"/>
              </a:ext>
            </a:extLst>
          </p:cNvPr>
          <p:cNvSpPr txBox="1"/>
          <p:nvPr/>
        </p:nvSpPr>
        <p:spPr>
          <a:xfrm>
            <a:off x="5361207" y="2141004"/>
            <a:ext cx="20732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arXiv:2605.28671</a:t>
            </a:r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5999012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43797-351B-D7B4-7013-12F6856B6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FC21C25-21C0-93DB-FDC6-3089A709AE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5F14D3B-6B5B-EB33-939C-302397A7B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55D918-9D1C-8C9F-3E68-602A1930F1C7}"/>
              </a:ext>
            </a:extLst>
          </p:cNvPr>
          <p:cNvSpPr/>
          <p:nvPr/>
        </p:nvSpPr>
        <p:spPr>
          <a:xfrm>
            <a:off x="-1563" y="0"/>
            <a:ext cx="9456044" cy="70788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defTabSz="2952323"/>
            <a:r>
              <a:rPr lang="en-GB" sz="40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Background </a:t>
            </a:r>
            <a:r>
              <a:rPr lang="en-GB" sz="4000" err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contirbutions</a:t>
            </a:r>
            <a:endParaRPr lang="en-GB" sz="4000">
              <a:solidFill>
                <a:schemeClr val="accent2">
                  <a:lumMod val="50000"/>
                </a:schemeClr>
              </a:solidFill>
              <a:latin typeface="Century Gothic" panose="020B0502020202020204"/>
              <a:cs typeface="Aharoni" panose="02010803020104030203" pitchFamily="2" charset="-79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5167BB2-185F-D538-5D45-7B983133FBE5}"/>
              </a:ext>
            </a:extLst>
          </p:cNvPr>
          <p:cNvSpPr/>
          <p:nvPr/>
        </p:nvSpPr>
        <p:spPr>
          <a:xfrm>
            <a:off x="0" y="1102526"/>
            <a:ext cx="9454481" cy="7991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defTabSz="2952323">
              <a:buFont typeface="+mj-lt"/>
              <a:buAutoNum type="arabicPeriod" startAt="6"/>
            </a:pPr>
            <a:r>
              <a:rPr lang="en-GB" sz="24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Background contributions at the far detector</a:t>
            </a:r>
          </a:p>
          <a:p>
            <a:pPr marL="719138" lvl="1" indent="-261938" defTabSz="2952323">
              <a:buFont typeface="Arial" panose="020B0604020202020204" pitchFamily="34" charset="0"/>
              <a:buChar char="•"/>
            </a:pPr>
            <a:r>
              <a:rPr lang="en-GB" sz="2000" i="1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So we can isolate the oscillation signal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C9540EC-0971-1F61-1BDD-E4B2B9FF49E1}"/>
              </a:ext>
            </a:extLst>
          </p:cNvPr>
          <p:cNvSpPr/>
          <p:nvPr/>
        </p:nvSpPr>
        <p:spPr>
          <a:xfrm>
            <a:off x="-1563" y="748537"/>
            <a:ext cx="24689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u="sng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We need to know:</a:t>
            </a:r>
            <a:endParaRPr lang="en-GB" sz="2000" u="sng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F1F1ED-96B8-D262-178D-51C022564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62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D45EC7E-726B-5C96-1196-CFB7BFFDBC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255708"/>
            <a:ext cx="4234554" cy="41734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0F0509A-EDC9-69EC-9150-21978A47538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6129"/>
          <a:stretch>
            <a:fillRect/>
          </a:stretch>
        </p:blipFill>
        <p:spPr>
          <a:xfrm>
            <a:off x="2467383" y="2730040"/>
            <a:ext cx="1632857" cy="8000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DCF2E2E-5095-E677-A1FE-545185DDF0C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43871"/>
          <a:stretch>
            <a:fillRect/>
          </a:stretch>
        </p:blipFill>
        <p:spPr>
          <a:xfrm>
            <a:off x="528406" y="2618261"/>
            <a:ext cx="1632857" cy="102363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94A11C2-6FFF-4642-079D-82C75DEFFDD5}"/>
              </a:ext>
            </a:extLst>
          </p:cNvPr>
          <p:cNvSpPr txBox="1"/>
          <p:nvPr/>
        </p:nvSpPr>
        <p:spPr>
          <a:xfrm>
            <a:off x="213898" y="3956599"/>
            <a:ext cx="4234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Ratio of NC background cross section to the CC cross section we try to constrain at the ND</a:t>
            </a:r>
            <a:endParaRPr lang="en-GB" sz="140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C2F8F5B-A3B5-CE16-CD2F-6A4FCC4AB2FA}"/>
              </a:ext>
            </a:extLst>
          </p:cNvPr>
          <p:cNvCxnSpPr>
            <a:cxnSpLocks/>
          </p:cNvCxnSpPr>
          <p:nvPr/>
        </p:nvCxnSpPr>
        <p:spPr>
          <a:xfrm>
            <a:off x="4579190" y="5215557"/>
            <a:ext cx="1070251" cy="50151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808455E-2464-B3C3-8E29-96C0CAF73E35}"/>
              </a:ext>
            </a:extLst>
          </p:cNvPr>
          <p:cNvSpPr txBox="1"/>
          <p:nvPr/>
        </p:nvSpPr>
        <p:spPr>
          <a:xfrm>
            <a:off x="3187451" y="5055332"/>
            <a:ext cx="154518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b="1">
                <a:solidFill>
                  <a:schemeClr val="accent1"/>
                </a:solidFill>
                <a:latin typeface="Century Gothic" panose="020B0502020202020204"/>
              </a:rPr>
              <a:t>For Hyper-K</a:t>
            </a:r>
          </a:p>
          <a:p>
            <a:pPr algn="just"/>
            <a:endParaRPr lang="en-GB" b="1">
              <a:solidFill>
                <a:schemeClr val="accent1"/>
              </a:solidFill>
              <a:latin typeface="Century Gothic" panose="020B0502020202020204"/>
            </a:endParaRPr>
          </a:p>
          <a:p>
            <a:pPr algn="just"/>
            <a:r>
              <a:rPr lang="en-GB" b="1">
                <a:solidFill>
                  <a:schemeClr val="accent2"/>
                </a:solidFill>
                <a:latin typeface="Century Gothic" panose="020B0502020202020204"/>
              </a:rPr>
              <a:t>For DUNE</a:t>
            </a:r>
            <a:endParaRPr lang="en-GB" b="1">
              <a:solidFill>
                <a:schemeClr val="accent2"/>
              </a:solidFill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2C576A6-89D5-9C88-7AAB-6DDD64A45C18}"/>
              </a:ext>
            </a:extLst>
          </p:cNvPr>
          <p:cNvCxnSpPr>
            <a:cxnSpLocks/>
          </p:cNvCxnSpPr>
          <p:nvPr/>
        </p:nvCxnSpPr>
        <p:spPr>
          <a:xfrm flipV="1">
            <a:off x="4324903" y="5265708"/>
            <a:ext cx="2486714" cy="527556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8DCE5C22-DBB2-71A0-72AC-CE116471D4C8}"/>
              </a:ext>
            </a:extLst>
          </p:cNvPr>
          <p:cNvSpPr/>
          <p:nvPr/>
        </p:nvSpPr>
        <p:spPr>
          <a:xfrm>
            <a:off x="7185531" y="2431072"/>
            <a:ext cx="1322365" cy="1279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A35F87-CBAB-4345-C239-8AEFFBA932BF}"/>
              </a:ext>
            </a:extLst>
          </p:cNvPr>
          <p:cNvSpPr txBox="1"/>
          <p:nvPr/>
        </p:nvSpPr>
        <p:spPr>
          <a:xfrm>
            <a:off x="6689277" y="2334438"/>
            <a:ext cx="20732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arXiv:2605.28671</a:t>
            </a:r>
            <a:endParaRPr lang="en-CH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1AF2F9-9EA9-448B-D5A3-73B35F1BD50C}"/>
              </a:ext>
            </a:extLst>
          </p:cNvPr>
          <p:cNvSpPr txBox="1"/>
          <p:nvPr/>
        </p:nvSpPr>
        <p:spPr>
          <a:xfrm>
            <a:off x="290708" y="4980817"/>
            <a:ext cx="316138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Show </a:t>
            </a:r>
            <a:r>
              <a:rPr lang="en-GB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significant (~20%) differences in the cross section </a:t>
            </a:r>
            <a:r>
              <a:rPr lang="en-GB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at Hyper-K and DUNE peak energies!</a:t>
            </a:r>
            <a:endParaRPr lang="en-GB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3896AD4-BA2E-F28E-405C-0C4CC7391466}"/>
              </a:ext>
            </a:extLst>
          </p:cNvPr>
          <p:cNvCxnSpPr>
            <a:cxnSpLocks/>
          </p:cNvCxnSpPr>
          <p:nvPr/>
        </p:nvCxnSpPr>
        <p:spPr>
          <a:xfrm flipV="1">
            <a:off x="4389308" y="4014281"/>
            <a:ext cx="189882" cy="2295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30001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E9601-E735-FD94-F87C-D56DC63EB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0BC3A78-129F-91B8-4B32-B5E63F7C93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C6838A6-6E04-B7C1-42E0-572EC3F13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DA21A6-06CF-45C7-DFA6-6466FC3F2726}"/>
              </a:ext>
            </a:extLst>
          </p:cNvPr>
          <p:cNvSpPr/>
          <p:nvPr/>
        </p:nvSpPr>
        <p:spPr>
          <a:xfrm>
            <a:off x="35496" y="0"/>
            <a:ext cx="90594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8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Where are we so far?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F03B2C-B979-2BB0-1DD7-2BF43FB05810}"/>
              </a:ext>
            </a:extLst>
          </p:cNvPr>
          <p:cNvSpPr txBox="1"/>
          <p:nvPr/>
        </p:nvSpPr>
        <p:spPr>
          <a:xfrm>
            <a:off x="224040" y="986412"/>
            <a:ext cx="829739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4013" indent="-354013" defTabSz="2952323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bg1">
                    <a:lumMod val="65000"/>
                  </a:schemeClr>
                </a:solidFill>
                <a:latin typeface="Century Gothic" panose="020B0502020202020204"/>
              </a:rPr>
              <a:t>Current neutrino oscillation experiments are mostly </a:t>
            </a:r>
            <a:r>
              <a:rPr lang="en-GB" sz="2200" b="1" dirty="0">
                <a:solidFill>
                  <a:schemeClr val="bg1">
                    <a:lumMod val="65000"/>
                  </a:schemeClr>
                </a:solidFill>
                <a:latin typeface="Century Gothic" panose="020B0502020202020204"/>
              </a:rPr>
              <a:t>statistics limited</a:t>
            </a: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 dirty="0">
              <a:solidFill>
                <a:schemeClr val="bg1">
                  <a:lumMod val="65000"/>
                </a:schemeClr>
              </a:solidFill>
              <a:latin typeface="Century Gothic" panose="020B0502020202020204"/>
            </a:endParaRP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bg1">
                    <a:lumMod val="65000"/>
                  </a:schemeClr>
                </a:solidFill>
                <a:latin typeface="Century Gothic" panose="020B0502020202020204"/>
              </a:rPr>
              <a:t>Systematic uncertainties related to neutrino-nucleus interactions are often dominant and </a:t>
            </a:r>
            <a:r>
              <a:rPr lang="en-GB" sz="2200" b="1" dirty="0">
                <a:solidFill>
                  <a:schemeClr val="bg1">
                    <a:lumMod val="65000"/>
                  </a:schemeClr>
                </a:solidFill>
                <a:latin typeface="Century Gothic" panose="020B0502020202020204"/>
              </a:rPr>
              <a:t>are unacceptably large for the next generation of experiments</a:t>
            </a: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 sz="2200" b="1" dirty="0">
              <a:solidFill>
                <a:schemeClr val="bg1">
                  <a:lumMod val="65000"/>
                </a:schemeClr>
              </a:solidFill>
              <a:latin typeface="Century Gothic" panose="020B0502020202020204"/>
            </a:endParaRP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bg1">
                    <a:lumMod val="65000"/>
                  </a:schemeClr>
                </a:solidFill>
                <a:latin typeface="Century Gothic" panose="020B0502020202020204"/>
              </a:rPr>
              <a:t>Current and planned experiments rely on </a:t>
            </a:r>
            <a:r>
              <a:rPr lang="en-GB" sz="2200" b="1" dirty="0">
                <a:solidFill>
                  <a:schemeClr val="bg1">
                    <a:lumMod val="65000"/>
                  </a:schemeClr>
                </a:solidFill>
                <a:latin typeface="Century Gothic" panose="020B0502020202020204"/>
              </a:rPr>
              <a:t>some specific aspects</a:t>
            </a:r>
            <a:r>
              <a:rPr lang="en-GB" sz="2200" dirty="0">
                <a:solidFill>
                  <a:schemeClr val="bg1">
                    <a:lumMod val="65000"/>
                  </a:schemeClr>
                </a:solidFill>
                <a:latin typeface="Century Gothic" panose="020B0502020202020204"/>
              </a:rPr>
              <a:t> of neutrino interaction models </a:t>
            </a:r>
            <a:r>
              <a:rPr lang="en-GB" sz="2200" b="1" dirty="0">
                <a:solidFill>
                  <a:schemeClr val="bg1">
                    <a:lumMod val="65000"/>
                  </a:schemeClr>
                </a:solidFill>
                <a:latin typeface="Century Gothic" panose="020B0502020202020204"/>
              </a:rPr>
              <a:t>when</a:t>
            </a:r>
            <a:r>
              <a:rPr lang="en-GB" sz="2200" dirty="0">
                <a:solidFill>
                  <a:schemeClr val="bg1">
                    <a:lumMod val="65000"/>
                  </a:schemeClr>
                </a:solidFill>
                <a:latin typeface="Century Gothic" panose="020B0502020202020204"/>
              </a:rPr>
              <a:t> </a:t>
            </a:r>
            <a:r>
              <a:rPr lang="en-GB" sz="2200" b="1" dirty="0">
                <a:solidFill>
                  <a:schemeClr val="bg1">
                    <a:lumMod val="65000"/>
                  </a:schemeClr>
                </a:solidFill>
                <a:latin typeface="Century Gothic" panose="020B0502020202020204"/>
              </a:rPr>
              <a:t>extrapolating constraints </a:t>
            </a:r>
            <a:r>
              <a:rPr lang="en-GB" sz="2200" dirty="0">
                <a:solidFill>
                  <a:schemeClr val="bg1">
                    <a:lumMod val="65000"/>
                  </a:schemeClr>
                </a:solidFill>
                <a:latin typeface="Century Gothic" panose="020B0502020202020204"/>
              </a:rPr>
              <a:t>from near to far detectors</a:t>
            </a: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 sz="2200" dirty="0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Current models </a:t>
            </a:r>
            <a:r>
              <a:rPr lang="en-GB" sz="2200" b="1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differ substantially 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in their predictions of some of the cross sections that matter most for neutrino oscillation experiments</a:t>
            </a: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 sz="2200" b="1" dirty="0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 dirty="0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6E98B90-6E8D-5BD7-9CC7-02953091C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659286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5706E-3A06-B7EC-AA54-C209B3CA9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F226B9F-FF97-ADBE-8920-2186F59CB4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86B98EE-68CB-3208-5AEB-26C5B47C5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 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04A3ED-82EC-281C-201A-B89FFC6162BE}"/>
              </a:ext>
            </a:extLst>
          </p:cNvPr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Confronting the challenge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AE4BE4-14EC-F555-0481-6924E9C29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64</a:t>
            </a:fld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FF5BC2-1A7C-EC13-78D0-EA30FFFC26B2}"/>
              </a:ext>
            </a:extLst>
          </p:cNvPr>
          <p:cNvSpPr txBox="1"/>
          <p:nvPr/>
        </p:nvSpPr>
        <p:spPr>
          <a:xfrm>
            <a:off x="2336939" y="4264140"/>
            <a:ext cx="44701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>
                <a:solidFill>
                  <a:srgbClr val="000000"/>
                </a:solidFill>
                <a:latin typeface="Century Gothic" panose="020B0502020202020204"/>
              </a:rPr>
              <a:t>Dedicated lepton-nucleus cross-section measurement programs</a:t>
            </a:r>
            <a:endParaRPr lang="en-GB" b="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6DEA3D-FE52-2395-F6B7-D960CB12462B}"/>
              </a:ext>
            </a:extLst>
          </p:cNvPr>
          <p:cNvSpPr txBox="1"/>
          <p:nvPr/>
        </p:nvSpPr>
        <p:spPr>
          <a:xfrm>
            <a:off x="422446" y="993008"/>
            <a:ext cx="32403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>
                <a:solidFill>
                  <a:srgbClr val="000000"/>
                </a:solidFill>
                <a:latin typeface="Century Gothic" panose="020B0502020202020204"/>
              </a:rPr>
              <a:t>Improved near detector capabilities</a:t>
            </a:r>
            <a:endParaRPr lang="en-GB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5A9D0E-A080-A18A-CE35-180D544EB980}"/>
              </a:ext>
            </a:extLst>
          </p:cNvPr>
          <p:cNvSpPr txBox="1"/>
          <p:nvPr/>
        </p:nvSpPr>
        <p:spPr>
          <a:xfrm>
            <a:off x="5913782" y="980558"/>
            <a:ext cx="32403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>
                <a:solidFill>
                  <a:srgbClr val="000000"/>
                </a:solidFill>
                <a:latin typeface="Century Gothic" panose="020B0502020202020204"/>
              </a:rPr>
              <a:t>Engagement with the nuclear theory community</a:t>
            </a:r>
            <a:endParaRPr lang="en-GB" b="1"/>
          </a:p>
        </p:txBody>
      </p:sp>
      <p:pic>
        <p:nvPicPr>
          <p:cNvPr id="5" name="Picture 2" descr="The Short Baseline Neutrino Oscillation Program at Fermilab">
            <a:extLst>
              <a:ext uri="{FF2B5EF4-FFF2-40B4-BE49-F238E27FC236}">
                <a16:creationId xmlns:a16="http://schemas.microsoft.com/office/drawing/2014/main" id="{6637BFF3-05DA-13FC-15C3-AA389BB4D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465" y="4984220"/>
            <a:ext cx="1512168" cy="1233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MINERvA | MINERvA: Bringing neutrinos into sharp focus">
            <a:extLst>
              <a:ext uri="{FF2B5EF4-FFF2-40B4-BE49-F238E27FC236}">
                <a16:creationId xmlns:a16="http://schemas.microsoft.com/office/drawing/2014/main" id="{40EC8DA3-E5D2-8E02-FCB9-F2CB522E5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693" y="4910471"/>
            <a:ext cx="811881" cy="79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Neutrino oscillations | E4nu">
            <a:extLst>
              <a:ext uri="{FF2B5EF4-FFF2-40B4-BE49-F238E27FC236}">
                <a16:creationId xmlns:a16="http://schemas.microsoft.com/office/drawing/2014/main" id="{A5E420CA-BFFB-25FC-0D02-0408100A0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693" y="5737486"/>
            <a:ext cx="949096" cy="626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C3B5FBC-3C5F-8256-1D7A-50995F5D6B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243" y="1609310"/>
            <a:ext cx="3128765" cy="2038528"/>
          </a:xfrm>
          <a:prstGeom prst="rect">
            <a:avLst/>
          </a:prstGeom>
        </p:spPr>
      </p:pic>
      <p:pic>
        <p:nvPicPr>
          <p:cNvPr id="13" name="Picture 2" descr="https://hep.ph.liv.ac.uk/~costasa/genie/images/logos/genie_logo_2_big_medium_resolution.png">
            <a:extLst>
              <a:ext uri="{FF2B5EF4-FFF2-40B4-BE49-F238E27FC236}">
                <a16:creationId xmlns:a16="http://schemas.microsoft.com/office/drawing/2014/main" id="{CB966D11-10B2-B2FA-F886-29842BCDA4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8184" y="2771095"/>
            <a:ext cx="916113" cy="112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6">
            <a:extLst>
              <a:ext uri="{FF2B5EF4-FFF2-40B4-BE49-F238E27FC236}">
                <a16:creationId xmlns:a16="http://schemas.microsoft.com/office/drawing/2014/main" id="{21F581A3-9B3D-33D5-83F4-BFC8C7AC4D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40850" y="2882423"/>
            <a:ext cx="1048008" cy="101790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DA49484-3BA2-2327-C73B-93D6EED867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82404" y="1716310"/>
            <a:ext cx="867674" cy="1017902"/>
          </a:xfrm>
          <a:prstGeom prst="rect">
            <a:avLst/>
          </a:prstGeom>
        </p:spPr>
      </p:pic>
      <p:pic>
        <p:nvPicPr>
          <p:cNvPr id="16" name="Picture 8" descr="The Giessen BUU project">
            <a:extLst>
              <a:ext uri="{FF2B5EF4-FFF2-40B4-BE49-F238E27FC236}">
                <a16:creationId xmlns:a16="http://schemas.microsoft.com/office/drawing/2014/main" id="{F6522F6D-50A8-342E-8561-C3C5A63E5F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40"/>
          <a:stretch/>
        </p:blipFill>
        <p:spPr bwMode="auto">
          <a:xfrm>
            <a:off x="7533962" y="1658684"/>
            <a:ext cx="1420397" cy="848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648A31A-E3B5-F593-ECDD-FCB3A47B6436}"/>
              </a:ext>
            </a:extLst>
          </p:cNvPr>
          <p:cNvSpPr txBox="1"/>
          <p:nvPr/>
        </p:nvSpPr>
        <p:spPr>
          <a:xfrm>
            <a:off x="7770033" y="2507649"/>
            <a:ext cx="11046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GiBUU</a:t>
            </a:r>
            <a:endParaRPr lang="en-GB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D18CDA0-3093-58E5-D92E-BEEAC736DBA0}"/>
              </a:ext>
            </a:extLst>
          </p:cNvPr>
          <p:cNvCxnSpPr>
            <a:cxnSpLocks/>
          </p:cNvCxnSpPr>
          <p:nvPr/>
        </p:nvCxnSpPr>
        <p:spPr>
          <a:xfrm flipV="1">
            <a:off x="6111821" y="3944800"/>
            <a:ext cx="393233" cy="389469"/>
          </a:xfrm>
          <a:prstGeom prst="straightConnector1">
            <a:avLst/>
          </a:prstGeom>
          <a:ln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1C47702-EF49-66F6-FBF4-ABC2CCF5788A}"/>
              </a:ext>
            </a:extLst>
          </p:cNvPr>
          <p:cNvCxnSpPr>
            <a:cxnSpLocks/>
          </p:cNvCxnSpPr>
          <p:nvPr/>
        </p:nvCxnSpPr>
        <p:spPr>
          <a:xfrm flipH="1" flipV="1">
            <a:off x="2577774" y="3810548"/>
            <a:ext cx="454406" cy="431956"/>
          </a:xfrm>
          <a:prstGeom prst="straightConnector1">
            <a:avLst/>
          </a:prstGeom>
          <a:ln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475A252-0665-3A22-CE90-FA69542534A7}"/>
              </a:ext>
            </a:extLst>
          </p:cNvPr>
          <p:cNvCxnSpPr>
            <a:cxnSpLocks/>
          </p:cNvCxnSpPr>
          <p:nvPr/>
        </p:nvCxnSpPr>
        <p:spPr>
          <a:xfrm flipH="1">
            <a:off x="4188633" y="2628574"/>
            <a:ext cx="932632" cy="0"/>
          </a:xfrm>
          <a:prstGeom prst="straightConnector1">
            <a:avLst/>
          </a:prstGeom>
          <a:ln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phic 20" descr="nuSCOPE Logo">
            <a:extLst>
              <a:ext uri="{FF2B5EF4-FFF2-40B4-BE49-F238E27FC236}">
                <a16:creationId xmlns:a16="http://schemas.microsoft.com/office/drawing/2014/main" id="{E3BA9297-6719-46AF-93B0-CF38604F39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283052" y="5007240"/>
            <a:ext cx="1261459" cy="126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68529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1B7CEB-27F0-A84C-6070-FD06752B3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E56457CF-C867-2B65-3663-F3B54CCE2D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6391983-FB4B-1081-74A2-5349A5899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 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9E6D65-825E-06C2-0DFA-243E0260BC37}"/>
              </a:ext>
            </a:extLst>
          </p:cNvPr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 dirty="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What do we need from theory?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9057D2-B248-81BC-2061-14C4AA30D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65</a:t>
            </a:fld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0E6F4E8-100A-E235-4BBB-0CAB18DF5084}"/>
              </a:ext>
            </a:extLst>
          </p:cNvPr>
          <p:cNvSpPr/>
          <p:nvPr/>
        </p:nvSpPr>
        <p:spPr>
          <a:xfrm>
            <a:off x="4280317" y="586850"/>
            <a:ext cx="48718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(a non exhaustive list of my own thoughts)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723258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02498-2AAD-356A-FD67-2ACDE6EBF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841B2CC3-5574-0E10-39AE-8CAD1133A9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B0E9645-BD18-EED0-59E3-9667A4009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 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6EFA2E-6D34-D61F-F09E-839F0675A9CB}"/>
              </a:ext>
            </a:extLst>
          </p:cNvPr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 dirty="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What do we need from theory?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CA3CF1-0D7B-1185-722C-B73EAE620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66</a:t>
            </a:fld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5B732ED-3FA4-4DE5-8777-799115F7DEF5}"/>
              </a:ext>
            </a:extLst>
          </p:cNvPr>
          <p:cNvSpPr txBox="1"/>
          <p:nvPr/>
        </p:nvSpPr>
        <p:spPr>
          <a:xfrm>
            <a:off x="224040" y="1067094"/>
            <a:ext cx="891996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2952323">
              <a:buFont typeface="Arial" panose="020B0604020202020204" pitchFamily="34" charset="0"/>
              <a:buChar char="•"/>
            </a:pPr>
            <a:r>
              <a:rPr lang="en-GB" sz="2200" b="1" dirty="0">
                <a:latin typeface="Century Gothic" panose="020B0502020202020204"/>
              </a:rPr>
              <a:t>Exclusive resonant pion production models </a:t>
            </a:r>
            <a:r>
              <a:rPr lang="en-GB" sz="2200" dirty="0">
                <a:latin typeface="Century Gothic" panose="020B0502020202020204"/>
              </a:rPr>
              <a:t>with the same level of sophistication as the latest QE models</a:t>
            </a:r>
          </a:p>
          <a:p>
            <a:pPr marL="811213" lvl="1" indent="-354013" defTabSz="2952323"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/>
              </a:rPr>
              <a:t>Work with experts to put them in generators</a:t>
            </a:r>
          </a:p>
          <a:p>
            <a:pPr defTabSz="2952323"/>
            <a:endParaRPr lang="en-GB" dirty="0">
              <a:latin typeface="Century Gothic" panose="020B0502020202020204"/>
            </a:endParaRP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 dirty="0">
              <a:latin typeface="Century Gothic" panose="020B0502020202020204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4E7ACBC-95D0-4C56-4FBB-394690CCABEE}"/>
              </a:ext>
            </a:extLst>
          </p:cNvPr>
          <p:cNvSpPr/>
          <p:nvPr/>
        </p:nvSpPr>
        <p:spPr>
          <a:xfrm>
            <a:off x="4280317" y="586850"/>
            <a:ext cx="48718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(a non exhaustive list of my own thoughts)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263388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18DE9-8611-85F0-4ED7-699396757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04C1F52-B3E2-6227-651C-3B623F68D2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0451B3C-AD11-B390-FFB2-69C536C7B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 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187046-39C0-233D-17CE-74F17EDD4809}"/>
              </a:ext>
            </a:extLst>
          </p:cNvPr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 dirty="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What do we need from theory?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3B2777-7D19-1A76-27C4-BE037FBDE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67</a:t>
            </a:fld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130DE06-B15F-A589-DA1F-AB1F6661B1FA}"/>
              </a:ext>
            </a:extLst>
          </p:cNvPr>
          <p:cNvSpPr txBox="1"/>
          <p:nvPr/>
        </p:nvSpPr>
        <p:spPr>
          <a:xfrm>
            <a:off x="224040" y="1067094"/>
            <a:ext cx="89199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2952323">
              <a:buFont typeface="Arial" panose="020B0604020202020204" pitchFamily="34" charset="0"/>
              <a:buChar char="•"/>
            </a:pPr>
            <a:r>
              <a:rPr lang="en-GB" sz="2200" b="1" dirty="0">
                <a:latin typeface="Century Gothic" panose="020B0502020202020204"/>
              </a:rPr>
              <a:t>Exclusive resonant pion production models </a:t>
            </a:r>
            <a:r>
              <a:rPr lang="en-GB" sz="2200" dirty="0">
                <a:latin typeface="Century Gothic" panose="020B0502020202020204"/>
              </a:rPr>
              <a:t>with the same level of sophistication as the latest QE models</a:t>
            </a:r>
          </a:p>
          <a:p>
            <a:pPr marL="811213" lvl="1" indent="-354013" defTabSz="2952323"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/>
              </a:rPr>
              <a:t>Work with experts to put them in generators</a:t>
            </a:r>
          </a:p>
          <a:p>
            <a:pPr defTabSz="2952323"/>
            <a:endParaRPr lang="en-GB" dirty="0">
              <a:latin typeface="Century Gothic" panose="020B0502020202020204"/>
            </a:endParaRP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r>
              <a:rPr lang="en-GB" sz="2200" dirty="0">
                <a:latin typeface="Century Gothic" panose="020B0502020202020204"/>
              </a:rPr>
              <a:t>Models of QE, pion production and S/DIS with a </a:t>
            </a:r>
            <a:r>
              <a:rPr lang="en-GB" sz="2200" b="1" dirty="0">
                <a:latin typeface="Century Gothic" panose="020B0502020202020204"/>
              </a:rPr>
              <a:t>consistent treatment of nuclear effects</a:t>
            </a: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 dirty="0">
              <a:latin typeface="Century Gothic" panose="020B0502020202020204"/>
            </a:endParaRP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 dirty="0">
              <a:latin typeface="Century Gothic" panose="020B0502020202020204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BBCC97E-669A-AF04-D5E9-812DD7C65C2D}"/>
              </a:ext>
            </a:extLst>
          </p:cNvPr>
          <p:cNvSpPr/>
          <p:nvPr/>
        </p:nvSpPr>
        <p:spPr>
          <a:xfrm>
            <a:off x="4280317" y="586850"/>
            <a:ext cx="48718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(a non exhaustive list of my own thoughts)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476556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1060C-EBEB-9E75-DD8D-CA20C5344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178A7C32-8E8E-F3A1-2B0D-39CC33DFC5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A8D8877-CA72-B36E-2E5B-6121B8D79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 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2CE676-05C8-1337-4B94-21FF1B7E90E0}"/>
              </a:ext>
            </a:extLst>
          </p:cNvPr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 dirty="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What do we need from theory?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947C20-02BB-70AF-F624-D73CB9549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68</a:t>
            </a:fld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6FCE02A-7F70-71D5-2365-EEE3ED53321F}"/>
              </a:ext>
            </a:extLst>
          </p:cNvPr>
          <p:cNvSpPr txBox="1"/>
          <p:nvPr/>
        </p:nvSpPr>
        <p:spPr>
          <a:xfrm>
            <a:off x="224040" y="1067094"/>
            <a:ext cx="89199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2952323">
              <a:buFont typeface="Arial" panose="020B0604020202020204" pitchFamily="34" charset="0"/>
              <a:buChar char="•"/>
            </a:pPr>
            <a:r>
              <a:rPr lang="en-GB" sz="2200" b="1" dirty="0">
                <a:latin typeface="Century Gothic" panose="020B0502020202020204"/>
              </a:rPr>
              <a:t>Exclusive resonant pion production models </a:t>
            </a:r>
            <a:r>
              <a:rPr lang="en-GB" sz="2200" dirty="0">
                <a:latin typeface="Century Gothic" panose="020B0502020202020204"/>
              </a:rPr>
              <a:t>with the same level of sophistication as the latest QE models</a:t>
            </a:r>
          </a:p>
          <a:p>
            <a:pPr marL="811213" lvl="1" indent="-354013" defTabSz="2952323"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/>
              </a:rPr>
              <a:t>Work with experts to put them in generators</a:t>
            </a:r>
          </a:p>
          <a:p>
            <a:pPr defTabSz="2952323"/>
            <a:endParaRPr lang="en-GB" dirty="0">
              <a:latin typeface="Century Gothic" panose="020B0502020202020204"/>
            </a:endParaRP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r>
              <a:rPr lang="en-GB" sz="2200" dirty="0">
                <a:latin typeface="Century Gothic" panose="020B0502020202020204"/>
              </a:rPr>
              <a:t>Models of QE, pion production and S/DIS with a </a:t>
            </a:r>
            <a:r>
              <a:rPr lang="en-GB" sz="2200" b="1" dirty="0">
                <a:latin typeface="Century Gothic" panose="020B0502020202020204"/>
              </a:rPr>
              <a:t>consistent treatment of nuclear effects</a:t>
            </a: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 dirty="0">
              <a:latin typeface="Century Gothic" panose="020B0502020202020204"/>
            </a:endParaRP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r>
              <a:rPr lang="en-GB" sz="2200" dirty="0">
                <a:latin typeface="Century Gothic" panose="020B0502020202020204"/>
              </a:rPr>
              <a:t>Realistic and </a:t>
            </a:r>
            <a:r>
              <a:rPr lang="en-GB" sz="2200" b="1" dirty="0">
                <a:latin typeface="Century Gothic" panose="020B0502020202020204"/>
              </a:rPr>
              <a:t>comprehensive uncertainty parameterisations</a:t>
            </a:r>
          </a:p>
          <a:p>
            <a:pPr marL="811213" lvl="1" indent="-354013" defTabSz="2952323"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/>
              </a:rPr>
              <a:t>Covering fundamental model ingredients</a:t>
            </a:r>
          </a:p>
          <a:p>
            <a:pPr marL="811213" lvl="1" indent="-354013" defTabSz="2952323"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/>
              </a:rPr>
              <a:t>AND, as much as possible, on approximations made</a:t>
            </a:r>
          </a:p>
          <a:p>
            <a:pPr marL="811213" lvl="1" indent="-354013" defTabSz="2952323">
              <a:buFont typeface="Arial" panose="020B0604020202020204" pitchFamily="34" charset="0"/>
              <a:buChar char="•"/>
            </a:pPr>
            <a:endParaRPr lang="en-GB" sz="2200" b="1" dirty="0">
              <a:latin typeface="Century Gothic" panose="020B0502020202020204"/>
            </a:endParaRP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 dirty="0">
              <a:latin typeface="Century Gothic" panose="020B0502020202020204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7621FD1-EE0C-C6D5-7AAD-8ABF1AE360D3}"/>
              </a:ext>
            </a:extLst>
          </p:cNvPr>
          <p:cNvSpPr/>
          <p:nvPr/>
        </p:nvSpPr>
        <p:spPr>
          <a:xfrm>
            <a:off x="4280317" y="586850"/>
            <a:ext cx="48718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(a non exhaustive list of my own thoughts)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215597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C4C8B-B263-DC5C-DD0D-82BCAF6D0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A893C52-C93D-F13A-817B-9B9B522860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769CC77-58EC-EA7D-2A35-178F14585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 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4262C5-1266-0DA4-AB7F-501D119D2739}"/>
              </a:ext>
            </a:extLst>
          </p:cNvPr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 dirty="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What do we need from theory?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E4F4F8-FF8F-5C6D-8A73-3CBF9D155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69</a:t>
            </a:fld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3C14DC2-94E8-CB3E-0BD9-D3958412EF87}"/>
              </a:ext>
            </a:extLst>
          </p:cNvPr>
          <p:cNvSpPr txBox="1"/>
          <p:nvPr/>
        </p:nvSpPr>
        <p:spPr>
          <a:xfrm>
            <a:off x="224040" y="1067094"/>
            <a:ext cx="8919960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2952323">
              <a:buFont typeface="Arial" panose="020B0604020202020204" pitchFamily="34" charset="0"/>
              <a:buChar char="•"/>
            </a:pPr>
            <a:r>
              <a:rPr lang="en-GB" sz="2200" b="1" dirty="0">
                <a:latin typeface="Century Gothic" panose="020B0502020202020204"/>
              </a:rPr>
              <a:t>Exclusive resonant pion production models </a:t>
            </a:r>
            <a:r>
              <a:rPr lang="en-GB" sz="2200" dirty="0">
                <a:latin typeface="Century Gothic" panose="020B0502020202020204"/>
              </a:rPr>
              <a:t>with the same level of sophistication as the latest QE models</a:t>
            </a:r>
          </a:p>
          <a:p>
            <a:pPr marL="811213" lvl="1" indent="-354013" defTabSz="2952323"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/>
              </a:rPr>
              <a:t>Work with experts to put them in generators</a:t>
            </a:r>
          </a:p>
          <a:p>
            <a:pPr defTabSz="2952323"/>
            <a:endParaRPr lang="en-GB" dirty="0">
              <a:latin typeface="Century Gothic" panose="020B0502020202020204"/>
            </a:endParaRP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r>
              <a:rPr lang="en-GB" sz="2200" dirty="0">
                <a:latin typeface="Century Gothic" panose="020B0502020202020204"/>
              </a:rPr>
              <a:t>Models of QE, pion production and S/DIS with a </a:t>
            </a:r>
            <a:r>
              <a:rPr lang="en-GB" sz="2200" b="1" dirty="0">
                <a:latin typeface="Century Gothic" panose="020B0502020202020204"/>
              </a:rPr>
              <a:t>consistent treatment of nuclear effects</a:t>
            </a: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 dirty="0">
              <a:latin typeface="Century Gothic" panose="020B0502020202020204"/>
            </a:endParaRP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r>
              <a:rPr lang="en-GB" sz="2200" dirty="0">
                <a:latin typeface="Century Gothic" panose="020B0502020202020204"/>
              </a:rPr>
              <a:t>Realistic and </a:t>
            </a:r>
            <a:r>
              <a:rPr lang="en-GB" sz="2200" b="1" dirty="0">
                <a:latin typeface="Century Gothic" panose="020B0502020202020204"/>
              </a:rPr>
              <a:t>comprehensive uncertainty parameterisations</a:t>
            </a:r>
          </a:p>
          <a:p>
            <a:pPr marL="811213" lvl="1" indent="-354013" defTabSz="2952323"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/>
              </a:rPr>
              <a:t>Covering fundamental model ingredients</a:t>
            </a:r>
          </a:p>
          <a:p>
            <a:pPr marL="811213" lvl="1" indent="-354013" defTabSz="2952323"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/>
              </a:rPr>
              <a:t>AND, as much as possible, on approximations made</a:t>
            </a:r>
          </a:p>
          <a:p>
            <a:pPr marL="811213" lvl="1" indent="-354013" defTabSz="2952323">
              <a:buFont typeface="Arial" panose="020B0604020202020204" pitchFamily="34" charset="0"/>
              <a:buChar char="•"/>
            </a:pPr>
            <a:endParaRPr lang="en-GB" sz="2200" b="1" dirty="0">
              <a:latin typeface="Century Gothic" panose="020B0502020202020204"/>
            </a:endParaRP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r>
              <a:rPr lang="en-GB" sz="2200" dirty="0">
                <a:latin typeface="Century Gothic" panose="020B0502020202020204"/>
              </a:rPr>
              <a:t>Help with </a:t>
            </a:r>
            <a:r>
              <a:rPr lang="en-GB" sz="2200" b="1" dirty="0">
                <a:latin typeface="Century Gothic" panose="020B0502020202020204"/>
              </a:rPr>
              <a:t>hadronization</a:t>
            </a:r>
            <a:r>
              <a:rPr lang="en-GB" sz="2200" dirty="0">
                <a:latin typeface="Century Gothic" panose="020B0502020202020204"/>
              </a:rPr>
              <a:t> </a:t>
            </a:r>
          </a:p>
          <a:p>
            <a:pPr marL="811213" lvl="1" indent="-354013" defTabSz="2952323"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/>
              </a:rPr>
              <a:t>We’re already well past the point where PYTHIA is enough</a:t>
            </a: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 sz="2200" dirty="0">
              <a:latin typeface="Century Gothic" panose="020B0502020202020204"/>
            </a:endParaRP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 dirty="0">
              <a:latin typeface="Century Gothic" panose="020B0502020202020204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6FBC550-C3C6-0698-A09D-A3FC3B43CB53}"/>
              </a:ext>
            </a:extLst>
          </p:cNvPr>
          <p:cNvSpPr/>
          <p:nvPr/>
        </p:nvSpPr>
        <p:spPr>
          <a:xfrm>
            <a:off x="4280317" y="586850"/>
            <a:ext cx="48718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(a non exhaustive list of my own thoughts)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723636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E11F1-9E7F-BFE7-73E4-43A673B02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7FDCAAAA-D19E-EB02-08B8-9E1C56F70C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0C1D4BE-38E2-17D6-FC8D-CC20A57AC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 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72B282-8424-1B59-4CC4-C8CEC8B58341}"/>
              </a:ext>
            </a:extLst>
          </p:cNvPr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 dirty="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What do we need from theory?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A3B16B-4700-0698-DD0A-E07823993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70</a:t>
            </a:fld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676F163-91F4-B6BD-8B7B-44BD0CD0AC97}"/>
              </a:ext>
            </a:extLst>
          </p:cNvPr>
          <p:cNvSpPr txBox="1"/>
          <p:nvPr/>
        </p:nvSpPr>
        <p:spPr>
          <a:xfrm>
            <a:off x="224040" y="1067094"/>
            <a:ext cx="8919960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2952323">
              <a:buFont typeface="Arial" panose="020B0604020202020204" pitchFamily="34" charset="0"/>
              <a:buChar char="•"/>
            </a:pPr>
            <a:r>
              <a:rPr lang="en-GB" sz="2200" b="1" dirty="0">
                <a:latin typeface="Century Gothic" panose="020B0502020202020204"/>
              </a:rPr>
              <a:t>Exclusive resonant pion production models </a:t>
            </a:r>
            <a:r>
              <a:rPr lang="en-GB" sz="2200" dirty="0">
                <a:latin typeface="Century Gothic" panose="020B0502020202020204"/>
              </a:rPr>
              <a:t>with the same level of sophistication as the latest QE models</a:t>
            </a:r>
          </a:p>
          <a:p>
            <a:pPr marL="811213" lvl="1" indent="-354013" defTabSz="2952323"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/>
              </a:rPr>
              <a:t>Work with experts to put them in generators</a:t>
            </a:r>
          </a:p>
          <a:p>
            <a:pPr defTabSz="2952323"/>
            <a:endParaRPr lang="en-GB" dirty="0">
              <a:latin typeface="Century Gothic" panose="020B0502020202020204"/>
            </a:endParaRP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r>
              <a:rPr lang="en-GB" sz="2200" dirty="0">
                <a:latin typeface="Century Gothic" panose="020B0502020202020204"/>
              </a:rPr>
              <a:t>Models of QE, pion production and S/DIS with a </a:t>
            </a:r>
            <a:r>
              <a:rPr lang="en-GB" sz="2200" b="1" dirty="0">
                <a:latin typeface="Century Gothic" panose="020B0502020202020204"/>
              </a:rPr>
              <a:t>consistent treatment of nuclear effects</a:t>
            </a: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 dirty="0">
              <a:latin typeface="Century Gothic" panose="020B0502020202020204"/>
            </a:endParaRP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r>
              <a:rPr lang="en-GB" sz="2200" dirty="0">
                <a:latin typeface="Century Gothic" panose="020B0502020202020204"/>
              </a:rPr>
              <a:t>Realistic and </a:t>
            </a:r>
            <a:r>
              <a:rPr lang="en-GB" sz="2200" b="1" dirty="0">
                <a:latin typeface="Century Gothic" panose="020B0502020202020204"/>
              </a:rPr>
              <a:t>comprehensive uncertainty parameterisations</a:t>
            </a:r>
          </a:p>
          <a:p>
            <a:pPr marL="811213" lvl="1" indent="-354013" defTabSz="2952323"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/>
              </a:rPr>
              <a:t>Covering fundamental model ingredients</a:t>
            </a:r>
          </a:p>
          <a:p>
            <a:pPr marL="811213" lvl="1" indent="-354013" defTabSz="2952323"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/>
              </a:rPr>
              <a:t>AND, as much as possible, on approximations made</a:t>
            </a:r>
          </a:p>
          <a:p>
            <a:pPr marL="811213" lvl="1" indent="-354013" defTabSz="2952323">
              <a:buFont typeface="Arial" panose="020B0604020202020204" pitchFamily="34" charset="0"/>
              <a:buChar char="•"/>
            </a:pPr>
            <a:endParaRPr lang="en-GB" sz="2200" b="1" dirty="0">
              <a:latin typeface="Century Gothic" panose="020B0502020202020204"/>
            </a:endParaRP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r>
              <a:rPr lang="en-GB" sz="2200" dirty="0">
                <a:latin typeface="Century Gothic" panose="020B0502020202020204"/>
              </a:rPr>
              <a:t>Help with </a:t>
            </a:r>
            <a:r>
              <a:rPr lang="en-GB" sz="2200" b="1" dirty="0">
                <a:latin typeface="Century Gothic" panose="020B0502020202020204"/>
              </a:rPr>
              <a:t>hadronization</a:t>
            </a:r>
            <a:r>
              <a:rPr lang="en-GB" sz="2200" dirty="0">
                <a:latin typeface="Century Gothic" panose="020B0502020202020204"/>
              </a:rPr>
              <a:t> </a:t>
            </a:r>
          </a:p>
          <a:p>
            <a:pPr marL="811213" lvl="1" indent="-354013" defTabSz="2952323"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/>
              </a:rPr>
              <a:t>We’re already well past the point where PYTHIA is enough</a:t>
            </a: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 sz="2200" dirty="0">
              <a:latin typeface="Century Gothic" panose="020B0502020202020204"/>
            </a:endParaRP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r>
              <a:rPr lang="en-GB" sz="2200" dirty="0">
                <a:latin typeface="Century Gothic" panose="020B0502020202020204"/>
              </a:rPr>
              <a:t>More means to</a:t>
            </a:r>
            <a:r>
              <a:rPr lang="en-GB" sz="2200" b="1" dirty="0">
                <a:latin typeface="Century Gothic" panose="020B0502020202020204"/>
              </a:rPr>
              <a:t> benchmark FSI cascade models</a:t>
            </a:r>
          </a:p>
          <a:p>
            <a:pPr marL="811213" lvl="1" indent="-354013" defTabSz="2952323"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/>
              </a:rPr>
              <a:t>Comparing microscopic QE to cascades is great, can we go further?</a:t>
            </a:r>
          </a:p>
          <a:p>
            <a:pPr marL="811213" lvl="1" indent="-354013" defTabSz="2952323"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/>
              </a:rPr>
              <a:t>More internally consistent “hard scatter” + FSI models like </a:t>
            </a:r>
            <a:r>
              <a:rPr lang="en-GB" dirty="0" err="1">
                <a:latin typeface="Century Gothic" panose="020B0502020202020204"/>
              </a:rPr>
              <a:t>GiBUU</a:t>
            </a:r>
            <a:endParaRPr lang="en-GB" dirty="0">
              <a:latin typeface="Century Gothic" panose="020B0502020202020204"/>
            </a:endParaRPr>
          </a:p>
          <a:p>
            <a:pPr marL="354013" indent="-354013" defTabSz="2952323">
              <a:buFont typeface="Arial" panose="020B0604020202020204" pitchFamily="34" charset="0"/>
              <a:buChar char="•"/>
            </a:pPr>
            <a:endParaRPr lang="en-GB" dirty="0">
              <a:latin typeface="Century Gothic" panose="020B0502020202020204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4382162-830A-1A7D-31BE-9B76A06ABA67}"/>
              </a:ext>
            </a:extLst>
          </p:cNvPr>
          <p:cNvSpPr/>
          <p:nvPr/>
        </p:nvSpPr>
        <p:spPr>
          <a:xfrm>
            <a:off x="4280317" y="586850"/>
            <a:ext cx="48718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(a non exhaustive list of my own thoughts)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124355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841D8-4F7D-F453-0BC5-3D0423457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90AFB51B-3AD6-FB86-BD79-E45129C94C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E146252-BB94-D80D-03A9-BF9B73C4C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 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7902B7-FCBF-2B12-A564-F0FD8F86EAC4}"/>
              </a:ext>
            </a:extLst>
          </p:cNvPr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 dirty="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Summary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EC9DEB-2EE2-9A73-C62F-1C3170FDA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71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70784F-5E35-4E20-EDDD-AE90408D925E}"/>
              </a:ext>
            </a:extLst>
          </p:cNvPr>
          <p:cNvSpPr txBox="1"/>
          <p:nvPr/>
        </p:nvSpPr>
        <p:spPr>
          <a:xfrm>
            <a:off x="224039" y="1083622"/>
            <a:ext cx="9162007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2952323">
              <a:buFont typeface="Arial" panose="020B0604020202020204" pitchFamily="34" charset="0"/>
              <a:buChar char="•"/>
            </a:pPr>
            <a:r>
              <a:rPr lang="en-GB" sz="2200" dirty="0">
                <a:latin typeface="Century Gothic" panose="020B0502020202020204"/>
              </a:rPr>
              <a:t>Next-generation neutrino oscillation experiments have unique potential to </a:t>
            </a:r>
            <a:r>
              <a:rPr lang="en-GB" sz="2200" b="1" dirty="0">
                <a:latin typeface="Century Gothic" panose="020B0502020202020204"/>
              </a:rPr>
              <a:t>push back the frontiers of particle physics</a:t>
            </a:r>
          </a:p>
          <a:p>
            <a:pPr marL="342900" indent="-342900" defTabSz="2952323">
              <a:buFont typeface="Arial" panose="020B0604020202020204" pitchFamily="34" charset="0"/>
              <a:buChar char="•"/>
            </a:pPr>
            <a:endParaRPr lang="en-GB" sz="2200" dirty="0">
              <a:latin typeface="Century Gothic" panose="020B0502020202020204"/>
            </a:endParaRPr>
          </a:p>
          <a:p>
            <a:pPr marL="342900" indent="-342900" defTabSz="2952323">
              <a:buFont typeface="Arial" panose="020B0604020202020204" pitchFamily="34" charset="0"/>
              <a:buChar char="•"/>
            </a:pPr>
            <a:r>
              <a:rPr lang="en-GB" sz="2200" dirty="0">
                <a:latin typeface="Century Gothic" panose="020B0502020202020204"/>
              </a:rPr>
              <a:t>Their ability to do this hinges on the extent to which we can </a:t>
            </a:r>
            <a:r>
              <a:rPr lang="en-GB" sz="2200" b="1" dirty="0">
                <a:latin typeface="Century Gothic" panose="020B0502020202020204"/>
              </a:rPr>
              <a:t>model certain aspects of neutrino interactions </a:t>
            </a:r>
          </a:p>
          <a:p>
            <a:pPr marL="800100" lvl="1" indent="-342900" defTabSz="2952323">
              <a:buFont typeface="Courier New" panose="02070309020205020404" pitchFamily="49" charset="0"/>
              <a:buChar char="o"/>
            </a:pPr>
            <a:r>
              <a:rPr lang="en-GB" dirty="0">
                <a:latin typeface="Century Gothic" panose="020B0502020202020204"/>
              </a:rPr>
              <a:t>Near detector data </a:t>
            </a:r>
            <a:r>
              <a:rPr lang="en-GB" b="1" i="1" dirty="0">
                <a:latin typeface="Century Gothic" panose="020B0502020202020204"/>
              </a:rPr>
              <a:t>does not </a:t>
            </a:r>
            <a:r>
              <a:rPr lang="en-GB" dirty="0">
                <a:latin typeface="Century Gothic" panose="020B0502020202020204"/>
              </a:rPr>
              <a:t>remove the need for accurate modelling </a:t>
            </a:r>
          </a:p>
          <a:p>
            <a:pPr marL="800100" lvl="1" indent="-342900" defTabSz="2952323">
              <a:buFont typeface="Courier New" panose="02070309020205020404" pitchFamily="49" charset="0"/>
              <a:buChar char="o"/>
            </a:pPr>
            <a:endParaRPr lang="en-GB" dirty="0">
              <a:latin typeface="Century Gothic" panose="020B0502020202020204"/>
            </a:endParaRPr>
          </a:p>
          <a:p>
            <a:pPr marL="342900" marR="0" lvl="0" indent="-342900" algn="l" defTabSz="2952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Current neutrino interaction models 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are likely not sufficient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for DUNE or Hyper-K to reach their ultimate sensitivity</a:t>
            </a:r>
          </a:p>
          <a:p>
            <a:pPr marL="800100" lvl="1" indent="-342900" defTabSz="2952323">
              <a:buFont typeface="Courier New" panose="02070309020205020404" pitchFamily="49" charset="0"/>
              <a:buChar char="o"/>
              <a:defRPr/>
            </a:pPr>
            <a:r>
              <a:rPr lang="en-GB" dirty="0">
                <a:latin typeface="Century Gothic" panose="020B0502020202020204"/>
              </a:rPr>
              <a:t>The current uncertainty parameterisations are </a:t>
            </a:r>
            <a:r>
              <a:rPr lang="en-GB" b="1" dirty="0">
                <a:latin typeface="Century Gothic" panose="020B0502020202020204"/>
              </a:rPr>
              <a:t>definitely not sufficient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342900" marR="0" lvl="0" indent="-342900" algn="l" defTabSz="2952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2200" dirty="0">
              <a:solidFill>
                <a:prstClr val="black"/>
              </a:solidFill>
              <a:latin typeface="Century Gothic" panose="020B0502020202020204"/>
            </a:endParaRPr>
          </a:p>
          <a:p>
            <a:pPr marL="342900" marR="0" lvl="0" indent="-342900" algn="l" defTabSz="29523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Developing the models we need for the future relies on 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close collaboration between experimentalists and theorists</a:t>
            </a:r>
          </a:p>
        </p:txBody>
      </p:sp>
    </p:spTree>
    <p:extLst>
      <p:ext uri="{BB962C8B-B14F-4D97-AF65-F5344CB8AC3E}">
        <p14:creationId xmlns:p14="http://schemas.microsoft.com/office/powerpoint/2010/main" val="350299502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5AEF3-CC4C-06C0-1B25-E5849355F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7E5E699C-0780-C4E8-940C-F285A5D223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9B43593-2616-3D88-4598-942417ED3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 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A38E7B-BD88-C8A3-F90A-B9344FDC0694}"/>
              </a:ext>
            </a:extLst>
          </p:cNvPr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 dirty="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Backups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3F9399-2971-E6D0-CD28-837E7E864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42107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4390C-2B7E-AC77-8337-AE775510B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B7512761-2712-4D43-DF04-92F396AF62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E409170-E201-F665-A336-4A3EC17B0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A76CC2-87AB-1AF5-B98A-89323A84316C}"/>
              </a:ext>
            </a:extLst>
          </p:cNvPr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What can we measure: PMNS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B624EF-64A1-502E-2A3A-964EB6BED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73</a:t>
            </a:fld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1CFACB-8DF7-9F0A-295F-1BB64D86EF12}"/>
              </a:ext>
            </a:extLst>
          </p:cNvPr>
          <p:cNvSpPr/>
          <p:nvPr/>
        </p:nvSpPr>
        <p:spPr>
          <a:xfrm>
            <a:off x="6633680" y="593829"/>
            <a:ext cx="261321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5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P</a:t>
            </a:r>
            <a:r>
              <a:rPr lang="en-GB" sz="105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ontecorvo-</a:t>
            </a:r>
            <a:r>
              <a:rPr lang="en-GB" sz="105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M</a:t>
            </a:r>
            <a:r>
              <a:rPr lang="en-GB" sz="105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aki-</a:t>
            </a:r>
            <a:r>
              <a:rPr lang="en-GB" sz="105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N</a:t>
            </a:r>
            <a:r>
              <a:rPr lang="en-GB" sz="105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akagawa-</a:t>
            </a:r>
            <a:r>
              <a:rPr lang="en-GB" sz="105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S</a:t>
            </a:r>
            <a:r>
              <a:rPr lang="en-GB" sz="105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akata </a:t>
            </a:r>
            <a:endParaRPr lang="en-GB" sz="105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19E0542-E068-260A-9329-A1596CACB222}"/>
                  </a:ext>
                </a:extLst>
              </p:cNvPr>
              <p:cNvSpPr txBox="1"/>
              <p:nvPr/>
            </p:nvSpPr>
            <p:spPr>
              <a:xfrm>
                <a:off x="35496" y="919213"/>
                <a:ext cx="2088072" cy="7332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CH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CH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𝑃𝑀𝑁𝑆</m:t>
                          </m:r>
                        </m:sub>
                      </m:sSub>
                      <m:d>
                        <m:dPr>
                          <m:ctrlPr>
                            <a:rPr lang="en-CH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CH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CH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19E0542-E068-260A-9329-A1596CACB2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6" y="919213"/>
                <a:ext cx="2088072" cy="733278"/>
              </a:xfrm>
              <a:prstGeom prst="rect">
                <a:avLst/>
              </a:prstGeom>
              <a:blipFill>
                <a:blip r:embed="rId3"/>
                <a:stretch>
                  <a:fillRect b="-5085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>
            <a:extLst>
              <a:ext uri="{FF2B5EF4-FFF2-40B4-BE49-F238E27FC236}">
                <a16:creationId xmlns:a16="http://schemas.microsoft.com/office/drawing/2014/main" id="{F9637AB3-1429-1620-9831-7C1CFB74A2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0469" y="2763107"/>
            <a:ext cx="5977678" cy="104718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9355D15-2DFD-8E2B-0E2E-2B700F86B673}"/>
              </a:ext>
            </a:extLst>
          </p:cNvPr>
          <p:cNvSpPr txBox="1"/>
          <p:nvPr/>
        </p:nvSpPr>
        <p:spPr>
          <a:xfrm>
            <a:off x="1400469" y="2404681"/>
            <a:ext cx="47148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u="sng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Three-flavour mixing</a:t>
            </a:r>
            <a:endParaRPr lang="en-GB" sz="1600" b="1" u="sng"/>
          </a:p>
        </p:txBody>
      </p:sp>
    </p:spTree>
    <p:extLst>
      <p:ext uri="{BB962C8B-B14F-4D97-AF65-F5344CB8AC3E}">
        <p14:creationId xmlns:p14="http://schemas.microsoft.com/office/powerpoint/2010/main" val="35606689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D4D62-E99D-12A0-DE4C-963CB5A02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46FCFE2-5DEC-F0F7-1273-A62F148F6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E750785-6C82-0B85-B415-DDB806044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6FDDBA-A269-BD51-6815-32D279EDD730}"/>
              </a:ext>
            </a:extLst>
          </p:cNvPr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What can we measure: PMNS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DFF602-9BC9-EF66-D941-550868992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74</a:t>
            </a:fld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DA4162-D548-B371-B511-EC15AD57764C}"/>
              </a:ext>
            </a:extLst>
          </p:cNvPr>
          <p:cNvSpPr/>
          <p:nvPr/>
        </p:nvSpPr>
        <p:spPr>
          <a:xfrm>
            <a:off x="6633680" y="593829"/>
            <a:ext cx="261321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5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P</a:t>
            </a:r>
            <a:r>
              <a:rPr lang="en-GB" sz="105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ontecorvo-</a:t>
            </a:r>
            <a:r>
              <a:rPr lang="en-GB" sz="105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M</a:t>
            </a:r>
            <a:r>
              <a:rPr lang="en-GB" sz="105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aki-</a:t>
            </a:r>
            <a:r>
              <a:rPr lang="en-GB" sz="105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N</a:t>
            </a:r>
            <a:r>
              <a:rPr lang="en-GB" sz="105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akagawa-</a:t>
            </a:r>
            <a:r>
              <a:rPr lang="en-GB" sz="105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S</a:t>
            </a:r>
            <a:r>
              <a:rPr lang="en-GB" sz="105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akata </a:t>
            </a:r>
            <a:endParaRPr lang="en-GB" sz="105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3B3C013-D0D2-D2E9-00DA-227A49923260}"/>
                  </a:ext>
                </a:extLst>
              </p:cNvPr>
              <p:cNvSpPr txBox="1"/>
              <p:nvPr/>
            </p:nvSpPr>
            <p:spPr>
              <a:xfrm>
                <a:off x="35496" y="919213"/>
                <a:ext cx="2088072" cy="7332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CH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CH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𝑃𝑀𝑁𝑆</m:t>
                          </m:r>
                        </m:sub>
                      </m:sSub>
                      <m:d>
                        <m:dPr>
                          <m:ctrlPr>
                            <a:rPr lang="en-CH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CH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CH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3B3C013-D0D2-D2E9-00DA-227A499232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6" y="919213"/>
                <a:ext cx="2088072" cy="733278"/>
              </a:xfrm>
              <a:prstGeom prst="rect">
                <a:avLst/>
              </a:prstGeom>
              <a:blipFill>
                <a:blip r:embed="rId3"/>
                <a:stretch>
                  <a:fillRect b="-5085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>
            <a:extLst>
              <a:ext uri="{FF2B5EF4-FFF2-40B4-BE49-F238E27FC236}">
                <a16:creationId xmlns:a16="http://schemas.microsoft.com/office/drawing/2014/main" id="{61A02A27-8848-7789-EF8D-C1144E83BE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0469" y="2763107"/>
            <a:ext cx="5977678" cy="104718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EE01FD0-FB13-ED0B-B1EE-BB022EBE52F4}"/>
              </a:ext>
            </a:extLst>
          </p:cNvPr>
          <p:cNvSpPr txBox="1"/>
          <p:nvPr/>
        </p:nvSpPr>
        <p:spPr>
          <a:xfrm>
            <a:off x="1400469" y="2404681"/>
            <a:ext cx="47148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u="sng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Three-flavour mixing</a:t>
            </a:r>
            <a:endParaRPr lang="en-GB" sz="1600" b="1" u="sng"/>
          </a:p>
        </p:txBody>
      </p:sp>
      <p:sp>
        <p:nvSpPr>
          <p:cNvPr id="2" name="Rectangle: Rounded Corners 18">
            <a:extLst>
              <a:ext uri="{FF2B5EF4-FFF2-40B4-BE49-F238E27FC236}">
                <a16:creationId xmlns:a16="http://schemas.microsoft.com/office/drawing/2014/main" id="{E79EB470-1EE9-711D-7AE2-85E9E7C28C91}"/>
              </a:ext>
            </a:extLst>
          </p:cNvPr>
          <p:cNvSpPr/>
          <p:nvPr/>
        </p:nvSpPr>
        <p:spPr>
          <a:xfrm>
            <a:off x="6255027" y="3035134"/>
            <a:ext cx="782420" cy="251405"/>
          </a:xfrm>
          <a:custGeom>
            <a:avLst/>
            <a:gdLst>
              <a:gd name="csX0" fmla="*/ 0 w 782420"/>
              <a:gd name="csY0" fmla="*/ 41902 h 251405"/>
              <a:gd name="csX1" fmla="*/ 41902 w 782420"/>
              <a:gd name="csY1" fmla="*/ 0 h 251405"/>
              <a:gd name="csX2" fmla="*/ 740518 w 782420"/>
              <a:gd name="csY2" fmla="*/ 0 h 251405"/>
              <a:gd name="csX3" fmla="*/ 782420 w 782420"/>
              <a:gd name="csY3" fmla="*/ 41902 h 251405"/>
              <a:gd name="csX4" fmla="*/ 782420 w 782420"/>
              <a:gd name="csY4" fmla="*/ 209503 h 251405"/>
              <a:gd name="csX5" fmla="*/ 740518 w 782420"/>
              <a:gd name="csY5" fmla="*/ 251405 h 251405"/>
              <a:gd name="csX6" fmla="*/ 41902 w 782420"/>
              <a:gd name="csY6" fmla="*/ 251405 h 251405"/>
              <a:gd name="csX7" fmla="*/ 0 w 782420"/>
              <a:gd name="csY7" fmla="*/ 209503 h 251405"/>
              <a:gd name="csX8" fmla="*/ 0 w 782420"/>
              <a:gd name="csY8" fmla="*/ 41902 h 2514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82420" h="251405" extrusionOk="0">
                <a:moveTo>
                  <a:pt x="0" y="41902"/>
                </a:moveTo>
                <a:cubicBezTo>
                  <a:pt x="-958" y="17834"/>
                  <a:pt x="16245" y="-517"/>
                  <a:pt x="41902" y="0"/>
                </a:cubicBezTo>
                <a:cubicBezTo>
                  <a:pt x="339407" y="-19101"/>
                  <a:pt x="594775" y="19197"/>
                  <a:pt x="740518" y="0"/>
                </a:cubicBezTo>
                <a:cubicBezTo>
                  <a:pt x="763566" y="-1474"/>
                  <a:pt x="782021" y="22313"/>
                  <a:pt x="782420" y="41902"/>
                </a:cubicBezTo>
                <a:cubicBezTo>
                  <a:pt x="769952" y="113470"/>
                  <a:pt x="788259" y="146378"/>
                  <a:pt x="782420" y="209503"/>
                </a:cubicBezTo>
                <a:cubicBezTo>
                  <a:pt x="781417" y="232162"/>
                  <a:pt x="760895" y="248853"/>
                  <a:pt x="740518" y="251405"/>
                </a:cubicBezTo>
                <a:cubicBezTo>
                  <a:pt x="504966" y="281048"/>
                  <a:pt x="346166" y="244297"/>
                  <a:pt x="41902" y="251405"/>
                </a:cubicBezTo>
                <a:cubicBezTo>
                  <a:pt x="18059" y="249162"/>
                  <a:pt x="1789" y="232070"/>
                  <a:pt x="0" y="209503"/>
                </a:cubicBezTo>
                <a:cubicBezTo>
                  <a:pt x="12566" y="178827"/>
                  <a:pt x="11425" y="78237"/>
                  <a:pt x="0" y="41902"/>
                </a:cubicBezTo>
                <a:close/>
              </a:path>
            </a:pathLst>
          </a:custGeom>
          <a:noFill/>
          <a:ln>
            <a:solidFill>
              <a:srgbClr val="46AAC5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2441707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9045B4F-6E65-0CCC-2FA5-D8EF44E4B93E}"/>
              </a:ext>
            </a:extLst>
          </p:cNvPr>
          <p:cNvSpPr/>
          <p:nvPr/>
        </p:nvSpPr>
        <p:spPr>
          <a:xfrm>
            <a:off x="1400469" y="3880018"/>
            <a:ext cx="6815879" cy="9233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lvl="1"/>
            <a:r>
              <a:rPr lang="en-US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The </a:t>
            </a:r>
            <a:r>
              <a:rPr lang="en-US" b="1">
                <a:solidFill>
                  <a:srgbClr val="46AAC5"/>
                </a:solidFill>
                <a:latin typeface="Century Gothic" panose="020B0502020202020204"/>
              </a:rPr>
              <a:t>phase of the oscillation </a:t>
            </a:r>
            <a:r>
              <a:rPr lang="en-US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depends on:</a:t>
            </a:r>
          </a:p>
          <a:p>
            <a:pPr marL="182563" lvl="1" indent="-182563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The difference in neutrino mass state masses</a:t>
            </a:r>
          </a:p>
          <a:p>
            <a:pPr marL="182563" lvl="1" indent="-182563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The distance travelled (L) over the neutrino energy (E)</a:t>
            </a:r>
            <a:endParaRPr lang="en-GB">
              <a:solidFill>
                <a:srgbClr val="1F497D">
                  <a:lumMod val="50000"/>
                </a:srgbClr>
              </a:solidFill>
              <a:latin typeface="Century Gothic" panose="020B0502020202020204"/>
            </a:endParaRPr>
          </a:p>
        </p:txBody>
      </p:sp>
      <p:sp>
        <p:nvSpPr>
          <p:cNvPr id="5" name="Rectangle: Rounded Corners 18">
            <a:extLst>
              <a:ext uri="{FF2B5EF4-FFF2-40B4-BE49-F238E27FC236}">
                <a16:creationId xmlns:a16="http://schemas.microsoft.com/office/drawing/2014/main" id="{26699F5F-F993-15FF-04C8-EB35CD534580}"/>
              </a:ext>
            </a:extLst>
          </p:cNvPr>
          <p:cNvSpPr/>
          <p:nvPr/>
        </p:nvSpPr>
        <p:spPr>
          <a:xfrm>
            <a:off x="1557131" y="853298"/>
            <a:ext cx="566437" cy="952198"/>
          </a:xfrm>
          <a:custGeom>
            <a:avLst/>
            <a:gdLst>
              <a:gd name="csX0" fmla="*/ 0 w 566437"/>
              <a:gd name="csY0" fmla="*/ 94408 h 952198"/>
              <a:gd name="csX1" fmla="*/ 94408 w 566437"/>
              <a:gd name="csY1" fmla="*/ 0 h 952198"/>
              <a:gd name="csX2" fmla="*/ 472029 w 566437"/>
              <a:gd name="csY2" fmla="*/ 0 h 952198"/>
              <a:gd name="csX3" fmla="*/ 566437 w 566437"/>
              <a:gd name="csY3" fmla="*/ 94408 h 952198"/>
              <a:gd name="csX4" fmla="*/ 566437 w 566437"/>
              <a:gd name="csY4" fmla="*/ 857790 h 952198"/>
              <a:gd name="csX5" fmla="*/ 472029 w 566437"/>
              <a:gd name="csY5" fmla="*/ 952198 h 952198"/>
              <a:gd name="csX6" fmla="*/ 94408 w 566437"/>
              <a:gd name="csY6" fmla="*/ 952198 h 952198"/>
              <a:gd name="csX7" fmla="*/ 0 w 566437"/>
              <a:gd name="csY7" fmla="*/ 857790 h 952198"/>
              <a:gd name="csX8" fmla="*/ 0 w 566437"/>
              <a:gd name="csY8" fmla="*/ 94408 h 9521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66437" h="952198" extrusionOk="0">
                <a:moveTo>
                  <a:pt x="0" y="94408"/>
                </a:moveTo>
                <a:cubicBezTo>
                  <a:pt x="-6664" y="35825"/>
                  <a:pt x="36186" y="-1249"/>
                  <a:pt x="94408" y="0"/>
                </a:cubicBezTo>
                <a:cubicBezTo>
                  <a:pt x="228601" y="4311"/>
                  <a:pt x="384469" y="24983"/>
                  <a:pt x="472029" y="0"/>
                </a:cubicBezTo>
                <a:cubicBezTo>
                  <a:pt x="523617" y="-8664"/>
                  <a:pt x="566071" y="45533"/>
                  <a:pt x="566437" y="94408"/>
                </a:cubicBezTo>
                <a:cubicBezTo>
                  <a:pt x="528874" y="326154"/>
                  <a:pt x="597725" y="555555"/>
                  <a:pt x="566437" y="857790"/>
                </a:cubicBezTo>
                <a:cubicBezTo>
                  <a:pt x="564818" y="909150"/>
                  <a:pt x="523540" y="951617"/>
                  <a:pt x="472029" y="952198"/>
                </a:cubicBezTo>
                <a:cubicBezTo>
                  <a:pt x="362950" y="956566"/>
                  <a:pt x="225130" y="956900"/>
                  <a:pt x="94408" y="952198"/>
                </a:cubicBezTo>
                <a:cubicBezTo>
                  <a:pt x="41147" y="948607"/>
                  <a:pt x="4931" y="908344"/>
                  <a:pt x="0" y="857790"/>
                </a:cubicBezTo>
                <a:cubicBezTo>
                  <a:pt x="-32963" y="659363"/>
                  <a:pt x="5836" y="225332"/>
                  <a:pt x="0" y="94408"/>
                </a:cubicBezTo>
                <a:close/>
              </a:path>
            </a:pathLst>
          </a:custGeom>
          <a:noFill/>
          <a:ln>
            <a:solidFill>
              <a:srgbClr val="46AAC5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2441707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06771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EA662-814D-8D35-067A-5584E6E22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4E8DC064-2A46-0931-A006-4DC8CB158A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59885B6-175A-2081-6414-04959F79B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9E43FE-5E79-EED4-6444-2E5C6066579E}"/>
              </a:ext>
            </a:extLst>
          </p:cNvPr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What can we measure: PMNS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DFA29B-5EB5-C4BD-5A35-719371442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75</a:t>
            </a:fld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0BBFA3-2975-592F-1E53-8D2ACEAFF658}"/>
              </a:ext>
            </a:extLst>
          </p:cNvPr>
          <p:cNvSpPr/>
          <p:nvPr/>
        </p:nvSpPr>
        <p:spPr>
          <a:xfrm>
            <a:off x="6633680" y="593829"/>
            <a:ext cx="261321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5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P</a:t>
            </a:r>
            <a:r>
              <a:rPr lang="en-GB" sz="105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ontecorvo-</a:t>
            </a:r>
            <a:r>
              <a:rPr lang="en-GB" sz="105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M</a:t>
            </a:r>
            <a:r>
              <a:rPr lang="en-GB" sz="105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aki-</a:t>
            </a:r>
            <a:r>
              <a:rPr lang="en-GB" sz="105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N</a:t>
            </a:r>
            <a:r>
              <a:rPr lang="en-GB" sz="105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akagawa-</a:t>
            </a:r>
            <a:r>
              <a:rPr lang="en-GB" sz="105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S</a:t>
            </a:r>
            <a:r>
              <a:rPr lang="en-GB" sz="105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akata </a:t>
            </a:r>
            <a:endParaRPr lang="en-GB" sz="105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4FD85AE-036F-DEFC-E5DF-B14630C4E3D0}"/>
                  </a:ext>
                </a:extLst>
              </p:cNvPr>
              <p:cNvSpPr txBox="1"/>
              <p:nvPr/>
            </p:nvSpPr>
            <p:spPr>
              <a:xfrm>
                <a:off x="35496" y="919213"/>
                <a:ext cx="2088072" cy="7332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CH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CH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𝑃𝑀𝑁𝑆</m:t>
                          </m:r>
                        </m:sub>
                      </m:sSub>
                      <m:d>
                        <m:dPr>
                          <m:ctrlPr>
                            <a:rPr lang="en-CH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CH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CH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4FD85AE-036F-DEFC-E5DF-B14630C4E3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6" y="919213"/>
                <a:ext cx="2088072" cy="733278"/>
              </a:xfrm>
              <a:prstGeom prst="rect">
                <a:avLst/>
              </a:prstGeom>
              <a:blipFill>
                <a:blip r:embed="rId3"/>
                <a:stretch>
                  <a:fillRect b="-5085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>
            <a:extLst>
              <a:ext uri="{FF2B5EF4-FFF2-40B4-BE49-F238E27FC236}">
                <a16:creationId xmlns:a16="http://schemas.microsoft.com/office/drawing/2014/main" id="{E42AD3E1-00B6-FF00-1206-7E3895B16B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0469" y="2763107"/>
            <a:ext cx="5977678" cy="104718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391ACCD-F74A-2C34-367B-D46858FC18F9}"/>
              </a:ext>
            </a:extLst>
          </p:cNvPr>
          <p:cNvSpPr txBox="1"/>
          <p:nvPr/>
        </p:nvSpPr>
        <p:spPr>
          <a:xfrm>
            <a:off x="1400469" y="2404681"/>
            <a:ext cx="47148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u="sng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Three-flavour mixing</a:t>
            </a:r>
            <a:endParaRPr lang="en-GB" sz="1600" b="1" u="sng"/>
          </a:p>
        </p:txBody>
      </p:sp>
      <p:sp>
        <p:nvSpPr>
          <p:cNvPr id="22" name="Rectangle: Rounded Corners 18">
            <a:extLst>
              <a:ext uri="{FF2B5EF4-FFF2-40B4-BE49-F238E27FC236}">
                <a16:creationId xmlns:a16="http://schemas.microsoft.com/office/drawing/2014/main" id="{DFE01891-B07E-CDD8-4BCF-8F80FD8C4BE0}"/>
              </a:ext>
            </a:extLst>
          </p:cNvPr>
          <p:cNvSpPr/>
          <p:nvPr/>
        </p:nvSpPr>
        <p:spPr>
          <a:xfrm>
            <a:off x="5058132" y="3048386"/>
            <a:ext cx="799129" cy="443329"/>
          </a:xfrm>
          <a:custGeom>
            <a:avLst/>
            <a:gdLst>
              <a:gd name="csX0" fmla="*/ 0 w 799129"/>
              <a:gd name="csY0" fmla="*/ 73890 h 443329"/>
              <a:gd name="csX1" fmla="*/ 73890 w 799129"/>
              <a:gd name="csY1" fmla="*/ 0 h 443329"/>
              <a:gd name="csX2" fmla="*/ 725239 w 799129"/>
              <a:gd name="csY2" fmla="*/ 0 h 443329"/>
              <a:gd name="csX3" fmla="*/ 799129 w 799129"/>
              <a:gd name="csY3" fmla="*/ 73890 h 443329"/>
              <a:gd name="csX4" fmla="*/ 799129 w 799129"/>
              <a:gd name="csY4" fmla="*/ 369439 h 443329"/>
              <a:gd name="csX5" fmla="*/ 725239 w 799129"/>
              <a:gd name="csY5" fmla="*/ 443329 h 443329"/>
              <a:gd name="csX6" fmla="*/ 73890 w 799129"/>
              <a:gd name="csY6" fmla="*/ 443329 h 443329"/>
              <a:gd name="csX7" fmla="*/ 0 w 799129"/>
              <a:gd name="csY7" fmla="*/ 369439 h 443329"/>
              <a:gd name="csX8" fmla="*/ 0 w 799129"/>
              <a:gd name="csY8" fmla="*/ 73890 h 4433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99129" h="443329" extrusionOk="0">
                <a:moveTo>
                  <a:pt x="0" y="73890"/>
                </a:moveTo>
                <a:cubicBezTo>
                  <a:pt x="-1254" y="31869"/>
                  <a:pt x="28667" y="-907"/>
                  <a:pt x="73890" y="0"/>
                </a:cubicBezTo>
                <a:cubicBezTo>
                  <a:pt x="342670" y="-55589"/>
                  <a:pt x="569446" y="-2801"/>
                  <a:pt x="725239" y="0"/>
                </a:cubicBezTo>
                <a:cubicBezTo>
                  <a:pt x="765538" y="-7994"/>
                  <a:pt x="798576" y="38010"/>
                  <a:pt x="799129" y="73890"/>
                </a:cubicBezTo>
                <a:cubicBezTo>
                  <a:pt x="802774" y="142062"/>
                  <a:pt x="806856" y="268482"/>
                  <a:pt x="799129" y="369439"/>
                </a:cubicBezTo>
                <a:cubicBezTo>
                  <a:pt x="792558" y="407083"/>
                  <a:pt x="764969" y="442334"/>
                  <a:pt x="725239" y="443329"/>
                </a:cubicBezTo>
                <a:cubicBezTo>
                  <a:pt x="616948" y="456967"/>
                  <a:pt x="174986" y="415634"/>
                  <a:pt x="73890" y="443329"/>
                </a:cubicBezTo>
                <a:cubicBezTo>
                  <a:pt x="31257" y="437485"/>
                  <a:pt x="1383" y="409802"/>
                  <a:pt x="0" y="369439"/>
                </a:cubicBezTo>
                <a:cubicBezTo>
                  <a:pt x="-14905" y="284033"/>
                  <a:pt x="-13803" y="188849"/>
                  <a:pt x="0" y="73890"/>
                </a:cubicBezTo>
                <a:close/>
              </a:path>
            </a:pathLst>
          </a:custGeom>
          <a:noFill/>
          <a:ln>
            <a:solidFill>
              <a:srgbClr val="F89745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2441707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8">
            <a:extLst>
              <a:ext uri="{FF2B5EF4-FFF2-40B4-BE49-F238E27FC236}">
                <a16:creationId xmlns:a16="http://schemas.microsoft.com/office/drawing/2014/main" id="{6ABA1D87-5A0C-4F66-5AFE-7591260FF6F4}"/>
              </a:ext>
            </a:extLst>
          </p:cNvPr>
          <p:cNvSpPr/>
          <p:nvPr/>
        </p:nvSpPr>
        <p:spPr>
          <a:xfrm>
            <a:off x="6255027" y="3035134"/>
            <a:ext cx="782420" cy="251405"/>
          </a:xfrm>
          <a:custGeom>
            <a:avLst/>
            <a:gdLst>
              <a:gd name="csX0" fmla="*/ 0 w 782420"/>
              <a:gd name="csY0" fmla="*/ 41902 h 251405"/>
              <a:gd name="csX1" fmla="*/ 41902 w 782420"/>
              <a:gd name="csY1" fmla="*/ 0 h 251405"/>
              <a:gd name="csX2" fmla="*/ 740518 w 782420"/>
              <a:gd name="csY2" fmla="*/ 0 h 251405"/>
              <a:gd name="csX3" fmla="*/ 782420 w 782420"/>
              <a:gd name="csY3" fmla="*/ 41902 h 251405"/>
              <a:gd name="csX4" fmla="*/ 782420 w 782420"/>
              <a:gd name="csY4" fmla="*/ 209503 h 251405"/>
              <a:gd name="csX5" fmla="*/ 740518 w 782420"/>
              <a:gd name="csY5" fmla="*/ 251405 h 251405"/>
              <a:gd name="csX6" fmla="*/ 41902 w 782420"/>
              <a:gd name="csY6" fmla="*/ 251405 h 251405"/>
              <a:gd name="csX7" fmla="*/ 0 w 782420"/>
              <a:gd name="csY7" fmla="*/ 209503 h 251405"/>
              <a:gd name="csX8" fmla="*/ 0 w 782420"/>
              <a:gd name="csY8" fmla="*/ 41902 h 2514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82420" h="251405" extrusionOk="0">
                <a:moveTo>
                  <a:pt x="0" y="41902"/>
                </a:moveTo>
                <a:cubicBezTo>
                  <a:pt x="-958" y="17834"/>
                  <a:pt x="16245" y="-517"/>
                  <a:pt x="41902" y="0"/>
                </a:cubicBezTo>
                <a:cubicBezTo>
                  <a:pt x="339407" y="-19101"/>
                  <a:pt x="594775" y="19197"/>
                  <a:pt x="740518" y="0"/>
                </a:cubicBezTo>
                <a:cubicBezTo>
                  <a:pt x="763566" y="-1474"/>
                  <a:pt x="782021" y="22313"/>
                  <a:pt x="782420" y="41902"/>
                </a:cubicBezTo>
                <a:cubicBezTo>
                  <a:pt x="769952" y="113470"/>
                  <a:pt x="788259" y="146378"/>
                  <a:pt x="782420" y="209503"/>
                </a:cubicBezTo>
                <a:cubicBezTo>
                  <a:pt x="781417" y="232162"/>
                  <a:pt x="760895" y="248853"/>
                  <a:pt x="740518" y="251405"/>
                </a:cubicBezTo>
                <a:cubicBezTo>
                  <a:pt x="504966" y="281048"/>
                  <a:pt x="346166" y="244297"/>
                  <a:pt x="41902" y="251405"/>
                </a:cubicBezTo>
                <a:cubicBezTo>
                  <a:pt x="18059" y="249162"/>
                  <a:pt x="1789" y="232070"/>
                  <a:pt x="0" y="209503"/>
                </a:cubicBezTo>
                <a:cubicBezTo>
                  <a:pt x="12566" y="178827"/>
                  <a:pt x="11425" y="78237"/>
                  <a:pt x="0" y="41902"/>
                </a:cubicBezTo>
                <a:close/>
              </a:path>
            </a:pathLst>
          </a:custGeom>
          <a:noFill/>
          <a:ln>
            <a:solidFill>
              <a:srgbClr val="46AAC5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2441707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E4BE6B-8160-CACF-F5A1-6161D1F8B198}"/>
              </a:ext>
            </a:extLst>
          </p:cNvPr>
          <p:cNvSpPr/>
          <p:nvPr/>
        </p:nvSpPr>
        <p:spPr>
          <a:xfrm>
            <a:off x="1400469" y="3880018"/>
            <a:ext cx="6815879" cy="203132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lvl="1"/>
            <a:r>
              <a:rPr lang="en-US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The </a:t>
            </a:r>
            <a:r>
              <a:rPr lang="en-US" b="1">
                <a:solidFill>
                  <a:srgbClr val="46AAC5"/>
                </a:solidFill>
                <a:latin typeface="Century Gothic" panose="020B0502020202020204"/>
              </a:rPr>
              <a:t>phase of the oscillation </a:t>
            </a:r>
            <a:r>
              <a:rPr lang="en-US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depends on:</a:t>
            </a:r>
          </a:p>
          <a:p>
            <a:pPr marL="182563" lvl="1" indent="-182563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The difference in neutrino mass state masses</a:t>
            </a:r>
          </a:p>
          <a:p>
            <a:pPr marL="182563" lvl="1" indent="-182563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The distance travelled (L) over the neutrino energy (E)</a:t>
            </a:r>
            <a:endParaRPr lang="en-GB">
              <a:solidFill>
                <a:srgbClr val="1F497D">
                  <a:lumMod val="50000"/>
                </a:srgbClr>
              </a:solidFill>
              <a:latin typeface="Century Gothic" panose="020B0502020202020204"/>
            </a:endParaRPr>
          </a:p>
          <a:p>
            <a:pPr marL="182563" lvl="1" indent="-182563">
              <a:buFont typeface="Arial" panose="020B0604020202020204" pitchFamily="34" charset="0"/>
              <a:buChar char="•"/>
            </a:pPr>
            <a:endParaRPr lang="en-GB">
              <a:solidFill>
                <a:srgbClr val="1F497D">
                  <a:lumMod val="50000"/>
                </a:srgbClr>
              </a:solidFill>
              <a:latin typeface="Century Gothic" panose="020B0502020202020204"/>
            </a:endParaRPr>
          </a:p>
          <a:p>
            <a:pPr marL="0" lvl="1"/>
            <a:r>
              <a:rPr lang="en-GB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The </a:t>
            </a:r>
            <a:r>
              <a:rPr lang="en-GB" b="1">
                <a:solidFill>
                  <a:srgbClr val="F89745"/>
                </a:solidFill>
                <a:latin typeface="Century Gothic" panose="020B0502020202020204"/>
              </a:rPr>
              <a:t>amplitude of the oscillation </a:t>
            </a:r>
            <a:r>
              <a:rPr lang="en-GB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depends on: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The PMNS neutrino mixing matrix elements</a:t>
            </a:r>
          </a:p>
          <a:p>
            <a:pPr marL="0" lvl="1"/>
            <a:endParaRPr lang="en-GB">
              <a:solidFill>
                <a:srgbClr val="1F497D">
                  <a:lumMod val="50000"/>
                </a:srgbClr>
              </a:solidFill>
              <a:latin typeface="Century Gothic" panose="020B0502020202020204"/>
            </a:endParaRPr>
          </a:p>
        </p:txBody>
      </p:sp>
      <p:sp>
        <p:nvSpPr>
          <p:cNvPr id="5" name="Rectangle: Rounded Corners 18">
            <a:extLst>
              <a:ext uri="{FF2B5EF4-FFF2-40B4-BE49-F238E27FC236}">
                <a16:creationId xmlns:a16="http://schemas.microsoft.com/office/drawing/2014/main" id="{39298C1F-3337-8009-E4C9-B17AC96D5D1D}"/>
              </a:ext>
            </a:extLst>
          </p:cNvPr>
          <p:cNvSpPr/>
          <p:nvPr/>
        </p:nvSpPr>
        <p:spPr>
          <a:xfrm>
            <a:off x="1557131" y="853298"/>
            <a:ext cx="566437" cy="952198"/>
          </a:xfrm>
          <a:custGeom>
            <a:avLst/>
            <a:gdLst>
              <a:gd name="csX0" fmla="*/ 0 w 566437"/>
              <a:gd name="csY0" fmla="*/ 94408 h 952198"/>
              <a:gd name="csX1" fmla="*/ 94408 w 566437"/>
              <a:gd name="csY1" fmla="*/ 0 h 952198"/>
              <a:gd name="csX2" fmla="*/ 472029 w 566437"/>
              <a:gd name="csY2" fmla="*/ 0 h 952198"/>
              <a:gd name="csX3" fmla="*/ 566437 w 566437"/>
              <a:gd name="csY3" fmla="*/ 94408 h 952198"/>
              <a:gd name="csX4" fmla="*/ 566437 w 566437"/>
              <a:gd name="csY4" fmla="*/ 857790 h 952198"/>
              <a:gd name="csX5" fmla="*/ 472029 w 566437"/>
              <a:gd name="csY5" fmla="*/ 952198 h 952198"/>
              <a:gd name="csX6" fmla="*/ 94408 w 566437"/>
              <a:gd name="csY6" fmla="*/ 952198 h 952198"/>
              <a:gd name="csX7" fmla="*/ 0 w 566437"/>
              <a:gd name="csY7" fmla="*/ 857790 h 952198"/>
              <a:gd name="csX8" fmla="*/ 0 w 566437"/>
              <a:gd name="csY8" fmla="*/ 94408 h 9521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66437" h="952198" extrusionOk="0">
                <a:moveTo>
                  <a:pt x="0" y="94408"/>
                </a:moveTo>
                <a:cubicBezTo>
                  <a:pt x="-6664" y="35825"/>
                  <a:pt x="36186" y="-1249"/>
                  <a:pt x="94408" y="0"/>
                </a:cubicBezTo>
                <a:cubicBezTo>
                  <a:pt x="228601" y="4311"/>
                  <a:pt x="384469" y="24983"/>
                  <a:pt x="472029" y="0"/>
                </a:cubicBezTo>
                <a:cubicBezTo>
                  <a:pt x="523617" y="-8664"/>
                  <a:pt x="566071" y="45533"/>
                  <a:pt x="566437" y="94408"/>
                </a:cubicBezTo>
                <a:cubicBezTo>
                  <a:pt x="528874" y="326154"/>
                  <a:pt x="597725" y="555555"/>
                  <a:pt x="566437" y="857790"/>
                </a:cubicBezTo>
                <a:cubicBezTo>
                  <a:pt x="564818" y="909150"/>
                  <a:pt x="523540" y="951617"/>
                  <a:pt x="472029" y="952198"/>
                </a:cubicBezTo>
                <a:cubicBezTo>
                  <a:pt x="362950" y="956566"/>
                  <a:pt x="225130" y="956900"/>
                  <a:pt x="94408" y="952198"/>
                </a:cubicBezTo>
                <a:cubicBezTo>
                  <a:pt x="41147" y="948607"/>
                  <a:pt x="4931" y="908344"/>
                  <a:pt x="0" y="857790"/>
                </a:cubicBezTo>
                <a:cubicBezTo>
                  <a:pt x="-32963" y="659363"/>
                  <a:pt x="5836" y="225332"/>
                  <a:pt x="0" y="94408"/>
                </a:cubicBezTo>
                <a:close/>
              </a:path>
            </a:pathLst>
          </a:custGeom>
          <a:noFill/>
          <a:ln>
            <a:solidFill>
              <a:srgbClr val="46AAC5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2441707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: Rounded Corners 18">
            <a:extLst>
              <a:ext uri="{FF2B5EF4-FFF2-40B4-BE49-F238E27FC236}">
                <a16:creationId xmlns:a16="http://schemas.microsoft.com/office/drawing/2014/main" id="{B9AB98B8-858C-F66C-BC82-25D8695F3150}"/>
              </a:ext>
            </a:extLst>
          </p:cNvPr>
          <p:cNvSpPr/>
          <p:nvPr/>
        </p:nvSpPr>
        <p:spPr>
          <a:xfrm>
            <a:off x="890324" y="1064187"/>
            <a:ext cx="666807" cy="443329"/>
          </a:xfrm>
          <a:custGeom>
            <a:avLst/>
            <a:gdLst>
              <a:gd name="csX0" fmla="*/ 0 w 666807"/>
              <a:gd name="csY0" fmla="*/ 73890 h 443329"/>
              <a:gd name="csX1" fmla="*/ 73890 w 666807"/>
              <a:gd name="csY1" fmla="*/ 0 h 443329"/>
              <a:gd name="csX2" fmla="*/ 592917 w 666807"/>
              <a:gd name="csY2" fmla="*/ 0 h 443329"/>
              <a:gd name="csX3" fmla="*/ 666807 w 666807"/>
              <a:gd name="csY3" fmla="*/ 73890 h 443329"/>
              <a:gd name="csX4" fmla="*/ 666807 w 666807"/>
              <a:gd name="csY4" fmla="*/ 369439 h 443329"/>
              <a:gd name="csX5" fmla="*/ 592917 w 666807"/>
              <a:gd name="csY5" fmla="*/ 443329 h 443329"/>
              <a:gd name="csX6" fmla="*/ 73890 w 666807"/>
              <a:gd name="csY6" fmla="*/ 443329 h 443329"/>
              <a:gd name="csX7" fmla="*/ 0 w 666807"/>
              <a:gd name="csY7" fmla="*/ 369439 h 443329"/>
              <a:gd name="csX8" fmla="*/ 0 w 666807"/>
              <a:gd name="csY8" fmla="*/ 73890 h 4433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66807" h="443329" extrusionOk="0">
                <a:moveTo>
                  <a:pt x="0" y="73890"/>
                </a:moveTo>
                <a:cubicBezTo>
                  <a:pt x="-1254" y="31869"/>
                  <a:pt x="28667" y="-907"/>
                  <a:pt x="73890" y="0"/>
                </a:cubicBezTo>
                <a:cubicBezTo>
                  <a:pt x="290673" y="41597"/>
                  <a:pt x="398714" y="-7199"/>
                  <a:pt x="592917" y="0"/>
                </a:cubicBezTo>
                <a:cubicBezTo>
                  <a:pt x="633216" y="-7994"/>
                  <a:pt x="666254" y="38010"/>
                  <a:pt x="666807" y="73890"/>
                </a:cubicBezTo>
                <a:cubicBezTo>
                  <a:pt x="670452" y="142062"/>
                  <a:pt x="674534" y="268482"/>
                  <a:pt x="666807" y="369439"/>
                </a:cubicBezTo>
                <a:cubicBezTo>
                  <a:pt x="660236" y="407083"/>
                  <a:pt x="632647" y="442334"/>
                  <a:pt x="592917" y="443329"/>
                </a:cubicBezTo>
                <a:cubicBezTo>
                  <a:pt x="416703" y="483037"/>
                  <a:pt x="127741" y="487107"/>
                  <a:pt x="73890" y="443329"/>
                </a:cubicBezTo>
                <a:cubicBezTo>
                  <a:pt x="31257" y="437485"/>
                  <a:pt x="1383" y="409802"/>
                  <a:pt x="0" y="369439"/>
                </a:cubicBezTo>
                <a:cubicBezTo>
                  <a:pt x="-14905" y="284033"/>
                  <a:pt x="-13803" y="188849"/>
                  <a:pt x="0" y="73890"/>
                </a:cubicBezTo>
                <a:close/>
              </a:path>
            </a:pathLst>
          </a:custGeom>
          <a:noFill/>
          <a:ln>
            <a:solidFill>
              <a:srgbClr val="F89745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2441707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DEAF203-4726-4F85-7E60-DD25656E98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1252" y="899505"/>
            <a:ext cx="6082748" cy="79143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5993792-2900-EAA2-AC62-4FF4A0A61FD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57119"/>
          <a:stretch>
            <a:fillRect/>
          </a:stretch>
        </p:blipFill>
        <p:spPr>
          <a:xfrm>
            <a:off x="6633680" y="1776077"/>
            <a:ext cx="1073540" cy="26029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4855C46-4B90-3999-DC15-66DA48F977D2}"/>
                  </a:ext>
                </a:extLst>
              </p:cNvPr>
              <p:cNvSpPr txBox="1"/>
              <p:nvPr/>
            </p:nvSpPr>
            <p:spPr>
              <a:xfrm>
                <a:off x="2632212" y="1131964"/>
                <a:ext cx="91108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𝑃𝑀𝑁𝑆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CH" sz="140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4855C46-4B90-3999-DC15-66DA48F977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2212" y="1131964"/>
                <a:ext cx="911088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E1A24401-686D-9F38-B104-1CE18B7F726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7390"/>
          <a:stretch>
            <a:fillRect/>
          </a:stretch>
        </p:blipFill>
        <p:spPr>
          <a:xfrm>
            <a:off x="7783041" y="1742701"/>
            <a:ext cx="1073540" cy="31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05208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B1508-44EE-2549-D560-ECD354016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235F1B23-DE38-271F-55F9-7F18815D1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1252" y="899505"/>
            <a:ext cx="6082748" cy="79143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B4BA81B-3580-E91B-6307-37BC347F3E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075112"/>
            <a:ext cx="3787522" cy="3366686"/>
          </a:xfrm>
          <a:prstGeom prst="rect">
            <a:avLst/>
          </a:prstGeom>
        </p:spPr>
      </p:pic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1518ECF0-93B9-8C27-E7A5-9F78162D9F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EEECBAB-AB49-50B0-20B8-CB2FAD0A7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3F99C93-7ED7-0245-C0B0-8E5083B54793}"/>
              </a:ext>
            </a:extLst>
          </p:cNvPr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What can we measure: PMNS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7BB447-C929-45E6-A005-D99158995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76</a:t>
            </a:fld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4C5A0D-B104-082D-8B2C-CAE52CCFE2EA}"/>
              </a:ext>
            </a:extLst>
          </p:cNvPr>
          <p:cNvSpPr/>
          <p:nvPr/>
        </p:nvSpPr>
        <p:spPr>
          <a:xfrm>
            <a:off x="6633680" y="593829"/>
            <a:ext cx="261321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5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P</a:t>
            </a:r>
            <a:r>
              <a:rPr lang="en-GB" sz="105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ontecorvo-</a:t>
            </a:r>
            <a:r>
              <a:rPr lang="en-GB" sz="105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M</a:t>
            </a:r>
            <a:r>
              <a:rPr lang="en-GB" sz="105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aki-</a:t>
            </a:r>
            <a:r>
              <a:rPr lang="en-GB" sz="105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N</a:t>
            </a:r>
            <a:r>
              <a:rPr lang="en-GB" sz="105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akagawa-</a:t>
            </a:r>
            <a:r>
              <a:rPr lang="en-GB" sz="105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S</a:t>
            </a:r>
            <a:r>
              <a:rPr lang="en-GB" sz="105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akata </a:t>
            </a:r>
            <a:endParaRPr lang="en-GB" sz="105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9EE5F559-AFD1-913F-9DC8-2915157A9759}"/>
                  </a:ext>
                </a:extLst>
              </p:cNvPr>
              <p:cNvSpPr/>
              <p:nvPr/>
            </p:nvSpPr>
            <p:spPr>
              <a:xfrm>
                <a:off x="-195356" y="2176571"/>
                <a:ext cx="4235390" cy="3744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1"/>
                <a:r>
                  <a:rPr lang="en-GB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One of the mass </a:t>
                </a:r>
                <a:r>
                  <a:rPr lang="en-GB" err="1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splittings</a:t>
                </a:r>
                <a:r>
                  <a:rPr lang="en-GB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i="0" smtClean="0">
                        <a:solidFill>
                          <a:srgbClr val="46AAC5"/>
                        </a:solidFill>
                        <a:latin typeface="Cambria Math" panose="02040503050406030204" pitchFamily="18" charset="0"/>
                      </a:rPr>
                      <m:t>Δ</m:t>
                    </m:r>
                    <m:sSubSup>
                      <m:sSubSupPr>
                        <m:ctrlPr>
                          <a:rPr lang="en-US" b="0" i="1" smtClean="0">
                            <a:solidFill>
                              <a:srgbClr val="46AAC5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rgbClr val="46AAC5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46AAC5"/>
                            </a:solidFill>
                            <a:latin typeface="Cambria Math" panose="02040503050406030204" pitchFamily="18" charset="0"/>
                          </a:rPr>
                          <m:t>32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46AAC5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GB">
                  <a:solidFill>
                    <a:srgbClr val="1F497D">
                      <a:lumMod val="50000"/>
                    </a:srgbClr>
                  </a:solidFill>
                  <a:latin typeface="Century Gothic" panose="020B0502020202020204"/>
                </a:endParaRPr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9EE5F559-AFD1-913F-9DC8-2915157A97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95356" y="2176571"/>
                <a:ext cx="4235390" cy="374461"/>
              </a:xfrm>
              <a:prstGeom prst="rect">
                <a:avLst/>
              </a:prstGeom>
              <a:blipFill>
                <a:blip r:embed="rId5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C5807EC3-2433-85A3-286D-7AFDBF97AB6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57119"/>
          <a:stretch>
            <a:fillRect/>
          </a:stretch>
        </p:blipFill>
        <p:spPr>
          <a:xfrm>
            <a:off x="6633680" y="1776077"/>
            <a:ext cx="1073540" cy="26029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B4D34D1-416A-9391-CE28-987AFF329A1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7390"/>
          <a:stretch>
            <a:fillRect/>
          </a:stretch>
        </p:blipFill>
        <p:spPr>
          <a:xfrm>
            <a:off x="7783041" y="1742701"/>
            <a:ext cx="1073540" cy="31935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DA4E54D-9240-0312-862A-22172A018574}"/>
                  </a:ext>
                </a:extLst>
              </p:cNvPr>
              <p:cNvSpPr txBox="1"/>
              <p:nvPr/>
            </p:nvSpPr>
            <p:spPr>
              <a:xfrm>
                <a:off x="35496" y="919213"/>
                <a:ext cx="2088072" cy="7332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CH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CH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𝑃𝑀𝑁𝑆</m:t>
                          </m:r>
                        </m:sub>
                      </m:sSub>
                      <m:d>
                        <m:dPr>
                          <m:ctrlPr>
                            <a:rPr lang="en-CH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CH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CH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DA4E54D-9240-0312-862A-22172A0185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6" y="919213"/>
                <a:ext cx="2088072" cy="733278"/>
              </a:xfrm>
              <a:prstGeom prst="rect">
                <a:avLst/>
              </a:prstGeom>
              <a:blipFill>
                <a:blip r:embed="rId7"/>
                <a:stretch>
                  <a:fillRect b="-5085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A23A421-73F9-8908-5CCC-3C4FFE38AC2B}"/>
                  </a:ext>
                </a:extLst>
              </p:cNvPr>
              <p:cNvSpPr txBox="1"/>
              <p:nvPr/>
            </p:nvSpPr>
            <p:spPr>
              <a:xfrm>
                <a:off x="2632212" y="1131964"/>
                <a:ext cx="91108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𝑃𝑀𝑁𝑆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CH" sz="140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A23A421-73F9-8908-5CCC-3C4FFE38AC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2212" y="1131964"/>
                <a:ext cx="911088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B493535-6A80-C028-525C-AF573D5CB579}"/>
                  </a:ext>
                </a:extLst>
              </p:cNvPr>
              <p:cNvSpPr txBox="1"/>
              <p:nvPr/>
            </p:nvSpPr>
            <p:spPr>
              <a:xfrm>
                <a:off x="72371" y="1241556"/>
                <a:ext cx="4731026" cy="3744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GB" sz="1800" i="0" smtClean="0">
                          <a:solidFill>
                            <a:srgbClr val="46AAC5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Sup>
                        <m:sSubSupPr>
                          <m:ctrlPr>
                            <a:rPr lang="en-US" sz="1800" b="0" i="1" smtClean="0">
                              <a:solidFill>
                                <a:srgbClr val="46AAC5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b="0" i="1" smtClean="0">
                              <a:solidFill>
                                <a:srgbClr val="46AAC5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46AAC5"/>
                              </a:solidFill>
                              <a:latin typeface="Cambria Math" panose="02040503050406030204" pitchFamily="18" charset="0"/>
                            </a:rPr>
                            <m:t>32</m:t>
                          </m:r>
                        </m:sub>
                        <m:sup>
                          <m:r>
                            <a:rPr lang="en-US" sz="1800" b="0" i="1" smtClean="0">
                              <a:solidFill>
                                <a:srgbClr val="46AAC5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CH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B493535-6A80-C028-525C-AF573D5CB5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71" y="1241556"/>
                <a:ext cx="4731026" cy="37446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4A6ED92-1E0F-54AE-B751-7DB4ED0100C8}"/>
              </a:ext>
            </a:extLst>
          </p:cNvPr>
          <p:cNvCxnSpPr/>
          <p:nvPr/>
        </p:nvCxnSpPr>
        <p:spPr>
          <a:xfrm>
            <a:off x="2123568" y="1295223"/>
            <a:ext cx="0" cy="294290"/>
          </a:xfrm>
          <a:prstGeom prst="straightConnector1">
            <a:avLst/>
          </a:prstGeom>
          <a:ln>
            <a:solidFill>
              <a:srgbClr val="46AAC5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3995059A-8056-259F-55B5-78C3D7121051}"/>
              </a:ext>
            </a:extLst>
          </p:cNvPr>
          <p:cNvSpPr txBox="1"/>
          <p:nvPr/>
        </p:nvSpPr>
        <p:spPr>
          <a:xfrm>
            <a:off x="132613" y="1863715"/>
            <a:ext cx="516123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u="sng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What long-baseline experiments can measure</a:t>
            </a:r>
            <a:endParaRPr lang="en-GB" sz="1600" b="1" u="sng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6E892EB-C1B2-1C6E-6BAD-CA02EA21835A}"/>
              </a:ext>
            </a:extLst>
          </p:cNvPr>
          <p:cNvSpPr txBox="1"/>
          <p:nvPr/>
        </p:nvSpPr>
        <p:spPr>
          <a:xfrm>
            <a:off x="4565242" y="4426613"/>
            <a:ext cx="47310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Note the difference in y-axis scale!</a:t>
            </a:r>
            <a:endParaRPr lang="en-CH" b="1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94E282E-FB92-FD6F-AEBD-C8554335893E}"/>
              </a:ext>
            </a:extLst>
          </p:cNvPr>
          <p:cNvCxnSpPr>
            <a:cxnSpLocks/>
          </p:cNvCxnSpPr>
          <p:nvPr/>
        </p:nvCxnSpPr>
        <p:spPr>
          <a:xfrm flipH="1" flipV="1">
            <a:off x="3963457" y="4157782"/>
            <a:ext cx="425851" cy="3744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7251B9DD-A638-4B10-A9DA-80544963E5E7}"/>
              </a:ext>
            </a:extLst>
          </p:cNvPr>
          <p:cNvCxnSpPr>
            <a:cxnSpLocks/>
          </p:cNvCxnSpPr>
          <p:nvPr/>
        </p:nvCxnSpPr>
        <p:spPr>
          <a:xfrm flipH="1">
            <a:off x="3963457" y="4611279"/>
            <a:ext cx="425851" cy="3693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2CD2B52E-E9B9-A2DB-AD41-A8B0ADF67E19}"/>
              </a:ext>
            </a:extLst>
          </p:cNvPr>
          <p:cNvSpPr/>
          <p:nvPr/>
        </p:nvSpPr>
        <p:spPr>
          <a:xfrm>
            <a:off x="7119709" y="6240716"/>
            <a:ext cx="2087431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5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Animations from L. Munteanu</a:t>
            </a:r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380753604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9AB723-9E50-49C8-E7D1-70667A0CF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0C907096-AFCE-14CF-3B30-3465FBB1C1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1252" y="899505"/>
            <a:ext cx="6082748" cy="791436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BAA02DD-B810-C639-2F94-304688A7E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441" y="3047816"/>
            <a:ext cx="3819851" cy="3395423"/>
          </a:xfrm>
          <a:prstGeom prst="rect">
            <a:avLst/>
          </a:prstGeom>
        </p:spPr>
      </p:pic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8774E353-C2B2-7F9B-F842-4E83C3B701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9870CE6-4D7E-BDD7-9D27-914741AE1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0099750-E1A0-34D4-1CC6-AA8F59A69372}"/>
              </a:ext>
            </a:extLst>
          </p:cNvPr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What can we measure: PMNS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97407F-8F69-0BCB-0F1C-97BFC0FBF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77</a:t>
            </a:fld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1CF9F9-6172-396F-EF68-8826205F92BD}"/>
              </a:ext>
            </a:extLst>
          </p:cNvPr>
          <p:cNvSpPr/>
          <p:nvPr/>
        </p:nvSpPr>
        <p:spPr>
          <a:xfrm>
            <a:off x="6633680" y="593829"/>
            <a:ext cx="261321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5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P</a:t>
            </a:r>
            <a:r>
              <a:rPr lang="en-GB" sz="105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ontecorvo-</a:t>
            </a:r>
            <a:r>
              <a:rPr lang="en-GB" sz="105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M</a:t>
            </a:r>
            <a:r>
              <a:rPr lang="en-GB" sz="105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aki-</a:t>
            </a:r>
            <a:r>
              <a:rPr lang="en-GB" sz="105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N</a:t>
            </a:r>
            <a:r>
              <a:rPr lang="en-GB" sz="105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akagawa-</a:t>
            </a:r>
            <a:r>
              <a:rPr lang="en-GB" sz="105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S</a:t>
            </a:r>
            <a:r>
              <a:rPr lang="en-GB" sz="105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akata </a:t>
            </a:r>
            <a:endParaRPr lang="en-GB" sz="105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76EC5F-58DA-D509-070B-A037170BCE58}"/>
              </a:ext>
            </a:extLst>
          </p:cNvPr>
          <p:cNvSpPr txBox="1"/>
          <p:nvPr/>
        </p:nvSpPr>
        <p:spPr>
          <a:xfrm>
            <a:off x="2617470" y="2488578"/>
            <a:ext cx="47320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Including its sign!</a:t>
            </a:r>
            <a:endParaRPr lang="en-GB" b="1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29C45D2-0408-3046-2A73-CB188CDDA887}"/>
              </a:ext>
            </a:extLst>
          </p:cNvPr>
          <p:cNvSpPr txBox="1"/>
          <p:nvPr/>
        </p:nvSpPr>
        <p:spPr>
          <a:xfrm>
            <a:off x="3535502" y="4597901"/>
            <a:ext cx="2196018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sz="120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Inverted Ordering (IO)</a:t>
            </a:r>
            <a:endParaRPr lang="en-GB" sz="1200" b="1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1FDC67F7-24E2-E573-D602-A4A7A48C3E08}"/>
                  </a:ext>
                </a:extLst>
              </p:cNvPr>
              <p:cNvSpPr/>
              <p:nvPr/>
            </p:nvSpPr>
            <p:spPr>
              <a:xfrm>
                <a:off x="-195356" y="2176571"/>
                <a:ext cx="4235390" cy="3744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1"/>
                <a:r>
                  <a:rPr lang="en-GB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One of the mass </a:t>
                </a:r>
                <a:r>
                  <a:rPr lang="en-GB" err="1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splittings</a:t>
                </a:r>
                <a:r>
                  <a:rPr lang="en-GB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i="0" smtClean="0">
                        <a:solidFill>
                          <a:srgbClr val="46AAC5"/>
                        </a:solidFill>
                        <a:latin typeface="Cambria Math" panose="02040503050406030204" pitchFamily="18" charset="0"/>
                      </a:rPr>
                      <m:t>Δ</m:t>
                    </m:r>
                    <m:sSubSup>
                      <m:sSubSupPr>
                        <m:ctrlPr>
                          <a:rPr lang="en-US" b="0" i="1" smtClean="0">
                            <a:solidFill>
                              <a:srgbClr val="46AAC5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rgbClr val="46AAC5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46AAC5"/>
                            </a:solidFill>
                            <a:latin typeface="Cambria Math" panose="02040503050406030204" pitchFamily="18" charset="0"/>
                          </a:rPr>
                          <m:t>32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46AAC5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GB">
                  <a:solidFill>
                    <a:srgbClr val="1F497D">
                      <a:lumMod val="50000"/>
                    </a:srgbClr>
                  </a:solidFill>
                  <a:latin typeface="Century Gothic" panose="020B0502020202020204"/>
                </a:endParaRPr>
              </a:p>
            </p:txBody>
          </p:sp>
        </mc:Choice>
        <mc:Fallback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1FDC67F7-24E2-E573-D602-A4A7A48C3E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95356" y="2176571"/>
                <a:ext cx="4235390" cy="374461"/>
              </a:xfrm>
              <a:prstGeom prst="rect">
                <a:avLst/>
              </a:prstGeom>
              <a:blipFill>
                <a:blip r:embed="rId5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>
            <a:extLst>
              <a:ext uri="{FF2B5EF4-FFF2-40B4-BE49-F238E27FC236}">
                <a16:creationId xmlns:a16="http://schemas.microsoft.com/office/drawing/2014/main" id="{BD781222-8F88-A6EC-C615-FB57A6DBD89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4465" r="59581"/>
          <a:stretch>
            <a:fillRect/>
          </a:stretch>
        </p:blipFill>
        <p:spPr>
          <a:xfrm>
            <a:off x="3740662" y="3157684"/>
            <a:ext cx="1297291" cy="154654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BAEE44C-2568-03FD-AF99-C69CF6A5957F}"/>
              </a:ext>
            </a:extLst>
          </p:cNvPr>
          <p:cNvSpPr txBox="1"/>
          <p:nvPr/>
        </p:nvSpPr>
        <p:spPr>
          <a:xfrm>
            <a:off x="3573903" y="2877017"/>
            <a:ext cx="2119216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sz="120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Normal Ordering (NO)</a:t>
            </a:r>
            <a:endParaRPr lang="en-GB" sz="1200" b="1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FE36536-94A0-AEB7-B11B-566030E25A8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6959" t="15096"/>
          <a:stretch>
            <a:fillRect/>
          </a:stretch>
        </p:blipFill>
        <p:spPr>
          <a:xfrm>
            <a:off x="3916596" y="4874900"/>
            <a:ext cx="1381466" cy="153514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D663BAB-472C-1ACD-56AA-006FC7A4440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57119"/>
          <a:stretch>
            <a:fillRect/>
          </a:stretch>
        </p:blipFill>
        <p:spPr>
          <a:xfrm>
            <a:off x="6633680" y="1776077"/>
            <a:ext cx="1073540" cy="26029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304B70B-2EFC-7667-7AA6-19C9E945331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47390"/>
          <a:stretch>
            <a:fillRect/>
          </a:stretch>
        </p:blipFill>
        <p:spPr>
          <a:xfrm>
            <a:off x="7783041" y="1742701"/>
            <a:ext cx="1073540" cy="31935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3258F9B-460C-DBFF-E27A-3E3F5AFE016A}"/>
                  </a:ext>
                </a:extLst>
              </p:cNvPr>
              <p:cNvSpPr txBox="1"/>
              <p:nvPr/>
            </p:nvSpPr>
            <p:spPr>
              <a:xfrm>
                <a:off x="35496" y="919213"/>
                <a:ext cx="2088072" cy="7332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CH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CH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𝑃𝑀𝑁𝑆</m:t>
                          </m:r>
                        </m:sub>
                      </m:sSub>
                      <m:d>
                        <m:dPr>
                          <m:ctrlPr>
                            <a:rPr lang="en-CH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CH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CH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3258F9B-460C-DBFF-E27A-3E3F5AFE01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6" y="919213"/>
                <a:ext cx="2088072" cy="733278"/>
              </a:xfrm>
              <a:prstGeom prst="rect">
                <a:avLst/>
              </a:prstGeom>
              <a:blipFill>
                <a:blip r:embed="rId8"/>
                <a:stretch>
                  <a:fillRect b="-5085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16BB522-393C-127C-983D-558CBBE7E85F}"/>
                  </a:ext>
                </a:extLst>
              </p:cNvPr>
              <p:cNvSpPr txBox="1"/>
              <p:nvPr/>
            </p:nvSpPr>
            <p:spPr>
              <a:xfrm>
                <a:off x="2632212" y="1131964"/>
                <a:ext cx="91108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𝑃𝑀𝑁𝑆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CH" sz="140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16BB522-393C-127C-983D-558CBBE7E8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2212" y="1131964"/>
                <a:ext cx="911088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A0837DA-7F82-842C-D2E7-37D4F846A458}"/>
                  </a:ext>
                </a:extLst>
              </p:cNvPr>
              <p:cNvSpPr txBox="1"/>
              <p:nvPr/>
            </p:nvSpPr>
            <p:spPr>
              <a:xfrm>
                <a:off x="72371" y="1241556"/>
                <a:ext cx="4731026" cy="3744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GB" sz="1800" i="0" smtClean="0">
                          <a:solidFill>
                            <a:srgbClr val="46AAC5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Sup>
                        <m:sSubSupPr>
                          <m:ctrlPr>
                            <a:rPr lang="en-US" sz="1800" b="0" i="1" smtClean="0">
                              <a:solidFill>
                                <a:srgbClr val="46AAC5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b="0" i="1" smtClean="0">
                              <a:solidFill>
                                <a:srgbClr val="46AAC5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46AAC5"/>
                              </a:solidFill>
                              <a:latin typeface="Cambria Math" panose="02040503050406030204" pitchFamily="18" charset="0"/>
                            </a:rPr>
                            <m:t>32</m:t>
                          </m:r>
                        </m:sub>
                        <m:sup>
                          <m:r>
                            <a:rPr lang="en-US" sz="1800" b="0" i="1" smtClean="0">
                              <a:solidFill>
                                <a:srgbClr val="46AAC5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CH"/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A0837DA-7F82-842C-D2E7-37D4F846A4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71" y="1241556"/>
                <a:ext cx="4731026" cy="37446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A99558F-04D9-8C96-E358-25E809A3830D}"/>
              </a:ext>
            </a:extLst>
          </p:cNvPr>
          <p:cNvCxnSpPr/>
          <p:nvPr/>
        </p:nvCxnSpPr>
        <p:spPr>
          <a:xfrm>
            <a:off x="2123568" y="1295223"/>
            <a:ext cx="0" cy="294290"/>
          </a:xfrm>
          <a:prstGeom prst="straightConnector1">
            <a:avLst/>
          </a:prstGeom>
          <a:ln>
            <a:solidFill>
              <a:srgbClr val="46AAC5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9EEB5C3C-9026-A479-602A-C0344AC5C0E7}"/>
              </a:ext>
            </a:extLst>
          </p:cNvPr>
          <p:cNvSpPr txBox="1"/>
          <p:nvPr/>
        </p:nvSpPr>
        <p:spPr>
          <a:xfrm>
            <a:off x="132613" y="1863715"/>
            <a:ext cx="516123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u="sng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What long-baseline experiments can measure</a:t>
            </a:r>
            <a:endParaRPr lang="en-GB" sz="1600" b="1" u="sng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530DC23B-A941-BBD4-71A0-07B008C161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075112"/>
            <a:ext cx="3787522" cy="336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04763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1DCE5-36BE-37D3-A170-45863E058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5465ABC2-46DC-94CA-CA93-E62193A50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1252" y="899505"/>
            <a:ext cx="6082748" cy="79143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DF9BD08-FCB6-C30C-AA77-D532BA8BA1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89" y="3075113"/>
            <a:ext cx="3787522" cy="3366686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DD1F395-27CF-B2BB-EA30-932DD4FE63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916" y="3074904"/>
            <a:ext cx="3784581" cy="3364072"/>
          </a:xfrm>
          <a:prstGeom prst="rect">
            <a:avLst/>
          </a:prstGeom>
        </p:spPr>
      </p:pic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58D5026F-5B5C-549E-F621-61B4D47B8E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DEA5751-D1E4-510D-D8D3-351A09107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C35404D-EAC9-F887-DB0D-32635D91D829}"/>
              </a:ext>
            </a:extLst>
          </p:cNvPr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What can we measure: PMNS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BA558E-885C-F76C-1C98-73FB11175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78</a:t>
            </a:fld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AFBC73-210C-94EC-AA68-181E288954B1}"/>
              </a:ext>
            </a:extLst>
          </p:cNvPr>
          <p:cNvSpPr/>
          <p:nvPr/>
        </p:nvSpPr>
        <p:spPr>
          <a:xfrm>
            <a:off x="6633680" y="593829"/>
            <a:ext cx="261321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5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P</a:t>
            </a:r>
            <a:r>
              <a:rPr lang="en-GB" sz="105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ontecorvo-</a:t>
            </a:r>
            <a:r>
              <a:rPr lang="en-GB" sz="105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M</a:t>
            </a:r>
            <a:r>
              <a:rPr lang="en-GB" sz="105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aki-</a:t>
            </a:r>
            <a:r>
              <a:rPr lang="en-GB" sz="105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N</a:t>
            </a:r>
            <a:r>
              <a:rPr lang="en-GB" sz="105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akagawa-</a:t>
            </a:r>
            <a:r>
              <a:rPr lang="en-GB" sz="105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S</a:t>
            </a:r>
            <a:r>
              <a:rPr lang="en-GB" sz="105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akata </a:t>
            </a:r>
            <a:endParaRPr lang="en-GB" sz="105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8270F4C2-BBA9-4DB6-7A7C-7306D8CB586E}"/>
                  </a:ext>
                </a:extLst>
              </p:cNvPr>
              <p:cNvSpPr/>
              <p:nvPr/>
            </p:nvSpPr>
            <p:spPr>
              <a:xfrm>
                <a:off x="-195356" y="2449176"/>
                <a:ext cx="439646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1"/>
                <a:r>
                  <a:rPr lang="en-GB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Two of the mixing angles: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23</m:t>
                        </m:r>
                      </m:sub>
                    </m:sSub>
                  </m:oMath>
                </a14:m>
                <a:r>
                  <a:rPr lang="en-GB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13</m:t>
                        </m:r>
                      </m:sub>
                    </m:sSub>
                  </m:oMath>
                </a14:m>
                <a:r>
                  <a:rPr lang="en-GB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*</a:t>
                </a:r>
              </a:p>
            </p:txBody>
          </p:sp>
        </mc:Choice>
        <mc:Fallback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8270F4C2-BBA9-4DB6-7A7C-7306D8CB58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95356" y="2449176"/>
                <a:ext cx="4396460" cy="369332"/>
              </a:xfrm>
              <a:prstGeom prst="rect">
                <a:avLst/>
              </a:prstGeom>
              <a:blipFill>
                <a:blip r:embed="rId6"/>
                <a:stretch>
                  <a:fillRect t="-6667" r="-288" b="-26667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2836404-4CF7-40BA-CFEC-E072083B4FF4}"/>
                  </a:ext>
                </a:extLst>
              </p:cNvPr>
              <p:cNvSpPr/>
              <p:nvPr/>
            </p:nvSpPr>
            <p:spPr>
              <a:xfrm>
                <a:off x="-195356" y="2176571"/>
                <a:ext cx="4235390" cy="3744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1"/>
                <a:r>
                  <a:rPr lang="en-GB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One of the mass </a:t>
                </a:r>
                <a:r>
                  <a:rPr lang="en-GB" err="1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splittings</a:t>
                </a:r>
                <a:r>
                  <a:rPr lang="en-GB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i="0" smtClean="0">
                        <a:solidFill>
                          <a:srgbClr val="46AAC5"/>
                        </a:solidFill>
                        <a:latin typeface="Cambria Math" panose="02040503050406030204" pitchFamily="18" charset="0"/>
                      </a:rPr>
                      <m:t>Δ</m:t>
                    </m:r>
                    <m:sSubSup>
                      <m:sSubSupPr>
                        <m:ctrlPr>
                          <a:rPr lang="en-US" b="0" i="1" smtClean="0">
                            <a:solidFill>
                              <a:srgbClr val="46AAC5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rgbClr val="46AAC5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46AAC5"/>
                            </a:solidFill>
                            <a:latin typeface="Cambria Math" panose="02040503050406030204" pitchFamily="18" charset="0"/>
                          </a:rPr>
                          <m:t>32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46AAC5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GB">
                  <a:solidFill>
                    <a:srgbClr val="1F497D">
                      <a:lumMod val="50000"/>
                    </a:srgbClr>
                  </a:solidFill>
                  <a:latin typeface="Century Gothic" panose="020B0502020202020204"/>
                </a:endParaRPr>
              </a:p>
            </p:txBody>
          </p:sp>
        </mc:Choice>
        <mc:Fallback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2836404-4CF7-40BA-CFEC-E072083B4F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95356" y="2176571"/>
                <a:ext cx="4235390" cy="374461"/>
              </a:xfrm>
              <a:prstGeom prst="rect">
                <a:avLst/>
              </a:prstGeom>
              <a:blipFill>
                <a:blip r:embed="rId7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95B7A39-D322-E11C-9746-18E99BCF8261}"/>
              </a:ext>
            </a:extLst>
          </p:cNvPr>
          <p:cNvCxnSpPr/>
          <p:nvPr/>
        </p:nvCxnSpPr>
        <p:spPr>
          <a:xfrm flipH="1">
            <a:off x="3059770" y="2818508"/>
            <a:ext cx="171110" cy="171110"/>
          </a:xfrm>
          <a:prstGeom prst="straightConnector1">
            <a:avLst/>
          </a:prstGeom>
          <a:ln>
            <a:solidFill>
              <a:srgbClr val="F7964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04EF451-0D05-22B6-F427-3C4832FF6913}"/>
              </a:ext>
            </a:extLst>
          </p:cNvPr>
          <p:cNvCxnSpPr>
            <a:cxnSpLocks/>
          </p:cNvCxnSpPr>
          <p:nvPr/>
        </p:nvCxnSpPr>
        <p:spPr>
          <a:xfrm>
            <a:off x="4013968" y="2785774"/>
            <a:ext cx="221888" cy="305339"/>
          </a:xfrm>
          <a:prstGeom prst="straightConnector1">
            <a:avLst/>
          </a:prstGeom>
          <a:ln>
            <a:solidFill>
              <a:srgbClr val="C0504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4CA9AB53-8075-828E-5468-DA1CEB0BDD7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57119"/>
          <a:stretch>
            <a:fillRect/>
          </a:stretch>
        </p:blipFill>
        <p:spPr>
          <a:xfrm>
            <a:off x="6633680" y="1776077"/>
            <a:ext cx="1073540" cy="2602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DDB1D4-185C-89F3-3F8A-E99610CDF91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47390"/>
          <a:stretch>
            <a:fillRect/>
          </a:stretch>
        </p:blipFill>
        <p:spPr>
          <a:xfrm>
            <a:off x="7783041" y="1742701"/>
            <a:ext cx="1073540" cy="31935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B37339B-E0C5-894E-31CB-62A9192E808E}"/>
                  </a:ext>
                </a:extLst>
              </p:cNvPr>
              <p:cNvSpPr txBox="1"/>
              <p:nvPr/>
            </p:nvSpPr>
            <p:spPr>
              <a:xfrm>
                <a:off x="35496" y="919213"/>
                <a:ext cx="2088072" cy="7332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CH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CH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𝑃𝑀𝑁𝑆</m:t>
                          </m:r>
                        </m:sub>
                      </m:sSub>
                      <m:d>
                        <m:dPr>
                          <m:ctrlPr>
                            <a:rPr lang="en-CH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CH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CH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B37339B-E0C5-894E-31CB-62A9192E80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6" y="919213"/>
                <a:ext cx="2088072" cy="733278"/>
              </a:xfrm>
              <a:prstGeom prst="rect">
                <a:avLst/>
              </a:prstGeom>
              <a:blipFill>
                <a:blip r:embed="rId9"/>
                <a:stretch>
                  <a:fillRect b="-5085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FB64E34-1DF4-97FB-6802-1013BF39ED6C}"/>
                  </a:ext>
                </a:extLst>
              </p:cNvPr>
              <p:cNvSpPr txBox="1"/>
              <p:nvPr/>
            </p:nvSpPr>
            <p:spPr>
              <a:xfrm>
                <a:off x="2632212" y="1131964"/>
                <a:ext cx="91108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𝑃𝑀𝑁𝑆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CH" sz="140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FB64E34-1DF4-97FB-6802-1013BF39ED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2212" y="1131964"/>
                <a:ext cx="911088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326E805-FB8B-8EE3-5D34-E4D6CBF23A6C}"/>
                  </a:ext>
                </a:extLst>
              </p:cNvPr>
              <p:cNvSpPr txBox="1"/>
              <p:nvPr/>
            </p:nvSpPr>
            <p:spPr>
              <a:xfrm>
                <a:off x="72371" y="1241556"/>
                <a:ext cx="4731026" cy="3744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GB" sz="1800" i="0" smtClean="0">
                          <a:solidFill>
                            <a:srgbClr val="46AAC5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Sup>
                        <m:sSubSupPr>
                          <m:ctrlPr>
                            <a:rPr lang="en-US" sz="1800" b="0" i="1" smtClean="0">
                              <a:solidFill>
                                <a:srgbClr val="46AAC5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b="0" i="1" smtClean="0">
                              <a:solidFill>
                                <a:srgbClr val="46AAC5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46AAC5"/>
                              </a:solidFill>
                              <a:latin typeface="Cambria Math" panose="02040503050406030204" pitchFamily="18" charset="0"/>
                            </a:rPr>
                            <m:t>32</m:t>
                          </m:r>
                        </m:sub>
                        <m:sup>
                          <m:r>
                            <a:rPr lang="en-US" sz="1800" b="0" i="1" smtClean="0">
                              <a:solidFill>
                                <a:srgbClr val="46AAC5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CH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326E805-FB8B-8EE3-5D34-E4D6CBF23A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71" y="1241556"/>
                <a:ext cx="4731026" cy="37446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107A825-ADA5-7E32-7CE8-445B2BE38BC7}"/>
              </a:ext>
            </a:extLst>
          </p:cNvPr>
          <p:cNvCxnSpPr/>
          <p:nvPr/>
        </p:nvCxnSpPr>
        <p:spPr>
          <a:xfrm>
            <a:off x="2123568" y="1295223"/>
            <a:ext cx="0" cy="294290"/>
          </a:xfrm>
          <a:prstGeom prst="straightConnector1">
            <a:avLst/>
          </a:prstGeom>
          <a:ln>
            <a:solidFill>
              <a:srgbClr val="46AAC5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0B0DB9DA-164A-F24F-6754-E263CE0AC804}"/>
              </a:ext>
            </a:extLst>
          </p:cNvPr>
          <p:cNvSpPr/>
          <p:nvPr/>
        </p:nvSpPr>
        <p:spPr>
          <a:xfrm>
            <a:off x="5662510" y="983554"/>
            <a:ext cx="261394" cy="220165"/>
          </a:xfrm>
          <a:prstGeom prst="rect">
            <a:avLst/>
          </a:prstGeom>
          <a:noFill/>
          <a:ln>
            <a:solidFill>
              <a:srgbClr val="C050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F614DB8-EC69-D9C3-1088-F892789F0EBF}"/>
              </a:ext>
            </a:extLst>
          </p:cNvPr>
          <p:cNvSpPr/>
          <p:nvPr/>
        </p:nvSpPr>
        <p:spPr>
          <a:xfrm>
            <a:off x="5563122" y="1427498"/>
            <a:ext cx="261394" cy="220165"/>
          </a:xfrm>
          <a:prstGeom prst="rect">
            <a:avLst/>
          </a:prstGeom>
          <a:noFill/>
          <a:ln>
            <a:solidFill>
              <a:srgbClr val="C050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9425C8-C3F6-F241-C955-2292EB0DF52A}"/>
              </a:ext>
            </a:extLst>
          </p:cNvPr>
          <p:cNvSpPr/>
          <p:nvPr/>
        </p:nvSpPr>
        <p:spPr>
          <a:xfrm>
            <a:off x="6801767" y="1417630"/>
            <a:ext cx="261394" cy="220165"/>
          </a:xfrm>
          <a:prstGeom prst="rect">
            <a:avLst/>
          </a:prstGeom>
          <a:noFill/>
          <a:ln>
            <a:solidFill>
              <a:srgbClr val="C050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0364679-52DD-143A-9D39-FC45382D5DF0}"/>
              </a:ext>
            </a:extLst>
          </p:cNvPr>
          <p:cNvSpPr/>
          <p:nvPr/>
        </p:nvSpPr>
        <p:spPr>
          <a:xfrm>
            <a:off x="6633680" y="971765"/>
            <a:ext cx="261394" cy="220165"/>
          </a:xfrm>
          <a:prstGeom prst="rect">
            <a:avLst/>
          </a:prstGeom>
          <a:noFill/>
          <a:ln>
            <a:solidFill>
              <a:srgbClr val="C050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BAEA040-617E-215A-F772-F9BB0D183945}"/>
              </a:ext>
            </a:extLst>
          </p:cNvPr>
          <p:cNvSpPr/>
          <p:nvPr/>
        </p:nvSpPr>
        <p:spPr>
          <a:xfrm>
            <a:off x="8040412" y="1186419"/>
            <a:ext cx="911088" cy="482158"/>
          </a:xfrm>
          <a:prstGeom prst="rect">
            <a:avLst/>
          </a:prstGeom>
          <a:noFill/>
          <a:ln>
            <a:solidFill>
              <a:srgbClr val="F897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3964A2C-4B0E-A7AB-562F-3EF4E0222A9F}"/>
              </a:ext>
            </a:extLst>
          </p:cNvPr>
          <p:cNvSpPr txBox="1"/>
          <p:nvPr/>
        </p:nvSpPr>
        <p:spPr>
          <a:xfrm>
            <a:off x="132613" y="1863715"/>
            <a:ext cx="516123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u="sng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What long-baseline experiments can measure</a:t>
            </a:r>
            <a:endParaRPr lang="en-GB" sz="1600" b="1" u="sng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C56316C-1792-43E4-248E-7C8883C8C4A5}"/>
              </a:ext>
            </a:extLst>
          </p:cNvPr>
          <p:cNvSpPr/>
          <p:nvPr/>
        </p:nvSpPr>
        <p:spPr>
          <a:xfrm>
            <a:off x="7119709" y="6240716"/>
            <a:ext cx="2087431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5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Animations from L. Munteanu</a:t>
            </a:r>
            <a:endParaRPr lang="en-GB" sz="105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3F336B56-946D-13E1-513D-F6B56BD506D7}"/>
                  </a:ext>
                </a:extLst>
              </p:cNvPr>
              <p:cNvSpPr txBox="1"/>
              <p:nvPr/>
            </p:nvSpPr>
            <p:spPr>
              <a:xfrm>
                <a:off x="4730766" y="2304438"/>
                <a:ext cx="4143280" cy="60016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1100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*Accelerator-based experiments typically use external constraints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1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1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sz="11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13</m:t>
                        </m:r>
                      </m:sub>
                    </m:sSub>
                  </m:oMath>
                </a14:m>
                <a:r>
                  <a:rPr lang="en-GB" sz="1100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 from reactor measurements. This helps to break degeneracies with other parameters.</a:t>
                </a:r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3F336B56-946D-13E1-513D-F6B56BD506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0766" y="2304438"/>
                <a:ext cx="4143280" cy="600164"/>
              </a:xfrm>
              <a:prstGeom prst="rect">
                <a:avLst/>
              </a:prstGeom>
              <a:blipFill>
                <a:blip r:embed="rId12"/>
                <a:stretch>
                  <a:fillRect b="-4082"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461794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FD338-998A-4902-827D-99D96E911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58B07A92-76B7-A22B-6728-204196B7DC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1252" y="899505"/>
            <a:ext cx="6082748" cy="79143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43430C5-013E-D293-C163-5484FF7B1A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009" y="3059621"/>
            <a:ext cx="3839015" cy="3412457"/>
          </a:xfrm>
          <a:prstGeom prst="rect">
            <a:avLst/>
          </a:prstGeom>
        </p:spPr>
      </p:pic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34B6ED9F-364A-AAE2-FF28-0BF01B04E7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33B4AA8-46A5-1A19-DC5A-6575F03CB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9BB411-CBA8-728F-A111-4D44C9173DD4}"/>
              </a:ext>
            </a:extLst>
          </p:cNvPr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What can we measure: PMNS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5B4E1B-0449-0538-E795-2B7886F67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79</a:t>
            </a:fld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D529D20-0B24-4332-A118-E9016A6B95F4}"/>
                  </a:ext>
                </a:extLst>
              </p:cNvPr>
              <p:cNvSpPr/>
              <p:nvPr/>
            </p:nvSpPr>
            <p:spPr>
              <a:xfrm>
                <a:off x="-195356" y="2449176"/>
                <a:ext cx="4298677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1"/>
                <a:r>
                  <a:rPr lang="en-GB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Two of the mixing angles: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23</m:t>
                        </m:r>
                      </m:sub>
                    </m:sSub>
                  </m:oMath>
                </a14:m>
                <a:r>
                  <a:rPr lang="en-GB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13</m:t>
                        </m:r>
                      </m:sub>
                    </m:sSub>
                  </m:oMath>
                </a14:m>
                <a:endParaRPr lang="en-GB">
                  <a:solidFill>
                    <a:srgbClr val="1F497D">
                      <a:lumMod val="50000"/>
                    </a:srgbClr>
                  </a:solidFill>
                  <a:latin typeface="Century Gothic" panose="020B0502020202020204"/>
                </a:endParaRPr>
              </a:p>
              <a:p>
                <a:pPr lvl="1"/>
                <a:r>
                  <a:rPr lang="en-GB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One CP-Violating phase: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rgbClr val="1F497D">
                                <a:lumMod val="50000"/>
                              </a:srgb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rgbClr val="1F497D">
                                <a:lumMod val="50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GB" i="1">
                            <a:solidFill>
                              <a:srgbClr val="1F497D">
                                <a:lumMod val="50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𝐶𝑃</m:t>
                        </m:r>
                      </m:sub>
                    </m:sSub>
                  </m:oMath>
                </a14:m>
                <a:r>
                  <a:rPr lang="en-GB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 </a:t>
                </a:r>
              </a:p>
            </p:txBody>
          </p:sp>
        </mc:Choice>
        <mc:Fallback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D529D20-0B24-4332-A118-E9016A6B95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95356" y="2449176"/>
                <a:ext cx="4298677" cy="646331"/>
              </a:xfrm>
              <a:prstGeom prst="rect">
                <a:avLst/>
              </a:prstGeom>
              <a:blipFill>
                <a:blip r:embed="rId5"/>
                <a:stretch>
                  <a:fillRect t="-3846" b="-13462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919EFFA4-AF27-D48D-80F3-9DF926EBD79D}"/>
                  </a:ext>
                </a:extLst>
              </p:cNvPr>
              <p:cNvSpPr/>
              <p:nvPr/>
            </p:nvSpPr>
            <p:spPr>
              <a:xfrm>
                <a:off x="-195356" y="2176571"/>
                <a:ext cx="4235390" cy="3744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1"/>
                <a:r>
                  <a:rPr lang="en-GB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One of the mass </a:t>
                </a:r>
                <a:r>
                  <a:rPr lang="en-GB" err="1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splittings</a:t>
                </a:r>
                <a:r>
                  <a:rPr lang="en-GB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i="0" smtClean="0">
                        <a:solidFill>
                          <a:srgbClr val="46AAC5"/>
                        </a:solidFill>
                        <a:latin typeface="Cambria Math" panose="02040503050406030204" pitchFamily="18" charset="0"/>
                      </a:rPr>
                      <m:t>Δ</m:t>
                    </m:r>
                    <m:sSubSup>
                      <m:sSubSupPr>
                        <m:ctrlPr>
                          <a:rPr lang="en-US" b="0" i="1" smtClean="0">
                            <a:solidFill>
                              <a:srgbClr val="46AAC5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rgbClr val="46AAC5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46AAC5"/>
                            </a:solidFill>
                            <a:latin typeface="Cambria Math" panose="02040503050406030204" pitchFamily="18" charset="0"/>
                          </a:rPr>
                          <m:t>32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46AAC5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GB">
                  <a:solidFill>
                    <a:srgbClr val="1F497D">
                      <a:lumMod val="50000"/>
                    </a:srgbClr>
                  </a:solidFill>
                  <a:latin typeface="Century Gothic" panose="020B0502020202020204"/>
                </a:endParaRPr>
              </a:p>
            </p:txBody>
          </p:sp>
        </mc:Choice>
        <mc:Fallback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919EFFA4-AF27-D48D-80F3-9DF926EBD7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95356" y="2176571"/>
                <a:ext cx="4235390" cy="374461"/>
              </a:xfrm>
              <a:prstGeom prst="rect">
                <a:avLst/>
              </a:prstGeom>
              <a:blipFill>
                <a:blip r:embed="rId6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E1AC0F3C-E480-7589-78DC-5AEF0A902013}"/>
              </a:ext>
            </a:extLst>
          </p:cNvPr>
          <p:cNvSpPr/>
          <p:nvPr/>
        </p:nvSpPr>
        <p:spPr>
          <a:xfrm>
            <a:off x="6633680" y="593829"/>
            <a:ext cx="261321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5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P</a:t>
            </a:r>
            <a:r>
              <a:rPr lang="en-GB" sz="105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ontecorvo-</a:t>
            </a:r>
            <a:r>
              <a:rPr lang="en-GB" sz="105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M</a:t>
            </a:r>
            <a:r>
              <a:rPr lang="en-GB" sz="105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aki-</a:t>
            </a:r>
            <a:r>
              <a:rPr lang="en-GB" sz="105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N</a:t>
            </a:r>
            <a:r>
              <a:rPr lang="en-GB" sz="105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akagawa-</a:t>
            </a:r>
            <a:r>
              <a:rPr lang="en-GB" sz="105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S</a:t>
            </a:r>
            <a:r>
              <a:rPr lang="en-GB" sz="105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akata </a:t>
            </a:r>
            <a:endParaRPr lang="en-GB" sz="105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A4489F-32F0-43CA-34C9-2143ADC5E4B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57119"/>
          <a:stretch>
            <a:fillRect/>
          </a:stretch>
        </p:blipFill>
        <p:spPr>
          <a:xfrm>
            <a:off x="6633680" y="1776077"/>
            <a:ext cx="1073540" cy="2602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87014EE-5EA2-46BA-4CC4-0EF418ACB62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47390"/>
          <a:stretch>
            <a:fillRect/>
          </a:stretch>
        </p:blipFill>
        <p:spPr>
          <a:xfrm>
            <a:off x="7783041" y="1742701"/>
            <a:ext cx="1073540" cy="31935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7F4C805-E30F-44C1-55D7-2CF46CE57099}"/>
                  </a:ext>
                </a:extLst>
              </p:cNvPr>
              <p:cNvSpPr txBox="1"/>
              <p:nvPr/>
            </p:nvSpPr>
            <p:spPr>
              <a:xfrm>
                <a:off x="35496" y="919213"/>
                <a:ext cx="2088072" cy="7332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CH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CH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𝑃𝑀𝑁𝑆</m:t>
                          </m:r>
                        </m:sub>
                      </m:sSub>
                      <m:d>
                        <m:dPr>
                          <m:ctrlPr>
                            <a:rPr lang="en-CH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CH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CH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7F4C805-E30F-44C1-55D7-2CF46CE570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6" y="919213"/>
                <a:ext cx="2088072" cy="733278"/>
              </a:xfrm>
              <a:prstGeom prst="rect">
                <a:avLst/>
              </a:prstGeom>
              <a:blipFill>
                <a:blip r:embed="rId8"/>
                <a:stretch>
                  <a:fillRect b="-5085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2A158BF-726E-D783-5700-7DE867AB4C4A}"/>
                  </a:ext>
                </a:extLst>
              </p:cNvPr>
              <p:cNvSpPr txBox="1"/>
              <p:nvPr/>
            </p:nvSpPr>
            <p:spPr>
              <a:xfrm>
                <a:off x="2632212" y="1131964"/>
                <a:ext cx="91108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𝑃𝑀𝑁𝑆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CH" sz="140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2A158BF-726E-D783-5700-7DE867AB4C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2212" y="1131964"/>
                <a:ext cx="911088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7A1F1A1-4A9C-6D6D-F043-7E76C23C3FA5}"/>
                  </a:ext>
                </a:extLst>
              </p:cNvPr>
              <p:cNvSpPr txBox="1"/>
              <p:nvPr/>
            </p:nvSpPr>
            <p:spPr>
              <a:xfrm>
                <a:off x="72371" y="1241556"/>
                <a:ext cx="4731026" cy="3744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GB" sz="1800" i="0" smtClean="0">
                          <a:solidFill>
                            <a:srgbClr val="46AAC5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Sup>
                        <m:sSubSupPr>
                          <m:ctrlPr>
                            <a:rPr lang="en-US" sz="1800" b="0" i="1" smtClean="0">
                              <a:solidFill>
                                <a:srgbClr val="46AAC5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b="0" i="1" smtClean="0">
                              <a:solidFill>
                                <a:srgbClr val="46AAC5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46AAC5"/>
                              </a:solidFill>
                              <a:latin typeface="Cambria Math" panose="02040503050406030204" pitchFamily="18" charset="0"/>
                            </a:rPr>
                            <m:t>32</m:t>
                          </m:r>
                        </m:sub>
                        <m:sup>
                          <m:r>
                            <a:rPr lang="en-US" sz="1800" b="0" i="1" smtClean="0">
                              <a:solidFill>
                                <a:srgbClr val="46AAC5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CH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7A1F1A1-4A9C-6D6D-F043-7E76C23C3F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71" y="1241556"/>
                <a:ext cx="4731026" cy="37446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9E11B51-C727-67BC-8CD7-EB087B980A5D}"/>
              </a:ext>
            </a:extLst>
          </p:cNvPr>
          <p:cNvCxnSpPr/>
          <p:nvPr/>
        </p:nvCxnSpPr>
        <p:spPr>
          <a:xfrm>
            <a:off x="2123568" y="1295223"/>
            <a:ext cx="0" cy="294290"/>
          </a:xfrm>
          <a:prstGeom prst="straightConnector1">
            <a:avLst/>
          </a:prstGeom>
          <a:ln>
            <a:solidFill>
              <a:srgbClr val="46AAC5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70BFE60B-6DC2-1A7C-6297-A35B8176566F}"/>
              </a:ext>
            </a:extLst>
          </p:cNvPr>
          <p:cNvSpPr/>
          <p:nvPr/>
        </p:nvSpPr>
        <p:spPr>
          <a:xfrm>
            <a:off x="5662510" y="983554"/>
            <a:ext cx="261394" cy="220165"/>
          </a:xfrm>
          <a:prstGeom prst="rect">
            <a:avLst/>
          </a:prstGeom>
          <a:noFill/>
          <a:ln>
            <a:solidFill>
              <a:srgbClr val="C050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7333BCC-04A1-7AC4-B8B9-2FF40D8A6DF5}"/>
              </a:ext>
            </a:extLst>
          </p:cNvPr>
          <p:cNvSpPr/>
          <p:nvPr/>
        </p:nvSpPr>
        <p:spPr>
          <a:xfrm>
            <a:off x="5563122" y="1427498"/>
            <a:ext cx="261394" cy="220165"/>
          </a:xfrm>
          <a:prstGeom prst="rect">
            <a:avLst/>
          </a:prstGeom>
          <a:noFill/>
          <a:ln>
            <a:solidFill>
              <a:srgbClr val="C050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E818C7C-4E5B-4D5C-298A-4CCE682BD162}"/>
              </a:ext>
            </a:extLst>
          </p:cNvPr>
          <p:cNvSpPr/>
          <p:nvPr/>
        </p:nvSpPr>
        <p:spPr>
          <a:xfrm>
            <a:off x="6801767" y="1417630"/>
            <a:ext cx="261394" cy="220165"/>
          </a:xfrm>
          <a:prstGeom prst="rect">
            <a:avLst/>
          </a:prstGeom>
          <a:noFill/>
          <a:ln>
            <a:solidFill>
              <a:srgbClr val="C050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E0AC7EA-FCA8-55A7-ECC1-ABF225DEF2EC}"/>
              </a:ext>
            </a:extLst>
          </p:cNvPr>
          <p:cNvSpPr/>
          <p:nvPr/>
        </p:nvSpPr>
        <p:spPr>
          <a:xfrm>
            <a:off x="6633680" y="971765"/>
            <a:ext cx="261394" cy="220165"/>
          </a:xfrm>
          <a:prstGeom prst="rect">
            <a:avLst/>
          </a:prstGeom>
          <a:noFill/>
          <a:ln>
            <a:solidFill>
              <a:srgbClr val="C050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9FAB805-A109-24AD-BD62-1D0808E5E18E}"/>
              </a:ext>
            </a:extLst>
          </p:cNvPr>
          <p:cNvSpPr/>
          <p:nvPr/>
        </p:nvSpPr>
        <p:spPr>
          <a:xfrm>
            <a:off x="8040412" y="1186419"/>
            <a:ext cx="911088" cy="482158"/>
          </a:xfrm>
          <a:prstGeom prst="rect">
            <a:avLst/>
          </a:prstGeom>
          <a:noFill/>
          <a:ln>
            <a:solidFill>
              <a:srgbClr val="F897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88F180C-CCB0-4393-E533-4B2AB6216933}"/>
              </a:ext>
            </a:extLst>
          </p:cNvPr>
          <p:cNvSpPr txBox="1"/>
          <p:nvPr/>
        </p:nvSpPr>
        <p:spPr>
          <a:xfrm>
            <a:off x="132613" y="1863715"/>
            <a:ext cx="516123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u="sng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What long-baseline experiments can measure</a:t>
            </a:r>
            <a:endParaRPr lang="en-GB" sz="1600" b="1" u="sng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B63158F-0D2F-FC51-AB6D-C251D8B1F99C}"/>
              </a:ext>
            </a:extLst>
          </p:cNvPr>
          <p:cNvSpPr/>
          <p:nvPr/>
        </p:nvSpPr>
        <p:spPr>
          <a:xfrm>
            <a:off x="6006060" y="1371883"/>
            <a:ext cx="181236" cy="2043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CAA48CE-CED6-A679-6220-29A88996BAD2}"/>
              </a:ext>
            </a:extLst>
          </p:cNvPr>
          <p:cNvSpPr/>
          <p:nvPr/>
        </p:nvSpPr>
        <p:spPr>
          <a:xfrm>
            <a:off x="7072848" y="914691"/>
            <a:ext cx="181236" cy="2043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9908C1F-310F-E1F4-1941-E31B2A447CCA}"/>
              </a:ext>
            </a:extLst>
          </p:cNvPr>
          <p:cNvSpPr/>
          <p:nvPr/>
        </p:nvSpPr>
        <p:spPr>
          <a:xfrm>
            <a:off x="7119709" y="6240716"/>
            <a:ext cx="2087431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5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Animations from L. Munteanu</a:t>
            </a:r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24952848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86F0F-C4A3-9C4F-A726-B89667966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72F19D8C-22D2-73A6-F08F-16ED3CDBD2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0563E6A-9677-5A6F-5E9A-96213B80E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 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1B7076-CC7C-12EA-58C3-3ECA8DAB4BF2}"/>
              </a:ext>
            </a:extLst>
          </p:cNvPr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A possible timeline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4B3273-1731-D07D-8645-01E4B30F0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80</a:t>
            </a:fld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AA8857-3D6E-5E2B-E0AF-2A6DEEBAA7FE}"/>
              </a:ext>
            </a:extLst>
          </p:cNvPr>
          <p:cNvSpPr txBox="1"/>
          <p:nvPr/>
        </p:nvSpPr>
        <p:spPr>
          <a:xfrm>
            <a:off x="179512" y="900050"/>
            <a:ext cx="896448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2952323"/>
            <a:r>
              <a:rPr lang="en-US" sz="2400" b="1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2029 </a:t>
            </a:r>
            <a:r>
              <a:rPr lang="en-US" sz="2400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– Combinations of experiments provide 3σ determination of neutrino mass ordering 🎉</a:t>
            </a:r>
            <a:endParaRPr lang="en-US" sz="2400" b="1">
              <a:solidFill>
                <a:srgbClr val="1F497D">
                  <a:lumMod val="50000"/>
                </a:srgbClr>
              </a:solidFill>
              <a:latin typeface="Century Gothic" panose="020B0502020202020204"/>
            </a:endParaRPr>
          </a:p>
          <a:p>
            <a:pPr lvl="0" defTabSz="2952323"/>
            <a:endParaRPr lang="en-US" b="1">
              <a:solidFill>
                <a:srgbClr val="1F497D">
                  <a:lumMod val="50000"/>
                </a:srgbClr>
              </a:solidFill>
              <a:latin typeface="Century Gothic" panose="020B0502020202020204"/>
            </a:endParaRPr>
          </a:p>
          <a:p>
            <a:pPr lvl="0" defTabSz="2952323"/>
            <a:r>
              <a:rPr lang="en-US" sz="2400" b="1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2030 </a:t>
            </a:r>
            <a:r>
              <a:rPr lang="en-US" sz="2400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–</a:t>
            </a:r>
            <a:r>
              <a:rPr lang="en-US" sz="2400" b="1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 </a:t>
            </a:r>
            <a:r>
              <a:rPr lang="en-US" sz="2400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Hyper-K provides 5σ evidence for CP-violation 🎉</a:t>
            </a:r>
          </a:p>
          <a:p>
            <a:pPr lvl="0" defTabSz="2952323"/>
            <a:endParaRPr lang="en-US">
              <a:solidFill>
                <a:srgbClr val="1F497D">
                  <a:lumMod val="50000"/>
                </a:srgbClr>
              </a:solidFill>
              <a:latin typeface="Century Gothic" panose="020B0502020202020204"/>
            </a:endParaRPr>
          </a:p>
          <a:p>
            <a:pPr lvl="0" defTabSz="2952323"/>
            <a:r>
              <a:rPr lang="en-US" sz="240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2033</a:t>
            </a:r>
            <a:r>
              <a:rPr lang="en-US" sz="24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 </a:t>
            </a:r>
            <a:r>
              <a:rPr lang="en-US" sz="2400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– DUNE provides 5σ verification of the neutrino mass ordering 🎉</a:t>
            </a:r>
          </a:p>
        </p:txBody>
      </p:sp>
    </p:spTree>
    <p:extLst>
      <p:ext uri="{BB962C8B-B14F-4D97-AF65-F5344CB8AC3E}">
        <p14:creationId xmlns:p14="http://schemas.microsoft.com/office/powerpoint/2010/main" val="336698581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A3230-28B7-7B8F-A26E-71BBFE70B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8EA4EAAF-114F-F69A-D0E2-F6B522BE5E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6B70101-E763-B8A6-DD10-07A9B1825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 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CF0D21-1F68-5208-26DB-FBC7538644A6}"/>
              </a:ext>
            </a:extLst>
          </p:cNvPr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A possible timeline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DB32EA-DE27-6FEF-9E73-E9067324E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81</a:t>
            </a:fld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58E07B-C6D7-DF01-5FD7-DA579CF5E055}"/>
              </a:ext>
            </a:extLst>
          </p:cNvPr>
          <p:cNvSpPr txBox="1"/>
          <p:nvPr/>
        </p:nvSpPr>
        <p:spPr>
          <a:xfrm>
            <a:off x="179512" y="900050"/>
            <a:ext cx="8964488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2952323"/>
            <a:r>
              <a:rPr lang="en-US" sz="2400" b="1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2029 </a:t>
            </a:r>
            <a:r>
              <a:rPr lang="en-US" sz="2400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– Combinations of experiments provide 3σ determination of neutrino mass ordering 🎉</a:t>
            </a:r>
            <a:endParaRPr lang="en-US" sz="2400" b="1">
              <a:solidFill>
                <a:srgbClr val="1F497D">
                  <a:lumMod val="50000"/>
                </a:srgbClr>
              </a:solidFill>
              <a:latin typeface="Century Gothic" panose="020B0502020202020204"/>
            </a:endParaRPr>
          </a:p>
          <a:p>
            <a:pPr lvl="0" defTabSz="2952323"/>
            <a:endParaRPr lang="en-US" b="1">
              <a:solidFill>
                <a:srgbClr val="1F497D">
                  <a:lumMod val="50000"/>
                </a:srgbClr>
              </a:solidFill>
              <a:latin typeface="Century Gothic" panose="020B0502020202020204"/>
            </a:endParaRPr>
          </a:p>
          <a:p>
            <a:pPr lvl="0" defTabSz="2952323"/>
            <a:r>
              <a:rPr lang="en-US" sz="2400" b="1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2030 </a:t>
            </a:r>
            <a:r>
              <a:rPr lang="en-US" sz="2400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–</a:t>
            </a:r>
            <a:r>
              <a:rPr lang="en-US" sz="2400" b="1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 </a:t>
            </a:r>
            <a:r>
              <a:rPr lang="en-US" sz="2400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Hyper-K provides 5σ evidence for CP-violation 🎉</a:t>
            </a:r>
          </a:p>
          <a:p>
            <a:pPr lvl="0" defTabSz="2952323"/>
            <a:endParaRPr lang="en-US">
              <a:solidFill>
                <a:srgbClr val="1F497D">
                  <a:lumMod val="50000"/>
                </a:srgbClr>
              </a:solidFill>
              <a:latin typeface="Century Gothic" panose="020B0502020202020204"/>
            </a:endParaRPr>
          </a:p>
          <a:p>
            <a:pPr lvl="0" defTabSz="2952323"/>
            <a:r>
              <a:rPr lang="en-US" sz="240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2033</a:t>
            </a:r>
            <a:r>
              <a:rPr lang="en-US" sz="24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 </a:t>
            </a:r>
            <a:r>
              <a:rPr lang="en-US" sz="2400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– DUNE provides 5σ verification of the neutrino mass ordering 🎉</a:t>
            </a:r>
          </a:p>
          <a:p>
            <a:pPr lvl="0" defTabSz="2952323"/>
            <a:endParaRPr lang="en-US" b="1">
              <a:solidFill>
                <a:srgbClr val="1F497D">
                  <a:lumMod val="50000"/>
                </a:srgbClr>
              </a:solidFill>
              <a:latin typeface="Century Gothic" panose="020B0502020202020204"/>
            </a:endParaRPr>
          </a:p>
          <a:p>
            <a:pPr lvl="0" defTabSz="2952323"/>
            <a:r>
              <a:rPr lang="en-US" sz="2400" b="1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2035 </a:t>
            </a:r>
            <a:r>
              <a:rPr lang="en-US" sz="2400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– DUNE and Hyper-K PMNS parameter fits have significant tension 😱</a:t>
            </a:r>
          </a:p>
          <a:p>
            <a:pPr lvl="0" defTabSz="2952323"/>
            <a:endParaRPr lang="en-US" sz="1600" b="1">
              <a:solidFill>
                <a:srgbClr val="1F497D">
                  <a:lumMod val="50000"/>
                </a:srgbClr>
              </a:solidFill>
              <a:latin typeface="Century Gothic" panose="020B0502020202020204"/>
            </a:endParaRPr>
          </a:p>
          <a:p>
            <a:pPr lvl="0" defTabSz="2952323"/>
            <a:endParaRPr lang="en-US" sz="2400" b="1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8994789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251359-167B-4B7C-B5A3-CD65889F0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B437ABAB-295B-E839-66CD-31B76639A3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79D60BB-B8AD-143E-042A-6685612A6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 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F4B2A9-4354-477F-5311-044C40528F6A}"/>
              </a:ext>
            </a:extLst>
          </p:cNvPr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A possible timeline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9CEA73-5009-1364-6DE3-B05DF81E7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82</a:t>
            </a:fld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4ACC12-27B9-C6DA-B03B-7D7339E44FA2}"/>
              </a:ext>
            </a:extLst>
          </p:cNvPr>
          <p:cNvSpPr txBox="1"/>
          <p:nvPr/>
        </p:nvSpPr>
        <p:spPr>
          <a:xfrm>
            <a:off x="179512" y="900050"/>
            <a:ext cx="8964488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2952323"/>
            <a:r>
              <a:rPr lang="en-US" sz="2400" b="1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2029 </a:t>
            </a:r>
            <a:r>
              <a:rPr lang="en-US" sz="2400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– Combinations of experiments provide 3σ determination of neutrino mass ordering 🎉</a:t>
            </a:r>
            <a:endParaRPr lang="en-US" sz="2400" b="1">
              <a:solidFill>
                <a:srgbClr val="1F497D">
                  <a:lumMod val="50000"/>
                </a:srgbClr>
              </a:solidFill>
              <a:latin typeface="Century Gothic" panose="020B0502020202020204"/>
            </a:endParaRPr>
          </a:p>
          <a:p>
            <a:pPr lvl="0" defTabSz="2952323"/>
            <a:endParaRPr lang="en-US" b="1">
              <a:solidFill>
                <a:srgbClr val="1F497D">
                  <a:lumMod val="50000"/>
                </a:srgbClr>
              </a:solidFill>
              <a:latin typeface="Century Gothic" panose="020B0502020202020204"/>
            </a:endParaRPr>
          </a:p>
          <a:p>
            <a:pPr lvl="0" defTabSz="2952323"/>
            <a:r>
              <a:rPr lang="en-US" sz="2400" b="1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2030 </a:t>
            </a:r>
            <a:r>
              <a:rPr lang="en-US" sz="2400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–</a:t>
            </a:r>
            <a:r>
              <a:rPr lang="en-US" sz="2400" b="1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 </a:t>
            </a:r>
            <a:r>
              <a:rPr lang="en-US" sz="2400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Hyper-K provides 5σ evidence for CP-violation 🎉</a:t>
            </a:r>
          </a:p>
          <a:p>
            <a:pPr lvl="0" defTabSz="2952323"/>
            <a:endParaRPr lang="en-US">
              <a:solidFill>
                <a:srgbClr val="1F497D">
                  <a:lumMod val="50000"/>
                </a:srgbClr>
              </a:solidFill>
              <a:latin typeface="Century Gothic" panose="020B0502020202020204"/>
            </a:endParaRPr>
          </a:p>
          <a:p>
            <a:pPr lvl="0" defTabSz="2952323"/>
            <a:r>
              <a:rPr lang="en-US" sz="2400" b="1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2033</a:t>
            </a:r>
            <a:r>
              <a:rPr lang="en-US" sz="2400">
                <a:solidFill>
                  <a:schemeClr val="tx2">
                    <a:lumMod val="50000"/>
                  </a:schemeClr>
                </a:solidFill>
                <a:latin typeface="Century Gothic" panose="020B0502020202020204"/>
              </a:rPr>
              <a:t> </a:t>
            </a:r>
            <a:r>
              <a:rPr lang="en-US" sz="2400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– DUNE provides 5σ verification of the neutrino mass ordering 🎉</a:t>
            </a:r>
          </a:p>
          <a:p>
            <a:pPr lvl="0" defTabSz="2952323"/>
            <a:endParaRPr lang="en-US" b="1">
              <a:solidFill>
                <a:srgbClr val="1F497D">
                  <a:lumMod val="50000"/>
                </a:srgbClr>
              </a:solidFill>
              <a:latin typeface="Century Gothic" panose="020B0502020202020204"/>
            </a:endParaRPr>
          </a:p>
          <a:p>
            <a:pPr lvl="0" defTabSz="2952323"/>
            <a:r>
              <a:rPr lang="en-US" sz="2400" b="1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2035 </a:t>
            </a:r>
            <a:r>
              <a:rPr lang="en-US" sz="2400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– DUNE and Hyper-K PMNS parameter fits have significant tension 😱</a:t>
            </a:r>
          </a:p>
          <a:p>
            <a:pPr lvl="0" defTabSz="2952323"/>
            <a:endParaRPr lang="en-US" sz="1600" b="1">
              <a:solidFill>
                <a:srgbClr val="1F497D">
                  <a:lumMod val="50000"/>
                </a:srgbClr>
              </a:solidFill>
              <a:latin typeface="Century Gothic" panose="020B0502020202020204"/>
            </a:endParaRPr>
          </a:p>
          <a:p>
            <a:pPr lvl="0" defTabSz="2952323"/>
            <a:r>
              <a:rPr lang="en-US" sz="2400" b="1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2036 </a:t>
            </a:r>
            <a:r>
              <a:rPr lang="en-US" sz="2400">
                <a:solidFill>
                  <a:srgbClr val="1F497D">
                    <a:lumMod val="50000"/>
                  </a:srgbClr>
                </a:solidFill>
                <a:latin typeface="Century Gothic" panose="020B0502020202020204"/>
              </a:rPr>
              <a:t>– It turns out to be an issue with cross-section modelling 😅</a:t>
            </a:r>
          </a:p>
          <a:p>
            <a:pPr lvl="0" defTabSz="2952323"/>
            <a:endParaRPr lang="en-US" b="1">
              <a:solidFill>
                <a:srgbClr val="1F497D">
                  <a:lumMod val="50000"/>
                </a:srgbClr>
              </a:solidFill>
              <a:latin typeface="Century Gothic" panose="020B0502020202020204"/>
            </a:endParaRPr>
          </a:p>
          <a:p>
            <a:pPr lvl="0" defTabSz="2952323"/>
            <a:endParaRPr lang="en-US" sz="2400" b="1">
              <a:solidFill>
                <a:schemeClr val="tx2">
                  <a:lumMod val="50000"/>
                </a:schemeClr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67869249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B5AE3-625C-AFC0-8F2E-AEF38AAA6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BD8910B0-6916-699E-F0E0-21B8311E88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E6D8D54-78E2-3522-4108-3A37A5833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2026, Seville, 09/09/26 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6E931C-5B82-0670-5590-6BE9CC56F7DD}"/>
              </a:ext>
            </a:extLst>
          </p:cNvPr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A possible timeline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EDA940-57DB-FFBE-3D75-8C4F779A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83</a:t>
            </a:fld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D4AD322-1AE6-ECF1-14A4-6D6A819063F0}"/>
                  </a:ext>
                </a:extLst>
              </p:cNvPr>
              <p:cNvSpPr txBox="1"/>
              <p:nvPr/>
            </p:nvSpPr>
            <p:spPr>
              <a:xfrm>
                <a:off x="179512" y="900050"/>
                <a:ext cx="8964488" cy="59082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defTabSz="2952323"/>
                <a:r>
                  <a:rPr lang="en-US" sz="2400" b="1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2029 </a:t>
                </a:r>
                <a:r>
                  <a:rPr lang="en-US" sz="2400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– Combinations of experiments provide 3σ determination of neutrino mass ordering 🎉</a:t>
                </a:r>
                <a:endParaRPr lang="en-US" sz="2400" b="1">
                  <a:solidFill>
                    <a:srgbClr val="1F497D">
                      <a:lumMod val="50000"/>
                    </a:srgbClr>
                  </a:solidFill>
                  <a:latin typeface="Century Gothic" panose="020B0502020202020204"/>
                </a:endParaRPr>
              </a:p>
              <a:p>
                <a:pPr lvl="0" defTabSz="2952323"/>
                <a:endParaRPr lang="en-US" b="1">
                  <a:solidFill>
                    <a:srgbClr val="1F497D">
                      <a:lumMod val="50000"/>
                    </a:srgbClr>
                  </a:solidFill>
                  <a:latin typeface="Century Gothic" panose="020B0502020202020204"/>
                </a:endParaRPr>
              </a:p>
              <a:p>
                <a:pPr lvl="0" defTabSz="2952323"/>
                <a:r>
                  <a:rPr lang="en-US" sz="2400" b="1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2030 </a:t>
                </a:r>
                <a:r>
                  <a:rPr lang="en-US" sz="2400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–</a:t>
                </a:r>
                <a:r>
                  <a:rPr lang="en-US" sz="2400" b="1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 </a:t>
                </a:r>
                <a:r>
                  <a:rPr lang="en-US" sz="2400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Hyper-K provides 5σ evidence for CP-violation 🎉</a:t>
                </a:r>
              </a:p>
              <a:p>
                <a:pPr lvl="0" defTabSz="2952323"/>
                <a:endParaRPr lang="en-US">
                  <a:solidFill>
                    <a:srgbClr val="1F497D">
                      <a:lumMod val="50000"/>
                    </a:srgbClr>
                  </a:solidFill>
                  <a:latin typeface="Century Gothic" panose="020B0502020202020204"/>
                </a:endParaRPr>
              </a:p>
              <a:p>
                <a:pPr lvl="0" defTabSz="2952323"/>
                <a:r>
                  <a:rPr lang="en-US" sz="2400" b="1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2033</a:t>
                </a:r>
                <a:r>
                  <a:rPr lang="en-US" sz="240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 </a:t>
                </a:r>
                <a:r>
                  <a:rPr lang="en-US" sz="2400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– DUNE provides 5σ verification of the neutrino mass ordering 🎉</a:t>
                </a:r>
              </a:p>
              <a:p>
                <a:pPr lvl="0" defTabSz="2952323"/>
                <a:endParaRPr lang="en-US" b="1">
                  <a:solidFill>
                    <a:srgbClr val="1F497D">
                      <a:lumMod val="50000"/>
                    </a:srgbClr>
                  </a:solidFill>
                  <a:latin typeface="Century Gothic" panose="020B0502020202020204"/>
                </a:endParaRPr>
              </a:p>
              <a:p>
                <a:pPr lvl="0" defTabSz="2952323"/>
                <a:r>
                  <a:rPr lang="en-US" sz="2400" b="1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2035 </a:t>
                </a:r>
                <a:r>
                  <a:rPr lang="en-US" sz="2400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– DUNE and Hyper-K PMNS parameter fits have significant tension 😱</a:t>
                </a:r>
              </a:p>
              <a:p>
                <a:pPr lvl="0" defTabSz="2952323"/>
                <a:endParaRPr lang="en-US" sz="1600" b="1">
                  <a:solidFill>
                    <a:srgbClr val="1F497D">
                      <a:lumMod val="50000"/>
                    </a:srgbClr>
                  </a:solidFill>
                  <a:latin typeface="Century Gothic" panose="020B0502020202020204"/>
                </a:endParaRPr>
              </a:p>
              <a:p>
                <a:pPr lvl="0" defTabSz="2952323"/>
                <a:r>
                  <a:rPr lang="en-US" sz="2400" b="1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2036 </a:t>
                </a:r>
                <a:r>
                  <a:rPr lang="en-US" sz="2400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– It turns out to be an issue with cross-section modelling 😅</a:t>
                </a:r>
              </a:p>
              <a:p>
                <a:pPr lvl="0" defTabSz="2952323"/>
                <a:endParaRPr lang="en-US" b="1">
                  <a:solidFill>
                    <a:srgbClr val="1F497D">
                      <a:lumMod val="50000"/>
                    </a:srgbClr>
                  </a:solidFill>
                  <a:latin typeface="Century Gothic" panose="020B0502020202020204"/>
                </a:endParaRPr>
              </a:p>
              <a:p>
                <a:pPr defTabSz="2952323"/>
                <a:r>
                  <a:rPr lang="en-US" sz="2400" b="1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2039 </a:t>
                </a:r>
                <a:r>
                  <a:rPr lang="en-US" sz="2400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– DUNE and Hyper-K inferences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en-GB" sz="2400" i="1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  <m:r>
                      <a:rPr lang="en-GB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 disagree with no clear explanation …</a:t>
                </a:r>
              </a:p>
              <a:p>
                <a:pPr lvl="0" defTabSz="2952323"/>
                <a:endParaRPr lang="en-US" sz="2400" b="1">
                  <a:solidFill>
                    <a:schemeClr val="tx2">
                      <a:lumMod val="50000"/>
                    </a:schemeClr>
                  </a:solidFill>
                  <a:latin typeface="Century Gothic" panose="020B0502020202020204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D4AD322-1AE6-ECF1-14A4-6D6A819063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900050"/>
                <a:ext cx="8964488" cy="5908284"/>
              </a:xfrm>
              <a:prstGeom prst="rect">
                <a:avLst/>
              </a:prstGeom>
              <a:blipFill>
                <a:blip r:embed="rId3"/>
                <a:stretch>
                  <a:fillRect l="-990" t="-1288" r="-566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697307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CB6EF-2BAA-A1FF-F268-7A392A44B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9530B17C-F123-499C-877D-DD580CFFB9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6510528"/>
            <a:ext cx="1632857" cy="329184"/>
          </a:xfrm>
          <a:prstGeom prst="rect">
            <a:avLst/>
          </a:prstGeom>
          <a:noFill/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CH"/>
              <a:t>Stephen Dolan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20D970AD-D872-A20D-BD72-3D3D04830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95736" y="6510528"/>
            <a:ext cx="4387144" cy="3291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/>
              <a:t>NSTAR </a:t>
            </a:r>
            <a:r>
              <a:rPr lang="en-GB" dirty="0"/>
              <a:t>2026, </a:t>
            </a:r>
            <a:r>
              <a:rPr lang="en-GB"/>
              <a:t>Seville</a:t>
            </a:r>
            <a:r>
              <a:rPr lang="en-GB" dirty="0"/>
              <a:t>, </a:t>
            </a:r>
            <a:r>
              <a:rPr lang="en-GB"/>
              <a:t>09/09/26</a:t>
            </a:r>
            <a:r>
              <a:rPr lang="en-GB" dirty="0"/>
              <a:t> 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6FCCA1D-AD6A-6184-F7B7-3CE42E3E8818}"/>
              </a:ext>
            </a:extLst>
          </p:cNvPr>
          <p:cNvSpPr/>
          <p:nvPr/>
        </p:nvSpPr>
        <p:spPr>
          <a:xfrm>
            <a:off x="35496" y="0"/>
            <a:ext cx="9059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952323"/>
            <a:r>
              <a:rPr lang="en-GB" sz="4400">
                <a:solidFill>
                  <a:schemeClr val="accent2">
                    <a:lumMod val="50000"/>
                  </a:schemeClr>
                </a:solidFill>
                <a:latin typeface="Century Gothic" panose="020B0502020202020204"/>
                <a:cs typeface="Aharoni" panose="02010803020104030203" pitchFamily="2" charset="-79"/>
              </a:rPr>
              <a:t>Conclusions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D7DAC7-98E8-D3A0-E9B3-29C3F3610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8FB94-C506-4AE9-94D2-099ADCD1E23D}" type="slidenum">
              <a:rPr lang="en-GB" smtClean="0"/>
              <a:pPr/>
              <a:t>84</a:t>
            </a:fld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7119EDF-0428-3201-FB95-69B1C554CDAD}"/>
                  </a:ext>
                </a:extLst>
              </p:cNvPr>
              <p:cNvSpPr txBox="1"/>
              <p:nvPr/>
            </p:nvSpPr>
            <p:spPr>
              <a:xfrm>
                <a:off x="166260" y="880904"/>
                <a:ext cx="8928729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2952323"/>
                <a:r>
                  <a:rPr lang="en-US" sz="2400" i="1" dirty="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Long-baseline neutrino oscillation measurements are confronting some of the primary open questions in HEP</a:t>
                </a:r>
              </a:p>
              <a:p>
                <a:pPr defTabSz="2952323"/>
                <a:endParaRPr lang="en-US" sz="2400" b="1" dirty="0">
                  <a:solidFill>
                    <a:schemeClr val="tx2">
                      <a:lumMod val="50000"/>
                    </a:schemeClr>
                  </a:solidFill>
                  <a:latin typeface="Century Gothic" panose="020B0502020202020204"/>
                </a:endParaRPr>
              </a:p>
              <a:p>
                <a:pPr defTabSz="2952323"/>
                <a:r>
                  <a:rPr lang="en-US" sz="2000" b="1" dirty="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Next years: </a:t>
                </a:r>
                <a:r>
                  <a:rPr lang="en-US" sz="2000" i="1" dirty="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To precision PMNS measurements …</a:t>
                </a:r>
              </a:p>
              <a:p>
                <a:pPr marL="342900" indent="-342900" defTabSz="2952323">
                  <a:buFont typeface="Arial" panose="020B0604020202020204" pitchFamily="34" charset="0"/>
                  <a:buChar char="•"/>
                </a:pPr>
                <a:r>
                  <a:rPr lang="en-US" sz="2000" dirty="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What is the neutrino mass ordering?</a:t>
                </a:r>
              </a:p>
              <a:p>
                <a:pPr marL="342900" indent="-342900" defTabSz="2952323">
                  <a:buFont typeface="Arial" panose="020B0604020202020204" pitchFamily="34" charset="0"/>
                  <a:buChar char="•"/>
                </a:pPr>
                <a:r>
                  <a:rPr lang="en-US" sz="2000" dirty="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Is there CP-violation in the lepton sector? How much (via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𝐶𝑃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)?</a:t>
                </a:r>
              </a:p>
              <a:p>
                <a:pPr marL="342900" indent="-342900" defTabSz="2952323">
                  <a:buFont typeface="Arial" panose="020B0604020202020204" pitchFamily="34" charset="0"/>
                  <a:buChar char="•"/>
                </a:pPr>
                <a:r>
                  <a:rPr lang="en-US" sz="2000" dirty="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Are there symmetries in the PMNS parameters (e.g.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2000" b="0" i="1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en-US" sz="2000" dirty="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)</a:t>
                </a:r>
              </a:p>
              <a:p>
                <a:pPr marL="342900" indent="-342900" defTabSz="2952323">
                  <a:buFont typeface="Arial" panose="020B0604020202020204" pitchFamily="34" charset="0"/>
                  <a:buChar char="•"/>
                </a:pPr>
                <a:endParaRPr lang="en-US" sz="2000" dirty="0">
                  <a:solidFill>
                    <a:schemeClr val="tx2">
                      <a:lumMod val="50000"/>
                    </a:schemeClr>
                  </a:solidFill>
                  <a:latin typeface="Century Gothic" panose="020B0502020202020204"/>
                </a:endParaRPr>
              </a:p>
              <a:p>
                <a:pPr defTabSz="2952323"/>
                <a:r>
                  <a:rPr lang="en-US" sz="2000" b="1" dirty="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Next decades: </a:t>
                </a:r>
                <a:r>
                  <a:rPr lang="en-US" sz="2000" i="1" dirty="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… and beyond</a:t>
                </a:r>
              </a:p>
              <a:p>
                <a:pPr marL="342900" indent="-342900" defTabSz="2952323">
                  <a:buFont typeface="Arial" panose="020B0604020202020204" pitchFamily="34" charset="0"/>
                  <a:buChar char="•"/>
                </a:pPr>
                <a:r>
                  <a:rPr lang="en-US" sz="2000" dirty="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Is the PMNS 3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US" sz="2000" dirty="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 paradigm sufficient to describe global data?</a:t>
                </a:r>
              </a:p>
              <a:p>
                <a:pPr marL="342900" indent="-342900" defTabSz="2952323">
                  <a:buFont typeface="Arial" panose="020B0604020202020204" pitchFamily="34" charset="0"/>
                  <a:buChar char="•"/>
                </a:pPr>
                <a:r>
                  <a:rPr lang="en-US" sz="2000" dirty="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If not, what kind of deviations do we see?</a:t>
                </a:r>
              </a:p>
              <a:p>
                <a:pPr defTabSz="2952323"/>
                <a:endParaRPr lang="en-US" sz="2400" dirty="0">
                  <a:solidFill>
                    <a:schemeClr val="tx2">
                      <a:lumMod val="50000"/>
                    </a:schemeClr>
                  </a:solidFill>
                  <a:latin typeface="Century Gothic" panose="020B0502020202020204"/>
                </a:endParaRPr>
              </a:p>
              <a:p>
                <a:pPr defTabSz="2952323"/>
                <a:r>
                  <a:rPr lang="en-US" sz="2000" b="1" dirty="0">
                    <a:solidFill>
                      <a:schemeClr val="tx2">
                        <a:lumMod val="50000"/>
                      </a:schemeClr>
                    </a:solidFill>
                    <a:latin typeface="Century Gothic" panose="020B0502020202020204"/>
                  </a:rPr>
                  <a:t>What this needs</a:t>
                </a:r>
              </a:p>
              <a:p>
                <a:pPr marL="342900" marR="0" lvl="0" indent="-342900" algn="l" defTabSz="29523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F497D">
                        <a:lumMod val="50000"/>
                      </a:srgbClr>
                    </a:solidFill>
                    <a:effectLst/>
                    <a:uLnTx/>
                    <a:uFillTx/>
                    <a:latin typeface="Century Gothic" panose="020B0502020202020204"/>
                    <a:ea typeface="+mn-ea"/>
                    <a:cs typeface="+mn-cs"/>
                  </a:rPr>
                  <a:t>Successful realisation of DUNE </a:t>
                </a:r>
                <a:r>
                  <a:rPr kumimoji="0" lang="en-GB" sz="20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1F497D">
                        <a:lumMod val="50000"/>
                      </a:srgbClr>
                    </a:solidFill>
                    <a:effectLst/>
                    <a:uLnTx/>
                    <a:uFillTx/>
                    <a:latin typeface="Century Gothic" panose="020B0502020202020204"/>
                    <a:ea typeface="+mn-ea"/>
                    <a:cs typeface="+mn-cs"/>
                  </a:rPr>
                  <a:t>and</a:t>
                </a:r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F497D">
                        <a:lumMod val="50000"/>
                      </a:srgbClr>
                    </a:solidFill>
                    <a:effectLst/>
                    <a:uLnTx/>
                    <a:uFillTx/>
                    <a:latin typeface="Century Gothic" panose="020B0502020202020204"/>
                    <a:ea typeface="+mn-ea"/>
                    <a:cs typeface="+mn-cs"/>
                  </a:rPr>
                  <a:t> Hyper-K </a:t>
                </a:r>
              </a:p>
              <a:p>
                <a:pPr marL="342900" marR="0" lvl="0" indent="-342900" algn="l" defTabSz="29523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GB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F497D">
                        <a:lumMod val="50000"/>
                      </a:srgbClr>
                    </a:solidFill>
                    <a:effectLst/>
                    <a:uLnTx/>
                    <a:uFillTx/>
                    <a:latin typeface="Century Gothic" panose="020B0502020202020204"/>
                    <a:ea typeface="+mn-ea"/>
                    <a:cs typeface="+mn-cs"/>
                  </a:rPr>
                  <a:t>Their consideration alongside global oscillation data</a:t>
                </a:r>
              </a:p>
              <a:p>
                <a:pPr marL="342900" marR="0" lvl="0" indent="-342900" algn="l" defTabSz="29523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GB" sz="2000" dirty="0">
                    <a:solidFill>
                      <a:srgbClr val="1F497D">
                        <a:lumMod val="50000"/>
                      </a:srgbClr>
                    </a:solidFill>
                    <a:latin typeface="Century Gothic" panose="020B0502020202020204"/>
                  </a:rPr>
                  <a:t>A dedicated effort to confront potentially limiting systematics</a:t>
                </a: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7119EDF-0428-3201-FB95-69B1C554CD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260" y="880904"/>
                <a:ext cx="8928729" cy="5262979"/>
              </a:xfrm>
              <a:prstGeom prst="rect">
                <a:avLst/>
              </a:prstGeom>
              <a:blipFill>
                <a:blip r:embed="rId3"/>
                <a:stretch>
                  <a:fillRect l="-993" t="-964" b="-1205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8953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31456</TotalTime>
  <Words>5444</Words>
  <Application>Microsoft Macintosh PowerPoint</Application>
  <PresentationFormat>On-screen Show (4:3)</PresentationFormat>
  <Paragraphs>1156</Paragraphs>
  <Slides>84</Slides>
  <Notes>84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84</vt:i4>
      </vt:variant>
    </vt:vector>
  </HeadingPairs>
  <TitlesOfParts>
    <vt:vector size="94" baseType="lpstr">
      <vt:lpstr>-apple-system</vt:lpstr>
      <vt:lpstr>Arial</vt:lpstr>
      <vt:lpstr>Calibri</vt:lpstr>
      <vt:lpstr>Cambria Math</vt:lpstr>
      <vt:lpstr>Century Gothic</vt:lpstr>
      <vt:lpstr>Courier New</vt:lpstr>
      <vt:lpstr>Helvetica Neue</vt:lpstr>
      <vt:lpstr>Helvetica Neue Medium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Department of Physics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Stephen Joseph Dolan</cp:lastModifiedBy>
  <cp:revision>9</cp:revision>
  <cp:lastPrinted>2016-07-26T14:29:45Z</cp:lastPrinted>
  <dcterms:created xsi:type="dcterms:W3CDTF">2014-03-27T09:01:45Z</dcterms:created>
  <dcterms:modified xsi:type="dcterms:W3CDTF">2026-09-09T06:41:28Z</dcterms:modified>
</cp:coreProperties>
</file>