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8" r:id="rId1"/>
  </p:sldMasterIdLst>
  <p:notesMasterIdLst>
    <p:notesMasterId r:id="rId38"/>
  </p:notesMasterIdLst>
  <p:sldIdLst>
    <p:sldId id="263" r:id="rId2"/>
    <p:sldId id="286" r:id="rId3"/>
    <p:sldId id="270" r:id="rId4"/>
    <p:sldId id="265" r:id="rId5"/>
    <p:sldId id="266" r:id="rId6"/>
    <p:sldId id="277" r:id="rId7"/>
    <p:sldId id="267" r:id="rId8"/>
    <p:sldId id="279" r:id="rId9"/>
    <p:sldId id="298" r:id="rId10"/>
    <p:sldId id="292" r:id="rId11"/>
    <p:sldId id="293" r:id="rId12"/>
    <p:sldId id="269" r:id="rId13"/>
    <p:sldId id="274" r:id="rId14"/>
    <p:sldId id="282" r:id="rId15"/>
    <p:sldId id="271" r:id="rId16"/>
    <p:sldId id="294" r:id="rId17"/>
    <p:sldId id="284" r:id="rId18"/>
    <p:sldId id="275" r:id="rId19"/>
    <p:sldId id="295" r:id="rId20"/>
    <p:sldId id="287" r:id="rId21"/>
    <p:sldId id="261" r:id="rId22"/>
    <p:sldId id="278" r:id="rId23"/>
    <p:sldId id="268" r:id="rId24"/>
    <p:sldId id="281" r:id="rId25"/>
    <p:sldId id="283" r:id="rId26"/>
    <p:sldId id="299" r:id="rId27"/>
    <p:sldId id="297" r:id="rId28"/>
    <p:sldId id="276" r:id="rId29"/>
    <p:sldId id="264" r:id="rId30"/>
    <p:sldId id="289" r:id="rId31"/>
    <p:sldId id="290" r:id="rId32"/>
    <p:sldId id="291" r:id="rId33"/>
    <p:sldId id="288" r:id="rId34"/>
    <p:sldId id="296" r:id="rId35"/>
    <p:sldId id="272" r:id="rId36"/>
    <p:sldId id="285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878C"/>
    <a:srgbClr val="CA8188"/>
    <a:srgbClr val="D28688"/>
    <a:srgbClr val="A6387F"/>
    <a:srgbClr val="03B175"/>
    <a:srgbClr val="1FDCC8"/>
    <a:srgbClr val="1DCDBC"/>
    <a:srgbClr val="E72155"/>
    <a:srgbClr val="FA7D38"/>
    <a:srgbClr val="D7C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6" d="100"/>
          <a:sy n="76" d="100"/>
        </p:scale>
        <p:origin x="3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D6B58-8461-4281-B3AC-07EB15E5DF37}" type="datetimeFigureOut">
              <a:rPr lang="fr-BE" smtClean="0"/>
              <a:t>08-09-26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A6910-1D19-414B-BEEA-2CE57141674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6842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B90310-670B-D4F4-0DE5-A56DE2AFB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86DB18-DF34-21B7-5EC9-DE564E8C3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9BB009-4095-1752-74FB-8DDE5DA8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F94DF-E8D1-42D1-8862-F9380487175D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E62ADD-D9CE-5F64-8CC0-B2F0E3EC8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98A27C-341B-9BED-C842-5086C43B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791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227592-72C4-8036-1812-5266F97DA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0C19FC-7B6F-0AA3-D85C-9823D8762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2013D8-57DB-BAE6-833F-1DDFC0E2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9DF8-BA5E-4039-A4CD-E4A38075A58A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2C1745-9F4F-33CF-AD42-E5693A24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DBF01-A260-D7AE-AD73-8939759D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6645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6F1000-2114-54E8-09B8-754679C9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D2CFDA-39C7-97AF-535B-6918C69C3B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64A2C3-4C0E-9978-8685-E02B0F5E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85B98-9171-4A58-85EE-ED3D43369196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99ED8-6C07-EFDA-66B6-8D9A0D6F3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FBC738-D6F8-A0D8-5EB9-2647B081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55613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1A4DDC-B7A7-67E9-64D4-33BBCDD9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C664DD-5244-3126-38C3-F8AA983F4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C5DE54-4A75-2CA1-A2DF-A0847DCA8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87FFAF-4C7A-C316-3171-07BCB6D8D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8E10B-9AB6-40E3-903E-65230E0369E6}" type="datetime1">
              <a:rPr lang="fr-BE" smtClean="0"/>
              <a:t>08-09-26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0ECCF1-FA83-6CB4-2CAF-45C7A9635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6DC7B6-E255-4385-FBCB-D63EB1A41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50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5B37B-0AF8-712A-3F40-7AEA1106B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7E69A0-A094-2B4D-E3BA-022537B57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02BE4F1-AC6D-9990-57B5-102F1B044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4E5A477-E36C-AA6B-1DFF-DD6C26ADC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9129BF1-B3D7-3D84-DCDB-B34F64D2B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08B97C-CD3D-005C-D6F7-C29CDEABD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3D4A-4CF1-438C-8FE3-298B5DDA3C75}" type="datetime1">
              <a:rPr lang="fr-BE" smtClean="0"/>
              <a:t>08-09-26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AF7A4E-2E18-B7E7-B42A-81BCAB2D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91048D6-4539-4FB4-0F2C-BFE21428C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609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A6BFB-546E-535E-08F7-F3835A3C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5FA16F-9273-4D9C-7C10-8A7F4EFB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10661-DFC8-4EB2-8D24-9C911172F475}" type="datetime1">
              <a:rPr lang="fr-BE" smtClean="0"/>
              <a:t>08-09-26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9A089E-CA0E-E26B-F84B-46BEA86AF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E30D4A-80B3-089B-A2F2-DF8CEF153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946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217098-6CB9-AD54-FD5A-CDBAE97A7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756B7-4E2F-47F4-B63E-2164F46C8FD8}" type="datetime1">
              <a:rPr lang="fr-BE" smtClean="0"/>
              <a:t>08-09-26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8D4B5F0-8A1B-7CFF-ED16-8CA6E96A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CD4534-B35D-AEBF-89D9-9FA0246B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19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FF07C5-89AC-EC37-8DB9-65FB8BD6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F8AB74-0D11-D627-D592-0ABB73D14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3E303B-2721-FBBB-AB61-C3752EB7E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F9BF58-C369-411F-A11B-2881CED6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63082-7D45-4373-A96B-86B8F808DBFC}" type="datetime1">
              <a:rPr lang="fr-BE" smtClean="0"/>
              <a:t>08-09-26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16A9FF-FCD2-AF7D-195E-EC06247B1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B12988-EB17-24DA-59E7-977BC9C4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376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7806B-DE7A-F042-52C0-DC3C907FB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0236202-B30A-AD58-D4D9-B15F31462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35065F-ACAD-A26E-8483-DE5B10875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430A15-EFA8-E1FE-96AF-4ACF60E1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0B749-92BA-4637-A6BE-54A29AC4E781}" type="datetime1">
              <a:rPr lang="fr-BE" smtClean="0"/>
              <a:t>08-09-26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C8A506-17EF-BD80-139F-938041676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E2827A-C5E2-E57D-8603-426092AA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3708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669282-A96A-79C6-2A9E-487D2A72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A03767-25E6-17BC-8167-633EBA1B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164DAA-6799-4BB6-2854-25AA67E0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75D9-D8F6-4297-864C-5EAB6A1E6108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17AFA4-9745-5468-4F50-BB5D7D1C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67B85A-F4CA-CE84-2366-0BD56F0A3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420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EDDFADE-4A9D-1B27-F597-8187849F6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7A0E93-5DEE-2F07-F851-ADA14DD20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6EC70B-0217-F7B4-032D-42F8CE122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DF48-068C-4B28-A86D-720954AE7FE0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DCFBD6-4B57-FC09-B7BD-2E040882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85920C-6A08-D84B-6B69-29340632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69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D808F78-EB14-06B1-6498-F66168A7C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20B04B-98B2-ED81-D390-27778E320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089F15-54A7-DE79-97D0-7BAF31DE7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60C3AC-5651-45A8-9B66-BDA2027E9E38}" type="datetime1">
              <a:rPr lang="fr-BE" smtClean="0"/>
              <a:t>08-09-26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FA3E4D-F78A-D946-7988-9017B9F600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E1DCE0-E2BB-6483-56B0-4C2787626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D6629C-329B-41BB-8106-EC1924D13DD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881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5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7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39.png"/><Relationship Id="rId18" Type="http://schemas.openxmlformats.org/officeDocument/2006/relationships/image" Target="../media/image4.sv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12" Type="http://schemas.openxmlformats.org/officeDocument/2006/relationships/image" Target="../media/image38.png"/><Relationship Id="rId17" Type="http://schemas.openxmlformats.org/officeDocument/2006/relationships/image" Target="../media/image85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430.png"/><Relationship Id="rId15" Type="http://schemas.openxmlformats.org/officeDocument/2006/relationships/image" Target="../media/image40.png"/><Relationship Id="rId10" Type="http://schemas.openxmlformats.org/officeDocument/2006/relationships/image" Target="../media/image37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Relationship Id="rId1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392.png"/><Relationship Id="rId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1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2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94.png"/><Relationship Id="rId4" Type="http://schemas.openxmlformats.org/officeDocument/2006/relationships/image" Target="../media/image39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png"/><Relationship Id="rId11" Type="http://schemas.openxmlformats.org/officeDocument/2006/relationships/image" Target="../media/image30.png"/><Relationship Id="rId5" Type="http://schemas.openxmlformats.org/officeDocument/2006/relationships/image" Target="../media/image106.png"/><Relationship Id="rId10" Type="http://schemas.openxmlformats.org/officeDocument/2006/relationships/image" Target="../media/image27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490.png"/><Relationship Id="rId4" Type="http://schemas.openxmlformats.org/officeDocument/2006/relationships/image" Target="../media/image1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0.png"/><Relationship Id="rId4" Type="http://schemas.openxmlformats.org/officeDocument/2006/relationships/image" Target="../media/image1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300.png"/><Relationship Id="rId3" Type="http://schemas.openxmlformats.org/officeDocument/2006/relationships/image" Target="../media/image290.png"/><Relationship Id="rId7" Type="http://schemas.openxmlformats.org/officeDocument/2006/relationships/image" Target="../media/image220.png"/><Relationship Id="rId12" Type="http://schemas.openxmlformats.org/officeDocument/2006/relationships/image" Target="../media/image25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10" Type="http://schemas.openxmlformats.org/officeDocument/2006/relationships/image" Target="../media/image35.png"/><Relationship Id="rId9" Type="http://schemas.openxmlformats.org/officeDocument/2006/relationships/image" Target="../media/image2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4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10" Type="http://schemas.openxmlformats.org/officeDocument/2006/relationships/image" Target="../media/image48.png"/><Relationship Id="rId4" Type="http://schemas.openxmlformats.org/officeDocument/2006/relationships/image" Target="../media/image34.svg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420.png"/><Relationship Id="rId12" Type="http://schemas.openxmlformats.org/officeDocument/2006/relationships/image" Target="../media/image6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0.png"/><Relationship Id="rId3" Type="http://schemas.openxmlformats.org/officeDocument/2006/relationships/image" Target="../media/image104.png"/><Relationship Id="rId7" Type="http://schemas.openxmlformats.org/officeDocument/2006/relationships/image" Target="../media/image147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0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iel de coucher de soleil rose et orange">
            <a:extLst>
              <a:ext uri="{FF2B5EF4-FFF2-40B4-BE49-F238E27FC236}">
                <a16:creationId xmlns:a16="http://schemas.microsoft.com/office/drawing/2014/main" id="{DF1796DE-F7F3-08E9-7746-850D202BF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4" b="12752"/>
          <a:stretch/>
        </p:blipFill>
        <p:spPr>
          <a:xfrm>
            <a:off x="-41391" y="0"/>
            <a:ext cx="12274783" cy="6858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38ED1A-1323-2BAF-BEB5-BDF0595E6327}"/>
              </a:ext>
            </a:extLst>
          </p:cNvPr>
          <p:cNvSpPr/>
          <p:nvPr/>
        </p:nvSpPr>
        <p:spPr>
          <a:xfrm>
            <a:off x="2529889" y="1519706"/>
            <a:ext cx="7126941" cy="1842042"/>
          </a:xfrm>
          <a:prstGeom prst="roundRect">
            <a:avLst>
              <a:gd name="adj" fmla="val 6328"/>
            </a:avLst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en-GB" sz="6000" noProof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Quark-Diquark Structure of Baryons</a:t>
            </a:r>
            <a:endParaRPr lang="en-GB" sz="60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286EB53-AE65-42D8-8500-CEA889E794D5}"/>
              </a:ext>
            </a:extLst>
          </p:cNvPr>
          <p:cNvSpPr/>
          <p:nvPr/>
        </p:nvSpPr>
        <p:spPr>
          <a:xfrm>
            <a:off x="4293669" y="3588324"/>
            <a:ext cx="3599379" cy="699247"/>
          </a:xfrm>
          <a:prstGeom prst="roundRect">
            <a:avLst>
              <a:gd name="adj" fmla="val 10913"/>
            </a:avLst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noProof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Clara Tourbez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7A2E20B-CABF-8BDD-5FDE-C0D382C0B075}"/>
              </a:ext>
            </a:extLst>
          </p:cNvPr>
          <p:cNvGrpSpPr/>
          <p:nvPr/>
        </p:nvGrpSpPr>
        <p:grpSpPr>
          <a:xfrm rot="-8100000">
            <a:off x="326517" y="586612"/>
            <a:ext cx="900000" cy="900000"/>
            <a:chOff x="7599885" y="1250974"/>
            <a:chExt cx="3599999" cy="3600000"/>
          </a:xfrm>
          <a:noFill/>
          <a:effectLst/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680BC31-2CF7-F0DF-2696-FD61DAC5EE5E}"/>
                </a:ext>
              </a:extLst>
            </p:cNvPr>
            <p:cNvSpPr/>
            <p:nvPr/>
          </p:nvSpPr>
          <p:spPr>
            <a:xfrm>
              <a:off x="7599885" y="1250974"/>
              <a:ext cx="3599999" cy="360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D780C4A-B834-2506-6DC9-82B01FF5028C}"/>
                </a:ext>
              </a:extLst>
            </p:cNvPr>
            <p:cNvSpPr/>
            <p:nvPr/>
          </p:nvSpPr>
          <p:spPr>
            <a:xfrm>
              <a:off x="8000337" y="3186772"/>
              <a:ext cx="2801707" cy="1089978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F7FB5C8-E6EA-EB5B-F8B5-F935B200AD40}"/>
                </a:ext>
              </a:extLst>
            </p:cNvPr>
            <p:cNvSpPr/>
            <p:nvPr/>
          </p:nvSpPr>
          <p:spPr>
            <a:xfrm>
              <a:off x="8444795" y="3371760"/>
              <a:ext cx="720522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3E93277-B99C-6325-D759-B51C61B20F9D}"/>
                </a:ext>
              </a:extLst>
            </p:cNvPr>
            <p:cNvSpPr/>
            <p:nvPr/>
          </p:nvSpPr>
          <p:spPr>
            <a:xfrm>
              <a:off x="9609776" y="3371760"/>
              <a:ext cx="720522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B92C40A-3B34-33BB-029E-8095460F8724}"/>
                </a:ext>
              </a:extLst>
            </p:cNvPr>
            <p:cNvCxnSpPr>
              <a:stCxn id="12" idx="0"/>
            </p:cNvCxnSpPr>
            <p:nvPr/>
          </p:nvCxnSpPr>
          <p:spPr>
            <a:xfrm flipV="1">
              <a:off x="9401191" y="1817848"/>
              <a:ext cx="0" cy="1368924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9D3D16F-9B1E-4BDA-B31B-E6ECA778FBDF}"/>
                </a:ext>
              </a:extLst>
            </p:cNvPr>
            <p:cNvSpPr/>
            <p:nvPr/>
          </p:nvSpPr>
          <p:spPr>
            <a:xfrm>
              <a:off x="9221060" y="1480526"/>
              <a:ext cx="360261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C9AA8FC0-6275-2051-DB84-75EFE49D510A}"/>
                </a:ext>
              </a:extLst>
            </p:cNvPr>
            <p:cNvCxnSpPr>
              <a:cxnSpLocks/>
              <a:stCxn id="14" idx="2"/>
              <a:endCxn id="13" idx="6"/>
            </p:cNvCxnSpPr>
            <p:nvPr/>
          </p:nvCxnSpPr>
          <p:spPr>
            <a:xfrm flipH="1">
              <a:off x="9165318" y="3731760"/>
              <a:ext cx="444458" cy="0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207C0B6E-8914-20C3-1E5B-9617228E459F}"/>
              </a:ext>
            </a:extLst>
          </p:cNvPr>
          <p:cNvGrpSpPr/>
          <p:nvPr/>
        </p:nvGrpSpPr>
        <p:grpSpPr>
          <a:xfrm>
            <a:off x="360078" y="2692555"/>
            <a:ext cx="900000" cy="900000"/>
            <a:chOff x="4480979" y="1107807"/>
            <a:chExt cx="3240000" cy="3240000"/>
          </a:xfrm>
          <a:noFill/>
          <a:effectLst/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FB845360-D962-234E-C3BF-1A618635ADA6}"/>
                </a:ext>
              </a:extLst>
            </p:cNvPr>
            <p:cNvSpPr/>
            <p:nvPr/>
          </p:nvSpPr>
          <p:spPr>
            <a:xfrm>
              <a:off x="4480979" y="1107807"/>
              <a:ext cx="3240000" cy="324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:a16="http://schemas.microsoft.com/office/drawing/2014/main" id="{F60BBF9B-73A1-543F-3A9E-56E63358802B}"/>
                </a:ext>
              </a:extLst>
            </p:cNvPr>
            <p:cNvSpPr/>
            <p:nvPr/>
          </p:nvSpPr>
          <p:spPr>
            <a:xfrm rot="10800000">
              <a:off x="5254283" y="2257469"/>
              <a:ext cx="1684800" cy="1458000"/>
            </a:xfrm>
            <a:prstGeom prst="triangl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3488C8A-C20A-2A8F-8AEF-D22A9AF1FE6C}"/>
                </a:ext>
              </a:extLst>
            </p:cNvPr>
            <p:cNvSpPr/>
            <p:nvPr/>
          </p:nvSpPr>
          <p:spPr>
            <a:xfrm>
              <a:off x="6578822" y="1892780"/>
              <a:ext cx="720522" cy="720000"/>
            </a:xfrm>
            <a:prstGeom prst="ellipse">
              <a:avLst/>
            </a:prstGeom>
            <a:solidFill>
              <a:srgbClr val="CC878C"/>
            </a:solidFill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7EF5F501-12D2-7DDC-DBA0-216BCF063A83}"/>
                </a:ext>
              </a:extLst>
            </p:cNvPr>
            <p:cNvSpPr/>
            <p:nvPr/>
          </p:nvSpPr>
          <p:spPr>
            <a:xfrm>
              <a:off x="4897261" y="1890889"/>
              <a:ext cx="720522" cy="720000"/>
            </a:xfrm>
            <a:prstGeom prst="ellipse">
              <a:avLst/>
            </a:prstGeom>
            <a:solidFill>
              <a:srgbClr val="CA8188"/>
            </a:solidFill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CAF0CE4-3106-833D-CA51-FA8650F0026D}"/>
                </a:ext>
              </a:extLst>
            </p:cNvPr>
            <p:cNvSpPr/>
            <p:nvPr/>
          </p:nvSpPr>
          <p:spPr>
            <a:xfrm>
              <a:off x="5731402" y="3345187"/>
              <a:ext cx="720522" cy="720000"/>
            </a:xfrm>
            <a:prstGeom prst="ellipse">
              <a:avLst/>
            </a:prstGeom>
            <a:solidFill>
              <a:srgbClr val="D28688"/>
            </a:solidFill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4DA7BDF-6076-D40A-A8A5-0F89382596A6}"/>
              </a:ext>
            </a:extLst>
          </p:cNvPr>
          <p:cNvGrpSpPr/>
          <p:nvPr/>
        </p:nvGrpSpPr>
        <p:grpSpPr>
          <a:xfrm>
            <a:off x="10926642" y="2692555"/>
            <a:ext cx="900000" cy="900000"/>
            <a:chOff x="905469" y="1092730"/>
            <a:chExt cx="3240000" cy="3240000"/>
          </a:xfrm>
          <a:noFill/>
          <a:effectLst/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BD8B8E3-5E9C-146C-C9E8-D153A527BEE5}"/>
                </a:ext>
              </a:extLst>
            </p:cNvPr>
            <p:cNvSpPr/>
            <p:nvPr/>
          </p:nvSpPr>
          <p:spPr>
            <a:xfrm>
              <a:off x="905469" y="1092730"/>
              <a:ext cx="3240000" cy="324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4E7A87A-84A6-6D4A-117C-0736E0D8C784}"/>
                </a:ext>
              </a:extLst>
            </p:cNvPr>
            <p:cNvGrpSpPr/>
            <p:nvPr/>
          </p:nvGrpSpPr>
          <p:grpSpPr>
            <a:xfrm>
              <a:off x="1289721" y="1389397"/>
              <a:ext cx="2478522" cy="2027352"/>
              <a:chOff x="3966372" y="1283262"/>
              <a:chExt cx="2478522" cy="2027352"/>
            </a:xfrm>
            <a:grpFill/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BF80B6D9-1E9E-10F0-56EE-8C4D682C95E2}"/>
                  </a:ext>
                </a:extLst>
              </p:cNvPr>
              <p:cNvGrpSpPr/>
              <p:nvPr/>
            </p:nvGrpSpPr>
            <p:grpSpPr>
              <a:xfrm>
                <a:off x="4849526" y="1283262"/>
                <a:ext cx="720522" cy="1332000"/>
                <a:chOff x="4847145" y="1273738"/>
                <a:chExt cx="720522" cy="1332000"/>
              </a:xfrm>
              <a:grpFill/>
            </p:grpSpPr>
            <p:sp>
              <p:nvSpPr>
                <p:cNvPr id="34" name="Ellipse 33">
                  <a:extLst>
                    <a:ext uri="{FF2B5EF4-FFF2-40B4-BE49-F238E27FC236}">
                      <a16:creationId xmlns:a16="http://schemas.microsoft.com/office/drawing/2014/main" id="{6FC8E9C6-92B3-BF1E-AC0E-E724311D11C4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5" name="Connecteur droit 34">
                  <a:extLst>
                    <a:ext uri="{FF2B5EF4-FFF2-40B4-BE49-F238E27FC236}">
                      <a16:creationId xmlns:a16="http://schemas.microsoft.com/office/drawing/2014/main" id="{8965C39B-8637-5075-4F39-D09B0B7702E7}"/>
                    </a:ext>
                  </a:extLst>
                </p:cNvPr>
                <p:cNvCxnSpPr>
                  <a:cxnSpLocks/>
                  <a:stCxn id="34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89A971FF-4F65-F93B-3EF8-EC4BE7894B3E}"/>
                  </a:ext>
                </a:extLst>
              </p:cNvPr>
              <p:cNvGrpSpPr/>
              <p:nvPr/>
            </p:nvGrpSpPr>
            <p:grpSpPr>
              <a:xfrm rot="14400000">
                <a:off x="4272111" y="2279591"/>
                <a:ext cx="720522" cy="1332000"/>
                <a:chOff x="4847145" y="1273738"/>
                <a:chExt cx="720522" cy="1332000"/>
              </a:xfrm>
              <a:grpFill/>
            </p:grpSpPr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125AD1E3-9063-FD82-40A4-164A069FC2E6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3" name="Connecteur droit 32">
                  <a:extLst>
                    <a:ext uri="{FF2B5EF4-FFF2-40B4-BE49-F238E27FC236}">
                      <a16:creationId xmlns:a16="http://schemas.microsoft.com/office/drawing/2014/main" id="{E6B9E0BF-7A7F-FBD4-2540-CE26452C9D92}"/>
                    </a:ext>
                  </a:extLst>
                </p:cNvPr>
                <p:cNvCxnSpPr>
                  <a:cxnSpLocks/>
                  <a:stCxn id="32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565E8114-81BA-2493-05E8-9B004BFA072A}"/>
                  </a:ext>
                </a:extLst>
              </p:cNvPr>
              <p:cNvGrpSpPr/>
              <p:nvPr/>
            </p:nvGrpSpPr>
            <p:grpSpPr>
              <a:xfrm rot="7200000">
                <a:off x="5418633" y="2284353"/>
                <a:ext cx="720522" cy="1332000"/>
                <a:chOff x="4847145" y="1273738"/>
                <a:chExt cx="720522" cy="1332000"/>
              </a:xfrm>
              <a:grpFill/>
            </p:grpSpPr>
            <p:sp>
              <p:nvSpPr>
                <p:cNvPr id="30" name="Ellipse 29">
                  <a:extLst>
                    <a:ext uri="{FF2B5EF4-FFF2-40B4-BE49-F238E27FC236}">
                      <a16:creationId xmlns:a16="http://schemas.microsoft.com/office/drawing/2014/main" id="{88C2E211-946D-9E98-A54A-10C15551C7E5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1" name="Connecteur droit 30">
                  <a:extLst>
                    <a:ext uri="{FF2B5EF4-FFF2-40B4-BE49-F238E27FC236}">
                      <a16:creationId xmlns:a16="http://schemas.microsoft.com/office/drawing/2014/main" id="{5A54E519-A047-DBA6-703A-2BDD603D1064}"/>
                    </a:ext>
                  </a:extLst>
                </p:cNvPr>
                <p:cNvCxnSpPr>
                  <a:cxnSpLocks/>
                  <a:stCxn id="30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grpFill/>
                <a:ln w="28575">
                  <a:solidFill>
                    <a:schemeClr val="bg2">
                      <a:lumMod val="9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25A2222-28A9-FFB0-5C2A-54F08B68D092}"/>
              </a:ext>
            </a:extLst>
          </p:cNvPr>
          <p:cNvGrpSpPr/>
          <p:nvPr/>
        </p:nvGrpSpPr>
        <p:grpSpPr>
          <a:xfrm rot="8100000">
            <a:off x="10926642" y="586612"/>
            <a:ext cx="900000" cy="900000"/>
            <a:chOff x="4172653" y="2363736"/>
            <a:chExt cx="3240000" cy="3240000"/>
          </a:xfrm>
          <a:noFill/>
          <a:effectLst/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DFF8132-26BE-BF0D-45CC-67EA04D34653}"/>
                </a:ext>
              </a:extLst>
            </p:cNvPr>
            <p:cNvSpPr/>
            <p:nvPr/>
          </p:nvSpPr>
          <p:spPr>
            <a:xfrm>
              <a:off x="4172653" y="2363736"/>
              <a:ext cx="3240000" cy="324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CEA717B0-5839-EB38-AF11-F20860000355}"/>
                </a:ext>
              </a:extLst>
            </p:cNvPr>
            <p:cNvSpPr/>
            <p:nvPr/>
          </p:nvSpPr>
          <p:spPr>
            <a:xfrm rot="10800000">
              <a:off x="4443934" y="2872023"/>
              <a:ext cx="2697439" cy="126959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CA48609-E996-EFC4-81FB-DCEEDB0B9511}"/>
                </a:ext>
              </a:extLst>
            </p:cNvPr>
            <p:cNvSpPr/>
            <p:nvPr/>
          </p:nvSpPr>
          <p:spPr>
            <a:xfrm>
              <a:off x="6184762" y="3148710"/>
              <a:ext cx="720522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7BBD985-3BF9-94C0-87EB-2F4F8B318FC2}"/>
                </a:ext>
              </a:extLst>
            </p:cNvPr>
            <p:cNvSpPr/>
            <p:nvPr/>
          </p:nvSpPr>
          <p:spPr>
            <a:xfrm>
              <a:off x="4674670" y="3146817"/>
              <a:ext cx="720522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0BCED622-492A-BA10-1E78-4DD4C20AB05B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 rot="1971146">
              <a:off x="5668017" y="4178359"/>
              <a:ext cx="249270" cy="386013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68217B35-9700-84EA-4BBD-EA693411FFB9}"/>
                </a:ext>
              </a:extLst>
            </p:cNvPr>
            <p:cNvSpPr/>
            <p:nvPr/>
          </p:nvSpPr>
          <p:spPr>
            <a:xfrm>
              <a:off x="5432392" y="4601116"/>
              <a:ext cx="720522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3" name="Connecteur droit 42">
              <a:extLst>
                <a:ext uri="{FF2B5EF4-FFF2-40B4-BE49-F238E27FC236}">
                  <a16:creationId xmlns:a16="http://schemas.microsoft.com/office/drawing/2014/main" id="{298C1411-06F6-4F52-23DF-9DC684F2ED4C}"/>
                </a:ext>
              </a:extLst>
            </p:cNvPr>
            <p:cNvCxnSpPr>
              <a:cxnSpLocks/>
              <a:stCxn id="39" idx="2"/>
              <a:endCxn id="40" idx="6"/>
            </p:cNvCxnSpPr>
            <p:nvPr/>
          </p:nvCxnSpPr>
          <p:spPr>
            <a:xfrm flipH="1" flipV="1">
              <a:off x="5395192" y="3506817"/>
              <a:ext cx="789570" cy="1893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37C5F85-6742-0FBE-3AF2-2A4AFED02881}"/>
              </a:ext>
            </a:extLst>
          </p:cNvPr>
          <p:cNvGrpSpPr/>
          <p:nvPr/>
        </p:nvGrpSpPr>
        <p:grpSpPr>
          <a:xfrm rot="2700000">
            <a:off x="10926642" y="4798498"/>
            <a:ext cx="900000" cy="900000"/>
            <a:chOff x="7599885" y="1250974"/>
            <a:chExt cx="3599999" cy="3600000"/>
          </a:xfrm>
          <a:noFill/>
          <a:effectLst/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A7F80E7B-475D-0EBD-98DA-6BBAEAE36950}"/>
                </a:ext>
              </a:extLst>
            </p:cNvPr>
            <p:cNvSpPr/>
            <p:nvPr/>
          </p:nvSpPr>
          <p:spPr>
            <a:xfrm>
              <a:off x="7599885" y="1250974"/>
              <a:ext cx="3599999" cy="360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41A078D-DABD-6340-F031-DB468FE98F1A}"/>
                </a:ext>
              </a:extLst>
            </p:cNvPr>
            <p:cNvSpPr/>
            <p:nvPr/>
          </p:nvSpPr>
          <p:spPr>
            <a:xfrm>
              <a:off x="8000337" y="3186772"/>
              <a:ext cx="2801707" cy="1089978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26AF2CD-2747-596A-E413-4B122FF3DDCD}"/>
                </a:ext>
              </a:extLst>
            </p:cNvPr>
            <p:cNvSpPr/>
            <p:nvPr/>
          </p:nvSpPr>
          <p:spPr>
            <a:xfrm>
              <a:off x="8400254" y="355176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B2630F9-63E8-34D4-A214-29BD2127F3EE}"/>
                </a:ext>
              </a:extLst>
            </p:cNvPr>
            <p:cNvSpPr/>
            <p:nvPr/>
          </p:nvSpPr>
          <p:spPr>
            <a:xfrm>
              <a:off x="10044159" y="355176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9A1273E1-82A7-AA34-463B-C45E26BB81BA}"/>
                </a:ext>
              </a:extLst>
            </p:cNvPr>
            <p:cNvCxnSpPr>
              <a:cxnSpLocks/>
              <a:stCxn id="46" idx="0"/>
              <a:endCxn id="50" idx="4"/>
            </p:cNvCxnSpPr>
            <p:nvPr/>
          </p:nvCxnSpPr>
          <p:spPr>
            <a:xfrm rot="2834093" flipH="1" flipV="1">
              <a:off x="9029748" y="2340260"/>
              <a:ext cx="741580" cy="684096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16D7357-643F-83FD-8009-16297F2733B2}"/>
                </a:ext>
              </a:extLst>
            </p:cNvPr>
            <p:cNvSpPr/>
            <p:nvPr/>
          </p:nvSpPr>
          <p:spPr>
            <a:xfrm>
              <a:off x="9039885" y="1457848"/>
              <a:ext cx="720000" cy="72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EA0E5546-557C-4CFB-F23E-FC10AE39FDD4}"/>
                </a:ext>
              </a:extLst>
            </p:cNvPr>
            <p:cNvCxnSpPr>
              <a:cxnSpLocks/>
              <a:stCxn id="48" idx="2"/>
              <a:endCxn id="47" idx="6"/>
            </p:cNvCxnSpPr>
            <p:nvPr/>
          </p:nvCxnSpPr>
          <p:spPr>
            <a:xfrm flipH="1">
              <a:off x="8760254" y="3731761"/>
              <a:ext cx="1283905" cy="0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622EDE1-6000-3EB8-7503-24C3E93B5404}"/>
              </a:ext>
            </a:extLst>
          </p:cNvPr>
          <p:cNvGrpSpPr/>
          <p:nvPr/>
        </p:nvGrpSpPr>
        <p:grpSpPr>
          <a:xfrm rot="8100000">
            <a:off x="360078" y="4798498"/>
            <a:ext cx="900000" cy="900000"/>
            <a:chOff x="7599885" y="1250974"/>
            <a:chExt cx="3599999" cy="3600000"/>
          </a:xfrm>
          <a:noFill/>
          <a:effectLst/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23454ED-90CF-484F-174D-5C08B87852D1}"/>
                </a:ext>
              </a:extLst>
            </p:cNvPr>
            <p:cNvSpPr/>
            <p:nvPr/>
          </p:nvSpPr>
          <p:spPr>
            <a:xfrm>
              <a:off x="7599885" y="1250974"/>
              <a:ext cx="3599999" cy="360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0A105F11-3831-82B1-EDAF-A08B3CC30B09}"/>
                </a:ext>
              </a:extLst>
            </p:cNvPr>
            <p:cNvSpPr/>
            <p:nvPr/>
          </p:nvSpPr>
          <p:spPr>
            <a:xfrm>
              <a:off x="8000337" y="3186772"/>
              <a:ext cx="2801707" cy="1089978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9D05D82D-9674-AFF8-DC05-5F049317C1FA}"/>
                </a:ext>
              </a:extLst>
            </p:cNvPr>
            <p:cNvSpPr/>
            <p:nvPr/>
          </p:nvSpPr>
          <p:spPr>
            <a:xfrm>
              <a:off x="8400254" y="355176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105D30BF-5CA3-1765-826A-57624F269C20}"/>
                </a:ext>
              </a:extLst>
            </p:cNvPr>
            <p:cNvSpPr/>
            <p:nvPr/>
          </p:nvSpPr>
          <p:spPr>
            <a:xfrm>
              <a:off x="10044159" y="355176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E267EB32-BBCA-3534-43DA-0A77CA68171D}"/>
                </a:ext>
              </a:extLst>
            </p:cNvPr>
            <p:cNvCxnSpPr>
              <a:cxnSpLocks/>
              <a:stCxn id="54" idx="0"/>
              <a:endCxn id="58" idx="4"/>
            </p:cNvCxnSpPr>
            <p:nvPr/>
          </p:nvCxnSpPr>
          <p:spPr>
            <a:xfrm rot="2629519" flipH="1" flipV="1">
              <a:off x="8986254" y="2158491"/>
              <a:ext cx="828566" cy="861370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EAAA8FFE-969E-DB52-F8D4-15F98B16E0D7}"/>
                </a:ext>
              </a:extLst>
            </p:cNvPr>
            <p:cNvSpPr/>
            <p:nvPr/>
          </p:nvSpPr>
          <p:spPr>
            <a:xfrm>
              <a:off x="9219885" y="1631578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4720B14D-B18E-F2C5-B5FD-95239B3BDD58}"/>
                </a:ext>
              </a:extLst>
            </p:cNvPr>
            <p:cNvCxnSpPr>
              <a:cxnSpLocks/>
              <a:stCxn id="56" idx="2"/>
              <a:endCxn id="55" idx="6"/>
            </p:cNvCxnSpPr>
            <p:nvPr/>
          </p:nvCxnSpPr>
          <p:spPr>
            <a:xfrm flipH="1">
              <a:off x="8760254" y="3731761"/>
              <a:ext cx="1283905" cy="0"/>
            </a:xfrm>
            <a:prstGeom prst="line">
              <a:avLst/>
            </a:prstGeom>
            <a:grpFill/>
            <a:ln w="285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Image 60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1BA7971F-DEB5-7910-D9F5-28758A344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475" y="5697656"/>
            <a:ext cx="2340000" cy="842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0F8BB602-DDAE-66D5-5154-91EF1927F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6" t="30407" r="18068" b="29724"/>
          <a:stretch>
            <a:fillRect/>
          </a:stretch>
        </p:blipFill>
        <p:spPr>
          <a:xfrm>
            <a:off x="8834303" y="5354936"/>
            <a:ext cx="1917438" cy="1224000"/>
          </a:xfrm>
          <a:prstGeom prst="rect">
            <a:avLst/>
          </a:prstGeom>
        </p:spPr>
      </p:pic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2AEF76B0-5A13-61AF-F787-0728FCE41C4F}"/>
              </a:ext>
            </a:extLst>
          </p:cNvPr>
          <p:cNvSpPr/>
          <p:nvPr/>
        </p:nvSpPr>
        <p:spPr>
          <a:xfrm>
            <a:off x="4568003" y="4514147"/>
            <a:ext cx="3050713" cy="699247"/>
          </a:xfrm>
          <a:prstGeom prst="roundRect">
            <a:avLst>
              <a:gd name="adj" fmla="val 10913"/>
            </a:avLst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noProof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NSTAR 2026</a:t>
            </a:r>
          </a:p>
        </p:txBody>
      </p:sp>
    </p:spTree>
    <p:extLst>
      <p:ext uri="{BB962C8B-B14F-4D97-AF65-F5344CB8AC3E}">
        <p14:creationId xmlns:p14="http://schemas.microsoft.com/office/powerpoint/2010/main" val="250742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960C4-C1E6-D611-B230-DA9A61B89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0B59C1-D4A2-68E9-F9DC-784E0ACC4043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E9B600-3D36-E97A-9BBE-7E2CA6081CD1}"/>
              </a:ext>
            </a:extLst>
          </p:cNvPr>
          <p:cNvSpPr txBox="1"/>
          <p:nvPr/>
        </p:nvSpPr>
        <p:spPr>
          <a:xfrm>
            <a:off x="395997" y="360000"/>
            <a:ext cx="10937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Comparison of Two 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en-GB" sz="3600" noProof="0" dirty="0" err="1">
                <a:solidFill>
                  <a:schemeClr val="accent1">
                    <a:lumMod val="75000"/>
                  </a:schemeClr>
                </a:solidFill>
              </a:rPr>
              <a:t>rameworks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439CA4-E9E0-D2E1-305E-08D647155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4BBF906-5E68-A47D-109E-A9EAA92E7766}"/>
              </a:ext>
            </a:extLst>
          </p:cNvPr>
          <p:cNvSpPr txBox="1"/>
          <p:nvPr/>
        </p:nvSpPr>
        <p:spPr>
          <a:xfrm>
            <a:off x="694677" y="1406424"/>
            <a:ext cx="4917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  <a:ea typeface="Cambria Math" panose="02040503050406030204" pitchFamily="18" charset="0"/>
              </a:rPr>
              <a:t>Quark-diquark approximation: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DC41317-DF73-C8FF-D72F-B43320D54A1E}"/>
              </a:ext>
            </a:extLst>
          </p:cNvPr>
          <p:cNvSpPr txBox="1">
            <a:spLocks noChangeAspect="1"/>
          </p:cNvSpPr>
          <p:nvPr/>
        </p:nvSpPr>
        <p:spPr>
          <a:xfrm>
            <a:off x="6569648" y="1406424"/>
            <a:ext cx="4917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Three-body model: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E862716-A4B4-6186-EC18-5F6DF8E77E6F}"/>
              </a:ext>
            </a:extLst>
          </p:cNvPr>
          <p:cNvSpPr/>
          <p:nvPr/>
        </p:nvSpPr>
        <p:spPr>
          <a:xfrm>
            <a:off x="1536334" y="2599987"/>
            <a:ext cx="3240000" cy="3240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52238EC-7B28-81B9-8A5F-36FF97F1C180}"/>
              </a:ext>
            </a:extLst>
          </p:cNvPr>
          <p:cNvSpPr/>
          <p:nvPr/>
        </p:nvSpPr>
        <p:spPr>
          <a:xfrm rot="10800000">
            <a:off x="1807615" y="3108274"/>
            <a:ext cx="2697439" cy="126959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96FED90-9DFC-C97C-02F4-6FF0F7F20B8E}"/>
              </a:ext>
            </a:extLst>
          </p:cNvPr>
          <p:cNvSpPr/>
          <p:nvPr/>
        </p:nvSpPr>
        <p:spPr>
          <a:xfrm>
            <a:off x="3634177" y="3384959"/>
            <a:ext cx="720522" cy="72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2792012-68ED-32FC-86BA-C86825F4385D}"/>
              </a:ext>
            </a:extLst>
          </p:cNvPr>
          <p:cNvSpPr/>
          <p:nvPr/>
        </p:nvSpPr>
        <p:spPr>
          <a:xfrm>
            <a:off x="1952616" y="3383069"/>
            <a:ext cx="720522" cy="72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674B499-409B-E583-8E74-2CE7D3290354}"/>
              </a:ext>
            </a:extLst>
          </p:cNvPr>
          <p:cNvCxnSpPr>
            <a:cxnSpLocks/>
          </p:cNvCxnSpPr>
          <p:nvPr/>
        </p:nvCxnSpPr>
        <p:spPr>
          <a:xfrm>
            <a:off x="3156334" y="4377865"/>
            <a:ext cx="0" cy="882315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F251E16D-FBA5-2742-03BE-D2F7C2553C0F}"/>
              </a:ext>
            </a:extLst>
          </p:cNvPr>
          <p:cNvSpPr/>
          <p:nvPr/>
        </p:nvSpPr>
        <p:spPr>
          <a:xfrm>
            <a:off x="2796073" y="4837368"/>
            <a:ext cx="720522" cy="72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581AB95-D6B7-49F2-7785-F59DEFD7F08D}"/>
              </a:ext>
            </a:extLst>
          </p:cNvPr>
          <p:cNvCxnSpPr>
            <a:cxnSpLocks/>
            <a:stCxn id="9" idx="2"/>
            <a:endCxn id="10" idx="6"/>
          </p:cNvCxnSpPr>
          <p:nvPr/>
        </p:nvCxnSpPr>
        <p:spPr>
          <a:xfrm flipH="1" flipV="1">
            <a:off x="2673138" y="3743069"/>
            <a:ext cx="961039" cy="1891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59B5571-C12D-446F-6839-7C04BED4DA7D}"/>
              </a:ext>
            </a:extLst>
          </p:cNvPr>
          <p:cNvGrpSpPr>
            <a:grpSpLocks noChangeAspect="1"/>
          </p:cNvGrpSpPr>
          <p:nvPr/>
        </p:nvGrpSpPr>
        <p:grpSpPr>
          <a:xfrm>
            <a:off x="7408627" y="2563351"/>
            <a:ext cx="3240000" cy="3240000"/>
            <a:chOff x="7379400" y="1629000"/>
            <a:chExt cx="3600000" cy="360000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6300F7B-2398-EA73-BE59-7FA908016264}"/>
                </a:ext>
              </a:extLst>
            </p:cNvPr>
            <p:cNvSpPr/>
            <p:nvPr/>
          </p:nvSpPr>
          <p:spPr>
            <a:xfrm rot="3600000">
              <a:off x="7379400" y="1629000"/>
              <a:ext cx="3600000" cy="360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Triangle isocèle 20">
              <a:extLst>
                <a:ext uri="{FF2B5EF4-FFF2-40B4-BE49-F238E27FC236}">
                  <a16:creationId xmlns:a16="http://schemas.microsoft.com/office/drawing/2014/main" id="{39B11B78-82D8-3BAF-2097-C7091075557E}"/>
                </a:ext>
              </a:extLst>
            </p:cNvPr>
            <p:cNvSpPr/>
            <p:nvPr/>
          </p:nvSpPr>
          <p:spPr>
            <a:xfrm rot="10800000">
              <a:off x="8243400" y="2899091"/>
              <a:ext cx="1872000" cy="1620000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F25B03A4-352A-F28C-1DAE-E5ABD2158EF8}"/>
                </a:ext>
              </a:extLst>
            </p:cNvPr>
            <p:cNvSpPr/>
            <p:nvPr/>
          </p:nvSpPr>
          <p:spPr>
            <a:xfrm rot="3600000">
              <a:off x="9710338" y="2501192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E37EE91-A219-4D74-E96D-769CA21155DA}"/>
                </a:ext>
              </a:extLst>
            </p:cNvPr>
            <p:cNvSpPr/>
            <p:nvPr/>
          </p:nvSpPr>
          <p:spPr>
            <a:xfrm rot="18000000">
              <a:off x="7841936" y="2499091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F6136E0-E7CF-69BF-98F2-8F5346DF3F51}"/>
                </a:ext>
              </a:extLst>
            </p:cNvPr>
            <p:cNvSpPr/>
            <p:nvPr/>
          </p:nvSpPr>
          <p:spPr>
            <a:xfrm rot="10800000">
              <a:off x="8768759" y="4114977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0810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FBF7D-F1DE-DE2A-C579-A72B26044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E09703-7AB4-08CB-8DBE-634F58BAF45F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CAF8CD-CD90-EACA-63C1-3716B6CCFFE3}"/>
              </a:ext>
            </a:extLst>
          </p:cNvPr>
          <p:cNvSpPr txBox="1"/>
          <p:nvPr/>
        </p:nvSpPr>
        <p:spPr>
          <a:xfrm>
            <a:off x="396000" y="360000"/>
            <a:ext cx="640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Scope of the Study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8ED72B-DAA3-2712-E216-2492BE11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D3A33F4-94F1-17AF-9123-4C75BFB53517}"/>
              </a:ext>
            </a:extLst>
          </p:cNvPr>
          <p:cNvSpPr txBox="1"/>
          <p:nvPr/>
        </p:nvSpPr>
        <p:spPr>
          <a:xfrm>
            <a:off x="396000" y="3246818"/>
            <a:ext cx="2598870" cy="5232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Studied systems: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3F3CDD-189C-54D5-23D2-459132C3217F}"/>
              </a:ext>
            </a:extLst>
          </p:cNvPr>
          <p:cNvSpPr txBox="1"/>
          <p:nvPr/>
        </p:nvSpPr>
        <p:spPr>
          <a:xfrm>
            <a:off x="6096000" y="1168446"/>
            <a:ext cx="354710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Computed quantities: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Masses,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Wave functions,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Characteristic distances.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2FB145A-97F8-87DE-2518-EB7B0E370888}"/>
              </a:ext>
            </a:extLst>
          </p:cNvPr>
          <p:cNvGrpSpPr>
            <a:grpSpLocks noChangeAspect="1"/>
          </p:cNvGrpSpPr>
          <p:nvPr/>
        </p:nvGrpSpPr>
        <p:grpSpPr>
          <a:xfrm>
            <a:off x="7227755" y="3456684"/>
            <a:ext cx="2633387" cy="2340000"/>
            <a:chOff x="4585852" y="2795942"/>
            <a:chExt cx="2649818" cy="2348404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A475EB45-B073-A188-3D26-AAC9C81AFE7E}"/>
                </a:ext>
              </a:extLst>
            </p:cNvPr>
            <p:cNvGrpSpPr/>
            <p:nvPr/>
          </p:nvGrpSpPr>
          <p:grpSpPr>
            <a:xfrm>
              <a:off x="4986082" y="2795942"/>
              <a:ext cx="2249588" cy="2348404"/>
              <a:chOff x="4986082" y="2795942"/>
              <a:chExt cx="2249588" cy="2348404"/>
            </a:xfrm>
          </p:grpSpPr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C695E7AA-EB08-76E4-2E68-2259617A56C1}"/>
                  </a:ext>
                </a:extLst>
              </p:cNvPr>
              <p:cNvSpPr/>
              <p:nvPr/>
            </p:nvSpPr>
            <p:spPr>
              <a:xfrm rot="5400000">
                <a:off x="4987461" y="2794563"/>
                <a:ext cx="619061" cy="621819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FAEC18C1-62E2-95FC-1758-3BDE4C5097F5}"/>
                  </a:ext>
                </a:extLst>
              </p:cNvPr>
              <p:cNvSpPr/>
              <p:nvPr/>
            </p:nvSpPr>
            <p:spPr>
              <a:xfrm rot="5400000">
                <a:off x="4986163" y="4522606"/>
                <a:ext cx="621660" cy="621819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7" name="Ellipse 16">
                <a:extLst>
                  <a:ext uri="{FF2B5EF4-FFF2-40B4-BE49-F238E27FC236}">
                    <a16:creationId xmlns:a16="http://schemas.microsoft.com/office/drawing/2014/main" id="{59DBE129-EC1D-D5AE-F5EB-E88969E2DE8E}"/>
                  </a:ext>
                </a:extLst>
              </p:cNvPr>
              <p:cNvSpPr/>
              <p:nvPr/>
            </p:nvSpPr>
            <p:spPr>
              <a:xfrm rot="5400000">
                <a:off x="6614670" y="3660176"/>
                <a:ext cx="620182" cy="621819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18" name="Connecteur droit 17">
                <a:extLst>
                  <a:ext uri="{FF2B5EF4-FFF2-40B4-BE49-F238E27FC236}">
                    <a16:creationId xmlns:a16="http://schemas.microsoft.com/office/drawing/2014/main" id="{6E17A269-B272-9C6E-4904-5DF9351072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96992" y="3415003"/>
                <a:ext cx="2" cy="1107683"/>
              </a:xfrm>
              <a:prstGeom prst="line">
                <a:avLst/>
              </a:prstGeom>
              <a:ln w="28575" cap="flat" cmpd="sng" algn="ctr">
                <a:solidFill>
                  <a:schemeClr val="accent2">
                    <a:lumMod val="50000"/>
                  </a:schemeClr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006B6C12-1278-5B06-2C27-358A1B63CE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297030" y="3968124"/>
                <a:ext cx="1316821" cy="1441"/>
              </a:xfrm>
              <a:prstGeom prst="line">
                <a:avLst/>
              </a:prstGeom>
              <a:ln w="28575" cap="flat" cmpd="sng" algn="ctr">
                <a:solidFill>
                  <a:schemeClr val="accent2">
                    <a:lumMod val="50000"/>
                  </a:schemeClr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8B72A721-5234-7D5F-802D-8C055B5AC2A2}"/>
                    </a:ext>
                  </a:extLst>
                </p:cNvPr>
                <p:cNvSpPr txBox="1"/>
                <p:nvPr/>
              </p:nvSpPr>
              <p:spPr>
                <a:xfrm>
                  <a:off x="5697126" y="3461921"/>
                  <a:ext cx="707616" cy="42529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𝐷𝑞</m:t>
                            </m:r>
                          </m:sub>
                        </m:sSub>
                      </m:oMath>
                    </m:oMathPara>
                  </a14:m>
                  <a:endParaRPr lang="en-GB" sz="2000" i="1" noProof="0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8B72A721-5234-7D5F-802D-8C055B5AC2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7126" y="3461921"/>
                  <a:ext cx="707616" cy="425292"/>
                </a:xfrm>
                <a:prstGeom prst="rect">
                  <a:avLst/>
                </a:prstGeom>
                <a:blipFill>
                  <a:blip r:embed="rId3"/>
                  <a:stretch>
                    <a:fillRect b="-8571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4951599-ECDF-BDE2-7765-FF95C05950C2}"/>
                    </a:ext>
                  </a:extLst>
                </p:cNvPr>
                <p:cNvSpPr txBox="1"/>
                <p:nvPr/>
              </p:nvSpPr>
              <p:spPr>
                <a:xfrm>
                  <a:off x="4585852" y="3722212"/>
                  <a:ext cx="707616" cy="425292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GB" sz="2000" b="0" i="1" noProof="0" smtClean="0">
                                <a:solidFill>
                                  <a:schemeClr val="accent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𝑞𝑞</m:t>
                            </m:r>
                          </m:sub>
                        </m:sSub>
                      </m:oMath>
                    </m:oMathPara>
                  </a14:m>
                  <a:endParaRPr lang="en-GB" sz="2000" i="1" noProof="0" dirty="0">
                    <a:solidFill>
                      <a:schemeClr val="accent2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24951599-ECDF-BDE2-7765-FF95C05950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5852" y="3722212"/>
                  <a:ext cx="707616" cy="425292"/>
                </a:xfrm>
                <a:prstGeom prst="rect">
                  <a:avLst/>
                </a:prstGeom>
                <a:blipFill>
                  <a:blip r:embed="rId4"/>
                  <a:stretch>
                    <a:fillRect b="-5714"/>
                  </a:stretch>
                </a:blipFill>
                <a:ln w="28575"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Croix 13">
              <a:extLst>
                <a:ext uri="{FF2B5EF4-FFF2-40B4-BE49-F238E27FC236}">
                  <a16:creationId xmlns:a16="http://schemas.microsoft.com/office/drawing/2014/main" id="{DD9693B7-7BB6-ED3A-9C09-AA96248B6DC9}"/>
                </a:ext>
              </a:extLst>
            </p:cNvPr>
            <p:cNvSpPr/>
            <p:nvPr/>
          </p:nvSpPr>
          <p:spPr>
            <a:xfrm rot="2680929">
              <a:off x="5187671" y="3863676"/>
              <a:ext cx="216118" cy="216044"/>
            </a:xfrm>
            <a:prstGeom prst="plus">
              <a:avLst>
                <a:gd name="adj" fmla="val 43213"/>
              </a:avLst>
            </a:prstGeom>
            <a:solidFill>
              <a:schemeClr val="accent4">
                <a:lumMod val="75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F7892B6D-2E15-55E5-24F0-59FDD80BDACF}"/>
              </a:ext>
            </a:extLst>
          </p:cNvPr>
          <p:cNvSpPr txBox="1"/>
          <p:nvPr/>
        </p:nvSpPr>
        <p:spPr>
          <a:xfrm>
            <a:off x="2386251" y="3680024"/>
            <a:ext cx="27800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States:</a:t>
            </a:r>
            <a:endParaRPr lang="en-GB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Ground states,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L=8,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All spin states,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All isospin states.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4F80404-5B8A-EC88-82A2-DCE869E82AE9}"/>
                  </a:ext>
                </a:extLst>
              </p:cNvPr>
              <p:cNvSpPr txBox="1"/>
              <p:nvPr/>
            </p:nvSpPr>
            <p:spPr>
              <a:xfrm>
                <a:off x="396000" y="3680024"/>
                <a:ext cx="136946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Baryons: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𝑏𝑏𝑛</m:t>
                    </m:r>
                  </m:oMath>
                </a14:m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24F80404-5B8A-EC88-82A2-DCE869E82A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0" y="3680024"/>
                <a:ext cx="1369468" cy="2246769"/>
              </a:xfrm>
              <a:prstGeom prst="rect">
                <a:avLst/>
              </a:prstGeom>
              <a:blipFill>
                <a:blip r:embed="rId5"/>
                <a:stretch>
                  <a:fillRect l="-7111" t="-2174" b="-5435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ZoneTexte 26">
            <a:extLst>
              <a:ext uri="{FF2B5EF4-FFF2-40B4-BE49-F238E27FC236}">
                <a16:creationId xmlns:a16="http://schemas.microsoft.com/office/drawing/2014/main" id="{73D1FE40-B7D5-EB26-68BB-36C9406A757F}"/>
              </a:ext>
            </a:extLst>
          </p:cNvPr>
          <p:cNvSpPr txBox="1"/>
          <p:nvPr/>
        </p:nvSpPr>
        <p:spPr>
          <a:xfrm>
            <a:off x="396000" y="1168446"/>
            <a:ext cx="52846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Constituent picture: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Baryon = 3 interacting valence quarks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Solve Schrödinger-like equations,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Interactions = potential.</a:t>
            </a:r>
          </a:p>
        </p:txBody>
      </p:sp>
    </p:spTree>
    <p:extLst>
      <p:ext uri="{BB962C8B-B14F-4D97-AF65-F5344CB8AC3E}">
        <p14:creationId xmlns:p14="http://schemas.microsoft.com/office/powerpoint/2010/main" val="309669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  <p:bldP spid="26" grpId="0"/>
      <p:bldP spid="27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C0D96-744D-37DA-A001-05350E9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1F5780-E960-C369-130E-E06346D5F40B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9E7979-C5E5-0EE7-EE8C-974476E3F1D6}"/>
              </a:ext>
            </a:extLst>
          </p:cNvPr>
          <p:cNvSpPr txBox="1"/>
          <p:nvPr/>
        </p:nvSpPr>
        <p:spPr>
          <a:xfrm>
            <a:off x="395999" y="360000"/>
            <a:ext cx="6367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Three-Body Hamiltonian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53ADF4-47D9-0635-7BC1-39623BBB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4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73ABA7-0162-055F-09A0-F5DBE2A800B0}"/>
              </a:ext>
            </a:extLst>
          </p:cNvPr>
          <p:cNvGrpSpPr/>
          <p:nvPr/>
        </p:nvGrpSpPr>
        <p:grpSpPr>
          <a:xfrm>
            <a:off x="8399797" y="634416"/>
            <a:ext cx="2880000" cy="2880000"/>
            <a:chOff x="7379400" y="1629000"/>
            <a:chExt cx="3600000" cy="360000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5955513-D740-CA74-09A0-8489DC0DD16A}"/>
                </a:ext>
              </a:extLst>
            </p:cNvPr>
            <p:cNvSpPr/>
            <p:nvPr/>
          </p:nvSpPr>
          <p:spPr>
            <a:xfrm rot="3600000">
              <a:off x="7379400" y="1629000"/>
              <a:ext cx="3600000" cy="360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2C5B1769-5F3C-05EF-ACA6-AA9E806DC06E}"/>
                </a:ext>
              </a:extLst>
            </p:cNvPr>
            <p:cNvSpPr/>
            <p:nvPr/>
          </p:nvSpPr>
          <p:spPr>
            <a:xfrm rot="10800000">
              <a:off x="8243400" y="2899091"/>
              <a:ext cx="1872000" cy="1620000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E8B10A6-4F2C-6B22-148E-4DD58A85951E}"/>
                </a:ext>
              </a:extLst>
            </p:cNvPr>
            <p:cNvSpPr/>
            <p:nvPr/>
          </p:nvSpPr>
          <p:spPr>
            <a:xfrm rot="3600000">
              <a:off x="9710338" y="2501192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581BAED0-F68F-A6AC-32E5-0C56FDEAD3C2}"/>
                </a:ext>
              </a:extLst>
            </p:cNvPr>
            <p:cNvSpPr/>
            <p:nvPr/>
          </p:nvSpPr>
          <p:spPr>
            <a:xfrm rot="18000000">
              <a:off x="7841936" y="2499091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BA62265-172F-A691-6D28-74A950506FDA}"/>
                </a:ext>
              </a:extLst>
            </p:cNvPr>
            <p:cNvSpPr/>
            <p:nvPr/>
          </p:nvSpPr>
          <p:spPr>
            <a:xfrm rot="10800000">
              <a:off x="8768759" y="4114977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0711B47-A4F1-2FEE-B453-4B6802DF3795}"/>
                  </a:ext>
                </a:extLst>
              </p:cNvPr>
              <p:cNvSpPr txBox="1"/>
              <p:nvPr/>
            </p:nvSpPr>
            <p:spPr>
              <a:xfrm>
                <a:off x="390321" y="3997717"/>
                <a:ext cx="7311600" cy="1998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Potential: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Λ</m:t>
                              </m:r>
                              <m:sSub>
                                <m:sSubPr>
                                  <m:ctrlPr>
                                    <a:rPr lang="en-GB" sz="24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24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sz="24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ij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sz="24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→ Interactions between two quarks.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0711B47-A4F1-2FEE-B453-4B6802DF37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1" y="3997717"/>
                <a:ext cx="7311600" cy="1998624"/>
              </a:xfrm>
              <a:prstGeom prst="rect">
                <a:avLst/>
              </a:prstGeom>
              <a:blipFill>
                <a:blip r:embed="rId2"/>
                <a:stretch>
                  <a:fillRect l="-1251" t="-2439" b="-6098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A9ECFE6-9349-8193-430E-FD14C31155BE}"/>
                  </a:ext>
                </a:extLst>
              </p:cNvPr>
              <p:cNvSpPr txBox="1"/>
              <p:nvPr/>
            </p:nvSpPr>
            <p:spPr>
              <a:xfrm>
                <a:off x="8179592" y="3911512"/>
                <a:ext cx="3320410" cy="2343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 quark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momentum,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 relative distance between quarks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 quark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mass,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GB" sz="2400" b="1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 quark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spin operator,</a:t>
                </a:r>
              </a:p>
              <a:p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0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j-lt"/>
                      </a:rPr>
                      <m:t>Λ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 constants.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A9ECFE6-9349-8193-430E-FD14C3115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592" y="3911512"/>
                <a:ext cx="3320410" cy="2343334"/>
              </a:xfrm>
              <a:prstGeom prst="rect">
                <a:avLst/>
              </a:prstGeom>
              <a:blipFill>
                <a:blip r:embed="rId3"/>
                <a:stretch>
                  <a:fillRect l="-2941" t="-2083" r="-2574" b="-49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3CE53DC-5376-62F5-69B4-F843CC6583C3}"/>
                  </a:ext>
                </a:extLst>
              </p:cNvPr>
              <p:cNvSpPr txBox="1"/>
              <p:nvPr/>
            </p:nvSpPr>
            <p:spPr>
              <a:xfrm>
                <a:off x="390321" y="1213159"/>
                <a:ext cx="7311600" cy="1562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A general Hamiltonian for two-body forces: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3CE53DC-5376-62F5-69B4-F843CC658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1" y="1213159"/>
                <a:ext cx="7311600" cy="1562094"/>
              </a:xfrm>
              <a:prstGeom prst="rect">
                <a:avLst/>
              </a:prstGeom>
              <a:blipFill>
                <a:blip r:embed="rId4"/>
                <a:stretch>
                  <a:fillRect l="-1251" t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F297BA-7E63-B0F4-F36F-2E9A43B53702}"/>
                  </a:ext>
                </a:extLst>
              </p:cNvPr>
              <p:cNvSpPr txBox="1"/>
              <p:nvPr/>
            </p:nvSpPr>
            <p:spPr>
              <a:xfrm>
                <a:off x="390321" y="2698669"/>
                <a:ext cx="7311600" cy="13385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Semi-relativistic kinetic part: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GB" sz="2800" b="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800" b="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800" b="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A3F297BA-7E63-B0F4-F36F-2E9A43B53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21" y="2698669"/>
                <a:ext cx="7311600" cy="1338508"/>
              </a:xfrm>
              <a:prstGeom prst="rect">
                <a:avLst/>
              </a:prstGeom>
              <a:blipFill>
                <a:blip r:embed="rId5"/>
                <a:stretch>
                  <a:fillRect l="-1251" t="-3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40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6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50EBC-E711-6494-E7AB-756ED091A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91DFB5C-3900-DEC0-8BC6-658D82F2B4C4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A99B7E-33A6-7CD9-DC01-F5D97BE75FD3}"/>
              </a:ext>
            </a:extLst>
          </p:cNvPr>
          <p:cNvSpPr txBox="1"/>
          <p:nvPr/>
        </p:nvSpPr>
        <p:spPr>
          <a:xfrm>
            <a:off x="395999" y="360000"/>
            <a:ext cx="7053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Quark-Quark Potential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106723D-0717-7E3A-A738-4876216F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5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CBCA3D5-5522-491A-03B2-122CB0710683}"/>
                  </a:ext>
                </a:extLst>
              </p:cNvPr>
              <p:cNvSpPr txBox="1"/>
              <p:nvPr/>
            </p:nvSpPr>
            <p:spPr>
              <a:xfrm>
                <a:off x="1680883" y="2455279"/>
                <a:ext cx="8830235" cy="1296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8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8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8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8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Λ</m:t>
                              </m:r>
                              <m:sSub>
                                <m:sSubPr>
                                  <m:ctrlPr>
                                    <a:rPr lang="en-GB" sz="280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280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sz="2800" i="1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ij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8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8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800" b="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8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8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800" b="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BE" sz="28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8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CBCA3D5-5522-491A-03B2-122CB0710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883" y="2455279"/>
                <a:ext cx="8830235" cy="1296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53B1BE59-C135-D2D0-FA6B-D77FD43690C8}"/>
              </a:ext>
            </a:extLst>
          </p:cNvPr>
          <p:cNvSpPr txBox="1"/>
          <p:nvPr/>
        </p:nvSpPr>
        <p:spPr>
          <a:xfrm>
            <a:off x="4091601" y="4023686"/>
            <a:ext cx="1327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Central</a:t>
            </a:r>
          </a:p>
          <a:p>
            <a:pPr algn="ctr"/>
            <a:r>
              <a:rPr lang="en-GB" sz="28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</a:t>
            </a:r>
          </a:p>
          <a:p>
            <a:pPr algn="ctr"/>
            <a:r>
              <a:rPr lang="en-GB" sz="2800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Cornell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217BAA2-A885-F73E-A5FB-14AC1239C2F5}"/>
              </a:ext>
            </a:extLst>
          </p:cNvPr>
          <p:cNvSpPr txBox="1"/>
          <p:nvPr/>
        </p:nvSpPr>
        <p:spPr>
          <a:xfrm>
            <a:off x="7548272" y="4023686"/>
            <a:ext cx="1436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6"/>
                </a:solidFill>
              </a:rPr>
              <a:t>Spin</a:t>
            </a:r>
          </a:p>
          <a:p>
            <a:pPr algn="ctr"/>
            <a:r>
              <a:rPr lang="en-GB" sz="2800" noProof="0" dirty="0">
                <a:solidFill>
                  <a:schemeClr val="accent6"/>
                </a:solidFill>
              </a:rPr>
              <a:t>-</a:t>
            </a:r>
          </a:p>
          <a:p>
            <a:pPr algn="ctr"/>
            <a:r>
              <a:rPr lang="en-GB" sz="2800" noProof="0" dirty="0">
                <a:solidFill>
                  <a:schemeClr val="accent6"/>
                </a:solidFill>
              </a:rPr>
              <a:t>Yukawa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08020B-B044-D114-5CAE-4C03DA80F7CE}"/>
              </a:ext>
            </a:extLst>
          </p:cNvPr>
          <p:cNvSpPr/>
          <p:nvPr/>
        </p:nvSpPr>
        <p:spPr>
          <a:xfrm>
            <a:off x="3533775" y="2737806"/>
            <a:ext cx="2443162" cy="978388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29F433-C7C7-67EB-DE36-7843DE940051}"/>
              </a:ext>
            </a:extLst>
          </p:cNvPr>
          <p:cNvSpPr/>
          <p:nvPr/>
        </p:nvSpPr>
        <p:spPr>
          <a:xfrm>
            <a:off x="6274593" y="2512328"/>
            <a:ext cx="3983831" cy="1206247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2DB77D9-F6F6-9221-C707-0E9BEBAD7E60}"/>
              </a:ext>
            </a:extLst>
          </p:cNvPr>
          <p:cNvSpPr txBox="1"/>
          <p:nvPr/>
        </p:nvSpPr>
        <p:spPr>
          <a:xfrm>
            <a:off x="395999" y="1272080"/>
            <a:ext cx="3695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Standard interactions:</a:t>
            </a:r>
          </a:p>
        </p:txBody>
      </p:sp>
    </p:spTree>
    <p:extLst>
      <p:ext uri="{BB962C8B-B14F-4D97-AF65-F5344CB8AC3E}">
        <p14:creationId xmlns:p14="http://schemas.microsoft.com/office/powerpoint/2010/main" val="3912371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713BCC-A40A-3A6E-1AE1-09665E68B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AA9D2B-4D3A-5045-840D-7C5978883EAE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F36F9A-EBBC-830E-EE8B-72F2B106E88F}"/>
              </a:ext>
            </a:extLst>
          </p:cNvPr>
          <p:cNvSpPr txBox="1"/>
          <p:nvPr/>
        </p:nvSpPr>
        <p:spPr>
          <a:xfrm>
            <a:off x="395999" y="360000"/>
            <a:ext cx="7053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Quark-Diquark Hamiltonians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1E48E7B-7DE3-15DD-D778-2B2B89D36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6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3C70A9-6A2E-F1F6-BE77-C7E66A6BB574}"/>
              </a:ext>
            </a:extLst>
          </p:cNvPr>
          <p:cNvSpPr txBox="1"/>
          <p:nvPr/>
        </p:nvSpPr>
        <p:spPr>
          <a:xfrm>
            <a:off x="2909242" y="1096331"/>
            <a:ext cx="6373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Same form as for the three-body model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607AD7A-6A64-A299-986B-30D9B9091AE1}"/>
              </a:ext>
            </a:extLst>
          </p:cNvPr>
          <p:cNvCxnSpPr>
            <a:cxnSpLocks/>
            <a:endCxn id="3" idx="2"/>
          </p:cNvCxnSpPr>
          <p:nvPr/>
        </p:nvCxnSpPr>
        <p:spPr>
          <a:xfrm flipH="1">
            <a:off x="6096000" y="1748118"/>
            <a:ext cx="25794" cy="4839882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159C34E-7112-86EC-71E7-491526DA4C1C}"/>
              </a:ext>
            </a:extLst>
          </p:cNvPr>
          <p:cNvSpPr txBox="1"/>
          <p:nvPr/>
        </p:nvSpPr>
        <p:spPr>
          <a:xfrm>
            <a:off x="365062" y="1881229"/>
            <a:ext cx="349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Diquark: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D9FDD74-2C23-4E92-FE77-273A560D140D}"/>
              </a:ext>
            </a:extLst>
          </p:cNvPr>
          <p:cNvSpPr txBox="1"/>
          <p:nvPr/>
        </p:nvSpPr>
        <p:spPr>
          <a:xfrm>
            <a:off x="6223046" y="1881229"/>
            <a:ext cx="3499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Quark-diquark: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0E0F6A-F474-8CE6-B003-E2F04778C6DD}"/>
                  </a:ext>
                </a:extLst>
              </p:cNvPr>
              <p:cNvSpPr txBox="1"/>
              <p:nvPr/>
            </p:nvSpPr>
            <p:spPr>
              <a:xfrm>
                <a:off x="365062" y="2376545"/>
                <a:ext cx="5629686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𝑞𝑞</m:t>
                          </m:r>
                        </m:sub>
                      </m:sSub>
                      <m:d>
                        <m:dPr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60E0F6A-F474-8CE6-B003-E2F04778C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62" y="2376545"/>
                <a:ext cx="5629686" cy="8438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A642233-7F0F-DDDF-91D2-6974E735F4D5}"/>
                  </a:ext>
                </a:extLst>
              </p:cNvPr>
              <p:cNvSpPr txBox="1"/>
              <p:nvPr/>
            </p:nvSpPr>
            <p:spPr>
              <a:xfrm>
                <a:off x="6225760" y="2377289"/>
                <a:ext cx="5620868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GB" sz="24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𝐷𝑞</m:t>
                          </m:r>
                        </m:sub>
                      </m:sSub>
                      <m:d>
                        <m:dPr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A642233-7F0F-DDDF-91D2-6974E735F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760" y="2377289"/>
                <a:ext cx="5620868" cy="8438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e 11">
            <a:extLst>
              <a:ext uri="{FF2B5EF4-FFF2-40B4-BE49-F238E27FC236}">
                <a16:creationId xmlns:a16="http://schemas.microsoft.com/office/drawing/2014/main" id="{0A76EB60-AE35-C1FA-5067-C3100E72A184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0041105" y="458486"/>
            <a:ext cx="1728000" cy="1569072"/>
            <a:chOff x="4443934" y="2872023"/>
            <a:chExt cx="2697439" cy="2449355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AA3E5CA-FB03-79EC-DD9B-D84EF18ABCD8}"/>
                </a:ext>
              </a:extLst>
            </p:cNvPr>
            <p:cNvSpPr/>
            <p:nvPr/>
          </p:nvSpPr>
          <p:spPr>
            <a:xfrm rot="10800000">
              <a:off x="4443934" y="2872023"/>
              <a:ext cx="2697439" cy="126959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78B0C3E-7FD6-5DF3-47D4-569316FE0F38}"/>
                </a:ext>
              </a:extLst>
            </p:cNvPr>
            <p:cNvSpPr/>
            <p:nvPr/>
          </p:nvSpPr>
          <p:spPr>
            <a:xfrm rot="5400000">
              <a:off x="6270496" y="3148710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1</a:t>
              </a: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B7C9DCD-22CE-AF6F-A0D3-06FB0810081C}"/>
                </a:ext>
              </a:extLst>
            </p:cNvPr>
            <p:cNvSpPr/>
            <p:nvPr/>
          </p:nvSpPr>
          <p:spPr>
            <a:xfrm rot="5400000">
              <a:off x="4588935" y="3146818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2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1ECC012-2EFC-AE1B-A16D-84D47D0B50C8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 rot="5400000">
              <a:off x="5563033" y="4371234"/>
              <a:ext cx="45924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0721CFE-F282-104E-B8D0-351541A79479}"/>
                </a:ext>
              </a:extLst>
            </p:cNvPr>
            <p:cNvSpPr/>
            <p:nvPr/>
          </p:nvSpPr>
          <p:spPr>
            <a:xfrm rot="5400000">
              <a:off x="5432392" y="4601117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3</a:t>
              </a:r>
            </a:p>
          </p:txBody>
        </p: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E78A1FD5-3CD9-9116-F2A2-5504FDF8CFF7}"/>
                </a:ext>
              </a:extLst>
            </p:cNvPr>
            <p:cNvCxnSpPr>
              <a:cxnSpLocks/>
              <a:stCxn id="15" idx="4"/>
              <a:endCxn id="16" idx="0"/>
            </p:cNvCxnSpPr>
            <p:nvPr/>
          </p:nvCxnSpPr>
          <p:spPr>
            <a:xfrm rot="5400000" flipH="1">
              <a:off x="5789031" y="3026981"/>
              <a:ext cx="1892" cy="961564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BD13854-1A83-1C8F-F38A-4378D37E29F7}"/>
                  </a:ext>
                </a:extLst>
              </p:cNvPr>
              <p:cNvSpPr txBox="1"/>
              <p:nvPr/>
            </p:nvSpPr>
            <p:spPr>
              <a:xfrm>
                <a:off x="295194" y="3524746"/>
                <a:ext cx="5769423" cy="856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𝑞𝑞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0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0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0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0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00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Λ</m:t>
                              </m:r>
                              <m:r>
                                <a:rPr lang="en-GB" sz="20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0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0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0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3BD13854-1A83-1C8F-F38A-4378D37E2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94" y="3524746"/>
                <a:ext cx="5769423" cy="856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C22B0C8-938C-25E4-13DD-9F78DEE7A52D}"/>
                  </a:ext>
                </a:extLst>
              </p:cNvPr>
              <p:cNvSpPr txBox="1"/>
              <p:nvPr/>
            </p:nvSpPr>
            <p:spPr>
              <a:xfrm>
                <a:off x="558276" y="5142648"/>
                <a:ext cx="524325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GB" sz="32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GB" sz="32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𝛹</m:t>
                          </m:r>
                        </m:e>
                        <m:sub>
                          <m:r>
                            <a:rPr lang="en-GB" sz="32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GB" sz="3200" noProof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C22B0C8-938C-25E4-13DD-9F78DEE7A5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76" y="5142648"/>
                <a:ext cx="524325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214A4D1-CDB9-FC70-8AB4-8C97B95E337A}"/>
                  </a:ext>
                </a:extLst>
              </p:cNvPr>
              <p:cNvSpPr txBox="1"/>
              <p:nvPr/>
            </p:nvSpPr>
            <p:spPr>
              <a:xfrm>
                <a:off x="6687843" y="4441082"/>
                <a:ext cx="4642914" cy="561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What is the potential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𝐷𝑞</m:t>
                        </m:r>
                      </m:sub>
                    </m:sSub>
                    <m:r>
                      <a:rPr lang="en-GB" sz="28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8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?</a:t>
                </a: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214A4D1-CDB9-FC70-8AB4-8C97B95E3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7843" y="4441082"/>
                <a:ext cx="4642914" cy="561885"/>
              </a:xfrm>
              <a:prstGeom prst="rect">
                <a:avLst/>
              </a:prstGeom>
              <a:blipFill>
                <a:blip r:embed="rId6"/>
                <a:stretch>
                  <a:fillRect l="-787" t="-11957" r="-787" b="-22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98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29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E732C-9CC1-80AB-EF27-ABA8108B2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8B12BD2-902E-1303-2C29-66B2317BEA81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57AB2C-3362-3D91-069C-198CF148700E}"/>
              </a:ext>
            </a:extLst>
          </p:cNvPr>
          <p:cNvSpPr txBox="1"/>
          <p:nvPr/>
        </p:nvSpPr>
        <p:spPr>
          <a:xfrm>
            <a:off x="395999" y="360000"/>
            <a:ext cx="597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Quark-Diquark Potential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067473-0966-1D1E-2986-E9A9C396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7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EAD1FFE-846E-781D-80B7-6A5A37A96576}"/>
                  </a:ext>
                </a:extLst>
              </p:cNvPr>
              <p:cNvSpPr txBox="1"/>
              <p:nvPr/>
            </p:nvSpPr>
            <p:spPr>
              <a:xfrm>
                <a:off x="1218972" y="1188000"/>
                <a:ext cx="9435600" cy="1570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Colour considerations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A diquark = two quarks,</a:t>
                </a: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⊗3=</m:t>
                    </m:r>
                    <m:acc>
                      <m:accPr>
                        <m:chr m:val="̅"/>
                        <m:ctrlPr>
                          <a:rPr lang="en-GB" sz="2400" b="1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1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</m:acc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⊕6</m:t>
                    </m:r>
                  </m:oMath>
                </a14:m>
                <a:r>
                  <a:rPr lang="en-GB" sz="2400" noProof="0" dirty="0">
                    <a:solidFill>
                      <a:schemeClr val="accent3">
                        <a:lumMod val="7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EAD1FFE-846E-781D-80B7-6A5A37A96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972" y="1188000"/>
                <a:ext cx="9435600" cy="1570430"/>
              </a:xfrm>
              <a:prstGeom prst="rect">
                <a:avLst/>
              </a:prstGeom>
              <a:blipFill>
                <a:blip r:embed="rId2"/>
                <a:stretch>
                  <a:fillRect l="-1034" t="-3113" b="-856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4B6DA9-6A02-7ABB-D529-2D469BB498F9}"/>
                  </a:ext>
                </a:extLst>
              </p:cNvPr>
              <p:cNvSpPr txBox="1"/>
              <p:nvPr/>
            </p:nvSpPr>
            <p:spPr>
              <a:xfrm>
                <a:off x="1218315" y="4965480"/>
                <a:ext cx="9435600" cy="85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First assumption: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𝐷𝑞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sz="24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GB" sz="2400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𝑞𝑞</m:t>
                          </m:r>
                        </m:sub>
                      </m:sSub>
                      <m:r>
                        <a:rPr lang="fr-BE" sz="2400" b="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7E4B6DA9-6A02-7ABB-D529-2D469BB49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315" y="4965480"/>
                <a:ext cx="9435600" cy="859531"/>
              </a:xfrm>
              <a:prstGeom prst="rect">
                <a:avLst/>
              </a:prstGeom>
              <a:blipFill>
                <a:blip r:embed="rId3"/>
                <a:stretch>
                  <a:fillRect l="-1034" t="-5674" b="-4965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D0BB2D0-7D54-457B-C046-17892B7F5FB1}"/>
                  </a:ext>
                </a:extLst>
              </p:cNvPr>
              <p:cNvSpPr txBox="1"/>
              <p:nvPr/>
            </p:nvSpPr>
            <p:spPr>
              <a:xfrm>
                <a:off x="1218315" y="3025718"/>
                <a:ext cx="9435600" cy="1878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The baryon = colour singlet,</a:t>
                </a: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>
                  <a:spcAft>
                    <a:spcPts val="24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⊗</m:t>
                      </m:r>
                      <m:acc>
                        <m:accPr>
                          <m:chr m:val="̅"/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acc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⊕8</m:t>
                      </m:r>
                      <m:r>
                        <a:rPr lang="fr-BE" sz="24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The diquark transforms as an antiquark under the colour group SU(3).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BD0BB2D0-7D54-457B-C046-17892B7F5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315" y="3025718"/>
                <a:ext cx="9435600" cy="1878206"/>
              </a:xfrm>
              <a:prstGeom prst="rect">
                <a:avLst/>
              </a:prstGeom>
              <a:blipFill>
                <a:blip r:embed="rId4"/>
                <a:stretch>
                  <a:fillRect l="-1034" t="-2597" b="-649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09031D8A-7450-A687-FF73-F3F659CD8C56}"/>
              </a:ext>
            </a:extLst>
          </p:cNvPr>
          <p:cNvSpPr txBox="1"/>
          <p:nvPr/>
        </p:nvSpPr>
        <p:spPr>
          <a:xfrm>
            <a:off x="8042815" y="5203400"/>
            <a:ext cx="2930870" cy="72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chemeClr val="accent4"/>
                </a:solidFill>
              </a:rPr>
              <a:t>Diquark</a:t>
            </a:r>
            <a:r>
              <a:rPr lang="en-GB" sz="2400" noProof="0" dirty="0">
                <a:solidFill>
                  <a:schemeClr val="accent4"/>
                </a:solidFill>
              </a:rPr>
              <a:t> not point-like</a:t>
            </a:r>
          </a:p>
        </p:txBody>
      </p:sp>
    </p:spTree>
    <p:extLst>
      <p:ext uri="{BB962C8B-B14F-4D97-AF65-F5344CB8AC3E}">
        <p14:creationId xmlns:p14="http://schemas.microsoft.com/office/powerpoint/2010/main" val="141597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31FFA-6005-8222-FF22-C37E1D6CC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D47969-EEDF-C156-2C25-58F42A765E1C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85065C-89A3-2013-E2AE-2D8D9CC87033}"/>
              </a:ext>
            </a:extLst>
          </p:cNvPr>
          <p:cNvSpPr txBox="1"/>
          <p:nvPr/>
        </p:nvSpPr>
        <p:spPr>
          <a:xfrm>
            <a:off x="395999" y="360000"/>
            <a:ext cx="597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Quark-Diquark Potential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D96958-88A3-5D6A-A11E-B8099C2D0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8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ABA4912-43A5-556B-32D9-1DEBBC462CFF}"/>
              </a:ext>
            </a:extLst>
          </p:cNvPr>
          <p:cNvSpPr txBox="1"/>
          <p:nvPr/>
        </p:nvSpPr>
        <p:spPr>
          <a:xfrm>
            <a:off x="1218315" y="1188000"/>
            <a:ext cx="904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Spatial extension considerations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557EB2C-1A3E-1791-83F3-C1DFFB89D648}"/>
                  </a:ext>
                </a:extLst>
              </p:cNvPr>
              <p:cNvSpPr txBox="1"/>
              <p:nvPr/>
            </p:nvSpPr>
            <p:spPr>
              <a:xfrm>
                <a:off x="1226421" y="2779342"/>
                <a:ext cx="9739158" cy="2326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Test of two convolution formulas:</a:t>
                </a:r>
                <a:endParaRPr lang="en-GB" sz="2400" i="1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pPr algn="ctr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b="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b="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𝐷𝑞</m:t>
                        </m:r>
                      </m:sub>
                      <m:sup>
                        <m:r>
                          <a:rPr lang="en-GB" sz="2400" b="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d>
                      <m:dPr>
                        <m:ctrlP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</m:d>
                    <m:r>
                      <a:rPr lang="en-GB" sz="240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i="1" noProof="0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400" i="1" noProof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i="1" noProof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𝛹</m:t>
                                    </m:r>
                                  </m:e>
                                  <m:sub>
                                    <m:r>
                                      <a:rPr lang="en-GB" sz="2400" i="1" noProof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sz="2400" b="1" i="1" noProof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 b="1" i="1" noProof="0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2 </m:t>
                        </m:r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𝑞𝑞</m:t>
                            </m:r>
                          </m:sub>
                        </m:sSub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(|</m:t>
                        </m:r>
                        <m: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GB" sz="2400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|)</m:t>
                        </m:r>
                      </m:e>
                    </m:nary>
                  </m:oMath>
                </a14:m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</a:rPr>
                  <a:t>,</a:t>
                </a:r>
              </a:p>
              <a:p>
                <a:pPr algn="ctr">
                  <a:spcBef>
                    <a:spcPts val="1800"/>
                  </a:spcBef>
                  <a:spcAft>
                    <a:spcPts val="18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𝐷𝑞</m:t>
                        </m:r>
                      </m:sub>
                      <m:sup>
                        <m:r>
                          <a:rPr lang="en-GB" sz="2400" b="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</m:d>
                    <m:r>
                      <a:rPr lang="en-GB" sz="2400" i="1" noProof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noProof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8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i="1" noProof="0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400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𝛹</m:t>
                                    </m:r>
                                  </m:e>
                                  <m:sub>
                                    <m:r>
                                      <a:rPr lang="en-GB" sz="2400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sz="2400" b="0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 b="0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2 </m:t>
                                    </m:r>
                                    <m:r>
                                      <a:rPr lang="en-GB" sz="2400" b="1" i="1" noProof="0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2 </m:t>
                        </m:r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5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𝑞𝑞</m:t>
                            </m:r>
                          </m:sub>
                        </m:sSub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(|</m:t>
                        </m:r>
                        <m: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GB" sz="2400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|)</m:t>
                        </m:r>
                      </m:e>
                    </m:nary>
                  </m:oMath>
                </a14:m>
                <a:r>
                  <a:rPr lang="en-GB" sz="2400" noProof="0" dirty="0">
                    <a:solidFill>
                      <a:schemeClr val="accent6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557EB2C-1A3E-1791-83F3-C1DFFB89D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421" y="2779342"/>
                <a:ext cx="9739158" cy="2326534"/>
              </a:xfrm>
              <a:prstGeom prst="rect">
                <a:avLst/>
              </a:prstGeom>
              <a:blipFill>
                <a:blip r:embed="rId2"/>
                <a:stretch>
                  <a:fillRect l="-939" t="-2094" b="-41099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>
            <a:extLst>
              <a:ext uri="{FF2B5EF4-FFF2-40B4-BE49-F238E27FC236}">
                <a16:creationId xmlns:a16="http://schemas.microsoft.com/office/drawing/2014/main" id="{60D6C86C-083D-7674-12F9-4C137C6E5FCC}"/>
              </a:ext>
            </a:extLst>
          </p:cNvPr>
          <p:cNvSpPr txBox="1"/>
          <p:nvPr/>
        </p:nvSpPr>
        <p:spPr>
          <a:xfrm>
            <a:off x="2461175" y="5204774"/>
            <a:ext cx="726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New procedure including the colour density from [2].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12624F8-20CF-9799-18DE-4876FAEC4CCD}"/>
              </a:ext>
            </a:extLst>
          </p:cNvPr>
          <p:cNvSpPr txBox="1"/>
          <p:nvPr/>
        </p:nvSpPr>
        <p:spPr>
          <a:xfrm>
            <a:off x="3597974" y="1872503"/>
            <a:ext cx="4996052" cy="684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800" noProof="0" dirty="0">
                <a:solidFill>
                  <a:schemeClr val="accent4"/>
                </a:solidFill>
              </a:rPr>
              <a:t>Convolution with colour density.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BE31622-03E5-9235-3DAD-E2C00AC82C94}"/>
              </a:ext>
            </a:extLst>
          </p:cNvPr>
          <p:cNvSpPr txBox="1"/>
          <p:nvPr/>
        </p:nvSpPr>
        <p:spPr>
          <a:xfrm>
            <a:off x="395999" y="6229540"/>
            <a:ext cx="4834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kern="0" noProof="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[1] Giannuzzi, Phys. Rev. D </a:t>
            </a:r>
            <a:r>
              <a:rPr lang="en-GB" sz="1800" b="1" kern="0" noProof="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79</a:t>
            </a:r>
            <a:r>
              <a:rPr lang="en-GB" sz="1800" kern="0" noProof="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, 094002 (2009),</a:t>
            </a:r>
            <a:endParaRPr lang="en-GB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C75B907-62D5-77EF-E242-24348C737C99}"/>
              </a:ext>
            </a:extLst>
          </p:cNvPr>
          <p:cNvSpPr txBox="1"/>
          <p:nvPr/>
        </p:nvSpPr>
        <p:spPr>
          <a:xfrm>
            <a:off x="5749351" y="6229540"/>
            <a:ext cx="5190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kern="0" noProof="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[2] 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Nazarov, Phys. Rev. B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87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, 165125 (2013).</a:t>
            </a:r>
            <a:endParaRPr lang="en-GB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3820DDE-DA94-EEB5-0942-46B76412E6D2}"/>
              </a:ext>
            </a:extLst>
          </p:cNvPr>
          <p:cNvSpPr txBox="1"/>
          <p:nvPr/>
        </p:nvSpPr>
        <p:spPr>
          <a:xfrm>
            <a:off x="8700803" y="3606722"/>
            <a:ext cx="588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[1]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2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939E6-0919-A011-40FB-AD5AD93A1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B9B910-AFA4-EE4A-C8A5-527D4F9D155D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949A0E4-96F2-DB8A-A736-B745932706BB}"/>
              </a:ext>
            </a:extLst>
          </p:cNvPr>
          <p:cNvSpPr txBox="1"/>
          <p:nvPr/>
        </p:nvSpPr>
        <p:spPr>
          <a:xfrm>
            <a:off x="395999" y="360000"/>
            <a:ext cx="597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6B80C-FFCD-E1FE-C21C-8BEE784AE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9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373A74-D4A5-50D6-4FA6-0812D585F3C5}"/>
              </a:ext>
            </a:extLst>
          </p:cNvPr>
          <p:cNvSpPr txBox="1"/>
          <p:nvPr/>
        </p:nvSpPr>
        <p:spPr>
          <a:xfrm>
            <a:off x="440358" y="1271253"/>
            <a:ext cx="5484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4"/>
                </a:solidFill>
              </a:rPr>
              <a:t>For the quark-diquark </a:t>
            </a:r>
            <a:r>
              <a:rPr lang="en-GB" sz="2800" dirty="0">
                <a:solidFill>
                  <a:schemeClr val="accent4"/>
                </a:solidFill>
              </a:rPr>
              <a:t>approximation</a:t>
            </a:r>
            <a:endParaRPr lang="en-GB" sz="2800" noProof="0" dirty="0">
              <a:solidFill>
                <a:schemeClr val="accent4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185174-7E08-AE3B-7F86-29B1846CD2CD}"/>
              </a:ext>
            </a:extLst>
          </p:cNvPr>
          <p:cNvSpPr txBox="1"/>
          <p:nvPr/>
        </p:nvSpPr>
        <p:spPr>
          <a:xfrm>
            <a:off x="7083164" y="1271253"/>
            <a:ext cx="3852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4"/>
                </a:solidFill>
              </a:rPr>
              <a:t>For the three-body model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BA8CB6D-86B0-9710-3A99-9B029E9BCFF1}"/>
              </a:ext>
            </a:extLst>
          </p:cNvPr>
          <p:cNvCxnSpPr>
            <a:cxnSpLocks/>
          </p:cNvCxnSpPr>
          <p:nvPr/>
        </p:nvCxnSpPr>
        <p:spPr>
          <a:xfrm>
            <a:off x="6096000" y="1271253"/>
            <a:ext cx="0" cy="5316747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FB565E77-711E-C333-CF82-DEF3291B3E39}"/>
              </a:ext>
            </a:extLst>
          </p:cNvPr>
          <p:cNvSpPr txBox="1"/>
          <p:nvPr/>
        </p:nvSpPr>
        <p:spPr>
          <a:xfrm>
            <a:off x="440358" y="1923620"/>
            <a:ext cx="5484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Lagrange mesh method (LMM)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453A94-21A6-84A7-52EA-8EF7769151C4}"/>
              </a:ext>
            </a:extLst>
          </p:cNvPr>
          <p:cNvSpPr txBox="1"/>
          <p:nvPr/>
        </p:nvSpPr>
        <p:spPr>
          <a:xfrm>
            <a:off x="6266958" y="1923620"/>
            <a:ext cx="5484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Oscillator basis expansion (OBE)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651B2A2-2325-4CBD-24A3-DF7498507AA1}"/>
                  </a:ext>
                </a:extLst>
              </p:cNvPr>
              <p:cNvSpPr txBox="1"/>
              <p:nvPr/>
            </p:nvSpPr>
            <p:spPr>
              <a:xfrm>
                <a:off x="7332104" y="2782093"/>
                <a:ext cx="3354392" cy="592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28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8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8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8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8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8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BE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BE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8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651B2A2-2325-4CBD-24A3-DF7498507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104" y="2782093"/>
                <a:ext cx="3354392" cy="5924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e 27">
            <a:extLst>
              <a:ext uri="{FF2B5EF4-FFF2-40B4-BE49-F238E27FC236}">
                <a16:creationId xmlns:a16="http://schemas.microsoft.com/office/drawing/2014/main" id="{4BE71391-DAD3-4765-4314-1FB519A90FF4}"/>
              </a:ext>
            </a:extLst>
          </p:cNvPr>
          <p:cNvGrpSpPr>
            <a:grpSpLocks noChangeAspect="1"/>
          </p:cNvGrpSpPr>
          <p:nvPr/>
        </p:nvGrpSpPr>
        <p:grpSpPr>
          <a:xfrm>
            <a:off x="7882619" y="3889022"/>
            <a:ext cx="2272377" cy="2196000"/>
            <a:chOff x="9949630" y="2695805"/>
            <a:chExt cx="1591970" cy="1538457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013D8146-033A-FB16-5334-665B6002AAC8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10075769" y="2768431"/>
              <a:ext cx="1538457" cy="1393205"/>
              <a:chOff x="4589198" y="3146555"/>
              <a:chExt cx="2401559" cy="2174823"/>
            </a:xfrm>
          </p:grpSpPr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8139A154-9B27-868F-188C-4948B2A3810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5245634" y="4053835"/>
                <a:ext cx="1094037" cy="2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7C3CCF9B-E3FD-D007-D301-429F7362D31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789032" y="3026981"/>
                <a:ext cx="1892" cy="961564"/>
              </a:xfrm>
              <a:prstGeom prst="line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Ellipse 33">
                <a:extLst>
                  <a:ext uri="{FF2B5EF4-FFF2-40B4-BE49-F238E27FC236}">
                    <a16:creationId xmlns:a16="http://schemas.microsoft.com/office/drawing/2014/main" id="{4054CE4E-CAF9-24CE-5959-34BF7389BD7B}"/>
                  </a:ext>
                </a:extLst>
              </p:cNvPr>
              <p:cNvSpPr/>
              <p:nvPr/>
            </p:nvSpPr>
            <p:spPr>
              <a:xfrm rot="5400000">
                <a:off x="4588935" y="3146818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2</a:t>
                </a:r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0A9EE6E7-5991-D9D2-D411-E8E2A2904870}"/>
                  </a:ext>
                </a:extLst>
              </p:cNvPr>
              <p:cNvSpPr/>
              <p:nvPr/>
            </p:nvSpPr>
            <p:spPr>
              <a:xfrm rot="5400000">
                <a:off x="5432392" y="4601117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3</a:t>
                </a: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B9A5058C-29F8-B363-0256-4FED6D646C3A}"/>
                  </a:ext>
                </a:extLst>
              </p:cNvPr>
              <p:cNvSpPr/>
              <p:nvPr/>
            </p:nvSpPr>
            <p:spPr>
              <a:xfrm rot="5400000">
                <a:off x="6270496" y="3148710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1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21CF1CD9-3222-CB65-8FAE-B86BF0F3B5DC}"/>
                    </a:ext>
                  </a:extLst>
                </p:cNvPr>
                <p:cNvSpPr txBox="1"/>
                <p:nvPr/>
              </p:nvSpPr>
              <p:spPr>
                <a:xfrm>
                  <a:off x="9949630" y="3280367"/>
                  <a:ext cx="502920" cy="3234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oMath>
                    </m:oMathPara>
                  </a14:m>
                  <a:endParaRPr lang="en-GB" sz="2400" b="1" noProof="0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21CF1CD9-3222-CB65-8FAE-B86BF0F3B5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49630" y="3280367"/>
                  <a:ext cx="502920" cy="323430"/>
                </a:xfrm>
                <a:prstGeom prst="rect">
                  <a:avLst/>
                </a:prstGeom>
                <a:blipFill>
                  <a:blip r:embed="rId3"/>
                  <a:stretch>
                    <a:fillRect b="-11842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A0C7B773-1846-47E4-88C4-919C3DD9D3F0}"/>
                    </a:ext>
                  </a:extLst>
                </p:cNvPr>
                <p:cNvSpPr txBox="1"/>
                <p:nvPr/>
              </p:nvSpPr>
              <p:spPr>
                <a:xfrm>
                  <a:off x="10478144" y="3140479"/>
                  <a:ext cx="502920" cy="3234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oMath>
                    </m:oMathPara>
                  </a14:m>
                  <a:endParaRPr lang="en-GB" sz="2400" b="1" noProof="0" dirty="0">
                    <a:solidFill>
                      <a:schemeClr val="accent5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A0C7B773-1846-47E4-88C4-919C3DD9D3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8144" y="3140479"/>
                  <a:ext cx="502920" cy="32343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44081EE7-A16C-24D5-396A-6402423DCF6B}"/>
                  </a:ext>
                </a:extLst>
              </p:cNvPr>
              <p:cNvSpPr txBox="1"/>
              <p:nvPr/>
            </p:nvSpPr>
            <p:spPr>
              <a:xfrm>
                <a:off x="1302095" y="2782093"/>
                <a:ext cx="3761210" cy="587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ctrlPr>
                            <a:rPr lang="en-GB" sz="28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8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8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8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𝐷𝑞</m:t>
                              </m:r>
                            </m:sub>
                          </m:sSub>
                          <m:r>
                            <a:rPr lang="en-GB" sz="28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8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800" b="0" i="1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𝐷𝑞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BE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BE" sz="28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8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44081EE7-A16C-24D5-396A-6402423DC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095" y="2782093"/>
                <a:ext cx="3761210" cy="5872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e 49">
            <a:extLst>
              <a:ext uri="{FF2B5EF4-FFF2-40B4-BE49-F238E27FC236}">
                <a16:creationId xmlns:a16="http://schemas.microsoft.com/office/drawing/2014/main" id="{2C0B1B3B-31E8-18BF-2F1A-4DBF7A34DF97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953665" y="3871022"/>
            <a:ext cx="2458070" cy="2232000"/>
            <a:chOff x="4443934" y="2872023"/>
            <a:chExt cx="2697439" cy="2449355"/>
          </a:xfrm>
        </p:grpSpPr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57ADB782-13AB-95A3-2DBF-2338FE208574}"/>
                </a:ext>
              </a:extLst>
            </p:cNvPr>
            <p:cNvSpPr/>
            <p:nvPr/>
          </p:nvSpPr>
          <p:spPr>
            <a:xfrm rot="10800000">
              <a:off x="4443934" y="2872023"/>
              <a:ext cx="2697439" cy="126959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978985AA-EC54-30DB-AFAC-B5F9AC2570AF}"/>
                </a:ext>
              </a:extLst>
            </p:cNvPr>
            <p:cNvCxnSpPr>
              <a:cxnSpLocks/>
              <a:endCxn id="55" idx="2"/>
            </p:cNvCxnSpPr>
            <p:nvPr/>
          </p:nvCxnSpPr>
          <p:spPr>
            <a:xfrm rot="5400000">
              <a:off x="5245635" y="4053836"/>
              <a:ext cx="1094037" cy="0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A6060F1F-C42D-B727-727F-3E665938D9A4}"/>
                </a:ext>
              </a:extLst>
            </p:cNvPr>
            <p:cNvSpPr/>
            <p:nvPr/>
          </p:nvSpPr>
          <p:spPr>
            <a:xfrm rot="5400000">
              <a:off x="5432392" y="4601117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3</a:t>
              </a: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6B351A59-B0C0-05F3-6660-CF1A3CABD067}"/>
                </a:ext>
              </a:extLst>
            </p:cNvPr>
            <p:cNvCxnSpPr>
              <a:cxnSpLocks/>
              <a:stCxn id="52" idx="4"/>
              <a:endCxn id="53" idx="0"/>
            </p:cNvCxnSpPr>
            <p:nvPr/>
          </p:nvCxnSpPr>
          <p:spPr>
            <a:xfrm rot="5400000" flipH="1">
              <a:off x="5789031" y="3026981"/>
              <a:ext cx="1892" cy="961564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47BD7EB6-A285-CE18-2500-4D5240E1F53A}"/>
                </a:ext>
              </a:extLst>
            </p:cNvPr>
            <p:cNvSpPr/>
            <p:nvPr/>
          </p:nvSpPr>
          <p:spPr>
            <a:xfrm rot="5400000">
              <a:off x="6270496" y="3148710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1</a:t>
              </a:r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D16019C-5351-1204-B7D6-C0AD70FFB9BB}"/>
                </a:ext>
              </a:extLst>
            </p:cNvPr>
            <p:cNvSpPr/>
            <p:nvPr/>
          </p:nvSpPr>
          <p:spPr>
            <a:xfrm rot="5400000">
              <a:off x="4588935" y="3146818"/>
              <a:ext cx="720524" cy="719998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noProof="0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869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15B52-C7B2-9416-1D6B-990D5D8F8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EB8709-6D65-F693-AF71-A4FF0D992945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B1E43E-DBCF-7B42-E990-F015ACCA0E37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Practical 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Application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A026C1-17D1-837A-9061-605E93A59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10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43AE4EA-8144-695F-0216-70D5EAF4F8F5}"/>
              </a:ext>
            </a:extLst>
          </p:cNvPr>
          <p:cNvSpPr txBox="1"/>
          <p:nvPr/>
        </p:nvSpPr>
        <p:spPr>
          <a:xfrm>
            <a:off x="285176" y="3198167"/>
            <a:ext cx="13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chemeClr val="accent2">
                    <a:lumMod val="75000"/>
                  </a:schemeClr>
                </a:solidFill>
              </a:rPr>
              <a:t>3-body</a:t>
            </a:r>
            <a:endParaRPr lang="en-GB" sz="2800" b="1" noProof="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DCC5E19-C55E-8C2F-00E4-3C89401E6C47}"/>
              </a:ext>
            </a:extLst>
          </p:cNvPr>
          <p:cNvCxnSpPr>
            <a:cxnSpLocks/>
          </p:cNvCxnSpPr>
          <p:nvPr/>
        </p:nvCxnSpPr>
        <p:spPr>
          <a:xfrm>
            <a:off x="1740873" y="3429000"/>
            <a:ext cx="88186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AAAEECD-6F6F-8DB7-416A-73A897661155}"/>
              </a:ext>
            </a:extLst>
          </p:cNvPr>
          <p:cNvSpPr txBox="1"/>
          <p:nvPr/>
        </p:nvSpPr>
        <p:spPr>
          <a:xfrm>
            <a:off x="2793889" y="3198166"/>
            <a:ext cx="202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chemeClr val="accent2">
                    <a:lumMod val="75000"/>
                  </a:schemeClr>
                </a:solidFill>
              </a:rPr>
              <a:t>Eigenstates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1664DA0-D1EC-0569-C727-78323F8E04F0}"/>
              </a:ext>
            </a:extLst>
          </p:cNvPr>
          <p:cNvCxnSpPr>
            <a:cxnSpLocks/>
          </p:cNvCxnSpPr>
          <p:nvPr/>
        </p:nvCxnSpPr>
        <p:spPr>
          <a:xfrm>
            <a:off x="5034786" y="3429000"/>
            <a:ext cx="88186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AD1AB2A6-556C-87B3-E74C-34BD128896F4}"/>
              </a:ext>
            </a:extLst>
          </p:cNvPr>
          <p:cNvSpPr txBox="1"/>
          <p:nvPr/>
        </p:nvSpPr>
        <p:spPr>
          <a:xfrm>
            <a:off x="6129748" y="3013502"/>
            <a:ext cx="2027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chemeClr val="accent2">
                    <a:lumMod val="75000"/>
                  </a:schemeClr>
                </a:solidFill>
              </a:rPr>
              <a:t>Dominant components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974E164-AC12-927F-9FA1-60FF84672F5E}"/>
              </a:ext>
            </a:extLst>
          </p:cNvPr>
          <p:cNvCxnSpPr>
            <a:cxnSpLocks/>
          </p:cNvCxnSpPr>
          <p:nvPr/>
        </p:nvCxnSpPr>
        <p:spPr>
          <a:xfrm>
            <a:off x="8370644" y="3429000"/>
            <a:ext cx="881867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B6BC286-B57D-E132-5399-6069B7CFB36B}"/>
              </a:ext>
            </a:extLst>
          </p:cNvPr>
          <p:cNvSpPr txBox="1"/>
          <p:nvPr/>
        </p:nvSpPr>
        <p:spPr>
          <a:xfrm>
            <a:off x="9465607" y="3198168"/>
            <a:ext cx="2406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chemeClr val="accent2">
                    <a:lumMod val="75000"/>
                  </a:schemeClr>
                </a:solidFill>
              </a:rPr>
              <a:t>Quark-diquark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CD084C43-D3AD-20AD-9CA8-5F710887A0A6}"/>
              </a:ext>
            </a:extLst>
          </p:cNvPr>
          <p:cNvGrpSpPr/>
          <p:nvPr/>
        </p:nvGrpSpPr>
        <p:grpSpPr>
          <a:xfrm>
            <a:off x="6207965" y="4121150"/>
            <a:ext cx="1871366" cy="1373520"/>
            <a:chOff x="6194478" y="4121150"/>
            <a:chExt cx="1871366" cy="1373520"/>
          </a:xfrm>
        </p:grpSpPr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04B0A75E-4CC0-BBA4-13CB-711E9304439E}"/>
                </a:ext>
              </a:extLst>
            </p:cNvPr>
            <p:cNvCxnSpPr>
              <a:cxnSpLocks/>
            </p:cNvCxnSpPr>
            <p:nvPr/>
          </p:nvCxnSpPr>
          <p:spPr>
            <a:xfrm>
              <a:off x="7130161" y="4121150"/>
              <a:ext cx="0" cy="72000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10B19D5D-65FF-9569-2129-EB9607A48F34}"/>
                    </a:ext>
                  </a:extLst>
                </p:cNvPr>
                <p:cNvSpPr txBox="1"/>
                <p:nvPr/>
              </p:nvSpPr>
              <p:spPr>
                <a:xfrm>
                  <a:off x="6194478" y="4902200"/>
                  <a:ext cx="1871366" cy="5924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begChr m:val="|"/>
                            <m:endChr m:val="⟩"/>
                            <m:ctrlPr>
                              <a:rPr lang="en-GB" sz="280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GB" sz="28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0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begChr m:val="|"/>
                            <m:endChr m:val="⟩"/>
                            <m:ctrlPr>
                              <a:rPr lang="en-GB" sz="2800" i="1" noProof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 noProof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 noProof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GB" sz="28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GB" sz="28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10B19D5D-65FF-9569-2129-EB9607A48F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4478" y="4902200"/>
                  <a:ext cx="1871366" cy="59247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4694B923-9AA5-D93F-EC92-1757C98D08DA}"/>
              </a:ext>
            </a:extLst>
          </p:cNvPr>
          <p:cNvGrpSpPr/>
          <p:nvPr/>
        </p:nvGrpSpPr>
        <p:grpSpPr>
          <a:xfrm>
            <a:off x="2139145" y="4121150"/>
            <a:ext cx="3341707" cy="2175625"/>
            <a:chOff x="2075645" y="4121150"/>
            <a:chExt cx="3341707" cy="2175625"/>
          </a:xfrm>
        </p:grpSpPr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02FF2C1-EBF9-52C2-89E3-7467B1FDECE4}"/>
                </a:ext>
              </a:extLst>
            </p:cNvPr>
            <p:cNvCxnSpPr>
              <a:cxnSpLocks/>
            </p:cNvCxnSpPr>
            <p:nvPr/>
          </p:nvCxnSpPr>
          <p:spPr>
            <a:xfrm>
              <a:off x="3746498" y="4121150"/>
              <a:ext cx="0" cy="72000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BED9DC9E-BF92-EDFF-0582-FFB53D23D005}"/>
                    </a:ext>
                  </a:extLst>
                </p:cNvPr>
                <p:cNvSpPr txBox="1"/>
                <p:nvPr/>
              </p:nvSpPr>
              <p:spPr>
                <a:xfrm>
                  <a:off x="2075645" y="4902200"/>
                  <a:ext cx="3341707" cy="59247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8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begChr m:val="|"/>
                            <m:endChr m:val="⟩"/>
                            <m:ctrlPr>
                              <a:rPr lang="en-GB" sz="280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GB" sz="28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begChr m:val="|"/>
                            <m:endChr m:val="⟩"/>
                            <m:ctrlPr>
                              <a:rPr lang="en-GB" sz="2800" i="1" noProof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800" i="1" noProof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 noProof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𝛷</m:t>
                                </m:r>
                              </m:e>
                              <m:sub>
                                <m:r>
                                  <a:rPr lang="en-GB" sz="28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  <m:r>
                          <a:rPr lang="en-GB" sz="28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+…</m:t>
                        </m:r>
                      </m:oMath>
                    </m:oMathPara>
                  </a14:m>
                  <a:endParaRPr lang="en-GB" sz="28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BED9DC9E-BF92-EDFF-0582-FFB53D23D0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5645" y="4902200"/>
                  <a:ext cx="3341707" cy="5924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0E130422-2358-1CAD-D336-43318610AB6F}"/>
                    </a:ext>
                  </a:extLst>
                </p:cNvPr>
                <p:cNvSpPr txBox="1"/>
                <p:nvPr/>
              </p:nvSpPr>
              <p:spPr>
                <a:xfrm>
                  <a:off x="2477065" y="5835110"/>
                  <a:ext cx="2538866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sz="2400" b="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</m:e>
                          <m:sup>
                            <m:r>
                              <a:rPr lang="fr-FR" sz="2400" b="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GB" sz="2400" b="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noProof="0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d>
                          </m:e>
                          <m:sup>
                            <m:r>
                              <a:rPr lang="fr-FR" sz="2400" b="0" i="1" noProof="0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≥…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0E130422-2358-1CAD-D336-43318610AB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7065" y="5835110"/>
                  <a:ext cx="2538866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842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160384AD-FDC0-1062-F13F-7941A532EE90}"/>
              </a:ext>
            </a:extLst>
          </p:cNvPr>
          <p:cNvGrpSpPr/>
          <p:nvPr/>
        </p:nvGrpSpPr>
        <p:grpSpPr>
          <a:xfrm>
            <a:off x="532169" y="4121150"/>
            <a:ext cx="825491" cy="1337484"/>
            <a:chOff x="490223" y="4121150"/>
            <a:chExt cx="825491" cy="13374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98F35000-D064-750B-90B1-C0BA17535152}"/>
                    </a:ext>
                  </a:extLst>
                </p:cNvPr>
                <p:cNvSpPr txBox="1"/>
                <p:nvPr/>
              </p:nvSpPr>
              <p:spPr>
                <a:xfrm>
                  <a:off x="490223" y="4902200"/>
                  <a:ext cx="825491" cy="5564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𝑞𝑞𝑞</m:t>
                            </m:r>
                          </m:sub>
                        </m:sSub>
                      </m:oMath>
                    </m:oMathPara>
                  </a14:m>
                  <a:endParaRPr lang="en-GB" sz="28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98F35000-D064-750B-90B1-C0BA175351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223" y="4902200"/>
                  <a:ext cx="825491" cy="556434"/>
                </a:xfrm>
                <a:prstGeom prst="rect">
                  <a:avLst/>
                </a:prstGeom>
                <a:blipFill>
                  <a:blip r:embed="rId5"/>
                  <a:stretch>
                    <a:fillRect r="-7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849EF8D0-60FE-C73E-D035-C6DC0142FAE9}"/>
                </a:ext>
              </a:extLst>
            </p:cNvPr>
            <p:cNvCxnSpPr>
              <a:cxnSpLocks/>
            </p:cNvCxnSpPr>
            <p:nvPr/>
          </p:nvCxnSpPr>
          <p:spPr>
            <a:xfrm>
              <a:off x="902969" y="4121150"/>
              <a:ext cx="0" cy="720000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6145FF73-0D99-CC8B-086C-90F0C5031150}"/>
              </a:ext>
            </a:extLst>
          </p:cNvPr>
          <p:cNvGrpSpPr/>
          <p:nvPr/>
        </p:nvGrpSpPr>
        <p:grpSpPr>
          <a:xfrm>
            <a:off x="9909909" y="4121150"/>
            <a:ext cx="1517684" cy="1455658"/>
            <a:chOff x="9885027" y="4121150"/>
            <a:chExt cx="1517684" cy="14556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C607BE6A-038D-9A84-1444-2D9A381993BB}"/>
                    </a:ext>
                  </a:extLst>
                </p:cNvPr>
                <p:cNvSpPr txBox="1"/>
                <p:nvPr/>
              </p:nvSpPr>
              <p:spPr>
                <a:xfrm>
                  <a:off x="9885027" y="4902200"/>
                  <a:ext cx="1517684" cy="6746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𝐷𝑞</m:t>
                            </m:r>
                          </m:sub>
                          <m:sup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bSup>
                        <m:r>
                          <a:rPr lang="en-GB" sz="28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GB" sz="28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𝐷𝑞</m:t>
                            </m:r>
                          </m:sub>
                          <m:sup>
                            <m:r>
                              <a:rPr lang="en-GB" sz="2800" b="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p>
                        </m:sSubSup>
                      </m:oMath>
                    </m:oMathPara>
                  </a14:m>
                  <a:endParaRPr lang="en-GB" sz="28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ZoneTexte 35">
                  <a:extLst>
                    <a:ext uri="{FF2B5EF4-FFF2-40B4-BE49-F238E27FC236}">
                      <a16:creationId xmlns:a16="http://schemas.microsoft.com/office/drawing/2014/main" id="{C607BE6A-038D-9A84-1444-2D9A381993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85027" y="4902200"/>
                  <a:ext cx="1517684" cy="67460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19948448-8F0A-0303-5A95-7ECD91AA21C6}"/>
                </a:ext>
              </a:extLst>
            </p:cNvPr>
            <p:cNvCxnSpPr>
              <a:cxnSpLocks/>
            </p:cNvCxnSpPr>
            <p:nvPr/>
          </p:nvCxnSpPr>
          <p:spPr>
            <a:xfrm>
              <a:off x="10643869" y="4121150"/>
              <a:ext cx="0" cy="720000"/>
            </a:xfrm>
            <a:prstGeom prst="straightConnector1">
              <a:avLst/>
            </a:prstGeom>
            <a:ln w="38100">
              <a:solidFill>
                <a:schemeClr val="accent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4F03C18-64FF-3171-951F-CBC1CEEFCD31}"/>
              </a:ext>
            </a:extLst>
          </p:cNvPr>
          <p:cNvGrpSpPr/>
          <p:nvPr/>
        </p:nvGrpSpPr>
        <p:grpSpPr>
          <a:xfrm>
            <a:off x="208300" y="1277839"/>
            <a:ext cx="1473228" cy="1550997"/>
            <a:chOff x="166354" y="1277839"/>
            <a:chExt cx="1473228" cy="1550997"/>
          </a:xfrm>
        </p:grpSpPr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8BEC8E63-E1E0-8055-2932-1BF798BDC285}"/>
                </a:ext>
              </a:extLst>
            </p:cNvPr>
            <p:cNvSpPr txBox="1"/>
            <p:nvPr/>
          </p:nvSpPr>
          <p:spPr>
            <a:xfrm>
              <a:off x="166354" y="1277839"/>
              <a:ext cx="14732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noProof="0" dirty="0">
                  <a:solidFill>
                    <a:schemeClr val="accent2">
                      <a:lumMod val="75000"/>
                    </a:schemeClr>
                  </a:solidFill>
                </a:rPr>
                <a:t>Baryon properties</a:t>
              </a:r>
            </a:p>
          </p:txBody>
        </p: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CE6B7C13-201E-B9CC-C207-BA16B88EC9F9}"/>
                </a:ext>
              </a:extLst>
            </p:cNvPr>
            <p:cNvCxnSpPr/>
            <p:nvPr/>
          </p:nvCxnSpPr>
          <p:spPr>
            <a:xfrm>
              <a:off x="902968" y="2108836"/>
              <a:ext cx="0" cy="720000"/>
            </a:xfrm>
            <a:prstGeom prst="straightConnector1">
              <a:avLst/>
            </a:prstGeom>
            <a:ln w="381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993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DBC53-5840-C880-AA64-1D4EE82BE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24DB53-AE77-16D7-C7ED-73A090A0844D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55042C-0B3A-79A5-7FAE-BCA3A522EBD4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Results: Characteristic Distances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E227C06-22DA-955F-EC40-0251B133B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11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610E272-1F7E-17C3-9B0B-814BCC632C68}"/>
                  </a:ext>
                </a:extLst>
              </p:cNvPr>
              <p:cNvSpPr txBox="1"/>
              <p:nvPr/>
            </p:nvSpPr>
            <p:spPr>
              <a:xfrm>
                <a:off x="395999" y="1173600"/>
                <a:ext cx="10932459" cy="925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Study of baryon structures: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Mean values of </a:t>
                </a:r>
                <a14:m>
                  <m:oMath xmlns:m="http://schemas.openxmlformats.org/officeDocument/2006/math">
                    <m:r>
                      <a:rPr lang="fr-BE" sz="2400" b="1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fr-BE" sz="2400" b="1" i="1" noProof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for 3-body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GB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𝒒𝒒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GB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𝑫𝒒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for quark-diquark.</a:t>
                </a:r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C610E272-1F7E-17C3-9B0B-814BCC632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173600"/>
                <a:ext cx="10932459" cy="925766"/>
              </a:xfrm>
              <a:prstGeom prst="rect">
                <a:avLst/>
              </a:prstGeom>
              <a:blipFill>
                <a:blip r:embed="rId2"/>
                <a:stretch>
                  <a:fillRect l="-1171" t="-7285" b="-11258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69B7C93A-9095-D4DB-BCD6-905752EACD0B}"/>
                  </a:ext>
                </a:extLst>
              </p:cNvPr>
              <p:cNvSpPr txBox="1"/>
              <p:nvPr/>
            </p:nvSpPr>
            <p:spPr>
              <a:xfrm>
                <a:off x="395999" y="4874484"/>
                <a:ext cx="773286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Relative difference with 3-body: from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10%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to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70%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Limitation of the quark-diquark model.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→ Study of the structure based on 3-body values.</a:t>
                </a:r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69B7C93A-9095-D4DB-BCD6-905752EAC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4874484"/>
                <a:ext cx="7732860" cy="1200329"/>
              </a:xfrm>
              <a:prstGeom prst="rect">
                <a:avLst/>
              </a:prstGeom>
              <a:blipFill>
                <a:blip r:embed="rId3"/>
                <a:stretch>
                  <a:fillRect l="-1262" t="-4061" b="-1066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7">
            <a:extLst>
              <a:ext uri="{FF2B5EF4-FFF2-40B4-BE49-F238E27FC236}">
                <a16:creationId xmlns:a16="http://schemas.microsoft.com/office/drawing/2014/main" id="{95F4A59F-B900-ABD0-57F7-D89A44E0785E}"/>
              </a:ext>
            </a:extLst>
          </p:cNvPr>
          <p:cNvGrpSpPr/>
          <p:nvPr/>
        </p:nvGrpSpPr>
        <p:grpSpPr>
          <a:xfrm>
            <a:off x="3513242" y="2556954"/>
            <a:ext cx="5192392" cy="1882159"/>
            <a:chOff x="3513242" y="2695198"/>
            <a:chExt cx="5192392" cy="1882159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DB89E25A-C715-BE20-7749-7A88CA1E4012}"/>
                </a:ext>
              </a:extLst>
            </p:cNvPr>
            <p:cNvGrpSpPr/>
            <p:nvPr/>
          </p:nvGrpSpPr>
          <p:grpSpPr>
            <a:xfrm>
              <a:off x="3513242" y="2867049"/>
              <a:ext cx="1565769" cy="1538457"/>
              <a:chOff x="9975831" y="2695805"/>
              <a:chExt cx="1565769" cy="1538457"/>
            </a:xfrm>
          </p:grpSpPr>
          <p:grpSp>
            <p:nvGrpSpPr>
              <p:cNvPr id="47" name="Groupe 46">
                <a:extLst>
                  <a:ext uri="{FF2B5EF4-FFF2-40B4-BE49-F238E27FC236}">
                    <a16:creationId xmlns:a16="http://schemas.microsoft.com/office/drawing/2014/main" id="{C80F04C4-D840-CB14-E98B-CDCDE1A28E6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10075769" y="2768431"/>
                <a:ext cx="1538457" cy="1393205"/>
                <a:chOff x="4589198" y="3146555"/>
                <a:chExt cx="2401559" cy="2174823"/>
              </a:xfrm>
            </p:grpSpPr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3C47EFD9-F924-F1B8-D8A6-44DB8B0C4FC6}"/>
                    </a:ext>
                  </a:extLst>
                </p:cNvPr>
                <p:cNvCxnSpPr>
                  <a:cxnSpLocks/>
                  <a:endCxn id="53" idx="2"/>
                </p:cNvCxnSpPr>
                <p:nvPr/>
              </p:nvCxnSpPr>
              <p:spPr>
                <a:xfrm rot="5400000" flipV="1">
                  <a:off x="5245634" y="4053835"/>
                  <a:ext cx="1094037" cy="2"/>
                </a:xfrm>
                <a:prstGeom prst="line">
                  <a:avLst/>
                </a:prstGeom>
                <a:ln w="28575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3FD939D0-DBCB-46AA-A108-95B69FA20EF0}"/>
                    </a:ext>
                  </a:extLst>
                </p:cNvPr>
                <p:cNvSpPr/>
                <p:nvPr/>
              </p:nvSpPr>
              <p:spPr>
                <a:xfrm rot="5400000">
                  <a:off x="5432392" y="4601117"/>
                  <a:ext cx="720524" cy="719998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800" noProof="0" dirty="0"/>
                </a:p>
              </p:txBody>
            </p:sp>
            <p:cxnSp>
              <p:nvCxnSpPr>
                <p:cNvPr id="54" name="Connecteur droit 53">
                  <a:extLst>
                    <a:ext uri="{FF2B5EF4-FFF2-40B4-BE49-F238E27FC236}">
                      <a16:creationId xmlns:a16="http://schemas.microsoft.com/office/drawing/2014/main" id="{9494D699-11B4-1BA2-6858-FD77F3CAA137}"/>
                    </a:ext>
                  </a:extLst>
                </p:cNvPr>
                <p:cNvCxnSpPr>
                  <a:cxnSpLocks/>
                  <a:stCxn id="50" idx="4"/>
                  <a:endCxn id="51" idx="0"/>
                </p:cNvCxnSpPr>
                <p:nvPr/>
              </p:nvCxnSpPr>
              <p:spPr>
                <a:xfrm rot="5400000" flipH="1">
                  <a:off x="5789031" y="3026981"/>
                  <a:ext cx="1892" cy="961564"/>
                </a:xfrm>
                <a:prstGeom prst="line">
                  <a:avLst/>
                </a:prstGeom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95420CE6-22D4-C3D1-A3E8-7A5BE6890F02}"/>
                    </a:ext>
                  </a:extLst>
                </p:cNvPr>
                <p:cNvSpPr/>
                <p:nvPr/>
              </p:nvSpPr>
              <p:spPr>
                <a:xfrm rot="5400000">
                  <a:off x="6270496" y="3148710"/>
                  <a:ext cx="720524" cy="719998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800" noProof="0" dirty="0"/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BF900F05-31D3-84F3-80D4-57899D5E1589}"/>
                    </a:ext>
                  </a:extLst>
                </p:cNvPr>
                <p:cNvSpPr/>
                <p:nvPr/>
              </p:nvSpPr>
              <p:spPr>
                <a:xfrm rot="5400000">
                  <a:off x="4588935" y="3146818"/>
                  <a:ext cx="720524" cy="719998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2800" noProof="0" dirty="0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ZoneTexte 47">
                    <a:extLst>
                      <a:ext uri="{FF2B5EF4-FFF2-40B4-BE49-F238E27FC236}">
                        <a16:creationId xmlns:a16="http://schemas.microsoft.com/office/drawing/2014/main" id="{06DA8874-C9D5-E725-7DA2-6402A07437FC}"/>
                      </a:ext>
                    </a:extLst>
                  </p:cNvPr>
                  <p:cNvSpPr txBox="1"/>
                  <p:nvPr/>
                </p:nvSpPr>
                <p:spPr>
                  <a:xfrm>
                    <a:off x="9975831" y="3244357"/>
                    <a:ext cx="50292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BE" sz="16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𝝆</m:t>
                          </m:r>
                        </m:oMath>
                      </m:oMathPara>
                    </a14:m>
                    <a:endParaRPr lang="en-GB" sz="1600" b="1" noProof="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ZoneTexte 47">
                    <a:extLst>
                      <a:ext uri="{FF2B5EF4-FFF2-40B4-BE49-F238E27FC236}">
                        <a16:creationId xmlns:a16="http://schemas.microsoft.com/office/drawing/2014/main" id="{06DA8874-C9D5-E725-7DA2-6402A07437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75831" y="3244357"/>
                    <a:ext cx="502920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455"/>
                    </a:stretch>
                  </a:blipFill>
                </p:spPr>
                <p:txBody>
                  <a:bodyPr/>
                  <a:lstStyle/>
                  <a:p>
                    <a:r>
                      <a:rPr lang="fr-B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ZoneTexte 48">
                    <a:extLst>
                      <a:ext uri="{FF2B5EF4-FFF2-40B4-BE49-F238E27FC236}">
                        <a16:creationId xmlns:a16="http://schemas.microsoft.com/office/drawing/2014/main" id="{356848C1-14D4-F41C-CE9D-D6D4A922F08D}"/>
                      </a:ext>
                    </a:extLst>
                  </p:cNvPr>
                  <p:cNvSpPr txBox="1"/>
                  <p:nvPr/>
                </p:nvSpPr>
                <p:spPr>
                  <a:xfrm>
                    <a:off x="10484248" y="3436768"/>
                    <a:ext cx="50292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BE" sz="1600" b="1" i="1" noProof="0" smtClean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oMath>
                      </m:oMathPara>
                    </a14:m>
                    <a:endParaRPr lang="en-GB" sz="1600" b="1" noProof="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ZoneTexte 48">
                    <a:extLst>
                      <a:ext uri="{FF2B5EF4-FFF2-40B4-BE49-F238E27FC236}">
                        <a16:creationId xmlns:a16="http://schemas.microsoft.com/office/drawing/2014/main" id="{356848C1-14D4-F41C-CE9D-D6D4A922F0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84248" y="3436768"/>
                    <a:ext cx="502920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B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D4D49215-6C63-C0F2-372D-91770D22CD25}"/>
                </a:ext>
              </a:extLst>
            </p:cNvPr>
            <p:cNvGrpSpPr/>
            <p:nvPr/>
          </p:nvGrpSpPr>
          <p:grpSpPr>
            <a:xfrm>
              <a:off x="7100320" y="2695198"/>
              <a:ext cx="1605314" cy="1882159"/>
              <a:chOff x="9723144" y="4362606"/>
              <a:chExt cx="1605314" cy="1882159"/>
            </a:xfrm>
          </p:grpSpPr>
          <p:sp>
            <p:nvSpPr>
              <p:cNvPr id="64" name="Ellipse 63">
                <a:extLst>
                  <a:ext uri="{FF2B5EF4-FFF2-40B4-BE49-F238E27FC236}">
                    <a16:creationId xmlns:a16="http://schemas.microsoft.com/office/drawing/2014/main" id="{3476F873-7306-B8F8-6E4A-B9EABEF6FBAC}"/>
                  </a:ext>
                </a:extLst>
              </p:cNvPr>
              <p:cNvSpPr/>
              <p:nvPr/>
            </p:nvSpPr>
            <p:spPr>
              <a:xfrm>
                <a:off x="9764932" y="4362606"/>
                <a:ext cx="803135" cy="1882159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77309F28-BE5E-AE5E-C3A0-9F2FDBB05B62}"/>
                  </a:ext>
                </a:extLst>
              </p:cNvPr>
              <p:cNvCxnSpPr>
                <a:cxnSpLocks/>
                <a:endCxn id="62" idx="2"/>
              </p:cNvCxnSpPr>
              <p:nvPr/>
            </p:nvCxnSpPr>
            <p:spPr>
              <a:xfrm flipV="1">
                <a:off x="10166039" y="5303686"/>
                <a:ext cx="700847" cy="1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D3661150-E576-1F2B-0578-46CE664AF809}"/>
                  </a:ext>
                </a:extLst>
              </p:cNvPr>
              <p:cNvCxnSpPr>
                <a:cxnSpLocks/>
                <a:stCxn id="59" idx="4"/>
                <a:endCxn id="60" idx="0"/>
              </p:cNvCxnSpPr>
              <p:nvPr/>
            </p:nvCxnSpPr>
            <p:spPr>
              <a:xfrm flipH="1">
                <a:off x="10166039" y="4997408"/>
                <a:ext cx="1212" cy="615985"/>
              </a:xfrm>
              <a:prstGeom prst="line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ZoneTexte 56">
                    <a:extLst>
                      <a:ext uri="{FF2B5EF4-FFF2-40B4-BE49-F238E27FC236}">
                        <a16:creationId xmlns:a16="http://schemas.microsoft.com/office/drawing/2014/main" id="{A0245295-973F-B64E-EB65-2AF5A9B1BDE8}"/>
                      </a:ext>
                    </a:extLst>
                  </p:cNvPr>
                  <p:cNvSpPr txBox="1"/>
                  <p:nvPr/>
                </p:nvSpPr>
                <p:spPr>
                  <a:xfrm>
                    <a:off x="9723144" y="4932112"/>
                    <a:ext cx="502920" cy="3606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GB" sz="1600" b="1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GB" sz="1600" b="1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𝒒𝒒</m:t>
                              </m:r>
                            </m:sub>
                          </m:sSub>
                        </m:oMath>
                      </m:oMathPara>
                    </a14:m>
                    <a:endParaRPr lang="en-GB" sz="1600" b="1" noProof="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7" name="ZoneTexte 56">
                    <a:extLst>
                      <a:ext uri="{FF2B5EF4-FFF2-40B4-BE49-F238E27FC236}">
                        <a16:creationId xmlns:a16="http://schemas.microsoft.com/office/drawing/2014/main" id="{A0245295-973F-B64E-EB65-2AF5A9B1BD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23144" y="4932112"/>
                    <a:ext cx="502920" cy="36067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695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ZoneTexte 57">
                    <a:extLst>
                      <a:ext uri="{FF2B5EF4-FFF2-40B4-BE49-F238E27FC236}">
                        <a16:creationId xmlns:a16="http://schemas.microsoft.com/office/drawing/2014/main" id="{2F1AE395-B608-8FD6-33EE-218BEABF2259}"/>
                      </a:ext>
                    </a:extLst>
                  </p:cNvPr>
                  <p:cNvSpPr txBox="1"/>
                  <p:nvPr/>
                </p:nvSpPr>
                <p:spPr>
                  <a:xfrm>
                    <a:off x="10134570" y="5241818"/>
                    <a:ext cx="502920" cy="3606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GB" sz="1600" b="1" i="1" noProof="0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GB" sz="1600" b="1" i="1" noProof="0" smtClean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𝑫𝒒</m:t>
                              </m:r>
                            </m:sub>
                          </m:sSub>
                        </m:oMath>
                      </m:oMathPara>
                    </a14:m>
                    <a:endParaRPr lang="en-GB" sz="1600" b="1" noProof="0" dirty="0">
                      <a:solidFill>
                        <a:schemeClr val="accent5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ZoneTexte 57">
                    <a:extLst>
                      <a:ext uri="{FF2B5EF4-FFF2-40B4-BE49-F238E27FC236}">
                        <a16:creationId xmlns:a16="http://schemas.microsoft.com/office/drawing/2014/main" id="{2F1AE395-B608-8FD6-33EE-218BEABF22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34570" y="5241818"/>
                    <a:ext cx="502920" cy="36067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508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9" name="Ellipse 58">
                <a:extLst>
                  <a:ext uri="{FF2B5EF4-FFF2-40B4-BE49-F238E27FC236}">
                    <a16:creationId xmlns:a16="http://schemas.microsoft.com/office/drawing/2014/main" id="{FD762F1F-2D45-4796-65EA-E45BFA5979F7}"/>
                  </a:ext>
                </a:extLst>
              </p:cNvPr>
              <p:cNvSpPr/>
              <p:nvPr/>
            </p:nvSpPr>
            <p:spPr>
              <a:xfrm>
                <a:off x="9936465" y="4536172"/>
                <a:ext cx="461572" cy="46123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noProof="0" dirty="0"/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E1BA1F7C-F777-AC6A-9C91-DA4A1F2363F1}"/>
                  </a:ext>
                </a:extLst>
              </p:cNvPr>
              <p:cNvSpPr/>
              <p:nvPr/>
            </p:nvSpPr>
            <p:spPr>
              <a:xfrm>
                <a:off x="9935253" y="5613393"/>
                <a:ext cx="461572" cy="46123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noProof="0" dirty="0"/>
              </a:p>
            </p:txBody>
          </p:sp>
          <p:sp>
            <p:nvSpPr>
              <p:cNvPr id="62" name="Ellipse 61">
                <a:extLst>
                  <a:ext uri="{FF2B5EF4-FFF2-40B4-BE49-F238E27FC236}">
                    <a16:creationId xmlns:a16="http://schemas.microsoft.com/office/drawing/2014/main" id="{CFF74980-6C9A-6BA1-8520-4ACE6E3DC6BA}"/>
                  </a:ext>
                </a:extLst>
              </p:cNvPr>
              <p:cNvSpPr/>
              <p:nvPr/>
            </p:nvSpPr>
            <p:spPr>
              <a:xfrm>
                <a:off x="10866886" y="5073068"/>
                <a:ext cx="461572" cy="461236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658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FE97B9-6D03-7520-4C20-3F8DD6C5E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6EC70D-706C-CF91-3211-A462D7D8D11A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6C5329-74FF-8974-6169-4870622B5C45}"/>
                  </a:ext>
                </a:extLst>
              </p:cNvPr>
              <p:cNvSpPr txBox="1"/>
              <p:nvPr/>
            </p:nvSpPr>
            <p:spPr>
              <a:xfrm>
                <a:off x="395999" y="360000"/>
                <a:ext cx="10310101" cy="68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Results: Convolution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36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36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fr-FR" sz="36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𝐷𝑞</m:t>
                        </m:r>
                      </m:sub>
                    </m:sSub>
                  </m:oMath>
                </a14:m>
                <a:endParaRPr lang="en-GB" sz="36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C96C5329-74FF-8974-6169-4870622B5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60000"/>
                <a:ext cx="10310101" cy="689099"/>
              </a:xfrm>
              <a:prstGeom prst="rect">
                <a:avLst/>
              </a:prstGeom>
              <a:blipFill>
                <a:blip r:embed="rId3"/>
                <a:stretch>
                  <a:fillRect l="-1833" t="-14159" b="-256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E761ACF-960D-7B41-8E8C-E5E131576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12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55437CA-1953-F1A3-4550-AB201C2A1D9D}"/>
                  </a:ext>
                </a:extLst>
              </p:cNvPr>
              <p:cNvSpPr txBox="1"/>
              <p:nvPr/>
            </p:nvSpPr>
            <p:spPr>
              <a:xfrm>
                <a:off x="704857" y="4141644"/>
                <a:ext cx="6623790" cy="1898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𝐷𝑞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BE" sz="2400" b="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nc</m:t>
                          </m:r>
                        </m:sup>
                      </m:sSubSup>
                      <m:r>
                        <a:rPr lang="en-GB" sz="2400" i="1" noProof="0" smtClean="0">
                          <a:solidFill>
                            <a:srgbClr val="A6387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GB" sz="2400" i="1" noProof="0" smtClean="0">
                                  <a:solidFill>
                                    <a:srgbClr val="A6387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2400" i="1" noProof="0" smtClean="0">
                                  <a:solidFill>
                                    <a:srgbClr val="A6387F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rgbClr val="A6387F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  <m:sSub>
                        <m:sSubPr>
                          <m:ctrlP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rgbClr val="A6387F"/>
                              </a:solidFill>
                              <a:latin typeface="Cambria Math" panose="02040503050406030204" pitchFamily="18" charset="0"/>
                            </a:rPr>
                            <m:t>𝑞𝑞</m:t>
                          </m:r>
                        </m:sub>
                      </m:sSub>
                      <m:r>
                        <a:rPr lang="fr-BE" sz="2400" b="0" i="1" noProof="0" smtClean="0">
                          <a:solidFill>
                            <a:srgbClr val="A6387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rgbClr val="A6387F"/>
                  </a:solidFill>
                  <a:latin typeface="+mj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𝐷𝑞</m:t>
                          </m:r>
                        </m:sub>
                        <m:sup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d>
                        <m:dPr>
                          <m:ctrlPr>
                            <a:rPr lang="en-GB" sz="2400" b="1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</m:d>
                      <m:r>
                        <a:rPr lang="en-GB" sz="240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400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i="1" noProof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i="1" noProof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𝛹</m:t>
                                      </m:r>
                                    </m:e>
                                    <m:sub>
                                      <m:r>
                                        <a:rPr lang="en-GB" sz="2400" i="1" noProof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GB" sz="2400" b="1" i="1" noProof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400" b="1" i="1" noProof="0" smtClean="0">
                                          <a:solidFill>
                                            <a:schemeClr val="accent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 2 </m:t>
                          </m:r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240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𝑞𝑞</m:t>
                              </m:r>
                            </m:sub>
                          </m:sSub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(|</m:t>
                          </m:r>
                          <m:r>
                            <a:rPr lang="en-GB" sz="2400" b="1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GB" sz="240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|)</m:t>
                          </m:r>
                        </m:e>
                      </m:nary>
                      <m:r>
                        <a:rPr lang="fr-BE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  <a:latin typeface="+mj-lt"/>
                </a:endParaRPr>
              </a:p>
              <a:p>
                <a:pPr>
                  <a:spcAft>
                    <a:spcPts val="24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𝐷𝑞</m:t>
                        </m:r>
                      </m:sub>
                      <m:sup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d>
                      <m:dPr>
                        <m:ctrlPr>
                          <a:rPr lang="en-GB" sz="2400" b="1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</m:d>
                    <m:r>
                      <a:rPr lang="en-GB" sz="2400" i="1" noProof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=8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2400" i="1" noProof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2400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𝛹</m:t>
                                    </m:r>
                                  </m:e>
                                  <m:sub>
                                    <m:r>
                                      <a:rPr lang="en-GB" sz="2400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GB" sz="2400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2 </m:t>
                                    </m:r>
                                    <m:r>
                                      <a:rPr lang="en-GB" sz="2400" b="1" i="1" noProof="0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𝒓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 2 </m:t>
                        </m:r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𝑞𝑞</m:t>
                            </m:r>
                          </m:sub>
                        </m:sSub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(|</m:t>
                        </m:r>
                        <m:r>
                          <a:rPr lang="en-GB" sz="2400" b="1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1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GB" sz="240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|)</m:t>
                        </m:r>
                      </m:e>
                    </m:nary>
                    <m:r>
                      <a:rPr lang="fr-BE" sz="2400" b="0" i="1" noProof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2400" noProof="0" dirty="0">
                    <a:solidFill>
                      <a:schemeClr val="accent6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955437CA-1953-F1A3-4550-AB201C2A1D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57" y="4141644"/>
                <a:ext cx="6623790" cy="1898533"/>
              </a:xfrm>
              <a:prstGeom prst="rect">
                <a:avLst/>
              </a:prstGeom>
              <a:blipFill>
                <a:blip r:embed="rId4"/>
                <a:stretch>
                  <a:fillRect l="-276" b="-5448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4FACFC-A505-AAF9-93C1-9A69342551B9}"/>
                  </a:ext>
                </a:extLst>
              </p:cNvPr>
              <p:cNvSpPr txBox="1"/>
              <p:nvPr/>
            </p:nvSpPr>
            <p:spPr>
              <a:xfrm>
                <a:off x="6831597" y="1006331"/>
                <a:ext cx="4715790" cy="5723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Relative differences in masses: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Ground states,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=3/2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8A4FACFC-A505-AAF9-93C1-9A6934255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597" y="1006331"/>
                <a:ext cx="4715790" cy="5723746"/>
              </a:xfrm>
              <a:prstGeom prst="rect">
                <a:avLst/>
              </a:prstGeom>
              <a:blipFill>
                <a:blip r:embed="rId5"/>
                <a:stretch>
                  <a:fillRect l="-2070" t="-85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e 12">
            <a:extLst>
              <a:ext uri="{FF2B5EF4-FFF2-40B4-BE49-F238E27FC236}">
                <a16:creationId xmlns:a16="http://schemas.microsoft.com/office/drawing/2014/main" id="{16B2E703-B613-4E27-B81E-7B28FCA6A310}"/>
              </a:ext>
            </a:extLst>
          </p:cNvPr>
          <p:cNvGrpSpPr/>
          <p:nvPr/>
        </p:nvGrpSpPr>
        <p:grpSpPr>
          <a:xfrm>
            <a:off x="7077298" y="2542445"/>
            <a:ext cx="4224389" cy="461665"/>
            <a:chOff x="6665258" y="2085247"/>
            <a:chExt cx="4224389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071F8AF-6DC3-8EAE-2F59-D54327E670BE}"/>
                    </a:ext>
                  </a:extLst>
                </p:cNvPr>
                <p:cNvSpPr txBox="1"/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≈3%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B071F8AF-6DC3-8EAE-2F59-D54327E670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222D278-5AA4-A961-3C4B-4EF5F7DEA3C5}"/>
                    </a:ext>
                  </a:extLst>
                </p:cNvPr>
                <p:cNvSpPr txBox="1"/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≈1%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B222D278-5AA4-A961-3C4B-4EF5F7DEA3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46F1404-F101-292D-F5A9-95E7A52AEC36}"/>
                    </a:ext>
                  </a:extLst>
                </p:cNvPr>
                <p:cNvSpPr txBox="1"/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rgbClr val="A6387F"/>
                            </a:solidFill>
                            <a:latin typeface="Cambria Math" panose="02040503050406030204" pitchFamily="18" charset="0"/>
                          </a:rPr>
                          <m:t>≈4%</m:t>
                        </m:r>
                      </m:oMath>
                    </m:oMathPara>
                  </a14:m>
                  <a:endParaRPr lang="en-GB" sz="2400" noProof="0" dirty="0">
                    <a:solidFill>
                      <a:srgbClr val="A6387F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ZoneTexte 11">
                  <a:extLst>
                    <a:ext uri="{FF2B5EF4-FFF2-40B4-BE49-F238E27FC236}">
                      <a16:creationId xmlns:a16="http://schemas.microsoft.com/office/drawing/2014/main" id="{C46F1404-F101-292D-F5A9-95E7A52AEC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C8883AD-303B-1311-50D1-3373D2EAEDD3}"/>
              </a:ext>
            </a:extLst>
          </p:cNvPr>
          <p:cNvGrpSpPr/>
          <p:nvPr/>
        </p:nvGrpSpPr>
        <p:grpSpPr>
          <a:xfrm>
            <a:off x="7077298" y="3643371"/>
            <a:ext cx="4224389" cy="461665"/>
            <a:chOff x="6665258" y="2085247"/>
            <a:chExt cx="4224389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05E5A39-654F-26ED-3396-8C888D291E73}"/>
                    </a:ext>
                  </a:extLst>
                </p:cNvPr>
                <p:cNvSpPr txBox="1"/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fr-BE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005E5A39-654F-26ED-3396-8C888D291E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AD18958A-4ECB-9CA4-DB88-B522ABA810F1}"/>
                    </a:ext>
                  </a:extLst>
                </p:cNvPr>
                <p:cNvSpPr txBox="1"/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fr-BE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0.2</m:t>
                        </m:r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AD18958A-4ECB-9CA4-DB88-B522ABA810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698EFCEB-2002-0666-29AA-F48165A50AA3}"/>
                    </a:ext>
                  </a:extLst>
                </p:cNvPr>
                <p:cNvSpPr txBox="1"/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rgbClr val="A6387F"/>
                            </a:solidFill>
                            <a:latin typeface="Cambria Math" panose="02040503050406030204" pitchFamily="18" charset="0"/>
                          </a:rPr>
                          <m:t>≈2%</m:t>
                        </m:r>
                      </m:oMath>
                    </m:oMathPara>
                  </a14:m>
                  <a:endParaRPr lang="en-GB" sz="2400" noProof="0" dirty="0">
                    <a:solidFill>
                      <a:srgbClr val="A6387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698EFCEB-2002-0666-29AA-F48165A50A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0378009-5C70-BEA2-2D50-2E90C3A4098A}"/>
              </a:ext>
            </a:extLst>
          </p:cNvPr>
          <p:cNvGrpSpPr/>
          <p:nvPr/>
        </p:nvGrpSpPr>
        <p:grpSpPr>
          <a:xfrm>
            <a:off x="7077298" y="4744297"/>
            <a:ext cx="4224389" cy="461665"/>
            <a:chOff x="6665258" y="2085247"/>
            <a:chExt cx="4224389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2D3BF77-FFFC-D404-6B8C-02E77C3AF5DC}"/>
                    </a:ext>
                  </a:extLst>
                </p:cNvPr>
                <p:cNvSpPr txBox="1"/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fr-BE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42D3BF77-FFFC-D404-6B8C-02E77C3AF5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44FEC658-0B41-6352-FFDB-FFEE07D4340C}"/>
                    </a:ext>
                  </a:extLst>
                </p:cNvPr>
                <p:cNvSpPr txBox="1"/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fr-BE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44FEC658-0B41-6352-FFDB-FFEE07D434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7C3EB41F-5421-4122-2E5F-742E7E524D10}"/>
                    </a:ext>
                  </a:extLst>
                </p:cNvPr>
                <p:cNvSpPr txBox="1"/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rgbClr val="A6387F"/>
                            </a:solidFill>
                            <a:latin typeface="Cambria Math" panose="02040503050406030204" pitchFamily="18" charset="0"/>
                          </a:rPr>
                          <m:t>≈6%</m:t>
                        </m:r>
                      </m:oMath>
                    </m:oMathPara>
                  </a14:m>
                  <a:endParaRPr lang="en-GB" sz="2400" noProof="0" dirty="0">
                    <a:solidFill>
                      <a:srgbClr val="A6387F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7C3EB41F-5421-4122-2E5F-742E7E524D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659D543-6C1A-64E3-B716-6923D402F5BB}"/>
              </a:ext>
            </a:extLst>
          </p:cNvPr>
          <p:cNvGrpSpPr/>
          <p:nvPr/>
        </p:nvGrpSpPr>
        <p:grpSpPr>
          <a:xfrm>
            <a:off x="7077298" y="5845224"/>
            <a:ext cx="4224389" cy="461665"/>
            <a:chOff x="6665258" y="2085247"/>
            <a:chExt cx="4224389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279392D3-6019-8273-8F74-BC7F3A26D6EB}"/>
                    </a:ext>
                  </a:extLst>
                </p:cNvPr>
                <p:cNvSpPr txBox="1"/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≈3</m:t>
                        </m:r>
                        <m:r>
                          <a:rPr lang="fr-BE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noProof="0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279392D3-6019-8273-8F74-BC7F3A26D6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5441" y="2085247"/>
                  <a:ext cx="1264024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5F31AAC-5D5A-2E54-59DC-9B757AD779FA}"/>
                    </a:ext>
                  </a:extLst>
                </p:cNvPr>
                <p:cNvSpPr txBox="1"/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fr-BE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noProof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%</m:t>
                        </m:r>
                      </m:oMath>
                    </m:oMathPara>
                  </a14:m>
                  <a:endParaRPr lang="en-GB" sz="2400" noProof="0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05F31AAC-5D5A-2E54-59DC-9B757AD779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25623" y="2085247"/>
                  <a:ext cx="1264024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1675BD0C-6692-35B1-FA1E-59BD2F98F2DB}"/>
                    </a:ext>
                  </a:extLst>
                </p:cNvPr>
                <p:cNvSpPr txBox="1"/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sz="2400" b="0" i="1" noProof="0" smtClean="0">
                            <a:solidFill>
                              <a:srgbClr val="A6387F"/>
                            </a:solidFill>
                            <a:latin typeface="Cambria Math" panose="02040503050406030204" pitchFamily="18" charset="0"/>
                          </a:rPr>
                          <m:t>≈14%</m:t>
                        </m:r>
                      </m:oMath>
                    </m:oMathPara>
                  </a14:m>
                  <a:endParaRPr lang="en-GB" sz="2400" noProof="0" dirty="0">
                    <a:solidFill>
                      <a:srgbClr val="A6387F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1675BD0C-6692-35B1-FA1E-59BD2F98F2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5258" y="2085247"/>
                  <a:ext cx="1264024" cy="461665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0EA1380-1836-6948-D9D5-47A46D25111C}"/>
              </a:ext>
            </a:extLst>
          </p:cNvPr>
          <p:cNvSpPr txBox="1"/>
          <p:nvPr/>
        </p:nvSpPr>
        <p:spPr>
          <a:xfrm>
            <a:off x="704857" y="6050577"/>
            <a:ext cx="5536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6"/>
                </a:solidFill>
              </a:rPr>
              <a:t>Only for identical particles in the diquark!</a:t>
            </a:r>
          </a:p>
        </p:txBody>
      </p:sp>
      <p:pic>
        <p:nvPicPr>
          <p:cNvPr id="40" name="Graphique 39">
            <a:extLst>
              <a:ext uri="{FF2B5EF4-FFF2-40B4-BE49-F238E27FC236}">
                <a16:creationId xmlns:a16="http://schemas.microsoft.com/office/drawing/2014/main" id="{EBF94AA3-8F78-340F-D735-E00228C442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4857" y="953646"/>
            <a:ext cx="5670064" cy="317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D48609-3004-FDE4-D52D-891D6E8E3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0C08CCE-9562-F5DE-8401-52A26A1787A3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2740310-B17C-EEB2-DC8B-30ACB32B31DB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Results: Three Identical Particles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C407965-5F7D-6118-51B5-32D5D1DA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13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98ECCD9-95BD-5B32-4E1D-9D9FACD6EBA3}"/>
              </a:ext>
            </a:extLst>
          </p:cNvPr>
          <p:cNvGrpSpPr>
            <a:grpSpLocks noChangeAspect="1"/>
          </p:cNvGrpSpPr>
          <p:nvPr/>
        </p:nvGrpSpPr>
        <p:grpSpPr>
          <a:xfrm>
            <a:off x="538440" y="3423383"/>
            <a:ext cx="1415217" cy="1752463"/>
            <a:chOff x="2890377" y="2546426"/>
            <a:chExt cx="1415217" cy="1752463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1133237-F947-E3B5-7334-D8D53AE33BD8}"/>
                </a:ext>
              </a:extLst>
            </p:cNvPr>
            <p:cNvSpPr/>
            <p:nvPr/>
          </p:nvSpPr>
          <p:spPr>
            <a:xfrm>
              <a:off x="2890377" y="2546426"/>
              <a:ext cx="720008" cy="1752463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37556875-F555-3070-B213-ADAB1A14CA8F}"/>
                </a:ext>
              </a:extLst>
            </p:cNvPr>
            <p:cNvCxnSpPr>
              <a:cxnSpLocks/>
            </p:cNvCxnSpPr>
            <p:nvPr/>
          </p:nvCxnSpPr>
          <p:spPr>
            <a:xfrm>
              <a:off x="3250608" y="3021866"/>
              <a:ext cx="0" cy="8028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D79AA26-4BBB-3ACF-04CE-D4F34F651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0608" y="3422675"/>
              <a:ext cx="6948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Croix 13">
              <a:extLst>
                <a:ext uri="{FF2B5EF4-FFF2-40B4-BE49-F238E27FC236}">
                  <a16:creationId xmlns:a16="http://schemas.microsoft.com/office/drawing/2014/main" id="{78225A66-1397-CA56-80F6-0B7ECC5E0629}"/>
                </a:ext>
              </a:extLst>
            </p:cNvPr>
            <p:cNvSpPr/>
            <p:nvPr/>
          </p:nvSpPr>
          <p:spPr>
            <a:xfrm rot="2680929">
              <a:off x="3142444" y="3314656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6A33DCF-C2ED-2659-071E-AE77E805995F}"/>
                </a:ext>
              </a:extLst>
            </p:cNvPr>
            <p:cNvSpPr/>
            <p:nvPr/>
          </p:nvSpPr>
          <p:spPr>
            <a:xfrm rot="5400000">
              <a:off x="3070375" y="2666591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0CB95C5-AB28-928F-C97A-BEF68B8FA718}"/>
                </a:ext>
              </a:extLst>
            </p:cNvPr>
            <p:cNvSpPr/>
            <p:nvPr/>
          </p:nvSpPr>
          <p:spPr>
            <a:xfrm rot="5400000">
              <a:off x="3071169" y="3823271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AC86908-AE89-1466-23B9-053C357D688F}"/>
                </a:ext>
              </a:extLst>
            </p:cNvPr>
            <p:cNvSpPr/>
            <p:nvPr/>
          </p:nvSpPr>
          <p:spPr>
            <a:xfrm rot="5400000">
              <a:off x="3945594" y="3242660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D456E0A5-6DB2-99AC-AF82-2D3821DE494C}"/>
              </a:ext>
            </a:extLst>
          </p:cNvPr>
          <p:cNvGrpSpPr/>
          <p:nvPr/>
        </p:nvGrpSpPr>
        <p:grpSpPr>
          <a:xfrm>
            <a:off x="934757" y="2330839"/>
            <a:ext cx="1260067" cy="461665"/>
            <a:chOff x="4262939" y="4142299"/>
            <a:chExt cx="1260067" cy="461665"/>
          </a:xfrm>
        </p:grpSpPr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3A21B89A-AD2D-BA6A-5957-1BE9E617A599}"/>
                </a:ext>
              </a:extLst>
            </p:cNvPr>
            <p:cNvCxnSpPr/>
            <p:nvPr/>
          </p:nvCxnSpPr>
          <p:spPr>
            <a:xfrm>
              <a:off x="4346694" y="4596449"/>
              <a:ext cx="108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873131F-C6AC-689A-AF9F-F5AC5EB56256}"/>
                    </a:ext>
                  </a:extLst>
                </p:cNvPr>
                <p:cNvSpPr txBox="1"/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5873131F-C6AC-689A-AF9F-F5AC5EB562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971" t="-10667" r="-1942" b="-30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DEBD82E-A88F-D582-93D0-8ED9BADECDB3}"/>
                  </a:ext>
                </a:extLst>
              </p:cNvPr>
              <p:cNvSpPr txBox="1"/>
              <p:nvPr/>
            </p:nvSpPr>
            <p:spPr>
              <a:xfrm>
                <a:off x="395999" y="994170"/>
                <a:ext cx="59036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Ground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states structures (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=3/2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):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Symmetries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Century Gothic" panose="020B0502020202020204" pitchFamily="34" charset="0"/>
                  </a:rPr>
                  <a:t>→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Equilateral triangles.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DEBD82E-A88F-D582-93D0-8ED9BADEC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994170"/>
                <a:ext cx="5903673" cy="830997"/>
              </a:xfrm>
              <a:prstGeom prst="rect">
                <a:avLst/>
              </a:prstGeom>
              <a:blipFill>
                <a:blip r:embed="rId3"/>
                <a:stretch>
                  <a:fillRect l="-1653" t="-5882" b="-16176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e 11">
            <a:extLst>
              <a:ext uri="{FF2B5EF4-FFF2-40B4-BE49-F238E27FC236}">
                <a16:creationId xmlns:a16="http://schemas.microsoft.com/office/drawing/2014/main" id="{15AA1E4E-92BF-ED25-4AA9-5B55E5037C9B}"/>
              </a:ext>
            </a:extLst>
          </p:cNvPr>
          <p:cNvGrpSpPr/>
          <p:nvPr/>
        </p:nvGrpSpPr>
        <p:grpSpPr>
          <a:xfrm>
            <a:off x="7707965" y="3189370"/>
            <a:ext cx="1319915" cy="461665"/>
            <a:chOff x="6712256" y="1347362"/>
            <a:chExt cx="1319915" cy="461665"/>
          </a:xfrm>
        </p:grpSpPr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95524B82-E326-29EF-FE9C-26E8BCFD51F7}"/>
                </a:ext>
              </a:extLst>
            </p:cNvPr>
            <p:cNvCxnSpPr/>
            <p:nvPr/>
          </p:nvCxnSpPr>
          <p:spPr>
            <a:xfrm>
              <a:off x="7192214" y="1809027"/>
              <a:ext cx="36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ADADC9FA-A21D-1AE9-6F00-F7BFBA6D9E23}"/>
                    </a:ext>
                  </a:extLst>
                </p:cNvPr>
                <p:cNvSpPr txBox="1"/>
                <p:nvPr/>
              </p:nvSpPr>
              <p:spPr>
                <a:xfrm>
                  <a:off x="6712256" y="1347362"/>
                  <a:ext cx="131991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60" name="ZoneTexte 59">
                  <a:extLst>
                    <a:ext uri="{FF2B5EF4-FFF2-40B4-BE49-F238E27FC236}">
                      <a16:creationId xmlns:a16="http://schemas.microsoft.com/office/drawing/2014/main" id="{ADADC9FA-A21D-1AE9-6F00-F7BFBA6D9E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2256" y="1347362"/>
                  <a:ext cx="1319915" cy="461665"/>
                </a:xfrm>
                <a:prstGeom prst="rect">
                  <a:avLst/>
                </a:prstGeom>
                <a:blipFill>
                  <a:blip r:embed="rId4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DCE96E3-81B6-9EA9-10AC-617F67792263}"/>
                  </a:ext>
                </a:extLst>
              </p:cNvPr>
              <p:cNvSpPr txBox="1"/>
              <p:nvPr/>
            </p:nvSpPr>
            <p:spPr>
              <a:xfrm>
                <a:off x="6426270" y="994170"/>
                <a:ext cx="549632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states structures (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=1/2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):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3-body states: </a:t>
                </a:r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many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</a:t>
                </a:r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HO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bas</a:t>
                </a:r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is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components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→ complex systems.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Still equilateral triangle structure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→ Excitation balance.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6DCE96E3-81B6-9EA9-10AC-617F677922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270" y="994170"/>
                <a:ext cx="5496329" cy="1938992"/>
              </a:xfrm>
              <a:prstGeom prst="rect">
                <a:avLst/>
              </a:prstGeom>
              <a:blipFill>
                <a:blip r:embed="rId5"/>
                <a:stretch>
                  <a:fillRect l="-1663" t="-2516" b="-6289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E19BD76A-7C70-F8AE-CD61-806FF9294F08}"/>
              </a:ext>
            </a:extLst>
          </p:cNvPr>
          <p:cNvGrpSpPr/>
          <p:nvPr/>
        </p:nvGrpSpPr>
        <p:grpSpPr>
          <a:xfrm>
            <a:off x="6615152" y="3552858"/>
            <a:ext cx="1779931" cy="2133119"/>
            <a:chOff x="6234177" y="2015514"/>
            <a:chExt cx="1779931" cy="2133119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586277A-FB75-425A-0FAF-514931051406}"/>
                </a:ext>
              </a:extLst>
            </p:cNvPr>
            <p:cNvSpPr/>
            <p:nvPr/>
          </p:nvSpPr>
          <p:spPr>
            <a:xfrm>
              <a:off x="6234177" y="2015514"/>
              <a:ext cx="720000" cy="213311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65" name="Connecteur droit 64">
              <a:extLst>
                <a:ext uri="{FF2B5EF4-FFF2-40B4-BE49-F238E27FC236}">
                  <a16:creationId xmlns:a16="http://schemas.microsoft.com/office/drawing/2014/main" id="{E368BB81-28F0-E68C-C244-DAA3A6063785}"/>
                </a:ext>
              </a:extLst>
            </p:cNvPr>
            <p:cNvCxnSpPr>
              <a:cxnSpLocks/>
            </p:cNvCxnSpPr>
            <p:nvPr/>
          </p:nvCxnSpPr>
          <p:spPr>
            <a:xfrm>
              <a:off x="6594177" y="2494574"/>
              <a:ext cx="0" cy="11736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FFC08A9D-1293-E967-70D0-96E1F53B19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3360" y="3082073"/>
              <a:ext cx="10620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Croix 19">
              <a:extLst>
                <a:ext uri="{FF2B5EF4-FFF2-40B4-BE49-F238E27FC236}">
                  <a16:creationId xmlns:a16="http://schemas.microsoft.com/office/drawing/2014/main" id="{0DFFDF76-DF32-1472-07C6-F577600BEDAE}"/>
                </a:ext>
              </a:extLst>
            </p:cNvPr>
            <p:cNvSpPr/>
            <p:nvPr/>
          </p:nvSpPr>
          <p:spPr>
            <a:xfrm rot="2680929">
              <a:off x="6485358" y="2976740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331E598-B9C1-034A-08F3-51E28990B627}"/>
                </a:ext>
              </a:extLst>
            </p:cNvPr>
            <p:cNvSpPr/>
            <p:nvPr/>
          </p:nvSpPr>
          <p:spPr>
            <a:xfrm rot="5400000">
              <a:off x="6415509" y="2136947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0F489ED-9D50-4576-7C46-2951910AC022}"/>
                </a:ext>
              </a:extLst>
            </p:cNvPr>
            <p:cNvSpPr/>
            <p:nvPr/>
          </p:nvSpPr>
          <p:spPr>
            <a:xfrm rot="5400000">
              <a:off x="6416334" y="3666220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7D7934A-50C7-5238-C1F0-947A3B098FD4}"/>
                </a:ext>
              </a:extLst>
            </p:cNvPr>
            <p:cNvSpPr/>
            <p:nvPr/>
          </p:nvSpPr>
          <p:spPr>
            <a:xfrm rot="5400000">
              <a:off x="7654108" y="2901044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1387C93-A129-67E4-646D-5C86679074CC}"/>
              </a:ext>
            </a:extLst>
          </p:cNvPr>
          <p:cNvGrpSpPr/>
          <p:nvPr/>
        </p:nvGrpSpPr>
        <p:grpSpPr>
          <a:xfrm>
            <a:off x="9176003" y="3259921"/>
            <a:ext cx="2419794" cy="2718992"/>
            <a:chOff x="8746338" y="3526277"/>
            <a:chExt cx="2419794" cy="2718992"/>
          </a:xfrm>
        </p:grpSpPr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C14BEA2-C238-7EFF-ECD6-A4D3749D199F}"/>
                </a:ext>
              </a:extLst>
            </p:cNvPr>
            <p:cNvSpPr/>
            <p:nvPr/>
          </p:nvSpPr>
          <p:spPr>
            <a:xfrm>
              <a:off x="8746338" y="3526277"/>
              <a:ext cx="666989" cy="271899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58241962-0C8E-39CD-F759-2D0414836746}"/>
                </a:ext>
              </a:extLst>
            </p:cNvPr>
            <p:cNvCxnSpPr>
              <a:cxnSpLocks/>
            </p:cNvCxnSpPr>
            <p:nvPr/>
          </p:nvCxnSpPr>
          <p:spPr>
            <a:xfrm>
              <a:off x="9079832" y="3820305"/>
              <a:ext cx="0" cy="21312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AE4903F3-EBEC-1168-EF8A-1F4FB41E74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0698" y="4885773"/>
              <a:ext cx="19080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6" name="Croix 25">
              <a:extLst>
                <a:ext uri="{FF2B5EF4-FFF2-40B4-BE49-F238E27FC236}">
                  <a16:creationId xmlns:a16="http://schemas.microsoft.com/office/drawing/2014/main" id="{9400596C-2A83-299D-77AB-BA93947B79A4}"/>
                </a:ext>
              </a:extLst>
            </p:cNvPr>
            <p:cNvSpPr/>
            <p:nvPr/>
          </p:nvSpPr>
          <p:spPr>
            <a:xfrm rot="2680929">
              <a:off x="8972266" y="4775206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E863DF12-F2F0-53A1-2312-5EF715533FF1}"/>
                </a:ext>
              </a:extLst>
            </p:cNvPr>
            <p:cNvSpPr/>
            <p:nvPr/>
          </p:nvSpPr>
          <p:spPr>
            <a:xfrm rot="5400000">
              <a:off x="8990465" y="364270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DB3D5376-84EC-87EF-AFCC-BC19BBCD8861}"/>
                </a:ext>
              </a:extLst>
            </p:cNvPr>
            <p:cNvSpPr/>
            <p:nvPr/>
          </p:nvSpPr>
          <p:spPr>
            <a:xfrm rot="5400000">
              <a:off x="8990465" y="5951506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8EE1A83F-F687-C857-AD0B-56E0B8199682}"/>
                </a:ext>
              </a:extLst>
            </p:cNvPr>
            <p:cNvSpPr/>
            <p:nvPr/>
          </p:nvSpPr>
          <p:spPr>
            <a:xfrm rot="5400000">
              <a:off x="10986132" y="479568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85C4FBB-4686-6CB7-E9B0-27B6A154E745}"/>
              </a:ext>
            </a:extLst>
          </p:cNvPr>
          <p:cNvGrpSpPr/>
          <p:nvPr/>
        </p:nvGrpSpPr>
        <p:grpSpPr>
          <a:xfrm>
            <a:off x="2461303" y="2549238"/>
            <a:ext cx="3023593" cy="3500752"/>
            <a:chOff x="7494237" y="3107047"/>
            <a:chExt cx="3023593" cy="3500752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C7F0398-77E7-9FE7-3E1D-F0E163F0FC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4237" y="3107047"/>
              <a:ext cx="666000" cy="3500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0FAE1F5-EC86-2E14-9D22-E7388E9F2F79}"/>
                </a:ext>
              </a:extLst>
            </p:cNvPr>
            <p:cNvCxnSpPr>
              <a:cxnSpLocks/>
            </p:cNvCxnSpPr>
            <p:nvPr/>
          </p:nvCxnSpPr>
          <p:spPr>
            <a:xfrm>
              <a:off x="7827728" y="3404786"/>
              <a:ext cx="0" cy="29016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99041744-89CC-B4B6-E22F-8DE157C420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27716" y="4852659"/>
              <a:ext cx="2516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6" name="Croix 45">
              <a:extLst>
                <a:ext uri="{FF2B5EF4-FFF2-40B4-BE49-F238E27FC236}">
                  <a16:creationId xmlns:a16="http://schemas.microsoft.com/office/drawing/2014/main" id="{09431082-9FD7-9C9F-FA6F-E7AD874CD630}"/>
                </a:ext>
              </a:extLst>
            </p:cNvPr>
            <p:cNvSpPr/>
            <p:nvPr/>
          </p:nvSpPr>
          <p:spPr>
            <a:xfrm rot="2680929">
              <a:off x="7720799" y="4743553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49C8BD2-10FF-954D-638C-A4F61C6F44E5}"/>
                </a:ext>
              </a:extLst>
            </p:cNvPr>
            <p:cNvSpPr/>
            <p:nvPr/>
          </p:nvSpPr>
          <p:spPr>
            <a:xfrm rot="5400000">
              <a:off x="7737237" y="322785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E15B7A86-A614-53B5-4528-00B1E1A66066}"/>
                </a:ext>
              </a:extLst>
            </p:cNvPr>
            <p:cNvSpPr/>
            <p:nvPr/>
          </p:nvSpPr>
          <p:spPr>
            <a:xfrm rot="5400000">
              <a:off x="7737237" y="629915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475EC43B-AE13-F38B-CF0C-EFD6327FA237}"/>
                </a:ext>
              </a:extLst>
            </p:cNvPr>
            <p:cNvSpPr/>
            <p:nvPr/>
          </p:nvSpPr>
          <p:spPr>
            <a:xfrm rot="5400000">
              <a:off x="10337830" y="475678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E93BC1FB-002D-6AA7-0B83-4B456B42CD38}"/>
              </a:ext>
            </a:extLst>
          </p:cNvPr>
          <p:cNvGrpSpPr/>
          <p:nvPr/>
        </p:nvGrpSpPr>
        <p:grpSpPr>
          <a:xfrm>
            <a:off x="9791198" y="423274"/>
            <a:ext cx="809115" cy="461665"/>
            <a:chOff x="9791198" y="308974"/>
            <a:chExt cx="809115" cy="461665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038391B4-E970-5003-5ED4-662D02087A73}"/>
                </a:ext>
              </a:extLst>
            </p:cNvPr>
            <p:cNvSpPr/>
            <p:nvPr/>
          </p:nvSpPr>
          <p:spPr>
            <a:xfrm>
              <a:off x="10240313" y="403145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B08E943-2838-3DFC-6A8E-157A3A9184D6}"/>
                    </a:ext>
                  </a:extLst>
                </p:cNvPr>
                <p:cNvSpPr txBox="1"/>
                <p:nvPr/>
              </p:nvSpPr>
              <p:spPr>
                <a:xfrm>
                  <a:off x="9791198" y="308974"/>
                  <a:ext cx="528008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GB" sz="240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6B08E943-2838-3DFC-6A8E-157A3A9184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1198" y="308974"/>
                  <a:ext cx="528008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448" t="-9211" r="-1149" b="-3026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94F22D7-2F64-132A-21FD-C328E9B2AF89}"/>
              </a:ext>
            </a:extLst>
          </p:cNvPr>
          <p:cNvGrpSpPr/>
          <p:nvPr/>
        </p:nvGrpSpPr>
        <p:grpSpPr>
          <a:xfrm>
            <a:off x="10817254" y="423274"/>
            <a:ext cx="656010" cy="461665"/>
            <a:chOff x="10817254" y="308974"/>
            <a:chExt cx="656010" cy="461665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E80A356-0747-7BB6-AB1D-A36F1A4B6F12}"/>
                </a:ext>
              </a:extLst>
            </p:cNvPr>
            <p:cNvSpPr/>
            <p:nvPr/>
          </p:nvSpPr>
          <p:spPr>
            <a:xfrm>
              <a:off x="11293264" y="49266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C8E9858C-E669-8AF0-2746-3CBE87D98329}"/>
                    </a:ext>
                  </a:extLst>
                </p:cNvPr>
                <p:cNvSpPr txBox="1"/>
                <p:nvPr/>
              </p:nvSpPr>
              <p:spPr>
                <a:xfrm>
                  <a:off x="10817254" y="308974"/>
                  <a:ext cx="528008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GB" sz="240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C8E9858C-E669-8AF0-2746-3CBE87D983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17254" y="308974"/>
                  <a:ext cx="528008" cy="461665"/>
                </a:xfrm>
                <a:prstGeom prst="rect">
                  <a:avLst/>
                </a:prstGeom>
                <a:blipFill>
                  <a:blip r:embed="rId7"/>
                  <a:stretch>
                    <a:fillRect t="-9211" r="-3448" b="-3026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720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A9BA0B-648B-CBF1-B1CC-438CFA04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733D9F-720C-BB38-0079-DD808E8A7F2C}"/>
              </a:ext>
            </a:extLst>
          </p:cNvPr>
          <p:cNvSpPr/>
          <p:nvPr/>
        </p:nvSpPr>
        <p:spPr>
          <a:xfrm>
            <a:off x="269400" y="256462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3B2A5A-A25B-7368-6BFD-538D766C529E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Results: Three Identical Particles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3013B7-13F5-9207-2FC2-A6DA2746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14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ED5B093-32E7-82A7-7C32-EE6C716167AC}"/>
                  </a:ext>
                </a:extLst>
              </p:cNvPr>
              <p:cNvSpPr txBox="1"/>
              <p:nvPr/>
            </p:nvSpPr>
            <p:spPr>
              <a:xfrm>
                <a:off x="395999" y="1006331"/>
                <a:ext cx="8549400" cy="1723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Differences between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  <a:p>
                <a:pPr marL="914400" lvl="1" indent="-457200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Higher relative differences for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  <a:p>
                <a:pPr lvl="2"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0.1%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 - </a:t>
                </a:r>
                <a14:m>
                  <m:oMath xmlns:m="http://schemas.openxmlformats.org/officeDocument/2006/math">
                    <m:r>
                      <a:rPr lang="fr-BE" sz="2400" b="0" i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b="0" i="0" noProof="0" dirty="0">
                    <a:solidFill>
                      <a:schemeClr val="accent4"/>
                    </a:solidFill>
                    <a:latin typeface="+mj-lt"/>
                  </a:rPr>
                  <a:t> -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fr-BE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More spin interactions for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ED5B093-32E7-82A7-7C32-EE6C7161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006331"/>
                <a:ext cx="8549400" cy="1723549"/>
              </a:xfrm>
              <a:prstGeom prst="rect">
                <a:avLst/>
              </a:prstGeom>
              <a:blipFill>
                <a:blip r:embed="rId2"/>
                <a:stretch>
                  <a:fillRect l="-999" t="-2827" b="-70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>
            <a:extLst>
              <a:ext uri="{FF2B5EF4-FFF2-40B4-BE49-F238E27FC236}">
                <a16:creationId xmlns:a16="http://schemas.microsoft.com/office/drawing/2014/main" id="{EB67B281-E7D9-4E8C-C5E6-4D768DF46147}"/>
              </a:ext>
            </a:extLst>
          </p:cNvPr>
          <p:cNvGrpSpPr/>
          <p:nvPr/>
        </p:nvGrpSpPr>
        <p:grpSpPr>
          <a:xfrm>
            <a:off x="4434686" y="2942341"/>
            <a:ext cx="1260067" cy="461665"/>
            <a:chOff x="4262939" y="4142299"/>
            <a:chExt cx="1260067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44431289-0A53-CDC7-2473-04728DD2FD7F}"/>
                    </a:ext>
                  </a:extLst>
                </p:cNvPr>
                <p:cNvSpPr txBox="1"/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7" name="ZoneTexte 6">
                  <a:extLst>
                    <a:ext uri="{FF2B5EF4-FFF2-40B4-BE49-F238E27FC236}">
                      <a16:creationId xmlns:a16="http://schemas.microsoft.com/office/drawing/2014/main" id="{44431289-0A53-CDC7-2473-04728DD2FD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483" t="-10667" r="-1932" b="-30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F9866566-40B5-7E01-FA1E-8972514F9ADB}"/>
                </a:ext>
              </a:extLst>
            </p:cNvPr>
            <p:cNvCxnSpPr/>
            <p:nvPr/>
          </p:nvCxnSpPr>
          <p:spPr>
            <a:xfrm>
              <a:off x="4346694" y="4596449"/>
              <a:ext cx="108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06BACCB-CCF9-1B4C-90B3-56B2C89C4481}"/>
              </a:ext>
            </a:extLst>
          </p:cNvPr>
          <p:cNvGrpSpPr/>
          <p:nvPr/>
        </p:nvGrpSpPr>
        <p:grpSpPr>
          <a:xfrm>
            <a:off x="2680421" y="3032348"/>
            <a:ext cx="2561417" cy="2899129"/>
            <a:chOff x="8314279" y="3371980"/>
            <a:chExt cx="2561417" cy="2899129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5FB293FF-1833-3C15-59D7-A56F1A26744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314279" y="3371980"/>
              <a:ext cx="2561417" cy="2899129"/>
              <a:chOff x="4430332" y="1853716"/>
              <a:chExt cx="1706284" cy="1931252"/>
            </a:xfrm>
          </p:grpSpPr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1ACD3C6-9BC4-C077-5EBF-A0C2F591E923}"/>
                  </a:ext>
                </a:extLst>
              </p:cNvPr>
              <p:cNvSpPr/>
              <p:nvPr/>
            </p:nvSpPr>
            <p:spPr>
              <a:xfrm>
                <a:off x="4430332" y="1853716"/>
                <a:ext cx="443655" cy="1931252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716810D5-C739-B9A2-E13C-D07272CEEC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2159" y="2037378"/>
                <a:ext cx="0" cy="1573200"/>
              </a:xfrm>
              <a:prstGeom prst="line">
                <a:avLst/>
              </a:prstGeom>
              <a:ln w="38100" cap="flat" cmpd="sng" algn="ctr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>
                <a:extLst>
                  <a:ext uri="{FF2B5EF4-FFF2-40B4-BE49-F238E27FC236}">
                    <a16:creationId xmlns:a16="http://schemas.microsoft.com/office/drawing/2014/main" id="{48AA5709-5F80-7AA6-0F2A-22F8D61357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50690" y="2819342"/>
                <a:ext cx="1368000" cy="0"/>
              </a:xfrm>
              <a:prstGeom prst="line">
                <a:avLst/>
              </a:prstGeom>
              <a:ln w="3810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4E48121E-D619-0472-2B4C-0B1F36EA6E67}"/>
                  </a:ext>
                </a:extLst>
              </p:cNvPr>
              <p:cNvSpPr/>
              <p:nvPr/>
            </p:nvSpPr>
            <p:spPr>
              <a:xfrm rot="5400000">
                <a:off x="4593043" y="1915885"/>
                <a:ext cx="119907" cy="119907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D4185CBB-1972-4D52-AE1C-303A438E6BB8}"/>
                  </a:ext>
                </a:extLst>
              </p:cNvPr>
              <p:cNvSpPr/>
              <p:nvPr/>
            </p:nvSpPr>
            <p:spPr>
              <a:xfrm rot="5400000">
                <a:off x="4593043" y="3610578"/>
                <a:ext cx="119907" cy="119907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1599968E-6235-8D83-33EA-5A82AD320449}"/>
                  </a:ext>
                </a:extLst>
              </p:cNvPr>
              <p:cNvSpPr/>
              <p:nvPr/>
            </p:nvSpPr>
            <p:spPr>
              <a:xfrm rot="5400000">
                <a:off x="6016709" y="2764025"/>
                <a:ext cx="119907" cy="119907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 dirty="0"/>
              </a:p>
            </p:txBody>
          </p:sp>
        </p:grpSp>
        <p:sp>
          <p:nvSpPr>
            <p:cNvPr id="10" name="Croix 9">
              <a:extLst>
                <a:ext uri="{FF2B5EF4-FFF2-40B4-BE49-F238E27FC236}">
                  <a16:creationId xmlns:a16="http://schemas.microsoft.com/office/drawing/2014/main" id="{0EA077AC-6181-3C8B-32F0-8B5FBEA0F57C}"/>
                </a:ext>
              </a:extLst>
            </p:cNvPr>
            <p:cNvSpPr/>
            <p:nvPr/>
          </p:nvSpPr>
          <p:spPr>
            <a:xfrm rot="2680929">
              <a:off x="8535766" y="4715538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30BF8246-D8FA-3A9B-E58D-584B1AC8853C}"/>
              </a:ext>
            </a:extLst>
          </p:cNvPr>
          <p:cNvGrpSpPr/>
          <p:nvPr/>
        </p:nvGrpSpPr>
        <p:grpSpPr>
          <a:xfrm>
            <a:off x="6324792" y="2731536"/>
            <a:ext cx="3023593" cy="3500752"/>
            <a:chOff x="7494237" y="3107047"/>
            <a:chExt cx="3023593" cy="3500752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0CF411CC-7BDE-276E-C9A6-0EF4E2DFB8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94237" y="3107047"/>
              <a:ext cx="666000" cy="35007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245D7034-8532-E60E-2820-1E0FB1BFFA75}"/>
                </a:ext>
              </a:extLst>
            </p:cNvPr>
            <p:cNvCxnSpPr>
              <a:cxnSpLocks/>
            </p:cNvCxnSpPr>
            <p:nvPr/>
          </p:nvCxnSpPr>
          <p:spPr>
            <a:xfrm>
              <a:off x="7827728" y="3404786"/>
              <a:ext cx="0" cy="29016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4D0F67B4-E90F-4E57-7E46-DCD34ABDBC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27716" y="4857423"/>
              <a:ext cx="2516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9" name="Croix 48">
              <a:extLst>
                <a:ext uri="{FF2B5EF4-FFF2-40B4-BE49-F238E27FC236}">
                  <a16:creationId xmlns:a16="http://schemas.microsoft.com/office/drawing/2014/main" id="{B9A26E54-6186-4AEC-D2BD-E8C9B8DBBDE6}"/>
                </a:ext>
              </a:extLst>
            </p:cNvPr>
            <p:cNvSpPr/>
            <p:nvPr/>
          </p:nvSpPr>
          <p:spPr>
            <a:xfrm rot="2680929">
              <a:off x="7720799" y="4743553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1722C68-09DD-1B71-BD5E-2C5A78F7F30B}"/>
                </a:ext>
              </a:extLst>
            </p:cNvPr>
            <p:cNvSpPr/>
            <p:nvPr/>
          </p:nvSpPr>
          <p:spPr>
            <a:xfrm rot="5400000">
              <a:off x="7737237" y="3227852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055DA31-1344-E2CB-13E0-610B7D4AEB79}"/>
                </a:ext>
              </a:extLst>
            </p:cNvPr>
            <p:cNvSpPr/>
            <p:nvPr/>
          </p:nvSpPr>
          <p:spPr>
            <a:xfrm rot="5400000">
              <a:off x="7737237" y="629915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03F4571-4C7A-857D-0831-F219F3C1C142}"/>
                </a:ext>
              </a:extLst>
            </p:cNvPr>
            <p:cNvSpPr/>
            <p:nvPr/>
          </p:nvSpPr>
          <p:spPr>
            <a:xfrm rot="5400000">
              <a:off x="10337830" y="4761553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8E74ADED-1FC6-94E6-AFD0-388DF3864CF4}"/>
                  </a:ext>
                </a:extLst>
              </p:cNvPr>
              <p:cNvSpPr txBox="1"/>
              <p:nvPr/>
            </p:nvSpPr>
            <p:spPr>
              <a:xfrm>
                <a:off x="8012557" y="5807638"/>
                <a:ext cx="18124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400" b="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=3/2</m:t>
                      </m:r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8E74ADED-1FC6-94E6-AFD0-388DF3864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2557" y="5807638"/>
                <a:ext cx="1812423" cy="461665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4F17738D-001C-3ABF-0C83-05750A1B9B1D}"/>
                  </a:ext>
                </a:extLst>
              </p:cNvPr>
              <p:cNvSpPr txBox="1"/>
              <p:nvPr/>
            </p:nvSpPr>
            <p:spPr>
              <a:xfrm>
                <a:off x="3498083" y="5812238"/>
                <a:ext cx="18124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b="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2400" b="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=1/2</m:t>
                      </m:r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4F17738D-001C-3ABF-0C83-05750A1B9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083" y="5812238"/>
                <a:ext cx="1812423" cy="461665"/>
              </a:xfrm>
              <a:prstGeom prst="rect">
                <a:avLst/>
              </a:prstGeom>
              <a:blipFill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9C19385-97D3-9AD1-FAE7-75EB3521317C}"/>
                  </a:ext>
                </a:extLst>
              </p:cNvPr>
              <p:cNvSpPr/>
              <p:nvPr/>
            </p:nvSpPr>
            <p:spPr>
              <a:xfrm>
                <a:off x="7399618" y="1603364"/>
                <a:ext cx="2743200" cy="799965"/>
              </a:xfrm>
              <a:prstGeom prst="rect">
                <a:avLst/>
              </a:prstGeom>
              <a:noFill/>
              <a:ln w="38100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p>
                      </m:sSup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9C19385-97D3-9AD1-FAE7-75EB352131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618" y="1603364"/>
                <a:ext cx="2743200" cy="7999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/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11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45F391-DBAF-EA8E-AF79-24EE65466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024890-8018-25BD-0606-E472E77D2F1F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0FD3AD9-CB5D-7249-E7E0-576F9BAE114C}"/>
                  </a:ext>
                </a:extLst>
              </p:cNvPr>
              <p:cNvSpPr txBox="1"/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Results: </a:t>
                </a:r>
                <a14:m>
                  <m:oMath xmlns:m="http://schemas.openxmlformats.org/officeDocument/2006/math">
                    <m:r>
                      <a:rPr lang="en-GB" sz="36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</m:t>
                    </m:r>
                    <m:r>
                      <a:rPr lang="en-GB" sz="36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36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0FD3AD9-CB5D-7249-E7E0-576F9BAE1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blipFill>
                <a:blip r:embed="rId2"/>
                <a:stretch>
                  <a:fillRect l="-2301" t="-15094" b="-33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B1FF1F-31C1-3BBD-104F-928C3DAF8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15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0146DA5-8B1A-9FFD-400C-7A316F1A12DD}"/>
              </a:ext>
            </a:extLst>
          </p:cNvPr>
          <p:cNvGrpSpPr/>
          <p:nvPr/>
        </p:nvGrpSpPr>
        <p:grpSpPr>
          <a:xfrm>
            <a:off x="2396339" y="1240188"/>
            <a:ext cx="2052850" cy="1936749"/>
            <a:chOff x="6239710" y="2021199"/>
            <a:chExt cx="2052850" cy="1936749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AFC7072-725E-EB68-EFFB-E20E81EECA89}"/>
                </a:ext>
              </a:extLst>
            </p:cNvPr>
            <p:cNvSpPr/>
            <p:nvPr/>
          </p:nvSpPr>
          <p:spPr>
            <a:xfrm>
              <a:off x="6239710" y="2021199"/>
              <a:ext cx="720000" cy="193674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72A43AFA-634E-311A-195F-9618B97AC26B}"/>
                </a:ext>
              </a:extLst>
            </p:cNvPr>
            <p:cNvCxnSpPr>
              <a:cxnSpLocks/>
            </p:cNvCxnSpPr>
            <p:nvPr/>
          </p:nvCxnSpPr>
          <p:spPr>
            <a:xfrm>
              <a:off x="6599710" y="2494574"/>
              <a:ext cx="0" cy="9900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50D2887-2619-CA66-8133-6C4E1DE6B8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3360" y="2989573"/>
              <a:ext cx="15192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Croix 8">
              <a:extLst>
                <a:ext uri="{FF2B5EF4-FFF2-40B4-BE49-F238E27FC236}">
                  <a16:creationId xmlns:a16="http://schemas.microsoft.com/office/drawing/2014/main" id="{29EF66E1-9668-B5B8-D8F6-3997F8C39BA8}"/>
                </a:ext>
              </a:extLst>
            </p:cNvPr>
            <p:cNvSpPr/>
            <p:nvPr/>
          </p:nvSpPr>
          <p:spPr>
            <a:xfrm rot="2680929">
              <a:off x="6487740" y="2881662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97F089E-D183-1C89-0E28-A35D049115A1}"/>
                </a:ext>
              </a:extLst>
            </p:cNvPr>
            <p:cNvSpPr/>
            <p:nvPr/>
          </p:nvSpPr>
          <p:spPr>
            <a:xfrm rot="5400000">
              <a:off x="6422652" y="2136947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692E951-1FD2-DE05-B8B9-F57720DFC91E}"/>
                </a:ext>
              </a:extLst>
            </p:cNvPr>
            <p:cNvSpPr/>
            <p:nvPr/>
          </p:nvSpPr>
          <p:spPr>
            <a:xfrm rot="5400000">
              <a:off x="6421575" y="3482438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243A7BD-38AE-7CB3-970A-F6A62E5F8B35}"/>
                </a:ext>
              </a:extLst>
            </p:cNvPr>
            <p:cNvSpPr/>
            <p:nvPr/>
          </p:nvSpPr>
          <p:spPr>
            <a:xfrm rot="5400000">
              <a:off x="8112560" y="289957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72E308F-D7FF-2F76-642E-FE766E851CBC}"/>
              </a:ext>
            </a:extLst>
          </p:cNvPr>
          <p:cNvGrpSpPr/>
          <p:nvPr/>
        </p:nvGrpSpPr>
        <p:grpSpPr>
          <a:xfrm>
            <a:off x="5256009" y="953830"/>
            <a:ext cx="1260067" cy="461665"/>
            <a:chOff x="4262939" y="4142299"/>
            <a:chExt cx="1260067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11CC709-D851-5B65-BC90-AB256317AF1B}"/>
                    </a:ext>
                  </a:extLst>
                </p:cNvPr>
                <p:cNvSpPr txBox="1"/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C11CC709-D851-5B65-BC90-AB256317AF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2939" y="4142299"/>
                  <a:ext cx="1260067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483" t="-10526" r="-1932" b="-2894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DFF57ED0-5C32-BA1A-FD96-C63F2B42C14D}"/>
                </a:ext>
              </a:extLst>
            </p:cNvPr>
            <p:cNvCxnSpPr/>
            <p:nvPr/>
          </p:nvCxnSpPr>
          <p:spPr>
            <a:xfrm>
              <a:off x="4346694" y="4596449"/>
              <a:ext cx="108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107B740-90F7-8560-F2A3-725E60C9C07B}"/>
              </a:ext>
            </a:extLst>
          </p:cNvPr>
          <p:cNvGrpSpPr/>
          <p:nvPr/>
        </p:nvGrpSpPr>
        <p:grpSpPr>
          <a:xfrm>
            <a:off x="7603423" y="315001"/>
            <a:ext cx="3402994" cy="6227999"/>
            <a:chOff x="5964144" y="2025985"/>
            <a:chExt cx="3402994" cy="622799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9AFB57D-0380-7D9E-85BE-AF28B839ABF4}"/>
                </a:ext>
              </a:extLst>
            </p:cNvPr>
            <p:cNvSpPr/>
            <p:nvPr/>
          </p:nvSpPr>
          <p:spPr>
            <a:xfrm>
              <a:off x="5964144" y="2025985"/>
              <a:ext cx="1260066" cy="622799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9561F14A-6E1A-461A-FBA8-CADDF7B90B22}"/>
                </a:ext>
              </a:extLst>
            </p:cNvPr>
            <p:cNvCxnSpPr>
              <a:cxnSpLocks/>
            </p:cNvCxnSpPr>
            <p:nvPr/>
          </p:nvCxnSpPr>
          <p:spPr>
            <a:xfrm>
              <a:off x="6594177" y="2494574"/>
              <a:ext cx="0" cy="52920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841E7CA8-0A42-5811-1E2B-27FDE5A96A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7900" y="5139984"/>
              <a:ext cx="25740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8" name="Croix 27">
              <a:extLst>
                <a:ext uri="{FF2B5EF4-FFF2-40B4-BE49-F238E27FC236}">
                  <a16:creationId xmlns:a16="http://schemas.microsoft.com/office/drawing/2014/main" id="{F85828FB-CB28-AADF-FD04-0B3A2025EDE1}"/>
                </a:ext>
              </a:extLst>
            </p:cNvPr>
            <p:cNvSpPr/>
            <p:nvPr/>
          </p:nvSpPr>
          <p:spPr>
            <a:xfrm rot="2680929">
              <a:off x="6487395" y="5032041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A43C3CA-AE02-9A9F-EB8E-40AB80283AEA}"/>
                </a:ext>
              </a:extLst>
            </p:cNvPr>
            <p:cNvSpPr/>
            <p:nvPr/>
          </p:nvSpPr>
          <p:spPr>
            <a:xfrm rot="5400000">
              <a:off x="6415509" y="2136947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64042E9-7BA9-0168-67CA-47935A777D42}"/>
                </a:ext>
              </a:extLst>
            </p:cNvPr>
            <p:cNvSpPr/>
            <p:nvPr/>
          </p:nvSpPr>
          <p:spPr>
            <a:xfrm rot="5400000">
              <a:off x="6415509" y="7786409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9E35C5C7-7709-7ABA-5775-BA9BB069DC82}"/>
                </a:ext>
              </a:extLst>
            </p:cNvPr>
            <p:cNvSpPr/>
            <p:nvPr/>
          </p:nvSpPr>
          <p:spPr>
            <a:xfrm rot="5400000">
              <a:off x="9187138" y="5045280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606F1CC-99B8-5355-6E7A-0D571ED047A7}"/>
                  </a:ext>
                </a:extLst>
              </p:cNvPr>
              <p:cNvSpPr txBox="1"/>
              <p:nvPr/>
            </p:nvSpPr>
            <p:spPr>
              <a:xfrm>
                <a:off x="1969117" y="3341901"/>
                <a:ext cx="29840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Ground state</a:t>
                </a:r>
                <a:r>
                  <a:rPr lang="en-GB" sz="2400" b="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=3/2</m:t>
                    </m:r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0606F1CC-99B8-5355-6E7A-0D571ED047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117" y="3341901"/>
                <a:ext cx="2984037" cy="461665"/>
              </a:xfrm>
              <a:prstGeom prst="rect">
                <a:avLst/>
              </a:prstGeom>
              <a:blipFill>
                <a:blip r:embed="rId4"/>
                <a:stretch>
                  <a:fillRect l="-2653" t="-10526" b="-2894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0422390-4B14-CBA8-37CD-522DACA0DAFF}"/>
                  </a:ext>
                </a:extLst>
              </p:cNvPr>
              <p:cNvSpPr txBox="1"/>
              <p:nvPr/>
            </p:nvSpPr>
            <p:spPr>
              <a:xfrm>
                <a:off x="9117231" y="4152048"/>
                <a:ext cx="2574000" cy="1220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b="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=1/2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algn="ctr"/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State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(0,8,0,0,1,0)</m:t>
                    </m:r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90422390-4B14-CBA8-37CD-522DACA0D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231" y="4152048"/>
                <a:ext cx="2574000" cy="1220334"/>
              </a:xfrm>
              <a:prstGeom prst="rect">
                <a:avLst/>
              </a:prstGeom>
              <a:blipFill>
                <a:blip r:embed="rId5"/>
                <a:stretch>
                  <a:fillRect l="-1185" t="-4000" b="-900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0E607AB-9C9D-550B-D414-379E21464D19}"/>
                  </a:ext>
                </a:extLst>
              </p:cNvPr>
              <p:cNvSpPr txBox="1"/>
              <p:nvPr/>
            </p:nvSpPr>
            <p:spPr>
              <a:xfrm>
                <a:off x="407860" y="4193659"/>
                <a:ext cx="484814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Ground state:</a:t>
                </a:r>
              </a:p>
              <a:p>
                <a:pPr lvl="1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Relatively compact diquark.</a:t>
                </a:r>
              </a:p>
              <a:p>
                <a:pPr lvl="1"/>
                <a:r>
                  <a:rPr lang="en-GB" sz="2400" dirty="0">
                    <a:solidFill>
                      <a:schemeClr val="accent1">
                        <a:lumMod val="75000"/>
                      </a:schemeClr>
                    </a:solidFill>
                  </a:rPr>
                  <a:t>Relative difference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fr-BE" sz="2400" i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.2</m:t>
                    </m:r>
                    <m:r>
                      <a:rPr lang="en-GB" sz="24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  <a:p>
                <a:pPr lvl="1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Extended diquark</a:t>
                </a:r>
              </a:p>
              <a:p>
                <a:pPr lvl="1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Relative differences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1%</m:t>
                    </m:r>
                  </m:oMath>
                </a14:m>
                <a:r>
                  <a:rPr lang="en-GB" sz="24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.</a:t>
                </a:r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0E607AB-9C9D-550B-D414-379E21464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60" y="4193659"/>
                <a:ext cx="4848149" cy="2308324"/>
              </a:xfrm>
              <a:prstGeom prst="rect">
                <a:avLst/>
              </a:prstGeom>
              <a:blipFill>
                <a:blip r:embed="rId6"/>
                <a:stretch>
                  <a:fillRect l="-1761" t="-2111" b="-5013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E38F309-CDDD-6A4E-167A-6E67AB6C1E88}"/>
                  </a:ext>
                </a:extLst>
              </p:cNvPr>
              <p:cNvSpPr txBox="1"/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ctrlPr>
                            <a:rPr lang="en-GB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3E38F309-CDDD-6A4E-167A-6E67AB6C1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254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F9ABF4-AAF1-F87B-4C4C-7AD59FFA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5FF5ECB-4A80-F51C-8A14-F750811420A6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B34FBD6-598C-D9EF-7BAE-5B83BA251182}"/>
                  </a:ext>
                </a:extLst>
              </p:cNvPr>
              <p:cNvSpPr txBox="1"/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Results: </a:t>
                </a:r>
                <a14:m>
                  <m:oMath xmlns:m="http://schemas.openxmlformats.org/officeDocument/2006/math">
                    <m:r>
                      <a:rPr lang="en-GB" sz="36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endParaRPr lang="en-GB" sz="36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9B34FBD6-598C-D9EF-7BAE-5B83BA251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blipFill>
                <a:blip r:embed="rId2"/>
                <a:stretch>
                  <a:fillRect l="-2301" t="-15094" b="-33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AB873E-AC91-69D2-5C3B-A5F21422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16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4956F629-516C-740F-E7E8-FA00C97B9790}"/>
              </a:ext>
            </a:extLst>
          </p:cNvPr>
          <p:cNvGrpSpPr/>
          <p:nvPr/>
        </p:nvGrpSpPr>
        <p:grpSpPr>
          <a:xfrm>
            <a:off x="5466167" y="3321123"/>
            <a:ext cx="1260067" cy="462935"/>
            <a:chOff x="5680472" y="1466216"/>
            <a:chExt cx="1260067" cy="4629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8DB0EB29-3F98-DA0E-E2CE-B33AFBA96057}"/>
                    </a:ext>
                  </a:extLst>
                </p:cNvPr>
                <p:cNvSpPr txBox="1"/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8DB0EB29-3F98-DA0E-E2CE-B33AFBA960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483" t="-10526" r="-1932" b="-2894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31A01CF2-6FD5-1C6B-B592-E0F6AF44354B}"/>
                </a:ext>
              </a:extLst>
            </p:cNvPr>
            <p:cNvCxnSpPr>
              <a:cxnSpLocks/>
            </p:cNvCxnSpPr>
            <p:nvPr/>
          </p:nvCxnSpPr>
          <p:spPr>
            <a:xfrm>
              <a:off x="5950505" y="1929151"/>
              <a:ext cx="72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09436CC-692B-4074-6918-8CDACE929772}"/>
                  </a:ext>
                </a:extLst>
              </p:cNvPr>
              <p:cNvSpPr txBox="1"/>
              <p:nvPr/>
            </p:nvSpPr>
            <p:spPr>
              <a:xfrm>
                <a:off x="1936559" y="5404618"/>
                <a:ext cx="25021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State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0,0,0,0,1,1</m:t>
                        </m:r>
                      </m:e>
                    </m:d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fr-BE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.7%</m:t>
                      </m:r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209436CC-692B-4074-6918-8CDACE929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6559" y="5404618"/>
                <a:ext cx="2502124" cy="830997"/>
              </a:xfrm>
              <a:prstGeom prst="rect">
                <a:avLst/>
              </a:prstGeom>
              <a:blipFill>
                <a:blip r:embed="rId6"/>
                <a:stretch>
                  <a:fillRect l="-2683" t="-588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3" name="Groupe 72">
            <a:extLst>
              <a:ext uri="{FF2B5EF4-FFF2-40B4-BE49-F238E27FC236}">
                <a16:creationId xmlns:a16="http://schemas.microsoft.com/office/drawing/2014/main" id="{CD41193A-AAF3-6B59-7410-AD5CE15FBA4B}"/>
              </a:ext>
            </a:extLst>
          </p:cNvPr>
          <p:cNvGrpSpPr/>
          <p:nvPr/>
        </p:nvGrpSpPr>
        <p:grpSpPr>
          <a:xfrm>
            <a:off x="2343669" y="3134569"/>
            <a:ext cx="1668317" cy="2239676"/>
            <a:chOff x="4172568" y="1543203"/>
            <a:chExt cx="1668317" cy="2239676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BE42BF4-838B-79E4-87D4-739C058CD784}"/>
                </a:ext>
              </a:extLst>
            </p:cNvPr>
            <p:cNvSpPr/>
            <p:nvPr/>
          </p:nvSpPr>
          <p:spPr>
            <a:xfrm>
              <a:off x="4172568" y="1543203"/>
              <a:ext cx="533056" cy="223967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2903D01D-A018-A2A6-79E6-609797BF9E17}"/>
                </a:ext>
              </a:extLst>
            </p:cNvPr>
            <p:cNvCxnSpPr>
              <a:cxnSpLocks/>
            </p:cNvCxnSpPr>
            <p:nvPr/>
          </p:nvCxnSpPr>
          <p:spPr>
            <a:xfrm>
              <a:off x="4438793" y="1854138"/>
              <a:ext cx="0" cy="16200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B7EA6A73-ED40-EACC-B26B-19096C3A38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8793" y="2663041"/>
              <a:ext cx="1040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9" name="Croix 68">
              <a:extLst>
                <a:ext uri="{FF2B5EF4-FFF2-40B4-BE49-F238E27FC236}">
                  <a16:creationId xmlns:a16="http://schemas.microsoft.com/office/drawing/2014/main" id="{A330DADD-1608-E48E-3376-A4E94D15FFFB}"/>
                </a:ext>
              </a:extLst>
            </p:cNvPr>
            <p:cNvSpPr/>
            <p:nvPr/>
          </p:nvSpPr>
          <p:spPr>
            <a:xfrm rot="2680929">
              <a:off x="4332722" y="2555557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91FE608E-F3F9-72FA-0889-C2167E1A0D37}"/>
                </a:ext>
              </a:extLst>
            </p:cNvPr>
            <p:cNvSpPr/>
            <p:nvPr/>
          </p:nvSpPr>
          <p:spPr>
            <a:xfrm rot="5400000">
              <a:off x="4349587" y="167510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4D0ADE4C-0C0F-2F2D-451E-86DBAFCDD597}"/>
                </a:ext>
              </a:extLst>
            </p:cNvPr>
            <p:cNvSpPr/>
            <p:nvPr/>
          </p:nvSpPr>
          <p:spPr>
            <a:xfrm rot="5400000">
              <a:off x="4350542" y="3473675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81415F7-88ED-182A-85C5-671E0BE578B7}"/>
                </a:ext>
              </a:extLst>
            </p:cNvPr>
            <p:cNvSpPr/>
            <p:nvPr/>
          </p:nvSpPr>
          <p:spPr>
            <a:xfrm rot="5400000">
              <a:off x="5480885" y="2483282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2A081B-F17D-6611-DC20-6BE3E96CCDE0}"/>
                  </a:ext>
                </a:extLst>
              </p:cNvPr>
              <p:cNvSpPr txBox="1"/>
              <p:nvPr/>
            </p:nvSpPr>
            <p:spPr>
              <a:xfrm>
                <a:off x="7753718" y="5404618"/>
                <a:ext cx="25021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State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0,0,0,0,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fr-BE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fr-BE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%</m:t>
                      </m:r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1D2A081B-F17D-6611-DC20-6BE3E96CC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718" y="5404618"/>
                <a:ext cx="2502124" cy="830997"/>
              </a:xfrm>
              <a:prstGeom prst="rect">
                <a:avLst/>
              </a:prstGeom>
              <a:blipFill>
                <a:blip r:embed="rId7"/>
                <a:stretch>
                  <a:fillRect l="-2683" t="-5882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2" name="Groupe 71">
            <a:extLst>
              <a:ext uri="{FF2B5EF4-FFF2-40B4-BE49-F238E27FC236}">
                <a16:creationId xmlns:a16="http://schemas.microsoft.com/office/drawing/2014/main" id="{682B099D-03FA-CC60-3C42-ADB0CFCA2BE2}"/>
              </a:ext>
            </a:extLst>
          </p:cNvPr>
          <p:cNvGrpSpPr/>
          <p:nvPr/>
        </p:nvGrpSpPr>
        <p:grpSpPr>
          <a:xfrm>
            <a:off x="8236027" y="3387635"/>
            <a:ext cx="1537505" cy="1733545"/>
            <a:chOff x="7072758" y="1810941"/>
            <a:chExt cx="1537505" cy="173354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E393B28-8CA9-B5E7-C66E-D1E6B60D5AF7}"/>
                </a:ext>
              </a:extLst>
            </p:cNvPr>
            <p:cNvSpPr/>
            <p:nvPr/>
          </p:nvSpPr>
          <p:spPr>
            <a:xfrm>
              <a:off x="7072758" y="1810941"/>
              <a:ext cx="533056" cy="173354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EA20A947-57F9-3354-8E50-D553D5D6BF33}"/>
                </a:ext>
              </a:extLst>
            </p:cNvPr>
            <p:cNvCxnSpPr>
              <a:cxnSpLocks/>
            </p:cNvCxnSpPr>
            <p:nvPr/>
          </p:nvCxnSpPr>
          <p:spPr>
            <a:xfrm>
              <a:off x="7338952" y="2064612"/>
              <a:ext cx="0" cy="12276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BC6B7394-EA24-B744-3A7D-DE7C2B9E01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9638" y="2677714"/>
              <a:ext cx="914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0" name="Croix 69">
              <a:extLst>
                <a:ext uri="{FF2B5EF4-FFF2-40B4-BE49-F238E27FC236}">
                  <a16:creationId xmlns:a16="http://schemas.microsoft.com/office/drawing/2014/main" id="{59628D26-AE6D-7BF1-E1CB-D487001F09DC}"/>
                </a:ext>
              </a:extLst>
            </p:cNvPr>
            <p:cNvSpPr/>
            <p:nvPr/>
          </p:nvSpPr>
          <p:spPr>
            <a:xfrm rot="2680929">
              <a:off x="7231297" y="2565081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9BC1B91-D5DC-0050-2C3E-58D7F838A580}"/>
                </a:ext>
              </a:extLst>
            </p:cNvPr>
            <p:cNvSpPr/>
            <p:nvPr/>
          </p:nvSpPr>
          <p:spPr>
            <a:xfrm rot="5400000">
              <a:off x="7249405" y="188599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E2360B7-917D-65BB-5C7B-F224F576E9A3}"/>
                </a:ext>
              </a:extLst>
            </p:cNvPr>
            <p:cNvSpPr/>
            <p:nvPr/>
          </p:nvSpPr>
          <p:spPr>
            <a:xfrm rot="5400000">
              <a:off x="7248773" y="329083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071CCA9-7821-674D-E0B2-F0C5F73A4ECE}"/>
                </a:ext>
              </a:extLst>
            </p:cNvPr>
            <p:cNvSpPr/>
            <p:nvPr/>
          </p:nvSpPr>
          <p:spPr>
            <a:xfrm rot="5400000">
              <a:off x="8250263" y="2496122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</p:grpSp>
      <p:sp>
        <p:nvSpPr>
          <p:cNvPr id="75" name="ZoneTexte 74">
            <a:extLst>
              <a:ext uri="{FF2B5EF4-FFF2-40B4-BE49-F238E27FC236}">
                <a16:creationId xmlns:a16="http://schemas.microsoft.com/office/drawing/2014/main" id="{98CBFDBA-8653-DA27-05FD-172C0628E93F}"/>
              </a:ext>
            </a:extLst>
          </p:cNvPr>
          <p:cNvSpPr txBox="1"/>
          <p:nvPr/>
        </p:nvSpPr>
        <p:spPr>
          <a:xfrm>
            <a:off x="395999" y="1116933"/>
            <a:ext cx="5518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Highlight of intra-diquark spin interactions: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F5C913-EC6D-E5E0-A63C-6A1F28572753}"/>
                  </a:ext>
                </a:extLst>
              </p:cNvPr>
              <p:cNvSpPr txBox="1"/>
              <p:nvPr/>
            </p:nvSpPr>
            <p:spPr>
              <a:xfrm>
                <a:off x="6496849" y="2320519"/>
                <a:ext cx="50249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→ Attractive spin interactions.</a:t>
                </a: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FAF5C913-EC6D-E5E0-A63C-6A1F28572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849" y="2320519"/>
                <a:ext cx="5024902" cy="461665"/>
              </a:xfrm>
              <a:prstGeom prst="rect">
                <a:avLst/>
              </a:prstGeom>
              <a:blipFill>
                <a:blip r:embed="rId8"/>
                <a:stretch>
                  <a:fillRect l="-364" t="-10667" r="-485" b="-306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5AAA1C5-C005-8FD1-4C65-EDB77DB7AB79}"/>
                  </a:ext>
                </a:extLst>
              </p:cNvPr>
              <p:cNvSpPr txBox="1"/>
              <p:nvPr/>
            </p:nvSpPr>
            <p:spPr>
              <a:xfrm>
                <a:off x="395999" y="1716437"/>
                <a:ext cx="4335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Ground states with </a:t>
                </a:r>
                <a14:m>
                  <m:oMath xmlns:m="http://schemas.openxmlformats.org/officeDocument/2006/math">
                    <m:r>
                      <a:rPr lang="en-GB" sz="2400" i="1" noProof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 noProof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=1/2.</m:t>
                    </m:r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5AAA1C5-C005-8FD1-4C65-EDB77DB7A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716437"/>
                <a:ext cx="4335186" cy="461665"/>
              </a:xfrm>
              <a:prstGeom prst="rect">
                <a:avLst/>
              </a:prstGeom>
              <a:blipFill>
                <a:blip r:embed="rId9"/>
                <a:stretch>
                  <a:fillRect l="-2250" t="-10667" b="-306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C1B782-017C-7585-25D8-811B44B2C27B}"/>
                  </a:ext>
                </a:extLst>
              </p:cNvPr>
              <p:cNvSpPr txBox="1"/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ctrlPr>
                            <a:rPr lang="en-GB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FC1B782-017C-7585-25D8-811B44B2C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531F74B-CE84-80EF-3051-287EACB790E9}"/>
                  </a:ext>
                </a:extLst>
              </p:cNvPr>
              <p:cNvSpPr txBox="1"/>
              <p:nvPr/>
            </p:nvSpPr>
            <p:spPr>
              <a:xfrm>
                <a:off x="665353" y="2320519"/>
                <a:ext cx="50249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→ Repulsive spin interactions.</a:t>
                </a: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F531F74B-CE84-80EF-3051-287EACB79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53" y="2320519"/>
                <a:ext cx="5024902" cy="461665"/>
              </a:xfrm>
              <a:prstGeom prst="rect">
                <a:avLst/>
              </a:prstGeom>
              <a:blipFill>
                <a:blip r:embed="rId11"/>
                <a:stretch>
                  <a:fillRect l="-243" t="-10667" r="-971" b="-306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401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" grpId="0"/>
      <p:bldP spid="12" grpId="0"/>
      <p:bldP spid="7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B55A94-3D29-D42A-047A-4ED6431B1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B7F4BC-8F39-C344-4AF8-2A7A507A23E8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693F587-77F0-91B2-6B23-0853A9D630A7}"/>
                  </a:ext>
                </a:extLst>
              </p:cNvPr>
              <p:cNvSpPr txBox="1"/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Results: </a:t>
                </a:r>
                <a14:m>
                  <m:oMath xmlns:m="http://schemas.openxmlformats.org/officeDocument/2006/math">
                    <m:r>
                      <a:rPr lang="en-GB" sz="36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endParaRPr lang="en-GB" sz="36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3693F587-77F0-91B2-6B23-0853A9D63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blipFill>
                <a:blip r:embed="rId2"/>
                <a:stretch>
                  <a:fillRect l="-2301" t="-15094" b="-33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6DAE85-66AF-CA86-A3B1-C71D102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17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1A43C3E4-0885-C12E-B096-A641B3DD0798}"/>
                  </a:ext>
                </a:extLst>
              </p:cNvPr>
              <p:cNvSpPr txBox="1"/>
              <p:nvPr/>
            </p:nvSpPr>
            <p:spPr>
              <a:xfrm>
                <a:off x="395999" y="1245872"/>
                <a:ext cx="56100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state: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Very compact diquark,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Relative difference </a:t>
                </a:r>
                <a14:m>
                  <m:oMath xmlns:m="http://schemas.openxmlformats.org/officeDocument/2006/math">
                    <m:r>
                      <a:rPr lang="fr-BE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3.3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400" noProof="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1A43C3E4-0885-C12E-B096-A641B3DD0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245872"/>
                <a:ext cx="5610068" cy="1200329"/>
              </a:xfrm>
              <a:prstGeom prst="rect">
                <a:avLst/>
              </a:prstGeom>
              <a:blipFill>
                <a:blip r:embed="rId3"/>
                <a:stretch>
                  <a:fillRect l="-1522" t="-4061" b="-10660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e 85">
            <a:extLst>
              <a:ext uri="{FF2B5EF4-FFF2-40B4-BE49-F238E27FC236}">
                <a16:creationId xmlns:a16="http://schemas.microsoft.com/office/drawing/2014/main" id="{0AC7F90D-2D8F-B993-C855-A074B004511C}"/>
              </a:ext>
            </a:extLst>
          </p:cNvPr>
          <p:cNvGrpSpPr/>
          <p:nvPr/>
        </p:nvGrpSpPr>
        <p:grpSpPr>
          <a:xfrm>
            <a:off x="5465967" y="2726962"/>
            <a:ext cx="1260067" cy="462935"/>
            <a:chOff x="5680472" y="1466216"/>
            <a:chExt cx="1260067" cy="4629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ZoneTexte 86">
                  <a:extLst>
                    <a:ext uri="{FF2B5EF4-FFF2-40B4-BE49-F238E27FC236}">
                      <a16:creationId xmlns:a16="http://schemas.microsoft.com/office/drawing/2014/main" id="{A9073028-DF38-9341-764D-EEEF79200089}"/>
                    </a:ext>
                  </a:extLst>
                </p:cNvPr>
                <p:cNvSpPr txBox="1"/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87" name="ZoneTexte 86">
                  <a:extLst>
                    <a:ext uri="{FF2B5EF4-FFF2-40B4-BE49-F238E27FC236}">
                      <a16:creationId xmlns:a16="http://schemas.microsoft.com/office/drawing/2014/main" id="{A9073028-DF38-9341-764D-EEEF792000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971" t="-10526" r="-1942" b="-2894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Connecteur droit avec flèche 87">
              <a:extLst>
                <a:ext uri="{FF2B5EF4-FFF2-40B4-BE49-F238E27FC236}">
                  <a16:creationId xmlns:a16="http://schemas.microsoft.com/office/drawing/2014/main" id="{39303891-1163-2938-2A90-AB38AB62A683}"/>
                </a:ext>
              </a:extLst>
            </p:cNvPr>
            <p:cNvCxnSpPr>
              <a:cxnSpLocks/>
            </p:cNvCxnSpPr>
            <p:nvPr/>
          </p:nvCxnSpPr>
          <p:spPr>
            <a:xfrm>
              <a:off x="5950505" y="1929151"/>
              <a:ext cx="72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AFD883B-42B9-6128-123A-69650956A534}"/>
                  </a:ext>
                </a:extLst>
              </p:cNvPr>
              <p:cNvSpPr txBox="1"/>
              <p:nvPr/>
            </p:nvSpPr>
            <p:spPr>
              <a:xfrm>
                <a:off x="4844938" y="5150463"/>
                <a:ext cx="2502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State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6AFD883B-42B9-6128-123A-69650956A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938" y="5150463"/>
                <a:ext cx="2502124" cy="461665"/>
              </a:xfrm>
              <a:prstGeom prst="rect">
                <a:avLst/>
              </a:prstGeom>
              <a:blipFill>
                <a:blip r:embed="rId5"/>
                <a:stretch>
                  <a:fillRect l="-2683" t="-10526" b="-2894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FDE1E457-403A-BC05-C0FE-12517666DF2E}"/>
              </a:ext>
            </a:extLst>
          </p:cNvPr>
          <p:cNvGrpSpPr/>
          <p:nvPr/>
        </p:nvGrpSpPr>
        <p:grpSpPr>
          <a:xfrm>
            <a:off x="3659121" y="3027545"/>
            <a:ext cx="4873758" cy="1980000"/>
            <a:chOff x="2547831" y="3362122"/>
            <a:chExt cx="4873758" cy="1980000"/>
          </a:xfrm>
        </p:grpSpPr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B7B18B3-E7E9-4D4F-7C27-61FAB26034E9}"/>
                </a:ext>
              </a:extLst>
            </p:cNvPr>
            <p:cNvSpPr/>
            <p:nvPr/>
          </p:nvSpPr>
          <p:spPr>
            <a:xfrm>
              <a:off x="2547831" y="3362122"/>
              <a:ext cx="576000" cy="198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cxnSp>
          <p:nvCxnSpPr>
            <p:cNvPr id="80" name="Connecteur droit 79">
              <a:extLst>
                <a:ext uri="{FF2B5EF4-FFF2-40B4-BE49-F238E27FC236}">
                  <a16:creationId xmlns:a16="http://schemas.microsoft.com/office/drawing/2014/main" id="{41B2C0FA-2938-F59E-E3CF-1C1C2EE0AF23}"/>
                </a:ext>
              </a:extLst>
            </p:cNvPr>
            <p:cNvCxnSpPr>
              <a:cxnSpLocks/>
            </p:cNvCxnSpPr>
            <p:nvPr/>
          </p:nvCxnSpPr>
          <p:spPr>
            <a:xfrm>
              <a:off x="2835831" y="3629136"/>
              <a:ext cx="0" cy="1445975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5BD60A90-7993-EDF1-A391-5993413759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6694" y="4352123"/>
              <a:ext cx="4230017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7F708200-D36A-4828-D577-67B539BA7FF9}"/>
                </a:ext>
              </a:extLst>
            </p:cNvPr>
            <p:cNvSpPr/>
            <p:nvPr/>
          </p:nvSpPr>
          <p:spPr>
            <a:xfrm rot="5400000">
              <a:off x="2747196" y="3454925"/>
              <a:ext cx="179999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BE2075FC-8AD1-940D-710F-E8BAC507AB44}"/>
                </a:ext>
              </a:extLst>
            </p:cNvPr>
            <p:cNvSpPr/>
            <p:nvPr/>
          </p:nvSpPr>
          <p:spPr>
            <a:xfrm rot="5400000">
              <a:off x="2747196" y="5069321"/>
              <a:ext cx="179999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A5F0B95-4717-7E24-D4AD-B2332D106D8D}"/>
                </a:ext>
              </a:extLst>
            </p:cNvPr>
            <p:cNvSpPr/>
            <p:nvPr/>
          </p:nvSpPr>
          <p:spPr>
            <a:xfrm rot="5400000">
              <a:off x="7061590" y="4173948"/>
              <a:ext cx="359999" cy="359999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82" name="Croix 81">
              <a:extLst>
                <a:ext uri="{FF2B5EF4-FFF2-40B4-BE49-F238E27FC236}">
                  <a16:creationId xmlns:a16="http://schemas.microsoft.com/office/drawing/2014/main" id="{6BE60546-A30C-798E-6C6B-0EA036B6B4E1}"/>
                </a:ext>
              </a:extLst>
            </p:cNvPr>
            <p:cNvSpPr/>
            <p:nvPr/>
          </p:nvSpPr>
          <p:spPr>
            <a:xfrm rot="2680929">
              <a:off x="2727831" y="4244127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A79D4C6-5F3C-6603-C147-74EC521058E3}"/>
                  </a:ext>
                </a:extLst>
              </p:cNvPr>
              <p:cNvSpPr txBox="1"/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ctrlPr>
                            <a:rPr lang="en-GB" sz="24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fr-BE" sz="2400" i="1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fr-BE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BA79D4C6-5F3C-6603-C147-74EC52105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726" y="295751"/>
                <a:ext cx="2828693" cy="5343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663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C0B8A5-FAB1-C058-D792-CDB8D849C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0B168F-8DFC-877E-4156-BDBF3ADDC55C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EE662C-4862-5C10-74F8-1B3D7673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18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DC3C67-0C96-4DA5-18EA-7D245867491D}"/>
              </a:ext>
            </a:extLst>
          </p:cNvPr>
          <p:cNvSpPr txBox="1"/>
          <p:nvPr/>
        </p:nvSpPr>
        <p:spPr>
          <a:xfrm>
            <a:off x="2964515" y="1440000"/>
            <a:ext cx="62629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800" noProof="0" dirty="0">
                <a:solidFill>
                  <a:schemeClr val="accent4">
                    <a:lumMod val="75000"/>
                  </a:schemeClr>
                </a:solidFill>
              </a:rPr>
              <a:t>Key Results: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Direct computation not working for distances,</a:t>
            </a:r>
            <a:endParaRPr lang="en-GB" sz="2400" noProof="0" dirty="0">
              <a:solidFill>
                <a:schemeClr val="accent4">
                  <a:lumMod val="75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New convolution formula,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Spin impact on quark-diquark structure,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Globally reasonable results for masses,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Compact diquark not necessary.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BB4436-D66B-BB04-4642-32376717C375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Take Home Message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0E395E-2383-3B90-DC0C-1700BB3CB17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03231" y="3464697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4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FEAAEC-1C6A-9C86-8E32-864BB8F0B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DD4643-8CAA-2C64-E8C1-6EE30955D042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1A6080-8C05-F213-FCAE-299779AAC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19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25DB49-45A2-E6A0-2EAD-91AD9A672976}"/>
              </a:ext>
            </a:extLst>
          </p:cNvPr>
          <p:cNvSpPr txBox="1"/>
          <p:nvPr/>
        </p:nvSpPr>
        <p:spPr>
          <a:xfrm>
            <a:off x="3243245" y="1440000"/>
            <a:ext cx="570551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800" b="0" i="0" noProof="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Outlooks: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New procedure to compute distances,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Improvement of spin interactions,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Diquark in a superposition of states,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Application to more complex systems.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24C8170-781D-9CA6-9A78-A6D783C32341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Take Home 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3600" noProof="0" dirty="0" err="1">
                <a:solidFill>
                  <a:schemeClr val="accent1">
                    <a:lumMod val="75000"/>
                  </a:schemeClr>
                </a:solidFill>
              </a:rPr>
              <a:t>essage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2BE9E7-3CDF-C811-15F3-CD28A7386E2A}"/>
              </a:ext>
            </a:extLst>
          </p:cNvPr>
          <p:cNvSpPr txBox="1"/>
          <p:nvPr/>
        </p:nvSpPr>
        <p:spPr>
          <a:xfrm>
            <a:off x="552082" y="4592373"/>
            <a:ext cx="3375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>
                    <a:lumMod val="75000"/>
                  </a:schemeClr>
                </a:solidFill>
              </a:rPr>
              <a:t>Main Reference: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0C2B6AA-18F1-B05D-DF1B-4F62443FFD6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39826" y="710497"/>
            <a:ext cx="1334237" cy="13342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747A0A0-B808-E70F-CBAD-B7E1BFB8587E}"/>
              </a:ext>
            </a:extLst>
          </p:cNvPr>
          <p:cNvSpPr txBox="1"/>
          <p:nvPr/>
        </p:nvSpPr>
        <p:spPr>
          <a:xfrm>
            <a:off x="552082" y="5228848"/>
            <a:ext cx="10285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chemeClr val="accent1">
                    <a:lumMod val="75000"/>
                  </a:schemeClr>
                </a:solidFill>
              </a:rPr>
              <a:t>C. Tourbez, C. Chevalier, and C. </a:t>
            </a:r>
            <a:r>
              <a:rPr lang="fr-BE" sz="2400" dirty="0" err="1">
                <a:solidFill>
                  <a:schemeClr val="accent1">
                    <a:lumMod val="75000"/>
                  </a:schemeClr>
                </a:solidFill>
              </a:rPr>
              <a:t>Semay</a:t>
            </a:r>
            <a:r>
              <a:rPr lang="fr-BE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fr-BE" sz="2400" dirty="0" err="1">
                <a:solidFill>
                  <a:schemeClr val="accent1">
                    <a:lumMod val="75000"/>
                  </a:schemeClr>
                </a:solidFill>
              </a:rPr>
              <a:t>Eur</a:t>
            </a:r>
            <a:r>
              <a:rPr lang="fr-BE" sz="2400" dirty="0">
                <a:solidFill>
                  <a:schemeClr val="accent1">
                    <a:lumMod val="75000"/>
                  </a:schemeClr>
                </a:solidFill>
              </a:rPr>
              <a:t>. Phys. J. A </a:t>
            </a:r>
            <a:r>
              <a:rPr lang="fr-BE" sz="2400" b="1" dirty="0">
                <a:solidFill>
                  <a:schemeClr val="accent1">
                    <a:lumMod val="75000"/>
                  </a:schemeClr>
                </a:solidFill>
              </a:rPr>
              <a:t>62</a:t>
            </a:r>
            <a:r>
              <a:rPr lang="fr-BE" sz="2400" dirty="0">
                <a:solidFill>
                  <a:schemeClr val="accent1">
                    <a:lumMod val="75000"/>
                  </a:schemeClr>
                </a:solidFill>
              </a:rPr>
              <a:t>, 101 (2026).</a:t>
            </a:r>
          </a:p>
        </p:txBody>
      </p:sp>
    </p:spTree>
    <p:extLst>
      <p:ext uri="{BB962C8B-B14F-4D97-AF65-F5344CB8AC3E}">
        <p14:creationId xmlns:p14="http://schemas.microsoft.com/office/powerpoint/2010/main" val="2543134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670326-DED4-E6B0-3F55-092CAE31E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AA4C42-A1FF-38B8-E219-D98A1EB76044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5A1002-AB55-C41D-ED04-028BC77B7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20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206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D4510-C0C7-110A-C2D8-55A80C5DB2BD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E6361C5-CA62-972A-00DD-E3469FE922DC}"/>
              </a:ext>
            </a:extLst>
          </p:cNvPr>
          <p:cNvSpPr txBox="1"/>
          <p:nvPr/>
        </p:nvSpPr>
        <p:spPr>
          <a:xfrm>
            <a:off x="396000" y="360000"/>
            <a:ext cx="272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A45B6BF-24FE-FEDF-CB34-EABC21E3B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21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94C4AC-E5BE-5E23-E367-8480B889C4A2}"/>
              </a:ext>
            </a:extLst>
          </p:cNvPr>
          <p:cNvSpPr txBox="1"/>
          <p:nvPr/>
        </p:nvSpPr>
        <p:spPr>
          <a:xfrm>
            <a:off x="652182" y="1372593"/>
            <a:ext cx="52846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Constituent approach: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Baryon = 3 interacting valence quarks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Solve Schrödinger-like equations,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Interactions = potential.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43CE2E-E5FC-4D18-2BF6-CFE779A2FEEB}"/>
              </a:ext>
            </a:extLst>
          </p:cNvPr>
          <p:cNvGrpSpPr/>
          <p:nvPr/>
        </p:nvGrpSpPr>
        <p:grpSpPr>
          <a:xfrm rot="3600000">
            <a:off x="7379400" y="1629000"/>
            <a:ext cx="3600000" cy="3600000"/>
            <a:chOff x="905469" y="1092730"/>
            <a:chExt cx="3240000" cy="324000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B6AAECA-9A74-ED3C-0EB3-D5CDADEB2F46}"/>
                </a:ext>
              </a:extLst>
            </p:cNvPr>
            <p:cNvSpPr/>
            <p:nvPr/>
          </p:nvSpPr>
          <p:spPr>
            <a:xfrm>
              <a:off x="905469" y="1092730"/>
              <a:ext cx="3240000" cy="32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ACEC2F7-026D-1A22-155E-B5093B71547A}"/>
                </a:ext>
              </a:extLst>
            </p:cNvPr>
            <p:cNvGrpSpPr/>
            <p:nvPr/>
          </p:nvGrpSpPr>
          <p:grpSpPr>
            <a:xfrm>
              <a:off x="1289721" y="1389397"/>
              <a:ext cx="2478522" cy="2027352"/>
              <a:chOff x="3966372" y="1283262"/>
              <a:chExt cx="2478522" cy="2027352"/>
            </a:xfrm>
          </p:grpSpPr>
          <p:grpSp>
            <p:nvGrpSpPr>
              <p:cNvPr id="9" name="Groupe 8">
                <a:extLst>
                  <a:ext uri="{FF2B5EF4-FFF2-40B4-BE49-F238E27FC236}">
                    <a16:creationId xmlns:a16="http://schemas.microsoft.com/office/drawing/2014/main" id="{1D2CF90D-E40F-0382-2374-FD11EFF329B2}"/>
                  </a:ext>
                </a:extLst>
              </p:cNvPr>
              <p:cNvGrpSpPr/>
              <p:nvPr/>
            </p:nvGrpSpPr>
            <p:grpSpPr>
              <a:xfrm>
                <a:off x="4849526" y="1283262"/>
                <a:ext cx="720522" cy="1332000"/>
                <a:chOff x="4847145" y="1273738"/>
                <a:chExt cx="720522" cy="1332000"/>
              </a:xfrm>
            </p:grpSpPr>
            <p:sp>
              <p:nvSpPr>
                <p:cNvPr id="16" name="Ellipse 15">
                  <a:extLst>
                    <a:ext uri="{FF2B5EF4-FFF2-40B4-BE49-F238E27FC236}">
                      <a16:creationId xmlns:a16="http://schemas.microsoft.com/office/drawing/2014/main" id="{9D25A72D-9A30-8AE5-302E-B45492242DFC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7" name="Connecteur droit 16">
                  <a:extLst>
                    <a:ext uri="{FF2B5EF4-FFF2-40B4-BE49-F238E27FC236}">
                      <a16:creationId xmlns:a16="http://schemas.microsoft.com/office/drawing/2014/main" id="{C4C98F7B-1F3E-7F77-4E7F-855CBE981C6B}"/>
                    </a:ext>
                  </a:extLst>
                </p:cNvPr>
                <p:cNvCxnSpPr>
                  <a:cxnSpLocks/>
                  <a:stCxn id="16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D166D21B-1CE4-68A8-01FF-E29AF1242A1B}"/>
                  </a:ext>
                </a:extLst>
              </p:cNvPr>
              <p:cNvGrpSpPr/>
              <p:nvPr/>
            </p:nvGrpSpPr>
            <p:grpSpPr>
              <a:xfrm rot="14400000">
                <a:off x="4272111" y="2279591"/>
                <a:ext cx="720522" cy="1332000"/>
                <a:chOff x="4847145" y="1273738"/>
                <a:chExt cx="720522" cy="1332000"/>
              </a:xfrm>
            </p:grpSpPr>
            <p:sp>
              <p:nvSpPr>
                <p:cNvPr id="14" name="Ellipse 13">
                  <a:extLst>
                    <a:ext uri="{FF2B5EF4-FFF2-40B4-BE49-F238E27FC236}">
                      <a16:creationId xmlns:a16="http://schemas.microsoft.com/office/drawing/2014/main" id="{9DD86348-6DDB-3D5C-AF41-295FCFF5A601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5" name="Connecteur droit 14">
                  <a:extLst>
                    <a:ext uri="{FF2B5EF4-FFF2-40B4-BE49-F238E27FC236}">
                      <a16:creationId xmlns:a16="http://schemas.microsoft.com/office/drawing/2014/main" id="{E1806B61-15F2-E2D4-4BE9-A9E141AA92CC}"/>
                    </a:ext>
                  </a:extLst>
                </p:cNvPr>
                <p:cNvCxnSpPr>
                  <a:cxnSpLocks/>
                  <a:stCxn id="14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FD760048-BF02-CDED-EE64-DCD507F17411}"/>
                  </a:ext>
                </a:extLst>
              </p:cNvPr>
              <p:cNvGrpSpPr/>
              <p:nvPr/>
            </p:nvGrpSpPr>
            <p:grpSpPr>
              <a:xfrm rot="7200000">
                <a:off x="5418633" y="2284353"/>
                <a:ext cx="720522" cy="1332000"/>
                <a:chOff x="4847145" y="1273738"/>
                <a:chExt cx="720522" cy="1332000"/>
              </a:xfrm>
            </p:grpSpPr>
            <p:sp>
              <p:nvSpPr>
                <p:cNvPr id="12" name="Ellipse 11">
                  <a:extLst>
                    <a:ext uri="{FF2B5EF4-FFF2-40B4-BE49-F238E27FC236}">
                      <a16:creationId xmlns:a16="http://schemas.microsoft.com/office/drawing/2014/main" id="{5A5A57A2-C5C2-8ABA-0287-1EB47163EA77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13" name="Connecteur droit 12">
                  <a:extLst>
                    <a:ext uri="{FF2B5EF4-FFF2-40B4-BE49-F238E27FC236}">
                      <a16:creationId xmlns:a16="http://schemas.microsoft.com/office/drawing/2014/main" id="{011AA4A0-969B-B28C-A1BF-7CFD1E9FD536}"/>
                    </a:ext>
                  </a:extLst>
                </p:cNvPr>
                <p:cNvCxnSpPr>
                  <a:cxnSpLocks/>
                  <a:stCxn id="12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B1DC3708-ECED-772D-7F57-B639C63197BE}"/>
              </a:ext>
            </a:extLst>
          </p:cNvPr>
          <p:cNvSpPr txBox="1"/>
          <p:nvPr/>
        </p:nvSpPr>
        <p:spPr>
          <a:xfrm>
            <a:off x="647331" y="3876317"/>
            <a:ext cx="588308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Types of interactions between quarks: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Central-colour short range,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Central-colour long range (confinement),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Spin-colour.</a:t>
            </a:r>
          </a:p>
        </p:txBody>
      </p:sp>
    </p:spTree>
    <p:extLst>
      <p:ext uri="{BB962C8B-B14F-4D97-AF65-F5344CB8AC3E}">
        <p14:creationId xmlns:p14="http://schemas.microsoft.com/office/powerpoint/2010/main" val="249450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89688-C056-9A8C-097D-8AB7F1E9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14A718-CB6D-0842-5637-E16346A15C3E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F19FB8-B9C7-5D1D-1431-EB86A6391E30}"/>
              </a:ext>
            </a:extLst>
          </p:cNvPr>
          <p:cNvSpPr txBox="1"/>
          <p:nvPr/>
        </p:nvSpPr>
        <p:spPr>
          <a:xfrm>
            <a:off x="395999" y="360000"/>
            <a:ext cx="597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Lagrange Mesh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C394AD-1633-28EF-8A9B-93596EC0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22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73479D-3907-FF2F-7D4B-22F3D6E778CC}"/>
              </a:ext>
            </a:extLst>
          </p:cNvPr>
          <p:cNvSpPr txBox="1"/>
          <p:nvPr/>
        </p:nvSpPr>
        <p:spPr>
          <a:xfrm>
            <a:off x="395999" y="1096331"/>
            <a:ext cx="613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/>
                </a:solidFill>
              </a:rPr>
              <a:t>For the quark-diquark </a:t>
            </a:r>
            <a:r>
              <a:rPr lang="en-GB" sz="2800" dirty="0">
                <a:solidFill>
                  <a:schemeClr val="accent4"/>
                </a:solidFill>
              </a:rPr>
              <a:t>approximation</a:t>
            </a:r>
            <a:endParaRPr lang="en-GB" sz="2800" noProof="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6D4D2AD-0F6B-5108-32D5-145C82DDB935}"/>
                  </a:ext>
                </a:extLst>
              </p:cNvPr>
              <p:cNvSpPr txBox="1"/>
              <p:nvPr/>
            </p:nvSpPr>
            <p:spPr>
              <a:xfrm>
                <a:off x="4026000" y="2515611"/>
                <a:ext cx="4140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32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32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800" b="0" i="1" noProof="0" dirty="0">
                  <a:solidFill>
                    <a:schemeClr val="accent3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6D4D2AD-0F6B-5108-32D5-145C82DDB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000" y="2515611"/>
                <a:ext cx="414000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5E882CF-043A-6D6E-D5FF-9CED90B0A7EF}"/>
                  </a:ext>
                </a:extLst>
              </p:cNvPr>
              <p:cNvSpPr txBox="1"/>
              <p:nvPr/>
            </p:nvSpPr>
            <p:spPr>
              <a:xfrm>
                <a:off x="4026000" y="3630235"/>
                <a:ext cx="4140000" cy="134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32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32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32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32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GB" sz="32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32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32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32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fr-BE" sz="32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32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5E882CF-043A-6D6E-D5FF-9CED90B0A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000" y="3630235"/>
                <a:ext cx="4140000" cy="13430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F6AFC65-1B0C-D8D3-6C56-AFFBF918C653}"/>
                  </a:ext>
                </a:extLst>
              </p:cNvPr>
              <p:cNvSpPr txBox="1"/>
              <p:nvPr/>
            </p:nvSpPr>
            <p:spPr>
              <a:xfrm>
                <a:off x="395999" y="3930056"/>
                <a:ext cx="30293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Expansion of </a:t>
                </a:r>
                <a14:m>
                  <m:oMath xmlns:m="http://schemas.openxmlformats.org/officeDocument/2006/math">
                    <m:r>
                      <a:rPr lang="fr-BE" sz="28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fr-BE" sz="28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𝜓</m:t>
                    </m:r>
                    <m:r>
                      <a:rPr lang="fr-BE" sz="28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F6AFC65-1B0C-D8D3-6C56-AFFBF918C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930056"/>
                <a:ext cx="3029372" cy="523220"/>
              </a:xfrm>
              <a:prstGeom prst="rect">
                <a:avLst/>
              </a:prstGeom>
              <a:blipFill>
                <a:blip r:embed="rId4"/>
                <a:stretch>
                  <a:fillRect l="-4225" t="-12791" b="-31395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3E8312-BAFA-EBCB-3674-733AE49C5683}"/>
                  </a:ext>
                </a:extLst>
              </p:cNvPr>
              <p:cNvSpPr txBox="1"/>
              <p:nvPr/>
            </p:nvSpPr>
            <p:spPr>
              <a:xfrm>
                <a:off x="2569204" y="1906181"/>
                <a:ext cx="16314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sz="28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8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GB" sz="28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E3E8312-BAFA-EBCB-3674-733AE49C5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204" y="1906181"/>
                <a:ext cx="1631496" cy="523220"/>
              </a:xfrm>
              <a:prstGeom prst="rect">
                <a:avLst/>
              </a:prstGeom>
              <a:blipFill>
                <a:blip r:embed="rId5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e 16">
            <a:extLst>
              <a:ext uri="{FF2B5EF4-FFF2-40B4-BE49-F238E27FC236}">
                <a16:creationId xmlns:a16="http://schemas.microsoft.com/office/drawing/2014/main" id="{915BE3EE-7F18-97CD-E32D-32540F1CE42C}"/>
              </a:ext>
            </a:extLst>
          </p:cNvPr>
          <p:cNvGrpSpPr/>
          <p:nvPr/>
        </p:nvGrpSpPr>
        <p:grpSpPr>
          <a:xfrm>
            <a:off x="6988041" y="4569733"/>
            <a:ext cx="733559" cy="614588"/>
            <a:chOff x="6995886" y="4668612"/>
            <a:chExt cx="972457" cy="614588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0656D049-B734-4DCF-90DB-9F216075F7CE}"/>
                </a:ext>
              </a:extLst>
            </p:cNvPr>
            <p:cNvCxnSpPr/>
            <p:nvPr/>
          </p:nvCxnSpPr>
          <p:spPr>
            <a:xfrm>
              <a:off x="7016714" y="4668612"/>
              <a:ext cx="0" cy="60960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D3C60064-1DBA-0777-BFAA-EDB4A659BA01}"/>
                </a:ext>
              </a:extLst>
            </p:cNvPr>
            <p:cNvCxnSpPr/>
            <p:nvPr/>
          </p:nvCxnSpPr>
          <p:spPr>
            <a:xfrm>
              <a:off x="6995886" y="5283200"/>
              <a:ext cx="972457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D32308A5-9444-63F9-06C1-F857FD0B89F2}"/>
              </a:ext>
            </a:extLst>
          </p:cNvPr>
          <p:cNvSpPr txBox="1"/>
          <p:nvPr/>
        </p:nvSpPr>
        <p:spPr>
          <a:xfrm>
            <a:off x="7812796" y="4938974"/>
            <a:ext cx="398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To simplify the computations.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DFA1DE2-E384-D765-0372-7EB46F256F03}"/>
              </a:ext>
            </a:extLst>
          </p:cNvPr>
          <p:cNvGrpSpPr/>
          <p:nvPr/>
        </p:nvGrpSpPr>
        <p:grpSpPr>
          <a:xfrm flipH="1" flipV="1">
            <a:off x="4133425" y="2150511"/>
            <a:ext cx="972457" cy="353393"/>
            <a:chOff x="6995886" y="4691950"/>
            <a:chExt cx="972457" cy="609600"/>
          </a:xfrm>
        </p:grpSpPr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38D82087-382B-99DC-0DB8-A3C37FEF4C4C}"/>
                </a:ext>
              </a:extLst>
            </p:cNvPr>
            <p:cNvCxnSpPr/>
            <p:nvPr/>
          </p:nvCxnSpPr>
          <p:spPr>
            <a:xfrm>
              <a:off x="7015163" y="4691950"/>
              <a:ext cx="0" cy="60960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580B9534-995E-FFBF-C3E0-6929EE1CDA91}"/>
                </a:ext>
              </a:extLst>
            </p:cNvPr>
            <p:cNvCxnSpPr/>
            <p:nvPr/>
          </p:nvCxnSpPr>
          <p:spPr>
            <a:xfrm>
              <a:off x="6995886" y="5283200"/>
              <a:ext cx="972457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227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  <p:bldP spid="8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C110-40FB-5CAF-2AE0-716C80C45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F59B4B-401C-6BD2-5C06-EF772A0C5E55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B22F4A3-AF6E-B41C-2574-50FC095E2652}"/>
                  </a:ext>
                </a:extLst>
              </p:cNvPr>
              <p:cNvSpPr txBox="1"/>
              <p:nvPr/>
            </p:nvSpPr>
            <p:spPr>
              <a:xfrm>
                <a:off x="5780891" y="2673406"/>
                <a:ext cx="5173116" cy="1057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One state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of the basis is described by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BE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BE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BE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BE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BE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fr-BE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BE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BE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BE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BE" sz="2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BE" sz="2400" i="1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BE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BE" sz="2400" b="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BE" sz="2400" i="1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1B22F4A3-AF6E-B41C-2574-50FC095E2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891" y="2673406"/>
                <a:ext cx="5173116" cy="1057597"/>
              </a:xfrm>
              <a:prstGeom prst="rect">
                <a:avLst/>
              </a:prstGeom>
              <a:blipFill>
                <a:blip r:embed="rId2"/>
                <a:stretch>
                  <a:fillRect l="-1767" t="-462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E10B68F7-121A-73F4-16D3-1038AB7BEDD3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Oscillator Basis Expansion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817B95-45C5-5290-094D-D43EBB3A8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23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099164-CEAD-AD6C-5179-FA897F646EA9}"/>
              </a:ext>
            </a:extLst>
          </p:cNvPr>
          <p:cNvSpPr txBox="1"/>
          <p:nvPr/>
        </p:nvSpPr>
        <p:spPr>
          <a:xfrm>
            <a:off x="395999" y="1096331"/>
            <a:ext cx="613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/>
                </a:solidFill>
              </a:rPr>
              <a:t>For the three-body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822F5E6-A330-04F2-FA8E-0FC971C53A0C}"/>
                  </a:ext>
                </a:extLst>
              </p:cNvPr>
              <p:cNvSpPr txBox="1"/>
              <p:nvPr/>
            </p:nvSpPr>
            <p:spPr>
              <a:xfrm>
                <a:off x="5780891" y="1127943"/>
                <a:ext cx="5078506" cy="14238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Basis Construction.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𝛷</m:t>
                      </m:r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col</m:t>
                          </m:r>
                          <m:r>
                            <m:rPr>
                              <m:sty m:val="p"/>
                            </m:rPr>
                            <a:rPr lang="fr-FR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ur</m:t>
                          </m:r>
                        </m:sub>
                      </m:sSub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isospin</m:t>
                          </m:r>
                        </m:sub>
                        <m: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p>
                      </m:sSubSup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b>
                        <m: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p>
                      </m:sSubSup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4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2400" b="0" i="0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space</m:t>
                          </m:r>
                        </m:sub>
                        <m: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bSup>
                      <m:r>
                        <a:rPr lang="en-GB" sz="24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colour singlet,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and parity fixed.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5822F5E6-A330-04F2-FA8E-0FC971C53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891" y="1127943"/>
                <a:ext cx="5078506" cy="1423851"/>
              </a:xfrm>
              <a:prstGeom prst="rect">
                <a:avLst/>
              </a:prstGeom>
              <a:blipFill>
                <a:blip r:embed="rId3"/>
                <a:stretch>
                  <a:fillRect l="-1801" t="-3419" b="-8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e 18">
            <a:extLst>
              <a:ext uri="{FF2B5EF4-FFF2-40B4-BE49-F238E27FC236}">
                <a16:creationId xmlns:a16="http://schemas.microsoft.com/office/drawing/2014/main" id="{6EE490B9-01EF-C5A4-2CE9-3BCD05938B36}"/>
              </a:ext>
            </a:extLst>
          </p:cNvPr>
          <p:cNvGrpSpPr/>
          <p:nvPr/>
        </p:nvGrpSpPr>
        <p:grpSpPr>
          <a:xfrm>
            <a:off x="10056740" y="3224162"/>
            <a:ext cx="1605314" cy="1538457"/>
            <a:chOff x="9936286" y="2695805"/>
            <a:chExt cx="1605314" cy="1538457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09BEF3A-C639-9097-F81B-16037FFFD908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10075769" y="2768431"/>
              <a:ext cx="1538457" cy="1393205"/>
              <a:chOff x="4589198" y="3146555"/>
              <a:chExt cx="2401559" cy="2174823"/>
            </a:xfrm>
          </p:grpSpPr>
          <p:cxnSp>
            <p:nvCxnSpPr>
              <p:cNvPr id="12" name="Connecteur droit 11">
                <a:extLst>
                  <a:ext uri="{FF2B5EF4-FFF2-40B4-BE49-F238E27FC236}">
                    <a16:creationId xmlns:a16="http://schemas.microsoft.com/office/drawing/2014/main" id="{9457DD68-8442-6706-1CE3-4832FFC8763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5245634" y="4053835"/>
                <a:ext cx="1094037" cy="2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>
                <a:extLst>
                  <a:ext uri="{FF2B5EF4-FFF2-40B4-BE49-F238E27FC236}">
                    <a16:creationId xmlns:a16="http://schemas.microsoft.com/office/drawing/2014/main" id="{01294122-A4D5-95B6-9939-BEBBBAFD44F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5789032" y="3026981"/>
                <a:ext cx="1892" cy="961564"/>
              </a:xfrm>
              <a:prstGeom prst="line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Ellipse 10">
                <a:extLst>
                  <a:ext uri="{FF2B5EF4-FFF2-40B4-BE49-F238E27FC236}">
                    <a16:creationId xmlns:a16="http://schemas.microsoft.com/office/drawing/2014/main" id="{A6B3FB41-80C3-A631-50A9-24E100E849D0}"/>
                  </a:ext>
                </a:extLst>
              </p:cNvPr>
              <p:cNvSpPr/>
              <p:nvPr/>
            </p:nvSpPr>
            <p:spPr>
              <a:xfrm rot="5400000">
                <a:off x="4588935" y="3146818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2</a:t>
                </a: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36091B3B-2805-D15C-A050-C71E9024D7B9}"/>
                  </a:ext>
                </a:extLst>
              </p:cNvPr>
              <p:cNvSpPr/>
              <p:nvPr/>
            </p:nvSpPr>
            <p:spPr>
              <a:xfrm rot="5400000">
                <a:off x="5432392" y="4601117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3</a:t>
                </a: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A4A084A8-7161-1D15-2CB0-7FC70572AFD4}"/>
                  </a:ext>
                </a:extLst>
              </p:cNvPr>
              <p:cNvSpPr/>
              <p:nvPr/>
            </p:nvSpPr>
            <p:spPr>
              <a:xfrm rot="5400000">
                <a:off x="6270496" y="3148710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1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A992B25D-CDED-0A44-DA3F-6C3A2F193F23}"/>
                    </a:ext>
                  </a:extLst>
                </p:cNvPr>
                <p:cNvSpPr txBox="1"/>
                <p:nvPr/>
              </p:nvSpPr>
              <p:spPr>
                <a:xfrm>
                  <a:off x="9936286" y="3280367"/>
                  <a:ext cx="5029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oMath>
                    </m:oMathPara>
                  </a14:m>
                  <a:endParaRPr lang="en-GB" b="1" noProof="0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A992B25D-CDED-0A44-DA3F-6C3A2F193F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6286" y="3280367"/>
                  <a:ext cx="50292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7DA673B-E0A1-50FE-1B31-ABB9B6AF1BD3}"/>
                    </a:ext>
                  </a:extLst>
                </p:cNvPr>
                <p:cNvSpPr txBox="1"/>
                <p:nvPr/>
              </p:nvSpPr>
              <p:spPr>
                <a:xfrm>
                  <a:off x="10478144" y="3111558"/>
                  <a:ext cx="5029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oMath>
                    </m:oMathPara>
                  </a14:m>
                  <a:endParaRPr lang="en-GB" b="1" noProof="0" dirty="0">
                    <a:solidFill>
                      <a:schemeClr val="accent5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7DA673B-E0A1-50FE-1B31-ABB9B6AF1B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8144" y="3111558"/>
                  <a:ext cx="50292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535C69-C4EF-CA53-2A4D-ADD0AEBD0808}"/>
                  </a:ext>
                </a:extLst>
              </p:cNvPr>
              <p:cNvSpPr txBox="1"/>
              <p:nvPr/>
            </p:nvSpPr>
            <p:spPr>
              <a:xfrm>
                <a:off x="745200" y="1924500"/>
                <a:ext cx="4140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fr-FR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7535C69-C4EF-CA53-2A4D-ADD0AEBD0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00" y="1924500"/>
                <a:ext cx="4140000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C6F3907-41F3-801E-5E53-177FFF3ADF5F}"/>
                  </a:ext>
                </a:extLst>
              </p:cNvPr>
              <p:cNvSpPr txBox="1"/>
              <p:nvPr/>
            </p:nvSpPr>
            <p:spPr>
              <a:xfrm>
                <a:off x="745200" y="2752669"/>
                <a:ext cx="4248000" cy="1612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𝛷</m:t>
                                  </m:r>
                                </m:e>
                                <m:sub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eigenstates of HO.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2C6F3907-41F3-801E-5E53-177FFF3AD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00" y="2752669"/>
                <a:ext cx="4248000" cy="1612173"/>
              </a:xfrm>
              <a:prstGeom prst="rect">
                <a:avLst/>
              </a:prstGeom>
              <a:blipFill>
                <a:blip r:embed="rId9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0FB23B-D575-5821-6D1D-F146E274FECB}"/>
                  </a:ext>
                </a:extLst>
              </p:cNvPr>
              <p:cNvSpPr txBox="1"/>
              <p:nvPr/>
            </p:nvSpPr>
            <p:spPr>
              <a:xfrm>
                <a:off x="745200" y="4669791"/>
                <a:ext cx="4248000" cy="1621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fr-FR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begChr m:val="|"/>
                            <m:endChr m:val="|"/>
                            <m:ctrlP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d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𝛷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20FB23B-D575-5821-6D1D-F146E274F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00" y="4669791"/>
                <a:ext cx="4248000" cy="1621791"/>
              </a:xfrm>
              <a:prstGeom prst="rect">
                <a:avLst/>
              </a:prstGeom>
              <a:blipFill>
                <a:blip r:embed="rId10"/>
                <a:stretch>
                  <a:fillRect l="-2152" b="-4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e 29">
            <a:extLst>
              <a:ext uri="{FF2B5EF4-FFF2-40B4-BE49-F238E27FC236}">
                <a16:creationId xmlns:a16="http://schemas.microsoft.com/office/drawing/2014/main" id="{DE1E29D6-C812-239A-03DD-46465718242E}"/>
              </a:ext>
            </a:extLst>
          </p:cNvPr>
          <p:cNvGrpSpPr/>
          <p:nvPr/>
        </p:nvGrpSpPr>
        <p:grpSpPr>
          <a:xfrm>
            <a:off x="6887881" y="3685398"/>
            <a:ext cx="828000" cy="919765"/>
            <a:chOff x="6887881" y="3685398"/>
            <a:chExt cx="828000" cy="91976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58C3AA4-AC7D-FE9A-B9CC-D40DD7247A91}"/>
                </a:ext>
              </a:extLst>
            </p:cNvPr>
            <p:cNvGrpSpPr/>
            <p:nvPr/>
          </p:nvGrpSpPr>
          <p:grpSpPr>
            <a:xfrm>
              <a:off x="6887881" y="3685398"/>
              <a:ext cx="828000" cy="490944"/>
              <a:chOff x="6887881" y="3685398"/>
              <a:chExt cx="828000" cy="490944"/>
            </a:xfrm>
          </p:grpSpPr>
          <p:cxnSp>
            <p:nvCxnSpPr>
              <p:cNvPr id="16" name="Connecteur droit 15">
                <a:extLst>
                  <a:ext uri="{FF2B5EF4-FFF2-40B4-BE49-F238E27FC236}">
                    <a16:creationId xmlns:a16="http://schemas.microsoft.com/office/drawing/2014/main" id="{143963AC-0B5E-1F0F-8AA0-93E25E6CB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87881" y="3703765"/>
                <a:ext cx="828000" cy="0"/>
              </a:xfrm>
              <a:prstGeom prst="line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3F467F37-97F8-A09F-46C1-A8D11552E5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1881" y="3685398"/>
                <a:ext cx="0" cy="490944"/>
              </a:xfrm>
              <a:prstGeom prst="straightConnector1">
                <a:avLst/>
              </a:prstGeom>
              <a:ln w="38100">
                <a:solidFill>
                  <a:schemeClr val="accent4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DD77CA1D-B3F3-C362-E908-815CA87753EF}"/>
                    </a:ext>
                  </a:extLst>
                </p:cNvPr>
                <p:cNvSpPr txBox="1"/>
                <p:nvPr/>
              </p:nvSpPr>
              <p:spPr>
                <a:xfrm>
                  <a:off x="7050421" y="4143498"/>
                  <a:ext cx="5029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sz="2400" b="1" i="1" noProof="0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𝝆</m:t>
                        </m:r>
                      </m:oMath>
                    </m:oMathPara>
                  </a14:m>
                  <a:endParaRPr lang="en-GB" sz="2400" b="1" noProof="0" dirty="0">
                    <a:solidFill>
                      <a:schemeClr val="accent4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DD77CA1D-B3F3-C362-E908-815CA87753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0421" y="4143498"/>
                  <a:ext cx="502920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01B67674-867F-5DE4-9927-18A260A4A137}"/>
              </a:ext>
            </a:extLst>
          </p:cNvPr>
          <p:cNvGrpSpPr/>
          <p:nvPr/>
        </p:nvGrpSpPr>
        <p:grpSpPr>
          <a:xfrm>
            <a:off x="7806951" y="3703765"/>
            <a:ext cx="828000" cy="919765"/>
            <a:chOff x="7806951" y="3703765"/>
            <a:chExt cx="828000" cy="919765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0D001512-59AA-DE22-5FBE-3C20E8DA8C2A}"/>
                </a:ext>
              </a:extLst>
            </p:cNvPr>
            <p:cNvGrpSpPr/>
            <p:nvPr/>
          </p:nvGrpSpPr>
          <p:grpSpPr>
            <a:xfrm>
              <a:off x="7806951" y="3703765"/>
              <a:ext cx="828000" cy="490944"/>
              <a:chOff x="7806951" y="3703765"/>
              <a:chExt cx="828000" cy="490944"/>
            </a:xfrm>
          </p:grpSpPr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48CFFCF4-595B-3F31-FE90-A2F6D31C8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6951" y="3703765"/>
                <a:ext cx="828000" cy="0"/>
              </a:xfrm>
              <a:prstGeom prst="line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>
                <a:extLst>
                  <a:ext uri="{FF2B5EF4-FFF2-40B4-BE49-F238E27FC236}">
                    <a16:creationId xmlns:a16="http://schemas.microsoft.com/office/drawing/2014/main" id="{CB7FDA06-2F5E-DEBA-08DB-19189DF100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0951" y="3703765"/>
                <a:ext cx="0" cy="490944"/>
              </a:xfrm>
              <a:prstGeom prst="straightConnector1">
                <a:avLst/>
              </a:prstGeom>
              <a:ln w="38100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F7AAE74B-BF37-38CA-D5B8-799F79E40A55}"/>
                    </a:ext>
                  </a:extLst>
                </p:cNvPr>
                <p:cNvSpPr txBox="1"/>
                <p:nvPr/>
              </p:nvSpPr>
              <p:spPr>
                <a:xfrm>
                  <a:off x="7969491" y="4161865"/>
                  <a:ext cx="5029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BE" sz="2400" b="1" i="1" noProof="0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oMath>
                    </m:oMathPara>
                  </a14:m>
                  <a:endParaRPr lang="en-GB" sz="2400" b="1" noProof="0" dirty="0">
                    <a:solidFill>
                      <a:schemeClr val="accent5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F7AAE74B-BF37-38CA-D5B8-799F79E40A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9491" y="4161865"/>
                  <a:ext cx="502920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B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1328AF6C-2198-6323-B6AE-FA27971E5014}"/>
              </a:ext>
            </a:extLst>
          </p:cNvPr>
          <p:cNvSpPr txBox="1"/>
          <p:nvPr/>
        </p:nvSpPr>
        <p:spPr>
          <a:xfrm>
            <a:off x="5780891" y="5033892"/>
            <a:ext cx="5319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 startAt="2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Matrix element computation.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66290AB-3520-CED9-704F-A6C8129B4AB2}"/>
              </a:ext>
            </a:extLst>
          </p:cNvPr>
          <p:cNvSpPr txBox="1"/>
          <p:nvPr/>
        </p:nvSpPr>
        <p:spPr>
          <a:xfrm>
            <a:off x="5780891" y="5761669"/>
            <a:ext cx="5150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Hamiltonian matrix diagonalisation.</a:t>
            </a:r>
          </a:p>
        </p:txBody>
      </p:sp>
    </p:spTree>
    <p:extLst>
      <p:ext uri="{BB962C8B-B14F-4D97-AF65-F5344CB8AC3E}">
        <p14:creationId xmlns:p14="http://schemas.microsoft.com/office/powerpoint/2010/main" val="428013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/>
      <p:bldP spid="9" grpId="0"/>
      <p:bldP spid="15" grpId="0"/>
      <p:bldP spid="21" grpId="0"/>
      <p:bldP spid="6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AEDF7-E871-36B4-B5C1-77B3FC661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6D779-C9F1-E285-8F1C-CC211037BA45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73DA65C-414C-875A-2331-3F0F29331D2F}"/>
                  </a:ext>
                </a:extLst>
              </p:cNvPr>
              <p:cNvSpPr txBox="1"/>
              <p:nvPr/>
            </p:nvSpPr>
            <p:spPr>
              <a:xfrm>
                <a:off x="599199" y="4735167"/>
                <a:ext cx="5616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m:rPr>
                                <m:sty m:val="p"/>
                              </m:rPr>
                              <a:rPr lang="fr-BE" sz="2400" b="0" i="0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  <m:r>
                          <a:rPr lang="en-GB" sz="24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e>
                    </m:d>
                    <m:r>
                      <a:rPr lang="en-GB" sz="240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400" noProof="0" dirty="0">
                    <a:solidFill>
                      <a:schemeClr val="accent3">
                        <a:lumMod val="75000"/>
                      </a:schemeClr>
                    </a:solidFill>
                  </a:rPr>
                  <a:t> &amp;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2400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m:rPr>
                                <m:sty m:val="p"/>
                              </m:rPr>
                              <a:rPr lang="fr-BE" sz="2400" b="0" i="0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o</m:t>
                            </m:r>
                          </m:sub>
                        </m:sSub>
                        <m:r>
                          <a:rPr lang="en-GB" sz="24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, </m:t>
                        </m:r>
                        <m:sSub>
                          <m:sSubPr>
                            <m:ctrlP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40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GB" sz="24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e>
                    </m:d>
                    <m:r>
                      <a:rPr lang="en-GB" sz="240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endParaRPr lang="en-GB" sz="2400" i="1" noProof="0" dirty="0">
                  <a:solidFill>
                    <a:schemeClr val="accent3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73DA65C-414C-875A-2331-3F0F29331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99" y="4735167"/>
                <a:ext cx="5616000" cy="461665"/>
              </a:xfrm>
              <a:prstGeom prst="rect">
                <a:avLst/>
              </a:prstGeom>
              <a:blipFill>
                <a:blip r:embed="rId2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4C64BDA8-765E-38D7-47BF-0AFEA9B3FFB7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Oscillator Basis Expansion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D3DD06-C3A5-A268-CD40-3677AC04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24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4BE24C5-DD61-46C9-437E-B31D20882D88}"/>
              </a:ext>
            </a:extLst>
          </p:cNvPr>
          <p:cNvSpPr txBox="1"/>
          <p:nvPr/>
        </p:nvSpPr>
        <p:spPr>
          <a:xfrm>
            <a:off x="4931362" y="1103343"/>
            <a:ext cx="6310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→ Pauli principle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4BD218F-38E9-C223-B796-9A5BC88180EC}"/>
              </a:ext>
            </a:extLst>
          </p:cNvPr>
          <p:cNvSpPr txBox="1"/>
          <p:nvPr/>
        </p:nvSpPr>
        <p:spPr>
          <a:xfrm>
            <a:off x="599199" y="2047657"/>
            <a:ext cx="478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Two identical quarks: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770D043-161B-33C1-ECC3-DE5F922FC4F5}"/>
                  </a:ext>
                </a:extLst>
              </p:cNvPr>
              <p:cNvSpPr txBox="1"/>
              <p:nvPr/>
            </p:nvSpPr>
            <p:spPr>
              <a:xfrm>
                <a:off x="566660" y="2544457"/>
                <a:ext cx="561600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GB" sz="2400" b="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m:rPr>
                                  <m:sty m:val="p"/>
                                </m:rPr>
                                <a:rPr lang="fr-BE" sz="2400" b="0" i="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, </m:t>
                          </m:r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e>
                      </m:d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5770D043-161B-33C1-ECC3-DE5F922FC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60" y="2544457"/>
                <a:ext cx="5616000" cy="6155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1C710F7E-1389-84DE-234D-E10C3F0A135A}"/>
              </a:ext>
            </a:extLst>
          </p:cNvPr>
          <p:cNvSpPr txBox="1"/>
          <p:nvPr/>
        </p:nvSpPr>
        <p:spPr>
          <a:xfrm>
            <a:off x="599199" y="4237948"/>
            <a:ext cx="4787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Three identical quarks: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6111F8-77BB-1F3D-2575-5680E3277A38}"/>
              </a:ext>
            </a:extLst>
          </p:cNvPr>
          <p:cNvSpPr txBox="1"/>
          <p:nvPr/>
        </p:nvSpPr>
        <p:spPr>
          <a:xfrm>
            <a:off x="395999" y="1096331"/>
            <a:ext cx="613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/>
                </a:solidFill>
              </a:rPr>
              <a:t>What about the symmetries ?</a:t>
            </a:r>
          </a:p>
        </p:txBody>
      </p:sp>
      <p:pic>
        <p:nvPicPr>
          <p:cNvPr id="15" name="Graphique 14" descr="Coche avec un remplissage uni">
            <a:extLst>
              <a:ext uri="{FF2B5EF4-FFF2-40B4-BE49-F238E27FC236}">
                <a16:creationId xmlns:a16="http://schemas.microsoft.com/office/drawing/2014/main" id="{92CD8688-9927-35AC-BF60-CC0A234B3A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4258" y="2591166"/>
            <a:ext cx="360000" cy="360000"/>
          </a:xfrm>
          <a:prstGeom prst="rect">
            <a:avLst/>
          </a:prstGeom>
        </p:spPr>
      </p:pic>
      <p:pic>
        <p:nvPicPr>
          <p:cNvPr id="16" name="Graphique 15" descr="Coche avec un remplissage uni">
            <a:extLst>
              <a:ext uri="{FF2B5EF4-FFF2-40B4-BE49-F238E27FC236}">
                <a16:creationId xmlns:a16="http://schemas.microsoft.com/office/drawing/2014/main" id="{6B74E18E-4FFA-C75A-37D0-5E30B28B5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930" y="4781876"/>
            <a:ext cx="360000" cy="360000"/>
          </a:xfrm>
          <a:prstGeom prst="rect">
            <a:avLst/>
          </a:prstGeom>
        </p:spPr>
      </p:pic>
      <p:pic>
        <p:nvPicPr>
          <p:cNvPr id="17" name="Graphique 16" descr="Fermer avec un remplissage uni">
            <a:extLst>
              <a:ext uri="{FF2B5EF4-FFF2-40B4-BE49-F238E27FC236}">
                <a16:creationId xmlns:a16="http://schemas.microsoft.com/office/drawing/2014/main" id="{32ADB62C-F7B5-C0D3-1225-E79BE2CC5D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8398" y="4781876"/>
            <a:ext cx="360000" cy="36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E32D8DE-CDE5-60C0-C70E-B67853F8ED7C}"/>
              </a:ext>
            </a:extLst>
          </p:cNvPr>
          <p:cNvSpPr txBox="1"/>
          <p:nvPr/>
        </p:nvSpPr>
        <p:spPr>
          <a:xfrm>
            <a:off x="599199" y="3067677"/>
            <a:ext cx="558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Just one condition on the eigenvalues.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2CCF32C-5E7B-E652-4345-B4E44A341626}"/>
                  </a:ext>
                </a:extLst>
              </p:cNvPr>
              <p:cNvSpPr txBox="1"/>
              <p:nvPr/>
            </p:nvSpPr>
            <p:spPr>
              <a:xfrm>
                <a:off x="615468" y="5258386"/>
                <a:ext cx="55834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sz="2400" i="1" noProof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matrix diagonalisation.</a:t>
                </a:r>
                <a:endParaRPr lang="en-GB" sz="3200" noProof="0" dirty="0">
                  <a:solidFill>
                    <a:schemeClr val="accent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62CCF32C-5E7B-E652-4345-B4E44A341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68" y="5258386"/>
                <a:ext cx="5583462" cy="461665"/>
              </a:xfrm>
              <a:prstGeom prst="rect">
                <a:avLst/>
              </a:prstGeom>
              <a:blipFill>
                <a:blip r:embed="rId8"/>
                <a:stretch>
                  <a:fillRect l="-32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e 43">
            <a:extLst>
              <a:ext uri="{FF2B5EF4-FFF2-40B4-BE49-F238E27FC236}">
                <a16:creationId xmlns:a16="http://schemas.microsoft.com/office/drawing/2014/main" id="{265907F1-B743-2DEC-EF1E-23C459FCDE99}"/>
              </a:ext>
            </a:extLst>
          </p:cNvPr>
          <p:cNvGrpSpPr/>
          <p:nvPr/>
        </p:nvGrpSpPr>
        <p:grpSpPr>
          <a:xfrm>
            <a:off x="7420936" y="2085757"/>
            <a:ext cx="1928248" cy="1538457"/>
            <a:chOff x="7420936" y="2047657"/>
            <a:chExt cx="1928248" cy="1538457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4165AD1-C0C5-4709-4883-79C5F368EDF3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7883353" y="2120283"/>
              <a:ext cx="1538457" cy="1393205"/>
              <a:chOff x="4589198" y="3146555"/>
              <a:chExt cx="2401559" cy="2174823"/>
            </a:xfrm>
          </p:grpSpPr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F6D9FDAB-6107-4197-BB08-0A1C09CD43AB}"/>
                  </a:ext>
                </a:extLst>
              </p:cNvPr>
              <p:cNvSpPr/>
              <p:nvPr/>
            </p:nvSpPr>
            <p:spPr>
              <a:xfrm rot="5400000">
                <a:off x="6270496" y="3148710"/>
                <a:ext cx="720524" cy="719998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1</a:t>
                </a: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37C0CDE4-28D5-BA48-027D-CD0B28822B8E}"/>
                  </a:ext>
                </a:extLst>
              </p:cNvPr>
              <p:cNvSpPr/>
              <p:nvPr/>
            </p:nvSpPr>
            <p:spPr>
              <a:xfrm rot="5400000">
                <a:off x="4588935" y="3146818"/>
                <a:ext cx="720524" cy="719998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2</a:t>
                </a:r>
              </a:p>
            </p:txBody>
          </p: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78402820-B36C-F7FF-A855-861607F392E1}"/>
                  </a:ext>
                </a:extLst>
              </p:cNvPr>
              <p:cNvCxnSpPr>
                <a:cxnSpLocks/>
                <a:endCxn id="30" idx="2"/>
              </p:cNvCxnSpPr>
              <p:nvPr/>
            </p:nvCxnSpPr>
            <p:spPr>
              <a:xfrm rot="5400000" flipV="1">
                <a:off x="5245634" y="4053835"/>
                <a:ext cx="1094037" cy="2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54CC18ED-31E8-788C-BEC9-950FE90DD17D}"/>
                  </a:ext>
                </a:extLst>
              </p:cNvPr>
              <p:cNvSpPr/>
              <p:nvPr/>
            </p:nvSpPr>
            <p:spPr>
              <a:xfrm rot="5400000">
                <a:off x="5432392" y="4601117"/>
                <a:ext cx="720524" cy="719998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3</a:t>
                </a:r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6FD40540-0C78-3C05-947A-C2A5C90B0840}"/>
                  </a:ext>
                </a:extLst>
              </p:cNvPr>
              <p:cNvCxnSpPr>
                <a:cxnSpLocks/>
                <a:stCxn id="27" idx="4"/>
                <a:endCxn id="28" idx="0"/>
              </p:cNvCxnSpPr>
              <p:nvPr/>
            </p:nvCxnSpPr>
            <p:spPr>
              <a:xfrm rot="5400000" flipH="1">
                <a:off x="5789031" y="3026981"/>
                <a:ext cx="1892" cy="961564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3" name="Image 42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DC419801-552F-D0D0-9862-386779380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70"/>
            <a:stretch>
              <a:fillRect/>
            </a:stretch>
          </p:blipFill>
          <p:spPr>
            <a:xfrm flipH="1">
              <a:off x="7420936" y="2404128"/>
              <a:ext cx="402271" cy="825514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7835A48A-4B7E-B2CE-641C-3872D7309329}"/>
              </a:ext>
            </a:extLst>
          </p:cNvPr>
          <p:cNvGrpSpPr/>
          <p:nvPr/>
        </p:nvGrpSpPr>
        <p:grpSpPr>
          <a:xfrm>
            <a:off x="7468667" y="4036214"/>
            <a:ext cx="1928248" cy="1830639"/>
            <a:chOff x="7468667" y="4036214"/>
            <a:chExt cx="1928248" cy="1830639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51E324C2-6F40-6E4E-DA53-A78749AC0530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7931084" y="4256043"/>
              <a:ext cx="1538457" cy="1393205"/>
              <a:chOff x="4589198" y="3146555"/>
              <a:chExt cx="2401559" cy="2174823"/>
            </a:xfrm>
          </p:grpSpPr>
          <p:sp>
            <p:nvSpPr>
              <p:cNvPr id="48" name="Ellipse 47">
                <a:extLst>
                  <a:ext uri="{FF2B5EF4-FFF2-40B4-BE49-F238E27FC236}">
                    <a16:creationId xmlns:a16="http://schemas.microsoft.com/office/drawing/2014/main" id="{1490A7E9-C9A2-2E85-44D7-0E70241E1912}"/>
                  </a:ext>
                </a:extLst>
              </p:cNvPr>
              <p:cNvSpPr/>
              <p:nvPr/>
            </p:nvSpPr>
            <p:spPr>
              <a:xfrm rot="5400000">
                <a:off x="6270496" y="3148710"/>
                <a:ext cx="720524" cy="719998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1</a:t>
                </a:r>
              </a:p>
            </p:txBody>
          </p:sp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3CBF15A5-D54C-71F7-3B68-F3DB30A4AA9D}"/>
                  </a:ext>
                </a:extLst>
              </p:cNvPr>
              <p:cNvSpPr/>
              <p:nvPr/>
            </p:nvSpPr>
            <p:spPr>
              <a:xfrm rot="5400000">
                <a:off x="4588935" y="3146818"/>
                <a:ext cx="720524" cy="719998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2</a:t>
                </a:r>
              </a:p>
            </p:txBody>
          </p:sp>
          <p:cxnSp>
            <p:nvCxnSpPr>
              <p:cNvPr id="50" name="Connecteur droit 49">
                <a:extLst>
                  <a:ext uri="{FF2B5EF4-FFF2-40B4-BE49-F238E27FC236}">
                    <a16:creationId xmlns:a16="http://schemas.microsoft.com/office/drawing/2014/main" id="{27FEFED3-D392-78D8-39C6-1C59DE9C5224}"/>
                  </a:ext>
                </a:extLst>
              </p:cNvPr>
              <p:cNvCxnSpPr>
                <a:cxnSpLocks/>
                <a:endCxn id="51" idx="2"/>
              </p:cNvCxnSpPr>
              <p:nvPr/>
            </p:nvCxnSpPr>
            <p:spPr>
              <a:xfrm rot="5400000" flipV="1">
                <a:off x="5245634" y="4053835"/>
                <a:ext cx="1094037" cy="2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34AEA36E-41F3-9CCF-6DFF-5705964F06AE}"/>
                  </a:ext>
                </a:extLst>
              </p:cNvPr>
              <p:cNvSpPr/>
              <p:nvPr/>
            </p:nvSpPr>
            <p:spPr>
              <a:xfrm rot="5400000">
                <a:off x="5432392" y="4601117"/>
                <a:ext cx="720524" cy="719998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noProof="0" dirty="0"/>
                  <a:t>3</a:t>
                </a:r>
              </a:p>
            </p:txBody>
          </p:sp>
          <p:cxnSp>
            <p:nvCxnSpPr>
              <p:cNvPr id="52" name="Connecteur droit 51">
                <a:extLst>
                  <a:ext uri="{FF2B5EF4-FFF2-40B4-BE49-F238E27FC236}">
                    <a16:creationId xmlns:a16="http://schemas.microsoft.com/office/drawing/2014/main" id="{E4D28140-4BF8-3AA8-E03D-2F81D1F846D0}"/>
                  </a:ext>
                </a:extLst>
              </p:cNvPr>
              <p:cNvCxnSpPr>
                <a:cxnSpLocks/>
                <a:stCxn id="48" idx="4"/>
                <a:endCxn id="49" idx="0"/>
              </p:cNvCxnSpPr>
              <p:nvPr/>
            </p:nvCxnSpPr>
            <p:spPr>
              <a:xfrm rot="5400000" flipH="1">
                <a:off x="5789031" y="3026981"/>
                <a:ext cx="1892" cy="961564"/>
              </a:xfrm>
              <a:prstGeom prst="line">
                <a:avLst/>
              </a:prstGeom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7" name="Image 46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31821083-32F1-1798-DFA7-8C17DE321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70"/>
            <a:stretch>
              <a:fillRect/>
            </a:stretch>
          </p:blipFill>
          <p:spPr>
            <a:xfrm flipH="1">
              <a:off x="7468667" y="4539888"/>
              <a:ext cx="402271" cy="825514"/>
            </a:xfrm>
            <a:prstGeom prst="rect">
              <a:avLst/>
            </a:prstGeom>
          </p:spPr>
        </p:pic>
        <p:pic>
          <p:nvPicPr>
            <p:cNvPr id="54" name="Image 53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1528FC5D-6E57-2DB7-8808-29009EA44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70"/>
            <a:stretch>
              <a:fillRect/>
            </a:stretch>
          </p:blipFill>
          <p:spPr>
            <a:xfrm rot="7193458" flipH="1">
              <a:off x="8772388" y="3824593"/>
              <a:ext cx="402271" cy="825514"/>
            </a:xfrm>
            <a:prstGeom prst="rect">
              <a:avLst/>
            </a:prstGeom>
          </p:spPr>
        </p:pic>
        <p:pic>
          <p:nvPicPr>
            <p:cNvPr id="55" name="Image 54" descr="Une image contenant noir, obscurité&#10;&#10;Le contenu généré par l’IA peut être incorrect.">
              <a:extLst>
                <a:ext uri="{FF2B5EF4-FFF2-40B4-BE49-F238E27FC236}">
                  <a16:creationId xmlns:a16="http://schemas.microsoft.com/office/drawing/2014/main" id="{31C536FE-906D-C368-CB65-06E7ACC0E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70"/>
            <a:stretch>
              <a:fillRect/>
            </a:stretch>
          </p:blipFill>
          <p:spPr>
            <a:xfrm rot="-7200000" flipH="1">
              <a:off x="8772328" y="5252961"/>
              <a:ext cx="402271" cy="82551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15E50F76-D6C8-8A46-E51C-4E2C53B90954}"/>
                  </a:ext>
                </a:extLst>
              </p:cNvPr>
              <p:cNvSpPr txBox="1"/>
              <p:nvPr/>
            </p:nvSpPr>
            <p:spPr>
              <a:xfrm>
                <a:off x="9543000" y="590615"/>
                <a:ext cx="2016000" cy="830997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txBody>
              <a:bodyPr wrap="square" numCol="2" rtlCol="0" anchor="ctr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𝑏𝑏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𝑛𝑛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𝑏𝑏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𝑛𝑛</m:t>
                    </m:r>
                    <m:r>
                      <a:rPr lang="en-GB" sz="2400" b="0" i="1" noProof="0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noProof="0" dirty="0">
                    <a:solidFill>
                      <a:schemeClr val="accent4"/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15E50F76-D6C8-8A46-E51C-4E2C53B9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000" y="590615"/>
                <a:ext cx="2016000" cy="830997"/>
              </a:xfrm>
              <a:prstGeom prst="rect">
                <a:avLst/>
              </a:prstGeom>
              <a:blipFill>
                <a:blip r:embed="rId10"/>
                <a:stretch>
                  <a:fillRect t="-2817" b="-14085"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68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7" grpId="0"/>
      <p:bldP spid="9" grpId="0"/>
      <p:bldP spid="10" grpId="0"/>
      <p:bldP spid="14" grpId="0"/>
      <p:bldP spid="6" grpId="0"/>
      <p:bldP spid="12" grpId="0"/>
      <p:bldP spid="6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4E2B61-FCC2-7497-A4E5-1692A0F57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F207D6-B7F8-5B13-7D7C-FE8485311FC8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5C1C0CF-733E-C7B1-0DD9-974EC8215F90}"/>
                  </a:ext>
                </a:extLst>
              </p:cNvPr>
              <p:cNvSpPr txBox="1"/>
              <p:nvPr/>
            </p:nvSpPr>
            <p:spPr>
              <a:xfrm>
                <a:off x="740795" y="2803908"/>
                <a:ext cx="451821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5C1C0CF-733E-C7B1-0DD9-974EC8215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95" y="2803908"/>
                <a:ext cx="4518212" cy="2308324"/>
              </a:xfrm>
              <a:prstGeom prst="rect">
                <a:avLst/>
              </a:prstGeom>
              <a:blipFill>
                <a:blip r:embed="rId2"/>
                <a:stretch>
                  <a:fillRect l="-405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e 40">
            <a:extLst>
              <a:ext uri="{FF2B5EF4-FFF2-40B4-BE49-F238E27FC236}">
                <a16:creationId xmlns:a16="http://schemas.microsoft.com/office/drawing/2014/main" id="{0F47D9F2-E093-F4A7-9DF6-8D841B7F374C}"/>
              </a:ext>
            </a:extLst>
          </p:cNvPr>
          <p:cNvGrpSpPr/>
          <p:nvPr/>
        </p:nvGrpSpPr>
        <p:grpSpPr>
          <a:xfrm>
            <a:off x="1536756" y="4642715"/>
            <a:ext cx="3396934" cy="461665"/>
            <a:chOff x="7032812" y="4180187"/>
            <a:chExt cx="3396934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51DB6414-7662-2CEC-3746-83291F037831}"/>
                    </a:ext>
                  </a:extLst>
                </p:cNvPr>
                <p:cNvSpPr txBox="1"/>
                <p:nvPr/>
              </p:nvSpPr>
              <p:spPr>
                <a:xfrm>
                  <a:off x="7032812" y="4180187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GB" sz="2400" noProof="0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51DB6414-7662-2CEC-3746-83291F0378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2812" y="4180187"/>
                  <a:ext cx="1573306" cy="461665"/>
                </a:xfrm>
                <a:prstGeom prst="rect">
                  <a:avLst/>
                </a:prstGeom>
                <a:blipFill>
                  <a:blip r:embed="rId3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D370DC84-CC2E-6D59-9AE4-716BCAFB52E2}"/>
                    </a:ext>
                  </a:extLst>
                </p:cNvPr>
                <p:cNvSpPr txBox="1"/>
                <p:nvPr/>
              </p:nvSpPr>
              <p:spPr>
                <a:xfrm>
                  <a:off x="8856440" y="4180187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r>
                    <a:rPr lang="en-GB" sz="2400" noProof="0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D370DC84-CC2E-6D59-9AE4-716BCAFB52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6440" y="4180187"/>
                  <a:ext cx="1573306" cy="461665"/>
                </a:xfrm>
                <a:prstGeom prst="rect">
                  <a:avLst/>
                </a:prstGeom>
                <a:blipFill>
                  <a:blip r:embed="rId4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6EE5271-5B80-235C-E8ED-5CF559C1842A}"/>
              </a:ext>
            </a:extLst>
          </p:cNvPr>
          <p:cNvGrpSpPr/>
          <p:nvPr/>
        </p:nvGrpSpPr>
        <p:grpSpPr>
          <a:xfrm>
            <a:off x="7703555" y="4642716"/>
            <a:ext cx="3396934" cy="464282"/>
            <a:chOff x="873369" y="4180187"/>
            <a:chExt cx="3396934" cy="4642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5239C584-BB6F-A652-6EEA-1AEAA24D0EAF}"/>
                    </a:ext>
                  </a:extLst>
                </p:cNvPr>
                <p:cNvSpPr txBox="1"/>
                <p:nvPr/>
              </p:nvSpPr>
              <p:spPr>
                <a:xfrm>
                  <a:off x="873369" y="4180187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noProof="0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5239C584-BB6F-A652-6EEA-1AEAA24D0E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369" y="4180187"/>
                  <a:ext cx="1573306" cy="461665"/>
                </a:xfrm>
                <a:prstGeom prst="rect">
                  <a:avLst/>
                </a:prstGeom>
                <a:blipFill>
                  <a:blip r:embed="rId5"/>
                  <a:stretch>
                    <a:fillRect t="-10667" b="-30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CED5B699-B424-8D8D-2A86-DF60133E01B9}"/>
                    </a:ext>
                  </a:extLst>
                </p:cNvPr>
                <p:cNvSpPr txBox="1"/>
                <p:nvPr/>
              </p:nvSpPr>
              <p:spPr>
                <a:xfrm>
                  <a:off x="2696997" y="4182804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.5</m:t>
                      </m:r>
                    </m:oMath>
                  </a14:m>
                  <a:r>
                    <a:rPr lang="en-GB" sz="2400" noProof="0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CED5B699-B424-8D8D-2A86-DF60133E01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6997" y="4182804"/>
                  <a:ext cx="1573306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DC44D66-EA33-E456-11B9-47837310D858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Results: Quantitative Considerations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ED5EA-2C57-F22A-53F2-2D90267A6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25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9E3416-8353-B181-24AF-C28AD133D22C}"/>
              </a:ext>
            </a:extLst>
          </p:cNvPr>
          <p:cNvSpPr txBox="1"/>
          <p:nvPr/>
        </p:nvSpPr>
        <p:spPr>
          <a:xfrm>
            <a:off x="395999" y="1173644"/>
            <a:ext cx="7173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1">
                    <a:lumMod val="75000"/>
                  </a:schemeClr>
                </a:solidFill>
              </a:rPr>
              <a:t>Approximated mass values for 3-body model: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16298A-3F51-2881-BED6-25CF02B7656C}"/>
                  </a:ext>
                </a:extLst>
              </p:cNvPr>
              <p:cNvSpPr txBox="1"/>
              <p:nvPr/>
            </p:nvSpPr>
            <p:spPr>
              <a:xfrm>
                <a:off x="4391240" y="1836544"/>
                <a:ext cx="34095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</a:rPr>
                  <a:t>G</a:t>
                </a:r>
                <a:r>
                  <a:rPr lang="en-GB" sz="2400" noProof="0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</a:rPr>
                  <a:t>round </a:t>
                </a:r>
                <a:r>
                  <a:rPr lang="en-GB" sz="2400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</a:rPr>
                  <a:t>state</a:t>
                </a:r>
                <a:r>
                  <a:rPr lang="en-GB" sz="2400" noProof="0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+mj-lt"/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/</a:t>
                </a:r>
                <a:r>
                  <a:rPr lang="en-GB" sz="2400" noProof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GB" sz="2400" noProof="0" dirty="0">
                  <a:latin typeface="+mj-lt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0D16298A-3F51-2881-BED6-25CF02B76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240" y="1836544"/>
                <a:ext cx="3409519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e 36">
            <a:extLst>
              <a:ext uri="{FF2B5EF4-FFF2-40B4-BE49-F238E27FC236}">
                <a16:creationId xmlns:a16="http://schemas.microsoft.com/office/drawing/2014/main" id="{74F90EAA-68D5-0BE6-0D6C-B1174311680D}"/>
              </a:ext>
            </a:extLst>
          </p:cNvPr>
          <p:cNvGrpSpPr/>
          <p:nvPr/>
        </p:nvGrpSpPr>
        <p:grpSpPr>
          <a:xfrm>
            <a:off x="1536756" y="2803908"/>
            <a:ext cx="3396934" cy="461665"/>
            <a:chOff x="873369" y="2962383"/>
            <a:chExt cx="3396934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B9FBF58-B899-DC10-B812-5E7B6CB3B498}"/>
                    </a:ext>
                  </a:extLst>
                </p:cNvPr>
                <p:cNvSpPr txBox="1"/>
                <p:nvPr/>
              </p:nvSpPr>
              <p:spPr>
                <a:xfrm>
                  <a:off x="873369" y="2962383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14.5</m:t>
                      </m:r>
                    </m:oMath>
                  </a14:m>
                  <a:r>
                    <a:rPr lang="en-GB" sz="2400" noProof="0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1B9FBF58-B899-DC10-B812-5E7B6CB3B4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369" y="2962383"/>
                  <a:ext cx="1573306" cy="461665"/>
                </a:xfrm>
                <a:prstGeom prst="rect">
                  <a:avLst/>
                </a:prstGeom>
                <a:blipFill>
                  <a:blip r:embed="rId8"/>
                  <a:stretch>
                    <a:fillRect t="-10526" r="-388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B58D1787-4FC7-3F1B-0F27-B3C66E51B0D5}"/>
                    </a:ext>
                  </a:extLst>
                </p:cNvPr>
                <p:cNvSpPr txBox="1"/>
                <p:nvPr/>
              </p:nvSpPr>
              <p:spPr>
                <a:xfrm>
                  <a:off x="2696997" y="2962383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16.5</m:t>
                      </m:r>
                    </m:oMath>
                  </a14:m>
                  <a:r>
                    <a:rPr lang="en-GB" sz="2400" noProof="0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B58D1787-4FC7-3F1B-0F27-B3C66E51B0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6997" y="2962383"/>
                  <a:ext cx="1573306" cy="461665"/>
                </a:xfrm>
                <a:prstGeom prst="rect">
                  <a:avLst/>
                </a:prstGeom>
                <a:blipFill>
                  <a:blip r:embed="rId9"/>
                  <a:stretch>
                    <a:fillRect t="-10526" r="-388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AD1B331-E1C3-6AEE-E484-611DF61E1CA2}"/>
                  </a:ext>
                </a:extLst>
              </p:cNvPr>
              <p:cNvSpPr txBox="1"/>
              <p:nvPr/>
            </p:nvSpPr>
            <p:spPr>
              <a:xfrm>
                <a:off x="6907594" y="2803908"/>
                <a:ext cx="451821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</p:txBody>
          </p:sp>
        </mc:Choice>
        <mc:Fallback xmlns=""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AD1B331-E1C3-6AEE-E484-611DF61E1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594" y="2803908"/>
                <a:ext cx="4518212" cy="2308324"/>
              </a:xfrm>
              <a:prstGeom prst="rect">
                <a:avLst/>
              </a:prstGeom>
              <a:blipFill>
                <a:blip r:embed="rId10"/>
                <a:stretch>
                  <a:fillRect l="-405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e 37">
            <a:extLst>
              <a:ext uri="{FF2B5EF4-FFF2-40B4-BE49-F238E27FC236}">
                <a16:creationId xmlns:a16="http://schemas.microsoft.com/office/drawing/2014/main" id="{E85646D1-995B-6A0B-357E-1E1CC2345BB9}"/>
              </a:ext>
            </a:extLst>
          </p:cNvPr>
          <p:cNvGrpSpPr/>
          <p:nvPr/>
        </p:nvGrpSpPr>
        <p:grpSpPr>
          <a:xfrm>
            <a:off x="7703555" y="2803908"/>
            <a:ext cx="3396934" cy="461665"/>
            <a:chOff x="7032812" y="2962383"/>
            <a:chExt cx="3396934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976E9EB0-DE3A-43AB-C265-36553186859A}"/>
                    </a:ext>
                  </a:extLst>
                </p:cNvPr>
                <p:cNvSpPr txBox="1"/>
                <p:nvPr/>
              </p:nvSpPr>
              <p:spPr>
                <a:xfrm>
                  <a:off x="7032812" y="2962383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a14:m>
                  <a:r>
                    <a:rPr lang="en-GB" sz="2400" noProof="0" dirty="0">
                      <a:solidFill>
                        <a:schemeClr val="accent5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976E9EB0-DE3A-43AB-C265-3655318685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2812" y="2962383"/>
                  <a:ext cx="1573306" cy="461665"/>
                </a:xfrm>
                <a:prstGeom prst="rect">
                  <a:avLst/>
                </a:prstGeom>
                <a:blipFill>
                  <a:blip r:embed="rId11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E48283D9-6CC6-F5AF-B896-BD19380D32F6}"/>
                    </a:ext>
                  </a:extLst>
                </p:cNvPr>
                <p:cNvSpPr txBox="1"/>
                <p:nvPr/>
              </p:nvSpPr>
              <p:spPr>
                <a:xfrm>
                  <a:off x="8856440" y="2962383"/>
                  <a:ext cx="15733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r>
                    <a:rPr lang="en-GB" sz="2400" noProof="0" dirty="0">
                      <a:solidFill>
                        <a:schemeClr val="accent4">
                          <a:lumMod val="75000"/>
                        </a:schemeClr>
                      </a:solidFill>
                    </a:rPr>
                    <a:t> GeV</a:t>
                  </a:r>
                </a:p>
              </p:txBody>
            </p:sp>
          </mc:Choice>
          <mc:Fallback xmlns=""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E48283D9-6CC6-F5AF-B896-BD19380D32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6440" y="2962383"/>
                  <a:ext cx="1573306" cy="461665"/>
                </a:xfrm>
                <a:prstGeom prst="rect">
                  <a:avLst/>
                </a:prstGeom>
                <a:blipFill>
                  <a:blip r:embed="rId12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6674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7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2FFEC-928A-C596-B82B-E7AD8DE4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876C257-229E-2DF8-510F-CEC62904F775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87B7C9-FB52-FD46-6D93-B4172FF4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26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120DEA-5361-F81A-E032-E3ED68914217}"/>
              </a:ext>
            </a:extLst>
          </p:cNvPr>
          <p:cNvSpPr txBox="1"/>
          <p:nvPr/>
        </p:nvSpPr>
        <p:spPr>
          <a:xfrm>
            <a:off x="3243245" y="1330943"/>
            <a:ext cx="570551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800" b="0" i="0" noProof="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Outlooks: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New procedure to compute distances,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Convolution for different particles,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Diquark in a superposition of states,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Application to more complex systems.</a:t>
            </a:r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643C193-0E9D-E35E-B435-7969929557CC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Take Home </a:t>
            </a: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GB" sz="3600" noProof="0" dirty="0" err="1">
                <a:solidFill>
                  <a:schemeClr val="accent1">
                    <a:lumMod val="75000"/>
                  </a:schemeClr>
                </a:solidFill>
              </a:rPr>
              <a:t>essage</a:t>
            </a:r>
            <a:endParaRPr lang="en-GB" sz="360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8DCE9E0-D4F2-377A-3A31-8FF8FAFF54FC}"/>
              </a:ext>
            </a:extLst>
          </p:cNvPr>
          <p:cNvSpPr txBox="1"/>
          <p:nvPr/>
        </p:nvSpPr>
        <p:spPr>
          <a:xfrm>
            <a:off x="395999" y="3853091"/>
            <a:ext cx="3375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>
                    <a:lumMod val="75000"/>
                  </a:schemeClr>
                </a:solidFill>
              </a:rPr>
              <a:t>Main References: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F57CCE7-ECE7-63BA-1E86-6627CCCFA67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39826" y="710497"/>
            <a:ext cx="1334237" cy="133423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CAE4ED-4A0F-6172-F94B-C7119947A791}"/>
              </a:ext>
            </a:extLst>
          </p:cNvPr>
          <p:cNvSpPr txBox="1"/>
          <p:nvPr/>
        </p:nvSpPr>
        <p:spPr>
          <a:xfrm>
            <a:off x="578223" y="4577647"/>
            <a:ext cx="55177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accent6"/>
                </a:solidFill>
              </a:rPr>
              <a:t>Potential: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R. K. Bhaduri, L. E. Cohler, and Y. Nogami, Il Nuovo </a:t>
            </a:r>
            <a:r>
              <a:rPr lang="en-GB" noProof="0" dirty="0" err="1">
                <a:solidFill>
                  <a:schemeClr val="accent1">
                    <a:lumMod val="75000"/>
                  </a:schemeClr>
                </a:solidFill>
              </a:rPr>
              <a:t>Cimento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65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376 (1981),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L. </a:t>
            </a:r>
            <a:r>
              <a:rPr lang="en-GB" noProof="0" dirty="0" err="1">
                <a:solidFill>
                  <a:schemeClr val="accent1">
                    <a:lumMod val="75000"/>
                  </a:schemeClr>
                </a:solidFill>
              </a:rPr>
              <a:t>Theußl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R. F. </a:t>
            </a:r>
            <a:r>
              <a:rPr lang="en-GB" noProof="0" dirty="0" err="1">
                <a:solidFill>
                  <a:schemeClr val="accent1">
                    <a:lumMod val="75000"/>
                  </a:schemeClr>
                </a:solidFill>
              </a:rPr>
              <a:t>Wagenbrunn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B. </a:t>
            </a:r>
            <a:r>
              <a:rPr lang="en-GB" noProof="0" dirty="0" err="1">
                <a:solidFill>
                  <a:schemeClr val="accent1">
                    <a:lumMod val="75000"/>
                  </a:schemeClr>
                </a:solidFill>
              </a:rPr>
              <a:t>Desplanques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and W. </a:t>
            </a:r>
            <a:r>
              <a:rPr lang="en-GB" noProof="0" dirty="0" err="1">
                <a:solidFill>
                  <a:schemeClr val="accent1">
                    <a:lumMod val="75000"/>
                  </a:schemeClr>
                </a:solidFill>
              </a:rPr>
              <a:t>Plessas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Eur. Phys. J. A </a:t>
            </a:r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91 (2001).</a:t>
            </a:r>
          </a:p>
          <a:p>
            <a:r>
              <a:rPr lang="en-GB" dirty="0">
                <a:solidFill>
                  <a:schemeClr val="accent6"/>
                </a:solidFill>
              </a:rPr>
              <a:t>Convolution: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F. Giannuzzi, Phys. Rev. D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79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, 094002 (2009).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CC281E-2A5A-A895-A355-F991F484D663}"/>
              </a:ext>
            </a:extLst>
          </p:cNvPr>
          <p:cNvSpPr txBox="1"/>
          <p:nvPr/>
        </p:nvSpPr>
        <p:spPr>
          <a:xfrm>
            <a:off x="6096000" y="4577647"/>
            <a:ext cx="55177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>
                <a:solidFill>
                  <a:schemeClr val="accent6"/>
                </a:solidFill>
              </a:rPr>
              <a:t>Colour density: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V. U. Nazarov, Phys. Rev. B 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87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, 165125 (2013).</a:t>
            </a:r>
            <a:endParaRPr lang="en-GB" noProof="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noProof="0" dirty="0">
                <a:solidFill>
                  <a:schemeClr val="accent6"/>
                </a:solidFill>
              </a:rPr>
              <a:t>Lagrange Mesh: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D. Baye, Phys. Rep. </a:t>
            </a:r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565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1 (2015).</a:t>
            </a:r>
          </a:p>
          <a:p>
            <a:r>
              <a:rPr lang="en-GB" noProof="0" dirty="0">
                <a:solidFill>
                  <a:schemeClr val="accent6"/>
                </a:solidFill>
              </a:rPr>
              <a:t>OBE: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C. Chevalier and S. Youcef Khodja, Few-Body Syst. </a:t>
            </a:r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65</a:t>
            </a:r>
            <a:r>
              <a:rPr lang="en-GB" noProof="0" dirty="0">
                <a:solidFill>
                  <a:schemeClr val="accent1">
                    <a:lumMod val="75000"/>
                  </a:schemeClr>
                </a:solidFill>
              </a:rPr>
              <a:t>, 86 (2024).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3078EE-E698-D21F-5B39-32224F593E65}"/>
              </a:ext>
            </a:extLst>
          </p:cNvPr>
          <p:cNvSpPr txBox="1"/>
          <p:nvPr/>
        </p:nvSpPr>
        <p:spPr>
          <a:xfrm>
            <a:off x="580958" y="4271656"/>
            <a:ext cx="8781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>
                <a:solidFill>
                  <a:schemeClr val="accent1">
                    <a:lumMod val="75000"/>
                  </a:schemeClr>
                </a:solidFill>
              </a:rPr>
              <a:t>C. Tourbez, C. Chevalier, and C. </a:t>
            </a:r>
            <a:r>
              <a:rPr lang="fr-BE" sz="2000" dirty="0" err="1">
                <a:solidFill>
                  <a:schemeClr val="accent1">
                    <a:lumMod val="75000"/>
                  </a:schemeClr>
                </a:solidFill>
              </a:rPr>
              <a:t>Semay</a:t>
            </a:r>
            <a:r>
              <a:rPr lang="fr-BE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fr-BE" sz="2000" dirty="0" err="1">
                <a:solidFill>
                  <a:schemeClr val="accent1">
                    <a:lumMod val="75000"/>
                  </a:schemeClr>
                </a:solidFill>
              </a:rPr>
              <a:t>Eur</a:t>
            </a:r>
            <a:r>
              <a:rPr lang="fr-BE" sz="2000" dirty="0">
                <a:solidFill>
                  <a:schemeClr val="accent1">
                    <a:lumMod val="75000"/>
                  </a:schemeClr>
                </a:solidFill>
              </a:rPr>
              <a:t>. Phys. J. A </a:t>
            </a:r>
            <a:r>
              <a:rPr lang="fr-BE" sz="2000" b="1" dirty="0">
                <a:solidFill>
                  <a:schemeClr val="accent1">
                    <a:lumMod val="75000"/>
                  </a:schemeClr>
                </a:solidFill>
              </a:rPr>
              <a:t>62</a:t>
            </a:r>
            <a:r>
              <a:rPr lang="fr-BE" sz="2000" dirty="0">
                <a:solidFill>
                  <a:schemeClr val="accent1">
                    <a:lumMod val="75000"/>
                  </a:schemeClr>
                </a:solidFill>
              </a:rPr>
              <a:t>, 101 (2026).</a:t>
            </a:r>
          </a:p>
        </p:txBody>
      </p:sp>
    </p:spTree>
    <p:extLst>
      <p:ext uri="{BB962C8B-B14F-4D97-AF65-F5344CB8AC3E}">
        <p14:creationId xmlns:p14="http://schemas.microsoft.com/office/powerpoint/2010/main" val="108877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64553-FA8A-2F5E-B3E0-E0800ECAA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1B09C4-6E29-E88C-0876-FB7FC0540167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8D0A6C9-B2CC-F727-6631-CCAD15F3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27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237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3FFD1-8574-3324-C438-811C3BF4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01F6516-D0FC-A4C3-FAA1-6E489124AE21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54DC60-B81A-8C46-CD02-99EEABEFDC5A}"/>
              </a:ext>
            </a:extLst>
          </p:cNvPr>
          <p:cNvSpPr txBox="1"/>
          <p:nvPr/>
        </p:nvSpPr>
        <p:spPr>
          <a:xfrm>
            <a:off x="395999" y="360000"/>
            <a:ext cx="5184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 Interactions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E3722FA-134C-67EC-D782-330BDDE67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28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B17334-2C21-494C-352E-5C49E8F6F7BA}"/>
              </a:ext>
            </a:extLst>
          </p:cNvPr>
          <p:cNvSpPr txBox="1"/>
          <p:nvPr/>
        </p:nvSpPr>
        <p:spPr>
          <a:xfrm>
            <a:off x="477370" y="1358065"/>
            <a:ext cx="5883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Types of interactions studied: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Central-colour short range,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Central-colour long range (confinement),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Spin-colour.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93DE91D-6490-4159-20A0-E0534207EEFC}"/>
              </a:ext>
            </a:extLst>
          </p:cNvPr>
          <p:cNvSpPr txBox="1"/>
          <p:nvPr/>
        </p:nvSpPr>
        <p:spPr>
          <a:xfrm>
            <a:off x="477370" y="3229400"/>
            <a:ext cx="56831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Two-body interactions.</a:t>
            </a: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Example for confinement:</a:t>
            </a: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Y-junction model,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Delta model.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8496109-2562-0F5B-CAC3-D240E6DA8EE3}"/>
              </a:ext>
            </a:extLst>
          </p:cNvPr>
          <p:cNvGrpSpPr/>
          <p:nvPr/>
        </p:nvGrpSpPr>
        <p:grpSpPr>
          <a:xfrm>
            <a:off x="7775152" y="3679164"/>
            <a:ext cx="2520000" cy="2520000"/>
            <a:chOff x="7379400" y="1629000"/>
            <a:chExt cx="3600000" cy="3600000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D1F8F81-75A9-64B9-42AE-895B117224D3}"/>
                </a:ext>
              </a:extLst>
            </p:cNvPr>
            <p:cNvSpPr/>
            <p:nvPr/>
          </p:nvSpPr>
          <p:spPr>
            <a:xfrm rot="3600000">
              <a:off x="7379400" y="1629000"/>
              <a:ext cx="3600000" cy="360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Triangle isocèle 20">
              <a:extLst>
                <a:ext uri="{FF2B5EF4-FFF2-40B4-BE49-F238E27FC236}">
                  <a16:creationId xmlns:a16="http://schemas.microsoft.com/office/drawing/2014/main" id="{B5CF5562-AC74-B98C-1916-F396C1A0F76E}"/>
                </a:ext>
              </a:extLst>
            </p:cNvPr>
            <p:cNvSpPr/>
            <p:nvPr/>
          </p:nvSpPr>
          <p:spPr>
            <a:xfrm rot="10800000">
              <a:off x="8243400" y="2899091"/>
              <a:ext cx="1872000" cy="1620000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59E577B1-D4CF-2AA5-3AED-17A10C51E178}"/>
                </a:ext>
              </a:extLst>
            </p:cNvPr>
            <p:cNvSpPr/>
            <p:nvPr/>
          </p:nvSpPr>
          <p:spPr>
            <a:xfrm rot="3600000">
              <a:off x="9710338" y="2501192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352D16-D1A7-7348-A442-FEDE7FBD5FEF}"/>
                </a:ext>
              </a:extLst>
            </p:cNvPr>
            <p:cNvSpPr/>
            <p:nvPr/>
          </p:nvSpPr>
          <p:spPr>
            <a:xfrm rot="18000000">
              <a:off x="7841936" y="2499091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6140DC9-2541-97FA-23E3-132963A13CF0}"/>
                </a:ext>
              </a:extLst>
            </p:cNvPr>
            <p:cNvSpPr/>
            <p:nvPr/>
          </p:nvSpPr>
          <p:spPr>
            <a:xfrm rot="10800000">
              <a:off x="8768759" y="4114977"/>
              <a:ext cx="800580" cy="80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8D63B0AB-4541-3EA0-C4AE-727AD68D9F27}"/>
              </a:ext>
            </a:extLst>
          </p:cNvPr>
          <p:cNvGrpSpPr/>
          <p:nvPr/>
        </p:nvGrpSpPr>
        <p:grpSpPr>
          <a:xfrm rot="3600000">
            <a:off x="7775152" y="581269"/>
            <a:ext cx="2520000" cy="2520000"/>
            <a:chOff x="905469" y="1092730"/>
            <a:chExt cx="3240000" cy="3240000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48FC7A9-3CFC-11F1-7B1C-B53442A123A4}"/>
                </a:ext>
              </a:extLst>
            </p:cNvPr>
            <p:cNvSpPr/>
            <p:nvPr/>
          </p:nvSpPr>
          <p:spPr>
            <a:xfrm>
              <a:off x="905469" y="1092730"/>
              <a:ext cx="3240000" cy="32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EDE0FE11-A499-25AA-1C99-76C32411F443}"/>
                </a:ext>
              </a:extLst>
            </p:cNvPr>
            <p:cNvGrpSpPr/>
            <p:nvPr/>
          </p:nvGrpSpPr>
          <p:grpSpPr>
            <a:xfrm>
              <a:off x="1289721" y="1389397"/>
              <a:ext cx="2478522" cy="2027352"/>
              <a:chOff x="3966372" y="1283262"/>
              <a:chExt cx="2478522" cy="2027352"/>
            </a:xfrm>
          </p:grpSpPr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2BFEBA56-60D9-0427-574A-E4AE563C44F0}"/>
                  </a:ext>
                </a:extLst>
              </p:cNvPr>
              <p:cNvGrpSpPr/>
              <p:nvPr/>
            </p:nvGrpSpPr>
            <p:grpSpPr>
              <a:xfrm>
                <a:off x="4849526" y="1283262"/>
                <a:ext cx="720522" cy="1332000"/>
                <a:chOff x="4847145" y="1273738"/>
                <a:chExt cx="720522" cy="1332000"/>
              </a:xfrm>
            </p:grpSpPr>
            <p:sp>
              <p:nvSpPr>
                <p:cNvPr id="37" name="Ellipse 36">
                  <a:extLst>
                    <a:ext uri="{FF2B5EF4-FFF2-40B4-BE49-F238E27FC236}">
                      <a16:creationId xmlns:a16="http://schemas.microsoft.com/office/drawing/2014/main" id="{D68D73EE-7374-4EC3-4F00-56EE11DC1990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8" name="Connecteur droit 37">
                  <a:extLst>
                    <a:ext uri="{FF2B5EF4-FFF2-40B4-BE49-F238E27FC236}">
                      <a16:creationId xmlns:a16="http://schemas.microsoft.com/office/drawing/2014/main" id="{6553EAB2-9EAD-F010-2DA4-AE13B2ED8BB2}"/>
                    </a:ext>
                  </a:extLst>
                </p:cNvPr>
                <p:cNvCxnSpPr>
                  <a:cxnSpLocks/>
                  <a:stCxn id="37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41A4ADB2-A89C-2043-D291-AD84623F5A1A}"/>
                  </a:ext>
                </a:extLst>
              </p:cNvPr>
              <p:cNvGrpSpPr/>
              <p:nvPr/>
            </p:nvGrpSpPr>
            <p:grpSpPr>
              <a:xfrm rot="14400000">
                <a:off x="4272111" y="2279591"/>
                <a:ext cx="720522" cy="1332000"/>
                <a:chOff x="4847145" y="1273738"/>
                <a:chExt cx="720522" cy="1332000"/>
              </a:xfrm>
            </p:grpSpPr>
            <p:sp>
              <p:nvSpPr>
                <p:cNvPr id="35" name="Ellipse 34">
                  <a:extLst>
                    <a:ext uri="{FF2B5EF4-FFF2-40B4-BE49-F238E27FC236}">
                      <a16:creationId xmlns:a16="http://schemas.microsoft.com/office/drawing/2014/main" id="{A6BAA323-83C5-E3C9-DC89-4AC639B4A615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6" name="Connecteur droit 35">
                  <a:extLst>
                    <a:ext uri="{FF2B5EF4-FFF2-40B4-BE49-F238E27FC236}">
                      <a16:creationId xmlns:a16="http://schemas.microsoft.com/office/drawing/2014/main" id="{6A64EC30-8969-3DFA-2B0F-DF1AB0C1EFAE}"/>
                    </a:ext>
                  </a:extLst>
                </p:cNvPr>
                <p:cNvCxnSpPr>
                  <a:cxnSpLocks/>
                  <a:stCxn id="35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A9473490-9A69-7A3C-5F2D-5DBEADD1A1F7}"/>
                  </a:ext>
                </a:extLst>
              </p:cNvPr>
              <p:cNvGrpSpPr/>
              <p:nvPr/>
            </p:nvGrpSpPr>
            <p:grpSpPr>
              <a:xfrm rot="7200000">
                <a:off x="5418633" y="2284353"/>
                <a:ext cx="720522" cy="1332000"/>
                <a:chOff x="4847145" y="1273738"/>
                <a:chExt cx="720522" cy="1332000"/>
              </a:xfrm>
            </p:grpSpPr>
            <p:sp>
              <p:nvSpPr>
                <p:cNvPr id="33" name="Ellipse 32">
                  <a:extLst>
                    <a:ext uri="{FF2B5EF4-FFF2-40B4-BE49-F238E27FC236}">
                      <a16:creationId xmlns:a16="http://schemas.microsoft.com/office/drawing/2014/main" id="{3C314C75-F894-41CC-2F33-C2FE92295248}"/>
                    </a:ext>
                  </a:extLst>
                </p:cNvPr>
                <p:cNvSpPr/>
                <p:nvPr/>
              </p:nvSpPr>
              <p:spPr>
                <a:xfrm>
                  <a:off x="4847145" y="1273738"/>
                  <a:ext cx="720522" cy="7200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cxnSp>
              <p:nvCxnSpPr>
                <p:cNvPr id="34" name="Connecteur droit 33">
                  <a:extLst>
                    <a:ext uri="{FF2B5EF4-FFF2-40B4-BE49-F238E27FC236}">
                      <a16:creationId xmlns:a16="http://schemas.microsoft.com/office/drawing/2014/main" id="{7DCE63A7-6DED-A0CA-F1FB-AAF39AB9AFC8}"/>
                    </a:ext>
                  </a:extLst>
                </p:cNvPr>
                <p:cNvCxnSpPr>
                  <a:cxnSpLocks/>
                  <a:stCxn id="33" idx="4"/>
                </p:cNvCxnSpPr>
                <p:nvPr/>
              </p:nvCxnSpPr>
              <p:spPr>
                <a:xfrm flipH="1">
                  <a:off x="5205068" y="1993738"/>
                  <a:ext cx="2338" cy="612000"/>
                </a:xfrm>
                <a:prstGeom prst="lin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28575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535048A7-A432-297B-1CE6-3032377C20DB}"/>
              </a:ext>
            </a:extLst>
          </p:cNvPr>
          <p:cNvSpPr txBox="1"/>
          <p:nvPr/>
        </p:nvSpPr>
        <p:spPr>
          <a:xfrm>
            <a:off x="6374085" y="583200"/>
            <a:ext cx="158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Y-junction: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9A52B29-3BDC-EC54-C27E-4C3F70177635}"/>
              </a:ext>
            </a:extLst>
          </p:cNvPr>
          <p:cNvSpPr txBox="1"/>
          <p:nvPr/>
        </p:nvSpPr>
        <p:spPr>
          <a:xfrm>
            <a:off x="6374085" y="3719541"/>
            <a:ext cx="158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0" i="0" noProof="0" dirty="0">
                <a:solidFill>
                  <a:schemeClr val="accent1">
                    <a:lumMod val="75000"/>
                  </a:schemeClr>
                </a:solidFill>
                <a:latin typeface="+mj-lt"/>
                <a:ea typeface="Cambria Math" panose="02040503050406030204" pitchFamily="18" charset="0"/>
              </a:rPr>
              <a:t>Delta</a:t>
            </a: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:</a:t>
            </a:r>
          </a:p>
        </p:txBody>
      </p:sp>
      <p:pic>
        <p:nvPicPr>
          <p:cNvPr id="42" name="Graphique 41" descr="Fermer avec un remplissage uni">
            <a:extLst>
              <a:ext uri="{FF2B5EF4-FFF2-40B4-BE49-F238E27FC236}">
                <a16:creationId xmlns:a16="http://schemas.microsoft.com/office/drawing/2014/main" id="{DEA909AA-EF77-9743-4B22-8022493B76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60364" y="1384069"/>
            <a:ext cx="914400" cy="914400"/>
          </a:xfrm>
          <a:prstGeom prst="rect">
            <a:avLst/>
          </a:prstGeom>
        </p:spPr>
      </p:pic>
      <p:pic>
        <p:nvPicPr>
          <p:cNvPr id="44" name="Graphique 43" descr="Coche avec un remplissage uni">
            <a:extLst>
              <a:ext uri="{FF2B5EF4-FFF2-40B4-BE49-F238E27FC236}">
                <a16:creationId xmlns:a16="http://schemas.microsoft.com/office/drawing/2014/main" id="{6256AC82-6B6B-B1FD-D5DF-AA34A87017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60364" y="4481964"/>
            <a:ext cx="914400" cy="914400"/>
          </a:xfrm>
          <a:prstGeom prst="rect">
            <a:avLst/>
          </a:prstGeom>
        </p:spPr>
      </p:pic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2730B6EB-66C9-BA66-CCC3-41C3980930C0}"/>
              </a:ext>
            </a:extLst>
          </p:cNvPr>
          <p:cNvCxnSpPr>
            <a:cxnSpLocks/>
            <a:stCxn id="3" idx="0"/>
            <a:endCxn id="3" idx="2"/>
          </p:cNvCxnSpPr>
          <p:nvPr/>
        </p:nvCxnSpPr>
        <p:spPr>
          <a:xfrm>
            <a:off x="6096000" y="270000"/>
            <a:ext cx="0" cy="631800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31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39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981E4-7CEB-9AF3-BE41-16368608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4C9BBF-F4C9-0B48-5681-DDC068FEA8B1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1763D63-414C-E6F9-0956-1D7E874C08D7}"/>
              </a:ext>
            </a:extLst>
          </p:cNvPr>
          <p:cNvSpPr txBox="1"/>
          <p:nvPr/>
        </p:nvSpPr>
        <p:spPr>
          <a:xfrm>
            <a:off x="396000" y="360000"/>
            <a:ext cx="640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Quark-Diquark Model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83A1F5A-9DEC-5709-6EEE-F8368CE6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29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AEB8015-5A32-D4C6-24DE-BEC7FBAB761D}"/>
              </a:ext>
            </a:extLst>
          </p:cNvPr>
          <p:cNvSpPr/>
          <p:nvPr/>
        </p:nvSpPr>
        <p:spPr>
          <a:xfrm>
            <a:off x="7379400" y="1629000"/>
            <a:ext cx="3600000" cy="3600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A11E9A1-CE36-AE6B-A592-7A3FEC1AD11F}"/>
              </a:ext>
            </a:extLst>
          </p:cNvPr>
          <p:cNvSpPr/>
          <p:nvPr/>
        </p:nvSpPr>
        <p:spPr>
          <a:xfrm rot="10800000">
            <a:off x="7680823" y="2193763"/>
            <a:ext cx="2997154" cy="14106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F817D93-FD12-D538-5CB9-BC9D3814C4A5}"/>
              </a:ext>
            </a:extLst>
          </p:cNvPr>
          <p:cNvSpPr/>
          <p:nvPr/>
        </p:nvSpPr>
        <p:spPr>
          <a:xfrm>
            <a:off x="9710337" y="2501192"/>
            <a:ext cx="800580" cy="80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3B788E86-F41D-0033-7A35-F3856A9A7EEB}"/>
              </a:ext>
            </a:extLst>
          </p:cNvPr>
          <p:cNvSpPr/>
          <p:nvPr/>
        </p:nvSpPr>
        <p:spPr>
          <a:xfrm>
            <a:off x="7841936" y="2499091"/>
            <a:ext cx="800580" cy="80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244D196-E833-EE13-21DB-8C204DCDA022}"/>
              </a:ext>
            </a:extLst>
          </p:cNvPr>
          <p:cNvCxnSpPr>
            <a:cxnSpLocks/>
          </p:cNvCxnSpPr>
          <p:nvPr/>
        </p:nvCxnSpPr>
        <p:spPr>
          <a:xfrm>
            <a:off x="9179400" y="3604420"/>
            <a:ext cx="0" cy="98035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296AD869-9383-200C-9B2E-2E8181A192C6}"/>
              </a:ext>
            </a:extLst>
          </p:cNvPr>
          <p:cNvSpPr/>
          <p:nvPr/>
        </p:nvSpPr>
        <p:spPr>
          <a:xfrm>
            <a:off x="8779110" y="4114978"/>
            <a:ext cx="800580" cy="800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3E5F71C-0346-7AAB-FE9D-032762B1ADE8}"/>
              </a:ext>
            </a:extLst>
          </p:cNvPr>
          <p:cNvCxnSpPr>
            <a:cxnSpLocks/>
            <a:stCxn id="9" idx="2"/>
            <a:endCxn id="10" idx="6"/>
          </p:cNvCxnSpPr>
          <p:nvPr/>
        </p:nvCxnSpPr>
        <p:spPr>
          <a:xfrm flipH="1" flipV="1">
            <a:off x="8642516" y="2899091"/>
            <a:ext cx="1067821" cy="2101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6FF0D8A-0EB6-691F-7E84-3E8E26BBEE0D}"/>
              </a:ext>
            </a:extLst>
          </p:cNvPr>
          <p:cNvSpPr txBox="1"/>
          <p:nvPr/>
        </p:nvSpPr>
        <p:spPr>
          <a:xfrm>
            <a:off x="1079401" y="1760325"/>
            <a:ext cx="3599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Concept:</a:t>
            </a:r>
          </a:p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Split the three-body system in two two-body systems</a:t>
            </a:r>
          </a:p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→ Approximative model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474AC15-0330-5089-1C8D-F8890709F8D9}"/>
              </a:ext>
            </a:extLst>
          </p:cNvPr>
          <p:cNvSpPr txBox="1"/>
          <p:nvPr/>
        </p:nvSpPr>
        <p:spPr>
          <a:xfrm>
            <a:off x="1079402" y="3714649"/>
            <a:ext cx="359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A two-quark system     = The diquark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D3AED9-9D82-CC70-3642-BED90D7FFCAD}"/>
              </a:ext>
            </a:extLst>
          </p:cNvPr>
          <p:cNvSpPr txBox="1"/>
          <p:nvPr/>
        </p:nvSpPr>
        <p:spPr>
          <a:xfrm>
            <a:off x="1079401" y="4638558"/>
            <a:ext cx="36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A quark-diquark system</a:t>
            </a:r>
          </a:p>
        </p:txBody>
      </p:sp>
    </p:spTree>
    <p:extLst>
      <p:ext uri="{BB962C8B-B14F-4D97-AF65-F5344CB8AC3E}">
        <p14:creationId xmlns:p14="http://schemas.microsoft.com/office/powerpoint/2010/main" val="383496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4" grpId="0"/>
      <p:bldP spid="1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1022-497C-28CB-1189-D0EA35475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BA1E04-84C0-D409-B202-D4875574A6BD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62DC03-6039-5B48-A690-438F5A93D728}"/>
              </a:ext>
            </a:extLst>
          </p:cNvPr>
          <p:cNvSpPr txBox="1"/>
          <p:nvPr/>
        </p:nvSpPr>
        <p:spPr>
          <a:xfrm>
            <a:off x="395999" y="360000"/>
            <a:ext cx="7053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The Quark-Quark Potential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D2830B-F84A-FDBE-B2D7-53943D93C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30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1A6337-B739-B553-CC79-465D74AB7DA5}"/>
                  </a:ext>
                </a:extLst>
              </p:cNvPr>
              <p:cNvSpPr txBox="1"/>
              <p:nvPr/>
            </p:nvSpPr>
            <p:spPr>
              <a:xfrm>
                <a:off x="2142565" y="1096331"/>
                <a:ext cx="7906870" cy="1111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−Λ</m:t>
                              </m:r>
                              <m:sSub>
                                <m:sSubPr>
                                  <m:ctrl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ij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91A6337-B739-B553-CC79-465D74AB7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565" y="1096331"/>
                <a:ext cx="7906870" cy="1111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56A58A6D-9A14-F30C-E55B-03F3E743AE23}"/>
              </a:ext>
            </a:extLst>
          </p:cNvPr>
          <p:cNvSpPr txBox="1"/>
          <p:nvPr/>
        </p:nvSpPr>
        <p:spPr>
          <a:xfrm>
            <a:off x="448464" y="2778499"/>
            <a:ext cx="56475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Cornell’s potential:</a:t>
            </a:r>
            <a:endParaRPr lang="en-GB" sz="2400" noProof="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Linear part: long range central-colour,</a:t>
            </a: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sz="2400" noProof="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Coulombian</a:t>
            </a: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part: short range central-colour,</a:t>
            </a:r>
          </a:p>
          <a:p>
            <a:endParaRPr lang="en-GB" sz="2400" noProof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Constant: To reproduce experimental data.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7BB3376-06F8-DFEB-9112-F4D0336F1838}"/>
                  </a:ext>
                </a:extLst>
              </p:cNvPr>
              <p:cNvSpPr txBox="1"/>
              <p:nvPr/>
            </p:nvSpPr>
            <p:spPr>
              <a:xfrm>
                <a:off x="6275065" y="2778499"/>
                <a:ext cx="5468471" cy="3514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Spin potential:</a:t>
                </a: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Yukawa: short range,</a:t>
                </a: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Spin operator: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4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𝒊𝒋</m:t>
                              </m:r>
                            </m:sub>
                            <m:sup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GB" sz="24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</m:e>
                      </m:d>
                      <m:r>
                        <a:rPr lang="en-GB" sz="24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400" b="1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400" b="1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GB" sz="2400" b="1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  <m:sup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1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4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GB" sz="24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GB" sz="24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7BB3376-06F8-DFEB-9112-F4D0336F1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065" y="2778499"/>
                <a:ext cx="5468471" cy="3514680"/>
              </a:xfrm>
              <a:prstGeom prst="rect">
                <a:avLst/>
              </a:prstGeom>
              <a:blipFill>
                <a:blip r:embed="rId3"/>
                <a:stretch>
                  <a:fillRect l="-1672" t="-1389" b="-1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A2ED7A9-9D67-0943-E1F2-B75ACC1F777F}"/>
                  </a:ext>
                </a:extLst>
              </p:cNvPr>
              <p:cNvSpPr txBox="1"/>
              <p:nvPr/>
            </p:nvSpPr>
            <p:spPr>
              <a:xfrm>
                <a:off x="2142565" y="1098000"/>
                <a:ext cx="7906870" cy="1111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b="1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</a:rPr>
                                <m:t>−Λ</m:t>
                              </m:r>
                              <m:sSub>
                                <m:sSubPr>
                                  <m:ctrl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</a:rPr>
                                    <m:t>ij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2A2ED7A9-9D67-0943-E1F2-B75ACC1F7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565" y="1098000"/>
                <a:ext cx="7906870" cy="1111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3D7BB12-B350-18FB-EA60-07B9A5B017D0}"/>
                  </a:ext>
                </a:extLst>
              </p:cNvPr>
              <p:cNvSpPr txBox="1"/>
              <p:nvPr/>
            </p:nvSpPr>
            <p:spPr>
              <a:xfrm>
                <a:off x="2142565" y="1098000"/>
                <a:ext cx="7906870" cy="1111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4"/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4"/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4"/>
                                  </a:solidFill>
                                </a:rPr>
                                <m:t>−Λ</m:t>
                              </m:r>
                              <m:sSub>
                                <m:sSubPr>
                                  <m:ctrlPr>
                                    <a:rPr lang="en-GB" sz="2400" i="0" noProof="0">
                                      <a:solidFill>
                                        <a:schemeClr val="accent4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4"/>
                                      </a:solidFill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GB" sz="2400" i="0" noProof="0">
                                      <a:solidFill>
                                        <a:schemeClr val="accent4"/>
                                      </a:solidFill>
                                    </a:rPr>
                                    <m:t>ij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r>
                        <a:rPr lang="en-GB" sz="2400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b="1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i="1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3D7BB12-B350-18FB-EA60-07B9A5B01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565" y="1098000"/>
                <a:ext cx="7906870" cy="1111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519004-A675-95DA-8203-C685D7318157}"/>
                  </a:ext>
                </a:extLst>
              </p:cNvPr>
              <p:cNvSpPr txBox="1"/>
              <p:nvPr/>
            </p:nvSpPr>
            <p:spPr>
              <a:xfrm>
                <a:off x="1376197" y="3341560"/>
                <a:ext cx="3792071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Cornell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𝐶𝑟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BD519004-A675-95DA-8203-C685D7318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197" y="3341560"/>
                <a:ext cx="3792071" cy="7935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AC1A004-E322-C6C3-C5D7-0B9EEECA0CBA}"/>
                  </a:ext>
                </a:extLst>
              </p:cNvPr>
              <p:cNvSpPr txBox="1"/>
              <p:nvPr/>
            </p:nvSpPr>
            <p:spPr>
              <a:xfrm>
                <a:off x="1376197" y="3341559"/>
                <a:ext cx="3792071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Cornell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𝐶𝑟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AC1A004-E322-C6C3-C5D7-0B9EEECA0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197" y="3341559"/>
                <a:ext cx="3792071" cy="7935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78778E2-637B-4AB3-E3B3-D4CF65A827F6}"/>
                  </a:ext>
                </a:extLst>
              </p:cNvPr>
              <p:cNvSpPr txBox="1"/>
              <p:nvPr/>
            </p:nvSpPr>
            <p:spPr>
              <a:xfrm>
                <a:off x="1376196" y="3340800"/>
                <a:ext cx="3792071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Cornell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𝐶𝑟</m:t>
                      </m:r>
                      <m:r>
                        <a:rPr lang="en-GB" sz="240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78778E2-637B-4AB3-E3B3-D4CF65A82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196" y="3340800"/>
                <a:ext cx="3792071" cy="7935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56E497C-16CB-CE2A-D91B-6617C33DC074}"/>
                  </a:ext>
                </a:extLst>
              </p:cNvPr>
              <p:cNvSpPr txBox="1"/>
              <p:nvPr/>
            </p:nvSpPr>
            <p:spPr>
              <a:xfrm>
                <a:off x="1375200" y="3340800"/>
                <a:ext cx="3792071" cy="793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Cornell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𝐶𝑟</m:t>
                      </m:r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56E497C-16CB-CE2A-D91B-6617C33DC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200" y="3340800"/>
                <a:ext cx="3792071" cy="79355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128D4AA-567F-A37B-54E8-FC700EF3303C}"/>
                  </a:ext>
                </a:extLst>
              </p:cNvPr>
              <p:cNvSpPr txBox="1"/>
              <p:nvPr/>
            </p:nvSpPr>
            <p:spPr>
              <a:xfrm>
                <a:off x="6501424" y="3234163"/>
                <a:ext cx="5015753" cy="11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−Λ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6128D4AA-567F-A37B-54E8-FC700EF33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424" y="3234163"/>
                <a:ext cx="5015753" cy="11632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077E254-8441-B2C8-C468-41E83E4932FA}"/>
                  </a:ext>
                </a:extLst>
              </p:cNvPr>
              <p:cNvSpPr txBox="1"/>
              <p:nvPr/>
            </p:nvSpPr>
            <p:spPr>
              <a:xfrm>
                <a:off x="6501424" y="3234163"/>
                <a:ext cx="5015753" cy="11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−Λ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077E254-8441-B2C8-C468-41E83E493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424" y="3234163"/>
                <a:ext cx="5015753" cy="11632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BB6A16-F6FB-6BF2-DAE9-E94352D998A7}"/>
                  </a:ext>
                </a:extLst>
              </p:cNvPr>
              <p:cNvSpPr txBox="1"/>
              <p:nvPr/>
            </p:nvSpPr>
            <p:spPr>
              <a:xfrm>
                <a:off x="6501423" y="3234163"/>
                <a:ext cx="5015753" cy="11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4"/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4"/>
                                  </a:solidFill>
                                  <a:latin typeface="+mj-lt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4"/>
                                  </a:solidFill>
                                  <a:latin typeface="+mj-lt"/>
                                </a:rPr>
                                <m:t>−Λ</m:t>
                              </m:r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7BB6A16-F6FB-6BF2-DAE9-E94352D99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423" y="3234163"/>
                <a:ext cx="5015753" cy="11632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528D62D-9F75-6D0A-AFE2-81B0A1DCCA2F}"/>
                  </a:ext>
                </a:extLst>
              </p:cNvPr>
              <p:cNvSpPr txBox="1"/>
              <p:nvPr/>
            </p:nvSpPr>
            <p:spPr>
              <a:xfrm>
                <a:off x="6501422" y="3234163"/>
                <a:ext cx="5015753" cy="11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Spin</m:t>
                          </m:r>
                        </m:sup>
                      </m:sSup>
                      <m:d>
                        <m:d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400" i="0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+mj-lt"/>
                                </a:rPr>
                                <m:t>−Λ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E528D62D-9F75-6D0A-AFE2-81B0A1DCC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422" y="3234163"/>
                <a:ext cx="5015753" cy="11632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861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8" grpId="0"/>
      <p:bldP spid="10" grpId="0"/>
      <p:bldP spid="10" grpId="1"/>
      <p:bldP spid="10" grpId="2"/>
      <p:bldP spid="11" grpId="0"/>
      <p:bldP spid="11" grpId="1"/>
      <p:bldP spid="11" grpId="2"/>
      <p:bldP spid="12" grpId="0"/>
      <p:bldP spid="12" grpId="1"/>
      <p:bldP spid="13" grpId="0"/>
      <p:bldP spid="13" grpId="1"/>
      <p:bldP spid="14" grpId="0"/>
      <p:bldP spid="14" grpId="1"/>
      <p:bldP spid="17" grpId="0"/>
      <p:bldP spid="17" grpId="1"/>
      <p:bldP spid="18" grpId="0"/>
      <p:bldP spid="18" grpId="1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F7A0-CEBF-0D62-CEE3-28AC0469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25D942-AFA6-2F36-D6E3-E2B8F8A0C22B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EA47FF9-4C28-35C2-3F8D-C902FD73EF0A}"/>
                  </a:ext>
                </a:extLst>
              </p:cNvPr>
              <p:cNvSpPr txBox="1"/>
              <p:nvPr/>
            </p:nvSpPr>
            <p:spPr>
              <a:xfrm>
                <a:off x="6301167" y="3950855"/>
                <a:ext cx="5220000" cy="22488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Finally, we have to solve: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  <m:sSub>
                                    <m:sSubPr>
                                      <m:ctrlPr>
                                        <a:rPr lang="en-GB" sz="2400" b="0" i="1" noProof="0" smtClean="0">
                                          <a:solidFill>
                                            <a:schemeClr val="accent3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b="0" i="1" noProof="0" smtClean="0">
                                          <a:solidFill>
                                            <a:schemeClr val="accent3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sz="2400" b="0" i="1" noProof="0" smtClean="0">
                                          <a:solidFill>
                                            <a:schemeClr val="accent3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24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  <m:r>
                        <a:rPr lang="en-GB" sz="2400" b="0" i="0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≈⟨</m:t>
                    </m:r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sz="2400" b="0" i="1" noProof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GB" sz="2400" noProof="0" dirty="0">
                    <a:solidFill>
                      <a:schemeClr val="accent3">
                        <a:lumMod val="75000"/>
                      </a:schemeClr>
                    </a:solidFill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computable.</a:t>
                </a: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1EA47FF9-4C28-35C2-3F8D-C902FD73E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67" y="3950855"/>
                <a:ext cx="5220000" cy="2248821"/>
              </a:xfrm>
              <a:prstGeom prst="rect">
                <a:avLst/>
              </a:prstGeom>
              <a:blipFill>
                <a:blip r:embed="rId2"/>
                <a:stretch>
                  <a:fillRect l="-1869" t="-2168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68EF695D-3109-59BC-14E7-FD3504BBCC4C}"/>
              </a:ext>
            </a:extLst>
          </p:cNvPr>
          <p:cNvSpPr txBox="1"/>
          <p:nvPr/>
        </p:nvSpPr>
        <p:spPr>
          <a:xfrm>
            <a:off x="395999" y="360000"/>
            <a:ext cx="5977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Lagrange Mesh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C2391E1-765F-0218-3607-13D48835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31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C9E393-0164-F135-12BC-13722B2075FF}"/>
              </a:ext>
            </a:extLst>
          </p:cNvPr>
          <p:cNvSpPr txBox="1"/>
          <p:nvPr/>
        </p:nvSpPr>
        <p:spPr>
          <a:xfrm>
            <a:off x="395999" y="1096331"/>
            <a:ext cx="613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/>
                </a:solidFill>
              </a:rPr>
              <a:t>For the quark-diquark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E1DFFA-972B-2D2A-1308-D76DEF96849A}"/>
                  </a:ext>
                </a:extLst>
              </p:cNvPr>
              <p:cNvSpPr txBox="1"/>
              <p:nvPr/>
            </p:nvSpPr>
            <p:spPr>
              <a:xfrm>
                <a:off x="6301167" y="585345"/>
                <a:ext cx="5220000" cy="1509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Set of orthonormal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lvl="1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𝑗𝑘</m:t>
                          </m:r>
                        </m:sub>
                      </m:sSub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 regularized Lagrange functions.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75E1DFFA-972B-2D2A-1308-D76DEF968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67" y="585345"/>
                <a:ext cx="5220000" cy="1509965"/>
              </a:xfrm>
              <a:prstGeom prst="rect">
                <a:avLst/>
              </a:prstGeom>
              <a:blipFill>
                <a:blip r:embed="rId3"/>
                <a:stretch>
                  <a:fillRect l="-1636" t="-3226" b="-6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4E0133C-FBBB-D90A-4722-F068033B6BF3}"/>
                  </a:ext>
                </a:extLst>
              </p:cNvPr>
              <p:cNvSpPr/>
              <p:nvPr/>
            </p:nvSpPr>
            <p:spPr>
              <a:xfrm>
                <a:off x="9798830" y="3927655"/>
                <a:ext cx="1722337" cy="778815"/>
              </a:xfrm>
              <a:prstGeom prst="rect">
                <a:avLst/>
              </a:prstGeom>
              <a:noFill/>
              <a:ln w="3810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3"/>
              </a:fontRef>
            </p:style>
            <p:txBody>
              <a:bodyPr rtlCol="0" anchor="t"/>
              <a:lstStyle/>
              <a:p>
                <a:r>
                  <a:rPr lang="en-GB" sz="2000" noProof="0" dirty="0">
                    <a:solidFill>
                      <a:schemeClr val="accent4"/>
                    </a:solidFill>
                    <a:latin typeface="+mj-lt"/>
                  </a:rPr>
                  <a:t>Gauss approx.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GB" sz="20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GB" sz="20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GB" sz="2000" noProof="0" dirty="0">
                  <a:solidFill>
                    <a:schemeClr val="accent4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4E0133C-FBBB-D90A-4722-F068033B6B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830" y="3927655"/>
                <a:ext cx="1722337" cy="778815"/>
              </a:xfrm>
              <a:prstGeom prst="rect">
                <a:avLst/>
              </a:prstGeom>
              <a:blipFill>
                <a:blip r:embed="rId4"/>
                <a:stretch>
                  <a:fillRect l="-2422" t="-1493"/>
                </a:stretch>
              </a:blipFill>
              <a:ln w="3810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8E12B8-3598-1148-00CA-3FDC37E7859D}"/>
                  </a:ext>
                </a:extLst>
              </p:cNvPr>
              <p:cNvSpPr txBox="1"/>
              <p:nvPr/>
            </p:nvSpPr>
            <p:spPr>
              <a:xfrm>
                <a:off x="746312" y="1637668"/>
                <a:ext cx="4140000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b="0" i="1" noProof="0" dirty="0">
                  <a:solidFill>
                    <a:schemeClr val="accent3">
                      <a:lumMod val="75000"/>
                    </a:schemeClr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GB" sz="2400" i="1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or</a:t>
                </a:r>
                <a:r>
                  <a:rPr lang="en-GB" sz="2400" i="1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sz="2400" i="1" noProof="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2D8E12B8-3598-1148-00CA-3FDC37E78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12" y="1637668"/>
                <a:ext cx="4140000" cy="1046440"/>
              </a:xfrm>
              <a:prstGeom prst="rect">
                <a:avLst/>
              </a:prstGeom>
              <a:blipFill>
                <a:blip r:embed="rId5"/>
                <a:stretch>
                  <a:fillRect l="-294" b="-12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82443A-C2B7-ED02-9E34-A613D4BD12DB}"/>
                  </a:ext>
                </a:extLst>
              </p:cNvPr>
              <p:cNvSpPr txBox="1"/>
              <p:nvPr/>
            </p:nvSpPr>
            <p:spPr>
              <a:xfrm>
                <a:off x="746312" y="2762228"/>
                <a:ext cx="4140000" cy="1186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GB" sz="28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282443A-C2B7-ED02-9E34-A613D4BD1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12" y="2762228"/>
                <a:ext cx="4140000" cy="11866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2A5ACE8-4456-6AC1-4E72-5A8FFAE0FDDB}"/>
                  </a:ext>
                </a:extLst>
              </p:cNvPr>
              <p:cNvSpPr txBox="1"/>
              <p:nvPr/>
            </p:nvSpPr>
            <p:spPr>
              <a:xfrm>
                <a:off x="746312" y="4027020"/>
                <a:ext cx="440391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Mesh method: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Mesh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1,…,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lit/>
                      </m:rP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2A5ACE8-4456-6AC1-4E72-5A8FFAE0F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12" y="4027020"/>
                <a:ext cx="4403910" cy="830997"/>
              </a:xfrm>
              <a:prstGeom prst="rect">
                <a:avLst/>
              </a:prstGeom>
              <a:blipFill>
                <a:blip r:embed="rId7"/>
                <a:stretch>
                  <a:fillRect l="-2075" t="-5882" r="-138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0823359-D265-1629-66E4-74BEC6366B5A}"/>
                  </a:ext>
                </a:extLst>
              </p:cNvPr>
              <p:cNvSpPr txBox="1"/>
              <p:nvPr/>
            </p:nvSpPr>
            <p:spPr>
              <a:xfrm>
                <a:off x="746312" y="4907041"/>
                <a:ext cx="4867826" cy="10464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: Laguerre polynomial of degree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10823359-D265-1629-66E4-74BEC6366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312" y="4907041"/>
                <a:ext cx="4867826" cy="1046440"/>
              </a:xfrm>
              <a:prstGeom prst="rect">
                <a:avLst/>
              </a:prstGeom>
              <a:blipFill>
                <a:blip r:embed="rId8"/>
                <a:stretch>
                  <a:fillRect l="-250" r="-1752" b="-12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BE2EA96-7A53-685F-4466-763C1CD32821}"/>
                  </a:ext>
                </a:extLst>
              </p:cNvPr>
              <p:cNvSpPr txBox="1"/>
              <p:nvPr/>
            </p:nvSpPr>
            <p:spPr>
              <a:xfrm>
                <a:off x="6301167" y="2766320"/>
                <a:ext cx="5220000" cy="1024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e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type m:val="lin"/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den>
                          </m:f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</m:rad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𝑙𝑚</m:t>
                          </m:r>
                        </m:sub>
                      </m:sSub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BE2EA96-7A53-685F-4466-763C1CD32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67" y="2766320"/>
                <a:ext cx="5220000" cy="1024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D6B6792-95D3-BE46-C86A-C8CCCE890F89}"/>
              </a:ext>
            </a:extLst>
          </p:cNvPr>
          <p:cNvCxnSpPr>
            <a:cxnSpLocks/>
          </p:cNvCxnSpPr>
          <p:nvPr/>
        </p:nvCxnSpPr>
        <p:spPr>
          <a:xfrm flipH="1">
            <a:off x="4289488" y="3305740"/>
            <a:ext cx="2546252" cy="0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04F4EAE-0845-326A-9F73-233D6EA7F272}"/>
                  </a:ext>
                </a:extLst>
              </p:cNvPr>
              <p:cNvSpPr txBox="1"/>
              <p:nvPr/>
            </p:nvSpPr>
            <p:spPr>
              <a:xfrm>
                <a:off x="6197842" y="2160191"/>
                <a:ext cx="5426650" cy="604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BE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sSubSup>
                        <m:sSubSup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skw"/>
                              <m:ctrlPr>
                                <a:rPr lang="fr-FR" b="0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0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b="0" i="1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  <m:r>
                        <a:rPr lang="fr-FR" b="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BE" i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BE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BE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BE" i="1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fr-FR" b="0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m:t> </m:t>
                      </m:r>
                      <m:r>
                        <m:rPr>
                          <m:nor/>
                        </m:rPr>
                        <a:rPr lang="fr-BE" i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j-lt"/>
                        </a:rPr>
                        <m:t>exp</m:t>
                      </m:r>
                      <m:d>
                        <m:dPr>
                          <m:ctrlP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BE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fr-BE" i="1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BE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A04F4EAE-0845-326A-9F73-233D6EA7F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842" y="2160191"/>
                <a:ext cx="5426650" cy="6049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10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7" grpId="0"/>
      <p:bldP spid="19" grpId="0" animBg="1"/>
      <p:bldP spid="10" grpId="0"/>
      <p:bldP spid="11" grpId="0"/>
      <p:bldP spid="13" grpId="0"/>
      <p:bldP spid="15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350D4-783F-0991-E537-15CAAE2E1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31AC31-90C5-DC14-8E00-1BCB9B3E53BA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B82B0CE-CDB2-098F-94BA-ECF191D083B4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Oscillator Basis Expansion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965E26-9F0C-21A6-AC4C-145ABB1A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32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87B1005-6C29-D179-F29C-9205D7B56105}"/>
                  </a:ext>
                </a:extLst>
              </p:cNvPr>
              <p:cNvSpPr txBox="1"/>
              <p:nvPr/>
            </p:nvSpPr>
            <p:spPr>
              <a:xfrm>
                <a:off x="395999" y="1206385"/>
                <a:ext cx="5319001" cy="1109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Aft>
                    <a:spcPts val="1200"/>
                  </a:spcAft>
                  <a:buFont typeface="+mj-lt"/>
                  <a:buAutoNum type="arabicPeriod" startAt="2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Matrix element computation.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𝛷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d>
                          <m:sSub>
                            <m:sSubPr>
                              <m:ctrlP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𝛷</m:t>
                              </m:r>
                            </m:e>
                            <m:sub>
                              <m:r>
                                <a:rPr lang="en-GB" sz="28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28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D87B1005-6C29-D179-F29C-9205D7B56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206385"/>
                <a:ext cx="5319001" cy="1109984"/>
              </a:xfrm>
              <a:prstGeom prst="rect">
                <a:avLst/>
              </a:prstGeom>
              <a:blipFill>
                <a:blip r:embed="rId2"/>
                <a:stretch>
                  <a:fillRect l="-1604" t="-43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93C437B-E153-7293-A501-68F5E39EDCFA}"/>
                  </a:ext>
                </a:extLst>
              </p:cNvPr>
              <p:cNvSpPr txBox="1"/>
              <p:nvPr/>
            </p:nvSpPr>
            <p:spPr>
              <a:xfrm>
                <a:off x="5821556" y="1326418"/>
                <a:ext cx="3069550" cy="989951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GB" sz="24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4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4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GB" sz="24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24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4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24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GB" sz="24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sz="24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𝑘𝑙</m:t>
                              </m:r>
                            </m:sub>
                          </m:sSub>
                        </m:e>
                      </m:nary>
                      <m:r>
                        <a:rPr lang="en-GB" sz="2400" b="0" i="0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noProof="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493C437B-E153-7293-A501-68F5E39ED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556" y="1326418"/>
                <a:ext cx="3069550" cy="9899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DFEB6B9-E281-1E75-BB4D-FFA5BDF42995}"/>
                  </a:ext>
                </a:extLst>
              </p:cNvPr>
              <p:cNvSpPr txBox="1"/>
              <p:nvPr/>
            </p:nvSpPr>
            <p:spPr>
              <a:xfrm>
                <a:off x="395999" y="2516423"/>
                <a:ext cx="5261424" cy="807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2000" b="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2000" i="1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GB" sz="20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000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GB" sz="20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DFEB6B9-E281-1E75-BB4D-FFA5BDF42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2516423"/>
                <a:ext cx="5261424" cy="807272"/>
              </a:xfrm>
              <a:prstGeom prst="rect">
                <a:avLst/>
              </a:prstGeom>
              <a:blipFill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85AE207B-B28E-6388-F25D-414A98EFE111}"/>
              </a:ext>
            </a:extLst>
          </p:cNvPr>
          <p:cNvSpPr txBox="1"/>
          <p:nvPr/>
        </p:nvSpPr>
        <p:spPr>
          <a:xfrm>
            <a:off x="395999" y="3814454"/>
            <a:ext cx="5150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GB" sz="2400" noProof="0" dirty="0">
                <a:solidFill>
                  <a:schemeClr val="accent1">
                    <a:lumMod val="75000"/>
                  </a:schemeClr>
                </a:solidFill>
              </a:rPr>
              <a:t>Hamiltonian matrix diagonalisation.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1CAF02A-AF24-8942-7DD5-9E51AF4F86DF}"/>
                  </a:ext>
                </a:extLst>
              </p:cNvPr>
              <p:cNvSpPr txBox="1"/>
              <p:nvPr/>
            </p:nvSpPr>
            <p:spPr>
              <a:xfrm>
                <a:off x="8997663" y="1704917"/>
                <a:ext cx="2519512" cy="718658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i="1" noProof="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A1CAF02A-AF24-8942-7DD5-9E51AF4F8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7663" y="1704917"/>
                <a:ext cx="2519512" cy="7186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FA3289E-6388-34F4-4C7D-F2B29076FD53}"/>
                  </a:ext>
                </a:extLst>
              </p:cNvPr>
              <p:cNvSpPr txBox="1"/>
              <p:nvPr/>
            </p:nvSpPr>
            <p:spPr>
              <a:xfrm>
                <a:off x="5928112" y="2423575"/>
                <a:ext cx="5589063" cy="817211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𝑘𝑙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𝐶𝑟</m:t>
                      </m:r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000" b="1" i="1" noProof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000" i="1" noProof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 noProof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GB" sz="2000" i="1" noProof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𝛬</m:t>
                          </m:r>
                        </m:e>
                        <m:sup>
                          <m: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 </m:t>
                      </m:r>
                      <m:f>
                        <m:fPr>
                          <m:ctrlPr>
                            <a:rPr lang="en-GB" sz="200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0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GB" sz="2000" i="0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</a:rPr>
                                <m:t>e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GB" sz="2000" i="0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</a:rPr>
                                <m:t>−Λ</m:t>
                              </m:r>
                              <m:r>
                                <a:rPr lang="en-GB" sz="2000" b="0" i="1" noProof="0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4 </m:t>
                      </m:r>
                      <m:sSub>
                        <m:sSubPr>
                          <m:ctrlP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GB" sz="200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000" b="1" i="1" noProof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sub>
                      </m:sSub>
                      <m:r>
                        <a:rPr lang="en-GB" sz="2000" b="0" i="1" noProof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000" i="1" noProof="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7FA3289E-6388-34F4-4C7D-F2B29076F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112" y="2423575"/>
                <a:ext cx="5589063" cy="817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688E17-1C80-FB14-C5A9-8B04DA8D0E6F}"/>
                  </a:ext>
                </a:extLst>
              </p:cNvPr>
              <p:cNvSpPr txBox="1"/>
              <p:nvPr/>
            </p:nvSpPr>
            <p:spPr>
              <a:xfrm>
                <a:off x="5946015" y="3401749"/>
                <a:ext cx="5589063" cy="1378519"/>
              </a:xfrm>
              <a:prstGeom prst="rect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noProof="0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Eigenstate example: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sz="2400" b="0" i="1" noProof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0,0,0,0,1,1</m:t>
                          </m:r>
                        </m:e>
                      </m:d>
                      <m:r>
                        <a:rPr lang="en-GB" sz="2400" b="0" i="1" noProof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GB" sz="2400" i="1" noProof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0,0,0,0,</m:t>
                          </m:r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GB" sz="2400" b="0" noProof="0" dirty="0">
                  <a:solidFill>
                    <a:schemeClr val="accent2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82688E17-1C80-FB14-C5A9-8B04DA8D0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5" y="3401749"/>
                <a:ext cx="5589063" cy="1378519"/>
              </a:xfrm>
              <a:prstGeom prst="rect">
                <a:avLst/>
              </a:prstGeom>
              <a:blipFill>
                <a:blip r:embed="rId7"/>
                <a:stretch>
                  <a:fillRect l="-1410" t="-2597"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4840C2-BA18-30D8-C2A6-9692415FD5EA}"/>
                  </a:ext>
                </a:extLst>
              </p:cNvPr>
              <p:cNvSpPr txBox="1"/>
              <p:nvPr/>
            </p:nvSpPr>
            <p:spPr>
              <a:xfrm>
                <a:off x="8624021" y="4941231"/>
                <a:ext cx="2911057" cy="524118"/>
              </a:xfrm>
              <a:prstGeom prst="rect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i="1" noProof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D44840C2-BA18-30D8-C2A6-9692415FD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021" y="4941231"/>
                <a:ext cx="2911057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00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 animBg="1"/>
      <p:bldP spid="8" grpId="0"/>
      <p:bldP spid="9" grpId="0"/>
      <p:bldP spid="10" grpId="0" animBg="1"/>
      <p:bldP spid="11" grpId="0" animBg="1"/>
      <p:bldP spid="1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2ABE11-A65E-EA21-64FD-B11BA980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0BBE43-9C2B-5FB7-2392-5F5C06647416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05F708-C57A-7C04-7A1C-4EB4BAAE22CB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Methods: Oscillator Basis Expansion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0AD13B-17B7-73EC-8066-5377A03D1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33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58FEF449-FA5D-3E6E-3C44-4ADE37941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6503303"/>
                  </p:ext>
                </p:extLst>
              </p:nvPr>
            </p:nvGraphicFramePr>
            <p:xfrm>
              <a:off x="2952100" y="1983882"/>
              <a:ext cx="6287800" cy="36265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1950">
                      <a:extLst>
                        <a:ext uri="{9D8B030D-6E8A-4147-A177-3AD203B41FA5}">
                          <a16:colId xmlns:a16="http://schemas.microsoft.com/office/drawing/2014/main" val="2230744446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1899719888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1484658681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3784377583"/>
                        </a:ext>
                      </a:extLst>
                    </a:gridCol>
                  </a:tblGrid>
                  <a:tr h="5180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/>
                            <a:t>Type</a:t>
                          </a:r>
                          <a:endParaRPr lang="en-GB" sz="1800" noProof="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/>
                            <a:t>Isospin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8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b="1" i="1" noProof="0" smtClean="0"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  <m:sub>
                                  <m:r>
                                    <a:rPr lang="en-GB" sz="1800" b="1" i="1" noProof="0" smtClean="0"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800" noProof="0" dirty="0"/>
                            <a:t>)</a:t>
                          </a:r>
                          <a:endParaRPr lang="en-GB" sz="1800" noProof="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/>
                            <a:t>Spin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800" noProof="0" dirty="0"/>
                            <a:t>)</a:t>
                          </a:r>
                          <a:endParaRPr lang="en-GB" sz="1800" noProof="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/>
                            <a:t>Space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e>
                                <m:sub>
                                  <m:r>
                                    <a:rPr lang="en-GB" sz="1800" b="1" noProof="0" smtClean="0"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800" noProof="0" dirty="0"/>
                            <a:t>)</a:t>
                          </a:r>
                          <a:endParaRPr lang="en-GB" sz="1800" noProof="0" dirty="0"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64495964"/>
                      </a:ext>
                    </a:extLst>
                  </a:tr>
                  <a:tr h="518081"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noProof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𝑏𝑏</m:t>
                                </m:r>
                              </m:oMath>
                            </m:oMathPara>
                          </a14:m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(0)</a:t>
                          </a:r>
                          <a:endParaRPr lang="en-GB" sz="1800" kern="12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B w="28575" cap="flat" cmpd="sng" algn="ctr">
                          <a:noFill/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7CDC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92914357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(0)</a:t>
                          </a:r>
                          <a:endParaRPr lang="en-GB" sz="1800" kern="12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28575" cap="flat" cmpd="sng" algn="ctr">
                          <a:noFill/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CE8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76557136"/>
                      </a:ext>
                    </a:extLst>
                  </a:tr>
                  <a:tr h="518081">
                    <a:tc rowSpan="4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noProof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𝑛𝑛</m:t>
                                </m:r>
                              </m:oMath>
                            </m:oMathPara>
                          </a14:m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ECE8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534461585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26438823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3785825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880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58FEF449-FA5D-3E6E-3C44-4ADE37941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6503303"/>
                  </p:ext>
                </p:extLst>
              </p:nvPr>
            </p:nvGraphicFramePr>
            <p:xfrm>
              <a:off x="2952100" y="1983882"/>
              <a:ext cx="6287800" cy="36265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1950">
                      <a:extLst>
                        <a:ext uri="{9D8B030D-6E8A-4147-A177-3AD203B41FA5}">
                          <a16:colId xmlns:a16="http://schemas.microsoft.com/office/drawing/2014/main" val="2230744446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1899719888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1484658681"/>
                        </a:ext>
                      </a:extLst>
                    </a:gridCol>
                    <a:gridCol w="1571950">
                      <a:extLst>
                        <a:ext uri="{9D8B030D-6E8A-4147-A177-3AD203B41FA5}">
                          <a16:colId xmlns:a16="http://schemas.microsoft.com/office/drawing/2014/main" val="3784377583"/>
                        </a:ext>
                      </a:extLst>
                    </a:gridCol>
                  </a:tblGrid>
                  <a:tr h="5180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/>
                            <a:t>Type</a:t>
                          </a:r>
                          <a:endParaRPr lang="en-GB" sz="1800" noProof="0" dirty="0"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88" t="-1176" r="-201550" b="-60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388" t="-1176" r="-101550" b="-6047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388" t="-1176" r="-1550" b="-60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4495964"/>
                      </a:ext>
                    </a:extLst>
                  </a:tr>
                  <a:tr h="518081">
                    <a:tc rowSpan="2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88" t="-50588" r="-301550" b="-2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(0)</a:t>
                          </a:r>
                          <a:endParaRPr lang="en-GB" sz="1800" kern="12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B w="28575" cap="flat" cmpd="sng" algn="ctr">
                          <a:noFill/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D7CDC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92914357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(0)</a:t>
                          </a:r>
                          <a:endParaRPr lang="en-GB" sz="1800" kern="12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28575" cap="flat" cmpd="sng" algn="ctr">
                          <a:noFill/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CE8E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B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76557136"/>
                      </a:ext>
                    </a:extLst>
                  </a:tr>
                  <a:tr h="518081">
                    <a:tc rowSpan="4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2"/>
                          <a:stretch>
                            <a:fillRect l="-388" t="-75073" r="-301550" b="-8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T w="28575" cap="flat" cmpd="sng" algn="ctr">
                          <a:solidFill>
                            <a:schemeClr val="tx2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534461585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26438823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(1)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(impair)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103785825"/>
                      </a:ext>
                    </a:extLst>
                  </a:tr>
                  <a:tr h="518081">
                    <a:tc vMerge="1">
                      <a:txBody>
                        <a:bodyPr/>
                        <a:lstStyle/>
                        <a:p>
                          <a:endParaRPr lang="fr-BE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A (0)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noProof="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a:t>S (pair)</a:t>
                          </a:r>
                          <a:endParaRPr lang="en-GB" sz="1800" noProof="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880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280989AC-28F5-BF5D-15CD-23AECA31B38C}"/>
              </a:ext>
            </a:extLst>
          </p:cNvPr>
          <p:cNvSpPr txBox="1"/>
          <p:nvPr/>
        </p:nvSpPr>
        <p:spPr>
          <a:xfrm>
            <a:off x="395999" y="1096331"/>
            <a:ext cx="6139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noProof="0" dirty="0">
                <a:solidFill>
                  <a:schemeClr val="accent4">
                    <a:lumMod val="75000"/>
                  </a:schemeClr>
                </a:solidFill>
              </a:rPr>
              <a:t>What about the diquark symmetries ?</a:t>
            </a:r>
          </a:p>
        </p:txBody>
      </p:sp>
    </p:spTree>
    <p:extLst>
      <p:ext uri="{BB962C8B-B14F-4D97-AF65-F5344CB8AC3E}">
        <p14:creationId xmlns:p14="http://schemas.microsoft.com/office/powerpoint/2010/main" val="28293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1AAA66-A2A0-B526-1186-0C1D7C621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5777-A251-9210-812E-492BDD832D17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0924E9-B1F5-132C-49B2-DACAE87FFE35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Spin factors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74D6AF-49DC-5B83-012A-DDE8594D7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34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96F91CE-34E2-CF82-CCE2-07D802340CF7}"/>
              </a:ext>
            </a:extLst>
          </p:cNvPr>
          <p:cNvGrpSpPr/>
          <p:nvPr/>
        </p:nvGrpSpPr>
        <p:grpSpPr>
          <a:xfrm>
            <a:off x="2410090" y="1000886"/>
            <a:ext cx="7371821" cy="898964"/>
            <a:chOff x="2155143" y="1254886"/>
            <a:chExt cx="7371821" cy="8989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A9C258B-03DD-51C8-8F6A-3E6600539518}"/>
                    </a:ext>
                  </a:extLst>
                </p:cNvPr>
                <p:cNvSpPr txBox="1"/>
                <p:nvPr/>
              </p:nvSpPr>
              <p:spPr>
                <a:xfrm>
                  <a:off x="2155143" y="1254886"/>
                  <a:ext cx="4381825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GB" sz="280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  <m:r>
                          <a:rPr lang="en-GB" sz="2800" b="1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28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en-GB" sz="2800" b="1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𝑺</m:t>
                                </m:r>
                              </m:e>
                              <m:sub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𝒊𝒋</m:t>
                                </m:r>
                              </m:sub>
                              <m:sup>
                                <m:r>
                                  <a:rPr lang="en-GB" sz="2800" b="0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sup>
                            </m:sSubSup>
                            <m:r>
                              <a:rPr lang="en-GB" sz="28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GB" sz="2800" b="0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sup>
                            </m:sSubSup>
                            <m:r>
                              <a:rPr lang="en-GB" sz="2800" b="0" i="1" noProof="0" smtClean="0">
                                <a:solidFill>
                                  <a:schemeClr val="accent3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b>
                                <m:r>
                                  <a:rPr lang="en-GB" sz="2800" b="1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  <m:sup>
                                <m:r>
                                  <a:rPr lang="en-GB" sz="2800" b="0" i="1" noProof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</m:sup>
                            </m:sSubSup>
                          </m:e>
                        </m:d>
                        <m:r>
                          <a:rPr lang="en-GB" sz="2800" b="0" i="1" noProof="0" smtClean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GB" sz="2800" noProof="0" dirty="0">
                    <a:solidFill>
                      <a:schemeClr val="accent3">
                        <a:lumMod val="75000"/>
                      </a:schemeClr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3A9C258B-03DD-51C8-8F6A-3E66005395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143" y="1254886"/>
                  <a:ext cx="4381825" cy="89896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CBFB312-BAC3-DB38-7C18-C357183B1AFC}"/>
                    </a:ext>
                  </a:extLst>
                </p:cNvPr>
                <p:cNvSpPr txBox="1"/>
                <p:nvPr/>
              </p:nvSpPr>
              <p:spPr>
                <a:xfrm>
                  <a:off x="6706711" y="1343179"/>
                  <a:ext cx="2820253" cy="6929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𝒊𝒋</m:t>
                          </m:r>
                        </m:sub>
                        <m: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80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  <m:sub>
                                  <m:r>
                                    <a:rPr lang="en-GB" sz="2800" b="1" i="1" noProof="0" smtClean="0">
                                      <a:solidFill>
                                        <a:schemeClr val="accent3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GB" sz="28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.</a:t>
                  </a:r>
                  <a:endParaRPr lang="en-GB" sz="2800" dirty="0"/>
                </a:p>
              </p:txBody>
            </p:sp>
          </mc:Choice>
          <mc:Fallback xmlns=""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3CBFB312-BAC3-DB38-7C18-C357183B1A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6711" y="1343179"/>
                  <a:ext cx="2820253" cy="692947"/>
                </a:xfrm>
                <a:prstGeom prst="rect">
                  <a:avLst/>
                </a:prstGeom>
                <a:blipFill>
                  <a:blip r:embed="rId3"/>
                  <a:stretch>
                    <a:fillRect r="-1512" b="-159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3A512D36-A9E4-0875-6C94-7BF571BEB3BD}"/>
              </a:ext>
            </a:extLst>
          </p:cNvPr>
          <p:cNvSpPr txBox="1"/>
          <p:nvPr/>
        </p:nvSpPr>
        <p:spPr>
          <a:xfrm>
            <a:off x="2181396" y="2127615"/>
            <a:ext cx="199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Diquark: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26AF706-2218-F1BD-FE2B-D2170CC7D909}"/>
              </a:ext>
            </a:extLst>
          </p:cNvPr>
          <p:cNvSpPr txBox="1"/>
          <p:nvPr/>
        </p:nvSpPr>
        <p:spPr>
          <a:xfrm>
            <a:off x="7191204" y="2127615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1">
                    <a:lumMod val="75000"/>
                  </a:schemeClr>
                </a:solidFill>
              </a:rPr>
              <a:t>Quark-diquark: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E0737CF-E41E-9878-3226-A9F09BF0F78F}"/>
                  </a:ext>
                </a:extLst>
              </p:cNvPr>
              <p:cNvSpPr txBox="1"/>
              <p:nvPr/>
            </p:nvSpPr>
            <p:spPr>
              <a:xfrm>
                <a:off x="804097" y="2823195"/>
                <a:ext cx="47447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28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</m:e>
                      </m:d>
                      <m:r>
                        <a:rPr lang="fr-FR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EE0737CF-E41E-9878-3226-A9F09BF0F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97" y="2823195"/>
                <a:ext cx="4744762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4155F3-6042-A888-EAD9-F5E968EAA1F3}"/>
                  </a:ext>
                </a:extLst>
              </p:cNvPr>
              <p:cNvSpPr txBox="1"/>
              <p:nvPr/>
            </p:nvSpPr>
            <p:spPr>
              <a:xfrm>
                <a:off x="6233737" y="2823195"/>
                <a:ext cx="474476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GB" sz="280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fr-FR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GB" sz="2800" b="1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GB" sz="2800" b="1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  <m:r>
                            <a:rPr lang="en-GB" sz="2800" b="0" i="1" noProof="0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fr-FR" sz="2800" b="1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  <m:sup>
                              <m:r>
                                <a:rPr lang="en-GB" sz="2800" b="0" i="1" noProof="0" smtClean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bSup>
                        </m:e>
                      </m:d>
                      <m:r>
                        <a:rPr lang="fr-FR" sz="2800" b="0" i="1" noProof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800" noProof="0" dirty="0">
                  <a:solidFill>
                    <a:schemeClr val="accent3">
                      <a:lumMod val="7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54155F3-6042-A888-EAD9-F5E968EAA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737" y="2823195"/>
                <a:ext cx="4744762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au 26">
                <a:extLst>
                  <a:ext uri="{FF2B5EF4-FFF2-40B4-BE49-F238E27FC236}">
                    <a16:creationId xmlns:a16="http://schemas.microsoft.com/office/drawing/2014/main" id="{F08DC422-274F-BAEF-D0C2-CA7F1EE8FE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65801"/>
                  </p:ext>
                </p:extLst>
              </p:nvPr>
            </p:nvGraphicFramePr>
            <p:xfrm>
              <a:off x="1994781" y="4225544"/>
              <a:ext cx="2363394" cy="1781302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{5940675A-B579-460E-94D1-54222C63F5DA}</a:tableStyleId>
                  </a:tblPr>
                  <a:tblGrid>
                    <a:gridCol w="1181697">
                      <a:extLst>
                        <a:ext uri="{9D8B030D-6E8A-4147-A177-3AD203B41FA5}">
                          <a16:colId xmlns:a16="http://schemas.microsoft.com/office/drawing/2014/main" val="979699935"/>
                        </a:ext>
                      </a:extLst>
                    </a:gridCol>
                    <a:gridCol w="1181697">
                      <a:extLst>
                        <a:ext uri="{9D8B030D-6E8A-4147-A177-3AD203B41FA5}">
                          <a16:colId xmlns:a16="http://schemas.microsoft.com/office/drawing/2014/main" val="2135292929"/>
                        </a:ext>
                      </a:extLst>
                    </a:gridCol>
                  </a:tblGrid>
                  <a:tr h="36889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GB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lang="fr-FR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GB" sz="2400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GB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lang="fr-FR" sz="2400" b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36853"/>
                      </a:ext>
                    </a:extLst>
                  </a:tr>
                  <a:tr h="6118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000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2130774"/>
                      </a:ext>
                    </a:extLst>
                  </a:tr>
                  <a:tr h="61185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000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fr-FR" sz="2000" b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fr-FR" sz="2000" b="0" i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5845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au 26">
                <a:extLst>
                  <a:ext uri="{FF2B5EF4-FFF2-40B4-BE49-F238E27FC236}">
                    <a16:creationId xmlns:a16="http://schemas.microsoft.com/office/drawing/2014/main" id="{F08DC422-274F-BAEF-D0C2-CA7F1EE8FE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765801"/>
                  </p:ext>
                </p:extLst>
              </p:nvPr>
            </p:nvGraphicFramePr>
            <p:xfrm>
              <a:off x="1994781" y="4225544"/>
              <a:ext cx="2363394" cy="1781302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{5940675A-B579-460E-94D1-54222C63F5DA}</a:tableStyleId>
                  </a:tblPr>
                  <a:tblGrid>
                    <a:gridCol w="1181697">
                      <a:extLst>
                        <a:ext uri="{9D8B030D-6E8A-4147-A177-3AD203B41FA5}">
                          <a16:colId xmlns:a16="http://schemas.microsoft.com/office/drawing/2014/main" val="979699935"/>
                        </a:ext>
                      </a:extLst>
                    </a:gridCol>
                    <a:gridCol w="1181697">
                      <a:extLst>
                        <a:ext uri="{9D8B030D-6E8A-4147-A177-3AD203B41FA5}">
                          <a16:colId xmlns:a16="http://schemas.microsoft.com/office/drawing/2014/main" val="213529292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15" t="-1333" r="-102062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15" t="-1333" r="-2062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36853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15" t="-69725" r="-102062" b="-10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15" t="-69725" r="-2062" b="-10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2130774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15" t="-169725" r="-102062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515" t="-169725" r="-2062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5845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au 27">
                <a:extLst>
                  <a:ext uri="{FF2B5EF4-FFF2-40B4-BE49-F238E27FC236}">
                    <a16:creationId xmlns:a16="http://schemas.microsoft.com/office/drawing/2014/main" id="{7DDFC2F3-F0CC-4B30-B102-5B49AE7EC3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0078554"/>
                  </p:ext>
                </p:extLst>
              </p:nvPr>
            </p:nvGraphicFramePr>
            <p:xfrm>
              <a:off x="6829704" y="3894519"/>
              <a:ext cx="3542400" cy="24433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80800">
                      <a:extLst>
                        <a:ext uri="{9D8B030D-6E8A-4147-A177-3AD203B41FA5}">
                          <a16:colId xmlns:a16="http://schemas.microsoft.com/office/drawing/2014/main" val="1117777663"/>
                        </a:ext>
                      </a:extLst>
                    </a:gridCol>
                    <a:gridCol w="1180800">
                      <a:extLst>
                        <a:ext uri="{9D8B030D-6E8A-4147-A177-3AD203B41FA5}">
                          <a16:colId xmlns:a16="http://schemas.microsoft.com/office/drawing/2014/main" val="979699935"/>
                        </a:ext>
                      </a:extLst>
                    </a:gridCol>
                    <a:gridCol w="1180800">
                      <a:extLst>
                        <a:ext uri="{9D8B030D-6E8A-4147-A177-3AD203B41FA5}">
                          <a16:colId xmlns:a16="http://schemas.microsoft.com/office/drawing/2014/main" val="213529292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fr-FR" sz="2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sz="2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𝑩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sz="24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fr-BE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BE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BE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𝑫</m:t>
                                    </m:r>
                                  </m:sub>
                                </m:sSub>
                                <m:r>
                                  <a:rPr lang="en-GB" sz="2400" i="1" noProof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GB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lang="fr-BE" sz="2400" b="1" i="1" noProof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2400" i="1" dirty="0">
                            <a:solidFill>
                              <a:schemeClr val="bg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3685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000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b="0" i="0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213077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000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fr-FR" sz="2000" b="0" i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−1   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585758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FR" sz="2000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000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fr-FR" sz="2000" b="0" i="1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5845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au 27">
                <a:extLst>
                  <a:ext uri="{FF2B5EF4-FFF2-40B4-BE49-F238E27FC236}">
                    <a16:creationId xmlns:a16="http://schemas.microsoft.com/office/drawing/2014/main" id="{7DDFC2F3-F0CC-4B30-B102-5B49AE7EC3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0078554"/>
                  </p:ext>
                </p:extLst>
              </p:nvPr>
            </p:nvGraphicFramePr>
            <p:xfrm>
              <a:off x="6829704" y="3894519"/>
              <a:ext cx="3542400" cy="244335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180800">
                      <a:extLst>
                        <a:ext uri="{9D8B030D-6E8A-4147-A177-3AD203B41FA5}">
                          <a16:colId xmlns:a16="http://schemas.microsoft.com/office/drawing/2014/main" val="1117777663"/>
                        </a:ext>
                      </a:extLst>
                    </a:gridCol>
                    <a:gridCol w="1180800">
                      <a:extLst>
                        <a:ext uri="{9D8B030D-6E8A-4147-A177-3AD203B41FA5}">
                          <a16:colId xmlns:a16="http://schemas.microsoft.com/office/drawing/2014/main" val="979699935"/>
                        </a:ext>
                      </a:extLst>
                    </a:gridCol>
                    <a:gridCol w="1180800">
                      <a:extLst>
                        <a:ext uri="{9D8B030D-6E8A-4147-A177-3AD203B41FA5}">
                          <a16:colId xmlns:a16="http://schemas.microsoft.com/office/drawing/2014/main" val="213529292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15" t="-1333" r="-201546" b="-4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515" t="-1333" r="-101546" b="-438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515" t="-1333" r="-1546" b="-438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9036853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15" t="-69725" r="-201546" b="-20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515" t="-69725" r="-101546" b="-20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515" t="-69725" r="-1546" b="-20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2130774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15" t="-169725" r="-201546" b="-10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515" t="-169725" r="-101546" b="-10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515" t="-169725" r="-1546" b="-10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5857582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515" t="-269725" r="-201546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515" t="-269725" r="-101546" b="-18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515" t="-269725" r="-1546" b="-18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65845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39773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A6B8D-E980-C07A-6EC9-5C9957699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71C792B-B8E7-E4DE-3374-1518866C594A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B23FE86-5872-F1F1-C39F-E804FB381E3B}"/>
                  </a:ext>
                </a:extLst>
              </p:cNvPr>
              <p:cNvSpPr txBox="1"/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Results: </a:t>
                </a:r>
                <a14:m>
                  <m:oMath xmlns:m="http://schemas.openxmlformats.org/officeDocument/2006/math">
                    <m:r>
                      <a:rPr lang="en-GB" sz="36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endParaRPr lang="en-GB" sz="36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B23FE86-5872-F1F1-C39F-E804FB381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360000"/>
                <a:ext cx="8210119" cy="646331"/>
              </a:xfrm>
              <a:prstGeom prst="rect">
                <a:avLst/>
              </a:prstGeom>
              <a:blipFill>
                <a:blip r:embed="rId2"/>
                <a:stretch>
                  <a:fillRect l="-2301" t="-15094" b="-339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81230D-0134-1117-E2D9-45E3F97D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35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E997454-677B-B11A-6C91-A95D3B53EBEC}"/>
                  </a:ext>
                </a:extLst>
              </p:cNvPr>
              <p:cNvSpPr txBox="1"/>
              <p:nvPr/>
            </p:nvSpPr>
            <p:spPr>
              <a:xfrm>
                <a:off x="6153927" y="4450469"/>
                <a:ext cx="25021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State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0,0,0,0,1,1</m:t>
                        </m:r>
                      </m:e>
                    </m:d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≈0.7%</m:t>
                      </m:r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EE997454-677B-B11A-6C91-A95D3B53E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3927" y="4450469"/>
                <a:ext cx="2502124" cy="830997"/>
              </a:xfrm>
              <a:prstGeom prst="rect">
                <a:avLst/>
              </a:prstGeom>
              <a:blipFill>
                <a:blip r:embed="rId3"/>
                <a:stretch>
                  <a:fillRect l="-2683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3B9657C-9EB8-37CA-E596-2C3C96DA0A64}"/>
                  </a:ext>
                </a:extLst>
              </p:cNvPr>
              <p:cNvSpPr txBox="1"/>
              <p:nvPr/>
            </p:nvSpPr>
            <p:spPr>
              <a:xfrm>
                <a:off x="9139059" y="4450469"/>
                <a:ext cx="25021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  <a:cs typeface="Times New Roman" panose="02020603050405020304" pitchFamily="18" charset="0"/>
                  </a:rPr>
                  <a:t>State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0,0,0,0,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en-GB" sz="240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400" b="0" i="1" noProof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≈2.4%</m:t>
                      </m:r>
                    </m:oMath>
                  </m:oMathPara>
                </a14:m>
                <a:endParaRPr lang="en-GB" sz="2400" noProof="0" dirty="0">
                  <a:solidFill>
                    <a:schemeClr val="accent4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3B9657C-9EB8-37CA-E596-2C3C96DA0A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059" y="4450469"/>
                <a:ext cx="2502124" cy="830997"/>
              </a:xfrm>
              <a:prstGeom prst="rect">
                <a:avLst/>
              </a:prstGeom>
              <a:blipFill>
                <a:blip r:embed="rId4"/>
                <a:stretch>
                  <a:fillRect l="-2433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e 73">
            <a:extLst>
              <a:ext uri="{FF2B5EF4-FFF2-40B4-BE49-F238E27FC236}">
                <a16:creationId xmlns:a16="http://schemas.microsoft.com/office/drawing/2014/main" id="{B4BAC36F-CBCC-5BBB-C303-A5C4E817E088}"/>
              </a:ext>
            </a:extLst>
          </p:cNvPr>
          <p:cNvGrpSpPr/>
          <p:nvPr/>
        </p:nvGrpSpPr>
        <p:grpSpPr>
          <a:xfrm>
            <a:off x="8049354" y="1866626"/>
            <a:ext cx="1260067" cy="462935"/>
            <a:chOff x="5680472" y="1466216"/>
            <a:chExt cx="1260067" cy="4629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C698938E-B452-4E5A-9FB2-FE6690C60995}"/>
                    </a:ext>
                  </a:extLst>
                </p:cNvPr>
                <p:cNvSpPr txBox="1"/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i="1" noProof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en-GB" sz="2400" i="1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</a:rPr>
                    <a:t> </a:t>
                  </a:r>
                  <a:r>
                    <a:rPr lang="en-GB" sz="24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GeV </a:t>
                  </a:r>
                  <a:r>
                    <a:rPr lang="en-GB" sz="2400" baseline="30000" noProof="0" dirty="0">
                      <a:solidFill>
                        <a:schemeClr val="accent1">
                          <a:lumMod val="75000"/>
                        </a:schemeClr>
                      </a:solidFill>
                      <a:latin typeface="+mj-lt"/>
                      <a:cs typeface="Times New Roman" panose="02020603050405020304" pitchFamily="18" charset="0"/>
                    </a:rPr>
                    <a:t>-1</a:t>
                  </a:r>
                </a:p>
              </p:txBody>
            </p:sp>
          </mc:Choice>
          <mc:Fallback xmlns="">
            <p:sp>
              <p:nvSpPr>
                <p:cNvPr id="71" name="ZoneTexte 70">
                  <a:extLst>
                    <a:ext uri="{FF2B5EF4-FFF2-40B4-BE49-F238E27FC236}">
                      <a16:creationId xmlns:a16="http://schemas.microsoft.com/office/drawing/2014/main" id="{C698938E-B452-4E5A-9FB2-FE6690C609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0472" y="1466216"/>
                  <a:ext cx="1260067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483" t="-10526" r="-1932" b="-2894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6092BD1E-962D-5A07-0AB3-74B1EDCE8B54}"/>
                </a:ext>
              </a:extLst>
            </p:cNvPr>
            <p:cNvCxnSpPr>
              <a:cxnSpLocks/>
            </p:cNvCxnSpPr>
            <p:nvPr/>
          </p:nvCxnSpPr>
          <p:spPr>
            <a:xfrm>
              <a:off x="5950505" y="1929151"/>
              <a:ext cx="720000" cy="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headEnd type="diamond"/>
              <a:tailEnd type="diamon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F12EC45A-FF03-716B-5996-7ED484C7B97C}"/>
              </a:ext>
            </a:extLst>
          </p:cNvPr>
          <p:cNvGrpSpPr/>
          <p:nvPr/>
        </p:nvGrpSpPr>
        <p:grpSpPr>
          <a:xfrm>
            <a:off x="6561037" y="2046196"/>
            <a:ext cx="1668317" cy="2239676"/>
            <a:chOff x="4172568" y="1543203"/>
            <a:chExt cx="1668317" cy="2239676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5AAA32A-676F-F59C-09ED-8849CF81EB7C}"/>
                </a:ext>
              </a:extLst>
            </p:cNvPr>
            <p:cNvSpPr/>
            <p:nvPr/>
          </p:nvSpPr>
          <p:spPr>
            <a:xfrm>
              <a:off x="4172568" y="1543203"/>
              <a:ext cx="533056" cy="2239676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24CB7CF3-FB77-88ED-16BE-3EE5E3E865CE}"/>
                </a:ext>
              </a:extLst>
            </p:cNvPr>
            <p:cNvCxnSpPr>
              <a:cxnSpLocks/>
            </p:cNvCxnSpPr>
            <p:nvPr/>
          </p:nvCxnSpPr>
          <p:spPr>
            <a:xfrm>
              <a:off x="4438793" y="1854138"/>
              <a:ext cx="0" cy="16200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C9BEB6E6-0BAC-F7DD-78D2-B5B71D1007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38793" y="2663041"/>
              <a:ext cx="1040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9" name="Croix 68">
              <a:extLst>
                <a:ext uri="{FF2B5EF4-FFF2-40B4-BE49-F238E27FC236}">
                  <a16:creationId xmlns:a16="http://schemas.microsoft.com/office/drawing/2014/main" id="{1032D4E5-371C-2337-C64B-67227E27CF63}"/>
                </a:ext>
              </a:extLst>
            </p:cNvPr>
            <p:cNvSpPr/>
            <p:nvPr/>
          </p:nvSpPr>
          <p:spPr>
            <a:xfrm rot="2680929">
              <a:off x="4332722" y="2555557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551A68E-6FE0-4AC1-5341-3BB44D7AC957}"/>
                </a:ext>
              </a:extLst>
            </p:cNvPr>
            <p:cNvSpPr/>
            <p:nvPr/>
          </p:nvSpPr>
          <p:spPr>
            <a:xfrm rot="5400000">
              <a:off x="4349587" y="167510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EB3B4487-9DD6-87EA-5F40-0311506E156E}"/>
                </a:ext>
              </a:extLst>
            </p:cNvPr>
            <p:cNvSpPr/>
            <p:nvPr/>
          </p:nvSpPr>
          <p:spPr>
            <a:xfrm rot="5400000">
              <a:off x="4350542" y="3473675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E83541C9-0521-5F16-8CB4-8A41D93BE82E}"/>
                </a:ext>
              </a:extLst>
            </p:cNvPr>
            <p:cNvSpPr/>
            <p:nvPr/>
          </p:nvSpPr>
          <p:spPr>
            <a:xfrm rot="5400000">
              <a:off x="5480885" y="2483282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834B42EA-E773-840E-C7B8-4CDBA22E0062}"/>
              </a:ext>
            </a:extLst>
          </p:cNvPr>
          <p:cNvGrpSpPr/>
          <p:nvPr/>
        </p:nvGrpSpPr>
        <p:grpSpPr>
          <a:xfrm>
            <a:off x="9621368" y="2299262"/>
            <a:ext cx="1537505" cy="1733545"/>
            <a:chOff x="7072758" y="1810941"/>
            <a:chExt cx="1537505" cy="1733545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4343431-D8F0-7B23-F252-AD201D5689B2}"/>
                </a:ext>
              </a:extLst>
            </p:cNvPr>
            <p:cNvSpPr/>
            <p:nvPr/>
          </p:nvSpPr>
          <p:spPr>
            <a:xfrm>
              <a:off x="7072758" y="1810941"/>
              <a:ext cx="533056" cy="173354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8445615-8CCD-EF7E-745B-46597F360B12}"/>
                </a:ext>
              </a:extLst>
            </p:cNvPr>
            <p:cNvCxnSpPr>
              <a:cxnSpLocks/>
            </p:cNvCxnSpPr>
            <p:nvPr/>
          </p:nvCxnSpPr>
          <p:spPr>
            <a:xfrm>
              <a:off x="7338952" y="2064612"/>
              <a:ext cx="0" cy="1227600"/>
            </a:xfrm>
            <a:prstGeom prst="line">
              <a:avLst/>
            </a:prstGeom>
            <a:ln w="381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1A1BF885-2011-455A-EC79-A1CBB7AE23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39638" y="2677714"/>
              <a:ext cx="914400" cy="0"/>
            </a:xfrm>
            <a:prstGeom prst="line">
              <a:avLst/>
            </a:prstGeom>
            <a:ln w="381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0" name="Croix 69">
              <a:extLst>
                <a:ext uri="{FF2B5EF4-FFF2-40B4-BE49-F238E27FC236}">
                  <a16:creationId xmlns:a16="http://schemas.microsoft.com/office/drawing/2014/main" id="{1DD597F5-2AA4-4A56-F241-CF244FCE2D2E}"/>
                </a:ext>
              </a:extLst>
            </p:cNvPr>
            <p:cNvSpPr/>
            <p:nvPr/>
          </p:nvSpPr>
          <p:spPr>
            <a:xfrm rot="2680929">
              <a:off x="7231297" y="2565081"/>
              <a:ext cx="216000" cy="216000"/>
            </a:xfrm>
            <a:prstGeom prst="plus">
              <a:avLst>
                <a:gd name="adj" fmla="val 38545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6AD8FD3-9702-50B2-4C28-D09B75B5D223}"/>
                </a:ext>
              </a:extLst>
            </p:cNvPr>
            <p:cNvSpPr/>
            <p:nvPr/>
          </p:nvSpPr>
          <p:spPr>
            <a:xfrm rot="5400000">
              <a:off x="7249405" y="1885994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743D3A00-5A2A-90C5-5D5B-05E41B7BFB61}"/>
                </a:ext>
              </a:extLst>
            </p:cNvPr>
            <p:cNvSpPr/>
            <p:nvPr/>
          </p:nvSpPr>
          <p:spPr>
            <a:xfrm rot="5400000">
              <a:off x="7248773" y="3290839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20A2CFC3-C0FE-D160-6CDA-397BB25E41E3}"/>
                </a:ext>
              </a:extLst>
            </p:cNvPr>
            <p:cNvSpPr/>
            <p:nvPr/>
          </p:nvSpPr>
          <p:spPr>
            <a:xfrm rot="5400000">
              <a:off x="8250263" y="2496122"/>
              <a:ext cx="360000" cy="36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+mj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636BC4-86E6-F2D1-FA9F-54D9D8AD3A41}"/>
                  </a:ext>
                </a:extLst>
              </p:cNvPr>
              <p:cNvSpPr txBox="1"/>
              <p:nvPr/>
            </p:nvSpPr>
            <p:spPr>
              <a:xfrm>
                <a:off x="395999" y="1116934"/>
                <a:ext cx="551854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Highlight of intra-diquark spin interactions: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Fundamental states with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Total isospin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GB" sz="2400" b="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400" b="0" i="1" noProof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</a:rPr>
                  <a:t>Symmetry constraints:</a:t>
                </a:r>
              </a:p>
            </p:txBody>
          </p:sp>
        </mc:Choice>
        <mc:Fallback xmlns="">
          <p:sp>
            <p:nvSpPr>
              <p:cNvPr id="75" name="ZoneTexte 74">
                <a:extLst>
                  <a:ext uri="{FF2B5EF4-FFF2-40B4-BE49-F238E27FC236}">
                    <a16:creationId xmlns:a16="http://schemas.microsoft.com/office/drawing/2014/main" id="{C5636BC4-86E6-F2D1-FA9F-54D9D8AD3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9" y="1116934"/>
                <a:ext cx="5518545" cy="1569660"/>
              </a:xfrm>
              <a:prstGeom prst="rect">
                <a:avLst/>
              </a:prstGeom>
              <a:blipFill>
                <a:blip r:embed="rId6"/>
                <a:stretch>
                  <a:fillRect l="-1768" t="-13178" r="-1215"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438C7CD-38A7-2490-F2C4-418459E2B1CC}"/>
                  </a:ext>
                </a:extLst>
              </p:cNvPr>
              <p:cNvSpPr/>
              <p:nvPr/>
            </p:nvSpPr>
            <p:spPr>
              <a:xfrm>
                <a:off x="756977" y="4617181"/>
                <a:ext cx="4591930" cy="1788256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GB" sz="2400" b="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𝑠𝑝𝑖𝑛</m:t>
                          </m:r>
                        </m:sup>
                      </m:sSup>
                      <m:r>
                        <a:rPr lang="en-GB" sz="2400" b="0" i="1" noProof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GB" sz="2400" b="1" i="1" noProof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1" i="1" noProof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b>
                          <m:r>
                            <a:rPr lang="en-GB" sz="2400" b="1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2400" i="1" noProof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400" i="1" noProof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40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</m:e>
                            <m:e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GB" sz="2400" b="0" i="0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GB" sz="2400" b="0" i="1" noProof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r>
                                <a:rPr lang="en-GB" sz="2400" b="0" i="1" noProof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=0.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438C7CD-38A7-2490-F2C4-418459E2B1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77" y="4617181"/>
                <a:ext cx="4591930" cy="17882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0718F50C-C4A0-88A6-BBD8-B78AA14149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8323389"/>
                  </p:ext>
                </p:extLst>
              </p:nvPr>
            </p:nvGraphicFramePr>
            <p:xfrm>
              <a:off x="1374933" y="3090819"/>
              <a:ext cx="3356018" cy="1296000"/>
            </p:xfrm>
            <a:graphic>
              <a:graphicData uri="http://schemas.openxmlformats.org/drawingml/2006/table">
                <a:tbl>
                  <a:tblPr firstRow="1">
                    <a:tableStyleId>{ED083AE6-46FA-4A59-8FB0-9F97EB10719F}</a:tableStyleId>
                  </a:tblPr>
                  <a:tblGrid>
                    <a:gridCol w="1678009">
                      <a:extLst>
                        <a:ext uri="{9D8B030D-6E8A-4147-A177-3AD203B41FA5}">
                          <a16:colId xmlns:a16="http://schemas.microsoft.com/office/drawing/2014/main" val="71497085"/>
                        </a:ext>
                      </a:extLst>
                    </a:gridCol>
                    <a:gridCol w="1678009">
                      <a:extLst>
                        <a:ext uri="{9D8B030D-6E8A-4147-A177-3AD203B41FA5}">
                          <a16:colId xmlns:a16="http://schemas.microsoft.com/office/drawing/2014/main" val="4169245630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Isospin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𝑰</m:t>
                                  </m:r>
                                </m:e>
                                <m:sub>
                                  <m: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Spin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GB" sz="2000" b="1" i="1" noProof="0" smtClean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4931932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S (1)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S (1)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2758284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A (0)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A (0)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92140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0718F50C-C4A0-88A6-BBD8-B78AA14149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8323389"/>
                  </p:ext>
                </p:extLst>
              </p:nvPr>
            </p:nvGraphicFramePr>
            <p:xfrm>
              <a:off x="1374933" y="3090819"/>
              <a:ext cx="3356018" cy="1296000"/>
            </p:xfrm>
            <a:graphic>
              <a:graphicData uri="http://schemas.openxmlformats.org/drawingml/2006/table">
                <a:tbl>
                  <a:tblPr firstRow="1">
                    <a:tableStyleId>{ED083AE6-46FA-4A59-8FB0-9F97EB10719F}</a:tableStyleId>
                  </a:tblPr>
                  <a:tblGrid>
                    <a:gridCol w="1678009">
                      <a:extLst>
                        <a:ext uri="{9D8B030D-6E8A-4147-A177-3AD203B41FA5}">
                          <a16:colId xmlns:a16="http://schemas.microsoft.com/office/drawing/2014/main" val="71497085"/>
                        </a:ext>
                      </a:extLst>
                    </a:gridCol>
                    <a:gridCol w="1678009">
                      <a:extLst>
                        <a:ext uri="{9D8B030D-6E8A-4147-A177-3AD203B41FA5}">
                          <a16:colId xmlns:a16="http://schemas.microsoft.com/office/drawing/2014/main" val="4169245630"/>
                        </a:ext>
                      </a:extLst>
                    </a:gridCol>
                  </a:tblGrid>
                  <a:tr h="4320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25" t="-7042" r="-101812" b="-216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725" t="-7042" r="-1812" b="-216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4931932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S (1)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S (1)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2758284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A (0)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noProof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A (0)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92140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39CD221F-E73F-C8DA-9212-AFAD36BC00C3}"/>
              </a:ext>
            </a:extLst>
          </p:cNvPr>
          <p:cNvSpPr txBox="1"/>
          <p:nvPr/>
        </p:nvSpPr>
        <p:spPr>
          <a:xfrm>
            <a:off x="750605" y="2590182"/>
            <a:ext cx="3472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noProof="0" dirty="0">
                <a:solidFill>
                  <a:schemeClr val="accent4"/>
                </a:solidFill>
              </a:rPr>
              <a:t>Space (L): S (0) &amp; Colour: 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7316855-FED3-F68A-A10D-AB9519C77BBB}"/>
                  </a:ext>
                </a:extLst>
              </p:cNvPr>
              <p:cNvSpPr txBox="1"/>
              <p:nvPr/>
            </p:nvSpPr>
            <p:spPr>
              <a:xfrm>
                <a:off x="9011543" y="343904"/>
                <a:ext cx="2911057" cy="52411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GB" sz="2400" i="1" noProof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5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  <m:sub>
                                  <m:r>
                                    <a:rPr lang="en-GB" sz="2400" i="1" noProof="0">
                                      <a:solidFill>
                                        <a:schemeClr val="accent4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</m:oMath>
                  </m:oMathPara>
                </a14:m>
                <a:endParaRPr lang="en-GB" sz="2400" noProof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D7316855-FED3-F68A-A10D-AB9519C77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543" y="343904"/>
                <a:ext cx="2911057" cy="5241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63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 animBg="1"/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100000">
              <a:schemeClr val="accent5"/>
            </a:gs>
          </a:gsLst>
          <a:lin ang="66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23E74-794A-04B2-8479-094843815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BE530F-E21F-AAD1-4AF5-C616BC2B6961}"/>
              </a:ext>
            </a:extLst>
          </p:cNvPr>
          <p:cNvSpPr/>
          <p:nvPr/>
        </p:nvSpPr>
        <p:spPr>
          <a:xfrm>
            <a:off x="269400" y="270000"/>
            <a:ext cx="11653200" cy="631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E2148DB-507E-C0F8-2D6B-A90699AAD87B}"/>
              </a:ext>
            </a:extLst>
          </p:cNvPr>
          <p:cNvSpPr txBox="1"/>
          <p:nvPr/>
        </p:nvSpPr>
        <p:spPr>
          <a:xfrm>
            <a:off x="395999" y="360000"/>
            <a:ext cx="821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noProof="0" dirty="0">
                <a:solidFill>
                  <a:schemeClr val="accent1">
                    <a:lumMod val="75000"/>
                  </a:schemeClr>
                </a:solidFill>
              </a:rPr>
              <a:t>Results: Summary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58653F-D6C6-2DF4-0FA6-05A7BBDAD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9400" y="6222875"/>
            <a:ext cx="2743200" cy="365125"/>
          </a:xfrm>
        </p:spPr>
        <p:txBody>
          <a:bodyPr/>
          <a:lstStyle/>
          <a:p>
            <a:fld id="{13D6629C-329B-41BB-8106-EC1924D13DD2}" type="slidenum">
              <a:rPr lang="en-GB" sz="1800" noProof="0" smtClean="0">
                <a:solidFill>
                  <a:schemeClr val="accent1"/>
                </a:solidFill>
              </a:rPr>
              <a:t>36</a:t>
            </a:fld>
            <a:endParaRPr lang="en-GB" sz="1800" noProof="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CA30EEE-39D4-9478-D964-5DB0AB269D42}"/>
                  </a:ext>
                </a:extLst>
              </p:cNvPr>
              <p:cNvSpPr txBox="1"/>
              <p:nvPr/>
            </p:nvSpPr>
            <p:spPr>
              <a:xfrm>
                <a:off x="574517" y="1225086"/>
                <a:ext cx="40916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</a:rPr>
                  <a:t>Three Identical particles: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Equilateral triangle structure,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 complex states.</a:t>
                </a:r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CA30EEE-39D4-9478-D964-5DB0AB269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17" y="1225086"/>
                <a:ext cx="4091612" cy="1200329"/>
              </a:xfrm>
              <a:prstGeom prst="rect">
                <a:avLst/>
              </a:prstGeom>
              <a:blipFill>
                <a:blip r:embed="rId2"/>
                <a:stretch>
                  <a:fillRect l="-2235" t="-4061" r="-2385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2AE2BFF-CDBD-B49D-B5EB-E3D726145A23}"/>
                  </a:ext>
                </a:extLst>
              </p:cNvPr>
              <p:cNvSpPr txBox="1"/>
              <p:nvPr/>
            </p:nvSpPr>
            <p:spPr>
              <a:xfrm>
                <a:off x="574518" y="2723102"/>
                <a:ext cx="349994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𝑏𝑏𝑏</m:t>
                    </m:r>
                  </m:oMath>
                </a14:m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Globally more compact,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Good correspondence,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Minimal spin impact.</a:t>
                </a: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72AE2BFF-CDBD-B49D-B5EB-E3D726145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18" y="2723102"/>
                <a:ext cx="3499942" cy="1569660"/>
              </a:xfrm>
              <a:prstGeom prst="rect">
                <a:avLst/>
              </a:prstGeom>
              <a:blipFill>
                <a:blip r:embed="rId3"/>
                <a:stretch>
                  <a:fillRect l="-2265" t="-3113" r="-2091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5AD134-B7C3-5E01-9A8A-4E725299A06E}"/>
                  </a:ext>
                </a:extLst>
              </p:cNvPr>
              <p:cNvSpPr txBox="1"/>
              <p:nvPr/>
            </p:nvSpPr>
            <p:spPr>
              <a:xfrm>
                <a:off x="574517" y="4590449"/>
                <a:ext cx="335202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𝑛𝑛𝑛</m:t>
                    </m:r>
                  </m:oMath>
                </a14:m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Extended,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Not very favourable,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More spin impact.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8A5AD134-B7C3-5E01-9A8A-4E725299A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17" y="4590449"/>
                <a:ext cx="3352024" cy="1569660"/>
              </a:xfrm>
              <a:prstGeom prst="rect">
                <a:avLst/>
              </a:prstGeom>
              <a:blipFill>
                <a:blip r:embed="rId4"/>
                <a:stretch>
                  <a:fillRect l="-2364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B5F2498-F87E-D085-192C-4AC415153D50}"/>
                  </a:ext>
                </a:extLst>
              </p:cNvPr>
              <p:cNvSpPr txBox="1"/>
              <p:nvPr/>
            </p:nvSpPr>
            <p:spPr>
              <a:xfrm>
                <a:off x="5682087" y="2425415"/>
                <a:ext cx="47662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𝑏𝑏𝑛</m:t>
                    </m:r>
                  </m:oMath>
                </a14:m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Compact diquark for fundamental,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Very extended diquark for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Good correspondence for both.</a:t>
                </a: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9B5F2498-F87E-D085-192C-4AC415153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087" y="2425415"/>
                <a:ext cx="4766278" cy="1569660"/>
              </a:xfrm>
              <a:prstGeom prst="rect">
                <a:avLst/>
              </a:prstGeom>
              <a:blipFill>
                <a:blip r:embed="rId5"/>
                <a:stretch>
                  <a:fillRect l="-1662" t="-3113" r="-767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69F54C8-C550-073D-93B4-271B6598DB2D}"/>
                  </a:ext>
                </a:extLst>
              </p:cNvPr>
              <p:cNvSpPr txBox="1"/>
              <p:nvPr/>
            </p:nvSpPr>
            <p:spPr>
              <a:xfrm>
                <a:off x="5682087" y="4221117"/>
                <a:ext cx="562688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noProof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𝑛𝑛𝑏</m:t>
                    </m:r>
                  </m:oMath>
                </a14:m>
                <a:r>
                  <a:rPr lang="en-GB" sz="2400" noProof="0" dirty="0">
                    <a:solidFill>
                      <a:schemeClr val="accent4">
                        <a:lumMod val="75000"/>
                      </a:schemeClr>
                    </a:solidFill>
                    <a:latin typeface="+mj-lt"/>
                  </a:rPr>
                  <a:t>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Important intra-diquark spin interactions,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Non-compact diquark for fundamental,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Very compact diquark for </a:t>
                </a:r>
                <a14:m>
                  <m:oMath xmlns:m="http://schemas.openxmlformats.org/officeDocument/2006/math"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2400" i="1" noProof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400" noProof="0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Better results for less compact diquark.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69F54C8-C550-073D-93B4-271B6598D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087" y="4221117"/>
                <a:ext cx="5626889" cy="1938992"/>
              </a:xfrm>
              <a:prstGeom prst="rect">
                <a:avLst/>
              </a:prstGeom>
              <a:blipFill>
                <a:blip r:embed="rId6"/>
                <a:stretch>
                  <a:fillRect l="-1408" t="-2508" b="-5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7596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Mémoire">
      <a:dk1>
        <a:sysClr val="windowText" lastClr="000000"/>
      </a:dk1>
      <a:lt1>
        <a:sysClr val="window" lastClr="FFFFFF"/>
      </a:lt1>
      <a:dk2>
        <a:srgbClr val="8C1839"/>
      </a:dk2>
      <a:lt2>
        <a:srgbClr val="E4D0DA"/>
      </a:lt2>
      <a:accent1>
        <a:srgbClr val="7D3346"/>
      </a:accent1>
      <a:accent2>
        <a:srgbClr val="B4749D"/>
      </a:accent2>
      <a:accent3>
        <a:srgbClr val="C2525A"/>
      </a:accent3>
      <a:accent4>
        <a:srgbClr val="E4526A"/>
      </a:accent4>
      <a:accent5>
        <a:srgbClr val="FBAD57"/>
      </a:accent5>
      <a:accent6>
        <a:srgbClr val="FA7D38"/>
      </a:accent6>
      <a:hlink>
        <a:srgbClr val="00B0F0"/>
      </a:hlink>
      <a:folHlink>
        <a:srgbClr val="0070C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2167</Words>
  <Application>Microsoft Office PowerPoint</Application>
  <PresentationFormat>Grand écran</PresentationFormat>
  <Paragraphs>520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Aptos</vt:lpstr>
      <vt:lpstr>Arial</vt:lpstr>
      <vt:lpstr>Cambria Math</vt:lpstr>
      <vt:lpstr>Century Gothic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Clara TOURBEZ</dc:creator>
  <cp:lastModifiedBy>Clara TOURBEZ</cp:lastModifiedBy>
  <cp:revision>1299</cp:revision>
  <dcterms:created xsi:type="dcterms:W3CDTF">2025-05-05T14:23:19Z</dcterms:created>
  <dcterms:modified xsi:type="dcterms:W3CDTF">2026-09-08T17:43:57Z</dcterms:modified>
</cp:coreProperties>
</file>