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31"/>
  </p:notesMasterIdLst>
  <p:sldIdLst>
    <p:sldId id="257" r:id="rId2"/>
    <p:sldId id="280" r:id="rId3"/>
    <p:sldId id="331" r:id="rId4"/>
    <p:sldId id="303" r:id="rId5"/>
    <p:sldId id="282" r:id="rId6"/>
    <p:sldId id="261" r:id="rId7"/>
    <p:sldId id="323" r:id="rId8"/>
    <p:sldId id="263" r:id="rId9"/>
    <p:sldId id="304" r:id="rId10"/>
    <p:sldId id="305" r:id="rId11"/>
    <p:sldId id="329" r:id="rId12"/>
    <p:sldId id="306" r:id="rId13"/>
    <p:sldId id="330" r:id="rId14"/>
    <p:sldId id="265" r:id="rId15"/>
    <p:sldId id="266" r:id="rId16"/>
    <p:sldId id="267" r:id="rId17"/>
    <p:sldId id="268" r:id="rId18"/>
    <p:sldId id="269" r:id="rId19"/>
    <p:sldId id="271" r:id="rId20"/>
    <p:sldId id="334" r:id="rId21"/>
    <p:sldId id="332" r:id="rId22"/>
    <p:sldId id="333" r:id="rId23"/>
    <p:sldId id="317" r:id="rId24"/>
    <p:sldId id="318" r:id="rId25"/>
    <p:sldId id="319" r:id="rId26"/>
    <p:sldId id="320" r:id="rId27"/>
    <p:sldId id="321" r:id="rId28"/>
    <p:sldId id="322" r:id="rId29"/>
    <p:sldId id="302"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andan Patel" userId="10ec4ef39e5c576c" providerId="LiveId" clId="{EE023AEF-8CD3-495D-B2CC-806AE61ABA5C}"/>
    <pc:docChg chg="undo redo custSel addSld delSld modSld sldOrd">
      <pc:chgData name="Vandan Patel" userId="10ec4ef39e5c576c" providerId="LiveId" clId="{EE023AEF-8CD3-495D-B2CC-806AE61ABA5C}" dt="2026-09-07T10:59:09.269" v="2150" actId="6549"/>
      <pc:docMkLst>
        <pc:docMk/>
      </pc:docMkLst>
      <pc:sldChg chg="addSp delSp modSp mod">
        <pc:chgData name="Vandan Patel" userId="10ec4ef39e5c576c" providerId="LiveId" clId="{EE023AEF-8CD3-495D-B2CC-806AE61ABA5C}" dt="2026-09-07T08:23:15.869" v="2142" actId="1076"/>
        <pc:sldMkLst>
          <pc:docMk/>
          <pc:sldMk cId="1214480566" sldId="257"/>
        </pc:sldMkLst>
        <pc:spChg chg="mod">
          <ac:chgData name="Vandan Patel" userId="10ec4ef39e5c576c" providerId="LiveId" clId="{EE023AEF-8CD3-495D-B2CC-806AE61ABA5C}" dt="2026-09-07T04:40:00.306" v="1433" actId="20577"/>
          <ac:spMkLst>
            <pc:docMk/>
            <pc:sldMk cId="1214480566" sldId="257"/>
            <ac:spMk id="2" creationId="{1AAAAB59-2AA4-4CC9-ABBA-A9CE6B576E77}"/>
          </ac:spMkLst>
        </pc:spChg>
        <pc:spChg chg="mod">
          <ac:chgData name="Vandan Patel" userId="10ec4ef39e5c576c" providerId="LiveId" clId="{EE023AEF-8CD3-495D-B2CC-806AE61ABA5C}" dt="2026-09-07T04:36:54.632" v="1363" actId="1076"/>
          <ac:spMkLst>
            <pc:docMk/>
            <pc:sldMk cId="1214480566" sldId="257"/>
            <ac:spMk id="5" creationId="{BA7AC9FE-F782-4CEB-9605-914E4DECAFFE}"/>
          </ac:spMkLst>
        </pc:spChg>
        <pc:spChg chg="add mod">
          <ac:chgData name="Vandan Patel" userId="10ec4ef39e5c576c" providerId="LiveId" clId="{EE023AEF-8CD3-495D-B2CC-806AE61ABA5C}" dt="2026-09-07T04:39:51.138" v="1431" actId="122"/>
          <ac:spMkLst>
            <pc:docMk/>
            <pc:sldMk cId="1214480566" sldId="257"/>
            <ac:spMk id="10" creationId="{602819A8-BEE6-B4B9-C132-EC66AF1F2F13}"/>
          </ac:spMkLst>
        </pc:spChg>
        <pc:picChg chg="add mod">
          <ac:chgData name="Vandan Patel" userId="10ec4ef39e5c576c" providerId="LiveId" clId="{EE023AEF-8CD3-495D-B2CC-806AE61ABA5C}" dt="2026-09-07T08:23:15.869" v="2142" actId="1076"/>
          <ac:picMkLst>
            <pc:docMk/>
            <pc:sldMk cId="1214480566" sldId="257"/>
            <ac:picMk id="4" creationId="{AF23B7F1-36A2-F7CE-EAE8-150DDFDD339B}"/>
          </ac:picMkLst>
        </pc:picChg>
        <pc:picChg chg="del">
          <ac:chgData name="Vandan Patel" userId="10ec4ef39e5c576c" providerId="LiveId" clId="{EE023AEF-8CD3-495D-B2CC-806AE61ABA5C}" dt="2026-09-07T04:34:18.198" v="1316" actId="478"/>
          <ac:picMkLst>
            <pc:docMk/>
            <pc:sldMk cId="1214480566" sldId="257"/>
            <ac:picMk id="4" creationId="{E71AC688-1A5C-4993-B3BD-3FB65D2CF97C}"/>
          </ac:picMkLst>
        </pc:picChg>
        <pc:picChg chg="add mod">
          <ac:chgData name="Vandan Patel" userId="10ec4ef39e5c576c" providerId="LiveId" clId="{EE023AEF-8CD3-495D-B2CC-806AE61ABA5C}" dt="2026-09-07T04:37:07.209" v="1367" actId="1076"/>
          <ac:picMkLst>
            <pc:docMk/>
            <pc:sldMk cId="1214480566" sldId="257"/>
            <ac:picMk id="6" creationId="{9745A21D-824E-C586-067E-65B079FF2DFF}"/>
          </ac:picMkLst>
        </pc:picChg>
        <pc:picChg chg="add del mod">
          <ac:chgData name="Vandan Patel" userId="10ec4ef39e5c576c" providerId="LiveId" clId="{EE023AEF-8CD3-495D-B2CC-806AE61ABA5C}" dt="2026-09-07T08:23:00.297" v="2137" actId="478"/>
          <ac:picMkLst>
            <pc:docMk/>
            <pc:sldMk cId="1214480566" sldId="257"/>
            <ac:picMk id="8" creationId="{0B268959-8511-CEDE-4185-36584C4B19C5}"/>
          </ac:picMkLst>
        </pc:picChg>
      </pc:sldChg>
      <pc:sldChg chg="del">
        <pc:chgData name="Vandan Patel" userId="10ec4ef39e5c576c" providerId="LiveId" clId="{EE023AEF-8CD3-495D-B2CC-806AE61ABA5C}" dt="2026-09-05T16:10:22.095" v="1" actId="47"/>
        <pc:sldMkLst>
          <pc:docMk/>
          <pc:sldMk cId="695333378" sldId="262"/>
        </pc:sldMkLst>
      </pc:sldChg>
      <pc:sldChg chg="modSp mod">
        <pc:chgData name="Vandan Patel" userId="10ec4ef39e5c576c" providerId="LiveId" clId="{EE023AEF-8CD3-495D-B2CC-806AE61ABA5C}" dt="2026-09-07T10:50:56.437" v="2148" actId="6549"/>
        <pc:sldMkLst>
          <pc:docMk/>
          <pc:sldMk cId="2828226026" sldId="263"/>
        </pc:sldMkLst>
        <pc:spChg chg="mod">
          <ac:chgData name="Vandan Patel" userId="10ec4ef39e5c576c" providerId="LiveId" clId="{EE023AEF-8CD3-495D-B2CC-806AE61ABA5C}" dt="2026-09-07T10:50:56.437" v="2148" actId="6549"/>
          <ac:spMkLst>
            <pc:docMk/>
            <pc:sldMk cId="2828226026" sldId="263"/>
            <ac:spMk id="3" creationId="{CF8D47C1-1768-4537-AC24-163D3168D883}"/>
          </ac:spMkLst>
        </pc:spChg>
      </pc:sldChg>
      <pc:sldChg chg="add">
        <pc:chgData name="Vandan Patel" userId="10ec4ef39e5c576c" providerId="LiveId" clId="{EE023AEF-8CD3-495D-B2CC-806AE61ABA5C}" dt="2026-09-07T04:32:34.717" v="1312"/>
        <pc:sldMkLst>
          <pc:docMk/>
          <pc:sldMk cId="955735951" sldId="265"/>
        </pc:sldMkLst>
      </pc:sldChg>
      <pc:sldChg chg="add">
        <pc:chgData name="Vandan Patel" userId="10ec4ef39e5c576c" providerId="LiveId" clId="{EE023AEF-8CD3-495D-B2CC-806AE61ABA5C}" dt="2026-09-07T04:32:34.717" v="1312"/>
        <pc:sldMkLst>
          <pc:docMk/>
          <pc:sldMk cId="3914419338" sldId="266"/>
        </pc:sldMkLst>
      </pc:sldChg>
      <pc:sldChg chg="modSp add mod">
        <pc:chgData name="Vandan Patel" userId="10ec4ef39e5c576c" providerId="LiveId" clId="{EE023AEF-8CD3-495D-B2CC-806AE61ABA5C}" dt="2026-09-07T07:12:34.123" v="2043" actId="113"/>
        <pc:sldMkLst>
          <pc:docMk/>
          <pc:sldMk cId="3706193038" sldId="267"/>
        </pc:sldMkLst>
        <pc:spChg chg="mod">
          <ac:chgData name="Vandan Patel" userId="10ec4ef39e5c576c" providerId="LiveId" clId="{EE023AEF-8CD3-495D-B2CC-806AE61ABA5C}" dt="2026-09-07T04:40:50.333" v="1434" actId="20577"/>
          <ac:spMkLst>
            <pc:docMk/>
            <pc:sldMk cId="3706193038" sldId="267"/>
            <ac:spMk id="2" creationId="{4F2681D0-BEEC-8693-C9D8-E1603CBF7431}"/>
          </ac:spMkLst>
        </pc:spChg>
        <pc:graphicFrameChg chg="modGraphic">
          <ac:chgData name="Vandan Patel" userId="10ec4ef39e5c576c" providerId="LiveId" clId="{EE023AEF-8CD3-495D-B2CC-806AE61ABA5C}" dt="2026-09-07T07:12:34.123" v="2043" actId="113"/>
          <ac:graphicFrameMkLst>
            <pc:docMk/>
            <pc:sldMk cId="3706193038" sldId="267"/>
            <ac:graphicFrameMk id="6" creationId="{EF51A0B4-4349-298E-609C-51DC25F44F98}"/>
          </ac:graphicFrameMkLst>
        </pc:graphicFrameChg>
      </pc:sldChg>
      <pc:sldChg chg="modSp add mod">
        <pc:chgData name="Vandan Patel" userId="10ec4ef39e5c576c" providerId="LiveId" clId="{EE023AEF-8CD3-495D-B2CC-806AE61ABA5C}" dt="2026-09-07T07:11:33.078" v="2040" actId="20577"/>
        <pc:sldMkLst>
          <pc:docMk/>
          <pc:sldMk cId="2326101675" sldId="268"/>
        </pc:sldMkLst>
        <pc:spChg chg="mod">
          <ac:chgData name="Vandan Patel" userId="10ec4ef39e5c576c" providerId="LiveId" clId="{EE023AEF-8CD3-495D-B2CC-806AE61ABA5C}" dt="2026-09-07T07:11:33.078" v="2040" actId="20577"/>
          <ac:spMkLst>
            <pc:docMk/>
            <pc:sldMk cId="2326101675" sldId="268"/>
            <ac:spMk id="2" creationId="{F14FC643-2B92-45A3-A3AA-05A78E12D4B2}"/>
          </ac:spMkLst>
        </pc:spChg>
      </pc:sldChg>
      <pc:sldChg chg="modSp add mod">
        <pc:chgData name="Vandan Patel" userId="10ec4ef39e5c576c" providerId="LiveId" clId="{EE023AEF-8CD3-495D-B2CC-806AE61ABA5C}" dt="2026-09-07T06:47:56.973" v="2007" actId="404"/>
        <pc:sldMkLst>
          <pc:docMk/>
          <pc:sldMk cId="4166790814" sldId="269"/>
        </pc:sldMkLst>
        <pc:spChg chg="mod">
          <ac:chgData name="Vandan Patel" userId="10ec4ef39e5c576c" providerId="LiveId" clId="{EE023AEF-8CD3-495D-B2CC-806AE61ABA5C}" dt="2026-09-07T06:47:56.973" v="2007" actId="404"/>
          <ac:spMkLst>
            <pc:docMk/>
            <pc:sldMk cId="4166790814" sldId="269"/>
            <ac:spMk id="2" creationId="{F14FC643-2B92-45A3-A3AA-05A78E12D4B2}"/>
          </ac:spMkLst>
        </pc:spChg>
      </pc:sldChg>
      <pc:sldChg chg="modSp add mod">
        <pc:chgData name="Vandan Patel" userId="10ec4ef39e5c576c" providerId="LiveId" clId="{EE023AEF-8CD3-495D-B2CC-806AE61ABA5C}" dt="2026-09-07T06:49:27.408" v="2024" actId="20577"/>
        <pc:sldMkLst>
          <pc:docMk/>
          <pc:sldMk cId="4112463736" sldId="271"/>
        </pc:sldMkLst>
        <pc:spChg chg="mod">
          <ac:chgData name="Vandan Patel" userId="10ec4ef39e5c576c" providerId="LiveId" clId="{EE023AEF-8CD3-495D-B2CC-806AE61ABA5C}" dt="2026-09-07T06:49:27.408" v="2024" actId="20577"/>
          <ac:spMkLst>
            <pc:docMk/>
            <pc:sldMk cId="4112463736" sldId="271"/>
            <ac:spMk id="2" creationId="{F14FC643-2B92-45A3-A3AA-05A78E12D4B2}"/>
          </ac:spMkLst>
        </pc:spChg>
      </pc:sldChg>
      <pc:sldChg chg="del">
        <pc:chgData name="Vandan Patel" userId="10ec4ef39e5c576c" providerId="LiveId" clId="{EE023AEF-8CD3-495D-B2CC-806AE61ABA5C}" dt="2026-09-05T16:31:59.294" v="235" actId="47"/>
        <pc:sldMkLst>
          <pc:docMk/>
          <pc:sldMk cId="807239311" sldId="279"/>
        </pc:sldMkLst>
      </pc:sldChg>
      <pc:sldChg chg="modSp mod">
        <pc:chgData name="Vandan Patel" userId="10ec4ef39e5c576c" providerId="LiveId" clId="{EE023AEF-8CD3-495D-B2CC-806AE61ABA5C}" dt="2026-09-07T07:11:19.654" v="2033" actId="20577"/>
        <pc:sldMkLst>
          <pc:docMk/>
          <pc:sldMk cId="687917982" sldId="280"/>
        </pc:sldMkLst>
        <pc:spChg chg="mod">
          <ac:chgData name="Vandan Patel" userId="10ec4ef39e5c576c" providerId="LiveId" clId="{EE023AEF-8CD3-495D-B2CC-806AE61ABA5C}" dt="2026-09-07T05:10:03.330" v="1768" actId="1076"/>
          <ac:spMkLst>
            <pc:docMk/>
            <pc:sldMk cId="687917982" sldId="280"/>
            <ac:spMk id="2" creationId="{98D7153B-5E7E-4AD4-8547-ABF2AA73A8D6}"/>
          </ac:spMkLst>
        </pc:spChg>
        <pc:spChg chg="mod">
          <ac:chgData name="Vandan Patel" userId="10ec4ef39e5c576c" providerId="LiveId" clId="{EE023AEF-8CD3-495D-B2CC-806AE61ABA5C}" dt="2026-09-07T07:11:19.654" v="2033" actId="20577"/>
          <ac:spMkLst>
            <pc:docMk/>
            <pc:sldMk cId="687917982" sldId="280"/>
            <ac:spMk id="3" creationId="{03B7356B-D658-4835-A875-1BA9F813F1C9}"/>
          </ac:spMkLst>
        </pc:spChg>
      </pc:sldChg>
      <pc:sldChg chg="del">
        <pc:chgData name="Vandan Patel" userId="10ec4ef39e5c576c" providerId="LiveId" clId="{EE023AEF-8CD3-495D-B2CC-806AE61ABA5C}" dt="2026-09-05T16:32:45.451" v="239" actId="47"/>
        <pc:sldMkLst>
          <pc:docMk/>
          <pc:sldMk cId="2399133664" sldId="281"/>
        </pc:sldMkLst>
      </pc:sldChg>
      <pc:sldChg chg="del">
        <pc:chgData name="Vandan Patel" userId="10ec4ef39e5c576c" providerId="LiveId" clId="{EE023AEF-8CD3-495D-B2CC-806AE61ABA5C}" dt="2026-09-05T16:27:54.196" v="213" actId="47"/>
        <pc:sldMkLst>
          <pc:docMk/>
          <pc:sldMk cId="368878543" sldId="283"/>
        </pc:sldMkLst>
      </pc:sldChg>
      <pc:sldChg chg="del">
        <pc:chgData name="Vandan Patel" userId="10ec4ef39e5c576c" providerId="LiveId" clId="{EE023AEF-8CD3-495D-B2CC-806AE61ABA5C}" dt="2026-09-05T17:08:10.811" v="1054" actId="47"/>
        <pc:sldMkLst>
          <pc:docMk/>
          <pc:sldMk cId="4259718330" sldId="285"/>
        </pc:sldMkLst>
      </pc:sldChg>
      <pc:sldChg chg="del">
        <pc:chgData name="Vandan Patel" userId="10ec4ef39e5c576c" providerId="LiveId" clId="{EE023AEF-8CD3-495D-B2CC-806AE61ABA5C}" dt="2026-09-07T04:32:43.152" v="1313" actId="47"/>
        <pc:sldMkLst>
          <pc:docMk/>
          <pc:sldMk cId="2655247504" sldId="288"/>
        </pc:sldMkLst>
      </pc:sldChg>
      <pc:sldChg chg="del">
        <pc:chgData name="Vandan Patel" userId="10ec4ef39e5c576c" providerId="LiveId" clId="{EE023AEF-8CD3-495D-B2CC-806AE61ABA5C}" dt="2026-09-07T04:32:43.152" v="1313" actId="47"/>
        <pc:sldMkLst>
          <pc:docMk/>
          <pc:sldMk cId="296575575" sldId="289"/>
        </pc:sldMkLst>
      </pc:sldChg>
      <pc:sldChg chg="del">
        <pc:chgData name="Vandan Patel" userId="10ec4ef39e5c576c" providerId="LiveId" clId="{EE023AEF-8CD3-495D-B2CC-806AE61ABA5C}" dt="2026-09-07T05:03:56.884" v="1722" actId="47"/>
        <pc:sldMkLst>
          <pc:docMk/>
          <pc:sldMk cId="2170788968" sldId="295"/>
        </pc:sldMkLst>
      </pc:sldChg>
      <pc:sldChg chg="del">
        <pc:chgData name="Vandan Patel" userId="10ec4ef39e5c576c" providerId="LiveId" clId="{EE023AEF-8CD3-495D-B2CC-806AE61ABA5C}" dt="2026-09-07T05:04:01.819" v="1723" actId="47"/>
        <pc:sldMkLst>
          <pc:docMk/>
          <pc:sldMk cId="1105873983" sldId="296"/>
        </pc:sldMkLst>
      </pc:sldChg>
      <pc:sldChg chg="del">
        <pc:chgData name="Vandan Patel" userId="10ec4ef39e5c576c" providerId="LiveId" clId="{EE023AEF-8CD3-495D-B2CC-806AE61ABA5C}" dt="2026-09-07T05:04:04.250" v="1724" actId="47"/>
        <pc:sldMkLst>
          <pc:docMk/>
          <pc:sldMk cId="3556298887" sldId="297"/>
        </pc:sldMkLst>
      </pc:sldChg>
      <pc:sldChg chg="addSp modSp mod">
        <pc:chgData name="Vandan Patel" userId="10ec4ef39e5c576c" providerId="LiveId" clId="{EE023AEF-8CD3-495D-B2CC-806AE61ABA5C}" dt="2026-09-07T08:10:48.311" v="2135" actId="5793"/>
        <pc:sldMkLst>
          <pc:docMk/>
          <pc:sldMk cId="3169651818" sldId="303"/>
        </pc:sldMkLst>
        <pc:spChg chg="add">
          <ac:chgData name="Vandan Patel" userId="10ec4ef39e5c576c" providerId="LiveId" clId="{EE023AEF-8CD3-495D-B2CC-806AE61ABA5C}" dt="2026-09-07T03:30:04.545" v="1149"/>
          <ac:spMkLst>
            <pc:docMk/>
            <pc:sldMk cId="3169651818" sldId="303"/>
            <ac:spMk id="2" creationId="{A39CD411-3B02-3509-664A-9C1D3208B49C}"/>
          </ac:spMkLst>
        </pc:spChg>
        <pc:spChg chg="mod">
          <ac:chgData name="Vandan Patel" userId="10ec4ef39e5c576c" providerId="LiveId" clId="{EE023AEF-8CD3-495D-B2CC-806AE61ABA5C}" dt="2026-09-07T08:10:48.311" v="2135" actId="5793"/>
          <ac:spMkLst>
            <pc:docMk/>
            <pc:sldMk cId="3169651818" sldId="303"/>
            <ac:spMk id="3" creationId="{035E2BFD-E5B6-4314-8FCC-0446B0473511}"/>
          </ac:spMkLst>
        </pc:spChg>
        <pc:spChg chg="add">
          <ac:chgData name="Vandan Patel" userId="10ec4ef39e5c576c" providerId="LiveId" clId="{EE023AEF-8CD3-495D-B2CC-806AE61ABA5C}" dt="2026-09-07T03:30:08.412" v="1150"/>
          <ac:spMkLst>
            <pc:docMk/>
            <pc:sldMk cId="3169651818" sldId="303"/>
            <ac:spMk id="4" creationId="{80AB2370-B25E-3003-424A-4288DB832B2A}"/>
          </ac:spMkLst>
        </pc:spChg>
      </pc:sldChg>
      <pc:sldChg chg="modSp mod">
        <pc:chgData name="Vandan Patel" userId="10ec4ef39e5c576c" providerId="LiveId" clId="{EE023AEF-8CD3-495D-B2CC-806AE61ABA5C}" dt="2026-09-05T16:36:54.639" v="350" actId="20577"/>
        <pc:sldMkLst>
          <pc:docMk/>
          <pc:sldMk cId="933824018" sldId="304"/>
        </pc:sldMkLst>
        <pc:spChg chg="mod">
          <ac:chgData name="Vandan Patel" userId="10ec4ef39e5c576c" providerId="LiveId" clId="{EE023AEF-8CD3-495D-B2CC-806AE61ABA5C}" dt="2026-09-05T16:36:54.639" v="350" actId="20577"/>
          <ac:spMkLst>
            <pc:docMk/>
            <pc:sldMk cId="933824018" sldId="304"/>
            <ac:spMk id="3" creationId="{C3066DAE-93E6-4076-8946-C540FFA3479C}"/>
          </ac:spMkLst>
        </pc:spChg>
      </pc:sldChg>
      <pc:sldChg chg="modSp mod">
        <pc:chgData name="Vandan Patel" userId="10ec4ef39e5c576c" providerId="LiveId" clId="{EE023AEF-8CD3-495D-B2CC-806AE61ABA5C}" dt="2026-09-07T03:53:57.487" v="1276"/>
        <pc:sldMkLst>
          <pc:docMk/>
          <pc:sldMk cId="1637808825" sldId="305"/>
        </pc:sldMkLst>
        <pc:spChg chg="mod">
          <ac:chgData name="Vandan Patel" userId="10ec4ef39e5c576c" providerId="LiveId" clId="{EE023AEF-8CD3-495D-B2CC-806AE61ABA5C}" dt="2026-09-07T03:53:57.487" v="1276"/>
          <ac:spMkLst>
            <pc:docMk/>
            <pc:sldMk cId="1637808825" sldId="305"/>
            <ac:spMk id="3" creationId="{E8F031EC-A831-467A-A2AC-80194104DA91}"/>
          </ac:spMkLst>
        </pc:spChg>
      </pc:sldChg>
      <pc:sldChg chg="modSp mod ord">
        <pc:chgData name="Vandan Patel" userId="10ec4ef39e5c576c" providerId="LiveId" clId="{EE023AEF-8CD3-495D-B2CC-806AE61ABA5C}" dt="2026-09-07T03:39:39.029" v="1259" actId="20577"/>
        <pc:sldMkLst>
          <pc:docMk/>
          <pc:sldMk cId="2701757885" sldId="306"/>
        </pc:sldMkLst>
        <pc:spChg chg="mod">
          <ac:chgData name="Vandan Patel" userId="10ec4ef39e5c576c" providerId="LiveId" clId="{EE023AEF-8CD3-495D-B2CC-806AE61ABA5C}" dt="2026-09-05T16:45:08.602" v="552" actId="20577"/>
          <ac:spMkLst>
            <pc:docMk/>
            <pc:sldMk cId="2701757885" sldId="306"/>
            <ac:spMk id="5" creationId="{87D3241B-9BA1-4034-A498-CFB49B125C71}"/>
          </ac:spMkLst>
        </pc:spChg>
        <pc:spChg chg="mod">
          <ac:chgData name="Vandan Patel" userId="10ec4ef39e5c576c" providerId="LiveId" clId="{EE023AEF-8CD3-495D-B2CC-806AE61ABA5C}" dt="2026-09-07T03:39:39.029" v="1259" actId="20577"/>
          <ac:spMkLst>
            <pc:docMk/>
            <pc:sldMk cId="2701757885" sldId="306"/>
            <ac:spMk id="6" creationId="{DC6D8C05-0B71-4E9E-8CCC-C15BCC960409}"/>
          </ac:spMkLst>
        </pc:spChg>
      </pc:sldChg>
      <pc:sldChg chg="del">
        <pc:chgData name="Vandan Patel" userId="10ec4ef39e5c576c" providerId="LiveId" clId="{EE023AEF-8CD3-495D-B2CC-806AE61ABA5C}" dt="2026-09-05T17:08:10.811" v="1054" actId="47"/>
        <pc:sldMkLst>
          <pc:docMk/>
          <pc:sldMk cId="32002810" sldId="307"/>
        </pc:sldMkLst>
      </pc:sldChg>
      <pc:sldChg chg="del">
        <pc:chgData name="Vandan Patel" userId="10ec4ef39e5c576c" providerId="LiveId" clId="{EE023AEF-8CD3-495D-B2CC-806AE61ABA5C}" dt="2026-09-07T04:32:29.230" v="1311" actId="47"/>
        <pc:sldMkLst>
          <pc:docMk/>
          <pc:sldMk cId="275441188" sldId="308"/>
        </pc:sldMkLst>
      </pc:sldChg>
      <pc:sldChg chg="del">
        <pc:chgData name="Vandan Patel" userId="10ec4ef39e5c576c" providerId="LiveId" clId="{EE023AEF-8CD3-495D-B2CC-806AE61ABA5C}" dt="2026-09-07T04:32:29.230" v="1311" actId="47"/>
        <pc:sldMkLst>
          <pc:docMk/>
          <pc:sldMk cId="486393594" sldId="309"/>
        </pc:sldMkLst>
      </pc:sldChg>
      <pc:sldChg chg="del">
        <pc:chgData name="Vandan Patel" userId="10ec4ef39e5c576c" providerId="LiveId" clId="{EE023AEF-8CD3-495D-B2CC-806AE61ABA5C}" dt="2026-09-07T04:32:29.230" v="1311" actId="47"/>
        <pc:sldMkLst>
          <pc:docMk/>
          <pc:sldMk cId="3494699653" sldId="310"/>
        </pc:sldMkLst>
      </pc:sldChg>
      <pc:sldChg chg="del">
        <pc:chgData name="Vandan Patel" userId="10ec4ef39e5c576c" providerId="LiveId" clId="{EE023AEF-8CD3-495D-B2CC-806AE61ABA5C}" dt="2026-09-07T04:32:29.230" v="1311" actId="47"/>
        <pc:sldMkLst>
          <pc:docMk/>
          <pc:sldMk cId="2065693491" sldId="311"/>
        </pc:sldMkLst>
      </pc:sldChg>
      <pc:sldChg chg="del">
        <pc:chgData name="Vandan Patel" userId="10ec4ef39e5c576c" providerId="LiveId" clId="{EE023AEF-8CD3-495D-B2CC-806AE61ABA5C}" dt="2026-09-07T04:32:29.230" v="1311" actId="47"/>
        <pc:sldMkLst>
          <pc:docMk/>
          <pc:sldMk cId="3078772826" sldId="312"/>
        </pc:sldMkLst>
      </pc:sldChg>
      <pc:sldChg chg="del">
        <pc:chgData name="Vandan Patel" userId="10ec4ef39e5c576c" providerId="LiveId" clId="{EE023AEF-8CD3-495D-B2CC-806AE61ABA5C}" dt="2026-09-07T04:32:43.152" v="1313" actId="47"/>
        <pc:sldMkLst>
          <pc:docMk/>
          <pc:sldMk cId="246565742" sldId="313"/>
        </pc:sldMkLst>
      </pc:sldChg>
      <pc:sldChg chg="del">
        <pc:chgData name="Vandan Patel" userId="10ec4ef39e5c576c" providerId="LiveId" clId="{EE023AEF-8CD3-495D-B2CC-806AE61ABA5C}" dt="2026-09-07T04:32:43.152" v="1313" actId="47"/>
        <pc:sldMkLst>
          <pc:docMk/>
          <pc:sldMk cId="3559281960" sldId="314"/>
        </pc:sldMkLst>
      </pc:sldChg>
      <pc:sldChg chg="del">
        <pc:chgData name="Vandan Patel" userId="10ec4ef39e5c576c" providerId="LiveId" clId="{EE023AEF-8CD3-495D-B2CC-806AE61ABA5C}" dt="2026-09-07T04:32:43.152" v="1313" actId="47"/>
        <pc:sldMkLst>
          <pc:docMk/>
          <pc:sldMk cId="264596485" sldId="315"/>
        </pc:sldMkLst>
      </pc:sldChg>
      <pc:sldChg chg="del">
        <pc:chgData name="Vandan Patel" userId="10ec4ef39e5c576c" providerId="LiveId" clId="{EE023AEF-8CD3-495D-B2CC-806AE61ABA5C}" dt="2026-09-07T05:04:06.224" v="1725" actId="47"/>
        <pc:sldMkLst>
          <pc:docMk/>
          <pc:sldMk cId="4170071417" sldId="316"/>
        </pc:sldMkLst>
      </pc:sldChg>
      <pc:sldChg chg="modSp mod">
        <pc:chgData name="Vandan Patel" userId="10ec4ef39e5c576c" providerId="LiveId" clId="{EE023AEF-8CD3-495D-B2CC-806AE61ABA5C}" dt="2026-09-07T05:21:55.592" v="1936" actId="27636"/>
        <pc:sldMkLst>
          <pc:docMk/>
          <pc:sldMk cId="3631916405" sldId="321"/>
        </pc:sldMkLst>
        <pc:spChg chg="mod">
          <ac:chgData name="Vandan Patel" userId="10ec4ef39e5c576c" providerId="LiveId" clId="{EE023AEF-8CD3-495D-B2CC-806AE61ABA5C}" dt="2026-09-07T05:21:55.592" v="1936" actId="27636"/>
          <ac:spMkLst>
            <pc:docMk/>
            <pc:sldMk cId="3631916405" sldId="321"/>
            <ac:spMk id="3" creationId="{C0041F85-8034-49B1-8DE7-C8B4A5DCBAD9}"/>
          </ac:spMkLst>
        </pc:spChg>
      </pc:sldChg>
      <pc:sldChg chg="modSp mod">
        <pc:chgData name="Vandan Patel" userId="10ec4ef39e5c576c" providerId="LiveId" clId="{EE023AEF-8CD3-495D-B2CC-806AE61ABA5C}" dt="2026-09-07T05:08:41.060" v="1765"/>
        <pc:sldMkLst>
          <pc:docMk/>
          <pc:sldMk cId="592121407" sldId="322"/>
        </pc:sldMkLst>
        <pc:spChg chg="mod">
          <ac:chgData name="Vandan Patel" userId="10ec4ef39e5c576c" providerId="LiveId" clId="{EE023AEF-8CD3-495D-B2CC-806AE61ABA5C}" dt="2026-09-07T05:08:41.060" v="1765"/>
          <ac:spMkLst>
            <pc:docMk/>
            <pc:sldMk cId="592121407" sldId="322"/>
            <ac:spMk id="3" creationId="{90A71204-EB89-461B-B93F-EBDDDD546195}"/>
          </ac:spMkLst>
        </pc:spChg>
      </pc:sldChg>
      <pc:sldChg chg="modSp add mod">
        <pc:chgData name="Vandan Patel" userId="10ec4ef39e5c576c" providerId="LiveId" clId="{EE023AEF-8CD3-495D-B2CC-806AE61ABA5C}" dt="2026-09-07T03:31:51.194" v="1166" actId="20577"/>
        <pc:sldMkLst>
          <pc:docMk/>
          <pc:sldMk cId="3703559611" sldId="323"/>
        </pc:sldMkLst>
        <pc:spChg chg="mod">
          <ac:chgData name="Vandan Patel" userId="10ec4ef39e5c576c" providerId="LiveId" clId="{EE023AEF-8CD3-495D-B2CC-806AE61ABA5C}" dt="2026-09-07T03:31:51.194" v="1166" actId="20577"/>
          <ac:spMkLst>
            <pc:docMk/>
            <pc:sldMk cId="3703559611" sldId="323"/>
            <ac:spMk id="3" creationId="{D9675143-2069-4DC3-ADAF-C3B577CCF23E}"/>
          </ac:spMkLst>
        </pc:spChg>
      </pc:sldChg>
      <pc:sldChg chg="modSp add mod ord">
        <pc:chgData name="Vandan Patel" userId="10ec4ef39e5c576c" providerId="LiveId" clId="{EE023AEF-8CD3-495D-B2CC-806AE61ABA5C}" dt="2026-09-05T16:42:14.100" v="439"/>
        <pc:sldMkLst>
          <pc:docMk/>
          <pc:sldMk cId="3094646505" sldId="329"/>
        </pc:sldMkLst>
        <pc:spChg chg="mod">
          <ac:chgData name="Vandan Patel" userId="10ec4ef39e5c576c" providerId="LiveId" clId="{EE023AEF-8CD3-495D-B2CC-806AE61ABA5C}" dt="2026-09-05T16:29:06.082" v="233" actId="20577"/>
          <ac:spMkLst>
            <pc:docMk/>
            <pc:sldMk cId="3094646505" sldId="329"/>
            <ac:spMk id="3" creationId="{7EA25865-07F1-A25A-67E7-55CCAE7DB35F}"/>
          </ac:spMkLst>
        </pc:spChg>
      </pc:sldChg>
      <pc:sldChg chg="modSp add mod">
        <pc:chgData name="Vandan Patel" userId="10ec4ef39e5c576c" providerId="LiveId" clId="{EE023AEF-8CD3-495D-B2CC-806AE61ABA5C}" dt="2026-09-07T10:59:09.269" v="2150" actId="6549"/>
        <pc:sldMkLst>
          <pc:docMk/>
          <pc:sldMk cId="701073362" sldId="330"/>
        </pc:sldMkLst>
        <pc:spChg chg="mod">
          <ac:chgData name="Vandan Patel" userId="10ec4ef39e5c576c" providerId="LiveId" clId="{EE023AEF-8CD3-495D-B2CC-806AE61ABA5C}" dt="2026-09-07T10:59:09.269" v="2150" actId="6549"/>
          <ac:spMkLst>
            <pc:docMk/>
            <pc:sldMk cId="701073362" sldId="330"/>
            <ac:spMk id="3" creationId="{44D6C09B-9AB5-42B7-8BF5-B808EDFB5A3B}"/>
          </ac:spMkLst>
        </pc:spChg>
      </pc:sldChg>
      <pc:sldChg chg="modSp add mod ord">
        <pc:chgData name="Vandan Patel" userId="10ec4ef39e5c576c" providerId="LiveId" clId="{EE023AEF-8CD3-495D-B2CC-806AE61ABA5C}" dt="2026-09-07T08:08:46.329" v="2044" actId="113"/>
        <pc:sldMkLst>
          <pc:docMk/>
          <pc:sldMk cId="2169207796" sldId="331"/>
        </pc:sldMkLst>
        <pc:spChg chg="mod">
          <ac:chgData name="Vandan Patel" userId="10ec4ef39e5c576c" providerId="LiveId" clId="{EE023AEF-8CD3-495D-B2CC-806AE61ABA5C}" dt="2026-09-07T08:08:46.329" v="2044" actId="113"/>
          <ac:spMkLst>
            <pc:docMk/>
            <pc:sldMk cId="2169207796" sldId="331"/>
            <ac:spMk id="3" creationId="{347BC828-EE49-47FB-9D94-942103996B22}"/>
          </ac:spMkLst>
        </pc:spChg>
      </pc:sldChg>
      <pc:sldChg chg="addSp delSp modSp new mod">
        <pc:chgData name="Vandan Patel" userId="10ec4ef39e5c576c" providerId="LiveId" clId="{EE023AEF-8CD3-495D-B2CC-806AE61ABA5C}" dt="2026-09-07T05:03:54.102" v="1721" actId="6549"/>
        <pc:sldMkLst>
          <pc:docMk/>
          <pc:sldMk cId="3021899302" sldId="332"/>
        </pc:sldMkLst>
        <pc:spChg chg="mod">
          <ac:chgData name="Vandan Patel" userId="10ec4ef39e5c576c" providerId="LiveId" clId="{EE023AEF-8CD3-495D-B2CC-806AE61ABA5C}" dt="2026-09-07T05:03:54.102" v="1721" actId="6549"/>
          <ac:spMkLst>
            <pc:docMk/>
            <pc:sldMk cId="3021899302" sldId="332"/>
            <ac:spMk id="2" creationId="{E4DCFB98-E608-F1C9-2A44-C754FE011FB5}"/>
          </ac:spMkLst>
        </pc:spChg>
        <pc:spChg chg="add del mod">
          <ac:chgData name="Vandan Patel" userId="10ec4ef39e5c576c" providerId="LiveId" clId="{EE023AEF-8CD3-495D-B2CC-806AE61ABA5C}" dt="2026-09-07T04:56:52.383" v="1650" actId="20577"/>
          <ac:spMkLst>
            <pc:docMk/>
            <pc:sldMk cId="3021899302" sldId="332"/>
            <ac:spMk id="3" creationId="{0A9A5253-70D0-2D15-E1EE-165540A3BEF1}"/>
          </ac:spMkLst>
        </pc:spChg>
        <pc:spChg chg="add mod">
          <ac:chgData name="Vandan Patel" userId="10ec4ef39e5c576c" providerId="LiveId" clId="{EE023AEF-8CD3-495D-B2CC-806AE61ABA5C}" dt="2026-09-07T04:48:48.162" v="1490"/>
          <ac:spMkLst>
            <pc:docMk/>
            <pc:sldMk cId="3021899302" sldId="332"/>
            <ac:spMk id="4" creationId="{2030292F-00D9-2A3E-5D4B-ED97D8E05CE0}"/>
          </ac:spMkLst>
        </pc:spChg>
      </pc:sldChg>
      <pc:sldChg chg="addSp delSp modSp new mod">
        <pc:chgData name="Vandan Patel" userId="10ec4ef39e5c576c" providerId="LiveId" clId="{EE023AEF-8CD3-495D-B2CC-806AE61ABA5C}" dt="2026-09-07T05:27:22.711" v="1962" actId="404"/>
        <pc:sldMkLst>
          <pc:docMk/>
          <pc:sldMk cId="531325742" sldId="333"/>
        </pc:sldMkLst>
        <pc:spChg chg="del">
          <ac:chgData name="Vandan Patel" userId="10ec4ef39e5c576c" providerId="LiveId" clId="{EE023AEF-8CD3-495D-B2CC-806AE61ABA5C}" dt="2026-09-07T04:55:54.680" v="1632" actId="478"/>
          <ac:spMkLst>
            <pc:docMk/>
            <pc:sldMk cId="531325742" sldId="333"/>
            <ac:spMk id="2" creationId="{E15692DB-CDEE-8978-5CCF-9BC6CCA75A97}"/>
          </ac:spMkLst>
        </pc:spChg>
        <pc:spChg chg="mod">
          <ac:chgData name="Vandan Patel" userId="10ec4ef39e5c576c" providerId="LiveId" clId="{EE023AEF-8CD3-495D-B2CC-806AE61ABA5C}" dt="2026-09-07T05:27:22.711" v="1962" actId="404"/>
          <ac:spMkLst>
            <pc:docMk/>
            <pc:sldMk cId="531325742" sldId="333"/>
            <ac:spMk id="3" creationId="{69EF7921-9172-AE2E-3BAC-2A1EED9B992B}"/>
          </ac:spMkLst>
        </pc:spChg>
        <pc:spChg chg="add del">
          <ac:chgData name="Vandan Patel" userId="10ec4ef39e5c576c" providerId="LiveId" clId="{EE023AEF-8CD3-495D-B2CC-806AE61ABA5C}" dt="2026-09-07T04:55:47.827" v="1626" actId="22"/>
          <ac:spMkLst>
            <pc:docMk/>
            <pc:sldMk cId="531325742" sldId="333"/>
            <ac:spMk id="5" creationId="{895345A5-F2C9-0227-8CE8-ECA69D92527C}"/>
          </ac:spMkLst>
        </pc:spChg>
      </pc:sldChg>
      <pc:sldChg chg="addSp delSp modSp new mod">
        <pc:chgData name="Vandan Patel" userId="10ec4ef39e5c576c" providerId="LiveId" clId="{EE023AEF-8CD3-495D-B2CC-806AE61ABA5C}" dt="2026-09-07T05:15:42.574" v="1857"/>
        <pc:sldMkLst>
          <pc:docMk/>
          <pc:sldMk cId="1490574812" sldId="334"/>
        </pc:sldMkLst>
        <pc:spChg chg="mod">
          <ac:chgData name="Vandan Patel" userId="10ec4ef39e5c576c" providerId="LiveId" clId="{EE023AEF-8CD3-495D-B2CC-806AE61ABA5C}" dt="2026-09-07T05:15:42.574" v="1857"/>
          <ac:spMkLst>
            <pc:docMk/>
            <pc:sldMk cId="1490574812" sldId="334"/>
            <ac:spMk id="2" creationId="{5296ECC8-2E5E-67F8-5520-E406F0761474}"/>
          </ac:spMkLst>
        </pc:spChg>
        <pc:spChg chg="del mod">
          <ac:chgData name="Vandan Patel" userId="10ec4ef39e5c576c" providerId="LiveId" clId="{EE023AEF-8CD3-495D-B2CC-806AE61ABA5C}" dt="2026-09-07T05:13:42.285" v="1776"/>
          <ac:spMkLst>
            <pc:docMk/>
            <pc:sldMk cId="1490574812" sldId="334"/>
            <ac:spMk id="3" creationId="{BAEEEFB6-4EAA-19B4-CD4B-78D2C3A92AE6}"/>
          </ac:spMkLst>
        </pc:spChg>
        <pc:graphicFrameChg chg="add mod modGraphic">
          <ac:chgData name="Vandan Patel" userId="10ec4ef39e5c576c" providerId="LiveId" clId="{EE023AEF-8CD3-495D-B2CC-806AE61ABA5C}" dt="2026-09-07T05:15:04.953" v="1815" actId="20577"/>
          <ac:graphicFrameMkLst>
            <pc:docMk/>
            <pc:sldMk cId="1490574812" sldId="334"/>
            <ac:graphicFrameMk id="4" creationId="{3111CD79-7E0E-DFB8-B6E5-8BC806111AA2}"/>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9CCBF2-CE6A-487A-984B-8A5B0FDF1F76}" type="datetimeFigureOut">
              <a:rPr lang="en-US" smtClean="0"/>
              <a:t>9/7/2026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1D6881-4A3A-4A23-8561-877D3BA6BF38}" type="slidenum">
              <a:rPr lang="en-US" smtClean="0"/>
              <a:t>‹#›</a:t>
            </a:fld>
            <a:endParaRPr lang="en-US"/>
          </a:p>
        </p:txBody>
      </p:sp>
    </p:spTree>
    <p:extLst>
      <p:ext uri="{BB962C8B-B14F-4D97-AF65-F5344CB8AC3E}">
        <p14:creationId xmlns:p14="http://schemas.microsoft.com/office/powerpoint/2010/main" val="3779167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FDD9BA-BC90-00FA-5F0D-02CCB9D49E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869F8E-7569-D0D5-785D-12F9728F6768}"/>
              </a:ext>
            </a:extLst>
          </p:cNvPr>
          <p:cNvSpPr>
            <a:spLocks noGrp="1" noRot="1" noChangeAspect="1"/>
          </p:cNvSpPr>
          <p:nvPr>
            <p:ph type="sldImg"/>
          </p:nvPr>
        </p:nvSpPr>
        <p:spPr/>
        <p:txBody>
          <a:bodyPr/>
          <a:lstStyle/>
          <a:p>
            <a:endParaRPr lang="en-IN"/>
          </a:p>
        </p:txBody>
      </p:sp>
      <p:sp>
        <p:nvSpPr>
          <p:cNvPr id="3" name="Notes Placeholder 2">
            <a:extLst>
              <a:ext uri="{FF2B5EF4-FFF2-40B4-BE49-F238E27FC236}">
                <a16:creationId xmlns:a16="http://schemas.microsoft.com/office/drawing/2014/main" id="{1CB4292D-CA96-AF52-0C24-4242AF88F342}"/>
              </a:ext>
            </a:extLst>
          </p:cNvPr>
          <p:cNvSpPr>
            <a:spLocks noGrp="1"/>
          </p:cNvSpPr>
          <p:nvPr>
            <p:ph type="body" idx="1"/>
          </p:nvPr>
        </p:nvSpPr>
        <p:spPr/>
        <p:txBody>
          <a:bodyPr/>
          <a:lstStyle/>
          <a:p>
            <a:r>
              <a:rPr lang="en-US" sz="1800" dirty="0">
                <a:effectLst/>
                <a:latin typeface="Times New Roman" panose="02020603050405020304" pitchFamily="18" charset="0"/>
                <a:ea typeface="Times New Roman" panose="02020603050405020304" pitchFamily="18" charset="0"/>
              </a:rPr>
              <a:t>A tetraquark in a color singlet state can arise from two distinct diquark-antidiquark pairings: (</a:t>
            </a:r>
            <a:r>
              <a:rPr lang="en-US" sz="1800" dirty="0" err="1">
                <a:effectLst/>
                <a:latin typeface="Times New Roman" panose="02020603050405020304" pitchFamily="18" charset="0"/>
                <a:ea typeface="Times New Roman" panose="02020603050405020304" pitchFamily="18" charset="0"/>
              </a:rPr>
              <a:t>i</a:t>
            </a:r>
            <a:r>
              <a:rPr lang="en-US" sz="1800" dirty="0">
                <a:effectLst/>
                <a:latin typeface="Times New Roman" panose="02020603050405020304" pitchFamily="18" charset="0"/>
                <a:ea typeface="Times New Roman" panose="02020603050405020304" pitchFamily="18" charset="0"/>
              </a:rPr>
              <a:t>) a color anti-triplet diquark paired with a color triplet anti-diquark, or (ii) a color sextet diquark paired with a color anti-sextet anti diquark. </a:t>
            </a:r>
            <a:r>
              <a:rPr lang="en-US" sz="1800" dirty="0">
                <a:effectLst/>
                <a:latin typeface="Times New Roman" panose="02020603050405020304" pitchFamily="18" charset="0"/>
                <a:ea typeface="Calibri" panose="020F0502020204030204" pitchFamily="34" charset="0"/>
              </a:rPr>
              <a:t>So, if we consider tetraquark as two body system made up of diquark and anti-diquark then we can use equation (18), to calculate mass spectra of tetraquark.</a:t>
            </a:r>
          </a:p>
        </p:txBody>
      </p:sp>
      <p:sp>
        <p:nvSpPr>
          <p:cNvPr id="4" name="Slide Number Placeholder 3">
            <a:extLst>
              <a:ext uri="{FF2B5EF4-FFF2-40B4-BE49-F238E27FC236}">
                <a16:creationId xmlns:a16="http://schemas.microsoft.com/office/drawing/2014/main" id="{DB51307A-29EB-61FF-CF74-DA9D3E6AA5F7}"/>
              </a:ext>
            </a:extLst>
          </p:cNvPr>
          <p:cNvSpPr>
            <a:spLocks noGrp="1"/>
          </p:cNvSpPr>
          <p:nvPr>
            <p:ph type="sldNum" sz="quarter" idx="5"/>
          </p:nvPr>
        </p:nvSpPr>
        <p:spPr/>
        <p:txBody>
          <a:bodyPr/>
          <a:lstStyle/>
          <a:p>
            <a:fld id="{63166EF5-9774-495D-981A-634BCFAA3F62}" type="slidenum">
              <a:rPr lang="en-US" smtClean="0"/>
              <a:t>11</a:t>
            </a:fld>
            <a:endParaRPr lang="en-US"/>
          </a:p>
        </p:txBody>
      </p:sp>
    </p:spTree>
    <p:extLst>
      <p:ext uri="{BB962C8B-B14F-4D97-AF65-F5344CB8AC3E}">
        <p14:creationId xmlns:p14="http://schemas.microsoft.com/office/powerpoint/2010/main" val="17470763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Planned delivery: 1:25.</a:t>
            </a:r>
          </a:p>
          <a:p>
            <a:r>
              <a:t>This is the principal numerical table. The three ground envelopes are 4.140–4.484, 4.199–4.497 and 4.407–4.659 GeV. All S–F columns here are obtained from the inverse-bound construction with the independently specified slope calibration. Highlight the first P-wave doublet band, now 4.352–4.680 GeV after the corrected reference pairing. The intervals are model-input envelopes, not confidence intervals. They enclose separate C-input scenarios and preserve correlations within each scenario before taking the outer envelope. Do not read every cell aloud.</a:t>
            </a:r>
          </a:p>
          <a:p>
            <a:endParaRPr/>
          </a:p>
          <a:p>
            <a:r>
              <a:t>[Sources]</a:t>
            </a:r>
          </a:p>
          <a:p>
            <a:r>
              <a:t>Corrected NSTAR calculation report, NSTAR_2026_Hidden_Charm_Regge_Report_Corrected.pdf; equations, input tables, Tables 1 and 5–16.</a:t>
            </a:r>
          </a:p>
          <a:p>
            <a:r>
              <a:t>H.-T. An et al., Phys. Rev. D 100, 056004 (2019), Table V. https://doi.org/10.1103/PhysRevD.100.056004</a:t>
            </a:r>
          </a:p>
          <a:p>
            <a:r>
              <a:t>H.-T. An, K. Chen and X. Liu, Phys. Rev. D 105, 034018 (2022), Table VIII. https://doi.org/10.1103/PhysRevD.105.034018</a:t>
            </a:r>
          </a:p>
          <a:p>
            <a:r>
              <a:t>A. Ali et al., Mass spectrum of the hidden-charm pentaquarks in the compact diquark model, JHEP 10 (2019) 256, Table 8. https://doi.org/10.1007/JHEP10(2019)256</a:t>
            </a:r>
          </a:p>
          <a:p>
            <a:r>
              <a:t>Visual reference and authentic SVNIT logo: user-supplied Vandan RPS 6.pptx.</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Planned delivery: 0:40.</a:t>
            </a:r>
          </a:p>
          <a:p>
            <a:r>
              <a:t>The anti-charmed S-wave column contains theoretical input anchors. Only the P–F entries are excited-state predictions in this table. Their slopes are transferred from B using the paired roots consistent with the finite bound. The endpoint-sector excitations depend on this root prescription. The source input isospins remain distinct scenarios; the outer envelope does not claim one isospin-resolved trajectory. Each cell carries the J and parity appropriate to its orbital step.</a:t>
            </a:r>
          </a:p>
          <a:p>
            <a:endParaRPr/>
          </a:p>
          <a:p>
            <a:r>
              <a:t>[Sources]</a:t>
            </a:r>
          </a:p>
          <a:p>
            <a:r>
              <a:t>Corrected NSTAR calculation report, NSTAR_2026_Hidden_Charm_Regge_Report_Corrected.pdf; equations, input tables, Tables 1 and 5–16.</a:t>
            </a:r>
          </a:p>
          <a:p>
            <a:r>
              <a:t>H.-T. An et al., Phys. Rev. D 100, 056004 (2019), Table V. https://doi.org/10.1103/PhysRevD.100.056004</a:t>
            </a:r>
          </a:p>
          <a:p>
            <a:r>
              <a:t>H.-T. An, K. Chen and X. Liu, Phys. Rev. D 105, 034018 (2022), Table VIII. https://doi.org/10.1103/PhysRevD.105.034018</a:t>
            </a:r>
          </a:p>
          <a:p>
            <a:r>
              <a:t>A. Ali et al., Mass spectrum of the hidden-charm pentaquarks in the compact diquark model, JHEP 10 (2019) 256, Table 8. https://doi.org/10.1007/JHEP10(2019)256</a:t>
            </a:r>
          </a:p>
          <a:p>
            <a:r>
              <a:t>Visual reference and authentic SVNIT logo: user-supplied Vandan RPS 6.pptx.</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Planned delivery: 0:40.</a:t>
            </a:r>
          </a:p>
          <a:p>
            <a:r>
              <a:t>The C-sector S-wave column contains theoretical input anchors. Only the P–F entries are excited-state predictions in this table. Their slopes are transferred from B using the paired roots consistent with the finite bound. The endpoint-sector excitations depend on this root prescription. The source input isospins remain distinct scenarios; the outer envelope does not claim one isospin-resolved trajectory. Each cell carries the J and parity appropriate to its orbital step.</a:t>
            </a:r>
          </a:p>
          <a:p>
            <a:endParaRPr/>
          </a:p>
          <a:p>
            <a:r>
              <a:t>[Sources]</a:t>
            </a:r>
          </a:p>
          <a:p>
            <a:r>
              <a:t>Corrected NSTAR calculation report, NSTAR_2026_Hidden_Charm_Regge_Report_Corrected.pdf; equations, input tables, Tables 1 and 5–16.</a:t>
            </a:r>
          </a:p>
          <a:p>
            <a:r>
              <a:t>H.-T. An et al., Phys. Rev. D 100, 056004 (2019), Table V. https://doi.org/10.1103/PhysRevD.100.056004</a:t>
            </a:r>
          </a:p>
          <a:p>
            <a:r>
              <a:t>H.-T. An, K. Chen and X. Liu, Phys. Rev. D 105, 034018 (2022), Table VIII. https://doi.org/10.1103/PhysRevD.105.034018</a:t>
            </a:r>
          </a:p>
          <a:p>
            <a:r>
              <a:t>A. Ali et al., Mass spectrum of the hidden-charm pentaquarks in the compact diquark model, JHEP 10 (2019) 256, Table 8. https://doi.org/10.1007/JHEP10(2019)256</a:t>
            </a:r>
          </a:p>
          <a:p>
            <a:r>
              <a:t>Visual reference and authentic SVNIT logo: user-supplied Vandan RPS 6.pptx.</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Planned delivery: 0:40.</a:t>
            </a:r>
          </a:p>
          <a:p>
            <a:r>
              <a:t>Each panel represents one leading family in the (J,M squared) plane. The coloured region spans the allowed ground intercepts at its central calibrated slope. The S, P, D and F positions mark the relevant discrete orbital steps; the connecting line describes the assumed trajectory. A fixed Delta J gives a fixed Delta M squared, while mass gaps themselves become smaller at larger mass. This pattern is a consequence of the linear model and is not independent evidence confirming linearity. Different families can overlap in mass because their ground intercepts and slopes differ.</a:t>
            </a:r>
          </a:p>
          <a:p>
            <a:endParaRPr/>
          </a:p>
          <a:p>
            <a:r>
              <a:t>[Sources]</a:t>
            </a:r>
          </a:p>
          <a:p>
            <a:r>
              <a:t>Corrected NSTAR calculation report, NSTAR_2026_Hidden_Charm_Regge_Report_Corrected.pdf; equations, input tables, Tables 1 and 5–16.</a:t>
            </a:r>
          </a:p>
          <a:p>
            <a:r>
              <a:t>Visual reference and authentic SVNIT logo: user-supplied Vandan RPS 6.pptx.</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Planned delivery: 1:30.</a:t>
            </a:r>
          </a:p>
          <a:p>
            <a:r>
              <a:t>Compare the horizontal predicted S and P bands with the vertical two-body thresholds. All nominal hidden-charm S bands are above eta_c N and J/psi N. The Sigma_c-star D-star threshold at about 4.524–4.529 GeV is above the entire doublet and quartet S bands, while it lies inside the sextet S envelope. Several P bands cross additional open-charm thresholds. A band crossing a threshold means that its lower and upper portions allow different kinematic conclusions; it does not imply that one state spans the whole interval. Charge-combination threshold spans are shown where applicable. Isospin and nonzero dynamical couplings must also permit a decay. No claim about compact or molecular structure follows from threshold proximity alone.</a:t>
            </a:r>
          </a:p>
          <a:p>
            <a:endParaRPr/>
          </a:p>
          <a:p>
            <a:r>
              <a:t>[Sources]</a:t>
            </a:r>
          </a:p>
          <a:p>
            <a:r>
              <a:t>Corrected NSTAR calculation report, NSTAR_2026_Hidden_Charm_Regge_Report_Corrected.pdf; equations, input tables, Tables 1 and 5–16.</a:t>
            </a:r>
          </a:p>
          <a:p>
            <a:r>
              <a:t>PDG 2026 central masses, meson and baryon summary tables. https://pdg.lbl.gov/2026/tables/rpp2026-sum-mesons.pdf ; https://pdg.lbl.gov/2026/tables/rpp2026-sum-baryons.pdf</a:t>
            </a:r>
          </a:p>
          <a:p>
            <a:r>
              <a:t>Visual reference and authentic SVNIT logo: user-supplied Vandan RPS 6.pptx.</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Planned delivery: 1:05.</a:t>
            </a:r>
          </a:p>
          <a:p>
            <a:r>
              <a:t>The comparison is purely numerical. The 4312 and 4337 central masses lie in the doublet and quartet S envelopes. The 4440 and 4457 central masses lie in all three S envelopes and the doublet and quartet P envelopes. The 4337 contribution is labelled evidence, not given the same observational status as the 2019 peaks. Broad model-input envelopes make assignments nonunique. Also the orbital parameter in the Ali model was calibrated using the 4440 and 4457 structures; the quartet reference P mass is 4.457 GeV. Therefore the P-band overlaps are partly calibration-linked and cannot be called independent successful predictions. Measurements of spin/parity and channel couplings would discriminate more strongly.</a:t>
            </a:r>
          </a:p>
          <a:p>
            <a:endParaRPr/>
          </a:p>
          <a:p>
            <a:r>
              <a:t>[Sources]</a:t>
            </a:r>
          </a:p>
          <a:p>
            <a:r>
              <a:t>Corrected NSTAR calculation report, NSTAR_2026_Hidden_Charm_Regge_Report_Corrected.pdf; equations, input tables, Tables 1 and 5–16.</a:t>
            </a:r>
          </a:p>
          <a:p>
            <a:r>
              <a:t>LHCb Collaboration, Phys. Rev. Lett. 122, 222001 (2019). https://doi.org/10.1103/PhysRevLett.122.222001</a:t>
            </a:r>
          </a:p>
          <a:p>
            <a:r>
              <a:t>LHCb Collaboration, Phys. Rev. Lett. 128, 062001 (2022). https://doi.org/10.1103/PhysRevLett.128.062001</a:t>
            </a:r>
          </a:p>
          <a:p>
            <a:r>
              <a:t>A. Ali et al., Mass spectrum of the hidden-charm pentaquarks in the compact diquark model, JHEP 10 (2019) 256, Table 8. https://doi.org/10.1007/JHEP10(2019)256</a:t>
            </a:r>
          </a:p>
          <a:p>
            <a:r>
              <a:t>Visual reference and authentic SVNIT logo: user-supplied Vandan RPS 6.pptx.</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93105" y="802298"/>
            <a:ext cx="8561747"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93106" y="3531204"/>
            <a:ext cx="8561746"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95653A-4ECE-48BE-8DBE-12B1E731387E}" type="datetimeFigureOut">
              <a:rPr lang="en-US" smtClean="0"/>
              <a:t>9/7/2026</a:t>
            </a:fld>
            <a:endParaRPr lang="en-US"/>
          </a:p>
        </p:txBody>
      </p:sp>
      <p:sp>
        <p:nvSpPr>
          <p:cNvPr id="5" name="Footer Placeholder 4"/>
          <p:cNvSpPr>
            <a:spLocks noGrp="1"/>
          </p:cNvSpPr>
          <p:nvPr>
            <p:ph type="ftr" sz="quarter" idx="11"/>
          </p:nvPr>
        </p:nvSpPr>
        <p:spPr>
          <a:xfrm>
            <a:off x="2493105" y="329307"/>
            <a:ext cx="4897310"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05D0535C-6139-4955-8D60-1CC1DF1444CB}" type="slidenum">
              <a:rPr lang="en-US" smtClean="0"/>
              <a:t>‹#›</a:t>
            </a:fld>
            <a:endParaRPr lang="en-US"/>
          </a:p>
        </p:txBody>
      </p:sp>
      <p:cxnSp>
        <p:nvCxnSpPr>
          <p:cNvPr id="8" name="Straight Connector 7"/>
          <p:cNvCxnSpPr/>
          <p:nvPr/>
        </p:nvCxnSpPr>
        <p:spPr>
          <a:xfrm>
            <a:off x="2334637" y="798973"/>
            <a:ext cx="0" cy="2544756"/>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759040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95653A-4ECE-48BE-8DBE-12B1E731387E}"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D0535C-6139-4955-8D60-1CC1DF1444CB}" type="slidenum">
              <a:rPr lang="en-US" smtClean="0"/>
              <a:t>‹#›</a:t>
            </a:fld>
            <a:endParaRPr lang="en-US"/>
          </a:p>
        </p:txBody>
      </p:sp>
      <p:cxnSp>
        <p:nvCxnSpPr>
          <p:cNvPr id="8" name="Straight Connector 7"/>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829056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34813" y="1756130"/>
            <a:ext cx="8562580"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534695" y="3806195"/>
            <a:ext cx="8549990"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95653A-4ECE-48BE-8DBE-12B1E731387E}"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D0535C-6139-4955-8D60-1CC1DF1444CB}" type="slidenum">
              <a:rPr lang="en-US" smtClean="0"/>
              <a:t>‹#›</a:t>
            </a:fld>
            <a:endParaRPr lang="en-US"/>
          </a:p>
        </p:txBody>
      </p:sp>
      <p:cxnSp>
        <p:nvCxnSpPr>
          <p:cNvPr id="8" name="Straight Connector 7"/>
          <p:cNvCxnSpPr/>
          <p:nvPr/>
        </p:nvCxnSpPr>
        <p:spPr>
          <a:xfrm>
            <a:off x="1371687" y="798973"/>
            <a:ext cx="0" cy="2845107"/>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750367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34695" y="804889"/>
            <a:ext cx="9520157"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534695" y="2010878"/>
            <a:ext cx="4608576" cy="34381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54793" y="2017343"/>
            <a:ext cx="4604130"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195653A-4ECE-48BE-8DBE-12B1E731387E}" type="datetimeFigureOut">
              <a:rPr lang="en-US" smtClean="0"/>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D0535C-6139-4955-8D60-1CC1DF1444CB}" type="slidenum">
              <a:rPr lang="en-US" smtClean="0"/>
              <a:t>‹#›</a:t>
            </a:fld>
            <a:endParaRPr lang="en-US"/>
          </a:p>
        </p:txBody>
      </p:sp>
      <p:cxnSp>
        <p:nvCxnSpPr>
          <p:cNvPr id="9" name="Straight Connector 8"/>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993480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34695" y="804163"/>
            <a:ext cx="9520157"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34695" y="2019549"/>
            <a:ext cx="4608576"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34695" y="2824269"/>
            <a:ext cx="4608576"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4791" y="2023003"/>
            <a:ext cx="4608576"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4792" y="2821491"/>
            <a:ext cx="4608576"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195653A-4ECE-48BE-8DBE-12B1E731387E}" type="datetimeFigureOut">
              <a:rPr lang="en-US" smtClean="0"/>
              <a:t>9/7/2026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5D0535C-6139-4955-8D60-1CC1DF1444CB}" type="slidenum">
              <a:rPr lang="en-US" smtClean="0"/>
              <a:t>‹#›</a:t>
            </a:fld>
            <a:endParaRPr lang="en-US"/>
          </a:p>
        </p:txBody>
      </p:sp>
      <p:cxnSp>
        <p:nvCxnSpPr>
          <p:cNvPr id="11" name="Straight Connector 10"/>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117541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195653A-4ECE-48BE-8DBE-12B1E731387E}" type="datetimeFigureOut">
              <a:rPr lang="en-US" smtClean="0"/>
              <a:t>9/7/2026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D0535C-6139-4955-8D60-1CC1DF1444CB}" type="slidenum">
              <a:rPr lang="en-US" smtClean="0"/>
              <a:t>‹#›</a:t>
            </a:fld>
            <a:endParaRPr lang="en-US"/>
          </a:p>
        </p:txBody>
      </p:sp>
      <p:cxnSp>
        <p:nvCxnSpPr>
          <p:cNvPr id="7" name="Straight Connector 6"/>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687005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95653A-4ECE-48BE-8DBE-12B1E731387E}" type="datetimeFigureOut">
              <a:rPr lang="en-US" smtClean="0"/>
              <a:t>9/7/2026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5D0535C-6139-4955-8D60-1CC1DF1444CB}" type="slidenum">
              <a:rPr lang="en-US" smtClean="0"/>
              <a:t>‹#›</a:t>
            </a:fld>
            <a:endParaRPr lang="en-US"/>
          </a:p>
        </p:txBody>
      </p:sp>
    </p:spTree>
    <p:extLst>
      <p:ext uri="{BB962C8B-B14F-4D97-AF65-F5344CB8AC3E}">
        <p14:creationId xmlns:p14="http://schemas.microsoft.com/office/powerpoint/2010/main" val="29965542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34642" y="798973"/>
            <a:ext cx="3183128"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34695" y="3205491"/>
            <a:ext cx="3184989"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95653A-4ECE-48BE-8DBE-12B1E731387E}" type="datetimeFigureOut">
              <a:rPr lang="en-US" smtClean="0"/>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D0535C-6139-4955-8D60-1CC1DF1444CB}" type="slidenum">
              <a:rPr lang="en-US" smtClean="0"/>
              <a:t>‹#›</a:t>
            </a:fld>
            <a:endParaRPr lang="en-US"/>
          </a:p>
        </p:txBody>
      </p:sp>
      <p:cxnSp>
        <p:nvCxnSpPr>
          <p:cNvPr id="9" name="Straight Connector 8"/>
          <p:cNvCxnSpPr/>
          <p:nvPr/>
        </p:nvCxnSpPr>
        <p:spPr>
          <a:xfrm>
            <a:off x="1371687" y="798973"/>
            <a:ext cx="0" cy="2247117"/>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1181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a:xfrm>
              <a:off x="7477387" y="482170"/>
              <a:ext cx="4074533" cy="5149101"/>
            </a:xfrm>
            <a:prstGeom prst="rect">
              <a:avLst/>
            </a:prstGeom>
            <a:gradFill>
              <a:gsLst>
                <a:gs pos="0">
                  <a:schemeClr val="bg2">
                    <a:lumMod val="10000"/>
                  </a:schemeClr>
                </a:gs>
                <a:gs pos="100000">
                  <a:schemeClr val="bg2">
                    <a:lumMod val="10000"/>
                  </a:schemeClr>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prstMaterial="matte">
              <a:bevelT w="133350" h="50800" prst="divot"/>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535694" y="1129513"/>
            <a:ext cx="5447840"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534695" y="3145992"/>
            <a:ext cx="5440037"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534695" y="5469856"/>
            <a:ext cx="5440038" cy="320123"/>
          </a:xfrm>
        </p:spPr>
        <p:txBody>
          <a:bodyPr/>
          <a:lstStyle>
            <a:lvl1pPr algn="l">
              <a:defRPr/>
            </a:lvl1pPr>
          </a:lstStyle>
          <a:p>
            <a:fld id="{C195653A-4ECE-48BE-8DBE-12B1E731387E}" type="datetimeFigureOut">
              <a:rPr lang="en-US" smtClean="0"/>
              <a:t>9/7/2026</a:t>
            </a:fld>
            <a:endParaRPr lang="en-US"/>
          </a:p>
        </p:txBody>
      </p:sp>
      <p:sp>
        <p:nvSpPr>
          <p:cNvPr id="6" name="Footer Placeholder 5"/>
          <p:cNvSpPr>
            <a:spLocks noGrp="1"/>
          </p:cNvSpPr>
          <p:nvPr>
            <p:ph type="ftr" sz="quarter" idx="11"/>
          </p:nvPr>
        </p:nvSpPr>
        <p:spPr>
          <a:xfrm>
            <a:off x="1534910" y="318640"/>
            <a:ext cx="5453475" cy="320931"/>
          </a:xfrm>
        </p:spPr>
        <p:txBody>
          <a:bodyPr/>
          <a:lstStyle/>
          <a:p>
            <a:endParaRPr lang="en-US"/>
          </a:p>
        </p:txBody>
      </p:sp>
      <p:sp>
        <p:nvSpPr>
          <p:cNvPr id="7" name="Slide Number Placeholder 6"/>
          <p:cNvSpPr>
            <a:spLocks noGrp="1"/>
          </p:cNvSpPr>
          <p:nvPr>
            <p:ph type="sldNum" sz="quarter" idx="12"/>
          </p:nvPr>
        </p:nvSpPr>
        <p:spPr/>
        <p:txBody>
          <a:bodyPr/>
          <a:lstStyle/>
          <a:p>
            <a:fld id="{05D0535C-6139-4955-8D60-1CC1DF1444CB}" type="slidenum">
              <a:rPr lang="en-US" smtClean="0"/>
              <a:t>‹#›</a:t>
            </a:fld>
            <a:endParaRPr lang="en-US"/>
          </a:p>
        </p:txBody>
      </p:sp>
      <p:cxnSp>
        <p:nvCxnSpPr>
          <p:cNvPr id="14" name="Straight Connector 13"/>
          <p:cNvCxnSpPr/>
          <p:nvPr/>
        </p:nvCxnSpPr>
        <p:spPr>
          <a:xfrm>
            <a:off x="1371687" y="798973"/>
            <a:ext cx="0" cy="2161124"/>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953008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95653A-4ECE-48BE-8DBE-12B1E731387E}"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D0535C-6139-4955-8D60-1CC1DF1444CB}" type="slidenum">
              <a:rPr lang="en-US" smtClean="0"/>
              <a:t>‹#›</a:t>
            </a:fld>
            <a:endParaRPr lang="en-US"/>
          </a:p>
        </p:txBody>
      </p:sp>
      <p:cxnSp>
        <p:nvCxnSpPr>
          <p:cNvPr id="8" name="Straight Connector 7"/>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679742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883863"/>
            <a:ext cx="1615742" cy="457499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534694" y="883863"/>
            <a:ext cx="7738807" cy="45749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95653A-4ECE-48BE-8DBE-12B1E731387E}"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D0535C-6139-4955-8D60-1CC1DF1444CB}" type="slidenum">
              <a:rPr lang="en-US" smtClean="0"/>
              <a:t>‹#›</a:t>
            </a:fld>
            <a:endParaRPr lang="en-US"/>
          </a:p>
        </p:txBody>
      </p:sp>
      <p:cxnSp>
        <p:nvCxnSpPr>
          <p:cNvPr id="8" name="Straight Connector 7"/>
          <p:cNvCxnSpPr/>
          <p:nvPr/>
        </p:nvCxnSpPr>
        <p:spPr>
          <a:xfrm flipH="1">
            <a:off x="9439111" y="719272"/>
            <a:ext cx="1615742" cy="0"/>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742510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Rectangle 8"/>
          <p:cNvSpPr/>
          <p:nvPr/>
        </p:nvSpPr>
        <p:spPr>
          <a:xfrm>
            <a:off x="0" y="2015732"/>
            <a:ext cx="12192000" cy="4118829"/>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srcRect t="2769" b="-2769"/>
          <a:stretch/>
        </p:blipFill>
        <p:spPr>
          <a:xfrm>
            <a:off x="0" y="6135624"/>
            <a:ext cx="12192000" cy="742950"/>
          </a:xfrm>
          <a:prstGeom prst="rect">
            <a:avLst/>
          </a:prstGeom>
        </p:spPr>
      </p:pic>
      <p:sp>
        <p:nvSpPr>
          <p:cNvPr id="2" name="Title Placeholder 1"/>
          <p:cNvSpPr>
            <a:spLocks noGrp="1"/>
          </p:cNvSpPr>
          <p:nvPr>
            <p:ph type="title"/>
          </p:nvPr>
        </p:nvSpPr>
        <p:spPr>
          <a:xfrm>
            <a:off x="1534696" y="804519"/>
            <a:ext cx="9520158" cy="104923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534696" y="2015732"/>
            <a:ext cx="9520158"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C195653A-4ECE-48BE-8DBE-12B1E731387E}" type="datetimeFigureOut">
              <a:rPr lang="en-US" smtClean="0"/>
              <a:t>9/7/2026</a:t>
            </a:fld>
            <a:endParaRPr lang="en-US"/>
          </a:p>
        </p:txBody>
      </p:sp>
      <p:sp>
        <p:nvSpPr>
          <p:cNvPr id="5" name="Footer Placeholder 4"/>
          <p:cNvSpPr>
            <a:spLocks noGrp="1"/>
          </p:cNvSpPr>
          <p:nvPr>
            <p:ph type="ftr" sz="quarter" idx="3"/>
          </p:nvPr>
        </p:nvSpPr>
        <p:spPr>
          <a:xfrm>
            <a:off x="1534695" y="329307"/>
            <a:ext cx="5855719"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05D0535C-6139-4955-8D60-1CC1DF1444CB}" type="slidenum">
              <a:rPr lang="en-US" smtClean="0"/>
              <a:t>‹#›</a:t>
            </a:fld>
            <a:endParaRPr lang="en-US"/>
          </a:p>
        </p:txBody>
      </p:sp>
      <p:cxnSp>
        <p:nvCxnSpPr>
          <p:cNvPr id="12" name="Straight Connector 11"/>
          <p:cNvCxnSpPr/>
          <p:nvPr/>
        </p:nvCxnSpPr>
        <p:spPr>
          <a:xfrm>
            <a:off x="0" y="6141705"/>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873187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3200" b="0" i="0" kern="1200" cap="none">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AAB59-2AA4-4CC9-ABBA-A9CE6B576E77}"/>
              </a:ext>
            </a:extLst>
          </p:cNvPr>
          <p:cNvSpPr>
            <a:spLocks noGrp="1"/>
          </p:cNvSpPr>
          <p:nvPr>
            <p:ph type="ctrTitle"/>
          </p:nvPr>
        </p:nvSpPr>
        <p:spPr>
          <a:xfrm>
            <a:off x="2555247" y="2388093"/>
            <a:ext cx="8561747" cy="2166152"/>
          </a:xfrm>
        </p:spPr>
        <p:txBody>
          <a:bodyPr>
            <a:normAutofit fontScale="90000"/>
          </a:bodyPr>
          <a:lstStyle/>
          <a:p>
            <a:pPr algn="ctr">
              <a:lnSpc>
                <a:spcPct val="100000"/>
              </a:lnSpc>
            </a:pPr>
            <a:br>
              <a:rPr lang="en-GB" sz="2700" b="1" dirty="0">
                <a:solidFill>
                  <a:srgbClr val="002060"/>
                </a:solidFill>
                <a:latin typeface="Times New Roman" panose="02020603050405020304" pitchFamily="18" charset="0"/>
              </a:rPr>
            </a:br>
            <a:r>
              <a:rPr lang="en-GB" sz="2700" b="1" dirty="0">
                <a:solidFill>
                  <a:srgbClr val="002060"/>
                </a:solidFill>
                <a:latin typeface="Times New Roman" panose="02020603050405020304" pitchFamily="18" charset="0"/>
              </a:rPr>
              <a:t>Hidden-Charm Pentaquark Baryon Resonances in Regge Phenomenology: Spectra and Threshold Patterns</a:t>
            </a:r>
            <a:br>
              <a:rPr lang="en-US" altLang="en-US" sz="2000" b="1" dirty="0">
                <a:solidFill>
                  <a:schemeClr val="accent5">
                    <a:lumMod val="75000"/>
                  </a:schemeClr>
                </a:solidFill>
                <a:latin typeface="Times New Roman" panose="02020603050405020304" pitchFamily="18" charset="0"/>
                <a:cs typeface="Calibri" panose="020F0502020204030204" pitchFamily="34" charset="0"/>
              </a:rPr>
            </a:br>
            <a:r>
              <a:rPr lang="en-US" altLang="en-US" sz="1600" b="1" i="1" dirty="0">
                <a:solidFill>
                  <a:schemeClr val="accent5">
                    <a:lumMod val="75000"/>
                  </a:schemeClr>
                </a:solidFill>
                <a:latin typeface="Times New Roman" panose="02020603050405020304" pitchFamily="18" charset="0"/>
                <a:cs typeface="Calibri" panose="020F0502020204030204" pitchFamily="34" charset="0"/>
              </a:rPr>
              <a:t>Present</a:t>
            </a:r>
            <a:r>
              <a:rPr lang="en-US" altLang="en-US" sz="1600" b="1" i="1" dirty="0">
                <a:latin typeface="Times New Roman" panose="02020603050405020304" pitchFamily="18" charset="0"/>
                <a:cs typeface="Calibri" panose="020F0502020204030204" pitchFamily="34" charset="0"/>
              </a:rPr>
              <a:t>ed  by</a:t>
            </a:r>
            <a:br>
              <a:rPr lang="en-US" altLang="en-US" sz="2000" b="1" dirty="0">
                <a:solidFill>
                  <a:schemeClr val="accent5">
                    <a:lumMod val="75000"/>
                  </a:schemeClr>
                </a:solidFill>
                <a:latin typeface="Times New Roman" panose="02020603050405020304" pitchFamily="18" charset="0"/>
                <a:cs typeface="Calibri" panose="020F0502020204030204" pitchFamily="34" charset="0"/>
              </a:rPr>
            </a:br>
            <a:r>
              <a:rPr lang="en-US" altLang="en-US" sz="1800" b="1" dirty="0">
                <a:solidFill>
                  <a:srgbClr val="C00000"/>
                </a:solidFill>
                <a:latin typeface="Times New Roman" panose="02020603050405020304" pitchFamily="18" charset="0"/>
                <a:cs typeface="Calibri" panose="020F0502020204030204" pitchFamily="34" charset="0"/>
              </a:rPr>
              <a:t>VANDAN K. PATEL</a:t>
            </a:r>
            <a:br>
              <a:rPr lang="en-US" altLang="en-US" sz="2000" b="1" dirty="0">
                <a:solidFill>
                  <a:schemeClr val="accent5">
                    <a:lumMod val="75000"/>
                  </a:schemeClr>
                </a:solidFill>
                <a:latin typeface="Times New Roman" panose="02020603050405020304" pitchFamily="18" charset="0"/>
                <a:cs typeface="Calibri" panose="020F0502020204030204" pitchFamily="34" charset="0"/>
              </a:rPr>
            </a:br>
            <a:r>
              <a:rPr lang="en-US" altLang="en-US" sz="2000" b="1" dirty="0">
                <a:solidFill>
                  <a:schemeClr val="accent5">
                    <a:lumMod val="75000"/>
                  </a:schemeClr>
                </a:solidFill>
                <a:latin typeface="Times New Roman" panose="02020603050405020304" pitchFamily="18" charset="0"/>
                <a:cs typeface="Calibri" panose="020F0502020204030204" pitchFamily="34" charset="0"/>
              </a:rPr>
              <a:t> </a:t>
            </a:r>
            <a:r>
              <a:rPr lang="en-US" altLang="en-US" sz="1300" dirty="0">
                <a:latin typeface="Times New Roman" panose="02020603050405020304" pitchFamily="18" charset="0"/>
                <a:cs typeface="Calibri" panose="020F0502020204030204" pitchFamily="34" charset="0"/>
              </a:rPr>
              <a:t>Under the Supervision of</a:t>
            </a:r>
            <a:br>
              <a:rPr lang="en-US" altLang="en-US" sz="1300" dirty="0">
                <a:latin typeface="Times New Roman" panose="02020603050405020304" pitchFamily="18" charset="0"/>
                <a:cs typeface="Calibri" panose="020F0502020204030204" pitchFamily="34" charset="0"/>
              </a:rPr>
            </a:br>
            <a:r>
              <a:rPr lang="en-US" altLang="en-US" sz="1600" b="1" dirty="0">
                <a:solidFill>
                  <a:srgbClr val="0033CC"/>
                </a:solidFill>
                <a:latin typeface="Times New Roman" panose="02020603050405020304" pitchFamily="18" charset="0"/>
                <a:cs typeface="Calibri" panose="020F0502020204030204" pitchFamily="34" charset="0"/>
              </a:rPr>
              <a:t>Prof. A.K. Rai </a:t>
            </a:r>
            <a:br>
              <a:rPr lang="en-US" altLang="en-US" sz="1600" b="1" dirty="0">
                <a:solidFill>
                  <a:srgbClr val="0033CC"/>
                </a:solidFill>
                <a:latin typeface="Times New Roman" panose="02020603050405020304" pitchFamily="18" charset="0"/>
                <a:cs typeface="Calibri" panose="020F0502020204030204" pitchFamily="34" charset="0"/>
              </a:rPr>
            </a:br>
            <a:r>
              <a:rPr lang="en-US" altLang="en-US" sz="1000" dirty="0">
                <a:solidFill>
                  <a:srgbClr val="336699"/>
                </a:solidFill>
                <a:latin typeface="Times New Roman" panose="02020603050405020304" pitchFamily="18" charset="0"/>
                <a:cs typeface="Calibri" panose="020F0502020204030204" pitchFamily="34" charset="0"/>
              </a:rPr>
              <a:t>(Professor)</a:t>
            </a:r>
            <a:br>
              <a:rPr lang="en-US" altLang="en-US" sz="1000" dirty="0">
                <a:solidFill>
                  <a:srgbClr val="336699"/>
                </a:solidFill>
                <a:latin typeface="Times New Roman" panose="02020603050405020304" pitchFamily="18" charset="0"/>
                <a:cs typeface="Calibri" panose="020F0502020204030204" pitchFamily="34" charset="0"/>
              </a:rPr>
            </a:br>
            <a:endParaRPr lang="en-US" sz="1000" dirty="0">
              <a:solidFill>
                <a:srgbClr val="336699"/>
              </a:solidFill>
              <a:latin typeface="Times New Roman" panose="02020603050405020304" pitchFamily="18" charset="0"/>
              <a:cs typeface="Calibri" panose="020F0502020204030204" pitchFamily="34" charset="0"/>
            </a:endParaRPr>
          </a:p>
        </p:txBody>
      </p:sp>
      <p:sp>
        <p:nvSpPr>
          <p:cNvPr id="5" name="Rectangle 4">
            <a:extLst>
              <a:ext uri="{FF2B5EF4-FFF2-40B4-BE49-F238E27FC236}">
                <a16:creationId xmlns:a16="http://schemas.microsoft.com/office/drawing/2014/main" id="{BA7AC9FE-F782-4CEB-9605-914E4DECAFFE}"/>
              </a:ext>
            </a:extLst>
          </p:cNvPr>
          <p:cNvSpPr/>
          <p:nvPr/>
        </p:nvSpPr>
        <p:spPr>
          <a:xfrm>
            <a:off x="3788122" y="5638788"/>
            <a:ext cx="6096000" cy="861774"/>
          </a:xfrm>
          <a:prstGeom prst="rect">
            <a:avLst/>
          </a:prstGeom>
        </p:spPr>
        <p:txBody>
          <a:bodyPr>
            <a:spAutoFit/>
          </a:bodyPr>
          <a:lstStyle/>
          <a:p>
            <a:pPr algn="ctr"/>
            <a:r>
              <a:rPr lang="en-US" altLang="en-US" sz="1600" dirty="0">
                <a:solidFill>
                  <a:srgbClr val="17375E"/>
                </a:solidFill>
                <a:latin typeface="Times New Roman" panose="02020603050405020304" pitchFamily="18" charset="0"/>
                <a:cs typeface="Calibri" panose="020F0502020204030204" pitchFamily="34" charset="0"/>
              </a:rPr>
              <a:t>Department of Physics</a:t>
            </a:r>
            <a:endParaRPr lang="en-US" altLang="en-US" sz="1600" dirty="0"/>
          </a:p>
          <a:p>
            <a:pPr algn="ctr"/>
            <a:r>
              <a:rPr lang="en-US" altLang="en-US" sz="1600" dirty="0">
                <a:solidFill>
                  <a:srgbClr val="17375E"/>
                </a:solidFill>
                <a:latin typeface="Times New Roman" panose="02020603050405020304" pitchFamily="18" charset="0"/>
                <a:cs typeface="Calibri" panose="020F0502020204030204" pitchFamily="34" charset="0"/>
              </a:rPr>
              <a:t>Sardar Vallabhbhai National Institute of Technology</a:t>
            </a:r>
            <a:endParaRPr lang="en-US" altLang="en-US" sz="1600" dirty="0"/>
          </a:p>
          <a:p>
            <a:pPr algn="ctr"/>
            <a:r>
              <a:rPr lang="en-US" altLang="en-US" sz="1600" dirty="0">
                <a:solidFill>
                  <a:srgbClr val="17375E"/>
                </a:solidFill>
                <a:latin typeface="Times New Roman" panose="02020603050405020304" pitchFamily="18" charset="0"/>
                <a:cs typeface="Calibri" panose="020F0502020204030204" pitchFamily="34" charset="0"/>
              </a:rPr>
              <a:t>Surat– 395 007</a:t>
            </a:r>
            <a:endParaRPr lang="en-US" altLang="en-US" sz="1600" dirty="0"/>
          </a:p>
        </p:txBody>
      </p:sp>
      <p:pic>
        <p:nvPicPr>
          <p:cNvPr id="6" name="Picture 5">
            <a:extLst>
              <a:ext uri="{FF2B5EF4-FFF2-40B4-BE49-F238E27FC236}">
                <a16:creationId xmlns:a16="http://schemas.microsoft.com/office/drawing/2014/main" id="{9745A21D-824E-C586-067E-65B079FF2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76739" y="4554245"/>
            <a:ext cx="1118765" cy="1084543"/>
          </a:xfrm>
          <a:prstGeom prst="rect">
            <a:avLst/>
          </a:prstGeom>
        </p:spPr>
      </p:pic>
      <p:sp>
        <p:nvSpPr>
          <p:cNvPr id="10" name="TextBox 9">
            <a:extLst>
              <a:ext uri="{FF2B5EF4-FFF2-40B4-BE49-F238E27FC236}">
                <a16:creationId xmlns:a16="http://schemas.microsoft.com/office/drawing/2014/main" id="{602819A8-BEE6-B4B9-C132-EC66AF1F2F13}"/>
              </a:ext>
            </a:extLst>
          </p:cNvPr>
          <p:cNvSpPr txBox="1"/>
          <p:nvPr/>
        </p:nvSpPr>
        <p:spPr>
          <a:xfrm>
            <a:off x="2555247" y="542514"/>
            <a:ext cx="8791930" cy="830997"/>
          </a:xfrm>
          <a:prstGeom prst="rect">
            <a:avLst/>
          </a:prstGeom>
          <a:noFill/>
        </p:spPr>
        <p:txBody>
          <a:bodyPr wrap="square">
            <a:spAutoFit/>
          </a:bodyPr>
          <a:lstStyle/>
          <a:p>
            <a:pPr algn="ctr"/>
            <a:r>
              <a:rPr lang="en-GB" sz="2400" b="1" dirty="0">
                <a:solidFill>
                  <a:schemeClr val="accent4"/>
                </a:solidFill>
                <a:latin typeface="Times New Roman" panose="02020603050405020304" pitchFamily="18" charset="0"/>
              </a:rPr>
              <a:t>15th International Workshop on the Physics of Excited Nucleons</a:t>
            </a:r>
          </a:p>
          <a:p>
            <a:pPr algn="ctr"/>
            <a:r>
              <a:rPr lang="en-GB" sz="2400" b="1" dirty="0">
                <a:solidFill>
                  <a:schemeClr val="accent4"/>
                </a:solidFill>
                <a:latin typeface="Times New Roman" panose="02020603050405020304" pitchFamily="18" charset="0"/>
              </a:rPr>
              <a:t>(NSTAR 2026)</a:t>
            </a:r>
            <a:endParaRPr lang="en-IN" sz="2400" dirty="0"/>
          </a:p>
        </p:txBody>
      </p:sp>
      <p:pic>
        <p:nvPicPr>
          <p:cNvPr id="4" name="Picture 3">
            <a:extLst>
              <a:ext uri="{FF2B5EF4-FFF2-40B4-BE49-F238E27FC236}">
                <a16:creationId xmlns:a16="http://schemas.microsoft.com/office/drawing/2014/main" id="{AF23B7F1-36A2-F7CE-EAE8-150DDFDD33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00255" y="1447969"/>
            <a:ext cx="2301914" cy="1010085"/>
          </a:xfrm>
          <a:prstGeom prst="rect">
            <a:avLst/>
          </a:prstGeom>
        </p:spPr>
      </p:pic>
    </p:spTree>
    <p:extLst>
      <p:ext uri="{BB962C8B-B14F-4D97-AF65-F5344CB8AC3E}">
        <p14:creationId xmlns:p14="http://schemas.microsoft.com/office/powerpoint/2010/main" val="12144805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7153B-5E7E-4AD4-8547-ABF2AA73A8D6}"/>
              </a:ext>
            </a:extLst>
          </p:cNvPr>
          <p:cNvSpPr>
            <a:spLocks noGrp="1"/>
          </p:cNvSpPr>
          <p:nvPr>
            <p:ph type="title"/>
          </p:nvPr>
        </p:nvSpPr>
        <p:spPr>
          <a:xfrm>
            <a:off x="1534696" y="112062"/>
            <a:ext cx="9520158" cy="1049235"/>
          </a:xfrm>
        </p:spPr>
        <p:txBody>
          <a:bodyPr/>
          <a:lstStyle/>
          <a:p>
            <a:r>
              <a:rPr lang="en-US" dirty="0"/>
              <a:t>Outline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3B7356B-D658-4835-A875-1BA9F813F1C9}"/>
                  </a:ext>
                </a:extLst>
              </p:cNvPr>
              <p:cNvSpPr>
                <a:spLocks noGrp="1"/>
              </p:cNvSpPr>
              <p:nvPr>
                <p:ph idx="1"/>
              </p:nvPr>
            </p:nvSpPr>
            <p:spPr>
              <a:xfrm>
                <a:off x="1534696" y="1269507"/>
                <a:ext cx="9520158" cy="5024761"/>
              </a:xfrm>
            </p:spPr>
            <p:txBody>
              <a:bodyPr>
                <a:normAutofit fontScale="92500" lnSpcReduction="10000"/>
              </a:bodyPr>
              <a:lstStyle/>
              <a:p>
                <a:r>
                  <a:rPr lang="en-US" sz="1600" dirty="0"/>
                  <a:t>Introduction and Motivation</a:t>
                </a:r>
              </a:p>
              <a:p>
                <a:r>
                  <a:rPr lang="en-US" sz="1600" dirty="0"/>
                  <a:t>Regge Phenomenology</a:t>
                </a:r>
              </a:p>
              <a:p>
                <a:pPr lvl="1"/>
                <a:r>
                  <a:rPr lang="en-US" sz="1600" dirty="0"/>
                  <a:t>Background</a:t>
                </a:r>
              </a:p>
              <a:p>
                <a:pPr lvl="1"/>
                <a:r>
                  <a:rPr lang="en-US" sz="1600" dirty="0"/>
                  <a:t>Methodology</a:t>
                </a:r>
              </a:p>
              <a:p>
                <a:pPr lvl="1"/>
                <a:r>
                  <a:rPr lang="en-US" sz="1600" dirty="0"/>
                  <a:t>Linear mass inequalities and quadratic mass inequalities</a:t>
                </a:r>
              </a:p>
              <a:p>
                <a:r>
                  <a:rPr lang="en-US" sz="1600" dirty="0"/>
                  <a:t>Pentaquark mass spectra</a:t>
                </a:r>
              </a:p>
              <a:p>
                <a:pPr lvl="1"/>
                <a:r>
                  <a:rPr lang="en-US" sz="1600" dirty="0"/>
                  <a:t>Pentaquark as diquark-diquark-antiquark</a:t>
                </a:r>
              </a:p>
              <a:p>
                <a:pPr lvl="1"/>
                <a:r>
                  <a:rPr lang="en-US" sz="1600" dirty="0"/>
                  <a:t>Mass spectra of </a:t>
                </a:r>
                <a14:m>
                  <m:oMath xmlns:m="http://schemas.openxmlformats.org/officeDocument/2006/math">
                    <m:r>
                      <a:rPr lang="en-IN" sz="1600" i="1">
                        <a:latin typeface="Cambria Math" panose="02040503050406030204" pitchFamily="18" charset="0"/>
                      </a:rPr>
                      <m:t>𝑛𝑛𝑛𝑐</m:t>
                    </m:r>
                    <m:acc>
                      <m:accPr>
                        <m:chr m:val="̅"/>
                        <m:ctrlPr>
                          <a:rPr lang="en-US" sz="1600" i="1">
                            <a:latin typeface="Cambria Math" panose="02040503050406030204" pitchFamily="18" charset="0"/>
                          </a:rPr>
                        </m:ctrlPr>
                      </m:accPr>
                      <m:e>
                        <m:r>
                          <a:rPr lang="en-US" sz="1600" i="1">
                            <a:latin typeface="Cambria Math" panose="02040503050406030204" pitchFamily="18" charset="0"/>
                          </a:rPr>
                          <m:t>𝑐</m:t>
                        </m:r>
                      </m:e>
                    </m:acc>
                  </m:oMath>
                </a14:m>
                <a:r>
                  <a:rPr lang="en-US" sz="1600" i="1" dirty="0"/>
                  <a:t>, </a:t>
                </a:r>
                <a14:m>
                  <m:oMath xmlns:m="http://schemas.openxmlformats.org/officeDocument/2006/math">
                    <m:r>
                      <a:rPr lang="en-IN" sz="1600" i="1">
                        <a:latin typeface="Cambria Math" panose="02040503050406030204" pitchFamily="18" charset="0"/>
                      </a:rPr>
                      <m:t>𝑛𝑛𝑛𝑛</m:t>
                    </m:r>
                    <m:acc>
                      <m:accPr>
                        <m:chr m:val="̅"/>
                        <m:ctrlPr>
                          <a:rPr lang="en-US" sz="1600" i="1">
                            <a:latin typeface="Cambria Math" panose="02040503050406030204" pitchFamily="18" charset="0"/>
                          </a:rPr>
                        </m:ctrlPr>
                      </m:accPr>
                      <m:e>
                        <m:r>
                          <a:rPr lang="en-US" sz="1600" i="1">
                            <a:latin typeface="Cambria Math" panose="02040503050406030204" pitchFamily="18" charset="0"/>
                          </a:rPr>
                          <m:t>𝑐</m:t>
                        </m:r>
                      </m:e>
                    </m:acc>
                  </m:oMath>
                </a14:m>
                <a:r>
                  <a:rPr lang="en-US" sz="1600" i="1" dirty="0"/>
                  <a:t> </a:t>
                </a:r>
                <a:r>
                  <a:rPr lang="en-US" sz="1600" dirty="0"/>
                  <a:t>and</a:t>
                </a:r>
                <a:r>
                  <a:rPr lang="en-US" sz="1600" i="1" dirty="0"/>
                  <a:t> </a:t>
                </a:r>
                <a14:m>
                  <m:oMath xmlns:m="http://schemas.openxmlformats.org/officeDocument/2006/math">
                    <m:r>
                      <a:rPr lang="en-IN" sz="1600" i="1">
                        <a:latin typeface="Cambria Math" panose="02040503050406030204" pitchFamily="18" charset="0"/>
                      </a:rPr>
                      <m:t>𝑛𝑐𝑛𝑐</m:t>
                    </m:r>
                    <m:acc>
                      <m:accPr>
                        <m:chr m:val="̅"/>
                        <m:ctrlPr>
                          <a:rPr lang="en-US" sz="1600" i="1">
                            <a:latin typeface="Cambria Math" panose="02040503050406030204" pitchFamily="18" charset="0"/>
                          </a:rPr>
                        </m:ctrlPr>
                      </m:accPr>
                      <m:e>
                        <m:r>
                          <a:rPr lang="en-US" sz="1600" i="1">
                            <a:latin typeface="Cambria Math" panose="02040503050406030204" pitchFamily="18" charset="0"/>
                          </a:rPr>
                          <m:t>𝑐</m:t>
                        </m:r>
                      </m:e>
                    </m:acc>
                  </m:oMath>
                </a14:m>
                <a:r>
                  <a:rPr lang="en-US" sz="1600" i="1" dirty="0"/>
                  <a:t> </a:t>
                </a:r>
                <a:r>
                  <a:rPr lang="en-US" sz="1600" dirty="0"/>
                  <a:t>pentaquark in </a:t>
                </a:r>
                <a14:m>
                  <m:oMath xmlns:m="http://schemas.openxmlformats.org/officeDocument/2006/math">
                    <m:r>
                      <a:rPr lang="en-US" sz="1600">
                        <a:latin typeface="Cambria Math" panose="02040503050406030204" pitchFamily="18" charset="0"/>
                      </a:rPr>
                      <m:t>(</m:t>
                    </m:r>
                    <m:r>
                      <a:rPr lang="en-US" sz="1600" i="1">
                        <a:latin typeface="Cambria Math" panose="02040503050406030204" pitchFamily="18" charset="0"/>
                      </a:rPr>
                      <m:t>𝐽</m:t>
                    </m:r>
                    <m:r>
                      <a:rPr lang="en-US" sz="1600">
                        <a:latin typeface="Cambria Math" panose="02040503050406030204" pitchFamily="18" charset="0"/>
                      </a:rPr>
                      <m:t>,</m:t>
                    </m:r>
                    <m:sSup>
                      <m:sSupPr>
                        <m:ctrlPr>
                          <a:rPr lang="en-US" sz="1600" i="1">
                            <a:latin typeface="Cambria Math" panose="02040503050406030204" pitchFamily="18" charset="0"/>
                          </a:rPr>
                        </m:ctrlPr>
                      </m:sSupPr>
                      <m:e>
                        <m:r>
                          <a:rPr lang="en-US" sz="1600" i="1">
                            <a:latin typeface="Cambria Math" panose="02040503050406030204" pitchFamily="18" charset="0"/>
                          </a:rPr>
                          <m:t>𝑀</m:t>
                        </m:r>
                      </m:e>
                      <m:sup>
                        <m:r>
                          <a:rPr lang="en-US" sz="1600" i="1">
                            <a:latin typeface="Cambria Math" panose="02040503050406030204" pitchFamily="18" charset="0"/>
                          </a:rPr>
                          <m:t>2</m:t>
                        </m:r>
                      </m:sup>
                    </m:sSup>
                    <m:r>
                      <a:rPr lang="en-US" sz="1600">
                        <a:latin typeface="Cambria Math" panose="02040503050406030204" pitchFamily="18" charset="0"/>
                      </a:rPr>
                      <m:t>)</m:t>
                    </m:r>
                  </m:oMath>
                </a14:m>
                <a:r>
                  <a:rPr lang="en-US" sz="1600" dirty="0"/>
                  <a:t> plane</a:t>
                </a:r>
              </a:p>
              <a:p>
                <a:r>
                  <a:rPr lang="en-GB" sz="1600" dirty="0">
                    <a:solidFill>
                      <a:srgbClr val="111111"/>
                    </a:solidFill>
                    <a:ea typeface="Palatino Linotype"/>
                    <a:cs typeface="Palatino Linotype"/>
                  </a:rPr>
                  <a:t>Hidden charm linear trajectories of the leading sequences</a:t>
                </a:r>
              </a:p>
              <a:p>
                <a:r>
                  <a:rPr lang="en-GB" sz="1600" dirty="0">
                    <a:solidFill>
                      <a:srgbClr val="111111"/>
                    </a:solidFill>
                    <a:ea typeface="Palatino Linotype"/>
                    <a:cs typeface="Palatino Linotype"/>
                  </a:rPr>
                  <a:t>Hidden charm ground bands intersections with several thresholds</a:t>
                </a:r>
              </a:p>
              <a:p>
                <a:r>
                  <a:rPr lang="en-IN" sz="1600" dirty="0">
                    <a:solidFill>
                      <a:srgbClr val="111111"/>
                    </a:solidFill>
                    <a:ea typeface="Palatino Linotype"/>
                    <a:cs typeface="Palatino Linotype"/>
                  </a:rPr>
                  <a:t>Reported </a:t>
                </a:r>
                <a14:m>
                  <m:oMath xmlns:m="http://schemas.openxmlformats.org/officeDocument/2006/math">
                    <m:sSub>
                      <m:sSubPr>
                        <m:ctrlPr>
                          <a:rPr lang="ar-AE" sz="1600" i="1">
                            <a:solidFill>
                              <a:srgbClr val="111111"/>
                            </a:solidFill>
                            <a:latin typeface="Cambria Math" panose="02040503050406030204" pitchFamily="18" charset="0"/>
                          </a:rPr>
                        </m:ctrlPr>
                      </m:sSubPr>
                      <m:e>
                        <m:r>
                          <m:rPr>
                            <m:sty m:val="p"/>
                          </m:rPr>
                          <a:rPr lang="en-IN" sz="1600" i="1">
                            <a:solidFill>
                              <a:srgbClr val="111111"/>
                            </a:solidFill>
                            <a:latin typeface="Cambria Math" panose="02040503050406030204" pitchFamily="18" charset="0"/>
                          </a:rPr>
                          <m:t>P</m:t>
                        </m:r>
                      </m:e>
                      <m:sub>
                        <m:r>
                          <m:rPr>
                            <m:sty m:val="p"/>
                          </m:rPr>
                          <a:rPr lang="en-IN" sz="1600" i="1">
                            <a:solidFill>
                              <a:srgbClr val="111111"/>
                            </a:solidFill>
                            <a:latin typeface="Cambria Math" panose="02040503050406030204" pitchFamily="18" charset="0"/>
                          </a:rPr>
                          <m:t>c</m:t>
                        </m:r>
                      </m:sub>
                    </m:sSub>
                  </m:oMath>
                </a14:m>
                <a:r>
                  <a:rPr lang="ar-AE" sz="1600" dirty="0">
                    <a:solidFill>
                      <a:srgbClr val="111111"/>
                    </a:solidFill>
                    <a:ea typeface="Palatino Linotype"/>
                    <a:cs typeface="Palatino Linotype"/>
                  </a:rPr>
                  <a:t> </a:t>
                </a:r>
                <a:r>
                  <a:rPr lang="en-IN" sz="1600" dirty="0">
                    <a:solidFill>
                      <a:srgbClr val="111111"/>
                    </a:solidFill>
                    <a:ea typeface="Palatino Linotype"/>
                    <a:cs typeface="Palatino Linotype"/>
                  </a:rPr>
                  <a:t>masses overlaps with several bands</a:t>
                </a:r>
              </a:p>
              <a:p>
                <a:r>
                  <a:rPr lang="en-US" sz="1600" dirty="0"/>
                  <a:t>Comparison with other theoretical studies</a:t>
                </a:r>
              </a:p>
              <a:p>
                <a:r>
                  <a:rPr lang="en-IN" sz="1600" dirty="0"/>
                  <a:t>Results and physical interpretation</a:t>
                </a:r>
                <a:endParaRPr lang="en-US" sz="1600" dirty="0"/>
              </a:p>
              <a:p>
                <a:r>
                  <a:rPr lang="en-US" sz="1600" dirty="0"/>
                  <a:t>References</a:t>
                </a:r>
              </a:p>
              <a:p>
                <a:pPr lvl="1"/>
                <a:endParaRPr lang="en-US" sz="1000" dirty="0">
                  <a:latin typeface="Calibri" panose="020F0502020204030204" pitchFamily="34" charset="0"/>
                  <a:ea typeface="Calibri" panose="020F0502020204030204" pitchFamily="34" charset="0"/>
                  <a:cs typeface="Shruti" panose="020B0502040204020203" pitchFamily="34" charset="0"/>
                </a:endParaRPr>
              </a:p>
            </p:txBody>
          </p:sp>
        </mc:Choice>
        <mc:Fallback xmlns="">
          <p:sp>
            <p:nvSpPr>
              <p:cNvPr id="3" name="Content Placeholder 2">
                <a:extLst>
                  <a:ext uri="{FF2B5EF4-FFF2-40B4-BE49-F238E27FC236}">
                    <a16:creationId xmlns:a16="http://schemas.microsoft.com/office/drawing/2014/main" id="{03B7356B-D658-4835-A875-1BA9F813F1C9}"/>
                  </a:ext>
                </a:extLst>
              </p:cNvPr>
              <p:cNvSpPr>
                <a:spLocks noGrp="1" noRot="1" noChangeAspect="1" noMove="1" noResize="1" noEditPoints="1" noAdjustHandles="1" noChangeArrowheads="1" noChangeShapeType="1" noTextEdit="1"/>
              </p:cNvSpPr>
              <p:nvPr>
                <p:ph idx="1"/>
              </p:nvPr>
            </p:nvSpPr>
            <p:spPr>
              <a:xfrm>
                <a:off x="1534696" y="1269507"/>
                <a:ext cx="9520158" cy="5024761"/>
              </a:xfrm>
              <a:blipFill>
                <a:blip r:embed="rId2"/>
                <a:stretch>
                  <a:fillRect l="-192"/>
                </a:stretch>
              </a:blipFill>
            </p:spPr>
            <p:txBody>
              <a:bodyPr/>
              <a:lstStyle/>
              <a:p>
                <a:r>
                  <a:rPr lang="en-IN">
                    <a:noFill/>
                  </a:rPr>
                  <a:t> </a:t>
                </a:r>
              </a:p>
            </p:txBody>
          </p:sp>
        </mc:Fallback>
      </mc:AlternateContent>
    </p:spTree>
    <p:extLst>
      <p:ext uri="{BB962C8B-B14F-4D97-AF65-F5344CB8AC3E}">
        <p14:creationId xmlns:p14="http://schemas.microsoft.com/office/powerpoint/2010/main" val="6879179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1F1EC-2E37-4FCA-89AE-CAECC7B5AB6C}"/>
              </a:ext>
            </a:extLst>
          </p:cNvPr>
          <p:cNvSpPr>
            <a:spLocks noGrp="1"/>
          </p:cNvSpPr>
          <p:nvPr>
            <p:ph type="title"/>
          </p:nvPr>
        </p:nvSpPr>
        <p:spPr>
          <a:xfrm>
            <a:off x="1534696" y="376154"/>
            <a:ext cx="9520158" cy="1049235"/>
          </a:xfrm>
        </p:spPr>
        <p:txBody>
          <a:bodyPr/>
          <a:lstStyle/>
          <a:p>
            <a:r>
              <a:rPr lang="en-US" sz="3200" dirty="0"/>
              <a:t>Introduction and Motivation</a:t>
            </a:r>
            <a:endParaRPr lang="en-US"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47BC828-EE49-47FB-9D94-942103996B22}"/>
                  </a:ext>
                </a:extLst>
              </p:cNvPr>
              <p:cNvSpPr>
                <a:spLocks noGrp="1"/>
              </p:cNvSpPr>
              <p:nvPr>
                <p:ph idx="1"/>
              </p:nvPr>
            </p:nvSpPr>
            <p:spPr>
              <a:xfrm>
                <a:off x="1534696" y="1665087"/>
                <a:ext cx="9520158" cy="4531839"/>
              </a:xfrm>
            </p:spPr>
            <p:txBody>
              <a:bodyPr>
                <a:normAutofit fontScale="85000" lnSpcReduction="20000"/>
              </a:bodyPr>
              <a:lstStyle/>
              <a:p>
                <a:pPr algn="just"/>
                <a:r>
                  <a:rPr lang="en-GB" dirty="0"/>
                  <a:t>Hadron spectroscopy began with the pion’s discovery in 1947 and was firmly established with the development of the quark model in the 1960s.</a:t>
                </a:r>
                <a:endParaRPr lang="en-US" dirty="0"/>
              </a:p>
              <a:p>
                <a:pPr algn="just"/>
                <a:r>
                  <a:rPr lang="en-US" dirty="0"/>
                  <a:t>In the 1980s, the success of the quark model prompted scientists to consider the possibility of more complex particles called exotic hadrons.</a:t>
                </a:r>
              </a:p>
              <a:p>
                <a:pPr algn="just"/>
                <a:r>
                  <a:rPr lang="en-GB" dirty="0"/>
                  <a:t>Over the years, various exotic hadrons—including hybrid mesons, tetraquarks, and pentaquarks—have been reported experimentally [17–24]. The earliest of these, a tetraquark candidate, was observed in 2003.</a:t>
                </a:r>
                <a:r>
                  <a:rPr lang="en-US" dirty="0"/>
                  <a:t> [17]</a:t>
                </a:r>
              </a:p>
              <a:p>
                <a:pPr algn="just"/>
                <a:r>
                  <a:rPr lang="en-US" dirty="0"/>
                  <a:t>Significant progress in discovering exotic hadrons has been made since the Belle Collaboration observed the first candidate </a:t>
                </a:r>
                <a14:m>
                  <m:oMath xmlns:m="http://schemas.openxmlformats.org/officeDocument/2006/math">
                    <m:r>
                      <a:rPr lang="en-US" b="1" i="1" dirty="0" smtClean="0">
                        <a:latin typeface="Cambria Math" panose="02040503050406030204" pitchFamily="18" charset="0"/>
                      </a:rPr>
                      <m:t>𝑿</m:t>
                    </m:r>
                    <m:d>
                      <m:dPr>
                        <m:ctrlPr>
                          <a:rPr lang="en-US" b="1" i="1" dirty="0" smtClean="0">
                            <a:latin typeface="Cambria Math" panose="02040503050406030204" pitchFamily="18" charset="0"/>
                          </a:rPr>
                        </m:ctrlPr>
                      </m:dPr>
                      <m:e>
                        <m:r>
                          <a:rPr lang="en-US" b="1" i="1" dirty="0" smtClean="0">
                            <a:latin typeface="Cambria Math" panose="02040503050406030204" pitchFamily="18" charset="0"/>
                          </a:rPr>
                          <m:t>𝟑𝟖𝟕𝟐</m:t>
                        </m:r>
                      </m:e>
                    </m:d>
                  </m:oMath>
                </a14:m>
                <a:r>
                  <a:rPr lang="en-US" dirty="0"/>
                  <a:t> in 2003 [17] followed by various tetraquark and pentaquark states such as </a:t>
                </a:r>
                <a14:m>
                  <m:oMath xmlns:m="http://schemas.openxmlformats.org/officeDocument/2006/math">
                    <m:sSub>
                      <m:sSubPr>
                        <m:ctrlPr>
                          <a:rPr lang="en-US" b="1" i="1" dirty="0" smtClean="0">
                            <a:latin typeface="Cambria Math" panose="02040503050406030204" pitchFamily="18" charset="0"/>
                          </a:rPr>
                        </m:ctrlPr>
                      </m:sSubPr>
                      <m:e>
                        <m:r>
                          <a:rPr lang="en-US" b="1" i="1" dirty="0" smtClean="0">
                            <a:latin typeface="Cambria Math" panose="02040503050406030204" pitchFamily="18" charset="0"/>
                          </a:rPr>
                          <m:t>𝑻</m:t>
                        </m:r>
                      </m:e>
                      <m:sub>
                        <m:r>
                          <a:rPr lang="en-US" b="1" i="1" dirty="0" smtClean="0">
                            <a:latin typeface="Cambria Math" panose="02040503050406030204" pitchFamily="18" charset="0"/>
                          </a:rPr>
                          <m:t>𝒄</m:t>
                        </m:r>
                        <m:acc>
                          <m:accPr>
                            <m:chr m:val="̅"/>
                            <m:ctrlPr>
                              <a:rPr lang="en-US" b="1" i="1" dirty="0" smtClean="0">
                                <a:latin typeface="Cambria Math" panose="02040503050406030204" pitchFamily="18" charset="0"/>
                              </a:rPr>
                            </m:ctrlPr>
                          </m:accPr>
                          <m:e>
                            <m:r>
                              <a:rPr lang="en-US" b="1" i="1" dirty="0" smtClean="0">
                                <a:latin typeface="Cambria Math" panose="02040503050406030204" pitchFamily="18" charset="0"/>
                              </a:rPr>
                              <m:t>𝒄</m:t>
                            </m:r>
                          </m:e>
                        </m:acc>
                        <m:r>
                          <a:rPr lang="en-US" b="1" i="1" dirty="0" smtClean="0">
                            <a:latin typeface="Cambria Math" panose="02040503050406030204" pitchFamily="18" charset="0"/>
                          </a:rPr>
                          <m:t>𝟏</m:t>
                        </m:r>
                      </m:sub>
                    </m:sSub>
                    <m:r>
                      <a:rPr lang="en-US" b="0" i="1" dirty="0" smtClean="0">
                        <a:latin typeface="Cambria Math" panose="02040503050406030204" pitchFamily="18" charset="0"/>
                      </a:rPr>
                      <m:t> </m:t>
                    </m:r>
                    <m:d>
                      <m:dPr>
                        <m:begChr m:val="["/>
                        <m:endChr m:val="]"/>
                        <m:ctrlPr>
                          <a:rPr lang="en-US" b="0" i="1" dirty="0" smtClean="0">
                            <a:latin typeface="Cambria Math" panose="02040503050406030204" pitchFamily="18" charset="0"/>
                          </a:rPr>
                        </m:ctrlPr>
                      </m:dPr>
                      <m:e>
                        <m:r>
                          <a:rPr lang="en-US" b="0" i="1" dirty="0" smtClean="0">
                            <a:latin typeface="Cambria Math" panose="02040503050406030204" pitchFamily="18" charset="0"/>
                          </a:rPr>
                          <m:t>18</m:t>
                        </m:r>
                      </m:e>
                    </m:d>
                  </m:oMath>
                </a14:m>
                <a:r>
                  <a:rPr lang="en-US" b="0" i="0" dirty="0">
                    <a:latin typeface="+mj-lt"/>
                  </a:rPr>
                  <a:t>, </a:t>
                </a:r>
                <a14:m>
                  <m:oMath xmlns:m="http://schemas.openxmlformats.org/officeDocument/2006/math">
                    <m:sSub>
                      <m:sSubPr>
                        <m:ctrlPr>
                          <a:rPr lang="en-US" b="1" i="1" dirty="0" smtClean="0">
                            <a:latin typeface="Cambria Math" panose="02040503050406030204" pitchFamily="18" charset="0"/>
                          </a:rPr>
                        </m:ctrlPr>
                      </m:sSubPr>
                      <m:e>
                        <m:r>
                          <a:rPr lang="en-US" b="1" i="1" dirty="0" smtClean="0">
                            <a:latin typeface="Cambria Math" panose="02040503050406030204" pitchFamily="18" charset="0"/>
                          </a:rPr>
                          <m:t>𝑻</m:t>
                        </m:r>
                      </m:e>
                      <m:sub>
                        <m:r>
                          <a:rPr lang="en-US" b="1" i="1" dirty="0" smtClean="0">
                            <a:latin typeface="Cambria Math" panose="02040503050406030204" pitchFamily="18" charset="0"/>
                          </a:rPr>
                          <m:t>𝒃</m:t>
                        </m:r>
                        <m:acc>
                          <m:accPr>
                            <m:chr m:val="̅"/>
                            <m:ctrlPr>
                              <a:rPr lang="en-US" b="1" i="1" dirty="0" smtClean="0">
                                <a:latin typeface="Cambria Math" panose="02040503050406030204" pitchFamily="18" charset="0"/>
                              </a:rPr>
                            </m:ctrlPr>
                          </m:accPr>
                          <m:e>
                            <m:r>
                              <a:rPr lang="en-US" b="1" i="1" dirty="0" smtClean="0">
                                <a:latin typeface="Cambria Math" panose="02040503050406030204" pitchFamily="18" charset="0"/>
                              </a:rPr>
                              <m:t>𝒃</m:t>
                            </m:r>
                          </m:e>
                        </m:acc>
                        <m:r>
                          <a:rPr lang="en-US" b="1" i="1" dirty="0" smtClean="0">
                            <a:latin typeface="Cambria Math" panose="02040503050406030204" pitchFamily="18" charset="0"/>
                          </a:rPr>
                          <m:t>𝟏</m:t>
                        </m:r>
                      </m:sub>
                    </m:sSub>
                    <m:d>
                      <m:dPr>
                        <m:ctrlPr>
                          <a:rPr lang="en-US" i="1" dirty="0" smtClean="0">
                            <a:latin typeface="Cambria Math" panose="02040503050406030204" pitchFamily="18" charset="0"/>
                          </a:rPr>
                        </m:ctrlPr>
                      </m:dPr>
                      <m:e>
                        <m:r>
                          <a:rPr lang="en-US" i="1" dirty="0" smtClean="0">
                            <a:latin typeface="Cambria Math" panose="02040503050406030204" pitchFamily="18" charset="0"/>
                          </a:rPr>
                          <m:t>10610</m:t>
                        </m:r>
                      </m:e>
                    </m:d>
                    <m:r>
                      <a:rPr lang="en-US" b="0" i="1" dirty="0" smtClean="0">
                        <a:latin typeface="Cambria Math" panose="02040503050406030204" pitchFamily="18" charset="0"/>
                      </a:rPr>
                      <m:t> [19]</m:t>
                    </m:r>
                  </m:oMath>
                </a14:m>
                <a:r>
                  <a:rPr lang="en-US" dirty="0"/>
                  <a:t>, </a:t>
                </a:r>
                <a14:m>
                  <m:oMath xmlns:m="http://schemas.openxmlformats.org/officeDocument/2006/math">
                    <m:r>
                      <a:rPr lang="en-US" b="1" i="1" dirty="0" smtClean="0">
                        <a:latin typeface="Cambria Math" panose="02040503050406030204" pitchFamily="18" charset="0"/>
                      </a:rPr>
                      <m:t>𝑿</m:t>
                    </m:r>
                    <m:d>
                      <m:dPr>
                        <m:ctrlPr>
                          <a:rPr lang="en-US" b="1" i="1" dirty="0" smtClean="0">
                            <a:latin typeface="Cambria Math" panose="02040503050406030204" pitchFamily="18" charset="0"/>
                          </a:rPr>
                        </m:ctrlPr>
                      </m:dPr>
                      <m:e>
                        <m:r>
                          <a:rPr lang="en-US" b="1" i="1" dirty="0" smtClean="0">
                            <a:latin typeface="Cambria Math" panose="02040503050406030204" pitchFamily="18" charset="0"/>
                          </a:rPr>
                          <m:t>𝟒𝟏𝟒𝟎</m:t>
                        </m:r>
                      </m:e>
                    </m:d>
                    <m:r>
                      <a:rPr lang="en-US" b="0" i="0" dirty="0" smtClean="0">
                        <a:latin typeface="Cambria Math" panose="02040503050406030204" pitchFamily="18" charset="0"/>
                      </a:rPr>
                      <m:t> </m:t>
                    </m:r>
                    <m:d>
                      <m:dPr>
                        <m:begChr m:val="["/>
                        <m:endChr m:val="]"/>
                        <m:ctrlPr>
                          <a:rPr lang="en-US" b="0" i="1" dirty="0" smtClean="0">
                            <a:latin typeface="Cambria Math" panose="02040503050406030204" pitchFamily="18" charset="0"/>
                          </a:rPr>
                        </m:ctrlPr>
                      </m:dPr>
                      <m:e>
                        <m:r>
                          <a:rPr lang="en-US" b="0" i="0" dirty="0" smtClean="0">
                            <a:latin typeface="Cambria Math" panose="02040503050406030204" pitchFamily="18" charset="0"/>
                          </a:rPr>
                          <m:t>20</m:t>
                        </m:r>
                      </m:e>
                    </m:d>
                  </m:oMath>
                </a14:m>
                <a:r>
                  <a:rPr lang="en-US" dirty="0"/>
                  <a:t>, and the pentaquark candidates </a:t>
                </a:r>
                <a14:m>
                  <m:oMath xmlns:m="http://schemas.openxmlformats.org/officeDocument/2006/math">
                    <m:sSub>
                      <m:sSubPr>
                        <m:ctrlPr>
                          <a:rPr lang="en-US" b="1" i="1" dirty="0" smtClean="0">
                            <a:latin typeface="Cambria Math" panose="02040503050406030204" pitchFamily="18" charset="0"/>
                          </a:rPr>
                        </m:ctrlPr>
                      </m:sSubPr>
                      <m:e>
                        <m:r>
                          <a:rPr lang="en-US" b="1" i="1" dirty="0" err="1" smtClean="0">
                            <a:latin typeface="Cambria Math" panose="02040503050406030204" pitchFamily="18" charset="0"/>
                          </a:rPr>
                          <m:t>𝑷</m:t>
                        </m:r>
                      </m:e>
                      <m:sub>
                        <m:r>
                          <a:rPr lang="en-US" b="1" i="1" dirty="0" err="1" smtClean="0">
                            <a:latin typeface="Cambria Math" panose="02040503050406030204" pitchFamily="18" charset="0"/>
                          </a:rPr>
                          <m:t>𝒄</m:t>
                        </m:r>
                      </m:sub>
                    </m:sSub>
                    <m:sSup>
                      <m:sSupPr>
                        <m:ctrlPr>
                          <a:rPr lang="en-US" b="1" i="1" dirty="0" smtClean="0">
                            <a:latin typeface="Cambria Math" panose="02040503050406030204" pitchFamily="18" charset="0"/>
                          </a:rPr>
                        </m:ctrlPr>
                      </m:sSupPr>
                      <m:e>
                        <m:d>
                          <m:dPr>
                            <m:ctrlPr>
                              <a:rPr lang="en-US" b="1" i="1" dirty="0" smtClean="0">
                                <a:latin typeface="Cambria Math" panose="02040503050406030204" pitchFamily="18" charset="0"/>
                              </a:rPr>
                            </m:ctrlPr>
                          </m:dPr>
                          <m:e>
                            <m:r>
                              <a:rPr lang="en-US" b="1" i="1" dirty="0" smtClean="0">
                                <a:latin typeface="Cambria Math" panose="02040503050406030204" pitchFamily="18" charset="0"/>
                              </a:rPr>
                              <m:t>𝟒𝟑𝟖𝟎</m:t>
                            </m:r>
                          </m:e>
                        </m:d>
                      </m:e>
                      <m:sup>
                        <m:r>
                          <a:rPr lang="en-US" b="1" i="1" dirty="0" smtClean="0">
                            <a:latin typeface="Cambria Math" panose="02040503050406030204" pitchFamily="18" charset="0"/>
                          </a:rPr>
                          <m:t>+</m:t>
                        </m:r>
                      </m:sup>
                    </m:sSup>
                    <m:r>
                      <a:rPr lang="en-IN" b="0" i="0" dirty="0" smtClean="0">
                        <a:latin typeface="Cambria Math" panose="02040503050406030204" pitchFamily="18" charset="0"/>
                      </a:rPr>
                      <m:t>,</m:t>
                    </m:r>
                  </m:oMath>
                </a14:m>
                <a:r>
                  <a:rPr lang="en-US" dirty="0"/>
                  <a:t> </a:t>
                </a:r>
                <a14:m>
                  <m:oMath xmlns:m="http://schemas.openxmlformats.org/officeDocument/2006/math">
                    <m:sSub>
                      <m:sSubPr>
                        <m:ctrlPr>
                          <a:rPr lang="en-US" b="1" i="1" dirty="0" smtClean="0">
                            <a:latin typeface="Cambria Math" panose="02040503050406030204" pitchFamily="18" charset="0"/>
                          </a:rPr>
                        </m:ctrlPr>
                      </m:sSubPr>
                      <m:e>
                        <m:r>
                          <a:rPr lang="en-US" b="1" i="1" dirty="0" err="1" smtClean="0">
                            <a:latin typeface="Cambria Math" panose="02040503050406030204" pitchFamily="18" charset="0"/>
                          </a:rPr>
                          <m:t>𝑷</m:t>
                        </m:r>
                      </m:e>
                      <m:sub>
                        <m:r>
                          <a:rPr lang="en-US" b="1" i="1" dirty="0" err="1" smtClean="0">
                            <a:latin typeface="Cambria Math" panose="02040503050406030204" pitchFamily="18" charset="0"/>
                          </a:rPr>
                          <m:t>𝒄</m:t>
                        </m:r>
                      </m:sub>
                    </m:sSub>
                    <m:sSup>
                      <m:sSupPr>
                        <m:ctrlPr>
                          <a:rPr lang="en-US" b="1" i="1" dirty="0" smtClean="0">
                            <a:latin typeface="Cambria Math" panose="02040503050406030204" pitchFamily="18" charset="0"/>
                          </a:rPr>
                        </m:ctrlPr>
                      </m:sSupPr>
                      <m:e>
                        <m:d>
                          <m:dPr>
                            <m:ctrlPr>
                              <a:rPr lang="en-US" b="1" i="1" dirty="0" smtClean="0">
                                <a:latin typeface="Cambria Math" panose="02040503050406030204" pitchFamily="18" charset="0"/>
                              </a:rPr>
                            </m:ctrlPr>
                          </m:dPr>
                          <m:e>
                            <m:r>
                              <a:rPr lang="en-US" b="1" i="1" dirty="0" smtClean="0">
                                <a:latin typeface="Cambria Math" panose="02040503050406030204" pitchFamily="18" charset="0"/>
                              </a:rPr>
                              <m:t>𝟒𝟒</m:t>
                            </m:r>
                            <m:r>
                              <a:rPr lang="en-IN" b="1" i="1" dirty="0" smtClean="0">
                                <a:latin typeface="Cambria Math" panose="02040503050406030204" pitchFamily="18" charset="0"/>
                              </a:rPr>
                              <m:t>𝟒𝟎</m:t>
                            </m:r>
                          </m:e>
                        </m:d>
                      </m:e>
                      <m:sup>
                        <m:r>
                          <a:rPr lang="en-US" b="1" i="1" dirty="0" smtClean="0">
                            <a:latin typeface="Cambria Math" panose="02040503050406030204" pitchFamily="18" charset="0"/>
                          </a:rPr>
                          <m:t>+</m:t>
                        </m:r>
                      </m:sup>
                    </m:sSup>
                  </m:oMath>
                </a14:m>
                <a:r>
                  <a:rPr lang="en-US" dirty="0"/>
                  <a:t> and </a:t>
                </a:r>
                <a14:m>
                  <m:oMath xmlns:m="http://schemas.openxmlformats.org/officeDocument/2006/math">
                    <m:sSub>
                      <m:sSubPr>
                        <m:ctrlPr>
                          <a:rPr lang="en-US" b="1" i="1" dirty="0">
                            <a:latin typeface="Cambria Math" panose="02040503050406030204" pitchFamily="18" charset="0"/>
                          </a:rPr>
                        </m:ctrlPr>
                      </m:sSubPr>
                      <m:e>
                        <m:r>
                          <a:rPr lang="en-US" b="1" i="1" dirty="0" err="1">
                            <a:latin typeface="Cambria Math" panose="02040503050406030204" pitchFamily="18" charset="0"/>
                          </a:rPr>
                          <m:t>𝑷</m:t>
                        </m:r>
                      </m:e>
                      <m:sub>
                        <m:r>
                          <a:rPr lang="en-US" b="1" i="1" dirty="0" err="1">
                            <a:latin typeface="Cambria Math" panose="02040503050406030204" pitchFamily="18" charset="0"/>
                          </a:rPr>
                          <m:t>𝒄</m:t>
                        </m:r>
                      </m:sub>
                    </m:sSub>
                    <m:sSup>
                      <m:sSupPr>
                        <m:ctrlPr>
                          <a:rPr lang="en-US" b="1" i="1" dirty="0">
                            <a:latin typeface="Cambria Math" panose="02040503050406030204" pitchFamily="18" charset="0"/>
                          </a:rPr>
                        </m:ctrlPr>
                      </m:sSupPr>
                      <m:e>
                        <m:d>
                          <m:dPr>
                            <m:ctrlPr>
                              <a:rPr lang="en-US" b="1" i="1" dirty="0">
                                <a:latin typeface="Cambria Math" panose="02040503050406030204" pitchFamily="18" charset="0"/>
                              </a:rPr>
                            </m:ctrlPr>
                          </m:dPr>
                          <m:e>
                            <m:r>
                              <a:rPr lang="en-US" b="1" i="1" dirty="0">
                                <a:latin typeface="Cambria Math" panose="02040503050406030204" pitchFamily="18" charset="0"/>
                              </a:rPr>
                              <m:t>𝟒𝟒</m:t>
                            </m:r>
                            <m:r>
                              <a:rPr lang="en-IN" b="1" i="1" dirty="0" smtClean="0">
                                <a:latin typeface="Cambria Math" panose="02040503050406030204" pitchFamily="18" charset="0"/>
                              </a:rPr>
                              <m:t>𝟓𝟕</m:t>
                            </m:r>
                          </m:e>
                        </m:d>
                      </m:e>
                      <m:sup>
                        <m:r>
                          <a:rPr lang="en-US" b="1" i="1" dirty="0">
                            <a:latin typeface="Cambria Math" panose="02040503050406030204" pitchFamily="18" charset="0"/>
                          </a:rPr>
                          <m:t>+</m:t>
                        </m:r>
                      </m:sup>
                    </m:sSup>
                  </m:oMath>
                </a14:m>
                <a:r>
                  <a:rPr lang="en-US" dirty="0"/>
                  <a:t> reported by </a:t>
                </a:r>
                <a:r>
                  <a:rPr lang="en-US" dirty="0" err="1"/>
                  <a:t>LHCb</a:t>
                </a:r>
                <a:r>
                  <a:rPr lang="en-US" dirty="0"/>
                  <a:t> [21].</a:t>
                </a:r>
              </a:p>
              <a:p>
                <a:pPr algn="just"/>
                <a:r>
                  <a:rPr lang="en-US" sz="2100" dirty="0"/>
                  <a:t>Several notable tetraquark candidates have been identified in experiments, including </a:t>
                </a:r>
                <a14:m>
                  <m:oMath xmlns:m="http://schemas.openxmlformats.org/officeDocument/2006/math">
                    <m:r>
                      <a:rPr lang="en-US" sz="2100" b="1" i="1">
                        <a:latin typeface="Cambria Math" panose="02040503050406030204" pitchFamily="18" charset="0"/>
                      </a:rPr>
                      <m:t>𝒁</m:t>
                    </m:r>
                    <m:r>
                      <a:rPr lang="en-US" sz="2100" b="1" i="1">
                        <a:latin typeface="Cambria Math" panose="02040503050406030204" pitchFamily="18" charset="0"/>
                      </a:rPr>
                      <m:t>(</m:t>
                    </m:r>
                    <m:r>
                      <a:rPr lang="en-US" sz="2100" b="1" i="1">
                        <a:latin typeface="Cambria Math" panose="02040503050406030204" pitchFamily="18" charset="0"/>
                      </a:rPr>
                      <m:t>𝟒𝟒𝟑𝟎</m:t>
                    </m:r>
                    <m:r>
                      <a:rPr lang="en-US" sz="2100" b="1" i="1">
                        <a:latin typeface="Cambria Math" panose="02040503050406030204" pitchFamily="18" charset="0"/>
                      </a:rPr>
                      <m:t>)</m:t>
                    </m:r>
                  </m:oMath>
                </a14:m>
                <a:r>
                  <a:rPr lang="en-US" sz="2100" dirty="0"/>
                  <a:t> and </a:t>
                </a:r>
                <a14:m>
                  <m:oMath xmlns:m="http://schemas.openxmlformats.org/officeDocument/2006/math">
                    <m:r>
                      <a:rPr lang="en-US" sz="2100" b="1" i="1">
                        <a:latin typeface="Cambria Math" panose="02040503050406030204" pitchFamily="18" charset="0"/>
                      </a:rPr>
                      <m:t>𝒀</m:t>
                    </m:r>
                    <m:r>
                      <a:rPr lang="en-US" sz="2100" b="1" i="1">
                        <a:latin typeface="Cambria Math" panose="02040503050406030204" pitchFamily="18" charset="0"/>
                      </a:rPr>
                      <m:t>(</m:t>
                    </m:r>
                    <m:r>
                      <a:rPr lang="en-US" sz="2100" b="1" i="1">
                        <a:latin typeface="Cambria Math" panose="02040503050406030204" pitchFamily="18" charset="0"/>
                      </a:rPr>
                      <m:t>𝟒𝟔𝟔𝟎</m:t>
                    </m:r>
                    <m:r>
                      <a:rPr lang="en-US" sz="2100" b="1" i="1">
                        <a:latin typeface="Cambria Math" panose="02040503050406030204" pitchFamily="18" charset="0"/>
                      </a:rPr>
                      <m:t>)</m:t>
                    </m:r>
                  </m:oMath>
                </a14:m>
                <a:r>
                  <a:rPr lang="en-US" sz="2100" dirty="0"/>
                  <a:t> by Belle [31], </a:t>
                </a:r>
                <a14:m>
                  <m:oMath xmlns:m="http://schemas.openxmlformats.org/officeDocument/2006/math">
                    <m:r>
                      <a:rPr lang="en-US" sz="2100" b="1" i="1">
                        <a:latin typeface="Cambria Math" panose="02040503050406030204" pitchFamily="18" charset="0"/>
                      </a:rPr>
                      <m:t>𝒀</m:t>
                    </m:r>
                    <m:r>
                      <a:rPr lang="en-US" sz="2100" b="1" i="1">
                        <a:latin typeface="Cambria Math" panose="02040503050406030204" pitchFamily="18" charset="0"/>
                      </a:rPr>
                      <m:t>(</m:t>
                    </m:r>
                    <m:r>
                      <a:rPr lang="en-US" sz="2100" b="1" i="1">
                        <a:latin typeface="Cambria Math" panose="02040503050406030204" pitchFamily="18" charset="0"/>
                      </a:rPr>
                      <m:t>𝟒𝟏𝟒𝟎</m:t>
                    </m:r>
                    <m:r>
                      <a:rPr lang="en-US" sz="2100" b="1" i="1">
                        <a:latin typeface="Cambria Math" panose="02040503050406030204" pitchFamily="18" charset="0"/>
                      </a:rPr>
                      <m:t>)</m:t>
                    </m:r>
                  </m:oMath>
                </a14:m>
                <a:r>
                  <a:rPr lang="en-US" sz="2100" dirty="0"/>
                  <a:t> by Fermilab [32], </a:t>
                </a:r>
                <a14:m>
                  <m:oMath xmlns:m="http://schemas.openxmlformats.org/officeDocument/2006/math">
                    <m:r>
                      <a:rPr lang="en-US" sz="2100" b="1" i="1">
                        <a:latin typeface="Cambria Math" panose="02040503050406030204" pitchFamily="18" charset="0"/>
                      </a:rPr>
                      <m:t>𝑿</m:t>
                    </m:r>
                    <m:r>
                      <a:rPr lang="en-US" sz="2100" b="1" i="1">
                        <a:latin typeface="Cambria Math" panose="02040503050406030204" pitchFamily="18" charset="0"/>
                      </a:rPr>
                      <m:t>(</m:t>
                    </m:r>
                    <m:r>
                      <a:rPr lang="en-US" sz="2100" b="1" i="1">
                        <a:latin typeface="Cambria Math" panose="02040503050406030204" pitchFamily="18" charset="0"/>
                      </a:rPr>
                      <m:t>𝟓𝟓𝟔𝟖</m:t>
                    </m:r>
                    <m:r>
                      <a:rPr lang="en-US" sz="2100" b="1" i="1">
                        <a:latin typeface="Cambria Math" panose="02040503050406030204" pitchFamily="18" charset="0"/>
                      </a:rPr>
                      <m:t>)</m:t>
                    </m:r>
                  </m:oMath>
                </a14:m>
                <a:r>
                  <a:rPr lang="en-US" sz="2100" dirty="0"/>
                  <a:t> by the DØ experiment [33], </a:t>
                </a:r>
                <a14:m>
                  <m:oMath xmlns:m="http://schemas.openxmlformats.org/officeDocument/2006/math">
                    <m:r>
                      <a:rPr lang="en-US" sz="2100" b="1" i="1">
                        <a:latin typeface="Cambria Math" panose="02040503050406030204" pitchFamily="18" charset="0"/>
                      </a:rPr>
                      <m:t>𝒁</m:t>
                    </m:r>
                    <m:r>
                      <a:rPr lang="en-US" sz="2100" b="1" i="1">
                        <a:latin typeface="Cambria Math" panose="02040503050406030204" pitchFamily="18" charset="0"/>
                      </a:rPr>
                      <m:t>(</m:t>
                    </m:r>
                    <m:r>
                      <a:rPr lang="en-US" sz="2100" b="1" i="1">
                        <a:latin typeface="Cambria Math" panose="02040503050406030204" pitchFamily="18" charset="0"/>
                      </a:rPr>
                      <m:t>𝟑𝟗𝟎𝟎</m:t>
                    </m:r>
                    <m:r>
                      <a:rPr lang="en-US" sz="2100" b="1" i="1">
                        <a:latin typeface="Cambria Math" panose="02040503050406030204" pitchFamily="18" charset="0"/>
                      </a:rPr>
                      <m:t>)</m:t>
                    </m:r>
                  </m:oMath>
                </a14:m>
                <a:r>
                  <a:rPr lang="en-US" sz="2100" dirty="0"/>
                  <a:t> by BESIII [34], and </a:t>
                </a:r>
                <a14:m>
                  <m:oMath xmlns:m="http://schemas.openxmlformats.org/officeDocument/2006/math">
                    <m:r>
                      <a:rPr lang="en-US" sz="2100" b="1" i="1">
                        <a:latin typeface="Cambria Math" panose="02040503050406030204" pitchFamily="18" charset="0"/>
                      </a:rPr>
                      <m:t>𝑿</m:t>
                    </m:r>
                    <m:r>
                      <a:rPr lang="en-US" sz="2100" b="1" i="1">
                        <a:latin typeface="Cambria Math" panose="02040503050406030204" pitchFamily="18" charset="0"/>
                      </a:rPr>
                      <m:t>(</m:t>
                    </m:r>
                    <m:r>
                      <a:rPr lang="en-US" sz="2100" b="1" i="1">
                        <a:latin typeface="Cambria Math" panose="02040503050406030204" pitchFamily="18" charset="0"/>
                      </a:rPr>
                      <m:t>𝟔𝟗𝟎𝟎</m:t>
                    </m:r>
                    <m:r>
                      <a:rPr lang="en-US" sz="2100" b="1" i="1">
                        <a:latin typeface="Cambria Math" panose="02040503050406030204" pitchFamily="18" charset="0"/>
                      </a:rPr>
                      <m:t>)</m:t>
                    </m:r>
                  </m:oMath>
                </a14:m>
                <a:r>
                  <a:rPr lang="en-US" sz="2100" dirty="0"/>
                  <a:t> by </a:t>
                </a:r>
                <a:r>
                  <a:rPr lang="en-US" sz="2100" dirty="0" err="1"/>
                  <a:t>LHCb</a:t>
                </a:r>
                <a:r>
                  <a:rPr lang="en-US" sz="2100" dirty="0"/>
                  <a:t> [35].</a:t>
                </a:r>
              </a:p>
              <a:p>
                <a:pPr algn="just"/>
                <a:endParaRPr lang="en-US" dirty="0"/>
              </a:p>
            </p:txBody>
          </p:sp>
        </mc:Choice>
        <mc:Fallback xmlns="">
          <p:sp>
            <p:nvSpPr>
              <p:cNvPr id="3" name="Content Placeholder 2">
                <a:extLst>
                  <a:ext uri="{FF2B5EF4-FFF2-40B4-BE49-F238E27FC236}">
                    <a16:creationId xmlns:a16="http://schemas.microsoft.com/office/drawing/2014/main" id="{347BC828-EE49-47FB-9D94-942103996B22}"/>
                  </a:ext>
                </a:extLst>
              </p:cNvPr>
              <p:cNvSpPr>
                <a:spLocks noGrp="1" noRot="1" noChangeAspect="1" noMove="1" noResize="1" noEditPoints="1" noAdjustHandles="1" noChangeArrowheads="1" noChangeShapeType="1" noTextEdit="1"/>
              </p:cNvSpPr>
              <p:nvPr>
                <p:ph idx="1"/>
              </p:nvPr>
            </p:nvSpPr>
            <p:spPr>
              <a:xfrm>
                <a:off x="1534696" y="1665087"/>
                <a:ext cx="9520158" cy="4531839"/>
              </a:xfrm>
              <a:blipFill>
                <a:blip r:embed="rId2"/>
                <a:stretch>
                  <a:fillRect l="-448" t="-403" r="-577"/>
                </a:stretch>
              </a:blipFill>
            </p:spPr>
            <p:txBody>
              <a:bodyPr/>
              <a:lstStyle/>
              <a:p>
                <a:r>
                  <a:rPr lang="en-IN">
                    <a:noFill/>
                  </a:rPr>
                  <a:t> </a:t>
                </a:r>
              </a:p>
            </p:txBody>
          </p:sp>
        </mc:Fallback>
      </mc:AlternateContent>
    </p:spTree>
    <p:extLst>
      <p:ext uri="{BB962C8B-B14F-4D97-AF65-F5344CB8AC3E}">
        <p14:creationId xmlns:p14="http://schemas.microsoft.com/office/powerpoint/2010/main" val="21692077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35E2BFD-E5B6-4314-8FCC-0446B0473511}"/>
                  </a:ext>
                </a:extLst>
              </p:cNvPr>
              <p:cNvSpPr>
                <a:spLocks noGrp="1"/>
              </p:cNvSpPr>
              <p:nvPr>
                <p:ph idx="1"/>
              </p:nvPr>
            </p:nvSpPr>
            <p:spPr>
              <a:xfrm>
                <a:off x="1534696" y="1002865"/>
                <a:ext cx="9520158" cy="5133473"/>
              </a:xfrm>
            </p:spPr>
            <p:txBody>
              <a:bodyPr>
                <a:normAutofit lnSpcReduction="10000"/>
              </a:bodyPr>
              <a:lstStyle/>
              <a:p>
                <a:pPr algn="just"/>
                <a:r>
                  <a:rPr lang="en-GB" dirty="0"/>
                  <a:t>All of the experimentally reported pentaquark candidates belong to the hidden-charm sector and contain a </a:t>
                </a:r>
                <a14:m>
                  <m:oMath xmlns:m="http://schemas.openxmlformats.org/officeDocument/2006/math">
                    <m:r>
                      <a:rPr lang="en-US" i="1">
                        <a:latin typeface="Cambria Math" panose="02040503050406030204" pitchFamily="18" charset="0"/>
                      </a:rPr>
                      <m:t>𝑐</m:t>
                    </m:r>
                    <m:acc>
                      <m:accPr>
                        <m:chr m:val="̅"/>
                        <m:ctrlPr>
                          <a:rPr lang="en-US" i="1">
                            <a:latin typeface="Cambria Math" panose="02040503050406030204" pitchFamily="18" charset="0"/>
                          </a:rPr>
                        </m:ctrlPr>
                      </m:accPr>
                      <m:e>
                        <m:r>
                          <a:rPr lang="en-US" i="1">
                            <a:latin typeface="Cambria Math" panose="02040503050406030204" pitchFamily="18" charset="0"/>
                          </a:rPr>
                          <m:t>𝑐</m:t>
                        </m:r>
                      </m:e>
                    </m:acc>
                  </m:oMath>
                </a14:m>
                <a:r>
                  <a:rPr lang="en-GB" dirty="0"/>
                  <a:t> </a:t>
                </a:r>
                <a:r>
                  <a:rPr lang="en-IN" dirty="0"/>
                  <a:t>pair, notably the </a:t>
                </a:r>
                <a14:m>
                  <m:oMath xmlns:m="http://schemas.openxmlformats.org/officeDocument/2006/math">
                    <m:sSub>
                      <m:sSubPr>
                        <m:ctrlPr>
                          <a:rPr lang="en-IN" b="0" i="1" smtClean="0">
                            <a:latin typeface="Cambria Math" panose="02040503050406030204" pitchFamily="18" charset="0"/>
                          </a:rPr>
                        </m:ctrlPr>
                      </m:sSubPr>
                      <m:e>
                        <m:r>
                          <a:rPr lang="en-IN" b="0" i="1" smtClean="0">
                            <a:latin typeface="Cambria Math" panose="02040503050406030204" pitchFamily="18" charset="0"/>
                          </a:rPr>
                          <m:t>𝑃</m:t>
                        </m:r>
                      </m:e>
                      <m:sub>
                        <m:r>
                          <a:rPr lang="en-IN" b="0" i="1" smtClean="0">
                            <a:latin typeface="Cambria Math" panose="02040503050406030204" pitchFamily="18" charset="0"/>
                          </a:rPr>
                          <m:t>𝑐</m:t>
                        </m:r>
                      </m:sub>
                    </m:sSub>
                  </m:oMath>
                </a14:m>
                <a:r>
                  <a:rPr lang="en-GB" dirty="0"/>
                  <a:t> and </a:t>
                </a:r>
                <a14:m>
                  <m:oMath xmlns:m="http://schemas.openxmlformats.org/officeDocument/2006/math">
                    <m:sSub>
                      <m:sSubPr>
                        <m:ctrlPr>
                          <a:rPr lang="en-IN" b="0" i="1" smtClean="0">
                            <a:latin typeface="Cambria Math" panose="02040503050406030204" pitchFamily="18" charset="0"/>
                          </a:rPr>
                        </m:ctrlPr>
                      </m:sSubPr>
                      <m:e>
                        <m:r>
                          <a:rPr lang="en-IN" b="0" i="1" smtClean="0">
                            <a:latin typeface="Cambria Math" panose="02040503050406030204" pitchFamily="18" charset="0"/>
                          </a:rPr>
                          <m:t>𝑃</m:t>
                        </m:r>
                      </m:e>
                      <m:sub>
                        <m:r>
                          <a:rPr lang="en-IN" b="0" i="1" smtClean="0">
                            <a:latin typeface="Cambria Math" panose="02040503050406030204" pitchFamily="18" charset="0"/>
                          </a:rPr>
                          <m:t>𝑐𝑠</m:t>
                        </m:r>
                      </m:sub>
                    </m:sSub>
                  </m:oMath>
                </a14:m>
                <a:r>
                  <a:rPr lang="en-GB" dirty="0"/>
                  <a:t> structures.</a:t>
                </a:r>
              </a:p>
              <a:p>
                <a:pPr algn="just"/>
                <a:r>
                  <a:rPr lang="en-US" sz="1900" dirty="0"/>
                  <a:t>The LHCb Collaboration has reported several hidden-charm pentaquark candidates, containing a </a:t>
                </a:r>
                <a14:m>
                  <m:oMath xmlns:m="http://schemas.openxmlformats.org/officeDocument/2006/math">
                    <m:r>
                      <a:rPr lang="en-US" sz="1900" i="1" dirty="0" smtClean="0">
                        <a:latin typeface="Cambria Math" panose="02040503050406030204" pitchFamily="18" charset="0"/>
                      </a:rPr>
                      <m:t>𝑐</m:t>
                    </m:r>
                    <m:acc>
                      <m:accPr>
                        <m:chr m:val="̅"/>
                        <m:ctrlPr>
                          <a:rPr lang="en-US" sz="1900" i="1" dirty="0" smtClean="0">
                            <a:latin typeface="Cambria Math" panose="02040503050406030204" pitchFamily="18" charset="0"/>
                          </a:rPr>
                        </m:ctrlPr>
                      </m:accPr>
                      <m:e>
                        <m:r>
                          <a:rPr lang="en-US" sz="1900" i="1" dirty="0" smtClean="0">
                            <a:latin typeface="Cambria Math" panose="02040503050406030204" pitchFamily="18" charset="0"/>
                          </a:rPr>
                          <m:t>𝑐</m:t>
                        </m:r>
                      </m:e>
                    </m:acc>
                  </m:oMath>
                </a14:m>
                <a:r>
                  <a:rPr lang="en-US" sz="1900" dirty="0"/>
                  <a:t> pair, in the </a:t>
                </a:r>
                <a14:m>
                  <m:oMath xmlns:m="http://schemas.openxmlformats.org/officeDocument/2006/math">
                    <m:r>
                      <a:rPr lang="en-US" sz="1900" i="1" dirty="0" smtClean="0">
                        <a:latin typeface="Cambria Math" panose="02040503050406030204" pitchFamily="18" charset="0"/>
                      </a:rPr>
                      <m:t>𝐽</m:t>
                    </m:r>
                    <m:r>
                      <m:rPr>
                        <m:lit/>
                      </m:rPr>
                      <a:rPr lang="en-US" sz="1900" i="1" dirty="0" smtClean="0">
                        <a:latin typeface="Cambria Math" panose="02040503050406030204" pitchFamily="18" charset="0"/>
                      </a:rPr>
                      <m:t>/</m:t>
                    </m:r>
                    <m:r>
                      <a:rPr lang="en-US" sz="1900" i="1" dirty="0" smtClean="0">
                        <a:latin typeface="Cambria Math" panose="02040503050406030204" pitchFamily="18" charset="0"/>
                      </a:rPr>
                      <m:t>𝜓</m:t>
                    </m:r>
                    <m:r>
                      <a:rPr lang="en-US" sz="1900" i="1" dirty="0" smtClean="0">
                        <a:latin typeface="Cambria Math" panose="02040503050406030204" pitchFamily="18" charset="0"/>
                      </a:rPr>
                      <m:t>𝑝</m:t>
                    </m:r>
                  </m:oMath>
                </a14:m>
                <a:r>
                  <a:rPr lang="en-US" sz="1900" dirty="0"/>
                  <a:t> and </a:t>
                </a:r>
                <a14:m>
                  <m:oMath xmlns:m="http://schemas.openxmlformats.org/officeDocument/2006/math">
                    <m:r>
                      <a:rPr lang="en-US" sz="1900" i="1" dirty="0" smtClean="0">
                        <a:latin typeface="Cambria Math" panose="02040503050406030204" pitchFamily="18" charset="0"/>
                      </a:rPr>
                      <m:t>𝐽</m:t>
                    </m:r>
                    <m:r>
                      <m:rPr>
                        <m:lit/>
                      </m:rPr>
                      <a:rPr lang="en-US" sz="1900" i="1" dirty="0" smtClean="0">
                        <a:latin typeface="Cambria Math" panose="02040503050406030204" pitchFamily="18" charset="0"/>
                      </a:rPr>
                      <m:t>/</m:t>
                    </m:r>
                    <m:r>
                      <a:rPr lang="en-US" sz="1900" i="1" dirty="0" smtClean="0">
                        <a:latin typeface="Cambria Math" panose="02040503050406030204" pitchFamily="18" charset="0"/>
                      </a:rPr>
                      <m:t>𝜓</m:t>
                    </m:r>
                    <m:r>
                      <m:rPr>
                        <m:sty m:val="p"/>
                      </m:rPr>
                      <a:rPr lang="en-US" sz="1900" i="0" dirty="0" smtClean="0">
                        <a:latin typeface="Cambria Math" panose="02040503050406030204" pitchFamily="18" charset="0"/>
                      </a:rPr>
                      <m:t>Λ</m:t>
                    </m:r>
                  </m:oMath>
                </a14:m>
                <a:r>
                  <a:rPr lang="en-US" sz="1900" dirty="0"/>
                  <a:t> channels; however, their internal structure remains unresolved. [36]</a:t>
                </a:r>
              </a:p>
              <a:p>
                <a:pPr algn="just"/>
                <a:r>
                  <a:rPr lang="en-GB" sz="1800" dirty="0"/>
                  <a:t>Various theoretical studies using </a:t>
                </a:r>
                <a:r>
                  <a:rPr lang="en-GB" sz="1800"/>
                  <a:t>different approaches have </a:t>
                </a:r>
                <a:r>
                  <a:rPr lang="en-GB" sz="1800" dirty="0"/>
                  <a:t>been done to study pentaquarks, including lattice QCD, QCD sum rules, and phenomenological models such as hadronic-molecule and compact diquark–diquark–antiquark models. [36-38]</a:t>
                </a:r>
                <a:endParaRPr lang="en-US" sz="1900" dirty="0"/>
              </a:p>
              <a:p>
                <a:pPr algn="just"/>
                <a:r>
                  <a:rPr lang="en-US" sz="1900" dirty="0"/>
                  <a:t>In the present work, we employ the </a:t>
                </a:r>
                <a:r>
                  <a:rPr lang="en-US" sz="1900" b="1" dirty="0"/>
                  <a:t>Regge phenomenology</a:t>
                </a:r>
                <a:r>
                  <a:rPr lang="en-US" sz="1900" dirty="0"/>
                  <a:t> under the presumption of linear Regge trajectories. Relationships between the intercept, slope ratios, and pentaquark masses are extracted in the </a:t>
                </a:r>
                <a14:m>
                  <m:oMath xmlns:m="http://schemas.openxmlformats.org/officeDocument/2006/math">
                    <m:d>
                      <m:dPr>
                        <m:ctrlPr>
                          <a:rPr lang="en-US" sz="1900" i="1">
                            <a:latin typeface="Cambria Math" panose="02040503050406030204" pitchFamily="18" charset="0"/>
                          </a:rPr>
                        </m:ctrlPr>
                      </m:dPr>
                      <m:e>
                        <m:r>
                          <a:rPr lang="en-US" sz="1900">
                            <a:latin typeface="Cambria Math" panose="02040503050406030204" pitchFamily="18" charset="0"/>
                          </a:rPr>
                          <m:t>𝐽</m:t>
                        </m:r>
                        <m:r>
                          <a:rPr lang="en-US" sz="1900">
                            <a:latin typeface="Cambria Math" panose="02040503050406030204" pitchFamily="18" charset="0"/>
                          </a:rPr>
                          <m:t>,</m:t>
                        </m:r>
                        <m:sSup>
                          <m:sSupPr>
                            <m:ctrlPr>
                              <a:rPr lang="en-US" sz="1900" i="1">
                                <a:latin typeface="Cambria Math" panose="02040503050406030204" pitchFamily="18" charset="0"/>
                              </a:rPr>
                            </m:ctrlPr>
                          </m:sSupPr>
                          <m:e>
                            <m:r>
                              <a:rPr lang="en-US" sz="1900">
                                <a:latin typeface="Cambria Math" panose="02040503050406030204" pitchFamily="18" charset="0"/>
                              </a:rPr>
                              <m:t>𝑀</m:t>
                            </m:r>
                          </m:e>
                          <m:sup>
                            <m:r>
                              <a:rPr lang="en-US" sz="1900">
                                <a:latin typeface="Cambria Math" panose="02040503050406030204" pitchFamily="18" charset="0"/>
                              </a:rPr>
                              <m:t>2</m:t>
                            </m:r>
                          </m:sup>
                        </m:sSup>
                      </m:e>
                    </m:d>
                  </m:oMath>
                </a14:m>
                <a:r>
                  <a:rPr lang="en-US" sz="1900" dirty="0"/>
                  <a:t> planes. </a:t>
                </a:r>
              </a:p>
              <a:p>
                <a:pPr algn="just"/>
                <a:r>
                  <a:rPr lang="en-US" sz="1900" dirty="0"/>
                  <a:t>Using these relations, we derived the </a:t>
                </a:r>
                <a:r>
                  <a:rPr lang="en-US" sz="1900" b="1" dirty="0"/>
                  <a:t>mass inequalities</a:t>
                </a:r>
                <a:r>
                  <a:rPr lang="en-US" sz="1900" dirty="0"/>
                  <a:t> to </a:t>
                </a:r>
                <a:r>
                  <a:rPr lang="en-US" sz="1900" b="1" dirty="0"/>
                  <a:t>calculate the ground and excited states mass bounds</a:t>
                </a:r>
                <a:r>
                  <a:rPr lang="en-US" sz="1900" dirty="0"/>
                  <a:t> of </a:t>
                </a:r>
                <a14:m>
                  <m:oMath xmlns:m="http://schemas.openxmlformats.org/officeDocument/2006/math">
                    <m:r>
                      <a:rPr lang="en-IN" i="1" dirty="0">
                        <a:latin typeface="Cambria Math" panose="02040503050406030204" pitchFamily="18" charset="0"/>
                      </a:rPr>
                      <m:t>𝑛𝑛𝑛</m:t>
                    </m:r>
                    <m:r>
                      <a:rPr lang="en-US" i="1" dirty="0">
                        <a:latin typeface="Cambria Math" panose="02040503050406030204" pitchFamily="18" charset="0"/>
                      </a:rPr>
                      <m:t>𝑐</m:t>
                    </m:r>
                    <m:acc>
                      <m:accPr>
                        <m:chr m:val="̅"/>
                        <m:ctrlPr>
                          <a:rPr lang="en-US" i="1">
                            <a:latin typeface="Cambria Math" panose="02040503050406030204" pitchFamily="18" charset="0"/>
                          </a:rPr>
                        </m:ctrlPr>
                      </m:accPr>
                      <m:e>
                        <m:r>
                          <a:rPr lang="en-GB" i="1">
                            <a:latin typeface="Cambria Math" panose="02040503050406030204" pitchFamily="18" charset="0"/>
                          </a:rPr>
                          <m:t>𝑐</m:t>
                        </m:r>
                      </m:e>
                    </m:acc>
                    <m:r>
                      <a:rPr lang="en-IN" b="0" i="1" smtClean="0">
                        <a:latin typeface="Cambria Math" panose="02040503050406030204" pitchFamily="18" charset="0"/>
                      </a:rPr>
                      <m:t>,</m:t>
                    </m:r>
                  </m:oMath>
                </a14:m>
                <a:r>
                  <a:rPr lang="en-US" sz="1900" dirty="0"/>
                  <a:t> </a:t>
                </a:r>
                <a14:m>
                  <m:oMath xmlns:m="http://schemas.openxmlformats.org/officeDocument/2006/math">
                    <m:r>
                      <a:rPr lang="en-IN" sz="1800" b="0" i="1" dirty="0" smtClean="0">
                        <a:latin typeface="Cambria Math" panose="02040503050406030204" pitchFamily="18" charset="0"/>
                      </a:rPr>
                      <m:t>𝑛</m:t>
                    </m:r>
                    <m:r>
                      <a:rPr lang="en-US" sz="1800" i="1" dirty="0">
                        <a:latin typeface="Cambria Math" panose="02040503050406030204" pitchFamily="18" charset="0"/>
                      </a:rPr>
                      <m:t>𝑐</m:t>
                    </m:r>
                    <m:r>
                      <a:rPr lang="en-IN" sz="1800" b="0" i="1" dirty="0" smtClean="0">
                        <a:latin typeface="Cambria Math" panose="02040503050406030204" pitchFamily="18" charset="0"/>
                      </a:rPr>
                      <m:t>𝑛</m:t>
                    </m:r>
                    <m:r>
                      <a:rPr lang="en-US" sz="1800" i="1" dirty="0">
                        <a:latin typeface="Cambria Math" panose="02040503050406030204" pitchFamily="18" charset="0"/>
                      </a:rPr>
                      <m:t>𝑐</m:t>
                    </m:r>
                    <m:acc>
                      <m:accPr>
                        <m:chr m:val="̅"/>
                        <m:ctrlPr>
                          <a:rPr lang="en-US" sz="1800" i="1">
                            <a:latin typeface="Cambria Math" panose="02040503050406030204" pitchFamily="18" charset="0"/>
                          </a:rPr>
                        </m:ctrlPr>
                      </m:accPr>
                      <m:e>
                        <m:r>
                          <a:rPr lang="en-GB" sz="1800" i="1">
                            <a:latin typeface="Cambria Math" panose="02040503050406030204" pitchFamily="18" charset="0"/>
                          </a:rPr>
                          <m:t>𝑐</m:t>
                        </m:r>
                      </m:e>
                    </m:acc>
                  </m:oMath>
                </a14:m>
                <a:r>
                  <a:rPr lang="en-US" sz="1800" i="1" dirty="0"/>
                  <a:t> </a:t>
                </a:r>
                <a:r>
                  <a:rPr lang="en-US" sz="1800" dirty="0"/>
                  <a:t>and</a:t>
                </a:r>
                <a:r>
                  <a:rPr lang="en-US" sz="1800" i="1" dirty="0"/>
                  <a:t> </a:t>
                </a:r>
                <a14:m>
                  <m:oMath xmlns:m="http://schemas.openxmlformats.org/officeDocument/2006/math">
                    <m:r>
                      <a:rPr lang="en-IN" sz="1800" b="0" i="1" dirty="0" smtClean="0">
                        <a:latin typeface="Cambria Math" panose="02040503050406030204" pitchFamily="18" charset="0"/>
                      </a:rPr>
                      <m:t>𝑛𝑛𝑛𝑛</m:t>
                    </m:r>
                    <m:acc>
                      <m:accPr>
                        <m:chr m:val="̅"/>
                        <m:ctrlPr>
                          <a:rPr lang="en-US" sz="1800" i="1">
                            <a:latin typeface="Cambria Math" panose="02040503050406030204" pitchFamily="18" charset="0"/>
                          </a:rPr>
                        </m:ctrlPr>
                      </m:accPr>
                      <m:e>
                        <m:r>
                          <a:rPr lang="en-GB" sz="1800" i="1">
                            <a:latin typeface="Cambria Math" panose="02040503050406030204" pitchFamily="18" charset="0"/>
                          </a:rPr>
                          <m:t>𝑐</m:t>
                        </m:r>
                      </m:e>
                    </m:acc>
                  </m:oMath>
                </a14:m>
                <a:r>
                  <a:rPr lang="en-US" sz="1800" i="1" dirty="0"/>
                  <a:t> </a:t>
                </a:r>
                <a:r>
                  <a:rPr lang="en-US" sz="1800" dirty="0"/>
                  <a:t>pentaquarks </a:t>
                </a:r>
                <a:r>
                  <a:rPr lang="en-US" sz="1900" dirty="0"/>
                  <a:t>in the </a:t>
                </a:r>
                <a14:m>
                  <m:oMath xmlns:m="http://schemas.openxmlformats.org/officeDocument/2006/math">
                    <m:r>
                      <a:rPr lang="en-US" sz="1900" b="1" i="1">
                        <a:latin typeface="Cambria Math" panose="02040503050406030204" pitchFamily="18" charset="0"/>
                      </a:rPr>
                      <m:t>(</m:t>
                    </m:r>
                    <m:r>
                      <a:rPr lang="en-US" sz="1900" b="1" i="1">
                        <a:latin typeface="Cambria Math" panose="02040503050406030204" pitchFamily="18" charset="0"/>
                      </a:rPr>
                      <m:t>𝑱</m:t>
                    </m:r>
                    <m:r>
                      <a:rPr lang="en-US" sz="1900" b="1" i="1">
                        <a:latin typeface="Cambria Math" panose="02040503050406030204" pitchFamily="18" charset="0"/>
                      </a:rPr>
                      <m:t>,</m:t>
                    </m:r>
                    <m:sSup>
                      <m:sSupPr>
                        <m:ctrlPr>
                          <a:rPr lang="en-US" sz="1900" b="1" i="1">
                            <a:latin typeface="Cambria Math" panose="02040503050406030204" pitchFamily="18" charset="0"/>
                          </a:rPr>
                        </m:ctrlPr>
                      </m:sSupPr>
                      <m:e>
                        <m:r>
                          <a:rPr lang="en-US" sz="1900" b="1" i="1">
                            <a:latin typeface="Cambria Math" panose="02040503050406030204" pitchFamily="18" charset="0"/>
                          </a:rPr>
                          <m:t>𝑴</m:t>
                        </m:r>
                      </m:e>
                      <m:sup>
                        <m:r>
                          <a:rPr lang="en-US" sz="1900" b="1" i="1">
                            <a:latin typeface="Cambria Math" panose="02040503050406030204" pitchFamily="18" charset="0"/>
                          </a:rPr>
                          <m:t>𝟐</m:t>
                        </m:r>
                      </m:sup>
                    </m:sSup>
                    <m:r>
                      <a:rPr lang="en-US" sz="1900" b="1" i="1">
                        <a:latin typeface="Cambria Math" panose="02040503050406030204" pitchFamily="18" charset="0"/>
                      </a:rPr>
                      <m:t>)</m:t>
                    </m:r>
                  </m:oMath>
                </a14:m>
                <a:r>
                  <a:rPr lang="en-US" sz="1900" dirty="0"/>
                  <a:t> planes.</a:t>
                </a:r>
              </a:p>
            </p:txBody>
          </p:sp>
        </mc:Choice>
        <mc:Fallback xmlns="">
          <p:sp>
            <p:nvSpPr>
              <p:cNvPr id="3" name="Content Placeholder 2">
                <a:extLst>
                  <a:ext uri="{FF2B5EF4-FFF2-40B4-BE49-F238E27FC236}">
                    <a16:creationId xmlns:a16="http://schemas.microsoft.com/office/drawing/2014/main" id="{035E2BFD-E5B6-4314-8FCC-0446B0473511}"/>
                  </a:ext>
                </a:extLst>
              </p:cNvPr>
              <p:cNvSpPr>
                <a:spLocks noGrp="1" noRot="1" noChangeAspect="1" noMove="1" noResize="1" noEditPoints="1" noAdjustHandles="1" noChangeArrowheads="1" noChangeShapeType="1" noTextEdit="1"/>
              </p:cNvSpPr>
              <p:nvPr>
                <p:ph idx="1"/>
              </p:nvPr>
            </p:nvSpPr>
            <p:spPr>
              <a:xfrm>
                <a:off x="1534696" y="1002865"/>
                <a:ext cx="9520158" cy="5133473"/>
              </a:xfrm>
              <a:blipFill>
                <a:blip r:embed="rId2"/>
                <a:stretch>
                  <a:fillRect l="-577" t="-475" r="-705" b="-238"/>
                </a:stretch>
              </a:blipFill>
            </p:spPr>
            <p:txBody>
              <a:bodyPr/>
              <a:lstStyle/>
              <a:p>
                <a:r>
                  <a:rPr lang="en-IN">
                    <a:noFill/>
                  </a:rPr>
                  <a:t> </a:t>
                </a:r>
              </a:p>
            </p:txBody>
          </p:sp>
        </mc:Fallback>
      </mc:AlternateContent>
    </p:spTree>
    <p:extLst>
      <p:ext uri="{BB962C8B-B14F-4D97-AF65-F5344CB8AC3E}">
        <p14:creationId xmlns:p14="http://schemas.microsoft.com/office/powerpoint/2010/main" val="31696518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39B80-A508-4E0B-93B9-D681E51288C4}"/>
              </a:ext>
            </a:extLst>
          </p:cNvPr>
          <p:cNvSpPr>
            <a:spLocks noGrp="1"/>
          </p:cNvSpPr>
          <p:nvPr>
            <p:ph type="title"/>
          </p:nvPr>
        </p:nvSpPr>
        <p:spPr>
          <a:xfrm>
            <a:off x="1534696" y="558589"/>
            <a:ext cx="9520158" cy="1049235"/>
          </a:xfrm>
        </p:spPr>
        <p:txBody>
          <a:bodyPr>
            <a:normAutofit/>
          </a:bodyPr>
          <a:lstStyle/>
          <a:p>
            <a:r>
              <a:rPr lang="en-US" dirty="0"/>
              <a:t>Regge Phenomenology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C5786E1-CC38-442A-9480-AD4056018D3C}"/>
                  </a:ext>
                </a:extLst>
              </p:cNvPr>
              <p:cNvSpPr>
                <a:spLocks noGrp="1"/>
              </p:cNvSpPr>
              <p:nvPr>
                <p:ph idx="1"/>
              </p:nvPr>
            </p:nvSpPr>
            <p:spPr>
              <a:xfrm>
                <a:off x="1534696" y="2136858"/>
                <a:ext cx="9520158" cy="4096310"/>
              </a:xfrm>
            </p:spPr>
            <p:txBody>
              <a:bodyPr>
                <a:normAutofit fontScale="92500" lnSpcReduction="10000"/>
              </a:bodyPr>
              <a:lstStyle/>
              <a:p>
                <a:pPr algn="just"/>
                <a:r>
                  <a:rPr lang="en-US" dirty="0"/>
                  <a:t>Regge theory is one of the simplest and most practical phenomenological approaches to hadron spectroscopy.</a:t>
                </a:r>
              </a:p>
              <a:p>
                <a:pPr algn="just"/>
                <a:r>
                  <a:rPr lang="en-US" dirty="0"/>
                  <a:t>Physicist Yoichiro Nambu gave the simplest idea for the Regge trajectories. [43, 44]</a:t>
                </a:r>
              </a:p>
              <a:p>
                <a:pPr algn="just"/>
                <a:r>
                  <a:rPr lang="en-US" dirty="0"/>
                  <a:t>He made the assumption that a strong flux tube is formed by the uniform interaction of a quark-antiquark pair, and that light quarks rotate at radius R at the speed of light at the tube's end.</a:t>
                </a:r>
              </a:p>
              <a:p>
                <a:pPr algn="just"/>
                <a:r>
                  <a:rPr lang="en-US" dirty="0"/>
                  <a:t>It is calculated that the mass that originated in this flux tube is [45]</a:t>
                </a:r>
              </a:p>
              <a:p>
                <a:pPr marL="0" indent="0" algn="just">
                  <a:buNone/>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𝑀</m:t>
                      </m:r>
                      <m:r>
                        <a:rPr lang="en-US" i="1">
                          <a:latin typeface="Cambria Math" panose="02040503050406030204" pitchFamily="18" charset="0"/>
                        </a:rPr>
                        <m:t>=</m:t>
                      </m:r>
                      <m:r>
                        <a:rPr lang="en-US" i="1">
                          <a:latin typeface="Cambria Math" panose="02040503050406030204" pitchFamily="18" charset="0"/>
                        </a:rPr>
                        <m:t>2</m:t>
                      </m:r>
                      <m:nary>
                        <m:naryPr>
                          <m:ctrlPr>
                            <a:rPr lang="en-US"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𝑅</m:t>
                          </m:r>
                        </m:sup>
                        <m:e>
                          <m:f>
                            <m:fPr>
                              <m:ctrlPr>
                                <a:rPr lang="en-US" i="1">
                                  <a:latin typeface="Cambria Math" panose="02040503050406030204" pitchFamily="18" charset="0"/>
                                </a:rPr>
                              </m:ctrlPr>
                            </m:fPr>
                            <m:num>
                              <m:r>
                                <m:rPr>
                                  <m:sty m:val="p"/>
                                </m:rPr>
                                <a:rPr lang="en-US">
                                  <a:latin typeface="Cambria Math" panose="02040503050406030204" pitchFamily="18" charset="0"/>
                                </a:rPr>
                                <m:t>σ</m:t>
                              </m:r>
                            </m:num>
                            <m:den>
                              <m:rad>
                                <m:radPr>
                                  <m:degHide m:val="on"/>
                                  <m:ctrlPr>
                                    <a:rPr lang="en-US" i="1">
                                      <a:latin typeface="Cambria Math" panose="02040503050406030204" pitchFamily="18" charset="0"/>
                                    </a:rPr>
                                  </m:ctrlPr>
                                </m:radPr>
                                <m:deg/>
                                <m:e>
                                  <m:r>
                                    <a:rPr lang="en-US" i="1">
                                      <a:latin typeface="Cambria Math" panose="02040503050406030204" pitchFamily="18" charset="0"/>
                                    </a:rPr>
                                    <m:t>1</m:t>
                                  </m:r>
                                  <m:r>
                                    <a:rPr lang="en-US" i="1">
                                      <a:latin typeface="Cambria Math" panose="02040503050406030204" pitchFamily="18" charset="0"/>
                                    </a:rPr>
                                    <m:t>−</m:t>
                                  </m:r>
                                  <m:sSup>
                                    <m:sSupPr>
                                      <m:ctrlPr>
                                        <a:rPr lang="en-US" i="1">
                                          <a:latin typeface="Cambria Math" panose="02040503050406030204" pitchFamily="18" charset="0"/>
                                        </a:rPr>
                                      </m:ctrlPr>
                                    </m:sSupPr>
                                    <m:e>
                                      <m:r>
                                        <m:rPr>
                                          <m:sty m:val="p"/>
                                        </m:rPr>
                                        <a:rPr lang="en-US">
                                          <a:latin typeface="Cambria Math" panose="02040503050406030204" pitchFamily="18" charset="0"/>
                                        </a:rPr>
                                        <m:t>ν</m:t>
                                      </m:r>
                                    </m:e>
                                    <m:sup>
                                      <m:r>
                                        <a:rPr lang="en-US" i="1">
                                          <a:latin typeface="Cambria Math" panose="02040503050406030204" pitchFamily="18" charset="0"/>
                                        </a:rPr>
                                        <m:t>2</m:t>
                                      </m:r>
                                    </m:sup>
                                  </m:sSup>
                                  <m:d>
                                    <m:dPr>
                                      <m:ctrlPr>
                                        <a:rPr lang="en-US" i="1">
                                          <a:latin typeface="Cambria Math" panose="02040503050406030204" pitchFamily="18" charset="0"/>
                                        </a:rPr>
                                      </m:ctrlPr>
                                    </m:dPr>
                                    <m:e>
                                      <m:r>
                                        <a:rPr lang="en-US" i="1">
                                          <a:latin typeface="Cambria Math" panose="02040503050406030204" pitchFamily="18" charset="0"/>
                                        </a:rPr>
                                        <m:t>𝑟</m:t>
                                      </m:r>
                                    </m:e>
                                  </m:d>
                                </m:e>
                              </m:rad>
                            </m:den>
                          </m:f>
                          <m:r>
                            <a:rPr lang="en-US" i="1">
                              <a:latin typeface="Cambria Math" panose="02040503050406030204" pitchFamily="18" charset="0"/>
                            </a:rPr>
                            <m:t>𝑑𝑟</m:t>
                          </m:r>
                        </m:e>
                      </m:nary>
                      <m:r>
                        <a:rPr lang="en-US" i="1">
                          <a:latin typeface="Cambria Math" panose="02040503050406030204" pitchFamily="18" charset="0"/>
                        </a:rPr>
                        <m:t>=</m:t>
                      </m:r>
                      <m:r>
                        <m:rPr>
                          <m:sty m:val="p"/>
                        </m:rPr>
                        <a:rPr lang="en-US">
                          <a:latin typeface="Cambria Math" panose="02040503050406030204" pitchFamily="18" charset="0"/>
                        </a:rPr>
                        <m:t>πσ</m:t>
                      </m:r>
                      <m:r>
                        <a:rPr lang="en-US" i="1" smtClean="0">
                          <a:latin typeface="Cambria Math" panose="02040503050406030204" pitchFamily="18" charset="0"/>
                        </a:rPr>
                        <m:t>𝑅</m:t>
                      </m:r>
                      <m:r>
                        <a:rPr lang="en-US" b="0" i="1" smtClean="0">
                          <a:latin typeface="Cambria Math" panose="02040503050406030204" pitchFamily="18" charset="0"/>
                        </a:rPr>
                        <m:t> …(</m:t>
                      </m:r>
                      <m:r>
                        <a:rPr lang="en-US" b="0" i="1" smtClean="0">
                          <a:latin typeface="Cambria Math" panose="02040503050406030204" pitchFamily="18" charset="0"/>
                        </a:rPr>
                        <m:t>1</m:t>
                      </m:r>
                      <m:r>
                        <a:rPr lang="en-US" b="0" i="1" smtClean="0">
                          <a:latin typeface="Cambria Math" panose="02040503050406030204" pitchFamily="18" charset="0"/>
                        </a:rPr>
                        <m:t>)</m:t>
                      </m:r>
                    </m:oMath>
                  </m:oMathPara>
                </a14:m>
                <a:endParaRPr lang="en-US" dirty="0"/>
              </a:p>
              <a:p>
                <a:pPr algn="just"/>
                <a:r>
                  <a:rPr lang="en-US" dirty="0"/>
                  <a:t>Where, </a:t>
                </a:r>
                <a14:m>
                  <m:oMath xmlns:m="http://schemas.openxmlformats.org/officeDocument/2006/math">
                    <m:r>
                      <a:rPr lang="en-US" i="1">
                        <a:latin typeface="Cambria Math" panose="02040503050406030204" pitchFamily="18" charset="0"/>
                      </a:rPr>
                      <m:t>𝜎</m:t>
                    </m:r>
                  </m:oMath>
                </a14:m>
                <a:r>
                  <a:rPr lang="en-US" dirty="0"/>
                  <a:t> is the mass density per unit length, or the string tension. </a:t>
                </a:r>
              </a:p>
            </p:txBody>
          </p:sp>
        </mc:Choice>
        <mc:Fallback xmlns="">
          <p:sp>
            <p:nvSpPr>
              <p:cNvPr id="3" name="Content Placeholder 2">
                <a:extLst>
                  <a:ext uri="{FF2B5EF4-FFF2-40B4-BE49-F238E27FC236}">
                    <a16:creationId xmlns:a16="http://schemas.microsoft.com/office/drawing/2014/main" id="{4C5786E1-CC38-442A-9480-AD4056018D3C}"/>
                  </a:ext>
                </a:extLst>
              </p:cNvPr>
              <p:cNvSpPr>
                <a:spLocks noGrp="1" noRot="1" noChangeAspect="1" noMove="1" noResize="1" noEditPoints="1" noAdjustHandles="1" noChangeArrowheads="1" noChangeShapeType="1" noTextEdit="1"/>
              </p:cNvSpPr>
              <p:nvPr>
                <p:ph idx="1"/>
              </p:nvPr>
            </p:nvSpPr>
            <p:spPr>
              <a:xfrm>
                <a:off x="1534696" y="2136858"/>
                <a:ext cx="9520158" cy="4096310"/>
              </a:xfrm>
              <a:blipFill>
                <a:blip r:embed="rId2"/>
                <a:stretch>
                  <a:fillRect l="-512" t="-446" r="-641"/>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9B8640E7-7BB8-43B2-8204-6DE5B7A2755D}"/>
              </a:ext>
            </a:extLst>
          </p:cNvPr>
          <p:cNvSpPr txBox="1"/>
          <p:nvPr/>
        </p:nvSpPr>
        <p:spPr>
          <a:xfrm>
            <a:off x="1534696" y="1675193"/>
            <a:ext cx="9520158" cy="461665"/>
          </a:xfrm>
          <a:prstGeom prst="rect">
            <a:avLst/>
          </a:prstGeom>
          <a:noFill/>
        </p:spPr>
        <p:txBody>
          <a:bodyPr wrap="square" rtlCol="0">
            <a:spAutoFit/>
          </a:bodyPr>
          <a:lstStyle/>
          <a:p>
            <a:pPr marL="285750" indent="-285750">
              <a:buFont typeface="Arial" panose="020B0604020202020204" pitchFamily="34" charset="0"/>
              <a:buChar char="•"/>
            </a:pPr>
            <a:r>
              <a:rPr lang="en-US" sz="2400" b="1" dirty="0">
                <a:solidFill>
                  <a:schemeClr val="accent5">
                    <a:lumMod val="75000"/>
                  </a:schemeClr>
                </a:solidFill>
              </a:rPr>
              <a:t>Background</a:t>
            </a:r>
          </a:p>
        </p:txBody>
      </p:sp>
    </p:spTree>
    <p:extLst>
      <p:ext uri="{BB962C8B-B14F-4D97-AF65-F5344CB8AC3E}">
        <p14:creationId xmlns:p14="http://schemas.microsoft.com/office/powerpoint/2010/main" val="40195435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BB68DE2-A90B-4047-9571-01EB48B0DB58}"/>
                  </a:ext>
                </a:extLst>
              </p:cNvPr>
              <p:cNvSpPr>
                <a:spLocks noGrp="1"/>
              </p:cNvSpPr>
              <p:nvPr>
                <p:ph idx="1"/>
              </p:nvPr>
            </p:nvSpPr>
            <p:spPr>
              <a:xfrm>
                <a:off x="1534695" y="818148"/>
                <a:ext cx="10143957" cy="5293894"/>
              </a:xfrm>
            </p:spPr>
            <p:txBody>
              <a:bodyPr>
                <a:normAutofit fontScale="92500" lnSpcReduction="10000"/>
              </a:bodyPr>
              <a:lstStyle/>
              <a:p>
                <a:pPr algn="just"/>
                <a:r>
                  <a:rPr lang="en-US" dirty="0"/>
                  <a:t>The flux tube's angular momentum is also calculated as </a:t>
                </a:r>
              </a:p>
              <a:p>
                <a:pPr marL="0" indent="0" algn="just">
                  <a:buNone/>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𝐽</m:t>
                      </m:r>
                      <m:r>
                        <a:rPr lang="en-US" i="1">
                          <a:latin typeface="Cambria Math" panose="02040503050406030204" pitchFamily="18" charset="0"/>
                        </a:rPr>
                        <m:t>=</m:t>
                      </m:r>
                      <m:r>
                        <a:rPr lang="en-US" i="1">
                          <a:latin typeface="Cambria Math" panose="02040503050406030204" pitchFamily="18" charset="0"/>
                        </a:rPr>
                        <m:t>2</m:t>
                      </m:r>
                      <m:nary>
                        <m:naryPr>
                          <m:ctrlPr>
                            <a:rPr lang="en-US" i="1">
                              <a:latin typeface="Cambria Math" panose="02040503050406030204" pitchFamily="18" charset="0"/>
                            </a:rPr>
                          </m:ctrlPr>
                        </m:naryPr>
                        <m:sub>
                          <m:r>
                            <a:rPr lang="en-US" i="1">
                              <a:latin typeface="Cambria Math" panose="02040503050406030204" pitchFamily="18" charset="0"/>
                            </a:rPr>
                            <m:t>0</m:t>
                          </m:r>
                        </m:sub>
                        <m:sup>
                          <m:r>
                            <a:rPr lang="en-US" i="1">
                              <a:latin typeface="Cambria Math" panose="02040503050406030204" pitchFamily="18" charset="0"/>
                            </a:rPr>
                            <m:t>𝑅</m:t>
                          </m:r>
                        </m:sup>
                        <m:e>
                          <m:f>
                            <m:fPr>
                              <m:ctrlPr>
                                <a:rPr lang="en-US" i="1">
                                  <a:latin typeface="Cambria Math" panose="02040503050406030204" pitchFamily="18" charset="0"/>
                                </a:rPr>
                              </m:ctrlPr>
                            </m:fPr>
                            <m:num>
                              <m:r>
                                <m:rPr>
                                  <m:sty m:val="p"/>
                                </m:rPr>
                                <a:rPr lang="en-US">
                                  <a:latin typeface="Cambria Math" panose="02040503050406030204" pitchFamily="18" charset="0"/>
                                </a:rPr>
                                <m:t>σ</m:t>
                              </m:r>
                              <m:r>
                                <a:rPr lang="en-US" i="1">
                                  <a:latin typeface="Cambria Math" panose="02040503050406030204" pitchFamily="18" charset="0"/>
                                </a:rPr>
                                <m:t>𝑟</m:t>
                              </m:r>
                              <m:r>
                                <m:rPr>
                                  <m:sty m:val="p"/>
                                </m:rPr>
                                <a:rPr lang="en-US">
                                  <a:latin typeface="Cambria Math" panose="02040503050406030204" pitchFamily="18" charset="0"/>
                                </a:rPr>
                                <m:t>ν</m:t>
                              </m:r>
                              <m:d>
                                <m:dPr>
                                  <m:ctrlPr>
                                    <a:rPr lang="en-US" i="1">
                                      <a:latin typeface="Cambria Math" panose="02040503050406030204" pitchFamily="18" charset="0"/>
                                    </a:rPr>
                                  </m:ctrlPr>
                                </m:dPr>
                                <m:e>
                                  <m:r>
                                    <a:rPr lang="en-US" i="1">
                                      <a:latin typeface="Cambria Math" panose="02040503050406030204" pitchFamily="18" charset="0"/>
                                    </a:rPr>
                                    <m:t>𝑟</m:t>
                                  </m:r>
                                </m:e>
                              </m:d>
                            </m:num>
                            <m:den>
                              <m:rad>
                                <m:radPr>
                                  <m:degHide m:val="on"/>
                                  <m:ctrlPr>
                                    <a:rPr lang="en-US" i="1">
                                      <a:latin typeface="Cambria Math" panose="02040503050406030204" pitchFamily="18" charset="0"/>
                                    </a:rPr>
                                  </m:ctrlPr>
                                </m:radPr>
                                <m:deg/>
                                <m:e>
                                  <m:r>
                                    <a:rPr lang="en-US" i="1">
                                      <a:latin typeface="Cambria Math" panose="02040503050406030204" pitchFamily="18" charset="0"/>
                                    </a:rPr>
                                    <m:t>1</m:t>
                                  </m:r>
                                  <m:r>
                                    <a:rPr lang="en-US" i="1">
                                      <a:latin typeface="Cambria Math" panose="02040503050406030204" pitchFamily="18" charset="0"/>
                                    </a:rPr>
                                    <m:t>−</m:t>
                                  </m:r>
                                  <m:sSup>
                                    <m:sSupPr>
                                      <m:ctrlPr>
                                        <a:rPr lang="en-US" i="1">
                                          <a:latin typeface="Cambria Math" panose="02040503050406030204" pitchFamily="18" charset="0"/>
                                        </a:rPr>
                                      </m:ctrlPr>
                                    </m:sSupPr>
                                    <m:e>
                                      <m:r>
                                        <m:rPr>
                                          <m:sty m:val="p"/>
                                        </m:rPr>
                                        <a:rPr lang="en-US">
                                          <a:latin typeface="Cambria Math" panose="02040503050406030204" pitchFamily="18" charset="0"/>
                                        </a:rPr>
                                        <m:t>ν</m:t>
                                      </m:r>
                                    </m:e>
                                    <m:sup>
                                      <m:r>
                                        <a:rPr lang="en-US" i="1">
                                          <a:latin typeface="Cambria Math" panose="02040503050406030204" pitchFamily="18" charset="0"/>
                                        </a:rPr>
                                        <m:t>2</m:t>
                                      </m:r>
                                    </m:sup>
                                  </m:sSup>
                                  <m:d>
                                    <m:dPr>
                                      <m:ctrlPr>
                                        <a:rPr lang="en-US" i="1">
                                          <a:latin typeface="Cambria Math" panose="02040503050406030204" pitchFamily="18" charset="0"/>
                                        </a:rPr>
                                      </m:ctrlPr>
                                    </m:dPr>
                                    <m:e>
                                      <m:r>
                                        <a:rPr lang="en-US" i="1">
                                          <a:latin typeface="Cambria Math" panose="02040503050406030204" pitchFamily="18" charset="0"/>
                                        </a:rPr>
                                        <m:t>𝑟</m:t>
                                      </m:r>
                                    </m:e>
                                  </m:d>
                                </m:e>
                              </m:rad>
                            </m:den>
                          </m:f>
                          <m:r>
                            <a:rPr lang="en-US" i="1">
                              <a:latin typeface="Cambria Math" panose="02040503050406030204" pitchFamily="18" charset="0"/>
                            </a:rPr>
                            <m:t>𝑑𝑟</m:t>
                          </m:r>
                        </m:e>
                      </m:nary>
                      <m:r>
                        <a:rPr lang="en-US" i="1">
                          <a:latin typeface="Cambria Math" panose="02040503050406030204" pitchFamily="18" charset="0"/>
                        </a:rPr>
                        <m:t>=</m:t>
                      </m:r>
                      <m:f>
                        <m:fPr>
                          <m:ctrlPr>
                            <a:rPr lang="en-US" i="1">
                              <a:latin typeface="Cambria Math" panose="02040503050406030204" pitchFamily="18" charset="0"/>
                            </a:rPr>
                          </m:ctrlPr>
                        </m:fPr>
                        <m:num>
                          <m:r>
                            <m:rPr>
                              <m:sty m:val="p"/>
                            </m:rPr>
                            <a:rPr lang="en-US">
                              <a:latin typeface="Cambria Math" panose="02040503050406030204" pitchFamily="18" charset="0"/>
                            </a:rPr>
                            <m:t>πσ</m:t>
                          </m:r>
                          <m:sSup>
                            <m:sSupPr>
                              <m:ctrlPr>
                                <a:rPr lang="en-US" i="1">
                                  <a:latin typeface="Cambria Math" panose="02040503050406030204" pitchFamily="18" charset="0"/>
                                </a:rPr>
                              </m:ctrlPr>
                            </m:sSupPr>
                            <m:e>
                              <m:r>
                                <a:rPr lang="en-US" i="1">
                                  <a:latin typeface="Cambria Math" panose="02040503050406030204" pitchFamily="18" charset="0"/>
                                </a:rPr>
                                <m:t>𝑅</m:t>
                              </m:r>
                            </m:e>
                            <m:sup>
                              <m:r>
                                <a:rPr lang="en-US" i="1">
                                  <a:latin typeface="Cambria Math" panose="02040503050406030204" pitchFamily="18" charset="0"/>
                                </a:rPr>
                                <m:t>2</m:t>
                              </m:r>
                            </m:sup>
                          </m:sSup>
                        </m:num>
                        <m:den>
                          <m:r>
                            <a:rPr lang="en-US" i="1">
                              <a:latin typeface="Cambria Math" panose="02040503050406030204" pitchFamily="18" charset="0"/>
                            </a:rPr>
                            <m:t>2</m:t>
                          </m:r>
                        </m:den>
                      </m:f>
                      <m:r>
                        <a:rPr lang="en-US" i="1">
                          <a:latin typeface="Cambria Math" panose="02040503050406030204" pitchFamily="18" charset="0"/>
                        </a:rPr>
                        <m:t>+</m:t>
                      </m:r>
                      <m:sSup>
                        <m:sSupPr>
                          <m:ctrlPr>
                            <a:rPr lang="en-US" i="1" smtClean="0">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m:t>
                          </m:r>
                        </m:sup>
                      </m:sSup>
                      <m:r>
                        <a:rPr lang="en-US" b="0" i="1" smtClean="0">
                          <a:latin typeface="Cambria Math" panose="02040503050406030204" pitchFamily="18" charset="0"/>
                        </a:rPr>
                        <m:t> …(</m:t>
                      </m:r>
                      <m:r>
                        <a:rPr lang="en-US" b="0" i="1" smtClean="0">
                          <a:latin typeface="Cambria Math" panose="02040503050406030204" pitchFamily="18" charset="0"/>
                        </a:rPr>
                        <m:t>2</m:t>
                      </m:r>
                      <m:r>
                        <a:rPr lang="en-US" b="0" i="1" smtClean="0">
                          <a:latin typeface="Cambria Math" panose="02040503050406030204" pitchFamily="18" charset="0"/>
                        </a:rPr>
                        <m:t>)</m:t>
                      </m:r>
                    </m:oMath>
                  </m:oMathPara>
                </a14:m>
                <a:endParaRPr lang="en-US" dirty="0"/>
              </a:p>
              <a:p>
                <a:pPr algn="just"/>
                <a:r>
                  <a:rPr lang="en-US" dirty="0"/>
                  <a:t>Therefore, using (1) and (2) we can write,</a:t>
                </a:r>
              </a:p>
              <a:p>
                <a:pPr marL="0" indent="0" algn="just">
                  <a:buNone/>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𝐽</m:t>
                      </m:r>
                      <m:r>
                        <a:rPr lang="en-US" i="1">
                          <a:latin typeface="Cambria Math" panose="02040503050406030204" pitchFamily="18" charset="0"/>
                        </a:rPr>
                        <m:t>=</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𝑀</m:t>
                              </m:r>
                            </m:e>
                            <m:sup>
                              <m:r>
                                <a:rPr lang="en-US" i="1">
                                  <a:latin typeface="Cambria Math" panose="02040503050406030204" pitchFamily="18" charset="0"/>
                                </a:rPr>
                                <m:t>2</m:t>
                              </m:r>
                            </m:sup>
                          </m:sSup>
                        </m:num>
                        <m:den>
                          <m:r>
                            <a:rPr lang="en-US" i="1">
                              <a:latin typeface="Cambria Math" panose="02040503050406030204" pitchFamily="18" charset="0"/>
                            </a:rPr>
                            <m:t>2</m:t>
                          </m:r>
                          <m:r>
                            <m:rPr>
                              <m:sty m:val="p"/>
                            </m:rPr>
                            <a:rPr lang="en-US">
                              <a:latin typeface="Cambria Math" panose="02040503050406030204" pitchFamily="18" charset="0"/>
                            </a:rPr>
                            <m:t>πσ</m:t>
                          </m:r>
                        </m:den>
                      </m:f>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m:t>
                          </m:r>
                        </m:sup>
                      </m:sSup>
                      <m:r>
                        <a:rPr lang="en-US" b="0" i="1" smtClean="0">
                          <a:latin typeface="Cambria Math" panose="02040503050406030204" pitchFamily="18" charset="0"/>
                        </a:rPr>
                        <m:t> …(</m:t>
                      </m:r>
                      <m:r>
                        <a:rPr lang="en-US" b="0" i="1" smtClean="0">
                          <a:latin typeface="Cambria Math" panose="02040503050406030204" pitchFamily="18" charset="0"/>
                        </a:rPr>
                        <m:t>3</m:t>
                      </m:r>
                      <m:r>
                        <a:rPr lang="en-US" b="0" i="1" smtClean="0">
                          <a:latin typeface="Cambria Math" panose="02040503050406030204" pitchFamily="18" charset="0"/>
                        </a:rPr>
                        <m:t>)</m:t>
                      </m:r>
                    </m:oMath>
                  </m:oMathPara>
                </a14:m>
                <a:endParaRPr lang="en-US" dirty="0"/>
              </a:p>
              <a:p>
                <a:pPr algn="just"/>
                <a:r>
                  <a:rPr lang="en-US" dirty="0"/>
                  <a:t>As a result, </a:t>
                </a:r>
                <a14:m>
                  <m:oMath xmlns:m="http://schemas.openxmlformats.org/officeDocument/2006/math">
                    <m:r>
                      <a:rPr lang="en-US" i="1">
                        <a:latin typeface="Cambria Math" panose="02040503050406030204" pitchFamily="18" charset="0"/>
                      </a:rPr>
                      <m:t>𝐽</m:t>
                    </m:r>
                  </m:oMath>
                </a14:m>
                <a:r>
                  <a:rPr lang="en-US" dirty="0"/>
                  <a:t> and </a:t>
                </a:r>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𝑀</m:t>
                        </m:r>
                      </m:e>
                      <m:sup>
                        <m:r>
                          <a:rPr lang="en-US" i="1">
                            <a:latin typeface="Cambria Math" panose="02040503050406030204" pitchFamily="18" charset="0"/>
                          </a:rPr>
                          <m:t>2</m:t>
                        </m:r>
                      </m:sup>
                    </m:sSup>
                  </m:oMath>
                </a14:m>
                <a:r>
                  <a:rPr lang="en-US" dirty="0"/>
                  <a:t> have a linear relationship with one another. </a:t>
                </a:r>
              </a:p>
              <a:p>
                <a:pPr algn="just"/>
                <a:r>
                  <a:rPr lang="en-US" dirty="0"/>
                  <a:t>Plots of hadron Regge trajectories in the </a:t>
                </a:r>
                <a14:m>
                  <m:oMath xmlns:m="http://schemas.openxmlformats.org/officeDocument/2006/math">
                    <m:d>
                      <m:dPr>
                        <m:ctrlPr>
                          <a:rPr lang="en-US" i="1">
                            <a:latin typeface="Cambria Math" panose="02040503050406030204" pitchFamily="18" charset="0"/>
                          </a:rPr>
                        </m:ctrlPr>
                      </m:dPr>
                      <m:e>
                        <m:r>
                          <a:rPr lang="en-US" i="1">
                            <a:latin typeface="Cambria Math" panose="02040503050406030204" pitchFamily="18" charset="0"/>
                          </a:rPr>
                          <m:t>𝐽</m:t>
                        </m:r>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𝑀</m:t>
                            </m:r>
                          </m:e>
                          <m:sup>
                            <m:r>
                              <a:rPr lang="en-US" i="1">
                                <a:latin typeface="Cambria Math" panose="02040503050406030204" pitchFamily="18" charset="0"/>
                              </a:rPr>
                              <m:t>2</m:t>
                            </m:r>
                          </m:sup>
                        </m:sSup>
                      </m:e>
                    </m:d>
                  </m:oMath>
                </a14:m>
                <a:r>
                  <a:rPr lang="en-US" dirty="0"/>
                  <a:t> plane are referred as Chew-</a:t>
                </a:r>
                <a:r>
                  <a:rPr lang="en-US" dirty="0" err="1"/>
                  <a:t>Frautschi</a:t>
                </a:r>
                <a:r>
                  <a:rPr lang="en-US" dirty="0"/>
                  <a:t> plots. [46]</a:t>
                </a:r>
              </a:p>
              <a:p>
                <a:pPr algn="just"/>
                <a:r>
                  <a:rPr lang="en-US" dirty="0"/>
                  <a:t>Hadrons with the same internal quantum numbers are situated on the same Regge line.</a:t>
                </a:r>
              </a:p>
              <a:p>
                <a:pPr algn="just"/>
                <a:r>
                  <a:rPr lang="en-US" dirty="0"/>
                  <a:t>The most common form of linear Regge trajectories can be stated as follows [41]</a:t>
                </a:r>
              </a:p>
              <a:p>
                <a:pPr marL="0" indent="0" algn="just">
                  <a:buNone/>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𝐽</m:t>
                      </m:r>
                      <m:r>
                        <a:rPr lang="en-US" i="1">
                          <a:latin typeface="Cambria Math" panose="02040503050406030204" pitchFamily="18" charset="0"/>
                        </a:rPr>
                        <m:t>=</m:t>
                      </m:r>
                      <m:r>
                        <a:rPr lang="en-US" i="1">
                          <a:latin typeface="Cambria Math" panose="02040503050406030204" pitchFamily="18" charset="0"/>
                          <a:ea typeface="Cambria Math" panose="02040503050406030204" pitchFamily="18" charset="0"/>
                        </a:rPr>
                        <m:t>𝛽</m:t>
                      </m:r>
                      <m:d>
                        <m:dPr>
                          <m:ctrlPr>
                            <a:rPr lang="en-US" i="1">
                              <a:latin typeface="Cambria Math" panose="02040503050406030204" pitchFamily="18" charset="0"/>
                            </a:rPr>
                          </m:ctrlPr>
                        </m:dPr>
                        <m:e>
                          <m:r>
                            <a:rPr lang="en-US" i="1">
                              <a:latin typeface="Cambria Math" panose="02040503050406030204" pitchFamily="18" charset="0"/>
                            </a:rPr>
                            <m:t>𝑀</m:t>
                          </m:r>
                        </m:e>
                      </m:d>
                      <m:r>
                        <a:rPr lang="en-US" i="1">
                          <a:latin typeface="Cambria Math" panose="02040503050406030204" pitchFamily="18" charset="0"/>
                        </a:rPr>
                        <m:t>=</m:t>
                      </m:r>
                      <m:r>
                        <a:rPr lang="en-US" i="1" smtClean="0">
                          <a:latin typeface="Cambria Math" panose="02040503050406030204" pitchFamily="18" charset="0"/>
                          <a:ea typeface="Cambria Math" panose="02040503050406030204" pitchFamily="18" charset="0"/>
                        </a:rPr>
                        <m:t>𝛽</m:t>
                      </m:r>
                      <m:d>
                        <m:dPr>
                          <m:ctrlPr>
                            <a:rPr lang="en-US" i="1">
                              <a:latin typeface="Cambria Math" panose="02040503050406030204" pitchFamily="18" charset="0"/>
                            </a:rPr>
                          </m:ctrlPr>
                        </m:dPr>
                        <m:e>
                          <m:r>
                            <a:rPr lang="en-US" i="1">
                              <a:latin typeface="Cambria Math" panose="02040503050406030204" pitchFamily="18" charset="0"/>
                            </a:rPr>
                            <m:t>0</m:t>
                          </m:r>
                        </m:e>
                      </m:d>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ea typeface="Cambria Math" panose="02040503050406030204" pitchFamily="18" charset="0"/>
                            </a:rPr>
                            <m:t>𝛽</m:t>
                          </m:r>
                        </m:e>
                        <m:sup>
                          <m:r>
                            <a:rPr lang="en-US" i="1">
                              <a:latin typeface="Cambria Math" panose="02040503050406030204" pitchFamily="18" charset="0"/>
                            </a:rPr>
                            <m:t>′</m:t>
                          </m:r>
                        </m:sup>
                      </m:sSup>
                      <m:sSup>
                        <m:sSupPr>
                          <m:ctrlPr>
                            <a:rPr lang="en-US" i="1">
                              <a:latin typeface="Cambria Math" panose="02040503050406030204" pitchFamily="18" charset="0"/>
                            </a:rPr>
                          </m:ctrlPr>
                        </m:sSupPr>
                        <m:e>
                          <m:r>
                            <a:rPr lang="en-US" i="1">
                              <a:latin typeface="Cambria Math" panose="02040503050406030204" pitchFamily="18" charset="0"/>
                            </a:rPr>
                            <m:t>𝑀</m:t>
                          </m:r>
                        </m:e>
                        <m:sup>
                          <m:r>
                            <a:rPr lang="en-US" i="1">
                              <a:latin typeface="Cambria Math" panose="02040503050406030204" pitchFamily="18" charset="0"/>
                            </a:rPr>
                            <m:t>2</m:t>
                          </m:r>
                        </m:sup>
                      </m:sSup>
                      <m:r>
                        <a:rPr lang="en-US" b="0" i="1" smtClean="0">
                          <a:latin typeface="Cambria Math" panose="02040503050406030204" pitchFamily="18" charset="0"/>
                        </a:rPr>
                        <m:t> …(</m:t>
                      </m:r>
                      <m:r>
                        <a:rPr lang="en-US" b="0" i="1" smtClean="0">
                          <a:latin typeface="Cambria Math" panose="02040503050406030204" pitchFamily="18" charset="0"/>
                        </a:rPr>
                        <m:t>4</m:t>
                      </m:r>
                      <m:r>
                        <a:rPr lang="en-US" b="0" i="1" smtClean="0">
                          <a:latin typeface="Cambria Math" panose="02040503050406030204" pitchFamily="18" charset="0"/>
                        </a:rPr>
                        <m:t>)</m:t>
                      </m:r>
                    </m:oMath>
                  </m:oMathPara>
                </a14:m>
                <a:endParaRPr lang="en-US" dirty="0"/>
              </a:p>
              <a:p>
                <a:pPr marL="0" indent="0" algn="just">
                  <a:buNone/>
                </a:pPr>
                <a:r>
                  <a:rPr lang="en-US" dirty="0"/>
                  <a:t>Where, </a:t>
                </a:r>
                <a14:m>
                  <m:oMath xmlns:m="http://schemas.openxmlformats.org/officeDocument/2006/math">
                    <m:r>
                      <a:rPr lang="en-US" i="1">
                        <a:latin typeface="Cambria Math" panose="02040503050406030204" pitchFamily="18" charset="0"/>
                        <a:ea typeface="Cambria Math" panose="02040503050406030204" pitchFamily="18" charset="0"/>
                      </a:rPr>
                      <m:t>𝛽</m:t>
                    </m:r>
                    <m:r>
                      <a:rPr lang="en-US" i="1">
                        <a:latin typeface="Cambria Math" panose="02040503050406030204" pitchFamily="18" charset="0"/>
                        <a:ea typeface="Cambria Math" panose="02040503050406030204" pitchFamily="18" charset="0"/>
                      </a:rPr>
                      <m:t> </m:t>
                    </m:r>
                    <m:d>
                      <m:dPr>
                        <m:ctrlPr>
                          <a:rPr lang="en-US" i="1">
                            <a:latin typeface="Cambria Math" panose="02040503050406030204" pitchFamily="18" charset="0"/>
                          </a:rPr>
                        </m:ctrlPr>
                      </m:dPr>
                      <m:e>
                        <m:r>
                          <a:rPr lang="en-US" i="1">
                            <a:latin typeface="Cambria Math" panose="02040503050406030204" pitchFamily="18" charset="0"/>
                          </a:rPr>
                          <m:t>0</m:t>
                        </m:r>
                      </m:e>
                    </m:d>
                  </m:oMath>
                </a14:m>
                <a:r>
                  <a:rPr lang="en-US" dirty="0"/>
                  <a:t> and </a:t>
                </a:r>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ea typeface="Cambria Math" panose="02040503050406030204" pitchFamily="18" charset="0"/>
                          </a:rPr>
                          <m:t>𝛽</m:t>
                        </m:r>
                      </m:e>
                      <m:sup>
                        <m:r>
                          <a:rPr lang="en-US" i="1">
                            <a:latin typeface="Cambria Math" panose="02040503050406030204" pitchFamily="18" charset="0"/>
                          </a:rPr>
                          <m:t>′</m:t>
                        </m:r>
                      </m:sup>
                    </m:sSup>
                  </m:oMath>
                </a14:m>
                <a:r>
                  <a:rPr lang="en-US" dirty="0"/>
                  <a:t> represent the intercept and slope of the trajectory, respectively.</a:t>
                </a:r>
              </a:p>
              <a:p>
                <a:pPr marL="0" indent="0" algn="just">
                  <a:buNone/>
                </a:pPr>
                <a:endParaRPr lang="en-US" dirty="0"/>
              </a:p>
              <a:p>
                <a:pPr marL="0" indent="0" algn="just">
                  <a:buNone/>
                </a:pPr>
                <a:endParaRPr lang="en-US" dirty="0"/>
              </a:p>
            </p:txBody>
          </p:sp>
        </mc:Choice>
        <mc:Fallback xmlns="">
          <p:sp>
            <p:nvSpPr>
              <p:cNvPr id="3" name="Content Placeholder 2">
                <a:extLst>
                  <a:ext uri="{FF2B5EF4-FFF2-40B4-BE49-F238E27FC236}">
                    <a16:creationId xmlns:a16="http://schemas.microsoft.com/office/drawing/2014/main" id="{EBB68DE2-A90B-4047-9571-01EB48B0DB58}"/>
                  </a:ext>
                </a:extLst>
              </p:cNvPr>
              <p:cNvSpPr>
                <a:spLocks noGrp="1" noRot="1" noChangeAspect="1" noMove="1" noResize="1" noEditPoints="1" noAdjustHandles="1" noChangeArrowheads="1" noChangeShapeType="1" noTextEdit="1"/>
              </p:cNvSpPr>
              <p:nvPr>
                <p:ph idx="1"/>
              </p:nvPr>
            </p:nvSpPr>
            <p:spPr>
              <a:xfrm>
                <a:off x="1534695" y="818148"/>
                <a:ext cx="10143957" cy="5293894"/>
              </a:xfrm>
              <a:blipFill>
                <a:blip r:embed="rId2"/>
                <a:stretch>
                  <a:fillRect l="-601" t="-345" r="-541" b="-1611"/>
                </a:stretch>
              </a:blipFill>
            </p:spPr>
            <p:txBody>
              <a:bodyPr/>
              <a:lstStyle/>
              <a:p>
                <a:r>
                  <a:rPr lang="en-US">
                    <a:noFill/>
                  </a:rPr>
                  <a:t> </a:t>
                </a:r>
              </a:p>
            </p:txBody>
          </p:sp>
        </mc:Fallback>
      </mc:AlternateContent>
    </p:spTree>
    <p:extLst>
      <p:ext uri="{BB962C8B-B14F-4D97-AF65-F5344CB8AC3E}">
        <p14:creationId xmlns:p14="http://schemas.microsoft.com/office/powerpoint/2010/main" val="21772852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0AF32-4D64-4CC3-A682-09D73223227F}"/>
              </a:ext>
            </a:extLst>
          </p:cNvPr>
          <p:cNvSpPr>
            <a:spLocks noGrp="1"/>
          </p:cNvSpPr>
          <p:nvPr>
            <p:ph type="title"/>
          </p:nvPr>
        </p:nvSpPr>
        <p:spPr>
          <a:xfrm>
            <a:off x="1534696" y="333447"/>
            <a:ext cx="9520158" cy="1049235"/>
          </a:xfrm>
        </p:spPr>
        <p:txBody>
          <a:bodyPr/>
          <a:lstStyle/>
          <a:p>
            <a:r>
              <a:rPr lang="en-US" dirty="0"/>
              <a:t>Regge Phenomenology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9675143-2069-4DC3-ADAF-C3B577CCF23E}"/>
                  </a:ext>
                </a:extLst>
              </p:cNvPr>
              <p:cNvSpPr>
                <a:spLocks noGrp="1"/>
              </p:cNvSpPr>
              <p:nvPr>
                <p:ph idx="1"/>
              </p:nvPr>
            </p:nvSpPr>
            <p:spPr>
              <a:xfrm>
                <a:off x="1534696" y="2059274"/>
                <a:ext cx="9520158" cy="4465279"/>
              </a:xfrm>
            </p:spPr>
            <p:txBody>
              <a:bodyPr>
                <a:normAutofit/>
              </a:bodyPr>
              <a:lstStyle/>
              <a:p>
                <a:pPr algn="just"/>
                <a:r>
                  <a:rPr lang="en-US" dirty="0"/>
                  <a:t>We can have following two relationships between Regge slopes and intercepts for three body particles with different flavors as follows [41, 47-54]</a:t>
                </a:r>
              </a:p>
              <a:p>
                <a:pPr marL="0" indent="0" algn="just">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𝛽</m:t>
                          </m:r>
                        </m:e>
                        <m:sub>
                          <m:r>
                            <a:rPr lang="en-US" i="1">
                              <a:latin typeface="Cambria Math" panose="02040503050406030204" pitchFamily="18" charset="0"/>
                            </a:rPr>
                            <m:t>𝑖</m:t>
                          </m:r>
                          <m:r>
                            <a:rPr lang="en-GB" i="1">
                              <a:latin typeface="Cambria Math" panose="02040503050406030204" pitchFamily="18" charset="0"/>
                            </a:rPr>
                            <m:t>𝑖𝑞</m:t>
                          </m:r>
                        </m:sub>
                      </m:sSub>
                      <m:d>
                        <m:dPr>
                          <m:ctrlPr>
                            <a:rPr lang="en-US" i="1">
                              <a:latin typeface="Cambria Math" panose="02040503050406030204" pitchFamily="18" charset="0"/>
                            </a:rPr>
                          </m:ctrlPr>
                        </m:dPr>
                        <m:e>
                          <m:r>
                            <a:rPr lang="en-US" i="1">
                              <a:latin typeface="Cambria Math" panose="02040503050406030204" pitchFamily="18" charset="0"/>
                            </a:rPr>
                            <m:t>0</m:t>
                          </m:r>
                        </m:e>
                      </m:d>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𝛽</m:t>
                          </m:r>
                        </m:e>
                        <m:sub>
                          <m:r>
                            <a:rPr lang="en-US" i="1">
                              <a:latin typeface="Cambria Math" panose="02040503050406030204" pitchFamily="18" charset="0"/>
                            </a:rPr>
                            <m:t>𝑗</m:t>
                          </m:r>
                          <m:r>
                            <a:rPr lang="en-GB" i="1">
                              <a:latin typeface="Cambria Math" panose="02040503050406030204" pitchFamily="18" charset="0"/>
                            </a:rPr>
                            <m:t>𝑗𝑞</m:t>
                          </m:r>
                        </m:sub>
                      </m:sSub>
                      <m:d>
                        <m:dPr>
                          <m:ctrlPr>
                            <a:rPr lang="en-US" i="1">
                              <a:latin typeface="Cambria Math" panose="02040503050406030204" pitchFamily="18" charset="0"/>
                            </a:rPr>
                          </m:ctrlPr>
                        </m:dPr>
                        <m:e>
                          <m:r>
                            <a:rPr lang="en-US" i="1">
                              <a:latin typeface="Cambria Math" panose="02040503050406030204" pitchFamily="18" charset="0"/>
                            </a:rPr>
                            <m:t>0</m:t>
                          </m:r>
                        </m:e>
                      </m:d>
                      <m:r>
                        <a:rPr lang="en-US" i="1">
                          <a:latin typeface="Cambria Math" panose="02040503050406030204" pitchFamily="18" charset="0"/>
                        </a:rPr>
                        <m:t>=</m:t>
                      </m:r>
                      <m:r>
                        <a:rPr lang="en-US" i="1">
                          <a:latin typeface="Cambria Math" panose="02040503050406030204" pitchFamily="18" charset="0"/>
                        </a:rPr>
                        <m:t>2</m:t>
                      </m:r>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𝛽</m:t>
                          </m:r>
                        </m:e>
                        <m:sub>
                          <m:r>
                            <a:rPr lang="en-US" i="1">
                              <a:latin typeface="Cambria Math" panose="02040503050406030204" pitchFamily="18" charset="0"/>
                            </a:rPr>
                            <m:t>𝑖</m:t>
                          </m:r>
                          <m:r>
                            <a:rPr lang="en-GB" i="1">
                              <a:latin typeface="Cambria Math" panose="02040503050406030204" pitchFamily="18" charset="0"/>
                            </a:rPr>
                            <m:t>𝑗𝑞</m:t>
                          </m:r>
                        </m:sub>
                      </m:sSub>
                      <m:d>
                        <m:dPr>
                          <m:ctrlPr>
                            <a:rPr lang="en-US" i="1">
                              <a:latin typeface="Cambria Math" panose="02040503050406030204" pitchFamily="18" charset="0"/>
                            </a:rPr>
                          </m:ctrlPr>
                        </m:dPr>
                        <m:e>
                          <m:r>
                            <a:rPr lang="en-US" i="1">
                              <a:latin typeface="Cambria Math" panose="02040503050406030204" pitchFamily="18" charset="0"/>
                            </a:rPr>
                            <m:t>0</m:t>
                          </m:r>
                        </m:e>
                      </m:d>
                      <m:r>
                        <a:rPr lang="en-US" b="0" i="1" smtClean="0">
                          <a:latin typeface="Cambria Math" panose="02040503050406030204" pitchFamily="18" charset="0"/>
                        </a:rPr>
                        <m:t>…(</m:t>
                      </m:r>
                      <m:r>
                        <a:rPr lang="en-US" b="0" i="1" smtClean="0">
                          <a:latin typeface="Cambria Math" panose="02040503050406030204" pitchFamily="18" charset="0"/>
                        </a:rPr>
                        <m:t>5</m:t>
                      </m:r>
                      <m:r>
                        <a:rPr lang="en-US" b="0" i="1" smtClean="0">
                          <a:latin typeface="Cambria Math" panose="02040503050406030204" pitchFamily="18" charset="0"/>
                        </a:rPr>
                        <m:t>)</m:t>
                      </m:r>
                    </m:oMath>
                  </m:oMathPara>
                </a14:m>
                <a:endParaRPr lang="en-US" dirty="0"/>
              </a:p>
              <a:p>
                <a:pPr marL="0" indent="0" algn="just">
                  <a:buNone/>
                </a:pPr>
                <a14:m>
                  <m:oMathPara xmlns:m="http://schemas.openxmlformats.org/officeDocument/2006/math">
                    <m:oMathParaPr>
                      <m:jc m:val="centerGroup"/>
                    </m:oMathParaPr>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1</m:t>
                          </m:r>
                        </m:num>
                        <m:den>
                          <m:sSub>
                            <m:sSubPr>
                              <m:ctrlPr>
                                <a:rPr lang="en-US" i="1">
                                  <a:latin typeface="Cambria Math" panose="02040503050406030204" pitchFamily="18" charset="0"/>
                                </a:rPr>
                              </m:ctrlPr>
                            </m:sSubPr>
                            <m:e>
                              <m:sSup>
                                <m:sSupPr>
                                  <m:ctrlPr>
                                    <a:rPr lang="en-US" i="1">
                                      <a:latin typeface="Cambria Math" panose="02040503050406030204" pitchFamily="18" charset="0"/>
                                    </a:rPr>
                                  </m:ctrlPr>
                                </m:sSupPr>
                                <m:e>
                                  <m:r>
                                    <a:rPr lang="en-US" i="1">
                                      <a:latin typeface="Cambria Math" panose="02040503050406030204" pitchFamily="18" charset="0"/>
                                      <a:ea typeface="Cambria Math" panose="02040503050406030204" pitchFamily="18" charset="0"/>
                                    </a:rPr>
                                    <m:t>𝛽</m:t>
                                  </m:r>
                                </m:e>
                                <m:sup>
                                  <m:r>
                                    <a:rPr lang="en-US" i="1">
                                      <a:latin typeface="Cambria Math" panose="02040503050406030204" pitchFamily="18" charset="0"/>
                                    </a:rPr>
                                    <m:t>′</m:t>
                                  </m:r>
                                </m:sup>
                              </m:sSup>
                            </m:e>
                            <m:sub>
                              <m:r>
                                <a:rPr lang="en-US" i="1">
                                  <a:latin typeface="Cambria Math" panose="02040503050406030204" pitchFamily="18" charset="0"/>
                                </a:rPr>
                                <m:t>𝑖</m:t>
                              </m:r>
                              <m:r>
                                <a:rPr lang="en-GB" i="1">
                                  <a:latin typeface="Cambria Math" panose="02040503050406030204" pitchFamily="18" charset="0"/>
                                </a:rPr>
                                <m:t>𝑖𝑞</m:t>
                              </m:r>
                            </m:sub>
                          </m:sSub>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sSub>
                            <m:sSubPr>
                              <m:ctrlPr>
                                <a:rPr lang="en-US" i="1">
                                  <a:latin typeface="Cambria Math" panose="02040503050406030204" pitchFamily="18" charset="0"/>
                                </a:rPr>
                              </m:ctrlPr>
                            </m:sSubPr>
                            <m:e>
                              <m:sSup>
                                <m:sSupPr>
                                  <m:ctrlPr>
                                    <a:rPr lang="en-US" i="1">
                                      <a:latin typeface="Cambria Math" panose="02040503050406030204" pitchFamily="18" charset="0"/>
                                    </a:rPr>
                                  </m:ctrlPr>
                                </m:sSupPr>
                                <m:e>
                                  <m:r>
                                    <a:rPr lang="en-US" i="1">
                                      <a:latin typeface="Cambria Math" panose="02040503050406030204" pitchFamily="18" charset="0"/>
                                      <a:ea typeface="Cambria Math" panose="02040503050406030204" pitchFamily="18" charset="0"/>
                                    </a:rPr>
                                    <m:t>𝛽</m:t>
                                  </m:r>
                                </m:e>
                                <m:sup>
                                  <m:r>
                                    <a:rPr lang="en-US" i="1">
                                      <a:latin typeface="Cambria Math" panose="02040503050406030204" pitchFamily="18" charset="0"/>
                                    </a:rPr>
                                    <m:t>′</m:t>
                                  </m:r>
                                </m:sup>
                              </m:sSup>
                            </m:e>
                            <m:sub>
                              <m:r>
                                <a:rPr lang="en-US" i="1">
                                  <a:latin typeface="Cambria Math" panose="02040503050406030204" pitchFamily="18" charset="0"/>
                                </a:rPr>
                                <m:t>𝑗</m:t>
                              </m:r>
                              <m:r>
                                <a:rPr lang="en-GB" i="1">
                                  <a:latin typeface="Cambria Math" panose="02040503050406030204" pitchFamily="18" charset="0"/>
                                </a:rPr>
                                <m:t>𝑗𝑞</m:t>
                              </m:r>
                            </m:sub>
                          </m:sSub>
                        </m:den>
                      </m:f>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num>
                        <m:den>
                          <m:sSub>
                            <m:sSubPr>
                              <m:ctrlPr>
                                <a:rPr lang="en-US" i="1">
                                  <a:latin typeface="Cambria Math" panose="02040503050406030204" pitchFamily="18" charset="0"/>
                                </a:rPr>
                              </m:ctrlPr>
                            </m:sSubPr>
                            <m:e>
                              <m:sSup>
                                <m:sSupPr>
                                  <m:ctrlPr>
                                    <a:rPr lang="en-US" i="1">
                                      <a:latin typeface="Cambria Math" panose="02040503050406030204" pitchFamily="18" charset="0"/>
                                    </a:rPr>
                                  </m:ctrlPr>
                                </m:sSupPr>
                                <m:e>
                                  <m:r>
                                    <a:rPr lang="en-US" i="1">
                                      <a:latin typeface="Cambria Math" panose="02040503050406030204" pitchFamily="18" charset="0"/>
                                      <a:ea typeface="Cambria Math" panose="02040503050406030204" pitchFamily="18" charset="0"/>
                                    </a:rPr>
                                    <m:t>𝛽</m:t>
                                  </m:r>
                                </m:e>
                                <m:sup>
                                  <m:r>
                                    <a:rPr lang="en-US" i="1">
                                      <a:latin typeface="Cambria Math" panose="02040503050406030204" pitchFamily="18" charset="0"/>
                                    </a:rPr>
                                    <m:t>′</m:t>
                                  </m:r>
                                </m:sup>
                              </m:sSup>
                            </m:e>
                            <m:sub>
                              <m:r>
                                <a:rPr lang="en-US" i="1">
                                  <a:latin typeface="Cambria Math" panose="02040503050406030204" pitchFamily="18" charset="0"/>
                                </a:rPr>
                                <m:t>𝑖</m:t>
                              </m:r>
                              <m:r>
                                <a:rPr lang="en-GB" i="1">
                                  <a:latin typeface="Cambria Math" panose="02040503050406030204" pitchFamily="18" charset="0"/>
                                </a:rPr>
                                <m:t>𝑗𝑞</m:t>
                              </m:r>
                            </m:sub>
                          </m:sSub>
                        </m:den>
                      </m:f>
                      <m:r>
                        <a:rPr lang="en-US" b="0" i="1" smtClean="0">
                          <a:latin typeface="Cambria Math" panose="02040503050406030204" pitchFamily="18" charset="0"/>
                        </a:rPr>
                        <m:t>…(</m:t>
                      </m:r>
                      <m:r>
                        <a:rPr lang="en-US" b="0" i="1" smtClean="0">
                          <a:latin typeface="Cambria Math" panose="02040503050406030204" pitchFamily="18" charset="0"/>
                        </a:rPr>
                        <m:t>6</m:t>
                      </m:r>
                      <m:r>
                        <a:rPr lang="en-US" b="0" i="1" smtClean="0">
                          <a:latin typeface="Cambria Math" panose="02040503050406030204" pitchFamily="18" charset="0"/>
                        </a:rPr>
                        <m:t>)</m:t>
                      </m:r>
                    </m:oMath>
                  </m:oMathPara>
                </a14:m>
                <a:endParaRPr lang="en-US" dirty="0"/>
              </a:p>
              <a:p>
                <a:pPr marL="0" indent="0" algn="just">
                  <a:buNone/>
                </a:pPr>
                <a:r>
                  <a:rPr lang="en-US" dirty="0"/>
                  <a:t>where </a:t>
                </a:r>
                <a14:m>
                  <m:oMath xmlns:m="http://schemas.openxmlformats.org/officeDocument/2006/math">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oMath>
                </a14:m>
                <a:r>
                  <a:rPr lang="en-US" dirty="0"/>
                  <a:t> and </a:t>
                </a:r>
                <a:r>
                  <a:rPr lang="en-US" i="1" dirty="0"/>
                  <a:t>q</a:t>
                </a:r>
                <a:r>
                  <a:rPr lang="en-US" dirty="0"/>
                  <a:t> represent quark flavors.</a:t>
                </a:r>
              </a:p>
              <a:p>
                <a:pPr algn="just"/>
                <a:r>
                  <a:rPr lang="en-US" dirty="0"/>
                  <a:t>If, we solve above two relations for the same </a:t>
                </a:r>
                <a14:m>
                  <m:oMath xmlns:m="http://schemas.openxmlformats.org/officeDocument/2006/math">
                    <m:r>
                      <a:rPr lang="en-US" i="1" dirty="0" smtClean="0">
                        <a:latin typeface="Cambria Math" panose="02040503050406030204" pitchFamily="18" charset="0"/>
                      </a:rPr>
                      <m:t>𝐽</m:t>
                    </m:r>
                  </m:oMath>
                </a14:m>
                <a:r>
                  <a:rPr lang="en-US" dirty="0"/>
                  <a:t> quantum number in </a:t>
                </a:r>
                <a14:m>
                  <m:oMath xmlns:m="http://schemas.openxmlformats.org/officeDocument/2006/math">
                    <m:r>
                      <a:rPr lang="en-US">
                        <a:latin typeface="Cambria Math" panose="02040503050406030204" pitchFamily="18" charset="0"/>
                      </a:rPr>
                      <m:t>(</m:t>
                    </m:r>
                    <m:r>
                      <a:rPr lang="en-US" i="1">
                        <a:latin typeface="Cambria Math" panose="02040503050406030204" pitchFamily="18" charset="0"/>
                      </a:rPr>
                      <m:t>𝐽</m:t>
                    </m:r>
                    <m:r>
                      <a:rPr lang="en-US">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𝑀</m:t>
                        </m:r>
                      </m:e>
                      <m:sup>
                        <m:r>
                          <a:rPr lang="en-US" i="1">
                            <a:latin typeface="Cambria Math" panose="02040503050406030204" pitchFamily="18" charset="0"/>
                          </a:rPr>
                          <m:t>2</m:t>
                        </m:r>
                      </m:sup>
                    </m:sSup>
                    <m:r>
                      <a:rPr lang="en-US">
                        <a:latin typeface="Cambria Math" panose="02040503050406030204" pitchFamily="18" charset="0"/>
                      </a:rPr>
                      <m:t>)</m:t>
                    </m:r>
                  </m:oMath>
                </a14:m>
                <a:r>
                  <a:rPr lang="en-US" dirty="0"/>
                  <a:t> then we can get the following quadratic type equation.</a:t>
                </a:r>
              </a:p>
              <a:p>
                <a:pPr marL="0" indent="0" algn="just">
                  <a:buNone/>
                </a:pPr>
                <a:endParaRPr lang="en-US" dirty="0"/>
              </a:p>
              <a:p>
                <a:pPr marL="0" indent="0" algn="just">
                  <a:buNone/>
                </a:pPr>
                <a:endParaRPr lang="en-US" dirty="0"/>
              </a:p>
            </p:txBody>
          </p:sp>
        </mc:Choice>
        <mc:Fallback xmlns="">
          <p:sp>
            <p:nvSpPr>
              <p:cNvPr id="3" name="Content Placeholder 2">
                <a:extLst>
                  <a:ext uri="{FF2B5EF4-FFF2-40B4-BE49-F238E27FC236}">
                    <a16:creationId xmlns:a16="http://schemas.microsoft.com/office/drawing/2014/main" id="{D9675143-2069-4DC3-ADAF-C3B577CCF23E}"/>
                  </a:ext>
                </a:extLst>
              </p:cNvPr>
              <p:cNvSpPr>
                <a:spLocks noGrp="1" noRot="1" noChangeAspect="1" noMove="1" noResize="1" noEditPoints="1" noAdjustHandles="1" noChangeArrowheads="1" noChangeShapeType="1" noTextEdit="1"/>
              </p:cNvSpPr>
              <p:nvPr>
                <p:ph idx="1"/>
              </p:nvPr>
            </p:nvSpPr>
            <p:spPr>
              <a:xfrm>
                <a:off x="1534696" y="2059274"/>
                <a:ext cx="9520158" cy="4465279"/>
              </a:xfrm>
              <a:blipFill>
                <a:blip r:embed="rId2"/>
                <a:stretch>
                  <a:fillRect l="-705" r="-705"/>
                </a:stretch>
              </a:blipFill>
            </p:spPr>
            <p:txBody>
              <a:bodyPr/>
              <a:lstStyle/>
              <a:p>
                <a:r>
                  <a:rPr lang="en-IN">
                    <a:noFill/>
                  </a:rPr>
                  <a:t> </a:t>
                </a:r>
              </a:p>
            </p:txBody>
          </p:sp>
        </mc:Fallback>
      </mc:AlternateContent>
      <p:sp>
        <p:nvSpPr>
          <p:cNvPr id="4" name="TextBox 3">
            <a:extLst>
              <a:ext uri="{FF2B5EF4-FFF2-40B4-BE49-F238E27FC236}">
                <a16:creationId xmlns:a16="http://schemas.microsoft.com/office/drawing/2014/main" id="{D7CF997B-95C5-4F88-BA05-A7818D8C5472}"/>
              </a:ext>
            </a:extLst>
          </p:cNvPr>
          <p:cNvSpPr txBox="1"/>
          <p:nvPr/>
        </p:nvSpPr>
        <p:spPr>
          <a:xfrm>
            <a:off x="1534696" y="1490145"/>
            <a:ext cx="9520158" cy="461665"/>
          </a:xfrm>
          <a:prstGeom prst="rect">
            <a:avLst/>
          </a:prstGeom>
          <a:noFill/>
        </p:spPr>
        <p:txBody>
          <a:bodyPr wrap="square" rtlCol="0">
            <a:spAutoFit/>
          </a:bodyPr>
          <a:lstStyle/>
          <a:p>
            <a:pPr marL="285750" indent="-285750">
              <a:buFont typeface="Arial" panose="020B0604020202020204" pitchFamily="34" charset="0"/>
              <a:buChar char="•"/>
            </a:pPr>
            <a:r>
              <a:rPr lang="en-US" sz="2400" b="1" dirty="0">
                <a:solidFill>
                  <a:schemeClr val="accent5">
                    <a:lumMod val="75000"/>
                  </a:schemeClr>
                </a:solidFill>
              </a:rPr>
              <a:t>Methodology</a:t>
            </a:r>
          </a:p>
        </p:txBody>
      </p:sp>
    </p:spTree>
    <p:extLst>
      <p:ext uri="{BB962C8B-B14F-4D97-AF65-F5344CB8AC3E}">
        <p14:creationId xmlns:p14="http://schemas.microsoft.com/office/powerpoint/2010/main" val="37035596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CF8D47C1-1768-4537-AC24-163D3168D883}"/>
                  </a:ext>
                </a:extLst>
              </p:cNvPr>
              <p:cNvSpPr>
                <a:spLocks noGrp="1"/>
              </p:cNvSpPr>
              <p:nvPr>
                <p:ph idx="1"/>
              </p:nvPr>
            </p:nvSpPr>
            <p:spPr>
              <a:xfrm>
                <a:off x="1534696" y="709863"/>
                <a:ext cx="9520158" cy="5438274"/>
              </a:xfrm>
            </p:spPr>
            <p:txBody>
              <a:bodyPr>
                <a:normAutofit fontScale="92500"/>
              </a:bodyPr>
              <a:lstStyle/>
              <a:p>
                <a:pPr marL="0" indent="0" algn="just">
                  <a:buNone/>
                </a:pPr>
                <a14:m>
                  <m:oMathPara xmlns:m="http://schemas.openxmlformats.org/officeDocument/2006/math">
                    <m:oMathParaPr>
                      <m:jc m:val="centerGroup"/>
                    </m:oMathParaPr>
                    <m:oMath xmlns:m="http://schemas.openxmlformats.org/officeDocument/2006/math">
                      <m:sSup>
                        <m:sSupPr>
                          <m:ctrlPr>
                            <a:rPr lang="en-US" i="1" smtClean="0">
                              <a:latin typeface="Cambria Math" panose="02040503050406030204" pitchFamily="18" charset="0"/>
                            </a:rPr>
                          </m:ctrlPr>
                        </m:sSupPr>
                        <m:e>
                          <m:sSubSup>
                            <m:sSubSupPr>
                              <m:ctrlPr>
                                <a:rPr lang="en-US" i="1">
                                  <a:latin typeface="Cambria Math" panose="02040503050406030204" pitchFamily="18" charset="0"/>
                                </a:rPr>
                              </m:ctrlPr>
                            </m:sSubSupPr>
                            <m:e>
                              <m:r>
                                <a:rPr lang="en-US" i="1">
                                  <a:latin typeface="Cambria Math" panose="02040503050406030204" pitchFamily="18" charset="0"/>
                                </a:rPr>
                                <m:t>𝑀</m:t>
                              </m:r>
                            </m:e>
                            <m:sub>
                              <m:r>
                                <a:rPr lang="en-US" i="1">
                                  <a:latin typeface="Cambria Math" panose="02040503050406030204" pitchFamily="18" charset="0"/>
                                </a:rPr>
                                <m:t>𝑗</m:t>
                              </m:r>
                              <m:acc>
                                <m:accPr>
                                  <m:chr m:val="̅"/>
                                  <m:ctrlPr>
                                    <a:rPr lang="en-US" i="1">
                                      <a:latin typeface="Cambria Math" panose="02040503050406030204" pitchFamily="18" charset="0"/>
                                    </a:rPr>
                                  </m:ctrlPr>
                                </m:accPr>
                                <m:e>
                                  <m:r>
                                    <a:rPr lang="en-US" i="1">
                                      <a:latin typeface="Cambria Math" panose="02040503050406030204" pitchFamily="18" charset="0"/>
                                    </a:rPr>
                                    <m:t>𝑗</m:t>
                                  </m:r>
                                </m:e>
                              </m:acc>
                            </m:sub>
                            <m:sup>
                              <m:r>
                                <a:rPr lang="en-US" i="1">
                                  <a:latin typeface="Cambria Math" panose="02040503050406030204" pitchFamily="18" charset="0"/>
                                </a:rPr>
                                <m:t>2</m:t>
                              </m:r>
                            </m:sup>
                          </m:sSubSup>
                          <m:d>
                            <m:dPr>
                              <m:ctrlPr>
                                <a:rPr lang="en-US" i="1">
                                  <a:latin typeface="Cambria Math" panose="02040503050406030204" pitchFamily="18" charset="0"/>
                                </a:rPr>
                              </m:ctrlPr>
                            </m:dPr>
                            <m:e>
                              <m:f>
                                <m:fPr>
                                  <m:ctrlPr>
                                    <a:rPr lang="en-US" i="1">
                                      <a:latin typeface="Cambria Math" panose="02040503050406030204" pitchFamily="18" charset="0"/>
                                    </a:rPr>
                                  </m:ctrlPr>
                                </m:fPr>
                                <m:num>
                                  <m:sSub>
                                    <m:sSubPr>
                                      <m:ctrlPr>
                                        <a:rPr lang="en-US" i="1">
                                          <a:latin typeface="Cambria Math" panose="02040503050406030204" pitchFamily="18" charset="0"/>
                                        </a:rPr>
                                      </m:ctrlPr>
                                    </m:sSubPr>
                                    <m:e>
                                      <m:sSup>
                                        <m:sSupPr>
                                          <m:ctrlPr>
                                            <a:rPr lang="en-US" i="1">
                                              <a:latin typeface="Cambria Math" panose="02040503050406030204" pitchFamily="18" charset="0"/>
                                            </a:rPr>
                                          </m:ctrlPr>
                                        </m:sSupPr>
                                        <m:e>
                                          <m:r>
                                            <a:rPr lang="en-US" i="1">
                                              <a:latin typeface="Cambria Math" panose="02040503050406030204" pitchFamily="18" charset="0"/>
                                              <a:ea typeface="Cambria Math" panose="02040503050406030204" pitchFamily="18" charset="0"/>
                                            </a:rPr>
                                            <m:t>𝛽</m:t>
                                          </m:r>
                                        </m:e>
                                        <m:sup>
                                          <m:r>
                                            <a:rPr lang="en-US" i="1">
                                              <a:latin typeface="Cambria Math" panose="02040503050406030204" pitchFamily="18" charset="0"/>
                                            </a:rPr>
                                            <m:t>′</m:t>
                                          </m:r>
                                        </m:sup>
                                      </m:sSup>
                                    </m:e>
                                    <m:sub>
                                      <m:r>
                                        <a:rPr lang="en-US" i="1">
                                          <a:latin typeface="Cambria Math" panose="02040503050406030204" pitchFamily="18" charset="0"/>
                                        </a:rPr>
                                        <m:t>𝑗</m:t>
                                      </m:r>
                                      <m:r>
                                        <a:rPr lang="en-IN" b="0" i="1" smtClean="0">
                                          <a:latin typeface="Cambria Math" panose="02040503050406030204" pitchFamily="18" charset="0"/>
                                        </a:rPr>
                                        <m:t>𝑗𝑞</m:t>
                                      </m:r>
                                    </m:sub>
                                  </m:sSub>
                                </m:num>
                                <m:den>
                                  <m:sSub>
                                    <m:sSubPr>
                                      <m:ctrlPr>
                                        <a:rPr lang="en-US" i="1">
                                          <a:latin typeface="Cambria Math" panose="02040503050406030204" pitchFamily="18" charset="0"/>
                                        </a:rPr>
                                      </m:ctrlPr>
                                    </m:sSubPr>
                                    <m:e>
                                      <m:sSup>
                                        <m:sSupPr>
                                          <m:ctrlPr>
                                            <a:rPr lang="en-US" i="1">
                                              <a:latin typeface="Cambria Math" panose="02040503050406030204" pitchFamily="18" charset="0"/>
                                            </a:rPr>
                                          </m:ctrlPr>
                                        </m:sSupPr>
                                        <m:e>
                                          <m:r>
                                            <a:rPr lang="en-US" i="1">
                                              <a:latin typeface="Cambria Math" panose="02040503050406030204" pitchFamily="18" charset="0"/>
                                              <a:ea typeface="Cambria Math" panose="02040503050406030204" pitchFamily="18" charset="0"/>
                                            </a:rPr>
                                            <m:t>𝛽</m:t>
                                          </m:r>
                                        </m:e>
                                        <m:sup>
                                          <m:r>
                                            <a:rPr lang="en-US" i="1">
                                              <a:latin typeface="Cambria Math" panose="02040503050406030204" pitchFamily="18" charset="0"/>
                                            </a:rPr>
                                            <m:t>′</m:t>
                                          </m:r>
                                        </m:sup>
                                      </m:sSup>
                                    </m:e>
                                    <m:sub>
                                      <m:r>
                                        <a:rPr lang="en-US" i="1">
                                          <a:latin typeface="Cambria Math" panose="02040503050406030204" pitchFamily="18" charset="0"/>
                                        </a:rPr>
                                        <m:t>𝑖</m:t>
                                      </m:r>
                                      <m:r>
                                        <a:rPr lang="en-IN" b="0" i="1" smtClean="0">
                                          <a:latin typeface="Cambria Math" panose="02040503050406030204" pitchFamily="18" charset="0"/>
                                        </a:rPr>
                                        <m:t>𝑖𝑞</m:t>
                                      </m:r>
                                    </m:sub>
                                  </m:sSub>
                                </m:den>
                              </m:f>
                            </m:e>
                          </m:d>
                        </m:e>
                        <m:sup>
                          <m:r>
                            <a:rPr lang="en-US" i="1">
                              <a:latin typeface="Cambria Math" panose="02040503050406030204" pitchFamily="18" charset="0"/>
                            </a:rPr>
                            <m:t>2</m:t>
                          </m:r>
                        </m:sup>
                      </m:sSup>
                      <m:r>
                        <a:rPr lang="en-US" i="1">
                          <a:latin typeface="Cambria Math" panose="02040503050406030204" pitchFamily="18" charset="0"/>
                        </a:rPr>
                        <m:t>+</m:t>
                      </m:r>
                      <m:d>
                        <m:dPr>
                          <m:ctrlPr>
                            <a:rPr lang="en-US" i="1">
                              <a:latin typeface="Cambria Math" panose="02040503050406030204" pitchFamily="18" charset="0"/>
                            </a:rPr>
                          </m:ctrlPr>
                        </m:dPr>
                        <m:e>
                          <m:sSubSup>
                            <m:sSubSupPr>
                              <m:ctrlPr>
                                <a:rPr lang="en-US" i="1">
                                  <a:latin typeface="Cambria Math" panose="02040503050406030204" pitchFamily="18" charset="0"/>
                                </a:rPr>
                              </m:ctrlPr>
                            </m:sSubSupPr>
                            <m:e>
                              <m:r>
                                <a:rPr lang="en-US" i="1">
                                  <a:latin typeface="Cambria Math" panose="02040503050406030204" pitchFamily="18" charset="0"/>
                                </a:rPr>
                                <m:t>𝑀</m:t>
                              </m:r>
                            </m:e>
                            <m:sub>
                              <m:r>
                                <a:rPr lang="en-US" i="1">
                                  <a:latin typeface="Cambria Math" panose="02040503050406030204" pitchFamily="18" charset="0"/>
                                </a:rPr>
                                <m:t>𝑖</m:t>
                              </m:r>
                              <m:r>
                                <a:rPr lang="en-IN" b="0" i="1" smtClean="0">
                                  <a:latin typeface="Cambria Math" panose="02040503050406030204" pitchFamily="18" charset="0"/>
                                </a:rPr>
                                <m:t>𝑖𝑞</m:t>
                              </m:r>
                            </m:sub>
                            <m:sup>
                              <m:r>
                                <a:rPr lang="en-US" i="1">
                                  <a:latin typeface="Cambria Math" panose="02040503050406030204" pitchFamily="18" charset="0"/>
                                </a:rPr>
                                <m:t>2</m:t>
                              </m:r>
                            </m:sup>
                          </m:sSubSup>
                          <m:r>
                            <a:rPr lang="en-US" i="1">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𝑀</m:t>
                              </m:r>
                            </m:e>
                            <m:sub>
                              <m:r>
                                <a:rPr lang="en-US" i="1">
                                  <a:latin typeface="Cambria Math" panose="02040503050406030204" pitchFamily="18" charset="0"/>
                                </a:rPr>
                                <m:t>𝑗</m:t>
                              </m:r>
                              <m:r>
                                <a:rPr lang="en-IN" b="0" i="1" smtClean="0">
                                  <a:latin typeface="Cambria Math" panose="02040503050406030204" pitchFamily="18" charset="0"/>
                                </a:rPr>
                                <m:t>𝑗𝑞</m:t>
                              </m:r>
                            </m:sub>
                            <m:sup>
                              <m:r>
                                <a:rPr lang="en-US" i="1">
                                  <a:latin typeface="Cambria Math" panose="02040503050406030204" pitchFamily="18" charset="0"/>
                                </a:rPr>
                                <m:t>2</m:t>
                              </m:r>
                            </m:sup>
                          </m:sSubSup>
                          <m:r>
                            <a:rPr lang="en-US" i="1">
                              <a:latin typeface="Cambria Math" panose="02040503050406030204" pitchFamily="18" charset="0"/>
                            </a:rPr>
                            <m:t>−4</m:t>
                          </m:r>
                          <m:sSubSup>
                            <m:sSubSupPr>
                              <m:ctrlPr>
                                <a:rPr lang="en-US" i="1">
                                  <a:latin typeface="Cambria Math" panose="02040503050406030204" pitchFamily="18" charset="0"/>
                                </a:rPr>
                              </m:ctrlPr>
                            </m:sSubSupPr>
                            <m:e>
                              <m:r>
                                <a:rPr lang="en-US" i="1">
                                  <a:latin typeface="Cambria Math" panose="02040503050406030204" pitchFamily="18" charset="0"/>
                                </a:rPr>
                                <m:t>𝑀</m:t>
                              </m:r>
                            </m:e>
                            <m:sub>
                              <m:r>
                                <a:rPr lang="en-US" i="1">
                                  <a:latin typeface="Cambria Math" panose="02040503050406030204" pitchFamily="18" charset="0"/>
                                </a:rPr>
                                <m:t>𝑖</m:t>
                              </m:r>
                              <m:r>
                                <a:rPr lang="en-IN" b="0" i="1" smtClean="0">
                                  <a:latin typeface="Cambria Math" panose="02040503050406030204" pitchFamily="18" charset="0"/>
                                </a:rPr>
                                <m:t>𝑗𝑞</m:t>
                              </m:r>
                            </m:sub>
                            <m:sup>
                              <m:r>
                                <a:rPr lang="en-US" i="1">
                                  <a:latin typeface="Cambria Math" panose="02040503050406030204" pitchFamily="18" charset="0"/>
                                </a:rPr>
                                <m:t>2</m:t>
                              </m:r>
                            </m:sup>
                          </m:sSubSup>
                        </m:e>
                      </m:d>
                      <m:d>
                        <m:dPr>
                          <m:ctrlPr>
                            <a:rPr lang="en-US" i="1">
                              <a:latin typeface="Cambria Math" panose="02040503050406030204" pitchFamily="18" charset="0"/>
                            </a:rPr>
                          </m:ctrlPr>
                        </m:dPr>
                        <m:e>
                          <m:f>
                            <m:fPr>
                              <m:ctrlPr>
                                <a:rPr lang="en-US" i="1">
                                  <a:latin typeface="Cambria Math" panose="02040503050406030204" pitchFamily="18" charset="0"/>
                                </a:rPr>
                              </m:ctrlPr>
                            </m:fPr>
                            <m:num>
                              <m:sSub>
                                <m:sSubPr>
                                  <m:ctrlPr>
                                    <a:rPr lang="en-US" i="1">
                                      <a:latin typeface="Cambria Math" panose="02040503050406030204" pitchFamily="18" charset="0"/>
                                    </a:rPr>
                                  </m:ctrlPr>
                                </m:sSubPr>
                                <m:e>
                                  <m:sSup>
                                    <m:sSupPr>
                                      <m:ctrlPr>
                                        <a:rPr lang="en-US" i="1">
                                          <a:latin typeface="Cambria Math" panose="02040503050406030204" pitchFamily="18" charset="0"/>
                                        </a:rPr>
                                      </m:ctrlPr>
                                    </m:sSupPr>
                                    <m:e>
                                      <m:r>
                                        <a:rPr lang="en-US" i="1">
                                          <a:latin typeface="Cambria Math" panose="02040503050406030204" pitchFamily="18" charset="0"/>
                                          <a:ea typeface="Cambria Math" panose="02040503050406030204" pitchFamily="18" charset="0"/>
                                        </a:rPr>
                                        <m:t>𝛽</m:t>
                                      </m:r>
                                    </m:e>
                                    <m:sup>
                                      <m:r>
                                        <a:rPr lang="en-US" i="1">
                                          <a:latin typeface="Cambria Math" panose="02040503050406030204" pitchFamily="18" charset="0"/>
                                        </a:rPr>
                                        <m:t>′</m:t>
                                      </m:r>
                                    </m:sup>
                                  </m:sSup>
                                </m:e>
                                <m:sub>
                                  <m:r>
                                    <a:rPr lang="en-US" i="1">
                                      <a:latin typeface="Cambria Math" panose="02040503050406030204" pitchFamily="18" charset="0"/>
                                    </a:rPr>
                                    <m:t>𝑗</m:t>
                                  </m:r>
                                  <m:r>
                                    <a:rPr lang="en-IN" b="0" i="1" smtClean="0">
                                      <a:latin typeface="Cambria Math" panose="02040503050406030204" pitchFamily="18" charset="0"/>
                                    </a:rPr>
                                    <m:t>𝑗𝑞</m:t>
                                  </m:r>
                                </m:sub>
                              </m:sSub>
                            </m:num>
                            <m:den>
                              <m:sSub>
                                <m:sSubPr>
                                  <m:ctrlPr>
                                    <a:rPr lang="en-US" i="1">
                                      <a:latin typeface="Cambria Math" panose="02040503050406030204" pitchFamily="18" charset="0"/>
                                    </a:rPr>
                                  </m:ctrlPr>
                                </m:sSubPr>
                                <m:e>
                                  <m:sSup>
                                    <m:sSupPr>
                                      <m:ctrlPr>
                                        <a:rPr lang="en-US" i="1">
                                          <a:latin typeface="Cambria Math" panose="02040503050406030204" pitchFamily="18" charset="0"/>
                                        </a:rPr>
                                      </m:ctrlPr>
                                    </m:sSupPr>
                                    <m:e>
                                      <m:r>
                                        <a:rPr lang="en-US" i="1">
                                          <a:latin typeface="Cambria Math" panose="02040503050406030204" pitchFamily="18" charset="0"/>
                                          <a:ea typeface="Cambria Math" panose="02040503050406030204" pitchFamily="18" charset="0"/>
                                        </a:rPr>
                                        <m:t>𝛽</m:t>
                                      </m:r>
                                    </m:e>
                                    <m:sup>
                                      <m:r>
                                        <a:rPr lang="en-US" i="1">
                                          <a:latin typeface="Cambria Math" panose="02040503050406030204" pitchFamily="18" charset="0"/>
                                        </a:rPr>
                                        <m:t>′</m:t>
                                      </m:r>
                                    </m:sup>
                                  </m:sSup>
                                </m:e>
                                <m:sub>
                                  <m:r>
                                    <a:rPr lang="en-US" i="1">
                                      <a:latin typeface="Cambria Math" panose="02040503050406030204" pitchFamily="18" charset="0"/>
                                    </a:rPr>
                                    <m:t>𝑖</m:t>
                                  </m:r>
                                  <m:r>
                                    <a:rPr lang="en-IN" b="0" i="1" smtClean="0">
                                      <a:latin typeface="Cambria Math" panose="02040503050406030204" pitchFamily="18" charset="0"/>
                                    </a:rPr>
                                    <m:t>𝑖𝑞</m:t>
                                  </m:r>
                                </m:sub>
                              </m:sSub>
                            </m:den>
                          </m:f>
                        </m:e>
                      </m:d>
                      <m:r>
                        <a:rPr lang="en-US" i="1">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𝑀</m:t>
                          </m:r>
                        </m:e>
                        <m:sub>
                          <m:r>
                            <a:rPr lang="en-US" i="1">
                              <a:latin typeface="Cambria Math" panose="02040503050406030204" pitchFamily="18" charset="0"/>
                            </a:rPr>
                            <m:t>𝑖</m:t>
                          </m:r>
                          <m:r>
                            <a:rPr lang="en-IN" b="0" i="1" smtClean="0">
                              <a:latin typeface="Cambria Math" panose="02040503050406030204" pitchFamily="18" charset="0"/>
                            </a:rPr>
                            <m:t>𝑖𝑞</m:t>
                          </m:r>
                        </m:sub>
                        <m:sup>
                          <m:r>
                            <a:rPr lang="en-US" i="1">
                              <a:latin typeface="Cambria Math" panose="02040503050406030204" pitchFamily="18" charset="0"/>
                            </a:rPr>
                            <m:t>2</m:t>
                          </m:r>
                        </m:sup>
                      </m:sSubSup>
                      <m:r>
                        <a:rPr lang="en-US" i="1">
                          <a:latin typeface="Cambria Math" panose="02040503050406030204" pitchFamily="18" charset="0"/>
                        </a:rPr>
                        <m:t>=0</m:t>
                      </m:r>
                      <m:r>
                        <a:rPr lang="en-US" b="0" i="1" smtClean="0">
                          <a:latin typeface="Cambria Math" panose="02040503050406030204" pitchFamily="18" charset="0"/>
                        </a:rPr>
                        <m:t> …(7)</m:t>
                      </m:r>
                    </m:oMath>
                  </m:oMathPara>
                </a14:m>
                <a:endParaRPr lang="en-US" sz="2100" i="1" dirty="0"/>
              </a:p>
              <a:p>
                <a:pPr algn="just"/>
                <a:r>
                  <a:rPr lang="en-US" dirty="0"/>
                  <a:t>By, solving this quadratic equation we get,</a:t>
                </a:r>
              </a:p>
              <a:p>
                <a:pPr marL="0" indent="0" algn="just">
                  <a:buNone/>
                </a:pPr>
                <a14:m>
                  <m:oMathPara xmlns:m="http://schemas.openxmlformats.org/officeDocument/2006/math">
                    <m:oMathParaPr>
                      <m:jc m:val="centerGroup"/>
                    </m:oMathParaPr>
                    <m:oMath xmlns:m="http://schemas.openxmlformats.org/officeDocument/2006/math">
                      <m:f>
                        <m:fPr>
                          <m:ctrlPr>
                            <a:rPr lang="en-US" sz="2100" i="1">
                              <a:latin typeface="Cambria Math" panose="02040503050406030204" pitchFamily="18" charset="0"/>
                            </a:rPr>
                          </m:ctrlPr>
                        </m:fPr>
                        <m:num>
                          <m:sSub>
                            <m:sSubPr>
                              <m:ctrlPr>
                                <a:rPr lang="en-US" sz="2100" i="1">
                                  <a:latin typeface="Cambria Math" panose="02040503050406030204" pitchFamily="18" charset="0"/>
                                </a:rPr>
                              </m:ctrlPr>
                            </m:sSubPr>
                            <m:e>
                              <m:sSup>
                                <m:sSupPr>
                                  <m:ctrlPr>
                                    <a:rPr lang="en-US" sz="2100" i="1">
                                      <a:latin typeface="Cambria Math" panose="02040503050406030204" pitchFamily="18" charset="0"/>
                                    </a:rPr>
                                  </m:ctrlPr>
                                </m:sSupPr>
                                <m:e>
                                  <m:r>
                                    <a:rPr lang="en-US" sz="2400" i="1">
                                      <a:latin typeface="Cambria Math" panose="02040503050406030204" pitchFamily="18" charset="0"/>
                                      <a:ea typeface="Cambria Math" panose="02040503050406030204" pitchFamily="18" charset="0"/>
                                    </a:rPr>
                                    <m:t>𝛽</m:t>
                                  </m:r>
                                </m:e>
                                <m:sup>
                                  <m:r>
                                    <a:rPr lang="en-US" sz="2100" i="1">
                                      <a:latin typeface="Cambria Math" panose="02040503050406030204" pitchFamily="18" charset="0"/>
                                    </a:rPr>
                                    <m:t>′</m:t>
                                  </m:r>
                                </m:sup>
                              </m:sSup>
                            </m:e>
                            <m:sub>
                              <m:r>
                                <a:rPr lang="en-US" sz="2100" i="1">
                                  <a:latin typeface="Cambria Math" panose="02040503050406030204" pitchFamily="18" charset="0"/>
                                </a:rPr>
                                <m:t>𝑗</m:t>
                              </m:r>
                              <m:r>
                                <a:rPr lang="en-GB" sz="2100" i="1">
                                  <a:latin typeface="Cambria Math" panose="02040503050406030204" pitchFamily="18" charset="0"/>
                                </a:rPr>
                                <m:t>𝑗𝑞</m:t>
                              </m:r>
                            </m:sub>
                          </m:sSub>
                        </m:num>
                        <m:den>
                          <m:sSub>
                            <m:sSubPr>
                              <m:ctrlPr>
                                <a:rPr lang="en-US" sz="2100" i="1">
                                  <a:latin typeface="Cambria Math" panose="02040503050406030204" pitchFamily="18" charset="0"/>
                                </a:rPr>
                              </m:ctrlPr>
                            </m:sSubPr>
                            <m:e>
                              <m:sSup>
                                <m:sSupPr>
                                  <m:ctrlPr>
                                    <a:rPr lang="en-US" sz="2100" i="1">
                                      <a:latin typeface="Cambria Math" panose="02040503050406030204" pitchFamily="18" charset="0"/>
                                    </a:rPr>
                                  </m:ctrlPr>
                                </m:sSupPr>
                                <m:e>
                                  <m:r>
                                    <a:rPr lang="en-US" sz="2400" i="1">
                                      <a:latin typeface="Cambria Math" panose="02040503050406030204" pitchFamily="18" charset="0"/>
                                      <a:ea typeface="Cambria Math" panose="02040503050406030204" pitchFamily="18" charset="0"/>
                                    </a:rPr>
                                    <m:t>𝛽</m:t>
                                  </m:r>
                                </m:e>
                                <m:sup>
                                  <m:r>
                                    <a:rPr lang="en-US" sz="2100" i="1">
                                      <a:latin typeface="Cambria Math" panose="02040503050406030204" pitchFamily="18" charset="0"/>
                                    </a:rPr>
                                    <m:t>′</m:t>
                                  </m:r>
                                </m:sup>
                              </m:sSup>
                            </m:e>
                            <m:sub>
                              <m:r>
                                <a:rPr lang="en-US" sz="2100" i="1">
                                  <a:latin typeface="Cambria Math" panose="02040503050406030204" pitchFamily="18" charset="0"/>
                                </a:rPr>
                                <m:t>𝑖</m:t>
                              </m:r>
                              <m:r>
                                <a:rPr lang="en-GB" sz="2100" i="1">
                                  <a:latin typeface="Cambria Math" panose="02040503050406030204" pitchFamily="18" charset="0"/>
                                </a:rPr>
                                <m:t>𝑖𝑞</m:t>
                              </m:r>
                            </m:sub>
                          </m:sSub>
                        </m:den>
                      </m:f>
                      <m:r>
                        <a:rPr lang="en-US" sz="2100" i="1">
                          <a:latin typeface="Cambria Math" panose="02040503050406030204" pitchFamily="18" charset="0"/>
                        </a:rPr>
                        <m:t>=</m:t>
                      </m:r>
                      <m:f>
                        <m:fPr>
                          <m:ctrlPr>
                            <a:rPr lang="en-US" sz="2100" i="1">
                              <a:latin typeface="Cambria Math" panose="02040503050406030204" pitchFamily="18" charset="0"/>
                            </a:rPr>
                          </m:ctrlPr>
                        </m:fPr>
                        <m:num>
                          <m:r>
                            <a:rPr lang="en-US" sz="2100" i="1">
                              <a:latin typeface="Cambria Math" panose="02040503050406030204" pitchFamily="18" charset="0"/>
                            </a:rPr>
                            <m:t>1</m:t>
                          </m:r>
                        </m:num>
                        <m:den>
                          <m:r>
                            <a:rPr lang="en-US" sz="2100" i="1">
                              <a:latin typeface="Cambria Math" panose="02040503050406030204" pitchFamily="18" charset="0"/>
                            </a:rPr>
                            <m:t>2</m:t>
                          </m:r>
                          <m:sSub>
                            <m:sSubPr>
                              <m:ctrlPr>
                                <a:rPr lang="en-US" sz="2100" i="1">
                                  <a:latin typeface="Cambria Math" panose="02040503050406030204" pitchFamily="18" charset="0"/>
                                </a:rPr>
                              </m:ctrlPr>
                            </m:sSubPr>
                            <m:e>
                              <m:sSup>
                                <m:sSupPr>
                                  <m:ctrlPr>
                                    <a:rPr lang="en-US" sz="2100" i="1">
                                      <a:latin typeface="Cambria Math" panose="02040503050406030204" pitchFamily="18" charset="0"/>
                                    </a:rPr>
                                  </m:ctrlPr>
                                </m:sSupPr>
                                <m:e>
                                  <m:r>
                                    <a:rPr lang="en-US" sz="2100" i="1">
                                      <a:latin typeface="Cambria Math" panose="02040503050406030204" pitchFamily="18" charset="0"/>
                                    </a:rPr>
                                    <m:t>𝑀</m:t>
                                  </m:r>
                                </m:e>
                                <m:sup>
                                  <m:r>
                                    <a:rPr lang="en-US" sz="2100" i="1">
                                      <a:latin typeface="Cambria Math" panose="02040503050406030204" pitchFamily="18" charset="0"/>
                                    </a:rPr>
                                    <m:t>2</m:t>
                                  </m:r>
                                </m:sup>
                              </m:sSup>
                            </m:e>
                            <m:sub>
                              <m:r>
                                <a:rPr lang="en-US" sz="2100" i="1">
                                  <a:latin typeface="Cambria Math" panose="02040503050406030204" pitchFamily="18" charset="0"/>
                                </a:rPr>
                                <m:t>𝑗</m:t>
                              </m:r>
                              <m:r>
                                <a:rPr lang="en-GB" sz="2100" i="1">
                                  <a:latin typeface="Cambria Math" panose="02040503050406030204" pitchFamily="18" charset="0"/>
                                </a:rPr>
                                <m:t>𝑗𝑞</m:t>
                              </m:r>
                            </m:sub>
                          </m:sSub>
                        </m:den>
                      </m:f>
                      <m:r>
                        <a:rPr lang="en-US" sz="2100" i="1">
                          <a:latin typeface="Cambria Math" panose="02040503050406030204" pitchFamily="18" charset="0"/>
                        </a:rPr>
                        <m:t>×</m:t>
                      </m:r>
                      <m:d>
                        <m:dPr>
                          <m:begChr m:val="["/>
                          <m:endChr m:val="]"/>
                          <m:ctrlPr>
                            <a:rPr lang="en-US" sz="2100" i="1">
                              <a:latin typeface="Cambria Math" panose="02040503050406030204" pitchFamily="18" charset="0"/>
                            </a:rPr>
                          </m:ctrlPr>
                        </m:dPr>
                        <m:e>
                          <m:d>
                            <m:dPr>
                              <m:ctrlPr>
                                <a:rPr lang="en-US" sz="2100" i="1">
                                  <a:latin typeface="Cambria Math" panose="02040503050406030204" pitchFamily="18" charset="0"/>
                                </a:rPr>
                              </m:ctrlPr>
                            </m:dPr>
                            <m:e>
                              <m:r>
                                <a:rPr lang="en-US" sz="2100" i="1">
                                  <a:latin typeface="Cambria Math" panose="02040503050406030204" pitchFamily="18" charset="0"/>
                                </a:rPr>
                                <m:t>4</m:t>
                              </m:r>
                              <m:sSubSup>
                                <m:sSubSupPr>
                                  <m:ctrlPr>
                                    <a:rPr lang="en-US" sz="2100" i="1">
                                      <a:latin typeface="Cambria Math" panose="02040503050406030204" pitchFamily="18" charset="0"/>
                                    </a:rPr>
                                  </m:ctrlPr>
                                </m:sSubSupPr>
                                <m:e>
                                  <m:r>
                                    <a:rPr lang="en-US" sz="2100" i="1">
                                      <a:latin typeface="Cambria Math" panose="02040503050406030204" pitchFamily="18" charset="0"/>
                                    </a:rPr>
                                    <m:t>𝑀</m:t>
                                  </m:r>
                                </m:e>
                                <m:sub>
                                  <m:r>
                                    <a:rPr lang="en-US" sz="2100" i="1">
                                      <a:latin typeface="Cambria Math" panose="02040503050406030204" pitchFamily="18" charset="0"/>
                                    </a:rPr>
                                    <m:t>𝑖</m:t>
                                  </m:r>
                                  <m:r>
                                    <a:rPr lang="en-GB" sz="2100" i="1">
                                      <a:latin typeface="Cambria Math" panose="02040503050406030204" pitchFamily="18" charset="0"/>
                                    </a:rPr>
                                    <m:t>𝑗𝑞</m:t>
                                  </m:r>
                                </m:sub>
                                <m:sup>
                                  <m:r>
                                    <a:rPr lang="en-US" sz="2100" i="1">
                                      <a:latin typeface="Cambria Math" panose="02040503050406030204" pitchFamily="18" charset="0"/>
                                    </a:rPr>
                                    <m:t>2</m:t>
                                  </m:r>
                                </m:sup>
                              </m:sSubSup>
                              <m:r>
                                <a:rPr lang="en-US" sz="2100" i="1">
                                  <a:latin typeface="Cambria Math" panose="02040503050406030204" pitchFamily="18" charset="0"/>
                                </a:rPr>
                                <m:t>−</m:t>
                              </m:r>
                              <m:sSubSup>
                                <m:sSubSupPr>
                                  <m:ctrlPr>
                                    <a:rPr lang="en-US" sz="2100" i="1">
                                      <a:latin typeface="Cambria Math" panose="02040503050406030204" pitchFamily="18" charset="0"/>
                                    </a:rPr>
                                  </m:ctrlPr>
                                </m:sSubSupPr>
                                <m:e>
                                  <m:r>
                                    <a:rPr lang="en-US" sz="2100" i="1">
                                      <a:latin typeface="Cambria Math" panose="02040503050406030204" pitchFamily="18" charset="0"/>
                                    </a:rPr>
                                    <m:t>𝑀</m:t>
                                  </m:r>
                                </m:e>
                                <m:sub>
                                  <m:r>
                                    <a:rPr lang="en-US" sz="2100" i="1">
                                      <a:latin typeface="Cambria Math" panose="02040503050406030204" pitchFamily="18" charset="0"/>
                                    </a:rPr>
                                    <m:t>𝑖</m:t>
                                  </m:r>
                                  <m:r>
                                    <a:rPr lang="en-GB" sz="2100" i="1">
                                      <a:latin typeface="Cambria Math" panose="02040503050406030204" pitchFamily="18" charset="0"/>
                                    </a:rPr>
                                    <m:t>𝑖𝑞</m:t>
                                  </m:r>
                                </m:sub>
                                <m:sup>
                                  <m:r>
                                    <a:rPr lang="en-US" sz="2100" i="1">
                                      <a:latin typeface="Cambria Math" panose="02040503050406030204" pitchFamily="18" charset="0"/>
                                    </a:rPr>
                                    <m:t>2</m:t>
                                  </m:r>
                                </m:sup>
                              </m:sSubSup>
                              <m:r>
                                <a:rPr lang="en-US" sz="2100" i="1">
                                  <a:latin typeface="Cambria Math" panose="02040503050406030204" pitchFamily="18" charset="0"/>
                                </a:rPr>
                                <m:t>−</m:t>
                              </m:r>
                              <m:sSubSup>
                                <m:sSubSupPr>
                                  <m:ctrlPr>
                                    <a:rPr lang="en-US" sz="2100" i="1">
                                      <a:latin typeface="Cambria Math" panose="02040503050406030204" pitchFamily="18" charset="0"/>
                                    </a:rPr>
                                  </m:ctrlPr>
                                </m:sSubSupPr>
                                <m:e>
                                  <m:r>
                                    <a:rPr lang="en-US" sz="2100" i="1">
                                      <a:latin typeface="Cambria Math" panose="02040503050406030204" pitchFamily="18" charset="0"/>
                                    </a:rPr>
                                    <m:t>𝑀</m:t>
                                  </m:r>
                                </m:e>
                                <m:sub>
                                  <m:r>
                                    <a:rPr lang="en-US" sz="2100" i="1">
                                      <a:latin typeface="Cambria Math" panose="02040503050406030204" pitchFamily="18" charset="0"/>
                                    </a:rPr>
                                    <m:t>𝑗</m:t>
                                  </m:r>
                                  <m:r>
                                    <a:rPr lang="en-GB" sz="2100" i="1">
                                      <a:latin typeface="Cambria Math" panose="02040503050406030204" pitchFamily="18" charset="0"/>
                                    </a:rPr>
                                    <m:t>𝑗𝑞</m:t>
                                  </m:r>
                                </m:sub>
                                <m:sup>
                                  <m:r>
                                    <a:rPr lang="en-US" sz="2100" i="1">
                                      <a:latin typeface="Cambria Math" panose="02040503050406030204" pitchFamily="18" charset="0"/>
                                    </a:rPr>
                                    <m:t>2</m:t>
                                  </m:r>
                                </m:sup>
                              </m:sSubSup>
                            </m:e>
                          </m:d>
                          <m:r>
                            <a:rPr lang="en-US" sz="2100" i="1">
                              <a:latin typeface="Cambria Math" panose="02040503050406030204" pitchFamily="18" charset="0"/>
                            </a:rPr>
                            <m:t>+</m:t>
                          </m:r>
                          <m:rad>
                            <m:radPr>
                              <m:degHide m:val="on"/>
                              <m:ctrlPr>
                                <a:rPr lang="en-US" sz="2100" i="1">
                                  <a:latin typeface="Cambria Math" panose="02040503050406030204" pitchFamily="18" charset="0"/>
                                </a:rPr>
                              </m:ctrlPr>
                            </m:radPr>
                            <m:deg/>
                            <m:e>
                              <m:sSup>
                                <m:sSupPr>
                                  <m:ctrlPr>
                                    <a:rPr lang="en-US" sz="2100" i="1">
                                      <a:latin typeface="Cambria Math" panose="02040503050406030204" pitchFamily="18" charset="0"/>
                                    </a:rPr>
                                  </m:ctrlPr>
                                </m:sSupPr>
                                <m:e>
                                  <m:d>
                                    <m:dPr>
                                      <m:ctrlPr>
                                        <a:rPr lang="en-US" sz="2100" i="1">
                                          <a:latin typeface="Cambria Math" panose="02040503050406030204" pitchFamily="18" charset="0"/>
                                        </a:rPr>
                                      </m:ctrlPr>
                                    </m:dPr>
                                    <m:e>
                                      <m:r>
                                        <a:rPr lang="en-US" sz="2100" i="1">
                                          <a:latin typeface="Cambria Math" panose="02040503050406030204" pitchFamily="18" charset="0"/>
                                        </a:rPr>
                                        <m:t>4</m:t>
                                      </m:r>
                                      <m:sSubSup>
                                        <m:sSubSupPr>
                                          <m:ctrlPr>
                                            <a:rPr lang="en-US" sz="2100" i="1">
                                              <a:latin typeface="Cambria Math" panose="02040503050406030204" pitchFamily="18" charset="0"/>
                                            </a:rPr>
                                          </m:ctrlPr>
                                        </m:sSubSupPr>
                                        <m:e>
                                          <m:r>
                                            <a:rPr lang="en-US" sz="2100" i="1">
                                              <a:latin typeface="Cambria Math" panose="02040503050406030204" pitchFamily="18" charset="0"/>
                                            </a:rPr>
                                            <m:t>𝑀</m:t>
                                          </m:r>
                                        </m:e>
                                        <m:sub>
                                          <m:r>
                                            <a:rPr lang="en-US" sz="2100" i="1">
                                              <a:latin typeface="Cambria Math" panose="02040503050406030204" pitchFamily="18" charset="0"/>
                                            </a:rPr>
                                            <m:t>𝑖</m:t>
                                          </m:r>
                                          <m:r>
                                            <a:rPr lang="en-GB" sz="2100" i="1">
                                              <a:latin typeface="Cambria Math" panose="02040503050406030204" pitchFamily="18" charset="0"/>
                                            </a:rPr>
                                            <m:t>𝑗𝑞</m:t>
                                          </m:r>
                                        </m:sub>
                                        <m:sup>
                                          <m:r>
                                            <a:rPr lang="en-US" sz="2100" i="1">
                                              <a:latin typeface="Cambria Math" panose="02040503050406030204" pitchFamily="18" charset="0"/>
                                            </a:rPr>
                                            <m:t>2</m:t>
                                          </m:r>
                                        </m:sup>
                                      </m:sSubSup>
                                      <m:r>
                                        <a:rPr lang="en-US" sz="2100" i="1">
                                          <a:latin typeface="Cambria Math" panose="02040503050406030204" pitchFamily="18" charset="0"/>
                                        </a:rPr>
                                        <m:t>−</m:t>
                                      </m:r>
                                      <m:sSubSup>
                                        <m:sSubSupPr>
                                          <m:ctrlPr>
                                            <a:rPr lang="en-US" sz="2100" i="1">
                                              <a:latin typeface="Cambria Math" panose="02040503050406030204" pitchFamily="18" charset="0"/>
                                            </a:rPr>
                                          </m:ctrlPr>
                                        </m:sSubSupPr>
                                        <m:e>
                                          <m:r>
                                            <a:rPr lang="en-US" sz="2100" i="1">
                                              <a:latin typeface="Cambria Math" panose="02040503050406030204" pitchFamily="18" charset="0"/>
                                            </a:rPr>
                                            <m:t>𝑀</m:t>
                                          </m:r>
                                        </m:e>
                                        <m:sub>
                                          <m:r>
                                            <a:rPr lang="en-US" sz="2100" i="1">
                                              <a:latin typeface="Cambria Math" panose="02040503050406030204" pitchFamily="18" charset="0"/>
                                            </a:rPr>
                                            <m:t>𝑖</m:t>
                                          </m:r>
                                          <m:r>
                                            <a:rPr lang="en-GB" sz="2100" i="1">
                                              <a:latin typeface="Cambria Math" panose="02040503050406030204" pitchFamily="18" charset="0"/>
                                            </a:rPr>
                                            <m:t>𝑖𝑞</m:t>
                                          </m:r>
                                        </m:sub>
                                        <m:sup>
                                          <m:r>
                                            <a:rPr lang="en-US" sz="2100" i="1">
                                              <a:latin typeface="Cambria Math" panose="02040503050406030204" pitchFamily="18" charset="0"/>
                                            </a:rPr>
                                            <m:t>2</m:t>
                                          </m:r>
                                        </m:sup>
                                      </m:sSubSup>
                                      <m:r>
                                        <a:rPr lang="en-US" sz="2100" i="1">
                                          <a:latin typeface="Cambria Math" panose="02040503050406030204" pitchFamily="18" charset="0"/>
                                        </a:rPr>
                                        <m:t>−</m:t>
                                      </m:r>
                                      <m:sSubSup>
                                        <m:sSubSupPr>
                                          <m:ctrlPr>
                                            <a:rPr lang="en-US" sz="2100" i="1">
                                              <a:latin typeface="Cambria Math" panose="02040503050406030204" pitchFamily="18" charset="0"/>
                                            </a:rPr>
                                          </m:ctrlPr>
                                        </m:sSubSupPr>
                                        <m:e>
                                          <m:r>
                                            <a:rPr lang="en-US" sz="2100" i="1">
                                              <a:latin typeface="Cambria Math" panose="02040503050406030204" pitchFamily="18" charset="0"/>
                                            </a:rPr>
                                            <m:t>𝑀</m:t>
                                          </m:r>
                                        </m:e>
                                        <m:sub>
                                          <m:r>
                                            <a:rPr lang="en-US" sz="2100" i="1">
                                              <a:latin typeface="Cambria Math" panose="02040503050406030204" pitchFamily="18" charset="0"/>
                                            </a:rPr>
                                            <m:t>𝑗</m:t>
                                          </m:r>
                                          <m:r>
                                            <a:rPr lang="en-GB" sz="2100" i="1">
                                              <a:latin typeface="Cambria Math" panose="02040503050406030204" pitchFamily="18" charset="0"/>
                                            </a:rPr>
                                            <m:t>𝑗𝑞</m:t>
                                          </m:r>
                                        </m:sub>
                                        <m:sup>
                                          <m:r>
                                            <a:rPr lang="en-US" sz="2100" i="1">
                                              <a:latin typeface="Cambria Math" panose="02040503050406030204" pitchFamily="18" charset="0"/>
                                            </a:rPr>
                                            <m:t>2</m:t>
                                          </m:r>
                                        </m:sup>
                                      </m:sSubSup>
                                    </m:e>
                                  </m:d>
                                </m:e>
                                <m:sup>
                                  <m:r>
                                    <a:rPr lang="en-US" sz="2100" i="1">
                                      <a:latin typeface="Cambria Math" panose="02040503050406030204" pitchFamily="18" charset="0"/>
                                    </a:rPr>
                                    <m:t>2</m:t>
                                  </m:r>
                                </m:sup>
                              </m:sSup>
                              <m:r>
                                <a:rPr lang="en-US" sz="2100" i="1">
                                  <a:latin typeface="Cambria Math" panose="02040503050406030204" pitchFamily="18" charset="0"/>
                                </a:rPr>
                                <m:t>−4</m:t>
                              </m:r>
                              <m:sSubSup>
                                <m:sSubSupPr>
                                  <m:ctrlPr>
                                    <a:rPr lang="en-US" sz="2100" i="1">
                                      <a:latin typeface="Cambria Math" panose="02040503050406030204" pitchFamily="18" charset="0"/>
                                    </a:rPr>
                                  </m:ctrlPr>
                                </m:sSubSupPr>
                                <m:e>
                                  <m:r>
                                    <a:rPr lang="en-US" sz="2100" i="1">
                                      <a:latin typeface="Cambria Math" panose="02040503050406030204" pitchFamily="18" charset="0"/>
                                    </a:rPr>
                                    <m:t>𝑀</m:t>
                                  </m:r>
                                </m:e>
                                <m:sub>
                                  <m:r>
                                    <a:rPr lang="en-US" sz="2100" i="1">
                                      <a:latin typeface="Cambria Math" panose="02040503050406030204" pitchFamily="18" charset="0"/>
                                    </a:rPr>
                                    <m:t>𝑖</m:t>
                                  </m:r>
                                  <m:r>
                                    <a:rPr lang="en-GB" sz="2100" i="1">
                                      <a:latin typeface="Cambria Math" panose="02040503050406030204" pitchFamily="18" charset="0"/>
                                    </a:rPr>
                                    <m:t>𝑖𝑞</m:t>
                                  </m:r>
                                </m:sub>
                                <m:sup>
                                  <m:r>
                                    <a:rPr lang="en-US" sz="2100" i="1">
                                      <a:latin typeface="Cambria Math" panose="02040503050406030204" pitchFamily="18" charset="0"/>
                                    </a:rPr>
                                    <m:t>2</m:t>
                                  </m:r>
                                </m:sup>
                              </m:sSubSup>
                              <m:sSubSup>
                                <m:sSubSupPr>
                                  <m:ctrlPr>
                                    <a:rPr lang="en-US" sz="2100" i="1">
                                      <a:latin typeface="Cambria Math" panose="02040503050406030204" pitchFamily="18" charset="0"/>
                                    </a:rPr>
                                  </m:ctrlPr>
                                </m:sSubSupPr>
                                <m:e>
                                  <m:r>
                                    <a:rPr lang="en-US" sz="2100" i="1">
                                      <a:latin typeface="Cambria Math" panose="02040503050406030204" pitchFamily="18" charset="0"/>
                                    </a:rPr>
                                    <m:t>𝑀</m:t>
                                  </m:r>
                                </m:e>
                                <m:sub>
                                  <m:r>
                                    <a:rPr lang="en-US" sz="2100" i="1">
                                      <a:latin typeface="Cambria Math" panose="02040503050406030204" pitchFamily="18" charset="0"/>
                                    </a:rPr>
                                    <m:t>𝑗</m:t>
                                  </m:r>
                                  <m:r>
                                    <a:rPr lang="en-GB" sz="2100" i="1">
                                      <a:latin typeface="Cambria Math" panose="02040503050406030204" pitchFamily="18" charset="0"/>
                                    </a:rPr>
                                    <m:t>𝑗𝑞</m:t>
                                  </m:r>
                                </m:sub>
                                <m:sup>
                                  <m:r>
                                    <a:rPr lang="en-US" sz="2100" i="1">
                                      <a:latin typeface="Cambria Math" panose="02040503050406030204" pitchFamily="18" charset="0"/>
                                    </a:rPr>
                                    <m:t>2</m:t>
                                  </m:r>
                                </m:sup>
                              </m:sSubSup>
                            </m:e>
                          </m:rad>
                        </m:e>
                      </m:d>
                      <m:r>
                        <a:rPr lang="en-US" sz="2100" b="0" i="1" smtClean="0">
                          <a:latin typeface="Cambria Math" panose="02040503050406030204" pitchFamily="18" charset="0"/>
                        </a:rPr>
                        <m:t>…(8)</m:t>
                      </m:r>
                    </m:oMath>
                  </m:oMathPara>
                </a14:m>
                <a:endParaRPr lang="en-US" sz="2100" i="1" dirty="0"/>
              </a:p>
              <a:p>
                <a:pPr marL="0" indent="0" algn="just">
                  <a:buNone/>
                </a:pPr>
                <a14:m>
                  <m:oMathPara xmlns:m="http://schemas.openxmlformats.org/officeDocument/2006/math">
                    <m:oMathParaPr>
                      <m:jc m:val="centerGroup"/>
                    </m:oMathParaPr>
                    <m:oMath xmlns:m="http://schemas.openxmlformats.org/officeDocument/2006/math">
                      <m:f>
                        <m:fPr>
                          <m:ctrlPr>
                            <a:rPr lang="en-US" sz="2100" i="1">
                              <a:latin typeface="Cambria Math" panose="02040503050406030204" pitchFamily="18" charset="0"/>
                            </a:rPr>
                          </m:ctrlPr>
                        </m:fPr>
                        <m:num>
                          <m:sSub>
                            <m:sSubPr>
                              <m:ctrlPr>
                                <a:rPr lang="en-US" sz="2100" i="1">
                                  <a:latin typeface="Cambria Math" panose="02040503050406030204" pitchFamily="18" charset="0"/>
                                </a:rPr>
                              </m:ctrlPr>
                            </m:sSubPr>
                            <m:e>
                              <m:sSup>
                                <m:sSupPr>
                                  <m:ctrlPr>
                                    <a:rPr lang="en-US" sz="2100" i="1">
                                      <a:latin typeface="Cambria Math" panose="02040503050406030204" pitchFamily="18" charset="0"/>
                                    </a:rPr>
                                  </m:ctrlPr>
                                </m:sSupPr>
                                <m:e>
                                  <m:r>
                                    <a:rPr lang="en-US" sz="2400" i="1">
                                      <a:latin typeface="Cambria Math" panose="02040503050406030204" pitchFamily="18" charset="0"/>
                                      <a:ea typeface="Cambria Math" panose="02040503050406030204" pitchFamily="18" charset="0"/>
                                    </a:rPr>
                                    <m:t>𝛽</m:t>
                                  </m:r>
                                </m:e>
                                <m:sup>
                                  <m:r>
                                    <a:rPr lang="en-US" sz="2100" i="1">
                                      <a:latin typeface="Cambria Math" panose="02040503050406030204" pitchFamily="18" charset="0"/>
                                    </a:rPr>
                                    <m:t>′</m:t>
                                  </m:r>
                                </m:sup>
                              </m:sSup>
                            </m:e>
                            <m:sub>
                              <m:r>
                                <a:rPr lang="en-US" sz="2100" i="1">
                                  <a:latin typeface="Cambria Math" panose="02040503050406030204" pitchFamily="18" charset="0"/>
                                </a:rPr>
                                <m:t>𝑖</m:t>
                              </m:r>
                              <m:r>
                                <a:rPr lang="en-GB" sz="2100" i="1">
                                  <a:latin typeface="Cambria Math" panose="02040503050406030204" pitchFamily="18" charset="0"/>
                                </a:rPr>
                                <m:t>𝑗𝑞</m:t>
                              </m:r>
                            </m:sub>
                          </m:sSub>
                        </m:num>
                        <m:den>
                          <m:sSub>
                            <m:sSubPr>
                              <m:ctrlPr>
                                <a:rPr lang="en-US" sz="2100" i="1">
                                  <a:latin typeface="Cambria Math" panose="02040503050406030204" pitchFamily="18" charset="0"/>
                                </a:rPr>
                              </m:ctrlPr>
                            </m:sSubPr>
                            <m:e>
                              <m:sSup>
                                <m:sSupPr>
                                  <m:ctrlPr>
                                    <a:rPr lang="en-US" sz="2100" i="1">
                                      <a:latin typeface="Cambria Math" panose="02040503050406030204" pitchFamily="18" charset="0"/>
                                    </a:rPr>
                                  </m:ctrlPr>
                                </m:sSupPr>
                                <m:e>
                                  <m:r>
                                    <a:rPr lang="en-US" sz="2400" i="1">
                                      <a:latin typeface="Cambria Math" panose="02040503050406030204" pitchFamily="18" charset="0"/>
                                      <a:ea typeface="Cambria Math" panose="02040503050406030204" pitchFamily="18" charset="0"/>
                                    </a:rPr>
                                    <m:t>𝛽</m:t>
                                  </m:r>
                                </m:e>
                                <m:sup>
                                  <m:r>
                                    <a:rPr lang="en-US" sz="2100" i="1">
                                      <a:latin typeface="Cambria Math" panose="02040503050406030204" pitchFamily="18" charset="0"/>
                                    </a:rPr>
                                    <m:t>′</m:t>
                                  </m:r>
                                </m:sup>
                              </m:sSup>
                            </m:e>
                            <m:sub>
                              <m:r>
                                <a:rPr lang="en-GB" sz="2100" i="1">
                                  <a:latin typeface="Cambria Math" panose="02040503050406030204" pitchFamily="18" charset="0"/>
                                </a:rPr>
                                <m:t>𝑗𝑗𝑞</m:t>
                              </m:r>
                            </m:sub>
                          </m:sSub>
                        </m:den>
                      </m:f>
                      <m:r>
                        <a:rPr lang="en-US" sz="2100" i="1">
                          <a:latin typeface="Cambria Math" panose="02040503050406030204" pitchFamily="18" charset="0"/>
                        </a:rPr>
                        <m:t>=</m:t>
                      </m:r>
                      <m:f>
                        <m:fPr>
                          <m:ctrlPr>
                            <a:rPr lang="en-US" sz="2100" i="1">
                              <a:latin typeface="Cambria Math" panose="02040503050406030204" pitchFamily="18" charset="0"/>
                            </a:rPr>
                          </m:ctrlPr>
                        </m:fPr>
                        <m:num>
                          <m:r>
                            <a:rPr lang="en-US" sz="2100" i="1">
                              <a:latin typeface="Cambria Math" panose="02040503050406030204" pitchFamily="18" charset="0"/>
                            </a:rPr>
                            <m:t>1</m:t>
                          </m:r>
                        </m:num>
                        <m:den>
                          <m:r>
                            <a:rPr lang="en-US" sz="2100" i="1">
                              <a:latin typeface="Cambria Math" panose="02040503050406030204" pitchFamily="18" charset="0"/>
                            </a:rPr>
                            <m:t>4</m:t>
                          </m:r>
                          <m:sSub>
                            <m:sSubPr>
                              <m:ctrlPr>
                                <a:rPr lang="en-US" sz="2100" i="1">
                                  <a:latin typeface="Cambria Math" panose="02040503050406030204" pitchFamily="18" charset="0"/>
                                </a:rPr>
                              </m:ctrlPr>
                            </m:sSubPr>
                            <m:e>
                              <m:sSup>
                                <m:sSupPr>
                                  <m:ctrlPr>
                                    <a:rPr lang="en-US" sz="2100" i="1">
                                      <a:latin typeface="Cambria Math" panose="02040503050406030204" pitchFamily="18" charset="0"/>
                                    </a:rPr>
                                  </m:ctrlPr>
                                </m:sSupPr>
                                <m:e>
                                  <m:r>
                                    <a:rPr lang="en-US" sz="2100" i="1">
                                      <a:latin typeface="Cambria Math" panose="02040503050406030204" pitchFamily="18" charset="0"/>
                                    </a:rPr>
                                    <m:t>𝑀</m:t>
                                  </m:r>
                                </m:e>
                                <m:sup>
                                  <m:r>
                                    <a:rPr lang="en-US" sz="2100" i="1">
                                      <a:latin typeface="Cambria Math" panose="02040503050406030204" pitchFamily="18" charset="0"/>
                                    </a:rPr>
                                    <m:t>2</m:t>
                                  </m:r>
                                </m:sup>
                              </m:sSup>
                            </m:e>
                            <m:sub>
                              <m:r>
                                <a:rPr lang="en-GB" sz="2100" i="1">
                                  <a:latin typeface="Cambria Math" panose="02040503050406030204" pitchFamily="18" charset="0"/>
                                </a:rPr>
                                <m:t>𝑖𝑗𝑞</m:t>
                              </m:r>
                            </m:sub>
                          </m:sSub>
                        </m:den>
                      </m:f>
                      <m:r>
                        <a:rPr lang="en-US" sz="2100" i="1">
                          <a:latin typeface="Cambria Math" panose="02040503050406030204" pitchFamily="18" charset="0"/>
                        </a:rPr>
                        <m:t>×</m:t>
                      </m:r>
                      <m:d>
                        <m:dPr>
                          <m:begChr m:val="["/>
                          <m:endChr m:val="]"/>
                          <m:ctrlPr>
                            <a:rPr lang="en-US" sz="2100" i="1">
                              <a:latin typeface="Cambria Math" panose="02040503050406030204" pitchFamily="18" charset="0"/>
                            </a:rPr>
                          </m:ctrlPr>
                        </m:dPr>
                        <m:e>
                          <m:d>
                            <m:dPr>
                              <m:ctrlPr>
                                <a:rPr lang="en-US" sz="2100" i="1">
                                  <a:latin typeface="Cambria Math" panose="02040503050406030204" pitchFamily="18" charset="0"/>
                                </a:rPr>
                              </m:ctrlPr>
                            </m:dPr>
                            <m:e>
                              <m:r>
                                <a:rPr lang="en-US" sz="2100" i="1">
                                  <a:latin typeface="Cambria Math" panose="02040503050406030204" pitchFamily="18" charset="0"/>
                                </a:rPr>
                                <m:t>4</m:t>
                              </m:r>
                              <m:sSubSup>
                                <m:sSubSupPr>
                                  <m:ctrlPr>
                                    <a:rPr lang="en-US" sz="2100" i="1">
                                      <a:latin typeface="Cambria Math" panose="02040503050406030204" pitchFamily="18" charset="0"/>
                                    </a:rPr>
                                  </m:ctrlPr>
                                </m:sSubSupPr>
                                <m:e>
                                  <m:r>
                                    <a:rPr lang="en-US" sz="2100" i="1">
                                      <a:latin typeface="Cambria Math" panose="02040503050406030204" pitchFamily="18" charset="0"/>
                                    </a:rPr>
                                    <m:t>𝑀</m:t>
                                  </m:r>
                                </m:e>
                                <m:sub>
                                  <m:r>
                                    <a:rPr lang="en-GB" sz="2100" i="1">
                                      <a:latin typeface="Cambria Math" panose="02040503050406030204" pitchFamily="18" charset="0"/>
                                    </a:rPr>
                                    <m:t>𝑖𝑗𝑞</m:t>
                                  </m:r>
                                </m:sub>
                                <m:sup>
                                  <m:r>
                                    <a:rPr lang="en-US" sz="2100" i="1">
                                      <a:latin typeface="Cambria Math" panose="02040503050406030204" pitchFamily="18" charset="0"/>
                                    </a:rPr>
                                    <m:t>2</m:t>
                                  </m:r>
                                </m:sup>
                              </m:sSubSup>
                              <m:r>
                                <a:rPr lang="en-US" sz="2100" i="1">
                                  <a:latin typeface="Cambria Math" panose="02040503050406030204" pitchFamily="18" charset="0"/>
                                </a:rPr>
                                <m:t>+</m:t>
                              </m:r>
                              <m:sSubSup>
                                <m:sSubSupPr>
                                  <m:ctrlPr>
                                    <a:rPr lang="en-US" sz="2100" i="1">
                                      <a:latin typeface="Cambria Math" panose="02040503050406030204" pitchFamily="18" charset="0"/>
                                    </a:rPr>
                                  </m:ctrlPr>
                                </m:sSubSupPr>
                                <m:e>
                                  <m:r>
                                    <a:rPr lang="en-US" sz="2100" i="1">
                                      <a:latin typeface="Cambria Math" panose="02040503050406030204" pitchFamily="18" charset="0"/>
                                    </a:rPr>
                                    <m:t>𝑀</m:t>
                                  </m:r>
                                </m:e>
                                <m:sub>
                                  <m:r>
                                    <a:rPr lang="en-GB" sz="2100" i="1">
                                      <a:latin typeface="Cambria Math" panose="02040503050406030204" pitchFamily="18" charset="0"/>
                                    </a:rPr>
                                    <m:t>𝑗𝑗𝑞</m:t>
                                  </m:r>
                                </m:sub>
                                <m:sup>
                                  <m:r>
                                    <a:rPr lang="en-US" sz="2100" i="1">
                                      <a:latin typeface="Cambria Math" panose="02040503050406030204" pitchFamily="18" charset="0"/>
                                    </a:rPr>
                                    <m:t>2</m:t>
                                  </m:r>
                                </m:sup>
                              </m:sSubSup>
                              <m:r>
                                <a:rPr lang="en-US" sz="2100" i="1">
                                  <a:latin typeface="Cambria Math" panose="02040503050406030204" pitchFamily="18" charset="0"/>
                                </a:rPr>
                                <m:t>−</m:t>
                              </m:r>
                              <m:sSubSup>
                                <m:sSubSupPr>
                                  <m:ctrlPr>
                                    <a:rPr lang="en-US" sz="2100" i="1">
                                      <a:latin typeface="Cambria Math" panose="02040503050406030204" pitchFamily="18" charset="0"/>
                                    </a:rPr>
                                  </m:ctrlPr>
                                </m:sSubSupPr>
                                <m:e>
                                  <m:r>
                                    <a:rPr lang="en-US" sz="2100" i="1">
                                      <a:latin typeface="Cambria Math" panose="02040503050406030204" pitchFamily="18" charset="0"/>
                                    </a:rPr>
                                    <m:t>𝑀</m:t>
                                  </m:r>
                                </m:e>
                                <m:sub>
                                  <m:r>
                                    <a:rPr lang="en-GB" sz="2100" i="1">
                                      <a:latin typeface="Cambria Math" panose="02040503050406030204" pitchFamily="18" charset="0"/>
                                    </a:rPr>
                                    <m:t>𝑖𝑖𝑞</m:t>
                                  </m:r>
                                </m:sub>
                                <m:sup>
                                  <m:r>
                                    <a:rPr lang="en-US" sz="2100" i="1">
                                      <a:latin typeface="Cambria Math" panose="02040503050406030204" pitchFamily="18" charset="0"/>
                                    </a:rPr>
                                    <m:t>2</m:t>
                                  </m:r>
                                </m:sup>
                              </m:sSubSup>
                            </m:e>
                          </m:d>
                          <m:r>
                            <a:rPr lang="en-US" sz="2100" i="1">
                              <a:latin typeface="Cambria Math" panose="02040503050406030204" pitchFamily="18" charset="0"/>
                            </a:rPr>
                            <m:t>+</m:t>
                          </m:r>
                          <m:rad>
                            <m:radPr>
                              <m:degHide m:val="on"/>
                              <m:ctrlPr>
                                <a:rPr lang="en-US" sz="2100" i="1">
                                  <a:latin typeface="Cambria Math" panose="02040503050406030204" pitchFamily="18" charset="0"/>
                                </a:rPr>
                              </m:ctrlPr>
                            </m:radPr>
                            <m:deg/>
                            <m:e>
                              <m:sSup>
                                <m:sSupPr>
                                  <m:ctrlPr>
                                    <a:rPr lang="en-US" sz="2100" i="1">
                                      <a:latin typeface="Cambria Math" panose="02040503050406030204" pitchFamily="18" charset="0"/>
                                    </a:rPr>
                                  </m:ctrlPr>
                                </m:sSupPr>
                                <m:e>
                                  <m:d>
                                    <m:dPr>
                                      <m:ctrlPr>
                                        <a:rPr lang="en-US" sz="2100" i="1">
                                          <a:latin typeface="Cambria Math" panose="02040503050406030204" pitchFamily="18" charset="0"/>
                                        </a:rPr>
                                      </m:ctrlPr>
                                    </m:dPr>
                                    <m:e>
                                      <m:r>
                                        <a:rPr lang="en-US" sz="2100" i="1">
                                          <a:latin typeface="Cambria Math" panose="02040503050406030204" pitchFamily="18" charset="0"/>
                                        </a:rPr>
                                        <m:t>4</m:t>
                                      </m:r>
                                      <m:sSubSup>
                                        <m:sSubSupPr>
                                          <m:ctrlPr>
                                            <a:rPr lang="en-US" sz="2100" i="1">
                                              <a:latin typeface="Cambria Math" panose="02040503050406030204" pitchFamily="18" charset="0"/>
                                            </a:rPr>
                                          </m:ctrlPr>
                                        </m:sSubSupPr>
                                        <m:e>
                                          <m:r>
                                            <a:rPr lang="en-US" sz="2100" i="1">
                                              <a:latin typeface="Cambria Math" panose="02040503050406030204" pitchFamily="18" charset="0"/>
                                            </a:rPr>
                                            <m:t>𝑀</m:t>
                                          </m:r>
                                        </m:e>
                                        <m:sub>
                                          <m:r>
                                            <a:rPr lang="en-GB" sz="2100" i="1">
                                              <a:latin typeface="Cambria Math" panose="02040503050406030204" pitchFamily="18" charset="0"/>
                                            </a:rPr>
                                            <m:t>𝑖𝑗𝑞</m:t>
                                          </m:r>
                                        </m:sub>
                                        <m:sup>
                                          <m:r>
                                            <a:rPr lang="en-US" sz="2100" i="1">
                                              <a:latin typeface="Cambria Math" panose="02040503050406030204" pitchFamily="18" charset="0"/>
                                            </a:rPr>
                                            <m:t>2</m:t>
                                          </m:r>
                                        </m:sup>
                                      </m:sSubSup>
                                      <m:r>
                                        <a:rPr lang="en-US" sz="2100" i="1">
                                          <a:latin typeface="Cambria Math" panose="02040503050406030204" pitchFamily="18" charset="0"/>
                                        </a:rPr>
                                        <m:t>−</m:t>
                                      </m:r>
                                      <m:sSubSup>
                                        <m:sSubSupPr>
                                          <m:ctrlPr>
                                            <a:rPr lang="en-US" sz="2100" i="1">
                                              <a:latin typeface="Cambria Math" panose="02040503050406030204" pitchFamily="18" charset="0"/>
                                            </a:rPr>
                                          </m:ctrlPr>
                                        </m:sSubSupPr>
                                        <m:e>
                                          <m:r>
                                            <a:rPr lang="en-US" sz="2100" i="1">
                                              <a:latin typeface="Cambria Math" panose="02040503050406030204" pitchFamily="18" charset="0"/>
                                            </a:rPr>
                                            <m:t>𝑀</m:t>
                                          </m:r>
                                        </m:e>
                                        <m:sub>
                                          <m:r>
                                            <a:rPr lang="en-GB" sz="2100" i="1">
                                              <a:latin typeface="Cambria Math" panose="02040503050406030204" pitchFamily="18" charset="0"/>
                                            </a:rPr>
                                            <m:t>𝑖𝑖𝑞</m:t>
                                          </m:r>
                                        </m:sub>
                                        <m:sup>
                                          <m:r>
                                            <a:rPr lang="en-US" sz="2100" i="1">
                                              <a:latin typeface="Cambria Math" panose="02040503050406030204" pitchFamily="18" charset="0"/>
                                            </a:rPr>
                                            <m:t>2</m:t>
                                          </m:r>
                                        </m:sup>
                                      </m:sSubSup>
                                      <m:r>
                                        <a:rPr lang="en-US" sz="2100" i="1">
                                          <a:latin typeface="Cambria Math" panose="02040503050406030204" pitchFamily="18" charset="0"/>
                                        </a:rPr>
                                        <m:t>−</m:t>
                                      </m:r>
                                      <m:sSubSup>
                                        <m:sSubSupPr>
                                          <m:ctrlPr>
                                            <a:rPr lang="en-US" sz="2100" i="1">
                                              <a:latin typeface="Cambria Math" panose="02040503050406030204" pitchFamily="18" charset="0"/>
                                            </a:rPr>
                                          </m:ctrlPr>
                                        </m:sSubSupPr>
                                        <m:e>
                                          <m:r>
                                            <a:rPr lang="en-US" sz="2100" i="1">
                                              <a:latin typeface="Cambria Math" panose="02040503050406030204" pitchFamily="18" charset="0"/>
                                            </a:rPr>
                                            <m:t>𝑀</m:t>
                                          </m:r>
                                        </m:e>
                                        <m:sub>
                                          <m:r>
                                            <a:rPr lang="en-GB" sz="2100" i="1">
                                              <a:latin typeface="Cambria Math" panose="02040503050406030204" pitchFamily="18" charset="0"/>
                                            </a:rPr>
                                            <m:t>𝑗𝑗𝑞</m:t>
                                          </m:r>
                                        </m:sub>
                                        <m:sup>
                                          <m:r>
                                            <a:rPr lang="en-US" sz="2100" i="1">
                                              <a:latin typeface="Cambria Math" panose="02040503050406030204" pitchFamily="18" charset="0"/>
                                            </a:rPr>
                                            <m:t>2</m:t>
                                          </m:r>
                                        </m:sup>
                                      </m:sSubSup>
                                    </m:e>
                                  </m:d>
                                </m:e>
                                <m:sup>
                                  <m:r>
                                    <a:rPr lang="en-US" sz="2100" i="1">
                                      <a:latin typeface="Cambria Math" panose="02040503050406030204" pitchFamily="18" charset="0"/>
                                    </a:rPr>
                                    <m:t>2</m:t>
                                  </m:r>
                                </m:sup>
                              </m:sSup>
                              <m:r>
                                <a:rPr lang="en-US" sz="2100" i="1">
                                  <a:latin typeface="Cambria Math" panose="02040503050406030204" pitchFamily="18" charset="0"/>
                                </a:rPr>
                                <m:t>−4</m:t>
                              </m:r>
                              <m:sSubSup>
                                <m:sSubSupPr>
                                  <m:ctrlPr>
                                    <a:rPr lang="en-US" sz="2100" i="1">
                                      <a:latin typeface="Cambria Math" panose="02040503050406030204" pitchFamily="18" charset="0"/>
                                    </a:rPr>
                                  </m:ctrlPr>
                                </m:sSubSupPr>
                                <m:e>
                                  <m:r>
                                    <a:rPr lang="en-US" sz="2100" i="1">
                                      <a:latin typeface="Cambria Math" panose="02040503050406030204" pitchFamily="18" charset="0"/>
                                    </a:rPr>
                                    <m:t>𝑀</m:t>
                                  </m:r>
                                </m:e>
                                <m:sub>
                                  <m:r>
                                    <a:rPr lang="en-GB" sz="2100" i="1">
                                      <a:latin typeface="Cambria Math" panose="02040503050406030204" pitchFamily="18" charset="0"/>
                                    </a:rPr>
                                    <m:t>𝑖𝑖𝑞</m:t>
                                  </m:r>
                                </m:sub>
                                <m:sup>
                                  <m:r>
                                    <a:rPr lang="en-US" sz="2100" i="1">
                                      <a:latin typeface="Cambria Math" panose="02040503050406030204" pitchFamily="18" charset="0"/>
                                    </a:rPr>
                                    <m:t>2</m:t>
                                  </m:r>
                                </m:sup>
                              </m:sSubSup>
                              <m:sSubSup>
                                <m:sSubSupPr>
                                  <m:ctrlPr>
                                    <a:rPr lang="en-US" sz="2100" i="1">
                                      <a:latin typeface="Cambria Math" panose="02040503050406030204" pitchFamily="18" charset="0"/>
                                    </a:rPr>
                                  </m:ctrlPr>
                                </m:sSubSupPr>
                                <m:e>
                                  <m:r>
                                    <a:rPr lang="en-US" sz="2100" i="1">
                                      <a:latin typeface="Cambria Math" panose="02040503050406030204" pitchFamily="18" charset="0"/>
                                    </a:rPr>
                                    <m:t>𝑀</m:t>
                                  </m:r>
                                </m:e>
                                <m:sub>
                                  <m:r>
                                    <a:rPr lang="en-US" sz="2100" i="1">
                                      <a:latin typeface="Cambria Math" panose="02040503050406030204" pitchFamily="18" charset="0"/>
                                    </a:rPr>
                                    <m:t>𝑗</m:t>
                                  </m:r>
                                  <m:r>
                                    <a:rPr lang="en-GB" sz="2100" i="1">
                                      <a:latin typeface="Cambria Math" panose="02040503050406030204" pitchFamily="18" charset="0"/>
                                    </a:rPr>
                                    <m:t>𝑗𝑞</m:t>
                                  </m:r>
                                </m:sub>
                                <m:sup>
                                  <m:r>
                                    <a:rPr lang="en-US" sz="2100" i="1">
                                      <a:latin typeface="Cambria Math" panose="02040503050406030204" pitchFamily="18" charset="0"/>
                                    </a:rPr>
                                    <m:t>2</m:t>
                                  </m:r>
                                </m:sup>
                              </m:sSubSup>
                            </m:e>
                          </m:rad>
                        </m:e>
                      </m:d>
                      <m:r>
                        <a:rPr lang="en-US" sz="1900" b="0" i="1" smtClean="0">
                          <a:latin typeface="Cambria Math" panose="02040503050406030204" pitchFamily="18" charset="0"/>
                        </a:rPr>
                        <m:t>…(9)</m:t>
                      </m:r>
                    </m:oMath>
                  </m:oMathPara>
                </a14:m>
                <a:endParaRPr lang="en-US" sz="2100" i="1" dirty="0"/>
              </a:p>
              <a:p>
                <a:pPr algn="just"/>
                <a:r>
                  <a:rPr lang="en-US" sz="2100" dirty="0"/>
                  <a:t>These equations give us the important relations between the slope ratios and masses of three body hadronic systems.</a:t>
                </a:r>
              </a:p>
            </p:txBody>
          </p:sp>
        </mc:Choice>
        <mc:Fallback>
          <p:sp>
            <p:nvSpPr>
              <p:cNvPr id="3" name="Content Placeholder 2">
                <a:extLst>
                  <a:ext uri="{FF2B5EF4-FFF2-40B4-BE49-F238E27FC236}">
                    <a16:creationId xmlns:a16="http://schemas.microsoft.com/office/drawing/2014/main" id="{CF8D47C1-1768-4537-AC24-163D3168D883}"/>
                  </a:ext>
                </a:extLst>
              </p:cNvPr>
              <p:cNvSpPr>
                <a:spLocks noGrp="1" noRot="1" noChangeAspect="1" noMove="1" noResize="1" noEditPoints="1" noAdjustHandles="1" noChangeArrowheads="1" noChangeShapeType="1" noTextEdit="1"/>
              </p:cNvSpPr>
              <p:nvPr>
                <p:ph idx="1"/>
              </p:nvPr>
            </p:nvSpPr>
            <p:spPr>
              <a:xfrm>
                <a:off x="1534696" y="709863"/>
                <a:ext cx="9520158" cy="5438274"/>
              </a:xfrm>
              <a:blipFill>
                <a:blip r:embed="rId2"/>
                <a:stretch>
                  <a:fillRect l="-512" r="-641"/>
                </a:stretch>
              </a:blipFill>
            </p:spPr>
            <p:txBody>
              <a:bodyPr/>
              <a:lstStyle/>
              <a:p>
                <a:r>
                  <a:rPr lang="en-IN">
                    <a:noFill/>
                  </a:rPr>
                  <a:t> </a:t>
                </a:r>
              </a:p>
            </p:txBody>
          </p:sp>
        </mc:Fallback>
      </mc:AlternateContent>
    </p:spTree>
    <p:extLst>
      <p:ext uri="{BB962C8B-B14F-4D97-AF65-F5344CB8AC3E}">
        <p14:creationId xmlns:p14="http://schemas.microsoft.com/office/powerpoint/2010/main" val="28282260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3066DAE-93E6-4076-8946-C540FFA3479C}"/>
                  </a:ext>
                </a:extLst>
              </p:cNvPr>
              <p:cNvSpPr>
                <a:spLocks noGrp="1"/>
              </p:cNvSpPr>
              <p:nvPr>
                <p:ph idx="1"/>
              </p:nvPr>
            </p:nvSpPr>
            <p:spPr>
              <a:xfrm>
                <a:off x="1534696" y="1696136"/>
                <a:ext cx="9520158" cy="4464967"/>
              </a:xfrm>
            </p:spPr>
            <p:txBody>
              <a:bodyPr>
                <a:normAutofit fontScale="92500" lnSpcReduction="20000"/>
              </a:bodyPr>
              <a:lstStyle/>
              <a:p>
                <a:r>
                  <a:rPr lang="en-US" dirty="0"/>
                  <a:t>Since the </a:t>
                </a:r>
                <a:r>
                  <a:rPr lang="en-US" dirty="0" err="1"/>
                  <a:t>Regge</a:t>
                </a:r>
                <a:r>
                  <a:rPr lang="en-US" dirty="0"/>
                  <a:t> slopes </a:t>
                </a:r>
                <a14:m>
                  <m:oMath xmlns:m="http://schemas.openxmlformats.org/officeDocument/2006/math">
                    <m:r>
                      <a:rPr lang="en-US" i="1" dirty="0" smtClean="0">
                        <a:latin typeface="Cambria Math" panose="02040503050406030204" pitchFamily="18" charset="0"/>
                      </a:rPr>
                      <m:t>𝛽</m:t>
                    </m:r>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m:t>
                        </m:r>
                      </m:e>
                      <m:sub>
                        <m:r>
                          <a:rPr lang="en-US" i="1" dirty="0" smtClean="0">
                            <a:latin typeface="Cambria Math" panose="02040503050406030204" pitchFamily="18" charset="0"/>
                          </a:rPr>
                          <m:t>𝑗</m:t>
                        </m:r>
                        <m:r>
                          <a:rPr lang="en-IN" b="0" i="1" dirty="0" smtClean="0">
                            <a:latin typeface="Cambria Math" panose="02040503050406030204" pitchFamily="18" charset="0"/>
                          </a:rPr>
                          <m:t>𝑗𝑞</m:t>
                        </m:r>
                      </m:sub>
                    </m:sSub>
                  </m:oMath>
                </a14:m>
                <a:r>
                  <a:rPr lang="en-US" i="1" dirty="0"/>
                  <a:t> </a:t>
                </a:r>
                <a:r>
                  <a:rPr lang="en-US" dirty="0"/>
                  <a:t>and</a:t>
                </a:r>
                <a:r>
                  <a:rPr lang="en-US" i="1" dirty="0"/>
                  <a:t> </a:t>
                </a:r>
                <a14:m>
                  <m:oMath xmlns:m="http://schemas.openxmlformats.org/officeDocument/2006/math">
                    <m:r>
                      <a:rPr lang="en-US" i="1" dirty="0" smtClean="0">
                        <a:latin typeface="Cambria Math" panose="02040503050406030204" pitchFamily="18" charset="0"/>
                      </a:rPr>
                      <m:t>𝛽</m:t>
                    </m:r>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m:t>
                        </m:r>
                      </m:e>
                      <m:sub>
                        <m:r>
                          <a:rPr lang="en-US" i="1" dirty="0" err="1" smtClean="0">
                            <a:latin typeface="Cambria Math" panose="02040503050406030204" pitchFamily="18" charset="0"/>
                          </a:rPr>
                          <m:t>𝑖</m:t>
                        </m:r>
                        <m:r>
                          <a:rPr lang="en-IN" b="0" i="1" dirty="0" smtClean="0">
                            <a:latin typeface="Cambria Math" panose="02040503050406030204" pitchFamily="18" charset="0"/>
                          </a:rPr>
                          <m:t>𝑖𝑞</m:t>
                        </m:r>
                      </m:sub>
                    </m:sSub>
                  </m:oMath>
                </a14:m>
                <a:r>
                  <a:rPr lang="en-US" dirty="0"/>
                  <a:t> are positive real numbers, their ratio </a:t>
                </a:r>
                <a14:m>
                  <m:oMath xmlns:m="http://schemas.openxmlformats.org/officeDocument/2006/math">
                    <m:r>
                      <a:rPr lang="en-US" i="1" dirty="0" smtClean="0">
                        <a:latin typeface="Cambria Math" panose="02040503050406030204" pitchFamily="18" charset="0"/>
                      </a:rPr>
                      <m:t>𝛽</m:t>
                    </m:r>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m:t>
                        </m:r>
                      </m:e>
                      <m:sub>
                        <m:r>
                          <a:rPr lang="en-US" i="1" dirty="0" smtClean="0">
                            <a:latin typeface="Cambria Math" panose="02040503050406030204" pitchFamily="18" charset="0"/>
                          </a:rPr>
                          <m:t>𝑗</m:t>
                        </m:r>
                        <m:r>
                          <a:rPr lang="en-IN" b="0" i="1" dirty="0" smtClean="0">
                            <a:latin typeface="Cambria Math" panose="02040503050406030204" pitchFamily="18" charset="0"/>
                          </a:rPr>
                          <m:t>𝑗𝑞</m:t>
                        </m:r>
                      </m:sub>
                    </m:sSub>
                    <m:r>
                      <m:rPr>
                        <m:lit/>
                      </m:rPr>
                      <a:rPr lang="en-US" i="1" dirty="0" smtClean="0">
                        <a:latin typeface="Cambria Math" panose="02040503050406030204" pitchFamily="18" charset="0"/>
                      </a:rPr>
                      <m:t>/</m:t>
                    </m:r>
                    <m:r>
                      <a:rPr lang="en-US" i="1" dirty="0" smtClean="0">
                        <a:latin typeface="Cambria Math" panose="02040503050406030204" pitchFamily="18" charset="0"/>
                      </a:rPr>
                      <m:t>𝛽</m:t>
                    </m:r>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m:t>
                        </m:r>
                      </m:e>
                      <m:sub>
                        <m:r>
                          <a:rPr lang="en-US" i="1" dirty="0" err="1" smtClean="0">
                            <a:latin typeface="Cambria Math" panose="02040503050406030204" pitchFamily="18" charset="0"/>
                          </a:rPr>
                          <m:t>𝑖</m:t>
                        </m:r>
                        <m:r>
                          <a:rPr lang="en-IN" b="0" i="1" dirty="0" smtClean="0">
                            <a:latin typeface="Cambria Math" panose="02040503050406030204" pitchFamily="18" charset="0"/>
                          </a:rPr>
                          <m:t>𝑖𝑞</m:t>
                        </m:r>
                      </m:sub>
                    </m:sSub>
                  </m:oMath>
                </a14:m>
                <a:r>
                  <a:rPr lang="en-US" dirty="0"/>
                  <a:t> is also real. Thus, from Eq.(8) we obtain, </a:t>
                </a:r>
              </a:p>
              <a:p>
                <a:pPr marL="0" indent="0">
                  <a:buNone/>
                </a:pPr>
                <a14:m>
                  <m:oMathPara xmlns:m="http://schemas.openxmlformats.org/officeDocument/2006/math">
                    <m:oMathParaPr>
                      <m:jc m:val="centerGroup"/>
                    </m:oMathParaPr>
                    <m:oMath xmlns:m="http://schemas.openxmlformats.org/officeDocument/2006/math">
                      <m:d>
                        <m:dPr>
                          <m:begChr m:val="|"/>
                          <m:endChr m:val="|"/>
                          <m:ctrlPr>
                            <a:rPr lang="en-US" i="1" dirty="0" smtClean="0">
                              <a:latin typeface="Cambria Math" panose="02040503050406030204" pitchFamily="18" charset="0"/>
                            </a:rPr>
                          </m:ctrlPr>
                        </m:dPr>
                        <m:e>
                          <m:r>
                            <a:rPr lang="en-US" i="1" dirty="0" smtClean="0">
                              <a:latin typeface="Cambria Math" panose="02040503050406030204" pitchFamily="18" charset="0"/>
                            </a:rPr>
                            <m:t>4</m:t>
                          </m:r>
                          <m:sSubSup>
                            <m:sSubSupPr>
                              <m:ctrlPr>
                                <a:rPr lang="en-US" i="1" dirty="0" smtClean="0">
                                  <a:latin typeface="Cambria Math" panose="02040503050406030204" pitchFamily="18" charset="0"/>
                                </a:rPr>
                              </m:ctrlPr>
                            </m:sSubSupPr>
                            <m:e>
                              <m:r>
                                <a:rPr lang="en-US" i="1" dirty="0" smtClean="0">
                                  <a:latin typeface="Cambria Math" panose="02040503050406030204" pitchFamily="18" charset="0"/>
                                </a:rPr>
                                <m:t>𝑀</m:t>
                              </m:r>
                            </m:e>
                            <m:sub>
                              <m:r>
                                <a:rPr lang="en-US" i="1" dirty="0">
                                  <a:latin typeface="Cambria Math" panose="02040503050406030204" pitchFamily="18" charset="0"/>
                                </a:rPr>
                                <m:t>𝑖</m:t>
                              </m:r>
                              <m:r>
                                <a:rPr lang="en-IN" b="0" i="1" dirty="0" smtClean="0">
                                  <a:latin typeface="Cambria Math" panose="02040503050406030204" pitchFamily="18" charset="0"/>
                                </a:rPr>
                                <m:t>𝑗𝑞</m:t>
                              </m:r>
                            </m:sub>
                            <m:sup>
                              <m:r>
                                <a:rPr lang="en-US" i="1" dirty="0" smtClean="0">
                                  <a:latin typeface="Cambria Math" panose="02040503050406030204" pitchFamily="18" charset="0"/>
                                </a:rPr>
                                <m:t>2</m:t>
                              </m:r>
                            </m:sup>
                          </m:sSubSup>
                          <m:r>
                            <a:rPr lang="en-US" i="1" dirty="0" smtClean="0">
                              <a:latin typeface="Cambria Math" panose="02040503050406030204" pitchFamily="18" charset="0"/>
                            </a:rPr>
                            <m:t>− </m:t>
                          </m:r>
                          <m:sSubSup>
                            <m:sSubSupPr>
                              <m:ctrlPr>
                                <a:rPr lang="en-US" i="1" dirty="0" smtClean="0">
                                  <a:latin typeface="Cambria Math" panose="02040503050406030204" pitchFamily="18" charset="0"/>
                                </a:rPr>
                              </m:ctrlPr>
                            </m:sSubSupPr>
                            <m:e>
                              <m:r>
                                <a:rPr lang="en-US" i="1" dirty="0" smtClean="0">
                                  <a:latin typeface="Cambria Math" panose="02040503050406030204" pitchFamily="18" charset="0"/>
                                </a:rPr>
                                <m:t>𝑀</m:t>
                              </m:r>
                            </m:e>
                            <m:sub>
                              <m:r>
                                <a:rPr lang="en-IN" b="0" i="1" dirty="0" smtClean="0">
                                  <a:latin typeface="Cambria Math" panose="02040503050406030204" pitchFamily="18" charset="0"/>
                                </a:rPr>
                                <m:t>𝑖𝑖𝑞</m:t>
                              </m:r>
                            </m:sub>
                            <m:sup>
                              <m:r>
                                <a:rPr lang="en-US" i="1" dirty="0" smtClean="0">
                                  <a:latin typeface="Cambria Math" panose="02040503050406030204" pitchFamily="18" charset="0"/>
                                </a:rPr>
                                <m:t>2</m:t>
                              </m:r>
                            </m:sup>
                          </m:sSubSup>
                          <m:r>
                            <a:rPr lang="en-US" i="1" dirty="0" smtClean="0">
                              <a:latin typeface="Cambria Math" panose="02040503050406030204" pitchFamily="18" charset="0"/>
                            </a:rPr>
                            <m:t>− </m:t>
                          </m:r>
                          <m:sSubSup>
                            <m:sSubSupPr>
                              <m:ctrlPr>
                                <a:rPr lang="en-US" i="1" dirty="0" smtClean="0">
                                  <a:latin typeface="Cambria Math" panose="02040503050406030204" pitchFamily="18" charset="0"/>
                                </a:rPr>
                              </m:ctrlPr>
                            </m:sSubSupPr>
                            <m:e>
                              <m:r>
                                <a:rPr lang="en-US" i="1" dirty="0" smtClean="0">
                                  <a:latin typeface="Cambria Math" panose="02040503050406030204" pitchFamily="18" charset="0"/>
                                </a:rPr>
                                <m:t>𝑀</m:t>
                              </m:r>
                            </m:e>
                            <m:sub>
                              <m:r>
                                <a:rPr lang="en-IN" b="0" i="1" dirty="0" smtClean="0">
                                  <a:latin typeface="Cambria Math" panose="02040503050406030204" pitchFamily="18" charset="0"/>
                                </a:rPr>
                                <m:t>𝑗𝑗𝑞</m:t>
                              </m:r>
                            </m:sub>
                            <m:sup>
                              <m:r>
                                <a:rPr lang="en-US" i="1" dirty="0" smtClean="0">
                                  <a:latin typeface="Cambria Math" panose="02040503050406030204" pitchFamily="18" charset="0"/>
                                </a:rPr>
                                <m:t>2</m:t>
                              </m:r>
                            </m:sup>
                          </m:sSubSup>
                        </m:e>
                      </m:d>
                      <m:r>
                        <a:rPr lang="en-US" i="1" dirty="0" smtClean="0">
                          <a:latin typeface="Cambria Math" panose="02040503050406030204" pitchFamily="18" charset="0"/>
                        </a:rPr>
                        <m:t>≥</m:t>
                      </m:r>
                      <m:r>
                        <a:rPr lang="en-US" i="1" dirty="0" smtClean="0">
                          <a:latin typeface="Cambria Math" panose="02040503050406030204" pitchFamily="18" charset="0"/>
                        </a:rPr>
                        <m:t>2</m:t>
                      </m:r>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𝑀</m:t>
                          </m:r>
                        </m:e>
                        <m:sub>
                          <m:r>
                            <a:rPr lang="en-IN" b="0" i="1" dirty="0" smtClean="0">
                              <a:latin typeface="Cambria Math" panose="02040503050406030204" pitchFamily="18" charset="0"/>
                            </a:rPr>
                            <m:t>𝑖𝑖</m:t>
                          </m:r>
                          <m:r>
                            <a:rPr lang="en-IN" i="1" dirty="0">
                              <a:latin typeface="Cambria Math" panose="02040503050406030204" pitchFamily="18" charset="0"/>
                            </a:rPr>
                            <m:t>𝑞</m:t>
                          </m:r>
                        </m:sub>
                      </m:sSub>
                      <m:sSub>
                        <m:sSubPr>
                          <m:ctrlPr>
                            <a:rPr lang="en-US" i="1" dirty="0">
                              <a:latin typeface="Cambria Math" panose="02040503050406030204" pitchFamily="18" charset="0"/>
                            </a:rPr>
                          </m:ctrlPr>
                        </m:sSubPr>
                        <m:e>
                          <m:r>
                            <a:rPr lang="en-US" i="1" dirty="0">
                              <a:latin typeface="Cambria Math" panose="02040503050406030204" pitchFamily="18" charset="0"/>
                            </a:rPr>
                            <m:t>𝑀</m:t>
                          </m:r>
                        </m:e>
                        <m:sub>
                          <m:r>
                            <a:rPr lang="en-IN" i="1" dirty="0">
                              <a:latin typeface="Cambria Math" panose="02040503050406030204" pitchFamily="18" charset="0"/>
                            </a:rPr>
                            <m:t>𝑗𝑗𝑞</m:t>
                          </m:r>
                        </m:sub>
                      </m:sSub>
                      <m:r>
                        <a:rPr lang="en-US" b="0" i="1" dirty="0" smtClean="0">
                          <a:latin typeface="Cambria Math" panose="02040503050406030204" pitchFamily="18" charset="0"/>
                        </a:rPr>
                        <m:t> …(</m:t>
                      </m:r>
                      <m:r>
                        <a:rPr lang="en-US" b="0" i="1" dirty="0" smtClean="0">
                          <a:latin typeface="Cambria Math" panose="02040503050406030204" pitchFamily="18" charset="0"/>
                        </a:rPr>
                        <m:t>10</m:t>
                      </m:r>
                      <m:r>
                        <a:rPr lang="en-US" b="0" i="1" dirty="0" smtClean="0">
                          <a:latin typeface="Cambria Math" panose="02040503050406030204" pitchFamily="18" charset="0"/>
                        </a:rPr>
                        <m:t>)</m:t>
                      </m:r>
                    </m:oMath>
                  </m:oMathPara>
                </a14:m>
                <a:endParaRPr lang="en-US" dirty="0"/>
              </a:p>
              <a:p>
                <a:r>
                  <a:rPr lang="en-US" dirty="0"/>
                  <a:t>By performing a series of mathematical manipulations on the above equation, we obtain the following inequality.</a:t>
                </a:r>
              </a:p>
              <a:p>
                <a:pPr marL="0" indent="0">
                  <a:buNone/>
                </a:pPr>
                <a14:m>
                  <m:oMathPara xmlns:m="http://schemas.openxmlformats.org/officeDocument/2006/math">
                    <m:oMathParaPr>
                      <m:jc m:val="centerGroup"/>
                    </m:oMathParaPr>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𝑀</m:t>
                          </m:r>
                        </m:e>
                        <m:sub>
                          <m:r>
                            <a:rPr lang="en-IN" b="0" i="1" dirty="0" smtClean="0">
                              <a:latin typeface="Cambria Math" panose="02040503050406030204" pitchFamily="18" charset="0"/>
                            </a:rPr>
                            <m:t>𝑖𝑗</m:t>
                          </m:r>
                          <m:r>
                            <a:rPr lang="en-IN" i="1" dirty="0">
                              <a:latin typeface="Cambria Math" panose="02040503050406030204" pitchFamily="18" charset="0"/>
                            </a:rPr>
                            <m:t>𝑞</m:t>
                          </m:r>
                        </m:sub>
                      </m:sSub>
                      <m:r>
                        <a:rPr lang="en-IN" b="0" i="1" dirty="0" smtClean="0">
                          <a:latin typeface="Cambria Math" panose="02040503050406030204" pitchFamily="18" charset="0"/>
                        </a:rPr>
                        <m:t>&gt;</m:t>
                      </m:r>
                      <m:f>
                        <m:fPr>
                          <m:ctrlPr>
                            <a:rPr lang="en-IN" b="0" i="1" dirty="0" smtClean="0">
                              <a:latin typeface="Cambria Math" panose="02040503050406030204" pitchFamily="18" charset="0"/>
                            </a:rPr>
                          </m:ctrlPr>
                        </m:fPr>
                        <m:num>
                          <m:sSub>
                            <m:sSubPr>
                              <m:ctrlPr>
                                <a:rPr lang="en-US" i="1" dirty="0">
                                  <a:latin typeface="Cambria Math" panose="02040503050406030204" pitchFamily="18" charset="0"/>
                                </a:rPr>
                              </m:ctrlPr>
                            </m:sSubPr>
                            <m:e>
                              <m:r>
                                <a:rPr lang="en-US" i="1" dirty="0">
                                  <a:latin typeface="Cambria Math" panose="02040503050406030204" pitchFamily="18" charset="0"/>
                                </a:rPr>
                                <m:t>𝑀</m:t>
                              </m:r>
                            </m:e>
                            <m:sub>
                              <m:r>
                                <a:rPr lang="en-US" i="1" dirty="0">
                                  <a:latin typeface="Cambria Math" panose="02040503050406030204" pitchFamily="18" charset="0"/>
                                </a:rPr>
                                <m:t>𝑖</m:t>
                              </m:r>
                              <m:r>
                                <a:rPr lang="en-IN" i="1" dirty="0">
                                  <a:latin typeface="Cambria Math" panose="02040503050406030204" pitchFamily="18" charset="0"/>
                                </a:rPr>
                                <m:t>𝑖𝑞</m:t>
                              </m:r>
                            </m:sub>
                          </m:sSub>
                          <m:r>
                            <a:rPr lang="en-IN" i="1" dirty="0">
                              <a:latin typeface="Cambria Math" panose="02040503050406030204" pitchFamily="18" charset="0"/>
                            </a:rPr>
                            <m:t>+</m:t>
                          </m:r>
                          <m:r>
                            <a:rPr lang="en-US" i="1" dirty="0">
                              <a:latin typeface="Cambria Math" panose="02040503050406030204" pitchFamily="18" charset="0"/>
                            </a:rPr>
                            <m:t> </m:t>
                          </m:r>
                          <m:sSub>
                            <m:sSubPr>
                              <m:ctrlPr>
                                <a:rPr lang="en-US" i="1" dirty="0">
                                  <a:latin typeface="Cambria Math" panose="02040503050406030204" pitchFamily="18" charset="0"/>
                                </a:rPr>
                              </m:ctrlPr>
                            </m:sSubPr>
                            <m:e>
                              <m:r>
                                <a:rPr lang="en-US" i="1" dirty="0">
                                  <a:latin typeface="Cambria Math" panose="02040503050406030204" pitchFamily="18" charset="0"/>
                                </a:rPr>
                                <m:t>𝑀</m:t>
                              </m:r>
                            </m:e>
                            <m:sub>
                              <m:r>
                                <a:rPr lang="en-IN" i="1" dirty="0">
                                  <a:latin typeface="Cambria Math" panose="02040503050406030204" pitchFamily="18" charset="0"/>
                                </a:rPr>
                                <m:t>𝑗𝑗𝑞</m:t>
                              </m:r>
                            </m:sub>
                          </m:sSub>
                        </m:num>
                        <m:den>
                          <m:r>
                            <a:rPr lang="en-IN" b="0" i="1" dirty="0" smtClean="0">
                              <a:latin typeface="Cambria Math" panose="02040503050406030204" pitchFamily="18" charset="0"/>
                            </a:rPr>
                            <m:t>2</m:t>
                          </m:r>
                        </m:den>
                      </m:f>
                      <m:r>
                        <a:rPr lang="en-US" i="1" dirty="0">
                          <a:latin typeface="Cambria Math" panose="02040503050406030204" pitchFamily="18" charset="0"/>
                        </a:rPr>
                        <m:t> …(</m:t>
                      </m:r>
                      <m:r>
                        <a:rPr lang="en-US" i="1" dirty="0">
                          <a:latin typeface="Cambria Math" panose="02040503050406030204" pitchFamily="18" charset="0"/>
                        </a:rPr>
                        <m:t>11</m:t>
                      </m:r>
                      <m:r>
                        <a:rPr lang="en-US" i="1" dirty="0">
                          <a:latin typeface="Cambria Math" panose="02040503050406030204" pitchFamily="18" charset="0"/>
                        </a:rPr>
                        <m:t>)</m:t>
                      </m:r>
                    </m:oMath>
                  </m:oMathPara>
                </a14:m>
                <a:endParaRPr lang="en-US" baseline="-25000" dirty="0"/>
              </a:p>
              <a:p>
                <a:r>
                  <a:rPr lang="en-US" dirty="0"/>
                  <a:t>Studies have shown that Regge trajectory slopes decrease with increasing quark mass [47-49, 56-61]. Thus, for </a:t>
                </a:r>
                <a14:m>
                  <m:oMath xmlns:m="http://schemas.openxmlformats.org/officeDocument/2006/math">
                    <m:sSub>
                      <m:sSubPr>
                        <m:ctrlPr>
                          <a:rPr lang="en-US" i="1" dirty="0" smtClean="0">
                            <a:latin typeface="Cambria Math" panose="02040503050406030204" pitchFamily="18" charset="0"/>
                          </a:rPr>
                        </m:ctrlPr>
                      </m:sSubPr>
                      <m:e>
                        <m:r>
                          <a:rPr lang="en-US" i="1" dirty="0" err="1" smtClean="0">
                            <a:latin typeface="Cambria Math" panose="02040503050406030204" pitchFamily="18" charset="0"/>
                          </a:rPr>
                          <m:t>𝑚</m:t>
                        </m:r>
                      </m:e>
                      <m:sub>
                        <m:r>
                          <a:rPr lang="en-US" i="1" dirty="0" err="1" smtClean="0">
                            <a:latin typeface="Cambria Math" panose="02040503050406030204" pitchFamily="18" charset="0"/>
                          </a:rPr>
                          <m:t>𝑗</m:t>
                        </m:r>
                      </m:sub>
                    </m:sSub>
                    <m:r>
                      <a:rPr lang="en-US" i="1" dirty="0" smtClean="0">
                        <a:latin typeface="Cambria Math" panose="02040503050406030204" pitchFamily="18" charset="0"/>
                      </a:rPr>
                      <m:t>&gt;</m:t>
                    </m:r>
                    <m:sSub>
                      <m:sSubPr>
                        <m:ctrlPr>
                          <a:rPr lang="en-US" i="1" dirty="0" err="1" smtClean="0">
                            <a:latin typeface="Cambria Math" panose="02040503050406030204" pitchFamily="18" charset="0"/>
                          </a:rPr>
                        </m:ctrlPr>
                      </m:sSubPr>
                      <m:e>
                        <m:r>
                          <a:rPr lang="en-US" i="1" dirty="0" err="1" smtClean="0">
                            <a:latin typeface="Cambria Math" panose="02040503050406030204" pitchFamily="18" charset="0"/>
                          </a:rPr>
                          <m:t>𝑚</m:t>
                        </m:r>
                      </m:e>
                      <m:sub>
                        <m:r>
                          <a:rPr lang="en-US" i="1" dirty="0" err="1" smtClean="0">
                            <a:latin typeface="Cambria Math" panose="02040503050406030204" pitchFamily="18" charset="0"/>
                          </a:rPr>
                          <m:t>𝑖</m:t>
                        </m:r>
                      </m:sub>
                    </m:sSub>
                  </m:oMath>
                </a14:m>
                <a:r>
                  <a:rPr lang="en-US" dirty="0"/>
                  <a:t>, we have </a:t>
                </a:r>
                <a14:m>
                  <m:oMath xmlns:m="http://schemas.openxmlformats.org/officeDocument/2006/math">
                    <m:r>
                      <a:rPr lang="en-US" i="1" dirty="0">
                        <a:latin typeface="Cambria Math" panose="02040503050406030204" pitchFamily="18" charset="0"/>
                      </a:rPr>
                      <m:t>𝛽</m:t>
                    </m:r>
                    <m:sSub>
                      <m:sSubPr>
                        <m:ctrlPr>
                          <a:rPr lang="en-US" i="1" dirty="0">
                            <a:latin typeface="Cambria Math" panose="02040503050406030204" pitchFamily="18" charset="0"/>
                          </a:rPr>
                        </m:ctrlPr>
                      </m:sSubPr>
                      <m:e>
                        <m:r>
                          <a:rPr lang="en-US" i="1" dirty="0">
                            <a:latin typeface="Cambria Math" panose="02040503050406030204" pitchFamily="18" charset="0"/>
                          </a:rPr>
                          <m:t>’</m:t>
                        </m:r>
                      </m:e>
                      <m:sub>
                        <m:r>
                          <a:rPr lang="en-US" i="1" dirty="0">
                            <a:latin typeface="Cambria Math" panose="02040503050406030204" pitchFamily="18" charset="0"/>
                          </a:rPr>
                          <m:t>𝑗</m:t>
                        </m:r>
                        <m:r>
                          <a:rPr lang="en-IN" b="0" i="1" dirty="0" smtClean="0">
                            <a:latin typeface="Cambria Math" panose="02040503050406030204" pitchFamily="18" charset="0"/>
                          </a:rPr>
                          <m:t>𝑗𝑞</m:t>
                        </m:r>
                      </m:sub>
                    </m:sSub>
                    <m:r>
                      <m:rPr>
                        <m:lit/>
                      </m:rPr>
                      <a:rPr lang="en-US" i="1" dirty="0">
                        <a:latin typeface="Cambria Math" panose="02040503050406030204" pitchFamily="18" charset="0"/>
                      </a:rPr>
                      <m:t>/</m:t>
                    </m:r>
                    <m:r>
                      <a:rPr lang="en-US" i="1" dirty="0">
                        <a:latin typeface="Cambria Math" panose="02040503050406030204" pitchFamily="18" charset="0"/>
                      </a:rPr>
                      <m:t>𝛽</m:t>
                    </m:r>
                    <m:sSub>
                      <m:sSubPr>
                        <m:ctrlPr>
                          <a:rPr lang="en-US" i="1" dirty="0">
                            <a:latin typeface="Cambria Math" panose="02040503050406030204" pitchFamily="18" charset="0"/>
                          </a:rPr>
                        </m:ctrlPr>
                      </m:sSubPr>
                      <m:e>
                        <m:r>
                          <a:rPr lang="en-US" i="1" dirty="0">
                            <a:latin typeface="Cambria Math" panose="02040503050406030204" pitchFamily="18" charset="0"/>
                          </a:rPr>
                          <m:t>’</m:t>
                        </m:r>
                      </m:e>
                      <m:sub>
                        <m:r>
                          <a:rPr lang="en-US" i="1" dirty="0" err="1">
                            <a:latin typeface="Cambria Math" panose="02040503050406030204" pitchFamily="18" charset="0"/>
                          </a:rPr>
                          <m:t>𝑖</m:t>
                        </m:r>
                        <m:r>
                          <a:rPr lang="en-IN" b="0" i="1" dirty="0" smtClean="0">
                            <a:latin typeface="Cambria Math" panose="02040503050406030204" pitchFamily="18" charset="0"/>
                          </a:rPr>
                          <m:t>𝑖𝑞</m:t>
                        </m:r>
                      </m:sub>
                    </m:sSub>
                    <m:r>
                      <a:rPr lang="en-US" i="1" dirty="0" smtClean="0">
                        <a:latin typeface="Cambria Math" panose="02040503050406030204" pitchFamily="18" charset="0"/>
                      </a:rPr>
                      <m:t>&lt;</m:t>
                    </m:r>
                    <m:r>
                      <a:rPr lang="en-US" i="1" dirty="0" smtClean="0">
                        <a:latin typeface="Cambria Math" panose="02040503050406030204" pitchFamily="18" charset="0"/>
                      </a:rPr>
                      <m:t>1</m:t>
                    </m:r>
                  </m:oMath>
                </a14:m>
                <a:r>
                  <a:rPr lang="en-US" dirty="0"/>
                  <a:t>. From Eq.(8), it then follows that</a:t>
                </a:r>
              </a:p>
              <a:p>
                <a:pPr marL="0" indent="0">
                  <a:buNone/>
                </a:pPr>
                <a14:m>
                  <m:oMathPara xmlns:m="http://schemas.openxmlformats.org/officeDocument/2006/math">
                    <m:oMathParaPr>
                      <m:jc m:val="centerGroup"/>
                    </m:oMathParaPr>
                    <m:oMath xmlns:m="http://schemas.openxmlformats.org/officeDocument/2006/math">
                      <m:f>
                        <m:fPr>
                          <m:ctrlPr>
                            <a:rPr lang="en-US" sz="2000" i="1" smtClean="0">
                              <a:latin typeface="Cambria Math" panose="02040503050406030204" pitchFamily="18" charset="0"/>
                            </a:rPr>
                          </m:ctrlPr>
                        </m:fPr>
                        <m:num>
                          <m:r>
                            <a:rPr lang="en-US" sz="2000" i="1">
                              <a:latin typeface="Cambria Math" panose="02040503050406030204" pitchFamily="18" charset="0"/>
                            </a:rPr>
                            <m:t>1</m:t>
                          </m:r>
                        </m:num>
                        <m:den>
                          <m:r>
                            <a:rPr lang="en-US" sz="2000" i="1">
                              <a:latin typeface="Cambria Math" panose="02040503050406030204" pitchFamily="18" charset="0"/>
                            </a:rPr>
                            <m:t>2</m:t>
                          </m:r>
                          <m:sSub>
                            <m:sSubPr>
                              <m:ctrlPr>
                                <a:rPr lang="en-US" sz="2000" i="1">
                                  <a:latin typeface="Cambria Math" panose="02040503050406030204" pitchFamily="18" charset="0"/>
                                </a:rPr>
                              </m:ctrlPr>
                            </m:sSubPr>
                            <m:e>
                              <m:sSup>
                                <m:sSupPr>
                                  <m:ctrlPr>
                                    <a:rPr lang="en-US" sz="2000" i="1">
                                      <a:latin typeface="Cambria Math" panose="02040503050406030204" pitchFamily="18" charset="0"/>
                                    </a:rPr>
                                  </m:ctrlPr>
                                </m:sSupPr>
                                <m:e>
                                  <m:r>
                                    <a:rPr lang="en-US" sz="2000" i="1">
                                      <a:latin typeface="Cambria Math" panose="02040503050406030204" pitchFamily="18" charset="0"/>
                                    </a:rPr>
                                    <m:t>𝑀</m:t>
                                  </m:r>
                                </m:e>
                                <m:sup>
                                  <m:r>
                                    <a:rPr lang="en-US" sz="2000" i="1">
                                      <a:latin typeface="Cambria Math" panose="02040503050406030204" pitchFamily="18" charset="0"/>
                                    </a:rPr>
                                    <m:t>2</m:t>
                                  </m:r>
                                </m:sup>
                              </m:sSup>
                            </m:e>
                            <m:sub>
                              <m:r>
                                <a:rPr lang="en-US" sz="2000" i="1">
                                  <a:latin typeface="Cambria Math" panose="02040503050406030204" pitchFamily="18" charset="0"/>
                                </a:rPr>
                                <m:t>𝑗</m:t>
                              </m:r>
                              <m:r>
                                <a:rPr lang="en-IN" sz="2000" b="0" i="1" smtClean="0">
                                  <a:latin typeface="Cambria Math" panose="02040503050406030204" pitchFamily="18" charset="0"/>
                                </a:rPr>
                                <m:t>𝑗𝑞</m:t>
                              </m:r>
                            </m:sub>
                          </m:sSub>
                        </m:den>
                      </m:f>
                      <m:r>
                        <a:rPr lang="en-US" sz="2000" i="1">
                          <a:latin typeface="Cambria Math" panose="02040503050406030204" pitchFamily="18" charset="0"/>
                        </a:rPr>
                        <m:t>×</m:t>
                      </m:r>
                      <m:d>
                        <m:dPr>
                          <m:begChr m:val="["/>
                          <m:endChr m:val="]"/>
                          <m:ctrlPr>
                            <a:rPr lang="en-US" sz="2000" i="1">
                              <a:latin typeface="Cambria Math" panose="02040503050406030204" pitchFamily="18" charset="0"/>
                            </a:rPr>
                          </m:ctrlPr>
                        </m:dPr>
                        <m:e>
                          <m:d>
                            <m:dPr>
                              <m:ctrlPr>
                                <a:rPr lang="en-US" sz="2000" i="1">
                                  <a:latin typeface="Cambria Math" panose="02040503050406030204" pitchFamily="18" charset="0"/>
                                </a:rPr>
                              </m:ctrlPr>
                            </m:dPr>
                            <m:e>
                              <m:r>
                                <a:rPr lang="en-US" sz="2000" i="1">
                                  <a:latin typeface="Cambria Math" panose="02040503050406030204" pitchFamily="18" charset="0"/>
                                </a:rPr>
                                <m:t>4</m:t>
                              </m:r>
                              <m:sSubSup>
                                <m:sSubSupPr>
                                  <m:ctrlPr>
                                    <a:rPr lang="en-US" sz="2000" i="1">
                                      <a:latin typeface="Cambria Math" panose="02040503050406030204" pitchFamily="18" charset="0"/>
                                    </a:rPr>
                                  </m:ctrlPr>
                                </m:sSubSupPr>
                                <m:e>
                                  <m:r>
                                    <a:rPr lang="en-US" sz="2000" i="1">
                                      <a:latin typeface="Cambria Math" panose="02040503050406030204" pitchFamily="18" charset="0"/>
                                    </a:rPr>
                                    <m:t>𝑀</m:t>
                                  </m:r>
                                </m:e>
                                <m:sub>
                                  <m:r>
                                    <a:rPr lang="en-US" sz="2000" i="1">
                                      <a:latin typeface="Cambria Math" panose="02040503050406030204" pitchFamily="18" charset="0"/>
                                    </a:rPr>
                                    <m:t>𝑖</m:t>
                                  </m:r>
                                  <m:r>
                                    <a:rPr lang="en-IN" sz="2000" b="0" i="1" smtClean="0">
                                      <a:latin typeface="Cambria Math" panose="02040503050406030204" pitchFamily="18" charset="0"/>
                                    </a:rPr>
                                    <m:t>𝑗𝑞</m:t>
                                  </m:r>
                                </m:sub>
                                <m:sup>
                                  <m:r>
                                    <a:rPr lang="en-US" sz="2000" i="1">
                                      <a:latin typeface="Cambria Math" panose="02040503050406030204" pitchFamily="18" charset="0"/>
                                    </a:rPr>
                                    <m:t>2</m:t>
                                  </m:r>
                                </m:sup>
                              </m:sSubSup>
                              <m:r>
                                <a:rPr lang="en-US" sz="2000" i="1">
                                  <a:latin typeface="Cambria Math" panose="02040503050406030204" pitchFamily="18" charset="0"/>
                                </a:rPr>
                                <m:t>−</m:t>
                              </m:r>
                              <m:sSubSup>
                                <m:sSubSupPr>
                                  <m:ctrlPr>
                                    <a:rPr lang="en-US" sz="2000" i="1">
                                      <a:latin typeface="Cambria Math" panose="02040503050406030204" pitchFamily="18" charset="0"/>
                                    </a:rPr>
                                  </m:ctrlPr>
                                </m:sSubSupPr>
                                <m:e>
                                  <m:r>
                                    <a:rPr lang="en-US" sz="2000" i="1">
                                      <a:latin typeface="Cambria Math" panose="02040503050406030204" pitchFamily="18" charset="0"/>
                                    </a:rPr>
                                    <m:t>𝑀</m:t>
                                  </m:r>
                                </m:e>
                                <m:sub>
                                  <m:r>
                                    <a:rPr lang="en-US" sz="2000" i="1">
                                      <a:latin typeface="Cambria Math" panose="02040503050406030204" pitchFamily="18" charset="0"/>
                                    </a:rPr>
                                    <m:t>𝑖</m:t>
                                  </m:r>
                                  <m:r>
                                    <a:rPr lang="en-IN" sz="2000" b="0" i="1" smtClean="0">
                                      <a:latin typeface="Cambria Math" panose="02040503050406030204" pitchFamily="18" charset="0"/>
                                    </a:rPr>
                                    <m:t>𝑖𝑞</m:t>
                                  </m:r>
                                </m:sub>
                                <m:sup>
                                  <m:r>
                                    <a:rPr lang="en-US" sz="2000" i="1">
                                      <a:latin typeface="Cambria Math" panose="02040503050406030204" pitchFamily="18" charset="0"/>
                                    </a:rPr>
                                    <m:t>2</m:t>
                                  </m:r>
                                </m:sup>
                              </m:sSubSup>
                              <m:r>
                                <a:rPr lang="en-US" sz="2000" i="1">
                                  <a:latin typeface="Cambria Math" panose="02040503050406030204" pitchFamily="18" charset="0"/>
                                </a:rPr>
                                <m:t>−</m:t>
                              </m:r>
                              <m:sSubSup>
                                <m:sSubSupPr>
                                  <m:ctrlPr>
                                    <a:rPr lang="en-US" sz="2000" i="1">
                                      <a:latin typeface="Cambria Math" panose="02040503050406030204" pitchFamily="18" charset="0"/>
                                    </a:rPr>
                                  </m:ctrlPr>
                                </m:sSubSupPr>
                                <m:e>
                                  <m:r>
                                    <a:rPr lang="en-US" sz="2000" i="1">
                                      <a:latin typeface="Cambria Math" panose="02040503050406030204" pitchFamily="18" charset="0"/>
                                    </a:rPr>
                                    <m:t>𝑀</m:t>
                                  </m:r>
                                </m:e>
                                <m:sub>
                                  <m:r>
                                    <a:rPr lang="en-US" sz="2000" i="1">
                                      <a:latin typeface="Cambria Math" panose="02040503050406030204" pitchFamily="18" charset="0"/>
                                    </a:rPr>
                                    <m:t>𝑗</m:t>
                                  </m:r>
                                  <m:r>
                                    <a:rPr lang="en-IN" sz="2000" b="0" i="1" smtClean="0">
                                      <a:latin typeface="Cambria Math" panose="02040503050406030204" pitchFamily="18" charset="0"/>
                                    </a:rPr>
                                    <m:t>𝑗𝑞</m:t>
                                  </m:r>
                                </m:sub>
                                <m:sup>
                                  <m:r>
                                    <a:rPr lang="en-US" sz="2000" i="1">
                                      <a:latin typeface="Cambria Math" panose="02040503050406030204" pitchFamily="18" charset="0"/>
                                    </a:rPr>
                                    <m:t>2</m:t>
                                  </m:r>
                                </m:sup>
                              </m:sSubSup>
                            </m:e>
                          </m:d>
                          <m:r>
                            <a:rPr lang="en-US" sz="2000" i="1">
                              <a:latin typeface="Cambria Math" panose="02040503050406030204" pitchFamily="18" charset="0"/>
                            </a:rPr>
                            <m:t>+</m:t>
                          </m:r>
                          <m:rad>
                            <m:radPr>
                              <m:degHide m:val="on"/>
                              <m:ctrlPr>
                                <a:rPr lang="en-US" sz="2000" i="1">
                                  <a:latin typeface="Cambria Math" panose="02040503050406030204" pitchFamily="18" charset="0"/>
                                </a:rPr>
                              </m:ctrlPr>
                            </m:radPr>
                            <m:deg/>
                            <m:e>
                              <m:sSup>
                                <m:sSupPr>
                                  <m:ctrlPr>
                                    <a:rPr lang="en-US" sz="2000" i="1">
                                      <a:latin typeface="Cambria Math" panose="02040503050406030204" pitchFamily="18" charset="0"/>
                                    </a:rPr>
                                  </m:ctrlPr>
                                </m:sSupPr>
                                <m:e>
                                  <m:d>
                                    <m:dPr>
                                      <m:ctrlPr>
                                        <a:rPr lang="en-US" sz="2000" i="1">
                                          <a:latin typeface="Cambria Math" panose="02040503050406030204" pitchFamily="18" charset="0"/>
                                        </a:rPr>
                                      </m:ctrlPr>
                                    </m:dPr>
                                    <m:e>
                                      <m:r>
                                        <a:rPr lang="en-US" sz="2000" i="1">
                                          <a:latin typeface="Cambria Math" panose="02040503050406030204" pitchFamily="18" charset="0"/>
                                        </a:rPr>
                                        <m:t>4</m:t>
                                      </m:r>
                                      <m:sSubSup>
                                        <m:sSubSupPr>
                                          <m:ctrlPr>
                                            <a:rPr lang="en-US" sz="2000" i="1">
                                              <a:latin typeface="Cambria Math" panose="02040503050406030204" pitchFamily="18" charset="0"/>
                                            </a:rPr>
                                          </m:ctrlPr>
                                        </m:sSubSupPr>
                                        <m:e>
                                          <m:r>
                                            <a:rPr lang="en-US" sz="2000" i="1">
                                              <a:latin typeface="Cambria Math" panose="02040503050406030204" pitchFamily="18" charset="0"/>
                                            </a:rPr>
                                            <m:t>𝑀</m:t>
                                          </m:r>
                                        </m:e>
                                        <m:sub>
                                          <m:r>
                                            <a:rPr lang="en-US" sz="2000" i="1">
                                              <a:latin typeface="Cambria Math" panose="02040503050406030204" pitchFamily="18" charset="0"/>
                                            </a:rPr>
                                            <m:t>𝑖</m:t>
                                          </m:r>
                                          <m:r>
                                            <a:rPr lang="en-IN" sz="2000" b="0" i="1" smtClean="0">
                                              <a:latin typeface="Cambria Math" panose="02040503050406030204" pitchFamily="18" charset="0"/>
                                            </a:rPr>
                                            <m:t>𝑗𝑞</m:t>
                                          </m:r>
                                        </m:sub>
                                        <m:sup>
                                          <m:r>
                                            <a:rPr lang="en-US" sz="2000" i="1">
                                              <a:latin typeface="Cambria Math" panose="02040503050406030204" pitchFamily="18" charset="0"/>
                                            </a:rPr>
                                            <m:t>2</m:t>
                                          </m:r>
                                        </m:sup>
                                      </m:sSubSup>
                                      <m:r>
                                        <a:rPr lang="en-US" sz="2000" i="1">
                                          <a:latin typeface="Cambria Math" panose="02040503050406030204" pitchFamily="18" charset="0"/>
                                        </a:rPr>
                                        <m:t>−</m:t>
                                      </m:r>
                                      <m:sSubSup>
                                        <m:sSubSupPr>
                                          <m:ctrlPr>
                                            <a:rPr lang="en-US" sz="2000" i="1">
                                              <a:latin typeface="Cambria Math" panose="02040503050406030204" pitchFamily="18" charset="0"/>
                                            </a:rPr>
                                          </m:ctrlPr>
                                        </m:sSubSupPr>
                                        <m:e>
                                          <m:r>
                                            <a:rPr lang="en-US" sz="2000" i="1">
                                              <a:latin typeface="Cambria Math" panose="02040503050406030204" pitchFamily="18" charset="0"/>
                                            </a:rPr>
                                            <m:t>𝑀</m:t>
                                          </m:r>
                                        </m:e>
                                        <m:sub>
                                          <m:r>
                                            <a:rPr lang="en-US" sz="2000" i="1">
                                              <a:latin typeface="Cambria Math" panose="02040503050406030204" pitchFamily="18" charset="0"/>
                                            </a:rPr>
                                            <m:t>𝑖</m:t>
                                          </m:r>
                                          <m:r>
                                            <a:rPr lang="en-IN" sz="2000" b="0" i="1" smtClean="0">
                                              <a:latin typeface="Cambria Math" panose="02040503050406030204" pitchFamily="18" charset="0"/>
                                            </a:rPr>
                                            <m:t>𝑖𝑞</m:t>
                                          </m:r>
                                        </m:sub>
                                        <m:sup>
                                          <m:r>
                                            <a:rPr lang="en-US" sz="2000" i="1">
                                              <a:latin typeface="Cambria Math" panose="02040503050406030204" pitchFamily="18" charset="0"/>
                                            </a:rPr>
                                            <m:t>2</m:t>
                                          </m:r>
                                        </m:sup>
                                      </m:sSubSup>
                                      <m:r>
                                        <a:rPr lang="en-US" sz="2000" i="1">
                                          <a:latin typeface="Cambria Math" panose="02040503050406030204" pitchFamily="18" charset="0"/>
                                        </a:rPr>
                                        <m:t>−</m:t>
                                      </m:r>
                                      <m:sSubSup>
                                        <m:sSubSupPr>
                                          <m:ctrlPr>
                                            <a:rPr lang="en-US" sz="2000" i="1">
                                              <a:latin typeface="Cambria Math" panose="02040503050406030204" pitchFamily="18" charset="0"/>
                                            </a:rPr>
                                          </m:ctrlPr>
                                        </m:sSubSupPr>
                                        <m:e>
                                          <m:r>
                                            <a:rPr lang="en-US" sz="2000" i="1">
                                              <a:latin typeface="Cambria Math" panose="02040503050406030204" pitchFamily="18" charset="0"/>
                                            </a:rPr>
                                            <m:t>𝑀</m:t>
                                          </m:r>
                                        </m:e>
                                        <m:sub>
                                          <m:r>
                                            <a:rPr lang="en-US" sz="2000" i="1">
                                              <a:latin typeface="Cambria Math" panose="02040503050406030204" pitchFamily="18" charset="0"/>
                                            </a:rPr>
                                            <m:t>𝑗</m:t>
                                          </m:r>
                                          <m:r>
                                            <a:rPr lang="en-IN" sz="2000" b="0" i="1" smtClean="0">
                                              <a:latin typeface="Cambria Math" panose="02040503050406030204" pitchFamily="18" charset="0"/>
                                            </a:rPr>
                                            <m:t>𝑗𝑞</m:t>
                                          </m:r>
                                        </m:sub>
                                        <m:sup>
                                          <m:r>
                                            <a:rPr lang="en-US" sz="2000" i="1">
                                              <a:latin typeface="Cambria Math" panose="02040503050406030204" pitchFamily="18" charset="0"/>
                                            </a:rPr>
                                            <m:t>2</m:t>
                                          </m:r>
                                        </m:sup>
                                      </m:sSubSup>
                                    </m:e>
                                  </m:d>
                                </m:e>
                                <m:sup>
                                  <m:r>
                                    <a:rPr lang="en-US" sz="2000" i="1">
                                      <a:latin typeface="Cambria Math" panose="02040503050406030204" pitchFamily="18" charset="0"/>
                                    </a:rPr>
                                    <m:t>2</m:t>
                                  </m:r>
                                </m:sup>
                              </m:sSup>
                              <m:r>
                                <a:rPr lang="en-US" sz="2000" i="1">
                                  <a:latin typeface="Cambria Math" panose="02040503050406030204" pitchFamily="18" charset="0"/>
                                </a:rPr>
                                <m:t>−</m:t>
                              </m:r>
                              <m:r>
                                <a:rPr lang="en-US" sz="2000" i="1">
                                  <a:latin typeface="Cambria Math" panose="02040503050406030204" pitchFamily="18" charset="0"/>
                                </a:rPr>
                                <m:t>4</m:t>
                              </m:r>
                              <m:sSubSup>
                                <m:sSubSupPr>
                                  <m:ctrlPr>
                                    <a:rPr lang="en-US" sz="2000" i="1">
                                      <a:latin typeface="Cambria Math" panose="02040503050406030204" pitchFamily="18" charset="0"/>
                                    </a:rPr>
                                  </m:ctrlPr>
                                </m:sSubSupPr>
                                <m:e>
                                  <m:r>
                                    <a:rPr lang="en-US" sz="2000" i="1">
                                      <a:latin typeface="Cambria Math" panose="02040503050406030204" pitchFamily="18" charset="0"/>
                                    </a:rPr>
                                    <m:t>𝑀</m:t>
                                  </m:r>
                                </m:e>
                                <m:sub>
                                  <m:r>
                                    <a:rPr lang="en-US" sz="2000" i="1">
                                      <a:latin typeface="Cambria Math" panose="02040503050406030204" pitchFamily="18" charset="0"/>
                                    </a:rPr>
                                    <m:t>𝑖</m:t>
                                  </m:r>
                                  <m:r>
                                    <a:rPr lang="en-IN" sz="2000" b="0" i="1" smtClean="0">
                                      <a:latin typeface="Cambria Math" panose="02040503050406030204" pitchFamily="18" charset="0"/>
                                    </a:rPr>
                                    <m:t>𝑖𝑞</m:t>
                                  </m:r>
                                </m:sub>
                                <m:sup>
                                  <m:r>
                                    <a:rPr lang="en-US" sz="2000" i="1">
                                      <a:latin typeface="Cambria Math" panose="02040503050406030204" pitchFamily="18" charset="0"/>
                                    </a:rPr>
                                    <m:t>2</m:t>
                                  </m:r>
                                </m:sup>
                              </m:sSubSup>
                              <m:sSubSup>
                                <m:sSubSupPr>
                                  <m:ctrlPr>
                                    <a:rPr lang="en-US" sz="2000" i="1">
                                      <a:latin typeface="Cambria Math" panose="02040503050406030204" pitchFamily="18" charset="0"/>
                                    </a:rPr>
                                  </m:ctrlPr>
                                </m:sSubSupPr>
                                <m:e>
                                  <m:r>
                                    <a:rPr lang="en-US" sz="2000" i="1">
                                      <a:latin typeface="Cambria Math" panose="02040503050406030204" pitchFamily="18" charset="0"/>
                                    </a:rPr>
                                    <m:t>𝑀</m:t>
                                  </m:r>
                                </m:e>
                                <m:sub>
                                  <m:r>
                                    <a:rPr lang="en-US" sz="2000" i="1">
                                      <a:latin typeface="Cambria Math" panose="02040503050406030204" pitchFamily="18" charset="0"/>
                                    </a:rPr>
                                    <m:t>𝑗</m:t>
                                  </m:r>
                                  <m:r>
                                    <a:rPr lang="en-IN" sz="2000" b="0" i="1" smtClean="0">
                                      <a:latin typeface="Cambria Math" panose="02040503050406030204" pitchFamily="18" charset="0"/>
                                    </a:rPr>
                                    <m:t>𝑗𝑞</m:t>
                                  </m:r>
                                </m:sub>
                                <m:sup>
                                  <m:r>
                                    <a:rPr lang="en-US" sz="2000" i="1">
                                      <a:latin typeface="Cambria Math" panose="02040503050406030204" pitchFamily="18" charset="0"/>
                                    </a:rPr>
                                    <m:t>2</m:t>
                                  </m:r>
                                </m:sup>
                              </m:sSubSup>
                            </m:e>
                          </m:rad>
                        </m:e>
                      </m:d>
                      <m:r>
                        <a:rPr lang="en-US" sz="2000" b="0" i="1" smtClean="0">
                          <a:latin typeface="Cambria Math" panose="02040503050406030204" pitchFamily="18" charset="0"/>
                        </a:rPr>
                        <m:t>&lt;</m:t>
                      </m:r>
                      <m:r>
                        <a:rPr lang="en-US" sz="2000" b="0" i="1" smtClean="0">
                          <a:latin typeface="Cambria Math" panose="02040503050406030204" pitchFamily="18" charset="0"/>
                        </a:rPr>
                        <m:t>1</m:t>
                      </m:r>
                      <m:r>
                        <a:rPr lang="en-US" sz="2000" b="0" i="1" smtClean="0">
                          <a:latin typeface="Cambria Math" panose="02040503050406030204" pitchFamily="18" charset="0"/>
                        </a:rPr>
                        <m:t> …(</m:t>
                      </m:r>
                      <m:r>
                        <a:rPr lang="en-US" sz="2000" b="0" i="1" smtClean="0">
                          <a:latin typeface="Cambria Math" panose="02040503050406030204" pitchFamily="18" charset="0"/>
                        </a:rPr>
                        <m:t>12</m:t>
                      </m:r>
                      <m:r>
                        <a:rPr lang="en-US" sz="2000" b="0" i="1" smtClean="0">
                          <a:latin typeface="Cambria Math" panose="02040503050406030204" pitchFamily="18" charset="0"/>
                        </a:rPr>
                        <m:t>)</m:t>
                      </m:r>
                    </m:oMath>
                  </m:oMathPara>
                </a14:m>
                <a:endParaRPr lang="en-US" dirty="0"/>
              </a:p>
              <a:p>
                <a:endParaRPr lang="en-US" dirty="0"/>
              </a:p>
            </p:txBody>
          </p:sp>
        </mc:Choice>
        <mc:Fallback xmlns="">
          <p:sp>
            <p:nvSpPr>
              <p:cNvPr id="3" name="Content Placeholder 2">
                <a:extLst>
                  <a:ext uri="{FF2B5EF4-FFF2-40B4-BE49-F238E27FC236}">
                    <a16:creationId xmlns:a16="http://schemas.microsoft.com/office/drawing/2014/main" id="{C3066DAE-93E6-4076-8946-C540FFA3479C}"/>
                  </a:ext>
                </a:extLst>
              </p:cNvPr>
              <p:cNvSpPr>
                <a:spLocks noGrp="1" noRot="1" noChangeAspect="1" noMove="1" noResize="1" noEditPoints="1" noAdjustHandles="1" noChangeArrowheads="1" noChangeShapeType="1" noTextEdit="1"/>
              </p:cNvSpPr>
              <p:nvPr>
                <p:ph idx="1"/>
              </p:nvPr>
            </p:nvSpPr>
            <p:spPr>
              <a:xfrm>
                <a:off x="1534696" y="1696136"/>
                <a:ext cx="9520158" cy="4464967"/>
              </a:xfrm>
              <a:blipFill>
                <a:blip r:embed="rId2"/>
                <a:stretch>
                  <a:fillRect l="-512" t="-546"/>
                </a:stretch>
              </a:blipFill>
            </p:spPr>
            <p:txBody>
              <a:bodyPr/>
              <a:lstStyle/>
              <a:p>
                <a:r>
                  <a:rPr lang="en-IN">
                    <a:noFill/>
                  </a:rPr>
                  <a:t> </a:t>
                </a:r>
              </a:p>
            </p:txBody>
          </p:sp>
        </mc:Fallback>
      </mc:AlternateContent>
      <p:sp>
        <p:nvSpPr>
          <p:cNvPr id="4" name="TextBox 3">
            <a:extLst>
              <a:ext uri="{FF2B5EF4-FFF2-40B4-BE49-F238E27FC236}">
                <a16:creationId xmlns:a16="http://schemas.microsoft.com/office/drawing/2014/main" id="{EDAD22EB-7C78-4FDE-861B-A2311AB927AD}"/>
              </a:ext>
            </a:extLst>
          </p:cNvPr>
          <p:cNvSpPr txBox="1"/>
          <p:nvPr/>
        </p:nvSpPr>
        <p:spPr>
          <a:xfrm>
            <a:off x="1534696" y="1069759"/>
            <a:ext cx="9520158" cy="461665"/>
          </a:xfrm>
          <a:prstGeom prst="rect">
            <a:avLst/>
          </a:prstGeom>
          <a:noFill/>
        </p:spPr>
        <p:txBody>
          <a:bodyPr wrap="square" rtlCol="0">
            <a:spAutoFit/>
          </a:bodyPr>
          <a:lstStyle/>
          <a:p>
            <a:pPr marL="285750" indent="-285750">
              <a:buFont typeface="Arial" panose="020B0604020202020204" pitchFamily="34" charset="0"/>
              <a:buChar char="•"/>
            </a:pPr>
            <a:r>
              <a:rPr lang="en-US" sz="2400" b="1" dirty="0">
                <a:solidFill>
                  <a:schemeClr val="accent5">
                    <a:lumMod val="75000"/>
                  </a:schemeClr>
                </a:solidFill>
              </a:rPr>
              <a:t>Linear mass inequalities and quadratic mass inequalities</a:t>
            </a:r>
          </a:p>
        </p:txBody>
      </p:sp>
    </p:spTree>
    <p:extLst>
      <p:ext uri="{BB962C8B-B14F-4D97-AF65-F5344CB8AC3E}">
        <p14:creationId xmlns:p14="http://schemas.microsoft.com/office/powerpoint/2010/main" val="9338240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8F031EC-A831-467A-A2AC-80194104DA91}"/>
                  </a:ext>
                </a:extLst>
              </p:cNvPr>
              <p:cNvSpPr>
                <a:spLocks noGrp="1"/>
              </p:cNvSpPr>
              <p:nvPr>
                <p:ph idx="1"/>
              </p:nvPr>
            </p:nvSpPr>
            <p:spPr>
              <a:xfrm>
                <a:off x="1534696" y="887768"/>
                <a:ext cx="9520158" cy="5246702"/>
              </a:xfrm>
            </p:spPr>
            <p:txBody>
              <a:bodyPr>
                <a:normAutofit fontScale="85000" lnSpcReduction="10000"/>
              </a:bodyPr>
              <a:lstStyle/>
              <a:p>
                <a:r>
                  <a:rPr lang="en-US" dirty="0"/>
                  <a:t>As the square root term in the Eq.(12) is positive, we can conclude that</a:t>
                </a:r>
              </a:p>
              <a:p>
                <a:pPr marL="0" indent="0">
                  <a:buNone/>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2</m:t>
                      </m:r>
                      <m:sSubSup>
                        <m:sSubSupPr>
                          <m:ctrlPr>
                            <a:rPr lang="en-US" i="1">
                              <a:latin typeface="Cambria Math" panose="02040503050406030204" pitchFamily="18" charset="0"/>
                            </a:rPr>
                          </m:ctrlPr>
                        </m:sSubSupPr>
                        <m:e>
                          <m:r>
                            <a:rPr lang="en-US" i="1">
                              <a:latin typeface="Cambria Math" panose="02040503050406030204" pitchFamily="18" charset="0"/>
                            </a:rPr>
                            <m:t>𝑀</m:t>
                          </m:r>
                        </m:e>
                        <m:sub>
                          <m:r>
                            <a:rPr lang="en-US" i="1">
                              <a:latin typeface="Cambria Math" panose="02040503050406030204" pitchFamily="18" charset="0"/>
                            </a:rPr>
                            <m:t>𝑗</m:t>
                          </m:r>
                          <m:r>
                            <a:rPr lang="en-IN" i="1">
                              <a:latin typeface="Cambria Math" panose="02040503050406030204" pitchFamily="18" charset="0"/>
                            </a:rPr>
                            <m:t>𝑗𝑞</m:t>
                          </m:r>
                        </m:sub>
                        <m:sup>
                          <m:r>
                            <a:rPr lang="en-US" i="1">
                              <a:latin typeface="Cambria Math" panose="02040503050406030204" pitchFamily="18" charset="0"/>
                            </a:rPr>
                            <m:t>2</m:t>
                          </m:r>
                        </m:sup>
                      </m:sSubSup>
                      <m:r>
                        <a:rPr lang="en-US" sz="2000" b="0" i="1" smtClean="0">
                          <a:latin typeface="Cambria Math" panose="02040503050406030204" pitchFamily="18" charset="0"/>
                        </a:rPr>
                        <m:t>−</m:t>
                      </m:r>
                      <m:d>
                        <m:dPr>
                          <m:ctrlPr>
                            <a:rPr lang="en-US" sz="2000" i="1" smtClean="0">
                              <a:latin typeface="Cambria Math" panose="02040503050406030204" pitchFamily="18" charset="0"/>
                            </a:rPr>
                          </m:ctrlPr>
                        </m:dPr>
                        <m:e>
                          <m:r>
                            <a:rPr lang="en-US" sz="2000" i="1">
                              <a:latin typeface="Cambria Math" panose="02040503050406030204" pitchFamily="18" charset="0"/>
                            </a:rPr>
                            <m:t>4</m:t>
                          </m:r>
                          <m:sSubSup>
                            <m:sSubSupPr>
                              <m:ctrlPr>
                                <a:rPr lang="en-US" sz="2000" i="1">
                                  <a:latin typeface="Cambria Math" panose="02040503050406030204" pitchFamily="18" charset="0"/>
                                </a:rPr>
                              </m:ctrlPr>
                            </m:sSubSupPr>
                            <m:e>
                              <m:r>
                                <a:rPr lang="en-US" sz="2000" i="1">
                                  <a:latin typeface="Cambria Math" panose="02040503050406030204" pitchFamily="18" charset="0"/>
                                </a:rPr>
                                <m:t>𝑀</m:t>
                              </m:r>
                            </m:e>
                            <m:sub>
                              <m:r>
                                <a:rPr lang="en-US" sz="2000" i="1">
                                  <a:latin typeface="Cambria Math" panose="02040503050406030204" pitchFamily="18" charset="0"/>
                                </a:rPr>
                                <m:t>𝑖</m:t>
                              </m:r>
                              <m:r>
                                <a:rPr lang="en-IN" sz="2000" b="0" i="1" smtClean="0">
                                  <a:latin typeface="Cambria Math" panose="02040503050406030204" pitchFamily="18" charset="0"/>
                                </a:rPr>
                                <m:t>𝑗𝑞</m:t>
                              </m:r>
                            </m:sub>
                            <m:sup>
                              <m:r>
                                <a:rPr lang="en-US" sz="2000" i="1">
                                  <a:latin typeface="Cambria Math" panose="02040503050406030204" pitchFamily="18" charset="0"/>
                                </a:rPr>
                                <m:t>2</m:t>
                              </m:r>
                            </m:sup>
                          </m:sSubSup>
                          <m:r>
                            <a:rPr lang="en-US" sz="2000" i="1">
                              <a:latin typeface="Cambria Math" panose="02040503050406030204" pitchFamily="18" charset="0"/>
                            </a:rPr>
                            <m:t>−</m:t>
                          </m:r>
                          <m:sSubSup>
                            <m:sSubSupPr>
                              <m:ctrlPr>
                                <a:rPr lang="en-US" sz="2000" i="1">
                                  <a:latin typeface="Cambria Math" panose="02040503050406030204" pitchFamily="18" charset="0"/>
                                </a:rPr>
                              </m:ctrlPr>
                            </m:sSubSupPr>
                            <m:e>
                              <m:r>
                                <a:rPr lang="en-US" sz="2000" i="1">
                                  <a:latin typeface="Cambria Math" panose="02040503050406030204" pitchFamily="18" charset="0"/>
                                </a:rPr>
                                <m:t>𝑀</m:t>
                              </m:r>
                            </m:e>
                            <m:sub>
                              <m:r>
                                <a:rPr lang="en-US" sz="2000" i="1">
                                  <a:latin typeface="Cambria Math" panose="02040503050406030204" pitchFamily="18" charset="0"/>
                                </a:rPr>
                                <m:t>𝑖</m:t>
                              </m:r>
                              <m:r>
                                <a:rPr lang="en-IN" sz="2000" b="0" i="1" smtClean="0">
                                  <a:latin typeface="Cambria Math" panose="02040503050406030204" pitchFamily="18" charset="0"/>
                                </a:rPr>
                                <m:t>𝑖𝑞</m:t>
                              </m:r>
                            </m:sub>
                            <m:sup>
                              <m:r>
                                <a:rPr lang="en-US" sz="2000" i="1">
                                  <a:latin typeface="Cambria Math" panose="02040503050406030204" pitchFamily="18" charset="0"/>
                                </a:rPr>
                                <m:t>2</m:t>
                              </m:r>
                            </m:sup>
                          </m:sSubSup>
                          <m:r>
                            <a:rPr lang="en-US" sz="2000" i="1">
                              <a:latin typeface="Cambria Math" panose="02040503050406030204" pitchFamily="18" charset="0"/>
                            </a:rPr>
                            <m:t>−</m:t>
                          </m:r>
                          <m:sSubSup>
                            <m:sSubSupPr>
                              <m:ctrlPr>
                                <a:rPr lang="en-US" sz="2000" i="1">
                                  <a:latin typeface="Cambria Math" panose="02040503050406030204" pitchFamily="18" charset="0"/>
                                </a:rPr>
                              </m:ctrlPr>
                            </m:sSubSupPr>
                            <m:e>
                              <m:r>
                                <a:rPr lang="en-US" sz="2000" i="1">
                                  <a:latin typeface="Cambria Math" panose="02040503050406030204" pitchFamily="18" charset="0"/>
                                </a:rPr>
                                <m:t>𝑀</m:t>
                              </m:r>
                            </m:e>
                            <m:sub>
                              <m:r>
                                <a:rPr lang="en-US" sz="2000" i="1">
                                  <a:latin typeface="Cambria Math" panose="02040503050406030204" pitchFamily="18" charset="0"/>
                                </a:rPr>
                                <m:t>𝑗</m:t>
                              </m:r>
                              <m:r>
                                <a:rPr lang="en-IN" sz="2000" b="0" i="1" smtClean="0">
                                  <a:latin typeface="Cambria Math" panose="02040503050406030204" pitchFamily="18" charset="0"/>
                                </a:rPr>
                                <m:t>𝑗𝑞</m:t>
                              </m:r>
                            </m:sub>
                            <m:sup>
                              <m:r>
                                <a:rPr lang="en-US" sz="2000" i="1">
                                  <a:latin typeface="Cambria Math" panose="02040503050406030204" pitchFamily="18" charset="0"/>
                                </a:rPr>
                                <m:t>2</m:t>
                              </m:r>
                            </m:sup>
                          </m:sSubSup>
                        </m:e>
                      </m:d>
                      <m:r>
                        <a:rPr lang="en-US" sz="2000" b="0" i="1" smtClean="0">
                          <a:latin typeface="Cambria Math" panose="02040503050406030204" pitchFamily="18" charset="0"/>
                        </a:rPr>
                        <m:t>&gt;0 …</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13</m:t>
                          </m:r>
                        </m:e>
                      </m:d>
                    </m:oMath>
                  </m:oMathPara>
                </a14:m>
                <a:endParaRPr lang="en-US" sz="2000" b="0" dirty="0"/>
              </a:p>
              <a:p>
                <a:r>
                  <a:rPr lang="en-US" dirty="0"/>
                  <a:t>By, equations (12) and (13) we get,</a:t>
                </a:r>
              </a:p>
              <a:p>
                <a:pPr marL="0" indent="0">
                  <a:buNone/>
                </a:pPr>
                <a14:m>
                  <m:oMathPara xmlns:m="http://schemas.openxmlformats.org/officeDocument/2006/math">
                    <m:oMathParaPr>
                      <m:jc m:val="centerGroup"/>
                    </m:oMathParaPr>
                    <m:oMath xmlns:m="http://schemas.openxmlformats.org/officeDocument/2006/math">
                      <m:sSup>
                        <m:sSupPr>
                          <m:ctrlPr>
                            <a:rPr lang="en-US" sz="2000" i="1" smtClean="0">
                              <a:latin typeface="Cambria Math" panose="02040503050406030204" pitchFamily="18" charset="0"/>
                            </a:rPr>
                          </m:ctrlPr>
                        </m:sSupPr>
                        <m:e>
                          <m:d>
                            <m:dPr>
                              <m:ctrlPr>
                                <a:rPr lang="en-US" sz="2000" i="1">
                                  <a:latin typeface="Cambria Math" panose="02040503050406030204" pitchFamily="18" charset="0"/>
                                </a:rPr>
                              </m:ctrlPr>
                            </m:dPr>
                            <m:e>
                              <m:r>
                                <a:rPr lang="en-US" sz="2000" i="1">
                                  <a:latin typeface="Cambria Math" panose="02040503050406030204" pitchFamily="18" charset="0"/>
                                </a:rPr>
                                <m:t>4</m:t>
                              </m:r>
                              <m:sSubSup>
                                <m:sSubSupPr>
                                  <m:ctrlPr>
                                    <a:rPr lang="en-US" sz="2000" i="1">
                                      <a:latin typeface="Cambria Math" panose="02040503050406030204" pitchFamily="18" charset="0"/>
                                    </a:rPr>
                                  </m:ctrlPr>
                                </m:sSubSupPr>
                                <m:e>
                                  <m:r>
                                    <a:rPr lang="en-US" sz="2000" i="1">
                                      <a:latin typeface="Cambria Math" panose="02040503050406030204" pitchFamily="18" charset="0"/>
                                    </a:rPr>
                                    <m:t>𝑀</m:t>
                                  </m:r>
                                </m:e>
                                <m:sub>
                                  <m:r>
                                    <a:rPr lang="en-US" sz="2000" i="1">
                                      <a:latin typeface="Cambria Math" panose="02040503050406030204" pitchFamily="18" charset="0"/>
                                    </a:rPr>
                                    <m:t>𝑖</m:t>
                                  </m:r>
                                  <m:r>
                                    <a:rPr lang="en-IN" sz="2000" b="0" i="1" smtClean="0">
                                      <a:latin typeface="Cambria Math" panose="02040503050406030204" pitchFamily="18" charset="0"/>
                                    </a:rPr>
                                    <m:t>𝑗𝑞</m:t>
                                  </m:r>
                                </m:sub>
                                <m:sup>
                                  <m:r>
                                    <a:rPr lang="en-US" sz="2000" i="1">
                                      <a:latin typeface="Cambria Math" panose="02040503050406030204" pitchFamily="18" charset="0"/>
                                    </a:rPr>
                                    <m:t>2</m:t>
                                  </m:r>
                                </m:sup>
                              </m:sSubSup>
                              <m:r>
                                <a:rPr lang="en-US" sz="2000" i="1">
                                  <a:latin typeface="Cambria Math" panose="02040503050406030204" pitchFamily="18" charset="0"/>
                                </a:rPr>
                                <m:t>−</m:t>
                              </m:r>
                              <m:sSubSup>
                                <m:sSubSupPr>
                                  <m:ctrlPr>
                                    <a:rPr lang="en-US" sz="2000" i="1">
                                      <a:latin typeface="Cambria Math" panose="02040503050406030204" pitchFamily="18" charset="0"/>
                                    </a:rPr>
                                  </m:ctrlPr>
                                </m:sSubSupPr>
                                <m:e>
                                  <m:r>
                                    <a:rPr lang="en-US" sz="2000" i="1">
                                      <a:latin typeface="Cambria Math" panose="02040503050406030204" pitchFamily="18" charset="0"/>
                                    </a:rPr>
                                    <m:t>𝑀</m:t>
                                  </m:r>
                                </m:e>
                                <m:sub>
                                  <m:r>
                                    <a:rPr lang="en-US" sz="2000" i="1">
                                      <a:latin typeface="Cambria Math" panose="02040503050406030204" pitchFamily="18" charset="0"/>
                                    </a:rPr>
                                    <m:t>𝑖</m:t>
                                  </m:r>
                                  <m:r>
                                    <a:rPr lang="en-IN" sz="2000" b="0" i="1" smtClean="0">
                                      <a:latin typeface="Cambria Math" panose="02040503050406030204" pitchFamily="18" charset="0"/>
                                    </a:rPr>
                                    <m:t>𝑖𝑞</m:t>
                                  </m:r>
                                </m:sub>
                                <m:sup>
                                  <m:r>
                                    <a:rPr lang="en-US" sz="2000" i="1">
                                      <a:latin typeface="Cambria Math" panose="02040503050406030204" pitchFamily="18" charset="0"/>
                                    </a:rPr>
                                    <m:t>2</m:t>
                                  </m:r>
                                </m:sup>
                              </m:sSubSup>
                              <m:r>
                                <a:rPr lang="en-US" sz="2000" i="1">
                                  <a:latin typeface="Cambria Math" panose="02040503050406030204" pitchFamily="18" charset="0"/>
                                </a:rPr>
                                <m:t>−</m:t>
                              </m:r>
                              <m:sSubSup>
                                <m:sSubSupPr>
                                  <m:ctrlPr>
                                    <a:rPr lang="en-US" sz="2000" i="1">
                                      <a:latin typeface="Cambria Math" panose="02040503050406030204" pitchFamily="18" charset="0"/>
                                    </a:rPr>
                                  </m:ctrlPr>
                                </m:sSubSupPr>
                                <m:e>
                                  <m:r>
                                    <a:rPr lang="en-US" sz="2000" i="1">
                                      <a:latin typeface="Cambria Math" panose="02040503050406030204" pitchFamily="18" charset="0"/>
                                    </a:rPr>
                                    <m:t>𝑀</m:t>
                                  </m:r>
                                </m:e>
                                <m:sub>
                                  <m:r>
                                    <a:rPr lang="en-US" sz="2000" i="1">
                                      <a:latin typeface="Cambria Math" panose="02040503050406030204" pitchFamily="18" charset="0"/>
                                    </a:rPr>
                                    <m:t>𝑗</m:t>
                                  </m:r>
                                  <m:r>
                                    <a:rPr lang="en-IN" sz="2000" b="0" i="1" smtClean="0">
                                      <a:latin typeface="Cambria Math" panose="02040503050406030204" pitchFamily="18" charset="0"/>
                                    </a:rPr>
                                    <m:t>𝑗𝑞</m:t>
                                  </m:r>
                                </m:sub>
                                <m:sup>
                                  <m:r>
                                    <a:rPr lang="en-US" sz="2000" i="1">
                                      <a:latin typeface="Cambria Math" panose="02040503050406030204" pitchFamily="18" charset="0"/>
                                    </a:rPr>
                                    <m:t>2</m:t>
                                  </m:r>
                                </m:sup>
                              </m:sSubSup>
                            </m:e>
                          </m:d>
                        </m:e>
                        <m:sup>
                          <m:r>
                            <a:rPr lang="en-US" sz="2000" i="1">
                              <a:latin typeface="Cambria Math" panose="02040503050406030204" pitchFamily="18" charset="0"/>
                            </a:rPr>
                            <m:t>2</m:t>
                          </m:r>
                        </m:sup>
                      </m:sSup>
                      <m:r>
                        <a:rPr lang="en-US" sz="2000" i="1">
                          <a:latin typeface="Cambria Math" panose="02040503050406030204" pitchFamily="18" charset="0"/>
                        </a:rPr>
                        <m:t>−4</m:t>
                      </m:r>
                      <m:sSubSup>
                        <m:sSubSupPr>
                          <m:ctrlPr>
                            <a:rPr lang="en-US" sz="2000" i="1">
                              <a:latin typeface="Cambria Math" panose="02040503050406030204" pitchFamily="18" charset="0"/>
                            </a:rPr>
                          </m:ctrlPr>
                        </m:sSubSupPr>
                        <m:e>
                          <m:r>
                            <a:rPr lang="en-US" sz="2000" i="1">
                              <a:latin typeface="Cambria Math" panose="02040503050406030204" pitchFamily="18" charset="0"/>
                            </a:rPr>
                            <m:t>𝑀</m:t>
                          </m:r>
                        </m:e>
                        <m:sub>
                          <m:r>
                            <a:rPr lang="en-US" sz="2000" i="1">
                              <a:latin typeface="Cambria Math" panose="02040503050406030204" pitchFamily="18" charset="0"/>
                            </a:rPr>
                            <m:t>𝑖</m:t>
                          </m:r>
                          <m:r>
                            <a:rPr lang="en-IN" sz="2000" b="0" i="1" smtClean="0">
                              <a:latin typeface="Cambria Math" panose="02040503050406030204" pitchFamily="18" charset="0"/>
                            </a:rPr>
                            <m:t>𝑖𝑞</m:t>
                          </m:r>
                        </m:sub>
                        <m:sup>
                          <m:r>
                            <a:rPr lang="en-US" sz="2000" i="1">
                              <a:latin typeface="Cambria Math" panose="02040503050406030204" pitchFamily="18" charset="0"/>
                            </a:rPr>
                            <m:t>2</m:t>
                          </m:r>
                        </m:sup>
                      </m:sSubSup>
                      <m:sSubSup>
                        <m:sSubSupPr>
                          <m:ctrlPr>
                            <a:rPr lang="en-US" sz="2000" i="1">
                              <a:latin typeface="Cambria Math" panose="02040503050406030204" pitchFamily="18" charset="0"/>
                            </a:rPr>
                          </m:ctrlPr>
                        </m:sSubSupPr>
                        <m:e>
                          <m:r>
                            <a:rPr lang="en-US" sz="2000" i="1">
                              <a:latin typeface="Cambria Math" panose="02040503050406030204" pitchFamily="18" charset="0"/>
                            </a:rPr>
                            <m:t>𝑀</m:t>
                          </m:r>
                        </m:e>
                        <m:sub>
                          <m:r>
                            <a:rPr lang="en-US" sz="2000" i="1">
                              <a:latin typeface="Cambria Math" panose="02040503050406030204" pitchFamily="18" charset="0"/>
                            </a:rPr>
                            <m:t>𝑗</m:t>
                          </m:r>
                          <m:r>
                            <a:rPr lang="en-IN" sz="2000" b="0" i="1" smtClean="0">
                              <a:latin typeface="Cambria Math" panose="02040503050406030204" pitchFamily="18" charset="0"/>
                            </a:rPr>
                            <m:t>𝑗𝑞</m:t>
                          </m:r>
                        </m:sub>
                        <m:sup>
                          <m:r>
                            <a:rPr lang="en-US" sz="2000" i="1">
                              <a:latin typeface="Cambria Math" panose="02040503050406030204" pitchFamily="18" charset="0"/>
                            </a:rPr>
                            <m:t>2</m:t>
                          </m:r>
                        </m:sup>
                      </m:sSubSup>
                      <m:r>
                        <a:rPr lang="en-US" i="1">
                          <a:latin typeface="Cambria Math" panose="02040503050406030204" pitchFamily="18" charset="0"/>
                        </a:rPr>
                        <m:t>&lt;</m:t>
                      </m:r>
                      <m:sSup>
                        <m:sSupPr>
                          <m:ctrlPr>
                            <a:rPr lang="en-US" i="1" smtClean="0">
                              <a:latin typeface="Cambria Math" panose="02040503050406030204" pitchFamily="18" charset="0"/>
                            </a:rPr>
                          </m:ctrlPr>
                        </m:sSupPr>
                        <m:e>
                          <m:d>
                            <m:dPr>
                              <m:begChr m:val="["/>
                              <m:endChr m:val="]"/>
                              <m:ctrlPr>
                                <a:rPr lang="en-US" i="1">
                                  <a:latin typeface="Cambria Math" panose="02040503050406030204" pitchFamily="18" charset="0"/>
                                </a:rPr>
                              </m:ctrlPr>
                            </m:dPr>
                            <m:e>
                              <m:r>
                                <a:rPr lang="en-US" i="1">
                                  <a:latin typeface="Cambria Math" panose="02040503050406030204" pitchFamily="18" charset="0"/>
                                </a:rPr>
                                <m:t>2</m:t>
                              </m:r>
                              <m:sSubSup>
                                <m:sSubSupPr>
                                  <m:ctrlPr>
                                    <a:rPr lang="en-US" i="1">
                                      <a:latin typeface="Cambria Math" panose="02040503050406030204" pitchFamily="18" charset="0"/>
                                    </a:rPr>
                                  </m:ctrlPr>
                                </m:sSubSupPr>
                                <m:e>
                                  <m:r>
                                    <a:rPr lang="en-US" i="1">
                                      <a:latin typeface="Cambria Math" panose="02040503050406030204" pitchFamily="18" charset="0"/>
                                    </a:rPr>
                                    <m:t>𝑀</m:t>
                                  </m:r>
                                </m:e>
                                <m:sub>
                                  <m:r>
                                    <a:rPr lang="en-US" i="1">
                                      <a:latin typeface="Cambria Math" panose="02040503050406030204" pitchFamily="18" charset="0"/>
                                    </a:rPr>
                                    <m:t>𝑗</m:t>
                                  </m:r>
                                  <m:r>
                                    <a:rPr lang="en-IN" i="1">
                                      <a:latin typeface="Cambria Math" panose="02040503050406030204" pitchFamily="18" charset="0"/>
                                    </a:rPr>
                                    <m:t>𝑗𝑞</m:t>
                                  </m:r>
                                </m:sub>
                                <m:sup>
                                  <m:r>
                                    <a:rPr lang="en-US" i="1">
                                      <a:latin typeface="Cambria Math" panose="02040503050406030204" pitchFamily="18" charset="0"/>
                                    </a:rPr>
                                    <m:t>2</m:t>
                                  </m:r>
                                </m:sup>
                              </m:sSubSup>
                              <m:r>
                                <a:rPr lang="en-US" i="1">
                                  <a:latin typeface="Cambria Math" panose="02040503050406030204" pitchFamily="18" charset="0"/>
                                </a:rPr>
                                <m:t>−</m:t>
                              </m:r>
                              <m:d>
                                <m:dPr>
                                  <m:ctrlPr>
                                    <a:rPr lang="en-US" i="1">
                                      <a:latin typeface="Cambria Math" panose="02040503050406030204" pitchFamily="18" charset="0"/>
                                    </a:rPr>
                                  </m:ctrlPr>
                                </m:dPr>
                                <m:e>
                                  <m:r>
                                    <a:rPr lang="en-US" i="1">
                                      <a:latin typeface="Cambria Math" panose="02040503050406030204" pitchFamily="18" charset="0"/>
                                    </a:rPr>
                                    <m:t>4</m:t>
                                  </m:r>
                                  <m:sSubSup>
                                    <m:sSubSupPr>
                                      <m:ctrlPr>
                                        <a:rPr lang="en-US" i="1">
                                          <a:latin typeface="Cambria Math" panose="02040503050406030204" pitchFamily="18" charset="0"/>
                                        </a:rPr>
                                      </m:ctrlPr>
                                    </m:sSubSupPr>
                                    <m:e>
                                      <m:r>
                                        <a:rPr lang="en-US" i="1">
                                          <a:latin typeface="Cambria Math" panose="02040503050406030204" pitchFamily="18" charset="0"/>
                                        </a:rPr>
                                        <m:t>𝑀</m:t>
                                      </m:r>
                                    </m:e>
                                    <m:sub>
                                      <m:r>
                                        <a:rPr lang="en-US" i="1">
                                          <a:latin typeface="Cambria Math" panose="02040503050406030204" pitchFamily="18" charset="0"/>
                                        </a:rPr>
                                        <m:t>𝑖</m:t>
                                      </m:r>
                                      <m:r>
                                        <a:rPr lang="en-IN" b="0" i="1" smtClean="0">
                                          <a:latin typeface="Cambria Math" panose="02040503050406030204" pitchFamily="18" charset="0"/>
                                        </a:rPr>
                                        <m:t>𝑗𝑞</m:t>
                                      </m:r>
                                    </m:sub>
                                    <m:sup>
                                      <m:r>
                                        <a:rPr lang="en-US" i="1">
                                          <a:latin typeface="Cambria Math" panose="02040503050406030204" pitchFamily="18" charset="0"/>
                                        </a:rPr>
                                        <m:t>2</m:t>
                                      </m:r>
                                    </m:sup>
                                  </m:sSubSup>
                                  <m:r>
                                    <a:rPr lang="en-US" i="1">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𝑀</m:t>
                                      </m:r>
                                    </m:e>
                                    <m:sub>
                                      <m:r>
                                        <a:rPr lang="en-US" i="1">
                                          <a:latin typeface="Cambria Math" panose="02040503050406030204" pitchFamily="18" charset="0"/>
                                        </a:rPr>
                                        <m:t>𝑖</m:t>
                                      </m:r>
                                      <m:r>
                                        <a:rPr lang="en-IN" b="0" i="1" smtClean="0">
                                          <a:latin typeface="Cambria Math" panose="02040503050406030204" pitchFamily="18" charset="0"/>
                                        </a:rPr>
                                        <m:t>𝑖𝑞</m:t>
                                      </m:r>
                                    </m:sub>
                                    <m:sup>
                                      <m:r>
                                        <a:rPr lang="en-US" i="1">
                                          <a:latin typeface="Cambria Math" panose="02040503050406030204" pitchFamily="18" charset="0"/>
                                        </a:rPr>
                                        <m:t>2</m:t>
                                      </m:r>
                                    </m:sup>
                                  </m:sSubSup>
                                  <m:r>
                                    <a:rPr lang="en-US" i="1">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𝑀</m:t>
                                      </m:r>
                                    </m:e>
                                    <m:sub>
                                      <m:r>
                                        <a:rPr lang="en-US" i="1">
                                          <a:latin typeface="Cambria Math" panose="02040503050406030204" pitchFamily="18" charset="0"/>
                                        </a:rPr>
                                        <m:t>𝑗</m:t>
                                      </m:r>
                                      <m:r>
                                        <a:rPr lang="en-IN" b="0" i="1" smtClean="0">
                                          <a:latin typeface="Cambria Math" panose="02040503050406030204" pitchFamily="18" charset="0"/>
                                        </a:rPr>
                                        <m:t>𝑗𝑞</m:t>
                                      </m:r>
                                    </m:sub>
                                    <m:sup>
                                      <m:r>
                                        <a:rPr lang="en-US" i="1">
                                          <a:latin typeface="Cambria Math" panose="02040503050406030204" pitchFamily="18" charset="0"/>
                                        </a:rPr>
                                        <m:t>2</m:t>
                                      </m:r>
                                    </m:sup>
                                  </m:sSubSup>
                                </m:e>
                              </m:d>
                            </m:e>
                          </m:d>
                        </m:e>
                        <m:sup>
                          <m:r>
                            <a:rPr lang="en-US" b="0" i="1" smtClean="0">
                              <a:latin typeface="Cambria Math" panose="02040503050406030204" pitchFamily="18" charset="0"/>
                            </a:rPr>
                            <m:t>2</m:t>
                          </m:r>
                        </m:sup>
                      </m:sSup>
                      <m:r>
                        <a:rPr lang="en-US" b="0" i="1" smtClean="0">
                          <a:latin typeface="Cambria Math" panose="02040503050406030204" pitchFamily="18" charset="0"/>
                        </a:rPr>
                        <m:t> …(14)</m:t>
                      </m:r>
                    </m:oMath>
                  </m:oMathPara>
                </a14:m>
                <a:endParaRPr lang="en-US" dirty="0"/>
              </a:p>
              <a:p>
                <a:r>
                  <a:rPr lang="en-US" dirty="0"/>
                  <a:t>The last two equations can be used to get the following inequality:</a:t>
                </a:r>
              </a:p>
              <a:p>
                <a:pPr marL="0" indent="0">
                  <a:buNone/>
                </a:pPr>
                <a14:m>
                  <m:oMathPara xmlns:m="http://schemas.openxmlformats.org/officeDocument/2006/math">
                    <m:oMathParaPr>
                      <m:jc m:val="centerGroup"/>
                    </m:oMathParaPr>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𝑀</m:t>
                          </m:r>
                        </m:e>
                        <m:sub>
                          <m:r>
                            <a:rPr lang="en-IN" i="1" dirty="0">
                              <a:latin typeface="Cambria Math" panose="02040503050406030204" pitchFamily="18" charset="0"/>
                            </a:rPr>
                            <m:t>𝑖𝑗𝑞</m:t>
                          </m:r>
                        </m:sub>
                      </m:sSub>
                      <m:r>
                        <a:rPr lang="en-IN" b="0" i="1" dirty="0" smtClean="0">
                          <a:latin typeface="Cambria Math" panose="02040503050406030204" pitchFamily="18" charset="0"/>
                        </a:rPr>
                        <m:t>&lt;</m:t>
                      </m:r>
                      <m:rad>
                        <m:radPr>
                          <m:degHide m:val="on"/>
                          <m:ctrlPr>
                            <a:rPr lang="en-IN" b="0" i="1" dirty="0" smtClean="0">
                              <a:latin typeface="Cambria Math" panose="02040503050406030204" pitchFamily="18" charset="0"/>
                            </a:rPr>
                          </m:ctrlPr>
                        </m:radPr>
                        <m:deg/>
                        <m:e>
                          <m:f>
                            <m:fPr>
                              <m:ctrlPr>
                                <a:rPr lang="en-IN" i="1" dirty="0">
                                  <a:latin typeface="Cambria Math" panose="02040503050406030204" pitchFamily="18" charset="0"/>
                                </a:rPr>
                              </m:ctrlPr>
                            </m:fPr>
                            <m:num>
                              <m:sSubSup>
                                <m:sSubSupPr>
                                  <m:ctrlPr>
                                    <a:rPr lang="en-US" i="1" dirty="0">
                                      <a:latin typeface="Cambria Math" panose="02040503050406030204" pitchFamily="18" charset="0"/>
                                    </a:rPr>
                                  </m:ctrlPr>
                                </m:sSubSupPr>
                                <m:e>
                                  <m:r>
                                    <a:rPr lang="en-US" i="1" dirty="0">
                                      <a:latin typeface="Cambria Math" panose="02040503050406030204" pitchFamily="18" charset="0"/>
                                    </a:rPr>
                                    <m:t>𝑀</m:t>
                                  </m:r>
                                </m:e>
                                <m:sub>
                                  <m:r>
                                    <a:rPr lang="en-US" i="1" dirty="0" err="1">
                                      <a:latin typeface="Cambria Math" panose="02040503050406030204" pitchFamily="18" charset="0"/>
                                    </a:rPr>
                                    <m:t>𝑖</m:t>
                                  </m:r>
                                  <m:r>
                                    <a:rPr lang="en-IN" i="1" dirty="0">
                                      <a:latin typeface="Cambria Math" panose="02040503050406030204" pitchFamily="18" charset="0"/>
                                    </a:rPr>
                                    <m:t>𝑖𝑞</m:t>
                                  </m:r>
                                </m:sub>
                                <m:sup>
                                  <m:r>
                                    <a:rPr lang="en-US" i="1" dirty="0">
                                      <a:latin typeface="Cambria Math" panose="02040503050406030204" pitchFamily="18" charset="0"/>
                                    </a:rPr>
                                    <m:t>2</m:t>
                                  </m:r>
                                </m:sup>
                              </m:sSubSup>
                              <m:r>
                                <a:rPr lang="en-IN" i="1" dirty="0">
                                  <a:latin typeface="Cambria Math" panose="02040503050406030204" pitchFamily="18" charset="0"/>
                                </a:rPr>
                                <m:t>+</m:t>
                              </m:r>
                              <m:sSubSup>
                                <m:sSubSupPr>
                                  <m:ctrlPr>
                                    <a:rPr lang="en-US" i="1" dirty="0">
                                      <a:latin typeface="Cambria Math" panose="02040503050406030204" pitchFamily="18" charset="0"/>
                                    </a:rPr>
                                  </m:ctrlPr>
                                </m:sSubSupPr>
                                <m:e>
                                  <m:r>
                                    <a:rPr lang="en-US" i="1" dirty="0">
                                      <a:latin typeface="Cambria Math" panose="02040503050406030204" pitchFamily="18" charset="0"/>
                                    </a:rPr>
                                    <m:t>𝑀</m:t>
                                  </m:r>
                                </m:e>
                                <m:sub>
                                  <m:r>
                                    <a:rPr lang="en-IN" i="1" dirty="0">
                                      <a:latin typeface="Cambria Math" panose="02040503050406030204" pitchFamily="18" charset="0"/>
                                    </a:rPr>
                                    <m:t>𝑗𝑗𝑞</m:t>
                                  </m:r>
                                </m:sub>
                                <m:sup>
                                  <m:r>
                                    <a:rPr lang="en-US" i="1" dirty="0">
                                      <a:latin typeface="Cambria Math" panose="02040503050406030204" pitchFamily="18" charset="0"/>
                                    </a:rPr>
                                    <m:t>2</m:t>
                                  </m:r>
                                </m:sup>
                              </m:sSubSup>
                            </m:num>
                            <m:den>
                              <m:r>
                                <a:rPr lang="en-IN" i="1" dirty="0">
                                  <a:latin typeface="Cambria Math" panose="02040503050406030204" pitchFamily="18" charset="0"/>
                                </a:rPr>
                                <m:t>2</m:t>
                              </m:r>
                            </m:den>
                          </m:f>
                        </m:e>
                      </m:rad>
                      <m:r>
                        <a:rPr lang="en-US" i="1" dirty="0">
                          <a:latin typeface="Cambria Math" panose="02040503050406030204" pitchFamily="18" charset="0"/>
                        </a:rPr>
                        <m:t> …(15)</m:t>
                      </m:r>
                    </m:oMath>
                  </m:oMathPara>
                </a14:m>
                <a:endParaRPr lang="en-US" dirty="0"/>
              </a:p>
              <a:p>
                <a:r>
                  <a:rPr lang="en-US" dirty="0"/>
                  <a:t>Combining equations (11) and (15) we get following mass bound for </a:t>
                </a:r>
                <a14:m>
                  <m:oMath xmlns:m="http://schemas.openxmlformats.org/officeDocument/2006/math">
                    <m:sSub>
                      <m:sSubPr>
                        <m:ctrlPr>
                          <a:rPr lang="en-US" i="1" smtClean="0">
                            <a:latin typeface="Cambria Math" panose="02040503050406030204" pitchFamily="18" charset="0"/>
                          </a:rPr>
                        </m:ctrlPr>
                      </m:sSubPr>
                      <m:e>
                        <m:r>
                          <a:rPr lang="en-US" i="1">
                            <a:latin typeface="Cambria Math" panose="02040503050406030204" pitchFamily="18" charset="0"/>
                          </a:rPr>
                          <m:t>𝑀</m:t>
                        </m:r>
                      </m:e>
                      <m:sub>
                        <m:r>
                          <a:rPr lang="en-US" i="1">
                            <a:latin typeface="Cambria Math" panose="02040503050406030204" pitchFamily="18" charset="0"/>
                          </a:rPr>
                          <m:t>𝑗</m:t>
                        </m:r>
                        <m:acc>
                          <m:accPr>
                            <m:chr m:val="̅"/>
                            <m:ctrlPr>
                              <a:rPr lang="en-US" i="1">
                                <a:latin typeface="Cambria Math" panose="02040503050406030204" pitchFamily="18" charset="0"/>
                              </a:rPr>
                            </m:ctrlPr>
                          </m:accPr>
                          <m:e>
                            <m:r>
                              <a:rPr lang="en-US" i="1">
                                <a:latin typeface="Cambria Math" panose="02040503050406030204" pitchFamily="18" charset="0"/>
                              </a:rPr>
                              <m:t>𝑗</m:t>
                            </m:r>
                          </m:e>
                        </m:acc>
                      </m:sub>
                    </m:sSub>
                  </m:oMath>
                </a14:m>
                <a:endParaRPr lang="en-US" dirty="0"/>
              </a:p>
              <a:p>
                <a:pPr marL="0" indent="0">
                  <a:buNone/>
                </a:pPr>
                <a14:m>
                  <m:oMathPara xmlns:m="http://schemas.openxmlformats.org/officeDocument/2006/math">
                    <m:oMathParaPr>
                      <m:jc m:val="centerGroup"/>
                    </m:oMathParaPr>
                    <m:oMath xmlns:m="http://schemas.openxmlformats.org/officeDocument/2006/math">
                      <m:f>
                        <m:fPr>
                          <m:ctrlPr>
                            <a:rPr lang="en-IN" i="1" dirty="0">
                              <a:latin typeface="Cambria Math" panose="02040503050406030204" pitchFamily="18" charset="0"/>
                            </a:rPr>
                          </m:ctrlPr>
                        </m:fPr>
                        <m:num>
                          <m:sSub>
                            <m:sSubPr>
                              <m:ctrlPr>
                                <a:rPr lang="en-US" i="1" dirty="0">
                                  <a:latin typeface="Cambria Math" panose="02040503050406030204" pitchFamily="18" charset="0"/>
                                </a:rPr>
                              </m:ctrlPr>
                            </m:sSubPr>
                            <m:e>
                              <m:r>
                                <a:rPr lang="en-US" i="1" dirty="0">
                                  <a:latin typeface="Cambria Math" panose="02040503050406030204" pitchFamily="18" charset="0"/>
                                </a:rPr>
                                <m:t>𝑀</m:t>
                              </m:r>
                            </m:e>
                            <m:sub>
                              <m:r>
                                <a:rPr lang="en-US" i="1" dirty="0">
                                  <a:latin typeface="Cambria Math" panose="02040503050406030204" pitchFamily="18" charset="0"/>
                                </a:rPr>
                                <m:t>𝑖</m:t>
                              </m:r>
                              <m:r>
                                <a:rPr lang="en-IN" i="1" dirty="0">
                                  <a:latin typeface="Cambria Math" panose="02040503050406030204" pitchFamily="18" charset="0"/>
                                </a:rPr>
                                <m:t>𝑖𝑞</m:t>
                              </m:r>
                            </m:sub>
                          </m:sSub>
                          <m:r>
                            <a:rPr lang="en-IN" i="1" dirty="0">
                              <a:latin typeface="Cambria Math" panose="02040503050406030204" pitchFamily="18" charset="0"/>
                            </a:rPr>
                            <m:t>+</m:t>
                          </m:r>
                          <m:r>
                            <a:rPr lang="en-US" i="1" dirty="0">
                              <a:latin typeface="Cambria Math" panose="02040503050406030204" pitchFamily="18" charset="0"/>
                            </a:rPr>
                            <m:t> </m:t>
                          </m:r>
                          <m:sSub>
                            <m:sSubPr>
                              <m:ctrlPr>
                                <a:rPr lang="en-US" i="1" dirty="0">
                                  <a:latin typeface="Cambria Math" panose="02040503050406030204" pitchFamily="18" charset="0"/>
                                </a:rPr>
                              </m:ctrlPr>
                            </m:sSubPr>
                            <m:e>
                              <m:r>
                                <a:rPr lang="en-US" i="1" dirty="0">
                                  <a:latin typeface="Cambria Math" panose="02040503050406030204" pitchFamily="18" charset="0"/>
                                </a:rPr>
                                <m:t>𝑀</m:t>
                              </m:r>
                            </m:e>
                            <m:sub>
                              <m:r>
                                <a:rPr lang="en-IN" i="1" dirty="0">
                                  <a:latin typeface="Cambria Math" panose="02040503050406030204" pitchFamily="18" charset="0"/>
                                </a:rPr>
                                <m:t>𝑗𝑗𝑞</m:t>
                              </m:r>
                            </m:sub>
                          </m:sSub>
                        </m:num>
                        <m:den>
                          <m:r>
                            <a:rPr lang="en-IN" i="1" dirty="0">
                              <a:latin typeface="Cambria Math" panose="02040503050406030204" pitchFamily="18" charset="0"/>
                            </a:rPr>
                            <m:t>2</m:t>
                          </m:r>
                        </m:den>
                      </m:f>
                      <m:r>
                        <a:rPr lang="en-US" b="0" i="1" dirty="0" smtClean="0">
                          <a:latin typeface="Cambria Math" panose="02040503050406030204" pitchFamily="18" charset="0"/>
                        </a:rPr>
                        <m:t>&lt;</m:t>
                      </m:r>
                      <m:sSub>
                        <m:sSubPr>
                          <m:ctrlPr>
                            <a:rPr lang="en-US" i="1" dirty="0">
                              <a:latin typeface="Cambria Math" panose="02040503050406030204" pitchFamily="18" charset="0"/>
                            </a:rPr>
                          </m:ctrlPr>
                        </m:sSubPr>
                        <m:e>
                          <m:r>
                            <a:rPr lang="en-US" i="1" dirty="0">
                              <a:latin typeface="Cambria Math" panose="02040503050406030204" pitchFamily="18" charset="0"/>
                            </a:rPr>
                            <m:t>𝑀</m:t>
                          </m:r>
                        </m:e>
                        <m:sub>
                          <m:r>
                            <a:rPr lang="en-IN" i="1" dirty="0">
                              <a:latin typeface="Cambria Math" panose="02040503050406030204" pitchFamily="18" charset="0"/>
                            </a:rPr>
                            <m:t>𝑖𝑗𝑞</m:t>
                          </m:r>
                        </m:sub>
                      </m:sSub>
                      <m:r>
                        <a:rPr lang="en-IN" i="1" dirty="0">
                          <a:latin typeface="Cambria Math" panose="02040503050406030204" pitchFamily="18" charset="0"/>
                        </a:rPr>
                        <m:t>&lt;</m:t>
                      </m:r>
                      <m:rad>
                        <m:radPr>
                          <m:degHide m:val="on"/>
                          <m:ctrlPr>
                            <a:rPr lang="en-IN" i="1" dirty="0">
                              <a:latin typeface="Cambria Math" panose="02040503050406030204" pitchFamily="18" charset="0"/>
                            </a:rPr>
                          </m:ctrlPr>
                        </m:radPr>
                        <m:deg/>
                        <m:e>
                          <m:f>
                            <m:fPr>
                              <m:ctrlPr>
                                <a:rPr lang="en-IN" i="1" dirty="0">
                                  <a:latin typeface="Cambria Math" panose="02040503050406030204" pitchFamily="18" charset="0"/>
                                </a:rPr>
                              </m:ctrlPr>
                            </m:fPr>
                            <m:num>
                              <m:sSubSup>
                                <m:sSubSupPr>
                                  <m:ctrlPr>
                                    <a:rPr lang="en-US" i="1" dirty="0">
                                      <a:latin typeface="Cambria Math" panose="02040503050406030204" pitchFamily="18" charset="0"/>
                                    </a:rPr>
                                  </m:ctrlPr>
                                </m:sSubSupPr>
                                <m:e>
                                  <m:r>
                                    <a:rPr lang="en-US" i="1" dirty="0">
                                      <a:latin typeface="Cambria Math" panose="02040503050406030204" pitchFamily="18" charset="0"/>
                                    </a:rPr>
                                    <m:t>𝑀</m:t>
                                  </m:r>
                                </m:e>
                                <m:sub>
                                  <m:r>
                                    <a:rPr lang="en-US" i="1" dirty="0" err="1">
                                      <a:latin typeface="Cambria Math" panose="02040503050406030204" pitchFamily="18" charset="0"/>
                                    </a:rPr>
                                    <m:t>𝑖</m:t>
                                  </m:r>
                                  <m:r>
                                    <a:rPr lang="en-IN" i="1" dirty="0">
                                      <a:latin typeface="Cambria Math" panose="02040503050406030204" pitchFamily="18" charset="0"/>
                                    </a:rPr>
                                    <m:t>𝑖𝑞</m:t>
                                  </m:r>
                                </m:sub>
                                <m:sup>
                                  <m:r>
                                    <a:rPr lang="en-US" i="1" dirty="0">
                                      <a:latin typeface="Cambria Math" panose="02040503050406030204" pitchFamily="18" charset="0"/>
                                    </a:rPr>
                                    <m:t>2</m:t>
                                  </m:r>
                                </m:sup>
                              </m:sSubSup>
                              <m:r>
                                <a:rPr lang="en-IN" i="1" dirty="0">
                                  <a:latin typeface="Cambria Math" panose="02040503050406030204" pitchFamily="18" charset="0"/>
                                </a:rPr>
                                <m:t>+</m:t>
                              </m:r>
                              <m:sSubSup>
                                <m:sSubSupPr>
                                  <m:ctrlPr>
                                    <a:rPr lang="en-US" i="1" dirty="0">
                                      <a:latin typeface="Cambria Math" panose="02040503050406030204" pitchFamily="18" charset="0"/>
                                    </a:rPr>
                                  </m:ctrlPr>
                                </m:sSubSupPr>
                                <m:e>
                                  <m:r>
                                    <a:rPr lang="en-US" i="1" dirty="0">
                                      <a:latin typeface="Cambria Math" panose="02040503050406030204" pitchFamily="18" charset="0"/>
                                    </a:rPr>
                                    <m:t>𝑀</m:t>
                                  </m:r>
                                </m:e>
                                <m:sub>
                                  <m:r>
                                    <a:rPr lang="en-IN" i="1" dirty="0">
                                      <a:latin typeface="Cambria Math" panose="02040503050406030204" pitchFamily="18" charset="0"/>
                                    </a:rPr>
                                    <m:t>𝑗𝑗𝑞</m:t>
                                  </m:r>
                                </m:sub>
                                <m:sup>
                                  <m:r>
                                    <a:rPr lang="en-US" i="1" dirty="0">
                                      <a:latin typeface="Cambria Math" panose="02040503050406030204" pitchFamily="18" charset="0"/>
                                    </a:rPr>
                                    <m:t>2</m:t>
                                  </m:r>
                                </m:sup>
                              </m:sSubSup>
                            </m:num>
                            <m:den>
                              <m:r>
                                <a:rPr lang="en-IN" i="1" dirty="0">
                                  <a:latin typeface="Cambria Math" panose="02040503050406030204" pitchFamily="18" charset="0"/>
                                </a:rPr>
                                <m:t>2</m:t>
                              </m:r>
                            </m:den>
                          </m:f>
                        </m:e>
                      </m:rad>
                      <m:r>
                        <a:rPr lang="en-US" b="0" i="1" dirty="0" smtClean="0">
                          <a:latin typeface="Cambria Math" panose="02040503050406030204" pitchFamily="18" charset="0"/>
                        </a:rPr>
                        <m:t>…(16)</m:t>
                      </m:r>
                    </m:oMath>
                  </m:oMathPara>
                </a14:m>
                <a:endParaRPr lang="en-US" dirty="0"/>
              </a:p>
              <a:p>
                <a:r>
                  <a:rPr lang="en-US" dirty="0"/>
                  <a:t>The above mass inequality defines the upper and lower bounds for </a:t>
                </a:r>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𝑀</m:t>
                        </m:r>
                      </m:e>
                      <m:sub>
                        <m:r>
                          <a:rPr lang="en-IN" b="0" i="1" dirty="0" smtClean="0">
                            <a:latin typeface="Cambria Math" panose="02040503050406030204" pitchFamily="18" charset="0"/>
                          </a:rPr>
                          <m:t>𝑖𝑗𝑞</m:t>
                        </m:r>
                      </m:sub>
                    </m:sSub>
                  </m:oMath>
                </a14:m>
                <a:r>
                  <a:rPr lang="en-US" dirty="0"/>
                  <a:t>. In the next section, we use this to estimate the mass ranges of pentaquarks with charmed quarks.</a:t>
                </a:r>
              </a:p>
              <a:p>
                <a:endParaRPr lang="en-US" dirty="0"/>
              </a:p>
            </p:txBody>
          </p:sp>
        </mc:Choice>
        <mc:Fallback xmlns="">
          <p:sp>
            <p:nvSpPr>
              <p:cNvPr id="3" name="Content Placeholder 2">
                <a:extLst>
                  <a:ext uri="{FF2B5EF4-FFF2-40B4-BE49-F238E27FC236}">
                    <a16:creationId xmlns:a16="http://schemas.microsoft.com/office/drawing/2014/main" id="{E8F031EC-A831-467A-A2AC-80194104DA91}"/>
                  </a:ext>
                </a:extLst>
              </p:cNvPr>
              <p:cNvSpPr>
                <a:spLocks noGrp="1" noRot="1" noChangeAspect="1" noMove="1" noResize="1" noEditPoints="1" noAdjustHandles="1" noChangeArrowheads="1" noChangeShapeType="1" noTextEdit="1"/>
              </p:cNvSpPr>
              <p:nvPr>
                <p:ph idx="1"/>
              </p:nvPr>
            </p:nvSpPr>
            <p:spPr>
              <a:xfrm>
                <a:off x="1534696" y="887768"/>
                <a:ext cx="9520158" cy="5246702"/>
              </a:xfrm>
              <a:blipFill>
                <a:blip r:embed="rId2"/>
                <a:stretch>
                  <a:fillRect l="-320" t="-233" r="-833"/>
                </a:stretch>
              </a:blipFill>
            </p:spPr>
            <p:txBody>
              <a:bodyPr/>
              <a:lstStyle/>
              <a:p>
                <a:r>
                  <a:rPr lang="en-IN">
                    <a:noFill/>
                  </a:rPr>
                  <a:t> </a:t>
                </a:r>
              </a:p>
            </p:txBody>
          </p:sp>
        </mc:Fallback>
      </mc:AlternateContent>
    </p:spTree>
    <p:extLst>
      <p:ext uri="{BB962C8B-B14F-4D97-AF65-F5344CB8AC3E}">
        <p14:creationId xmlns:p14="http://schemas.microsoft.com/office/powerpoint/2010/main" val="16378088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39A144-2B5A-DD88-748C-CE9A707E68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03DF88-E3E5-B5C6-E3E1-BD17464C4627}"/>
              </a:ext>
            </a:extLst>
          </p:cNvPr>
          <p:cNvSpPr>
            <a:spLocks noGrp="1"/>
          </p:cNvSpPr>
          <p:nvPr>
            <p:ph type="title"/>
          </p:nvPr>
        </p:nvSpPr>
        <p:spPr>
          <a:xfrm>
            <a:off x="1534696" y="716726"/>
            <a:ext cx="9520158" cy="755077"/>
          </a:xfrm>
        </p:spPr>
        <p:txBody>
          <a:bodyPr/>
          <a:lstStyle/>
          <a:p>
            <a:r>
              <a:rPr lang="en-US" dirty="0"/>
              <a:t>Pentaquark mass spectra</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EA25865-07F1-A25A-67E7-55CCAE7DB35F}"/>
                  </a:ext>
                </a:extLst>
              </p:cNvPr>
              <p:cNvSpPr>
                <a:spLocks noGrp="1"/>
              </p:cNvSpPr>
              <p:nvPr>
                <p:ph idx="1"/>
              </p:nvPr>
            </p:nvSpPr>
            <p:spPr>
              <a:xfrm>
                <a:off x="1534696" y="2272684"/>
                <a:ext cx="9520158" cy="3904374"/>
              </a:xfrm>
            </p:spPr>
            <p:txBody>
              <a:bodyPr>
                <a:normAutofit fontScale="85000" lnSpcReduction="20000"/>
              </a:bodyPr>
              <a:lstStyle/>
              <a:p>
                <a:pPr algn="just"/>
                <a:r>
                  <a:rPr lang="en-US" dirty="0"/>
                  <a:t>Here, we calculate the mass spectra of </a:t>
                </a:r>
                <a14:m>
                  <m:oMath xmlns:m="http://schemas.openxmlformats.org/officeDocument/2006/math">
                    <m:r>
                      <a:rPr lang="en-US" i="1" dirty="0">
                        <a:latin typeface="Cambria Math" panose="02040503050406030204" pitchFamily="18" charset="0"/>
                      </a:rPr>
                      <m:t>[</m:t>
                    </m:r>
                    <m:r>
                      <a:rPr lang="en-IN" b="0" i="1" dirty="0" smtClean="0">
                        <a:latin typeface="Cambria Math" panose="02040503050406030204" pitchFamily="18" charset="0"/>
                      </a:rPr>
                      <m:t>𝑛</m:t>
                    </m:r>
                    <m:r>
                      <a:rPr lang="en-US" i="1" dirty="0">
                        <a:latin typeface="Cambria Math" panose="02040503050406030204" pitchFamily="18" charset="0"/>
                      </a:rPr>
                      <m:t>𝑐</m:t>
                    </m:r>
                    <m:r>
                      <a:rPr lang="en-US" i="1" dirty="0">
                        <a:latin typeface="Cambria Math" panose="02040503050406030204" pitchFamily="18" charset="0"/>
                      </a:rPr>
                      <m:t>][</m:t>
                    </m:r>
                    <m:r>
                      <a:rPr lang="en-IN" b="0" i="1" dirty="0" smtClean="0">
                        <a:latin typeface="Cambria Math" panose="02040503050406030204" pitchFamily="18" charset="0"/>
                      </a:rPr>
                      <m:t>𝑛</m:t>
                    </m:r>
                    <m:r>
                      <a:rPr lang="en-US" i="1" dirty="0">
                        <a:latin typeface="Cambria Math" panose="02040503050406030204" pitchFamily="18" charset="0"/>
                      </a:rPr>
                      <m:t>𝑐</m:t>
                    </m:r>
                    <m:r>
                      <a:rPr lang="en-US" i="1" dirty="0">
                        <a:latin typeface="Cambria Math" panose="02040503050406030204" pitchFamily="18" charset="0"/>
                      </a:rPr>
                      <m:t>]</m:t>
                    </m:r>
                    <m:acc>
                      <m:accPr>
                        <m:chr m:val="̅"/>
                        <m:ctrlPr>
                          <a:rPr lang="en-US" i="1">
                            <a:latin typeface="Cambria Math" panose="02040503050406030204" pitchFamily="18" charset="0"/>
                          </a:rPr>
                        </m:ctrlPr>
                      </m:accPr>
                      <m:e>
                        <m:r>
                          <a:rPr lang="en-GB" i="1">
                            <a:latin typeface="Cambria Math" panose="02040503050406030204" pitchFamily="18" charset="0"/>
                          </a:rPr>
                          <m:t>𝑐</m:t>
                        </m:r>
                      </m:e>
                    </m:acc>
                  </m:oMath>
                </a14:m>
                <a:r>
                  <a:rPr lang="en-US" i="1" dirty="0"/>
                  <a:t>, </a:t>
                </a:r>
                <a14:m>
                  <m:oMath xmlns:m="http://schemas.openxmlformats.org/officeDocument/2006/math">
                    <m:r>
                      <a:rPr lang="en-US" i="1" dirty="0">
                        <a:latin typeface="Cambria Math" panose="02040503050406030204" pitchFamily="18" charset="0"/>
                      </a:rPr>
                      <m:t>[</m:t>
                    </m:r>
                    <m:r>
                      <a:rPr lang="en-IN" b="0" i="1" dirty="0" smtClean="0">
                        <a:latin typeface="Cambria Math" panose="02040503050406030204" pitchFamily="18" charset="0"/>
                      </a:rPr>
                      <m:t>𝑛𝑛</m:t>
                    </m:r>
                    <m:r>
                      <a:rPr lang="en-US" i="1" dirty="0">
                        <a:latin typeface="Cambria Math" panose="02040503050406030204" pitchFamily="18" charset="0"/>
                      </a:rPr>
                      <m:t>][</m:t>
                    </m:r>
                    <m:r>
                      <a:rPr lang="en-IN" b="0" i="1" dirty="0" smtClean="0">
                        <a:latin typeface="Cambria Math" panose="02040503050406030204" pitchFamily="18" charset="0"/>
                      </a:rPr>
                      <m:t>𝑛𝑛</m:t>
                    </m:r>
                    <m:r>
                      <a:rPr lang="en-US" i="1" dirty="0">
                        <a:latin typeface="Cambria Math" panose="02040503050406030204" pitchFamily="18" charset="0"/>
                      </a:rPr>
                      <m:t>]</m:t>
                    </m:r>
                    <m:acc>
                      <m:accPr>
                        <m:chr m:val="̅"/>
                        <m:ctrlPr>
                          <a:rPr lang="en-US" i="1">
                            <a:latin typeface="Cambria Math" panose="02040503050406030204" pitchFamily="18" charset="0"/>
                          </a:rPr>
                        </m:ctrlPr>
                      </m:accPr>
                      <m:e>
                        <m:r>
                          <a:rPr lang="en-GB" i="1">
                            <a:latin typeface="Cambria Math" panose="02040503050406030204" pitchFamily="18" charset="0"/>
                          </a:rPr>
                          <m:t>𝑐</m:t>
                        </m:r>
                      </m:e>
                    </m:acc>
                  </m:oMath>
                </a14:m>
                <a:r>
                  <a:rPr lang="en-US" i="1" dirty="0"/>
                  <a:t> </a:t>
                </a:r>
                <a:r>
                  <a:rPr lang="en-US" dirty="0"/>
                  <a:t>and </a:t>
                </a:r>
                <a14:m>
                  <m:oMath xmlns:m="http://schemas.openxmlformats.org/officeDocument/2006/math">
                    <m:r>
                      <a:rPr lang="en-US" i="1" dirty="0">
                        <a:latin typeface="Cambria Math" panose="02040503050406030204" pitchFamily="18" charset="0"/>
                      </a:rPr>
                      <m:t>[</m:t>
                    </m:r>
                    <m:r>
                      <a:rPr lang="en-IN" b="0" i="1" dirty="0" smtClean="0">
                        <a:latin typeface="Cambria Math" panose="02040503050406030204" pitchFamily="18" charset="0"/>
                      </a:rPr>
                      <m:t>𝑛𝑛</m:t>
                    </m:r>
                    <m:r>
                      <a:rPr lang="en-US" i="1" dirty="0">
                        <a:latin typeface="Cambria Math" panose="02040503050406030204" pitchFamily="18" charset="0"/>
                      </a:rPr>
                      <m:t>][</m:t>
                    </m:r>
                    <m:r>
                      <a:rPr lang="en-IN" b="0" i="1" dirty="0" smtClean="0">
                        <a:latin typeface="Cambria Math" panose="02040503050406030204" pitchFamily="18" charset="0"/>
                      </a:rPr>
                      <m:t>𝑛</m:t>
                    </m:r>
                    <m:r>
                      <a:rPr lang="en-US" i="1" dirty="0">
                        <a:latin typeface="Cambria Math" panose="02040503050406030204" pitchFamily="18" charset="0"/>
                      </a:rPr>
                      <m:t>𝑐</m:t>
                    </m:r>
                    <m:r>
                      <a:rPr lang="en-US" i="1" dirty="0">
                        <a:latin typeface="Cambria Math" panose="02040503050406030204" pitchFamily="18" charset="0"/>
                      </a:rPr>
                      <m:t>]</m:t>
                    </m:r>
                    <m:acc>
                      <m:accPr>
                        <m:chr m:val="̅"/>
                        <m:ctrlPr>
                          <a:rPr lang="en-US" i="1">
                            <a:latin typeface="Cambria Math" panose="02040503050406030204" pitchFamily="18" charset="0"/>
                          </a:rPr>
                        </m:ctrlPr>
                      </m:accPr>
                      <m:e>
                        <m:r>
                          <a:rPr lang="en-GB" i="1">
                            <a:latin typeface="Cambria Math" panose="02040503050406030204" pitchFamily="18" charset="0"/>
                          </a:rPr>
                          <m:t>𝑐</m:t>
                        </m:r>
                      </m:e>
                    </m:acc>
                  </m:oMath>
                </a14:m>
                <a:r>
                  <a:rPr lang="en-US" dirty="0"/>
                  <a:t> pentaquarks while considering them as the compact bound states of two diquarks and an anti charm quark. </a:t>
                </a:r>
              </a:p>
              <a:p>
                <a:pPr algn="just"/>
                <a:r>
                  <a:rPr lang="en-GB" dirty="0"/>
                  <a:t>Each diquark is treated as a correlated quark pair without internal spatial excitation, so that all orbital degrees of freedom reside in the relative motion between the two diquarks and between the diquark–diquark cluster and the antiquark.</a:t>
                </a:r>
              </a:p>
              <a:p>
                <a:pPr algn="just"/>
                <a:r>
                  <a:rPr lang="en-GB" dirty="0"/>
                  <a:t>A diquark does not form a </a:t>
                </a:r>
                <a:r>
                  <a:rPr lang="en-GB" dirty="0" err="1"/>
                  <a:t>color</a:t>
                </a:r>
                <a:r>
                  <a:rPr lang="en-GB" dirty="0"/>
                  <a:t> singlet by itself and thus acts as an effective constituent that can only appear inside hadrons.</a:t>
                </a:r>
                <a:endParaRPr lang="en-US" dirty="0"/>
              </a:p>
              <a:p>
                <a:pPr algn="just"/>
                <a:r>
                  <a:rPr lang="en-GB" dirty="0"/>
                  <a:t>We mainly adopt diquarks in the antisymmetric </a:t>
                </a:r>
                <a:r>
                  <a:rPr lang="en-GB" dirty="0" err="1"/>
                  <a:t>color</a:t>
                </a:r>
                <a:r>
                  <a:rPr lang="en-GB" dirty="0"/>
                  <a:t> anti-triplet </a:t>
                </a:r>
                <a14:m>
                  <m:oMath xmlns:m="http://schemas.openxmlformats.org/officeDocument/2006/math">
                    <m:bar>
                      <m:barPr>
                        <m:pos m:val="top"/>
                        <m:ctrlPr>
                          <a:rPr lang="en-US" i="1" dirty="0">
                            <a:latin typeface="Cambria Math" panose="02040503050406030204" pitchFamily="18" charset="0"/>
                          </a:rPr>
                        </m:ctrlPr>
                      </m:barPr>
                      <m:e>
                        <m:r>
                          <a:rPr lang="en-US" i="1" dirty="0">
                            <a:latin typeface="Cambria Math" panose="02040503050406030204" pitchFamily="18" charset="0"/>
                          </a:rPr>
                          <m:t>3</m:t>
                        </m:r>
                      </m:e>
                    </m:bar>
                  </m:oMath>
                </a14:m>
                <a:r>
                  <a:rPr lang="en-US" dirty="0"/>
                  <a:t> </a:t>
                </a:r>
                <a:r>
                  <a:rPr lang="en-GB" dirty="0"/>
                  <a:t>channel, which is attractive under one-gluon exchange; two such diquarks combine as </a:t>
                </a:r>
                <a14:m>
                  <m:oMath xmlns:m="http://schemas.openxmlformats.org/officeDocument/2006/math">
                    <m:bar>
                      <m:barPr>
                        <m:pos m:val="top"/>
                        <m:ctrlPr>
                          <a:rPr lang="en-US" i="1" dirty="0">
                            <a:latin typeface="Cambria Math" panose="02040503050406030204" pitchFamily="18" charset="0"/>
                          </a:rPr>
                        </m:ctrlPr>
                      </m:barPr>
                      <m:e>
                        <m:r>
                          <a:rPr lang="en-US" i="1" dirty="0">
                            <a:latin typeface="Cambria Math" panose="02040503050406030204" pitchFamily="18" charset="0"/>
                          </a:rPr>
                          <m:t>3</m:t>
                        </m:r>
                      </m:e>
                    </m:bar>
                    <m:r>
                      <a:rPr lang="en-US" i="1" dirty="0">
                        <a:latin typeface="Cambria Math" panose="02040503050406030204" pitchFamily="18" charset="0"/>
                      </a:rPr>
                      <m:t>⊗</m:t>
                    </m:r>
                  </m:oMath>
                </a14:m>
                <a:r>
                  <a:rPr lang="en-US" dirty="0"/>
                  <a:t> </a:t>
                </a:r>
                <a14:m>
                  <m:oMath xmlns:m="http://schemas.openxmlformats.org/officeDocument/2006/math">
                    <m:bar>
                      <m:barPr>
                        <m:pos m:val="top"/>
                        <m:ctrlPr>
                          <a:rPr lang="en-US" i="1" dirty="0">
                            <a:latin typeface="Cambria Math" panose="02040503050406030204" pitchFamily="18" charset="0"/>
                          </a:rPr>
                        </m:ctrlPr>
                      </m:barPr>
                      <m:e>
                        <m:r>
                          <a:rPr lang="en-US" i="1" dirty="0">
                            <a:latin typeface="Cambria Math" panose="02040503050406030204" pitchFamily="18" charset="0"/>
                          </a:rPr>
                          <m:t>3</m:t>
                        </m:r>
                      </m:e>
                    </m:bar>
                    <m:r>
                      <a:rPr lang="en-GB" b="0" i="1" dirty="0" smtClean="0">
                        <a:latin typeface="Cambria Math" panose="02040503050406030204" pitchFamily="18" charset="0"/>
                      </a:rPr>
                      <m:t>=</m:t>
                    </m:r>
                    <m:r>
                      <a:rPr lang="en-GB" b="0" i="1" dirty="0" smtClean="0">
                        <a:latin typeface="Cambria Math" panose="02040503050406030204" pitchFamily="18" charset="0"/>
                      </a:rPr>
                      <m:t>3</m:t>
                    </m:r>
                    <m:r>
                      <a:rPr lang="en-GB" b="0" i="1" dirty="0" smtClean="0">
                        <a:latin typeface="Cambria Math" panose="02040503050406030204" pitchFamily="18" charset="0"/>
                        <a:ea typeface="Cambria Math" panose="02040503050406030204" pitchFamily="18" charset="0"/>
                      </a:rPr>
                      <m:t>⊕</m:t>
                    </m:r>
                    <m:bar>
                      <m:barPr>
                        <m:pos m:val="top"/>
                        <m:ctrlPr>
                          <a:rPr lang="en-US" i="1" dirty="0">
                            <a:latin typeface="Cambria Math" panose="02040503050406030204" pitchFamily="18" charset="0"/>
                          </a:rPr>
                        </m:ctrlPr>
                      </m:barPr>
                      <m:e>
                        <m:r>
                          <a:rPr lang="en-GB" b="0" i="1" dirty="0" smtClean="0">
                            <a:latin typeface="Cambria Math" panose="02040503050406030204" pitchFamily="18" charset="0"/>
                          </a:rPr>
                          <m:t>6</m:t>
                        </m:r>
                      </m:e>
                    </m:bar>
                  </m:oMath>
                </a14:m>
                <a:r>
                  <a:rPr lang="en-US" dirty="0"/>
                  <a:t> </a:t>
                </a:r>
                <a:r>
                  <a:rPr lang="en-GB" dirty="0"/>
                  <a:t>to form a </a:t>
                </a:r>
                <a:r>
                  <a:rPr lang="en-GB" dirty="0" err="1"/>
                  <a:t>color</a:t>
                </a:r>
                <a:r>
                  <a:rPr lang="en-GB" dirty="0"/>
                  <a:t>-triplet subsystem that couples with the anti-charm quark (</a:t>
                </a:r>
                <a14:m>
                  <m:oMath xmlns:m="http://schemas.openxmlformats.org/officeDocument/2006/math">
                    <m:bar>
                      <m:barPr>
                        <m:pos m:val="top"/>
                        <m:ctrlPr>
                          <a:rPr lang="en-US" i="1" dirty="0">
                            <a:latin typeface="Cambria Math" panose="02040503050406030204" pitchFamily="18" charset="0"/>
                          </a:rPr>
                        </m:ctrlPr>
                      </m:barPr>
                      <m:e>
                        <m:r>
                          <a:rPr lang="en-US" i="1" dirty="0">
                            <a:latin typeface="Cambria Math" panose="02040503050406030204" pitchFamily="18" charset="0"/>
                          </a:rPr>
                          <m:t>3</m:t>
                        </m:r>
                      </m:e>
                    </m:bar>
                  </m:oMath>
                </a14:m>
                <a:r>
                  <a:rPr lang="en-GB" dirty="0"/>
                  <a:t>) </a:t>
                </a:r>
                <a:r>
                  <a:rPr lang="en-IN" dirty="0"/>
                  <a:t>into an overall singlet, </a:t>
                </a:r>
                <a14:m>
                  <m:oMath xmlns:m="http://schemas.openxmlformats.org/officeDocument/2006/math">
                    <m:r>
                      <a:rPr lang="en-GB" b="0" i="1" dirty="0" smtClean="0">
                        <a:latin typeface="Cambria Math" panose="02040503050406030204" pitchFamily="18" charset="0"/>
                      </a:rPr>
                      <m:t>3</m:t>
                    </m:r>
                    <m:r>
                      <a:rPr lang="en-US" i="1" dirty="0">
                        <a:latin typeface="Cambria Math" panose="02040503050406030204" pitchFamily="18" charset="0"/>
                      </a:rPr>
                      <m:t>⊗</m:t>
                    </m:r>
                  </m:oMath>
                </a14:m>
                <a:r>
                  <a:rPr lang="en-US" dirty="0"/>
                  <a:t> </a:t>
                </a:r>
                <a14:m>
                  <m:oMath xmlns:m="http://schemas.openxmlformats.org/officeDocument/2006/math">
                    <m:bar>
                      <m:barPr>
                        <m:pos m:val="top"/>
                        <m:ctrlPr>
                          <a:rPr lang="en-US" i="1" dirty="0">
                            <a:latin typeface="Cambria Math" panose="02040503050406030204" pitchFamily="18" charset="0"/>
                          </a:rPr>
                        </m:ctrlPr>
                      </m:barPr>
                      <m:e>
                        <m:r>
                          <a:rPr lang="en-US" i="1" dirty="0">
                            <a:latin typeface="Cambria Math" panose="02040503050406030204" pitchFamily="18" charset="0"/>
                          </a:rPr>
                          <m:t>3</m:t>
                        </m:r>
                      </m:e>
                    </m:bar>
                    <m:r>
                      <a:rPr lang="en-GB" b="0" i="1" dirty="0" smtClean="0">
                        <a:latin typeface="Cambria Math" panose="02040503050406030204" pitchFamily="18" charset="0"/>
                      </a:rPr>
                      <m:t>=</m:t>
                    </m:r>
                    <m:r>
                      <a:rPr lang="en-GB" b="0" i="1" dirty="0" smtClean="0">
                        <a:latin typeface="Cambria Math" panose="02040503050406030204" pitchFamily="18" charset="0"/>
                      </a:rPr>
                      <m:t>1</m:t>
                    </m:r>
                    <m:r>
                      <a:rPr lang="en-GB" i="1" dirty="0">
                        <a:latin typeface="Cambria Math" panose="02040503050406030204" pitchFamily="18" charset="0"/>
                        <a:ea typeface="Cambria Math" panose="02040503050406030204" pitchFamily="18" charset="0"/>
                      </a:rPr>
                      <m:t>⊕</m:t>
                    </m:r>
                    <m:r>
                      <a:rPr lang="en-GB" b="0" i="1" dirty="0" smtClean="0">
                        <a:latin typeface="Cambria Math" panose="02040503050406030204" pitchFamily="18" charset="0"/>
                      </a:rPr>
                      <m:t>8</m:t>
                    </m:r>
                  </m:oMath>
                </a14:m>
                <a:r>
                  <a:rPr lang="en-US" dirty="0"/>
                  <a:t>. </a:t>
                </a:r>
              </a:p>
              <a:p>
                <a:pPr algn="just"/>
                <a:r>
                  <a:rPr lang="en-GB" dirty="0"/>
                  <a:t>Although sextet diquarks and more complicated </a:t>
                </a:r>
                <a:r>
                  <a:rPr lang="en-GB" dirty="0" err="1"/>
                  <a:t>color</a:t>
                </a:r>
                <a:r>
                  <a:rPr lang="en-GB" dirty="0"/>
                  <a:t> couplings are in principle allowed, they are energetically </a:t>
                </a:r>
                <a:r>
                  <a:rPr lang="en-GB" dirty="0" err="1"/>
                  <a:t>disfavored</a:t>
                </a:r>
                <a:r>
                  <a:rPr lang="en-GB" dirty="0"/>
                  <a:t> and therefore neglected in the present effective description</a:t>
                </a:r>
                <a:endParaRPr lang="en-US" dirty="0"/>
              </a:p>
            </p:txBody>
          </p:sp>
        </mc:Choice>
        <mc:Fallback xmlns="">
          <p:sp>
            <p:nvSpPr>
              <p:cNvPr id="3" name="Content Placeholder 2">
                <a:extLst>
                  <a:ext uri="{FF2B5EF4-FFF2-40B4-BE49-F238E27FC236}">
                    <a16:creationId xmlns:a16="http://schemas.microsoft.com/office/drawing/2014/main" id="{7EA25865-07F1-A25A-67E7-55CCAE7DB35F}"/>
                  </a:ext>
                </a:extLst>
              </p:cNvPr>
              <p:cNvSpPr>
                <a:spLocks noGrp="1" noRot="1" noChangeAspect="1" noMove="1" noResize="1" noEditPoints="1" noAdjustHandles="1" noChangeArrowheads="1" noChangeShapeType="1" noTextEdit="1"/>
              </p:cNvSpPr>
              <p:nvPr>
                <p:ph idx="1"/>
              </p:nvPr>
            </p:nvSpPr>
            <p:spPr>
              <a:xfrm>
                <a:off x="1534696" y="2272684"/>
                <a:ext cx="9520158" cy="3904374"/>
              </a:xfrm>
              <a:blipFill>
                <a:blip r:embed="rId3"/>
                <a:stretch>
                  <a:fillRect l="-320" t="-625" r="-448"/>
                </a:stretch>
              </a:blipFill>
            </p:spPr>
            <p:txBody>
              <a:bodyPr/>
              <a:lstStyle/>
              <a:p>
                <a:r>
                  <a:rPr lang="en-IN">
                    <a:noFill/>
                  </a:rPr>
                  <a:t> </a:t>
                </a:r>
              </a:p>
            </p:txBody>
          </p:sp>
        </mc:Fallback>
      </mc:AlternateContent>
      <p:sp>
        <p:nvSpPr>
          <p:cNvPr id="4" name="TextBox 3">
            <a:extLst>
              <a:ext uri="{FF2B5EF4-FFF2-40B4-BE49-F238E27FC236}">
                <a16:creationId xmlns:a16="http://schemas.microsoft.com/office/drawing/2014/main" id="{A7F58900-BB45-1FF0-895D-21D5CA9FCEE7}"/>
              </a:ext>
            </a:extLst>
          </p:cNvPr>
          <p:cNvSpPr txBox="1"/>
          <p:nvPr/>
        </p:nvSpPr>
        <p:spPr>
          <a:xfrm>
            <a:off x="1534696" y="1584875"/>
            <a:ext cx="9520158" cy="461665"/>
          </a:xfrm>
          <a:prstGeom prst="rect">
            <a:avLst/>
          </a:prstGeom>
          <a:noFill/>
        </p:spPr>
        <p:txBody>
          <a:bodyPr wrap="square" rtlCol="0">
            <a:spAutoFit/>
          </a:bodyPr>
          <a:lstStyle/>
          <a:p>
            <a:pPr marL="342900" lvl="1" indent="-342900">
              <a:buFont typeface="Arial" panose="020B0604020202020204" pitchFamily="34" charset="0"/>
              <a:buChar char="•"/>
            </a:pPr>
            <a:r>
              <a:rPr lang="en-GB" sz="2400" b="1" dirty="0">
                <a:solidFill>
                  <a:schemeClr val="accent5">
                    <a:lumMod val="75000"/>
                  </a:schemeClr>
                </a:solidFill>
              </a:rPr>
              <a:t>The five-quark state in the diquark-diquark-antiquark picture</a:t>
            </a:r>
          </a:p>
        </p:txBody>
      </p:sp>
    </p:spTree>
    <p:extLst>
      <p:ext uri="{BB962C8B-B14F-4D97-AF65-F5344CB8AC3E}">
        <p14:creationId xmlns:p14="http://schemas.microsoft.com/office/powerpoint/2010/main" val="30946465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itle 1">
                <a:extLst>
                  <a:ext uri="{FF2B5EF4-FFF2-40B4-BE49-F238E27FC236}">
                    <a16:creationId xmlns:a16="http://schemas.microsoft.com/office/drawing/2014/main" id="{87D3241B-9BA1-4034-A498-CFB49B125C71}"/>
                  </a:ext>
                </a:extLst>
              </p:cNvPr>
              <p:cNvSpPr>
                <a:spLocks noGrp="1"/>
              </p:cNvSpPr>
              <p:nvPr>
                <p:ph type="title"/>
              </p:nvPr>
            </p:nvSpPr>
            <p:spPr>
              <a:xfrm>
                <a:off x="1535113" y="618108"/>
                <a:ext cx="9520237" cy="1049337"/>
              </a:xfrm>
            </p:spPr>
            <p:txBody>
              <a:bodyPr>
                <a:noAutofit/>
              </a:bodyPr>
              <a:lstStyle/>
              <a:p>
                <a:r>
                  <a:rPr lang="en-US" sz="2800" dirty="0"/>
                  <a:t>Mass spectra of </a:t>
                </a:r>
                <a14:m>
                  <m:oMath xmlns:m="http://schemas.openxmlformats.org/officeDocument/2006/math">
                    <m:r>
                      <a:rPr lang="en-IN" sz="2800" b="0" i="1" smtClean="0">
                        <a:latin typeface="Cambria Math" panose="02040503050406030204" pitchFamily="18" charset="0"/>
                      </a:rPr>
                      <m:t>𝑛𝑛𝑛𝑐</m:t>
                    </m:r>
                    <m:acc>
                      <m:accPr>
                        <m:chr m:val="̅"/>
                        <m:ctrlPr>
                          <a:rPr lang="en-US" sz="2800" i="1">
                            <a:latin typeface="Cambria Math" panose="02040503050406030204" pitchFamily="18" charset="0"/>
                          </a:rPr>
                        </m:ctrlPr>
                      </m:accPr>
                      <m:e>
                        <m:r>
                          <a:rPr lang="en-US" sz="2800" i="1">
                            <a:latin typeface="Cambria Math" panose="02040503050406030204" pitchFamily="18" charset="0"/>
                          </a:rPr>
                          <m:t>𝑐</m:t>
                        </m:r>
                      </m:e>
                    </m:acc>
                  </m:oMath>
                </a14:m>
                <a:r>
                  <a:rPr lang="en-US" sz="2800" i="1" dirty="0"/>
                  <a:t>, </a:t>
                </a:r>
                <a14:m>
                  <m:oMath xmlns:m="http://schemas.openxmlformats.org/officeDocument/2006/math">
                    <m:r>
                      <a:rPr lang="en-IN" sz="2800" i="1">
                        <a:latin typeface="Cambria Math" panose="02040503050406030204" pitchFamily="18" charset="0"/>
                      </a:rPr>
                      <m:t>𝑛𝑛𝑛</m:t>
                    </m:r>
                    <m:r>
                      <a:rPr lang="en-IN" sz="2800" b="0" i="1" smtClean="0">
                        <a:latin typeface="Cambria Math" panose="02040503050406030204" pitchFamily="18" charset="0"/>
                      </a:rPr>
                      <m:t>𝑛</m:t>
                    </m:r>
                    <m:acc>
                      <m:accPr>
                        <m:chr m:val="̅"/>
                        <m:ctrlPr>
                          <a:rPr lang="en-US" sz="2800" i="1">
                            <a:latin typeface="Cambria Math" panose="02040503050406030204" pitchFamily="18" charset="0"/>
                          </a:rPr>
                        </m:ctrlPr>
                      </m:accPr>
                      <m:e>
                        <m:r>
                          <a:rPr lang="en-US" sz="2800" i="1">
                            <a:latin typeface="Cambria Math" panose="02040503050406030204" pitchFamily="18" charset="0"/>
                          </a:rPr>
                          <m:t>𝑐</m:t>
                        </m:r>
                      </m:e>
                    </m:acc>
                  </m:oMath>
                </a14:m>
                <a:r>
                  <a:rPr lang="en-US" sz="2800" i="1" dirty="0"/>
                  <a:t> </a:t>
                </a:r>
                <a:r>
                  <a:rPr lang="en-US" sz="2800" dirty="0"/>
                  <a:t>and</a:t>
                </a:r>
                <a:r>
                  <a:rPr lang="en-US" sz="2800" i="1" dirty="0"/>
                  <a:t> </a:t>
                </a:r>
                <a14:m>
                  <m:oMath xmlns:m="http://schemas.openxmlformats.org/officeDocument/2006/math">
                    <m:r>
                      <a:rPr lang="en-IN" sz="2800" i="1">
                        <a:latin typeface="Cambria Math" panose="02040503050406030204" pitchFamily="18" charset="0"/>
                      </a:rPr>
                      <m:t>𝑛</m:t>
                    </m:r>
                    <m:r>
                      <a:rPr lang="en-IN" sz="2800" b="0" i="1" smtClean="0">
                        <a:latin typeface="Cambria Math" panose="02040503050406030204" pitchFamily="18" charset="0"/>
                      </a:rPr>
                      <m:t>𝑐</m:t>
                    </m:r>
                    <m:r>
                      <a:rPr lang="en-IN" sz="2800" i="1">
                        <a:latin typeface="Cambria Math" panose="02040503050406030204" pitchFamily="18" charset="0"/>
                      </a:rPr>
                      <m:t>𝑛𝑐</m:t>
                    </m:r>
                    <m:acc>
                      <m:accPr>
                        <m:chr m:val="̅"/>
                        <m:ctrlPr>
                          <a:rPr lang="en-US" sz="2800" i="1">
                            <a:latin typeface="Cambria Math" panose="02040503050406030204" pitchFamily="18" charset="0"/>
                          </a:rPr>
                        </m:ctrlPr>
                      </m:accPr>
                      <m:e>
                        <m:r>
                          <a:rPr lang="en-US" sz="2800" i="1">
                            <a:latin typeface="Cambria Math" panose="02040503050406030204" pitchFamily="18" charset="0"/>
                          </a:rPr>
                          <m:t>𝑐</m:t>
                        </m:r>
                      </m:e>
                    </m:acc>
                  </m:oMath>
                </a14:m>
                <a:r>
                  <a:rPr lang="en-US" sz="2800" i="1" dirty="0"/>
                  <a:t> </a:t>
                </a:r>
                <a:r>
                  <a:rPr lang="en-US" sz="2800" dirty="0"/>
                  <a:t>pentaquark in </a:t>
                </a:r>
                <a14:m>
                  <m:oMath xmlns:m="http://schemas.openxmlformats.org/officeDocument/2006/math">
                    <m:r>
                      <a:rPr lang="en-US" sz="2800">
                        <a:latin typeface="Cambria Math" panose="02040503050406030204" pitchFamily="18" charset="0"/>
                      </a:rPr>
                      <m:t>(</m:t>
                    </m:r>
                    <m:r>
                      <a:rPr lang="en-US" sz="2800" b="0" i="1" smtClean="0">
                        <a:latin typeface="Cambria Math" panose="02040503050406030204" pitchFamily="18" charset="0"/>
                      </a:rPr>
                      <m:t>𝐽</m:t>
                    </m:r>
                    <m:r>
                      <a:rPr lang="en-US" sz="2800">
                        <a:latin typeface="Cambria Math" panose="02040503050406030204" pitchFamily="18" charset="0"/>
                      </a:rPr>
                      <m:t>,</m:t>
                    </m:r>
                    <m:sSup>
                      <m:sSupPr>
                        <m:ctrlPr>
                          <a:rPr lang="en-US" sz="2800" i="1">
                            <a:latin typeface="Cambria Math" panose="02040503050406030204" pitchFamily="18" charset="0"/>
                          </a:rPr>
                        </m:ctrlPr>
                      </m:sSupPr>
                      <m:e>
                        <m:r>
                          <a:rPr lang="en-US" sz="2800" b="0" i="1">
                            <a:latin typeface="Cambria Math" panose="02040503050406030204" pitchFamily="18" charset="0"/>
                          </a:rPr>
                          <m:t>𝑀</m:t>
                        </m:r>
                      </m:e>
                      <m:sup>
                        <m:r>
                          <a:rPr lang="en-US" sz="2800" b="0" i="1">
                            <a:latin typeface="Cambria Math" panose="02040503050406030204" pitchFamily="18" charset="0"/>
                          </a:rPr>
                          <m:t>2</m:t>
                        </m:r>
                      </m:sup>
                    </m:sSup>
                    <m:r>
                      <a:rPr lang="en-US" sz="2800">
                        <a:latin typeface="Cambria Math" panose="02040503050406030204" pitchFamily="18" charset="0"/>
                      </a:rPr>
                      <m:t>)</m:t>
                    </m:r>
                  </m:oMath>
                </a14:m>
                <a:r>
                  <a:rPr lang="en-US" sz="2800" dirty="0"/>
                  <a:t> plane </a:t>
                </a:r>
              </a:p>
            </p:txBody>
          </p:sp>
        </mc:Choice>
        <mc:Fallback xmlns="">
          <p:sp>
            <p:nvSpPr>
              <p:cNvPr id="5" name="Title 1">
                <a:extLst>
                  <a:ext uri="{FF2B5EF4-FFF2-40B4-BE49-F238E27FC236}">
                    <a16:creationId xmlns:a16="http://schemas.microsoft.com/office/drawing/2014/main" id="{87D3241B-9BA1-4034-A498-CFB49B125C71}"/>
                  </a:ext>
                </a:extLst>
              </p:cNvPr>
              <p:cNvSpPr>
                <a:spLocks noGrp="1" noRot="1" noChangeAspect="1" noMove="1" noResize="1" noEditPoints="1" noAdjustHandles="1" noChangeArrowheads="1" noChangeShapeType="1" noTextEdit="1"/>
              </p:cNvSpPr>
              <p:nvPr>
                <p:ph type="title"/>
              </p:nvPr>
            </p:nvSpPr>
            <p:spPr>
              <a:xfrm>
                <a:off x="1535113" y="618108"/>
                <a:ext cx="9520237" cy="1049337"/>
              </a:xfrm>
              <a:blipFill>
                <a:blip r:embed="rId2"/>
                <a:stretch>
                  <a:fillRect l="-1344" b="-16185"/>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6" name="Content Placeholder 2">
                <a:extLst>
                  <a:ext uri="{FF2B5EF4-FFF2-40B4-BE49-F238E27FC236}">
                    <a16:creationId xmlns:a16="http://schemas.microsoft.com/office/drawing/2014/main" id="{DC6D8C05-0B71-4E9E-8CCC-C15BCC960409}"/>
                  </a:ext>
                </a:extLst>
              </p:cNvPr>
              <p:cNvSpPr>
                <a:spLocks noGrp="1"/>
              </p:cNvSpPr>
              <p:nvPr>
                <p:ph idx="1"/>
              </p:nvPr>
            </p:nvSpPr>
            <p:spPr>
              <a:xfrm>
                <a:off x="1535113" y="1776428"/>
                <a:ext cx="9520237" cy="4313654"/>
              </a:xfrm>
            </p:spPr>
            <p:txBody>
              <a:bodyPr>
                <a:normAutofit fontScale="85000" lnSpcReduction="10000"/>
              </a:bodyPr>
              <a:lstStyle/>
              <a:p>
                <a:pPr algn="just"/>
                <a:r>
                  <a:rPr lang="en-US" dirty="0"/>
                  <a:t>Here, we use equation (16), which is an inequality to evaluate the ground-state mass bounds of the </a:t>
                </a:r>
                <a14:m>
                  <m:oMath xmlns:m="http://schemas.openxmlformats.org/officeDocument/2006/math">
                    <m:r>
                      <a:rPr lang="en-IN" i="1">
                        <a:latin typeface="Cambria Math" panose="02040503050406030204" pitchFamily="18" charset="0"/>
                      </a:rPr>
                      <m:t>𝑛𝑛𝑛𝑐</m:t>
                    </m:r>
                    <m:acc>
                      <m:accPr>
                        <m:chr m:val="̅"/>
                        <m:ctrlPr>
                          <a:rPr lang="en-US" i="1">
                            <a:latin typeface="Cambria Math" panose="02040503050406030204" pitchFamily="18" charset="0"/>
                          </a:rPr>
                        </m:ctrlPr>
                      </m:accPr>
                      <m:e>
                        <m:r>
                          <a:rPr lang="en-US" i="1">
                            <a:latin typeface="Cambria Math" panose="02040503050406030204" pitchFamily="18" charset="0"/>
                          </a:rPr>
                          <m:t>𝑐</m:t>
                        </m:r>
                      </m:e>
                    </m:acc>
                  </m:oMath>
                </a14:m>
                <a:r>
                  <a:rPr lang="en-US" dirty="0"/>
                  <a:t> pentaquark. </a:t>
                </a:r>
                <a:endParaRPr lang="en-US" i="1" dirty="0"/>
              </a:p>
              <a:p>
                <a:pPr algn="just"/>
                <a14:m>
                  <m:oMath xmlns:m="http://schemas.openxmlformats.org/officeDocument/2006/math">
                    <m:r>
                      <a:rPr lang="en-IN" i="1">
                        <a:latin typeface="Cambria Math" panose="02040503050406030204" pitchFamily="18" charset="0"/>
                      </a:rPr>
                      <m:t>𝑛𝑛𝑛𝑐</m:t>
                    </m:r>
                    <m:acc>
                      <m:accPr>
                        <m:chr m:val="̅"/>
                        <m:ctrlPr>
                          <a:rPr lang="en-US" i="1">
                            <a:latin typeface="Cambria Math" panose="02040503050406030204" pitchFamily="18" charset="0"/>
                          </a:rPr>
                        </m:ctrlPr>
                      </m:accPr>
                      <m:e>
                        <m:r>
                          <a:rPr lang="en-US" i="1">
                            <a:latin typeface="Cambria Math" panose="02040503050406030204" pitchFamily="18" charset="0"/>
                          </a:rPr>
                          <m:t>𝑐</m:t>
                        </m:r>
                      </m:e>
                    </m:acc>
                  </m:oMath>
                </a14:m>
                <a:r>
                  <a:rPr lang="en-US" dirty="0"/>
                  <a:t> pentaquark is considered to be composed of </a:t>
                </a:r>
                <a14:m>
                  <m:oMath xmlns:m="http://schemas.openxmlformats.org/officeDocument/2006/math">
                    <m:r>
                      <a:rPr lang="en-IN" b="0" i="1" smtClean="0">
                        <a:latin typeface="Cambria Math" panose="02040503050406030204" pitchFamily="18" charset="0"/>
                      </a:rPr>
                      <m:t>𝑛𝑛</m:t>
                    </m:r>
                  </m:oMath>
                </a14:m>
                <a:r>
                  <a:rPr lang="en-US" dirty="0"/>
                  <a:t> and </a:t>
                </a:r>
                <a14:m>
                  <m:oMath xmlns:m="http://schemas.openxmlformats.org/officeDocument/2006/math">
                    <m:r>
                      <a:rPr lang="en-IN" i="1">
                        <a:latin typeface="Cambria Math" panose="02040503050406030204" pitchFamily="18" charset="0"/>
                      </a:rPr>
                      <m:t>𝑛</m:t>
                    </m:r>
                    <m:r>
                      <a:rPr lang="en-IN" b="0" i="1" smtClean="0">
                        <a:latin typeface="Cambria Math" panose="02040503050406030204" pitchFamily="18" charset="0"/>
                      </a:rPr>
                      <m:t>𝑐</m:t>
                    </m:r>
                  </m:oMath>
                </a14:m>
                <a:r>
                  <a:rPr lang="en-US" dirty="0"/>
                  <a:t> diquarks and </a:t>
                </a:r>
                <a14:m>
                  <m:oMath xmlns:m="http://schemas.openxmlformats.org/officeDocument/2006/math">
                    <m:acc>
                      <m:accPr>
                        <m:chr m:val="̅"/>
                        <m:ctrlPr>
                          <a:rPr lang="en-US" i="1">
                            <a:latin typeface="Cambria Math" panose="02040503050406030204" pitchFamily="18" charset="0"/>
                          </a:rPr>
                        </m:ctrlPr>
                      </m:accPr>
                      <m:e>
                        <m:r>
                          <a:rPr lang="en-US" b="0" i="1" smtClean="0">
                            <a:latin typeface="Cambria Math" panose="02040503050406030204" pitchFamily="18" charset="0"/>
                          </a:rPr>
                          <m:t>𝑐</m:t>
                        </m:r>
                      </m:e>
                    </m:acc>
                  </m:oMath>
                </a14:m>
                <a:r>
                  <a:rPr lang="en-US" dirty="0"/>
                  <a:t> anti-quark. </a:t>
                </a:r>
              </a:p>
              <a:p>
                <a:pPr algn="just"/>
                <a:r>
                  <a:rPr lang="en-US" dirty="0"/>
                  <a:t>In eq (16), if we take </a:t>
                </a:r>
                <a14:m>
                  <m:oMath xmlns:m="http://schemas.openxmlformats.org/officeDocument/2006/math">
                    <m:r>
                      <a:rPr lang="en-US" b="1" i="1">
                        <a:latin typeface="Cambria Math" panose="02040503050406030204" pitchFamily="18" charset="0"/>
                      </a:rPr>
                      <m:t>𝒊</m:t>
                    </m:r>
                    <m:r>
                      <a:rPr lang="en-US" b="1" i="1">
                        <a:latin typeface="Cambria Math" panose="02040503050406030204" pitchFamily="18" charset="0"/>
                      </a:rPr>
                      <m:t>=[</m:t>
                    </m:r>
                    <m:r>
                      <a:rPr lang="en-IN" b="1" i="1" smtClean="0">
                        <a:latin typeface="Cambria Math" panose="02040503050406030204" pitchFamily="18" charset="0"/>
                      </a:rPr>
                      <m:t>𝒏𝒏</m:t>
                    </m:r>
                    <m:r>
                      <a:rPr lang="en-US" b="1" i="1">
                        <a:latin typeface="Cambria Math" panose="02040503050406030204" pitchFamily="18" charset="0"/>
                      </a:rPr>
                      <m:t>]</m:t>
                    </m:r>
                  </m:oMath>
                </a14:m>
                <a:r>
                  <a:rPr lang="en-US" dirty="0"/>
                  <a:t>, </a:t>
                </a:r>
                <a14:m>
                  <m:oMath xmlns:m="http://schemas.openxmlformats.org/officeDocument/2006/math">
                    <m:r>
                      <a:rPr lang="en-US" b="1" i="1">
                        <a:latin typeface="Cambria Math" panose="02040503050406030204" pitchFamily="18" charset="0"/>
                      </a:rPr>
                      <m:t>𝒋</m:t>
                    </m:r>
                    <m:r>
                      <a:rPr lang="en-US" b="1" i="1">
                        <a:latin typeface="Cambria Math" panose="02040503050406030204" pitchFamily="18" charset="0"/>
                      </a:rPr>
                      <m:t>=[</m:t>
                    </m:r>
                    <m:r>
                      <a:rPr lang="en-IN" b="1" i="1" smtClean="0">
                        <a:latin typeface="Cambria Math" panose="02040503050406030204" pitchFamily="18" charset="0"/>
                      </a:rPr>
                      <m:t>𝒏</m:t>
                    </m:r>
                    <m:r>
                      <a:rPr lang="en-US" b="1" i="1" smtClean="0">
                        <a:latin typeface="Cambria Math" panose="02040503050406030204" pitchFamily="18" charset="0"/>
                      </a:rPr>
                      <m:t>𝒄</m:t>
                    </m:r>
                    <m:r>
                      <a:rPr lang="en-US" b="1" i="1">
                        <a:latin typeface="Cambria Math" panose="02040503050406030204" pitchFamily="18" charset="0"/>
                      </a:rPr>
                      <m:t>]</m:t>
                    </m:r>
                  </m:oMath>
                </a14:m>
                <a:r>
                  <a:rPr lang="en-US" dirty="0"/>
                  <a:t>, and </a:t>
                </a:r>
                <a14:m>
                  <m:oMath xmlns:m="http://schemas.openxmlformats.org/officeDocument/2006/math">
                    <m:r>
                      <a:rPr lang="en-IN" b="1" i="1" smtClean="0">
                        <a:latin typeface="Cambria Math" panose="02040503050406030204" pitchFamily="18" charset="0"/>
                      </a:rPr>
                      <m:t>𝒒</m:t>
                    </m:r>
                    <m:r>
                      <a:rPr lang="en-IN" b="1" i="1" smtClean="0">
                        <a:latin typeface="Cambria Math" panose="02040503050406030204" pitchFamily="18" charset="0"/>
                      </a:rPr>
                      <m:t>=</m:t>
                    </m:r>
                    <m:acc>
                      <m:accPr>
                        <m:chr m:val="̅"/>
                        <m:ctrlPr>
                          <a:rPr lang="en-IN" b="1" i="1" smtClean="0">
                            <a:latin typeface="Cambria Math" panose="02040503050406030204" pitchFamily="18" charset="0"/>
                          </a:rPr>
                        </m:ctrlPr>
                      </m:accPr>
                      <m:e>
                        <m:r>
                          <a:rPr lang="en-IN" b="1" i="1" smtClean="0">
                            <a:latin typeface="Cambria Math" panose="02040503050406030204" pitchFamily="18" charset="0"/>
                          </a:rPr>
                          <m:t>𝒄</m:t>
                        </m:r>
                      </m:e>
                    </m:acc>
                  </m:oMath>
                </a14:m>
                <a:r>
                  <a:rPr lang="en-US" dirty="0"/>
                  <a:t> we get the following relation:</a:t>
                </a:r>
              </a:p>
              <a:p>
                <a:pPr marL="0" indent="0" algn="just">
                  <a:buNone/>
                </a:pPr>
                <a14:m>
                  <m:oMathPara xmlns:m="http://schemas.openxmlformats.org/officeDocument/2006/math">
                    <m:oMathParaPr>
                      <m:jc m:val="centerGroup"/>
                    </m:oMathParaPr>
                    <m:oMath xmlns:m="http://schemas.openxmlformats.org/officeDocument/2006/math">
                      <m:f>
                        <m:fPr>
                          <m:ctrlPr>
                            <a:rPr lang="en-IN" i="1" dirty="0">
                              <a:latin typeface="Cambria Math" panose="02040503050406030204" pitchFamily="18" charset="0"/>
                            </a:rPr>
                          </m:ctrlPr>
                        </m:fPr>
                        <m:num>
                          <m:sSub>
                            <m:sSubPr>
                              <m:ctrlPr>
                                <a:rPr lang="en-US" i="1" dirty="0">
                                  <a:latin typeface="Cambria Math" panose="02040503050406030204" pitchFamily="18" charset="0"/>
                                </a:rPr>
                              </m:ctrlPr>
                            </m:sSubPr>
                            <m:e>
                              <m:r>
                                <a:rPr lang="en-US" i="1" dirty="0">
                                  <a:latin typeface="Cambria Math" panose="02040503050406030204" pitchFamily="18" charset="0"/>
                                </a:rPr>
                                <m:t>𝑀</m:t>
                              </m:r>
                            </m:e>
                            <m:sub>
                              <m:r>
                                <a:rPr lang="en-IN" i="1">
                                  <a:latin typeface="Cambria Math" panose="02040503050406030204" pitchFamily="18" charset="0"/>
                                </a:rPr>
                                <m:t>𝑛𝑛𝑛</m:t>
                              </m:r>
                              <m:r>
                                <a:rPr lang="en-IN" b="0" i="1" smtClean="0">
                                  <a:latin typeface="Cambria Math" panose="02040503050406030204" pitchFamily="18" charset="0"/>
                                </a:rPr>
                                <m:t>𝑛</m:t>
                              </m:r>
                              <m:acc>
                                <m:accPr>
                                  <m:chr m:val="̅"/>
                                  <m:ctrlPr>
                                    <a:rPr lang="en-US" i="1" smtClean="0">
                                      <a:latin typeface="Cambria Math" panose="02040503050406030204" pitchFamily="18" charset="0"/>
                                    </a:rPr>
                                  </m:ctrlPr>
                                </m:accPr>
                                <m:e>
                                  <m:r>
                                    <a:rPr lang="en-US" i="1">
                                      <a:latin typeface="Cambria Math" panose="02040503050406030204" pitchFamily="18" charset="0"/>
                                    </a:rPr>
                                    <m:t>𝑐</m:t>
                                  </m:r>
                                </m:e>
                              </m:acc>
                            </m:sub>
                          </m:sSub>
                          <m:r>
                            <a:rPr lang="en-IN" i="1" dirty="0">
                              <a:latin typeface="Cambria Math" panose="02040503050406030204" pitchFamily="18" charset="0"/>
                            </a:rPr>
                            <m:t>+</m:t>
                          </m:r>
                          <m:r>
                            <a:rPr lang="en-US" i="1" dirty="0">
                              <a:latin typeface="Cambria Math" panose="02040503050406030204" pitchFamily="18" charset="0"/>
                            </a:rPr>
                            <m:t> </m:t>
                          </m:r>
                          <m:sSub>
                            <m:sSubPr>
                              <m:ctrlPr>
                                <a:rPr lang="en-US" i="1" dirty="0">
                                  <a:latin typeface="Cambria Math" panose="02040503050406030204" pitchFamily="18" charset="0"/>
                                </a:rPr>
                              </m:ctrlPr>
                            </m:sSubPr>
                            <m:e>
                              <m:r>
                                <a:rPr lang="en-US" i="1" dirty="0">
                                  <a:latin typeface="Cambria Math" panose="02040503050406030204" pitchFamily="18" charset="0"/>
                                </a:rPr>
                                <m:t>𝑀</m:t>
                              </m:r>
                            </m:e>
                            <m:sub>
                              <m:r>
                                <a:rPr lang="en-IN" i="1">
                                  <a:latin typeface="Cambria Math" panose="02040503050406030204" pitchFamily="18" charset="0"/>
                                </a:rPr>
                                <m:t>𝑛</m:t>
                              </m:r>
                              <m:r>
                                <a:rPr lang="en-IN" b="0" i="1" smtClean="0">
                                  <a:latin typeface="Cambria Math" panose="02040503050406030204" pitchFamily="18" charset="0"/>
                                </a:rPr>
                                <m:t>𝑐</m:t>
                              </m:r>
                              <m:r>
                                <a:rPr lang="en-IN" i="1">
                                  <a:latin typeface="Cambria Math" panose="02040503050406030204" pitchFamily="18" charset="0"/>
                                </a:rPr>
                                <m:t>𝑛𝑐</m:t>
                              </m:r>
                              <m:acc>
                                <m:accPr>
                                  <m:chr m:val="̅"/>
                                  <m:ctrlPr>
                                    <a:rPr lang="en-US" i="1">
                                      <a:latin typeface="Cambria Math" panose="02040503050406030204" pitchFamily="18" charset="0"/>
                                    </a:rPr>
                                  </m:ctrlPr>
                                </m:accPr>
                                <m:e>
                                  <m:r>
                                    <a:rPr lang="en-US" i="1">
                                      <a:latin typeface="Cambria Math" panose="02040503050406030204" pitchFamily="18" charset="0"/>
                                    </a:rPr>
                                    <m:t>𝑐</m:t>
                                  </m:r>
                                </m:e>
                              </m:acc>
                            </m:sub>
                          </m:sSub>
                        </m:num>
                        <m:den>
                          <m:r>
                            <a:rPr lang="en-IN" i="1" dirty="0">
                              <a:latin typeface="Cambria Math" panose="02040503050406030204" pitchFamily="18" charset="0"/>
                            </a:rPr>
                            <m:t>2</m:t>
                          </m:r>
                        </m:den>
                      </m:f>
                      <m:r>
                        <a:rPr lang="en-US" i="1" dirty="0">
                          <a:latin typeface="Cambria Math" panose="02040503050406030204" pitchFamily="18" charset="0"/>
                        </a:rPr>
                        <m:t>&lt;</m:t>
                      </m:r>
                      <m:sSub>
                        <m:sSubPr>
                          <m:ctrlPr>
                            <a:rPr lang="en-US" i="1" dirty="0">
                              <a:latin typeface="Cambria Math" panose="02040503050406030204" pitchFamily="18" charset="0"/>
                            </a:rPr>
                          </m:ctrlPr>
                        </m:sSubPr>
                        <m:e>
                          <m:r>
                            <a:rPr lang="en-US" i="1" dirty="0">
                              <a:latin typeface="Cambria Math" panose="02040503050406030204" pitchFamily="18" charset="0"/>
                            </a:rPr>
                            <m:t>𝑀</m:t>
                          </m:r>
                        </m:e>
                        <m:sub>
                          <m:r>
                            <a:rPr lang="en-IN" i="1">
                              <a:latin typeface="Cambria Math" panose="02040503050406030204" pitchFamily="18" charset="0"/>
                            </a:rPr>
                            <m:t>𝑛𝑛𝑛𝑐</m:t>
                          </m:r>
                          <m:acc>
                            <m:accPr>
                              <m:chr m:val="̅"/>
                              <m:ctrlPr>
                                <a:rPr lang="en-US" i="1">
                                  <a:latin typeface="Cambria Math" panose="02040503050406030204" pitchFamily="18" charset="0"/>
                                </a:rPr>
                              </m:ctrlPr>
                            </m:accPr>
                            <m:e>
                              <m:r>
                                <a:rPr lang="en-US" i="1">
                                  <a:latin typeface="Cambria Math" panose="02040503050406030204" pitchFamily="18" charset="0"/>
                                </a:rPr>
                                <m:t>𝑐</m:t>
                              </m:r>
                            </m:e>
                          </m:acc>
                        </m:sub>
                      </m:sSub>
                      <m:r>
                        <a:rPr lang="en-IN" i="1" dirty="0">
                          <a:latin typeface="Cambria Math" panose="02040503050406030204" pitchFamily="18" charset="0"/>
                        </a:rPr>
                        <m:t>&lt;</m:t>
                      </m:r>
                      <m:rad>
                        <m:radPr>
                          <m:degHide m:val="on"/>
                          <m:ctrlPr>
                            <a:rPr lang="en-IN" i="1" dirty="0">
                              <a:latin typeface="Cambria Math" panose="02040503050406030204" pitchFamily="18" charset="0"/>
                            </a:rPr>
                          </m:ctrlPr>
                        </m:radPr>
                        <m:deg/>
                        <m:e>
                          <m:f>
                            <m:fPr>
                              <m:ctrlPr>
                                <a:rPr lang="en-IN" i="1" dirty="0">
                                  <a:latin typeface="Cambria Math" panose="02040503050406030204" pitchFamily="18" charset="0"/>
                                </a:rPr>
                              </m:ctrlPr>
                            </m:fPr>
                            <m:num>
                              <m:sSubSup>
                                <m:sSubSupPr>
                                  <m:ctrlPr>
                                    <a:rPr lang="en-US" i="1" dirty="0">
                                      <a:latin typeface="Cambria Math" panose="02040503050406030204" pitchFamily="18" charset="0"/>
                                    </a:rPr>
                                  </m:ctrlPr>
                                </m:sSubSupPr>
                                <m:e>
                                  <m:r>
                                    <a:rPr lang="en-US" i="1" dirty="0">
                                      <a:latin typeface="Cambria Math" panose="02040503050406030204" pitchFamily="18" charset="0"/>
                                    </a:rPr>
                                    <m:t>𝑀</m:t>
                                  </m:r>
                                </m:e>
                                <m:sub>
                                  <m:r>
                                    <a:rPr lang="en-IN" i="1">
                                      <a:latin typeface="Cambria Math" panose="02040503050406030204" pitchFamily="18" charset="0"/>
                                    </a:rPr>
                                    <m:t>𝑛𝑛𝑛</m:t>
                                  </m:r>
                                  <m:r>
                                    <a:rPr lang="en-IN" b="0" i="1" smtClean="0">
                                      <a:latin typeface="Cambria Math" panose="02040503050406030204" pitchFamily="18" charset="0"/>
                                    </a:rPr>
                                    <m:t>𝑛</m:t>
                                  </m:r>
                                  <m:acc>
                                    <m:accPr>
                                      <m:chr m:val="̅"/>
                                      <m:ctrlPr>
                                        <a:rPr lang="en-US" i="1">
                                          <a:latin typeface="Cambria Math" panose="02040503050406030204" pitchFamily="18" charset="0"/>
                                        </a:rPr>
                                      </m:ctrlPr>
                                    </m:accPr>
                                    <m:e>
                                      <m:r>
                                        <a:rPr lang="en-US" i="1">
                                          <a:latin typeface="Cambria Math" panose="02040503050406030204" pitchFamily="18" charset="0"/>
                                        </a:rPr>
                                        <m:t>𝑐</m:t>
                                      </m:r>
                                    </m:e>
                                  </m:acc>
                                </m:sub>
                                <m:sup>
                                  <m:r>
                                    <a:rPr lang="en-US" i="1" dirty="0">
                                      <a:latin typeface="Cambria Math" panose="02040503050406030204" pitchFamily="18" charset="0"/>
                                    </a:rPr>
                                    <m:t>2</m:t>
                                  </m:r>
                                </m:sup>
                              </m:sSubSup>
                              <m:r>
                                <a:rPr lang="en-IN" i="1" dirty="0">
                                  <a:latin typeface="Cambria Math" panose="02040503050406030204" pitchFamily="18" charset="0"/>
                                </a:rPr>
                                <m:t>+</m:t>
                              </m:r>
                              <m:sSubSup>
                                <m:sSubSupPr>
                                  <m:ctrlPr>
                                    <a:rPr lang="en-US" i="1" dirty="0">
                                      <a:latin typeface="Cambria Math" panose="02040503050406030204" pitchFamily="18" charset="0"/>
                                    </a:rPr>
                                  </m:ctrlPr>
                                </m:sSubSupPr>
                                <m:e>
                                  <m:r>
                                    <a:rPr lang="en-US" i="1" dirty="0">
                                      <a:latin typeface="Cambria Math" panose="02040503050406030204" pitchFamily="18" charset="0"/>
                                    </a:rPr>
                                    <m:t>𝑀</m:t>
                                  </m:r>
                                </m:e>
                                <m:sub>
                                  <m:r>
                                    <a:rPr lang="en-IN" i="1">
                                      <a:latin typeface="Cambria Math" panose="02040503050406030204" pitchFamily="18" charset="0"/>
                                    </a:rPr>
                                    <m:t>𝑛</m:t>
                                  </m:r>
                                  <m:r>
                                    <a:rPr lang="en-IN" b="0" i="1" smtClean="0">
                                      <a:latin typeface="Cambria Math" panose="02040503050406030204" pitchFamily="18" charset="0"/>
                                    </a:rPr>
                                    <m:t>𝑐</m:t>
                                  </m:r>
                                  <m:r>
                                    <a:rPr lang="en-IN" i="1">
                                      <a:latin typeface="Cambria Math" panose="02040503050406030204" pitchFamily="18" charset="0"/>
                                    </a:rPr>
                                    <m:t>𝑛𝑐</m:t>
                                  </m:r>
                                  <m:acc>
                                    <m:accPr>
                                      <m:chr m:val="̅"/>
                                      <m:ctrlPr>
                                        <a:rPr lang="en-US" i="1">
                                          <a:latin typeface="Cambria Math" panose="02040503050406030204" pitchFamily="18" charset="0"/>
                                        </a:rPr>
                                      </m:ctrlPr>
                                    </m:accPr>
                                    <m:e>
                                      <m:r>
                                        <a:rPr lang="en-US" i="1">
                                          <a:latin typeface="Cambria Math" panose="02040503050406030204" pitchFamily="18" charset="0"/>
                                        </a:rPr>
                                        <m:t>𝑐</m:t>
                                      </m:r>
                                    </m:e>
                                  </m:acc>
                                </m:sub>
                                <m:sup>
                                  <m:r>
                                    <a:rPr lang="en-US" i="1" dirty="0">
                                      <a:latin typeface="Cambria Math" panose="02040503050406030204" pitchFamily="18" charset="0"/>
                                    </a:rPr>
                                    <m:t>2</m:t>
                                  </m:r>
                                </m:sup>
                              </m:sSubSup>
                            </m:num>
                            <m:den>
                              <m:r>
                                <a:rPr lang="en-IN" i="1" dirty="0">
                                  <a:latin typeface="Cambria Math" panose="02040503050406030204" pitchFamily="18" charset="0"/>
                                </a:rPr>
                                <m:t>2</m:t>
                              </m:r>
                            </m:den>
                          </m:f>
                        </m:e>
                      </m:rad>
                      <m:r>
                        <a:rPr lang="en-US" i="1" dirty="0">
                          <a:latin typeface="Cambria Math" panose="02040503050406030204" pitchFamily="18" charset="0"/>
                        </a:rPr>
                        <m:t>…(</m:t>
                      </m:r>
                      <m:r>
                        <a:rPr lang="en-US" i="1" dirty="0">
                          <a:latin typeface="Cambria Math" panose="02040503050406030204" pitchFamily="18" charset="0"/>
                        </a:rPr>
                        <m:t>17</m:t>
                      </m:r>
                      <m:r>
                        <a:rPr lang="en-US" i="1" dirty="0">
                          <a:latin typeface="Cambria Math" panose="02040503050406030204" pitchFamily="18" charset="0"/>
                        </a:rPr>
                        <m:t>)</m:t>
                      </m:r>
                    </m:oMath>
                  </m:oMathPara>
                </a14:m>
                <a:endParaRPr lang="en-US" dirty="0"/>
              </a:p>
              <a:p>
                <a:pPr algn="just"/>
                <a:r>
                  <a:rPr lang="en-US" dirty="0"/>
                  <a:t>Here, we take ground state masses of </a:t>
                </a:r>
                <a14:m>
                  <m:oMath xmlns:m="http://schemas.openxmlformats.org/officeDocument/2006/math">
                    <m:r>
                      <a:rPr lang="en-IN" i="1">
                        <a:latin typeface="Cambria Math" panose="02040503050406030204" pitchFamily="18" charset="0"/>
                      </a:rPr>
                      <m:t>𝑛𝑛𝑛</m:t>
                    </m:r>
                    <m:r>
                      <a:rPr lang="en-IN" b="0" i="1" smtClean="0">
                        <a:latin typeface="Cambria Math" panose="02040503050406030204" pitchFamily="18" charset="0"/>
                      </a:rPr>
                      <m:t>𝑛</m:t>
                    </m:r>
                    <m:acc>
                      <m:accPr>
                        <m:chr m:val="̅"/>
                        <m:ctrlPr>
                          <a:rPr lang="en-US" i="1">
                            <a:latin typeface="Cambria Math" panose="02040503050406030204" pitchFamily="18" charset="0"/>
                          </a:rPr>
                        </m:ctrlPr>
                      </m:accPr>
                      <m:e>
                        <m:r>
                          <a:rPr lang="en-US" i="1">
                            <a:latin typeface="Cambria Math" panose="02040503050406030204" pitchFamily="18" charset="0"/>
                          </a:rPr>
                          <m:t>𝑐</m:t>
                        </m:r>
                      </m:e>
                    </m:acc>
                  </m:oMath>
                </a14:m>
                <a:r>
                  <a:rPr lang="en-US" dirty="0"/>
                  <a:t> and </a:t>
                </a:r>
                <a14:m>
                  <m:oMath xmlns:m="http://schemas.openxmlformats.org/officeDocument/2006/math">
                    <m:r>
                      <a:rPr lang="en-IN" i="1">
                        <a:latin typeface="Cambria Math" panose="02040503050406030204" pitchFamily="18" charset="0"/>
                      </a:rPr>
                      <m:t>𝑛</m:t>
                    </m:r>
                    <m:r>
                      <a:rPr lang="en-IN" b="0" i="1" smtClean="0">
                        <a:latin typeface="Cambria Math" panose="02040503050406030204" pitchFamily="18" charset="0"/>
                      </a:rPr>
                      <m:t>𝑐</m:t>
                    </m:r>
                    <m:r>
                      <a:rPr lang="en-IN" i="1">
                        <a:latin typeface="Cambria Math" panose="02040503050406030204" pitchFamily="18" charset="0"/>
                      </a:rPr>
                      <m:t>𝑛𝑐</m:t>
                    </m:r>
                    <m:acc>
                      <m:accPr>
                        <m:chr m:val="̅"/>
                        <m:ctrlPr>
                          <a:rPr lang="en-US" i="1">
                            <a:latin typeface="Cambria Math" panose="02040503050406030204" pitchFamily="18" charset="0"/>
                          </a:rPr>
                        </m:ctrlPr>
                      </m:accPr>
                      <m:e>
                        <m:r>
                          <a:rPr lang="en-US" i="1">
                            <a:latin typeface="Cambria Math" panose="02040503050406030204" pitchFamily="18" charset="0"/>
                          </a:rPr>
                          <m:t>𝑐</m:t>
                        </m:r>
                      </m:e>
                    </m:acc>
                  </m:oMath>
                </a14:m>
                <a:r>
                  <a:rPr lang="en-US" dirty="0"/>
                  <a:t> pentaaquark as an input from </a:t>
                </a:r>
                <a:r>
                  <a:rPr lang="en-US" b="1" dirty="0"/>
                  <a:t>Ref [68] and Ref [69]</a:t>
                </a:r>
                <a:r>
                  <a:rPr lang="en-US" dirty="0"/>
                  <a:t>, respectively, since no experimental results are available for this.</a:t>
                </a:r>
              </a:p>
              <a:p>
                <a:pPr algn="just"/>
                <a:r>
                  <a:rPr lang="en-US" dirty="0"/>
                  <a:t>Substituting the masses of </a:t>
                </a:r>
                <a14:m>
                  <m:oMath xmlns:m="http://schemas.openxmlformats.org/officeDocument/2006/math">
                    <m:r>
                      <a:rPr lang="en-IN" i="1">
                        <a:latin typeface="Cambria Math" panose="02040503050406030204" pitchFamily="18" charset="0"/>
                      </a:rPr>
                      <m:t>𝑛𝑛𝑛𝑛</m:t>
                    </m:r>
                    <m:acc>
                      <m:accPr>
                        <m:chr m:val="̅"/>
                        <m:ctrlPr>
                          <a:rPr lang="en-US" i="1">
                            <a:latin typeface="Cambria Math" panose="02040503050406030204" pitchFamily="18" charset="0"/>
                          </a:rPr>
                        </m:ctrlPr>
                      </m:accPr>
                      <m:e>
                        <m:r>
                          <a:rPr lang="en-US" i="1">
                            <a:latin typeface="Cambria Math" panose="02040503050406030204" pitchFamily="18" charset="0"/>
                          </a:rPr>
                          <m:t>𝑐</m:t>
                        </m:r>
                      </m:e>
                    </m:acc>
                  </m:oMath>
                </a14:m>
                <a:r>
                  <a:rPr lang="en-US" dirty="0"/>
                  <a:t> and </a:t>
                </a:r>
                <a14:m>
                  <m:oMath xmlns:m="http://schemas.openxmlformats.org/officeDocument/2006/math">
                    <m:r>
                      <a:rPr lang="en-IN" i="1">
                        <a:latin typeface="Cambria Math" panose="02040503050406030204" pitchFamily="18" charset="0"/>
                      </a:rPr>
                      <m:t>𝑛𝑐𝑛𝑐</m:t>
                    </m:r>
                    <m:acc>
                      <m:accPr>
                        <m:chr m:val="̅"/>
                        <m:ctrlPr>
                          <a:rPr lang="en-US" i="1">
                            <a:latin typeface="Cambria Math" panose="02040503050406030204" pitchFamily="18" charset="0"/>
                          </a:rPr>
                        </m:ctrlPr>
                      </m:accPr>
                      <m:e>
                        <m:r>
                          <a:rPr lang="en-US" i="1">
                            <a:latin typeface="Cambria Math" panose="02040503050406030204" pitchFamily="18" charset="0"/>
                          </a:rPr>
                          <m:t>𝑐</m:t>
                        </m:r>
                      </m:e>
                    </m:acc>
                  </m:oMath>
                </a14:m>
                <a:r>
                  <a:rPr lang="en-US" dirty="0"/>
                  <a:t> (for </a:t>
                </a:r>
                <a14:m>
                  <m:oMath xmlns:m="http://schemas.openxmlformats.org/officeDocument/2006/math">
                    <m:sSup>
                      <m:sSupPr>
                        <m:ctrlPr>
                          <a:rPr lang="en-US" i="1">
                            <a:latin typeface="Cambria Math" panose="02040503050406030204" pitchFamily="18" charset="0"/>
                          </a:rPr>
                        </m:ctrlPr>
                      </m:sSupPr>
                      <m:e>
                        <m:r>
                          <a:rPr lang="en-US">
                            <a:latin typeface="Cambria Math" panose="02040503050406030204" pitchFamily="18" charset="0"/>
                          </a:rPr>
                          <m:t>𝐽</m:t>
                        </m:r>
                      </m:e>
                      <m:sup>
                        <m:r>
                          <a:rPr lang="en-US">
                            <a:latin typeface="Cambria Math" panose="02040503050406030204" pitchFamily="18" charset="0"/>
                          </a:rPr>
                          <m:t>𝑃</m:t>
                        </m:r>
                      </m:sup>
                    </m:sSup>
                    <m:r>
                      <a:rPr lang="en-US">
                        <a:latin typeface="Cambria Math" panose="02040503050406030204" pitchFamily="18" charset="0"/>
                      </a:rPr>
                      <m:t>=</m:t>
                    </m:r>
                    <m:sSup>
                      <m:sSupPr>
                        <m:ctrlPr>
                          <a:rPr lang="en-US" i="1">
                            <a:latin typeface="Cambria Math" panose="02040503050406030204" pitchFamily="18" charset="0"/>
                          </a:rPr>
                        </m:ctrlPr>
                      </m:sSupPr>
                      <m:e>
                        <m:r>
                          <a:rPr lang="en-IN" b="0" i="0" smtClean="0">
                            <a:latin typeface="Cambria Math" panose="02040503050406030204" pitchFamily="18" charset="0"/>
                          </a:rPr>
                          <m:t>(</m:t>
                        </m:r>
                        <m:r>
                          <a:rPr lang="en-IN" b="0" i="0" smtClean="0">
                            <a:latin typeface="Cambria Math" panose="02040503050406030204" pitchFamily="18" charset="0"/>
                          </a:rPr>
                          <m:t>1</m:t>
                        </m:r>
                        <m:r>
                          <a:rPr lang="en-IN" b="0" i="0" smtClean="0">
                            <a:latin typeface="Cambria Math" panose="02040503050406030204" pitchFamily="18" charset="0"/>
                          </a:rPr>
                          <m:t>/</m:t>
                        </m:r>
                        <m:r>
                          <a:rPr lang="en-IN" b="0" i="0" smtClean="0">
                            <a:latin typeface="Cambria Math" panose="02040503050406030204" pitchFamily="18" charset="0"/>
                          </a:rPr>
                          <m:t>2</m:t>
                        </m:r>
                        <m:r>
                          <a:rPr lang="en-IN" b="0" i="0" smtClean="0">
                            <a:latin typeface="Cambria Math" panose="02040503050406030204" pitchFamily="18" charset="0"/>
                          </a:rPr>
                          <m:t>)</m:t>
                        </m:r>
                      </m:e>
                      <m:sup>
                        <m:r>
                          <a:rPr lang="en-IN" b="0" i="0" smtClean="0">
                            <a:latin typeface="Cambria Math" panose="02040503050406030204" pitchFamily="18" charset="0"/>
                          </a:rPr>
                          <m:t>−</m:t>
                        </m:r>
                      </m:sup>
                    </m:sSup>
                    <m:r>
                      <a:rPr lang="en-US">
                        <a:latin typeface="Cambria Math" panose="02040503050406030204" pitchFamily="18" charset="0"/>
                      </a:rPr>
                      <m:t>,</m:t>
                    </m:r>
                    <m:sSup>
                      <m:sSupPr>
                        <m:ctrlPr>
                          <a:rPr lang="en-US" i="1">
                            <a:latin typeface="Cambria Math" panose="02040503050406030204" pitchFamily="18" charset="0"/>
                          </a:rPr>
                        </m:ctrlPr>
                      </m:sSupPr>
                      <m:e>
                        <m:r>
                          <a:rPr lang="en-IN">
                            <a:latin typeface="Cambria Math" panose="02040503050406030204" pitchFamily="18" charset="0"/>
                          </a:rPr>
                          <m:t>(</m:t>
                        </m:r>
                        <m:r>
                          <a:rPr lang="en-IN" b="0" i="0" smtClean="0">
                            <a:latin typeface="Cambria Math" panose="02040503050406030204" pitchFamily="18" charset="0"/>
                          </a:rPr>
                          <m:t>3</m:t>
                        </m:r>
                        <m:r>
                          <a:rPr lang="en-IN">
                            <a:latin typeface="Cambria Math" panose="02040503050406030204" pitchFamily="18" charset="0"/>
                          </a:rPr>
                          <m:t>/</m:t>
                        </m:r>
                        <m:r>
                          <a:rPr lang="en-IN">
                            <a:latin typeface="Cambria Math" panose="02040503050406030204" pitchFamily="18" charset="0"/>
                          </a:rPr>
                          <m:t>2</m:t>
                        </m:r>
                        <m:r>
                          <a:rPr lang="en-IN">
                            <a:latin typeface="Cambria Math" panose="02040503050406030204" pitchFamily="18" charset="0"/>
                          </a:rPr>
                          <m:t>)</m:t>
                        </m:r>
                      </m:e>
                      <m:sup>
                        <m:r>
                          <a:rPr lang="en-IN">
                            <a:latin typeface="Cambria Math" panose="02040503050406030204" pitchFamily="18" charset="0"/>
                          </a:rPr>
                          <m:t>−</m:t>
                        </m:r>
                      </m:sup>
                    </m:sSup>
                    <m:r>
                      <a:rPr lang="en-US">
                        <a:latin typeface="Cambria Math" panose="02040503050406030204" pitchFamily="18" charset="0"/>
                      </a:rPr>
                      <m:t>,</m:t>
                    </m:r>
                    <m:sSup>
                      <m:sSupPr>
                        <m:ctrlPr>
                          <a:rPr lang="en-US" i="1">
                            <a:latin typeface="Cambria Math" panose="02040503050406030204" pitchFamily="18" charset="0"/>
                          </a:rPr>
                        </m:ctrlPr>
                      </m:sSupPr>
                      <m:e>
                        <m:r>
                          <a:rPr lang="en-IN">
                            <a:latin typeface="Cambria Math" panose="02040503050406030204" pitchFamily="18" charset="0"/>
                          </a:rPr>
                          <m:t>(</m:t>
                        </m:r>
                        <m:r>
                          <a:rPr lang="en-IN" b="0" i="0" smtClean="0">
                            <a:latin typeface="Cambria Math" panose="02040503050406030204" pitchFamily="18" charset="0"/>
                          </a:rPr>
                          <m:t>5</m:t>
                        </m:r>
                        <m:r>
                          <a:rPr lang="en-IN">
                            <a:latin typeface="Cambria Math" panose="02040503050406030204" pitchFamily="18" charset="0"/>
                          </a:rPr>
                          <m:t>/</m:t>
                        </m:r>
                        <m:r>
                          <a:rPr lang="en-IN">
                            <a:latin typeface="Cambria Math" panose="02040503050406030204" pitchFamily="18" charset="0"/>
                          </a:rPr>
                          <m:t>2</m:t>
                        </m:r>
                        <m:r>
                          <a:rPr lang="en-IN">
                            <a:latin typeface="Cambria Math" panose="02040503050406030204" pitchFamily="18" charset="0"/>
                          </a:rPr>
                          <m:t>)</m:t>
                        </m:r>
                      </m:e>
                      <m:sup>
                        <m:r>
                          <a:rPr lang="en-IN">
                            <a:latin typeface="Cambria Math" panose="02040503050406030204" pitchFamily="18" charset="0"/>
                          </a:rPr>
                          <m:t>−</m:t>
                        </m:r>
                      </m:sup>
                    </m:sSup>
                  </m:oMath>
                </a14:m>
                <a:r>
                  <a:rPr lang="en-US" dirty="0"/>
                  <a:t>), we get the ground-state mass bounds of </a:t>
                </a:r>
                <a14:m>
                  <m:oMath xmlns:m="http://schemas.openxmlformats.org/officeDocument/2006/math">
                    <m:r>
                      <a:rPr lang="en-IN" i="1">
                        <a:latin typeface="Cambria Math" panose="02040503050406030204" pitchFamily="18" charset="0"/>
                      </a:rPr>
                      <m:t>𝑛𝑛𝑛</m:t>
                    </m:r>
                    <m:r>
                      <a:rPr lang="en-IN" b="0" i="1" smtClean="0">
                        <a:latin typeface="Cambria Math" panose="02040503050406030204" pitchFamily="18" charset="0"/>
                      </a:rPr>
                      <m:t>𝑐</m:t>
                    </m:r>
                    <m:acc>
                      <m:accPr>
                        <m:chr m:val="̅"/>
                        <m:ctrlPr>
                          <a:rPr lang="en-US" i="1">
                            <a:latin typeface="Cambria Math" panose="02040503050406030204" pitchFamily="18" charset="0"/>
                          </a:rPr>
                        </m:ctrlPr>
                      </m:accPr>
                      <m:e>
                        <m:r>
                          <a:rPr lang="en-US" i="1">
                            <a:latin typeface="Cambria Math" panose="02040503050406030204" pitchFamily="18" charset="0"/>
                          </a:rPr>
                          <m:t>𝑐</m:t>
                        </m:r>
                      </m:e>
                    </m:acc>
                  </m:oMath>
                </a14:m>
                <a:r>
                  <a:rPr lang="en-US" dirty="0"/>
                  <a:t> pentaquark, such as </a:t>
                </a:r>
                <a:r>
                  <a:rPr lang="en-IN" dirty="0">
                    <a:solidFill>
                      <a:srgbClr val="242424"/>
                    </a:solidFill>
                    <a:ea typeface="Palatino Linotype"/>
                    <a:cs typeface="Palatino Linotype"/>
                  </a:rPr>
                  <a:t>4.140–4.484</a:t>
                </a:r>
                <a:r>
                  <a:rPr lang="en-US" dirty="0"/>
                  <a:t> GeV for </a:t>
                </a:r>
                <a14:m>
                  <m:oMath xmlns:m="http://schemas.openxmlformats.org/officeDocument/2006/math">
                    <m:sSup>
                      <m:sSupPr>
                        <m:ctrlPr>
                          <a:rPr lang="en-US" i="1">
                            <a:latin typeface="Cambria Math" panose="02040503050406030204" pitchFamily="18" charset="0"/>
                          </a:rPr>
                        </m:ctrlPr>
                      </m:sSupPr>
                      <m:e>
                        <m:r>
                          <a:rPr lang="en-US">
                            <a:latin typeface="Cambria Math" panose="02040503050406030204" pitchFamily="18" charset="0"/>
                          </a:rPr>
                          <m:t>𝐽</m:t>
                        </m:r>
                      </m:e>
                      <m:sup>
                        <m:r>
                          <a:rPr lang="en-US">
                            <a:latin typeface="Cambria Math" panose="02040503050406030204" pitchFamily="18" charset="0"/>
                          </a:rPr>
                          <m:t>𝑃</m:t>
                        </m:r>
                      </m:sup>
                    </m:sSup>
                    <m:r>
                      <a:rPr lang="en-US">
                        <a:latin typeface="Cambria Math" panose="02040503050406030204" pitchFamily="18" charset="0"/>
                      </a:rPr>
                      <m:t>=</m:t>
                    </m:r>
                    <m:sSup>
                      <m:sSupPr>
                        <m:ctrlPr>
                          <a:rPr lang="en-US" i="1">
                            <a:latin typeface="Cambria Math" panose="02040503050406030204" pitchFamily="18" charset="0"/>
                          </a:rPr>
                        </m:ctrlPr>
                      </m:sSupPr>
                      <m:e>
                        <m:r>
                          <a:rPr lang="en-IN">
                            <a:latin typeface="Cambria Math" panose="02040503050406030204" pitchFamily="18" charset="0"/>
                          </a:rPr>
                          <m:t>(</m:t>
                        </m:r>
                        <m:r>
                          <a:rPr lang="en-IN">
                            <a:latin typeface="Cambria Math" panose="02040503050406030204" pitchFamily="18" charset="0"/>
                          </a:rPr>
                          <m:t>1</m:t>
                        </m:r>
                        <m:r>
                          <a:rPr lang="en-IN">
                            <a:latin typeface="Cambria Math" panose="02040503050406030204" pitchFamily="18" charset="0"/>
                          </a:rPr>
                          <m:t>/</m:t>
                        </m:r>
                        <m:r>
                          <a:rPr lang="en-IN">
                            <a:latin typeface="Cambria Math" panose="02040503050406030204" pitchFamily="18" charset="0"/>
                          </a:rPr>
                          <m:t>2</m:t>
                        </m:r>
                        <m:r>
                          <a:rPr lang="en-IN">
                            <a:latin typeface="Cambria Math" panose="02040503050406030204" pitchFamily="18" charset="0"/>
                          </a:rPr>
                          <m:t>)</m:t>
                        </m:r>
                      </m:e>
                      <m:sup>
                        <m:r>
                          <a:rPr lang="en-IN">
                            <a:latin typeface="Cambria Math" panose="02040503050406030204" pitchFamily="18" charset="0"/>
                          </a:rPr>
                          <m:t>−</m:t>
                        </m:r>
                      </m:sup>
                    </m:sSup>
                  </m:oMath>
                </a14:m>
                <a:r>
                  <a:rPr lang="en-US" dirty="0"/>
                  <a:t>, </a:t>
                </a:r>
                <a:r>
                  <a:rPr lang="en-IN" dirty="0">
                    <a:solidFill>
                      <a:srgbClr val="242424"/>
                    </a:solidFill>
                    <a:ea typeface="Palatino Linotype"/>
                    <a:cs typeface="Palatino Linotype"/>
                  </a:rPr>
                  <a:t>4.199–4.497</a:t>
                </a:r>
                <a:r>
                  <a:rPr lang="en-US" dirty="0"/>
                  <a:t> GeV for </a:t>
                </a:r>
                <a14:m>
                  <m:oMath xmlns:m="http://schemas.openxmlformats.org/officeDocument/2006/math">
                    <m:sSup>
                      <m:sSupPr>
                        <m:ctrlPr>
                          <a:rPr lang="en-US" i="1">
                            <a:latin typeface="Cambria Math" panose="02040503050406030204" pitchFamily="18" charset="0"/>
                          </a:rPr>
                        </m:ctrlPr>
                      </m:sSupPr>
                      <m:e>
                        <m:r>
                          <a:rPr lang="en-US">
                            <a:latin typeface="Cambria Math" panose="02040503050406030204" pitchFamily="18" charset="0"/>
                          </a:rPr>
                          <m:t>𝐽</m:t>
                        </m:r>
                      </m:e>
                      <m:sup>
                        <m:r>
                          <a:rPr lang="en-US">
                            <a:latin typeface="Cambria Math" panose="02040503050406030204" pitchFamily="18" charset="0"/>
                          </a:rPr>
                          <m:t>𝑃</m:t>
                        </m:r>
                      </m:sup>
                    </m:sSup>
                    <m:r>
                      <a:rPr lang="en-US">
                        <a:latin typeface="Cambria Math" panose="02040503050406030204" pitchFamily="18" charset="0"/>
                      </a:rPr>
                      <m:t>=</m:t>
                    </m:r>
                    <m:sSup>
                      <m:sSupPr>
                        <m:ctrlPr>
                          <a:rPr lang="en-US" i="1">
                            <a:latin typeface="Cambria Math" panose="02040503050406030204" pitchFamily="18" charset="0"/>
                          </a:rPr>
                        </m:ctrlPr>
                      </m:sSupPr>
                      <m:e>
                        <m:r>
                          <a:rPr lang="en-IN">
                            <a:latin typeface="Cambria Math" panose="02040503050406030204" pitchFamily="18" charset="0"/>
                          </a:rPr>
                          <m:t>(</m:t>
                        </m:r>
                        <m:r>
                          <a:rPr lang="en-IN" b="0" i="0" smtClean="0">
                            <a:latin typeface="Cambria Math" panose="02040503050406030204" pitchFamily="18" charset="0"/>
                          </a:rPr>
                          <m:t>3</m:t>
                        </m:r>
                        <m:r>
                          <a:rPr lang="en-IN">
                            <a:latin typeface="Cambria Math" panose="02040503050406030204" pitchFamily="18" charset="0"/>
                          </a:rPr>
                          <m:t>/</m:t>
                        </m:r>
                        <m:r>
                          <a:rPr lang="en-IN">
                            <a:latin typeface="Cambria Math" panose="02040503050406030204" pitchFamily="18" charset="0"/>
                          </a:rPr>
                          <m:t>2</m:t>
                        </m:r>
                        <m:r>
                          <a:rPr lang="en-IN">
                            <a:latin typeface="Cambria Math" panose="02040503050406030204" pitchFamily="18" charset="0"/>
                          </a:rPr>
                          <m:t>)</m:t>
                        </m:r>
                      </m:e>
                      <m:sup>
                        <m:r>
                          <a:rPr lang="en-IN">
                            <a:latin typeface="Cambria Math" panose="02040503050406030204" pitchFamily="18" charset="0"/>
                          </a:rPr>
                          <m:t>−</m:t>
                        </m:r>
                      </m:sup>
                    </m:sSup>
                  </m:oMath>
                </a14:m>
                <a:r>
                  <a:rPr lang="en-US" dirty="0"/>
                  <a:t>and </a:t>
                </a:r>
                <a:r>
                  <a:rPr lang="en-IN" dirty="0">
                    <a:solidFill>
                      <a:srgbClr val="242424"/>
                    </a:solidFill>
                    <a:ea typeface="Palatino Linotype"/>
                    <a:cs typeface="Palatino Linotype"/>
                  </a:rPr>
                  <a:t>4.407–4.659</a:t>
                </a:r>
                <a:r>
                  <a:rPr lang="en-US" dirty="0"/>
                  <a:t> GeV for </a:t>
                </a:r>
                <a14:m>
                  <m:oMath xmlns:m="http://schemas.openxmlformats.org/officeDocument/2006/math">
                    <m:sSup>
                      <m:sSupPr>
                        <m:ctrlPr>
                          <a:rPr lang="en-US" i="1">
                            <a:latin typeface="Cambria Math" panose="02040503050406030204" pitchFamily="18" charset="0"/>
                          </a:rPr>
                        </m:ctrlPr>
                      </m:sSupPr>
                      <m:e>
                        <m:r>
                          <a:rPr lang="en-US">
                            <a:latin typeface="Cambria Math" panose="02040503050406030204" pitchFamily="18" charset="0"/>
                          </a:rPr>
                          <m:t>𝐽</m:t>
                        </m:r>
                      </m:e>
                      <m:sup>
                        <m:r>
                          <a:rPr lang="en-US">
                            <a:latin typeface="Cambria Math" panose="02040503050406030204" pitchFamily="18" charset="0"/>
                          </a:rPr>
                          <m:t>𝑃</m:t>
                        </m:r>
                      </m:sup>
                    </m:sSup>
                    <m:r>
                      <a:rPr lang="en-US">
                        <a:latin typeface="Cambria Math" panose="02040503050406030204" pitchFamily="18" charset="0"/>
                      </a:rPr>
                      <m:t>=</m:t>
                    </m:r>
                    <m:sSup>
                      <m:sSupPr>
                        <m:ctrlPr>
                          <a:rPr lang="en-US" i="1">
                            <a:latin typeface="Cambria Math" panose="02040503050406030204" pitchFamily="18" charset="0"/>
                          </a:rPr>
                        </m:ctrlPr>
                      </m:sSupPr>
                      <m:e>
                        <m:r>
                          <a:rPr lang="en-IN">
                            <a:latin typeface="Cambria Math" panose="02040503050406030204" pitchFamily="18" charset="0"/>
                          </a:rPr>
                          <m:t>(</m:t>
                        </m:r>
                        <m:r>
                          <a:rPr lang="en-IN" b="0" i="0" smtClean="0">
                            <a:latin typeface="Cambria Math" panose="02040503050406030204" pitchFamily="18" charset="0"/>
                          </a:rPr>
                          <m:t>5</m:t>
                        </m:r>
                        <m:r>
                          <a:rPr lang="en-IN">
                            <a:latin typeface="Cambria Math" panose="02040503050406030204" pitchFamily="18" charset="0"/>
                          </a:rPr>
                          <m:t>/</m:t>
                        </m:r>
                        <m:r>
                          <a:rPr lang="en-IN">
                            <a:latin typeface="Cambria Math" panose="02040503050406030204" pitchFamily="18" charset="0"/>
                          </a:rPr>
                          <m:t>2</m:t>
                        </m:r>
                        <m:r>
                          <a:rPr lang="en-IN">
                            <a:latin typeface="Cambria Math" panose="02040503050406030204" pitchFamily="18" charset="0"/>
                          </a:rPr>
                          <m:t>)</m:t>
                        </m:r>
                      </m:e>
                      <m:sup>
                        <m:r>
                          <a:rPr lang="en-IN">
                            <a:latin typeface="Cambria Math" panose="02040503050406030204" pitchFamily="18" charset="0"/>
                          </a:rPr>
                          <m:t>−</m:t>
                        </m:r>
                      </m:sup>
                    </m:sSup>
                  </m:oMath>
                </a14:m>
                <a:r>
                  <a:rPr lang="en-US" dirty="0"/>
                  <a:t>.</a:t>
                </a:r>
              </a:p>
            </p:txBody>
          </p:sp>
        </mc:Choice>
        <mc:Fallback xmlns="">
          <p:sp>
            <p:nvSpPr>
              <p:cNvPr id="6" name="Content Placeholder 2">
                <a:extLst>
                  <a:ext uri="{FF2B5EF4-FFF2-40B4-BE49-F238E27FC236}">
                    <a16:creationId xmlns:a16="http://schemas.microsoft.com/office/drawing/2014/main" id="{DC6D8C05-0B71-4E9E-8CCC-C15BCC960409}"/>
                  </a:ext>
                </a:extLst>
              </p:cNvPr>
              <p:cNvSpPr>
                <a:spLocks noGrp="1" noRot="1" noChangeAspect="1" noMove="1" noResize="1" noEditPoints="1" noAdjustHandles="1" noChangeArrowheads="1" noChangeShapeType="1" noTextEdit="1"/>
              </p:cNvSpPr>
              <p:nvPr>
                <p:ph idx="1"/>
              </p:nvPr>
            </p:nvSpPr>
            <p:spPr>
              <a:xfrm>
                <a:off x="1535113" y="1776428"/>
                <a:ext cx="9520237" cy="4313654"/>
              </a:xfrm>
              <a:blipFill>
                <a:blip r:embed="rId3"/>
                <a:stretch>
                  <a:fillRect l="-320" t="-141" r="-384"/>
                </a:stretch>
              </a:blipFill>
            </p:spPr>
            <p:txBody>
              <a:bodyPr/>
              <a:lstStyle/>
              <a:p>
                <a:r>
                  <a:rPr lang="en-IN">
                    <a:noFill/>
                  </a:rPr>
                  <a:t> </a:t>
                </a:r>
              </a:p>
            </p:txBody>
          </p:sp>
        </mc:Fallback>
      </mc:AlternateContent>
    </p:spTree>
    <p:extLst>
      <p:ext uri="{BB962C8B-B14F-4D97-AF65-F5344CB8AC3E}">
        <p14:creationId xmlns:p14="http://schemas.microsoft.com/office/powerpoint/2010/main" val="27017578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44D6C09B-9AB5-42B7-8BF5-B808EDFB5A3B}"/>
                  </a:ext>
                </a:extLst>
              </p:cNvPr>
              <p:cNvSpPr>
                <a:spLocks noGrp="1"/>
              </p:cNvSpPr>
              <p:nvPr>
                <p:ph idx="1"/>
              </p:nvPr>
            </p:nvSpPr>
            <p:spPr>
              <a:xfrm>
                <a:off x="1534696" y="399496"/>
                <a:ext cx="9855354" cy="6205490"/>
              </a:xfrm>
            </p:spPr>
            <p:txBody>
              <a:bodyPr>
                <a:normAutofit fontScale="85000" lnSpcReduction="20000"/>
              </a:bodyPr>
              <a:lstStyle/>
              <a:p>
                <a:pPr algn="just"/>
                <a:r>
                  <a:rPr lang="en-US" b="1" dirty="0"/>
                  <a:t>Calculations of Excited state mass bounds:</a:t>
                </a:r>
              </a:p>
              <a:p>
                <a:pPr algn="just"/>
                <a:r>
                  <a:rPr lang="en-US" dirty="0"/>
                  <a:t>Now, using equation (4) we have,</a:t>
                </a:r>
              </a:p>
              <a:p>
                <a:pPr marL="0" indent="0" algn="just">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ea typeface="Times New Roman" panose="02020603050405020304" pitchFamily="18" charset="0"/>
                              <a:cs typeface="Times New Roman" panose="02020603050405020304" pitchFamily="18" charset="0"/>
                            </a:rPr>
                          </m:ctrlPr>
                        </m:sSubPr>
                        <m:e>
                          <m:r>
                            <a:rPr lang="en-US" i="1">
                              <a:latin typeface="Cambria Math" panose="02040503050406030204" pitchFamily="18" charset="0"/>
                              <a:ea typeface="Times New Roman" panose="02020603050405020304" pitchFamily="18" charset="0"/>
                              <a:cs typeface="Times New Roman" panose="02020603050405020304" pitchFamily="18" charset="0"/>
                            </a:rPr>
                            <m:t>𝑀</m:t>
                          </m:r>
                        </m:e>
                        <m:sub>
                          <m:r>
                            <a:rPr lang="en-US" i="1">
                              <a:latin typeface="Cambria Math" panose="02040503050406030204" pitchFamily="18" charset="0"/>
                              <a:ea typeface="Times New Roman" panose="02020603050405020304" pitchFamily="18" charset="0"/>
                              <a:cs typeface="Times New Roman" panose="02020603050405020304" pitchFamily="18" charset="0"/>
                            </a:rPr>
                            <m:t>𝐽</m:t>
                          </m:r>
                          <m:r>
                            <a:rPr lang="en-US" i="1">
                              <a:latin typeface="Cambria Math" panose="02040503050406030204" pitchFamily="18" charset="0"/>
                              <a:ea typeface="Times New Roman" panose="02020603050405020304" pitchFamily="18" charset="0"/>
                              <a:cs typeface="Times New Roman" panose="02020603050405020304" pitchFamily="18" charset="0"/>
                            </a:rPr>
                            <m:t>+</m:t>
                          </m:r>
                          <m:r>
                            <a:rPr lang="en-US" i="1">
                              <a:latin typeface="Cambria Math" panose="02040503050406030204" pitchFamily="18" charset="0"/>
                              <a:ea typeface="Times New Roman" panose="02020603050405020304" pitchFamily="18" charset="0"/>
                              <a:cs typeface="Times New Roman" panose="02020603050405020304" pitchFamily="18" charset="0"/>
                            </a:rPr>
                            <m:t>𝑘</m:t>
                          </m:r>
                          <m:r>
                            <a:rPr lang="en-US" i="1">
                              <a:latin typeface="Cambria Math" panose="02040503050406030204" pitchFamily="18" charset="0"/>
                              <a:ea typeface="Times New Roman" panose="02020603050405020304" pitchFamily="18" charset="0"/>
                              <a:cs typeface="Times New Roman" panose="02020603050405020304" pitchFamily="18" charset="0"/>
                            </a:rPr>
                            <m:t>(</m:t>
                          </m:r>
                          <m:r>
                            <a:rPr lang="en-IN" b="0" i="1" smtClean="0">
                              <a:latin typeface="Cambria Math" panose="02040503050406030204" pitchFamily="18" charset="0"/>
                              <a:ea typeface="Times New Roman" panose="02020603050405020304" pitchFamily="18" charset="0"/>
                              <a:cs typeface="Times New Roman" panose="02020603050405020304" pitchFamily="18" charset="0"/>
                            </a:rPr>
                            <m:t>𝑛𝑛𝑛𝑐</m:t>
                          </m:r>
                          <m:acc>
                            <m:accPr>
                              <m:chr m:val="̅"/>
                              <m:ctrlPr>
                                <a:rPr lang="en-IN" b="0" i="1" smtClean="0">
                                  <a:latin typeface="Cambria Math" panose="02040503050406030204" pitchFamily="18" charset="0"/>
                                  <a:ea typeface="Times New Roman" panose="02020603050405020304" pitchFamily="18" charset="0"/>
                                  <a:cs typeface="Times New Roman" panose="02020603050405020304" pitchFamily="18" charset="0"/>
                                </a:rPr>
                              </m:ctrlPr>
                            </m:accPr>
                            <m:e>
                              <m:r>
                                <a:rPr lang="en-IN" b="0" i="1" smtClean="0">
                                  <a:latin typeface="Cambria Math" panose="02040503050406030204" pitchFamily="18" charset="0"/>
                                  <a:ea typeface="Times New Roman" panose="02020603050405020304" pitchFamily="18" charset="0"/>
                                  <a:cs typeface="Times New Roman" panose="02020603050405020304" pitchFamily="18" charset="0"/>
                                </a:rPr>
                                <m:t>𝑐</m:t>
                              </m:r>
                            </m:e>
                          </m:acc>
                          <m:r>
                            <a:rPr lang="en-US" i="1">
                              <a:latin typeface="Cambria Math" panose="02040503050406030204" pitchFamily="18" charset="0"/>
                              <a:ea typeface="Times New Roman" panose="02020603050405020304" pitchFamily="18" charset="0"/>
                              <a:cs typeface="Times New Roman" panose="02020603050405020304" pitchFamily="18" charset="0"/>
                            </a:rPr>
                            <m:t>)</m:t>
                          </m:r>
                        </m:sub>
                      </m:sSub>
                      <m:r>
                        <a:rPr lang="en-US" i="1">
                          <a:latin typeface="Cambria Math" panose="02040503050406030204" pitchFamily="18" charset="0"/>
                          <a:ea typeface="Times New Roman" panose="02020603050405020304" pitchFamily="18" charset="0"/>
                          <a:cs typeface="Times New Roman" panose="02020603050405020304" pitchFamily="18" charset="0"/>
                        </a:rPr>
                        <m:t>=</m:t>
                      </m:r>
                      <m:rad>
                        <m:radPr>
                          <m:degHide m:val="on"/>
                          <m:ctrlPr>
                            <a:rPr lang="en-US" i="1">
                              <a:latin typeface="Cambria Math" panose="02040503050406030204" pitchFamily="18" charset="0"/>
                              <a:ea typeface="Times New Roman" panose="02020603050405020304" pitchFamily="18" charset="0"/>
                              <a:cs typeface="Times New Roman" panose="02020603050405020304" pitchFamily="18" charset="0"/>
                            </a:rPr>
                          </m:ctrlPr>
                        </m:radPr>
                        <m:deg/>
                        <m:e>
                          <m:sSubSup>
                            <m:sSubSupPr>
                              <m:ctrlPr>
                                <a:rPr lang="en-US" i="1">
                                  <a:latin typeface="Cambria Math" panose="02040503050406030204" pitchFamily="18" charset="0"/>
                                  <a:ea typeface="Times New Roman" panose="02020603050405020304" pitchFamily="18" charset="0"/>
                                  <a:cs typeface="Times New Roman" panose="02020603050405020304" pitchFamily="18" charset="0"/>
                                </a:rPr>
                              </m:ctrlPr>
                            </m:sSubSupPr>
                            <m:e>
                              <m:r>
                                <a:rPr lang="en-US" i="1">
                                  <a:latin typeface="Cambria Math" panose="02040503050406030204" pitchFamily="18" charset="0"/>
                                  <a:ea typeface="Times New Roman" panose="02020603050405020304" pitchFamily="18" charset="0"/>
                                  <a:cs typeface="Times New Roman" panose="02020603050405020304" pitchFamily="18" charset="0"/>
                                </a:rPr>
                                <m:t>𝑀</m:t>
                              </m:r>
                            </m:e>
                            <m:sub>
                              <m:r>
                                <a:rPr lang="en-US" i="1">
                                  <a:latin typeface="Cambria Math" panose="02040503050406030204" pitchFamily="18" charset="0"/>
                                  <a:ea typeface="Times New Roman" panose="02020603050405020304" pitchFamily="18" charset="0"/>
                                  <a:cs typeface="Times New Roman" panose="02020603050405020304" pitchFamily="18" charset="0"/>
                                </a:rPr>
                                <m:t>𝐽</m:t>
                              </m:r>
                              <m:r>
                                <a:rPr lang="en-US" i="1">
                                  <a:latin typeface="Cambria Math" panose="02040503050406030204" pitchFamily="18" charset="0"/>
                                  <a:ea typeface="Times New Roman" panose="02020603050405020304" pitchFamily="18" charset="0"/>
                                  <a:cs typeface="Times New Roman" panose="02020603050405020304" pitchFamily="18" charset="0"/>
                                </a:rPr>
                                <m:t>(</m:t>
                              </m:r>
                              <m:r>
                                <a:rPr lang="en-IN" b="0" i="1" smtClean="0">
                                  <a:latin typeface="Cambria Math" panose="02040503050406030204" pitchFamily="18" charset="0"/>
                                  <a:ea typeface="Times New Roman" panose="02020603050405020304" pitchFamily="18" charset="0"/>
                                  <a:cs typeface="Times New Roman" panose="02020603050405020304" pitchFamily="18" charset="0"/>
                                </a:rPr>
                                <m:t>𝑛𝑛𝑛𝑐</m:t>
                              </m:r>
                              <m:acc>
                                <m:accPr>
                                  <m:chr m:val="̅"/>
                                  <m:ctrlPr>
                                    <a:rPr lang="en-US" i="1">
                                      <a:latin typeface="Cambria Math" panose="02040503050406030204" pitchFamily="18" charset="0"/>
                                      <a:cs typeface="Times New Roman" panose="02020603050405020304" pitchFamily="18" charset="0"/>
                                    </a:rPr>
                                  </m:ctrlPr>
                                </m:accPr>
                                <m:e>
                                  <m:r>
                                    <a:rPr lang="en-IN" b="0" i="1" smtClean="0">
                                      <a:latin typeface="Cambria Math" panose="02040503050406030204" pitchFamily="18" charset="0"/>
                                      <a:cs typeface="Times New Roman" panose="02020603050405020304" pitchFamily="18" charset="0"/>
                                    </a:rPr>
                                    <m:t>𝑐</m:t>
                                  </m:r>
                                </m:e>
                              </m:acc>
                              <m:r>
                                <a:rPr lang="en-US" i="1">
                                  <a:latin typeface="Cambria Math" panose="02040503050406030204" pitchFamily="18" charset="0"/>
                                  <a:ea typeface="Times New Roman" panose="02020603050405020304" pitchFamily="18" charset="0"/>
                                  <a:cs typeface="Times New Roman" panose="02020603050405020304" pitchFamily="18" charset="0"/>
                                </a:rPr>
                                <m:t>)</m:t>
                              </m:r>
                            </m:sub>
                            <m:sup>
                              <m:r>
                                <a:rPr lang="en-US" i="1">
                                  <a:latin typeface="Cambria Math" panose="02040503050406030204" pitchFamily="18" charset="0"/>
                                  <a:ea typeface="Times New Roman" panose="02020603050405020304" pitchFamily="18" charset="0"/>
                                  <a:cs typeface="Times New Roman" panose="02020603050405020304" pitchFamily="18" charset="0"/>
                                </a:rPr>
                                <m:t>2</m:t>
                              </m:r>
                            </m:sup>
                          </m:sSubSup>
                          <m:r>
                            <a:rPr lang="en-US" i="1">
                              <a:latin typeface="Cambria Math" panose="02040503050406030204" pitchFamily="18" charset="0"/>
                              <a:ea typeface="Times New Roman" panose="02020603050405020304" pitchFamily="18" charset="0"/>
                              <a:cs typeface="Times New Roman" panose="02020603050405020304" pitchFamily="18" charset="0"/>
                            </a:rPr>
                            <m:t>+</m:t>
                          </m:r>
                          <m:f>
                            <m:fPr>
                              <m:ctrlPr>
                                <a:rPr lang="en-US" i="1">
                                  <a:latin typeface="Cambria Math" panose="02040503050406030204" pitchFamily="18" charset="0"/>
                                  <a:ea typeface="Times New Roman" panose="02020603050405020304" pitchFamily="18" charset="0"/>
                                  <a:cs typeface="Times New Roman" panose="02020603050405020304" pitchFamily="18" charset="0"/>
                                </a:rPr>
                              </m:ctrlPr>
                            </m:fPr>
                            <m:num>
                              <m:r>
                                <a:rPr lang="en-US" i="1">
                                  <a:latin typeface="Cambria Math" panose="02040503050406030204" pitchFamily="18" charset="0"/>
                                  <a:ea typeface="Times New Roman" panose="02020603050405020304" pitchFamily="18" charset="0"/>
                                  <a:cs typeface="Times New Roman" panose="02020603050405020304" pitchFamily="18" charset="0"/>
                                </a:rPr>
                                <m:t>𝑘</m:t>
                              </m:r>
                            </m:num>
                            <m:den>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ea typeface="Cambria Math" panose="02040503050406030204" pitchFamily="18" charset="0"/>
                                      <a:cs typeface="Times New Roman" panose="02020603050405020304" pitchFamily="18" charset="0"/>
                                    </a:rPr>
                                    <m:t>𝛽</m:t>
                                  </m:r>
                                  <m:r>
                                    <a:rPr lang="en-US" i="1">
                                      <a:latin typeface="Cambria Math" panose="02040503050406030204" pitchFamily="18" charset="0"/>
                                      <a:ea typeface="Cambria Math" panose="02040503050406030204" pitchFamily="18" charset="0"/>
                                      <a:cs typeface="Times New Roman" panose="02020603050405020304" pitchFamily="18" charset="0"/>
                                    </a:rPr>
                                    <m:t>′</m:t>
                                  </m:r>
                                </m:e>
                                <m:sub>
                                  <m:r>
                                    <a:rPr lang="en-IN" b="0" i="1" smtClean="0">
                                      <a:latin typeface="Cambria Math" panose="02040503050406030204" pitchFamily="18" charset="0"/>
                                      <a:ea typeface="Times New Roman" panose="02020603050405020304" pitchFamily="18" charset="0"/>
                                      <a:cs typeface="Times New Roman" panose="02020603050405020304" pitchFamily="18" charset="0"/>
                                    </a:rPr>
                                    <m:t>𝑛𝑛𝑛𝑐</m:t>
                                  </m:r>
                                  <m:acc>
                                    <m:accPr>
                                      <m:chr m:val="̅"/>
                                      <m:ctrlPr>
                                        <a:rPr lang="en-US" i="1">
                                          <a:latin typeface="Cambria Math" panose="02040503050406030204" pitchFamily="18" charset="0"/>
                                          <a:cs typeface="Times New Roman" panose="02020603050405020304" pitchFamily="18" charset="0"/>
                                        </a:rPr>
                                      </m:ctrlPr>
                                    </m:accPr>
                                    <m:e>
                                      <m:r>
                                        <a:rPr lang="en-IN" b="0" i="1" smtClean="0">
                                          <a:latin typeface="Cambria Math" panose="02040503050406030204" pitchFamily="18" charset="0"/>
                                          <a:cs typeface="Times New Roman" panose="02020603050405020304" pitchFamily="18" charset="0"/>
                                        </a:rPr>
                                        <m:t>𝑐</m:t>
                                      </m:r>
                                    </m:e>
                                  </m:acc>
                                </m:sub>
                              </m:sSub>
                            </m:den>
                          </m:f>
                        </m:e>
                      </m:rad>
                      <m:r>
                        <a:rPr lang="en-US" i="1">
                          <a:latin typeface="Cambria Math" panose="02040503050406030204" pitchFamily="18" charset="0"/>
                          <a:ea typeface="Times New Roman" panose="02020603050405020304" pitchFamily="18" charset="0"/>
                          <a:cs typeface="Times New Roman" panose="02020603050405020304" pitchFamily="18" charset="0"/>
                        </a:rPr>
                        <m:t> …(</m:t>
                      </m:r>
                      <m:r>
                        <a:rPr lang="en-IN" b="0" i="1" smtClean="0">
                          <a:latin typeface="Cambria Math" panose="02040503050406030204" pitchFamily="18" charset="0"/>
                          <a:ea typeface="Times New Roman" panose="02020603050405020304" pitchFamily="18" charset="0"/>
                          <a:cs typeface="Times New Roman" panose="02020603050405020304" pitchFamily="18" charset="0"/>
                        </a:rPr>
                        <m:t>18</m:t>
                      </m:r>
                      <m:r>
                        <a:rPr lang="en-US" i="1">
                          <a:latin typeface="Cambria Math" panose="02040503050406030204" pitchFamily="18" charset="0"/>
                          <a:ea typeface="Times New Roman" panose="02020603050405020304" pitchFamily="18" charset="0"/>
                          <a:cs typeface="Times New Roman" panose="02020603050405020304" pitchFamily="18" charset="0"/>
                        </a:rPr>
                        <m:t>)</m:t>
                      </m:r>
                    </m:oMath>
                  </m:oMathPara>
                </a14:m>
                <a:endParaRPr lang="en-US" b="1" dirty="0"/>
              </a:p>
              <a:p>
                <a:pPr algn="just"/>
                <a:r>
                  <a:rPr lang="en-US" dirty="0"/>
                  <a:t>Now, by getting the value of </a:t>
                </a:r>
                <a14:m>
                  <m:oMath xmlns:m="http://schemas.openxmlformats.org/officeDocument/2006/math">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ea typeface="Cambria Math" panose="02040503050406030204" pitchFamily="18" charset="0"/>
                            <a:cs typeface="Times New Roman" panose="02020603050405020304" pitchFamily="18" charset="0"/>
                          </a:rPr>
                          <m:t>𝛽</m:t>
                        </m:r>
                        <m:r>
                          <a:rPr lang="en-US" i="1">
                            <a:latin typeface="Cambria Math" panose="02040503050406030204" pitchFamily="18" charset="0"/>
                            <a:ea typeface="Cambria Math" panose="02040503050406030204" pitchFamily="18" charset="0"/>
                            <a:cs typeface="Times New Roman" panose="02020603050405020304" pitchFamily="18" charset="0"/>
                          </a:rPr>
                          <m:t>′</m:t>
                        </m:r>
                      </m:e>
                      <m:sub>
                        <m:r>
                          <a:rPr lang="en-IN" i="1">
                            <a:latin typeface="Cambria Math" panose="02040503050406030204" pitchFamily="18" charset="0"/>
                            <a:ea typeface="Times New Roman" panose="02020603050405020304" pitchFamily="18" charset="0"/>
                            <a:cs typeface="Times New Roman" panose="02020603050405020304" pitchFamily="18" charset="0"/>
                          </a:rPr>
                          <m:t>𝑛𝑛𝑛𝑐</m:t>
                        </m:r>
                        <m:acc>
                          <m:accPr>
                            <m:chr m:val="̅"/>
                            <m:ctrlPr>
                              <a:rPr lang="en-US" i="1">
                                <a:latin typeface="Cambria Math" panose="02040503050406030204" pitchFamily="18" charset="0"/>
                                <a:cs typeface="Times New Roman" panose="02020603050405020304" pitchFamily="18" charset="0"/>
                              </a:rPr>
                            </m:ctrlPr>
                          </m:accPr>
                          <m:e>
                            <m:r>
                              <a:rPr lang="en-IN" i="1">
                                <a:latin typeface="Cambria Math" panose="02040503050406030204" pitchFamily="18" charset="0"/>
                                <a:cs typeface="Times New Roman" panose="02020603050405020304" pitchFamily="18" charset="0"/>
                              </a:rPr>
                              <m:t>𝑐</m:t>
                            </m:r>
                          </m:e>
                        </m:acc>
                      </m:sub>
                    </m:sSub>
                  </m:oMath>
                </a14:m>
                <a:r>
                  <a:rPr lang="en-US" dirty="0"/>
                  <a:t> from Ref. [70], we can get mass ranges of excited states of </a:t>
                </a:r>
                <a14:m>
                  <m:oMath xmlns:m="http://schemas.openxmlformats.org/officeDocument/2006/math">
                    <m:r>
                      <a:rPr lang="en-IN" i="1">
                        <a:latin typeface="Cambria Math" panose="02040503050406030204" pitchFamily="18" charset="0"/>
                        <a:ea typeface="Times New Roman" panose="02020603050405020304" pitchFamily="18" charset="0"/>
                        <a:cs typeface="Times New Roman" panose="02020603050405020304" pitchFamily="18" charset="0"/>
                      </a:rPr>
                      <m:t>𝑛𝑛𝑛𝑐</m:t>
                    </m:r>
                    <m:acc>
                      <m:accPr>
                        <m:chr m:val="̅"/>
                        <m:ctrlPr>
                          <a:rPr lang="en-IN" i="1">
                            <a:latin typeface="Cambria Math" panose="02040503050406030204" pitchFamily="18" charset="0"/>
                            <a:ea typeface="Times New Roman" panose="02020603050405020304" pitchFamily="18" charset="0"/>
                            <a:cs typeface="Times New Roman" panose="02020603050405020304" pitchFamily="18" charset="0"/>
                          </a:rPr>
                        </m:ctrlPr>
                      </m:accPr>
                      <m:e>
                        <m:r>
                          <a:rPr lang="en-IN" i="1">
                            <a:latin typeface="Cambria Math" panose="02040503050406030204" pitchFamily="18" charset="0"/>
                            <a:ea typeface="Times New Roman" panose="02020603050405020304" pitchFamily="18" charset="0"/>
                            <a:cs typeface="Times New Roman" panose="02020603050405020304" pitchFamily="18" charset="0"/>
                          </a:rPr>
                          <m:t>𝑐</m:t>
                        </m:r>
                      </m:e>
                    </m:acc>
                  </m:oMath>
                </a14:m>
                <a:r>
                  <a:rPr lang="en-US" dirty="0"/>
                  <a:t> pentaquark.</a:t>
                </a:r>
              </a:p>
              <a:p>
                <a:pPr algn="just"/>
                <a:r>
                  <a:rPr lang="en-US" dirty="0"/>
                  <a:t>By inserting the suitable values in equation (9), we can get</a:t>
                </a:r>
              </a:p>
              <a:p>
                <a:pPr marL="0" indent="0" algn="just">
                  <a:buNone/>
                </a:pPr>
                <a14:m>
                  <m:oMathPara xmlns:m="http://schemas.openxmlformats.org/officeDocument/2006/math">
                    <m:oMathParaPr>
                      <m:jc m:val="centerGroup"/>
                    </m:oMathParaPr>
                    <m:oMath xmlns:m="http://schemas.openxmlformats.org/officeDocument/2006/math">
                      <m:f>
                        <m:fPr>
                          <m:ctrlPr>
                            <a:rPr lang="en-US" i="1">
                              <a:latin typeface="Cambria Math" panose="02040503050406030204" pitchFamily="18" charset="0"/>
                              <a:cs typeface="Times New Roman" panose="02020603050405020304" pitchFamily="18" charset="0"/>
                            </a:rPr>
                          </m:ctrlPr>
                        </m:fPr>
                        <m:num>
                          <m:r>
                            <a:rPr lang="en-IN" i="1">
                              <a:latin typeface="Cambria Math" panose="02040503050406030204" pitchFamily="18" charset="0"/>
                              <a:cs typeface="Times New Roman" panose="02020603050405020304" pitchFamily="18" charset="0"/>
                            </a:rPr>
                            <m:t>1</m:t>
                          </m:r>
                        </m:num>
                        <m:den>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ea typeface="Cambria Math" panose="02040503050406030204" pitchFamily="18" charset="0"/>
                                  <a:cs typeface="Times New Roman" panose="02020603050405020304" pitchFamily="18" charset="0"/>
                                </a:rPr>
                                <m:t>𝛽</m:t>
                              </m:r>
                              <m:r>
                                <a:rPr lang="en-US" i="1">
                                  <a:latin typeface="Cambria Math" panose="02040503050406030204" pitchFamily="18" charset="0"/>
                                  <a:ea typeface="Cambria Math" panose="02040503050406030204" pitchFamily="18" charset="0"/>
                                  <a:cs typeface="Times New Roman" panose="02020603050405020304" pitchFamily="18" charset="0"/>
                                </a:rPr>
                                <m:t>′</m:t>
                              </m:r>
                            </m:e>
                            <m:sub>
                              <m:r>
                                <a:rPr lang="en-IN" i="1">
                                  <a:latin typeface="Cambria Math" panose="02040503050406030204" pitchFamily="18" charset="0"/>
                                  <a:ea typeface="Times New Roman" panose="02020603050405020304" pitchFamily="18" charset="0"/>
                                  <a:cs typeface="Times New Roman" panose="02020603050405020304" pitchFamily="18" charset="0"/>
                                </a:rPr>
                                <m:t>𝑛𝑐𝑛𝑐</m:t>
                              </m:r>
                              <m:acc>
                                <m:accPr>
                                  <m:chr m:val="̅"/>
                                  <m:ctrlPr>
                                    <a:rPr lang="en-US" i="1">
                                      <a:latin typeface="Cambria Math" panose="02040503050406030204" pitchFamily="18" charset="0"/>
                                      <a:cs typeface="Times New Roman" panose="02020603050405020304" pitchFamily="18" charset="0"/>
                                    </a:rPr>
                                  </m:ctrlPr>
                                </m:accPr>
                                <m:e>
                                  <m:r>
                                    <a:rPr lang="en-IN" i="1">
                                      <a:latin typeface="Cambria Math" panose="02040503050406030204" pitchFamily="18" charset="0"/>
                                      <a:cs typeface="Times New Roman" panose="02020603050405020304" pitchFamily="18" charset="0"/>
                                    </a:rPr>
                                    <m:t>𝑐</m:t>
                                  </m:r>
                                </m:e>
                              </m:acc>
                            </m:sub>
                          </m:sSub>
                        </m:den>
                      </m:f>
                      <m:r>
                        <a:rPr lang="en-IN" i="1">
                          <a:latin typeface="Cambria Math" panose="02040503050406030204" pitchFamily="18" charset="0"/>
                          <a:cs typeface="Times New Roman" panose="02020603050405020304" pitchFamily="18" charset="0"/>
                        </a:rPr>
                        <m:t>=</m:t>
                      </m:r>
                      <m:f>
                        <m:fPr>
                          <m:ctrlPr>
                            <a:rPr lang="en-IN" i="1">
                              <a:latin typeface="Cambria Math" panose="02040503050406030204" pitchFamily="18" charset="0"/>
                              <a:cs typeface="Times New Roman" panose="02020603050405020304" pitchFamily="18" charset="0"/>
                            </a:rPr>
                          </m:ctrlPr>
                        </m:fPr>
                        <m:num>
                          <m:r>
                            <a:rPr lang="en-IN" i="1">
                              <a:latin typeface="Cambria Math" panose="02040503050406030204" pitchFamily="18" charset="0"/>
                              <a:cs typeface="Times New Roman" panose="02020603050405020304" pitchFamily="18" charset="0"/>
                            </a:rPr>
                            <m:t>1</m:t>
                          </m:r>
                        </m:num>
                        <m:den>
                          <m:sSub>
                            <m:sSubPr>
                              <m:ctrlPr>
                                <a:rPr lang="en-US" i="1">
                                  <a:latin typeface="Cambria Math" panose="02040503050406030204" pitchFamily="18" charset="0"/>
                                  <a:cs typeface="Times New Roman" panose="02020603050405020304" pitchFamily="18" charset="0"/>
                                </a:rPr>
                              </m:ctrlPr>
                            </m:sSubPr>
                            <m:e>
                              <m:r>
                                <a:rPr lang="en-US" i="1">
                                  <a:latin typeface="Cambria Math" panose="02040503050406030204" pitchFamily="18" charset="0"/>
                                  <a:ea typeface="Cambria Math" panose="02040503050406030204" pitchFamily="18" charset="0"/>
                                  <a:cs typeface="Times New Roman" panose="02020603050405020304" pitchFamily="18" charset="0"/>
                                </a:rPr>
                                <m:t>𝛽</m:t>
                              </m:r>
                              <m:r>
                                <a:rPr lang="en-US" i="1">
                                  <a:latin typeface="Cambria Math" panose="02040503050406030204" pitchFamily="18" charset="0"/>
                                  <a:ea typeface="Cambria Math" panose="02040503050406030204" pitchFamily="18" charset="0"/>
                                  <a:cs typeface="Times New Roman" panose="02020603050405020304" pitchFamily="18" charset="0"/>
                                </a:rPr>
                                <m:t>′</m:t>
                              </m:r>
                            </m:e>
                            <m:sub>
                              <m:r>
                                <a:rPr lang="en-IN" i="1">
                                  <a:latin typeface="Cambria Math" panose="02040503050406030204" pitchFamily="18" charset="0"/>
                                  <a:ea typeface="Times New Roman" panose="02020603050405020304" pitchFamily="18" charset="0"/>
                                  <a:cs typeface="Times New Roman" panose="02020603050405020304" pitchFamily="18" charset="0"/>
                                </a:rPr>
                                <m:t>𝑛𝑛𝑛𝑐</m:t>
                              </m:r>
                              <m:acc>
                                <m:accPr>
                                  <m:chr m:val="̅"/>
                                  <m:ctrlPr>
                                    <a:rPr lang="en-US" i="1">
                                      <a:latin typeface="Cambria Math" panose="02040503050406030204" pitchFamily="18" charset="0"/>
                                      <a:cs typeface="Times New Roman" panose="02020603050405020304" pitchFamily="18" charset="0"/>
                                    </a:rPr>
                                  </m:ctrlPr>
                                </m:accPr>
                                <m:e>
                                  <m:r>
                                    <a:rPr lang="en-IN" i="1">
                                      <a:latin typeface="Cambria Math" panose="02040503050406030204" pitchFamily="18" charset="0"/>
                                      <a:cs typeface="Times New Roman" panose="02020603050405020304" pitchFamily="18" charset="0"/>
                                    </a:rPr>
                                    <m:t>𝑐</m:t>
                                  </m:r>
                                </m:e>
                              </m:acc>
                            </m:sub>
                          </m:sSub>
                          <m:r>
                            <a:rPr lang="en-IN" b="0" i="1" smtClean="0">
                              <a:latin typeface="Cambria Math" panose="02040503050406030204" pitchFamily="18" charset="0"/>
                              <a:cs typeface="Times New Roman" panose="02020603050405020304" pitchFamily="18" charset="0"/>
                            </a:rPr>
                            <m:t> (</m:t>
                          </m:r>
                          <m:r>
                            <a:rPr lang="en-US" i="1">
                              <a:latin typeface="Cambria Math" panose="02040503050406030204" pitchFamily="18" charset="0"/>
                              <a:ea typeface="Times New Roman" panose="02020603050405020304" pitchFamily="18" charset="0"/>
                              <a:cs typeface="Times New Roman" panose="02020603050405020304" pitchFamily="18" charset="0"/>
                            </a:rPr>
                            <m:t>4</m:t>
                          </m:r>
                          <m:sSubSup>
                            <m:sSubSupPr>
                              <m:ctrlPr>
                                <a:rPr lang="en-US" i="1">
                                  <a:latin typeface="Cambria Math" panose="02040503050406030204" pitchFamily="18" charset="0"/>
                                  <a:ea typeface="Times New Roman" panose="02020603050405020304" pitchFamily="18" charset="0"/>
                                  <a:cs typeface="Times New Roman" panose="02020603050405020304" pitchFamily="18" charset="0"/>
                                </a:rPr>
                              </m:ctrlPr>
                            </m:sSubSupPr>
                            <m:e>
                              <m:r>
                                <a:rPr lang="en-US" i="1">
                                  <a:latin typeface="Cambria Math" panose="02040503050406030204" pitchFamily="18" charset="0"/>
                                  <a:ea typeface="Times New Roman" panose="02020603050405020304" pitchFamily="18" charset="0"/>
                                  <a:cs typeface="Times New Roman" panose="02020603050405020304" pitchFamily="18" charset="0"/>
                                </a:rPr>
                                <m:t>𝑀</m:t>
                              </m:r>
                            </m:e>
                            <m:sub>
                              <m:r>
                                <a:rPr lang="en-IN" i="1">
                                  <a:latin typeface="Cambria Math" panose="02040503050406030204" pitchFamily="18" charset="0"/>
                                  <a:ea typeface="Times New Roman" panose="02020603050405020304" pitchFamily="18" charset="0"/>
                                  <a:cs typeface="Times New Roman" panose="02020603050405020304" pitchFamily="18" charset="0"/>
                                </a:rPr>
                                <m:t>𝑛𝑛𝑛𝑐</m:t>
                              </m:r>
                              <m:acc>
                                <m:accPr>
                                  <m:chr m:val="̅"/>
                                  <m:ctrlPr>
                                    <a:rPr lang="en-US" i="1">
                                      <a:latin typeface="Cambria Math" panose="02040503050406030204" pitchFamily="18" charset="0"/>
                                      <a:cs typeface="Times New Roman" panose="02020603050405020304" pitchFamily="18" charset="0"/>
                                    </a:rPr>
                                  </m:ctrlPr>
                                </m:accPr>
                                <m:e>
                                  <m:r>
                                    <a:rPr lang="en-IN" i="1">
                                      <a:latin typeface="Cambria Math" panose="02040503050406030204" pitchFamily="18" charset="0"/>
                                      <a:cs typeface="Times New Roman" panose="02020603050405020304" pitchFamily="18" charset="0"/>
                                    </a:rPr>
                                    <m:t>𝑐</m:t>
                                  </m:r>
                                </m:e>
                              </m:acc>
                            </m:sub>
                            <m:sup>
                              <m:r>
                                <a:rPr lang="en-US" i="1">
                                  <a:latin typeface="Cambria Math" panose="02040503050406030204" pitchFamily="18" charset="0"/>
                                  <a:ea typeface="Times New Roman" panose="02020603050405020304" pitchFamily="18" charset="0"/>
                                  <a:cs typeface="Times New Roman" panose="02020603050405020304" pitchFamily="18" charset="0"/>
                                </a:rPr>
                                <m:t>2</m:t>
                              </m:r>
                            </m:sup>
                          </m:sSubSup>
                          <m:r>
                            <a:rPr lang="en-IN" b="0" i="1" smtClean="0">
                              <a:latin typeface="Cambria Math" panose="02040503050406030204" pitchFamily="18" charset="0"/>
                              <a:ea typeface="Times New Roman" panose="02020603050405020304" pitchFamily="18" charset="0"/>
                              <a:cs typeface="Times New Roman" panose="02020603050405020304" pitchFamily="18" charset="0"/>
                            </a:rPr>
                            <m:t>)</m:t>
                          </m:r>
                        </m:den>
                      </m:f>
                      <m:r>
                        <a:rPr lang="en-US">
                          <a:latin typeface="Cambria Math" panose="02040503050406030204" pitchFamily="18" charset="0"/>
                          <a:ea typeface="Times New Roman" panose="02020603050405020304" pitchFamily="18" charset="0"/>
                          <a:cs typeface="Times New Roman" panose="02020603050405020304" pitchFamily="18" charset="0"/>
                        </a:rPr>
                        <m:t>×</m:t>
                      </m:r>
                      <m:d>
                        <m:dPr>
                          <m:begChr m:val="["/>
                          <m:endChr m:val="]"/>
                          <m:ctrlPr>
                            <a:rPr lang="en-US" i="1">
                              <a:latin typeface="Cambria Math" panose="02040503050406030204" pitchFamily="18" charset="0"/>
                              <a:ea typeface="Times New Roman" panose="02020603050405020304" pitchFamily="18" charset="0"/>
                              <a:cs typeface="Times New Roman" panose="02020603050405020304" pitchFamily="18" charset="0"/>
                            </a:rPr>
                          </m:ctrlPr>
                        </m:dPr>
                        <m:e>
                          <m:d>
                            <m:dPr>
                              <m:ctrlPr>
                                <a:rPr lang="en-US" i="1">
                                  <a:latin typeface="Cambria Math" panose="02040503050406030204" pitchFamily="18" charset="0"/>
                                  <a:ea typeface="Times New Roman" panose="02020603050405020304" pitchFamily="18" charset="0"/>
                                  <a:cs typeface="Times New Roman" panose="02020603050405020304" pitchFamily="18" charset="0"/>
                                </a:rPr>
                              </m:ctrlPr>
                            </m:dPr>
                            <m:e>
                              <m:r>
                                <a:rPr lang="en-US" i="1">
                                  <a:latin typeface="Cambria Math" panose="02040503050406030204" pitchFamily="18" charset="0"/>
                                  <a:ea typeface="Times New Roman" panose="02020603050405020304" pitchFamily="18" charset="0"/>
                                  <a:cs typeface="Times New Roman" panose="02020603050405020304" pitchFamily="18" charset="0"/>
                                </a:rPr>
                                <m:t>4</m:t>
                              </m:r>
                              <m:sSubSup>
                                <m:sSubSupPr>
                                  <m:ctrlPr>
                                    <a:rPr lang="en-US" i="1">
                                      <a:latin typeface="Cambria Math" panose="02040503050406030204" pitchFamily="18" charset="0"/>
                                      <a:ea typeface="Times New Roman" panose="02020603050405020304" pitchFamily="18" charset="0"/>
                                      <a:cs typeface="Times New Roman" panose="02020603050405020304" pitchFamily="18" charset="0"/>
                                    </a:rPr>
                                  </m:ctrlPr>
                                </m:sSubSupPr>
                                <m:e>
                                  <m:r>
                                    <a:rPr lang="en-US" i="1">
                                      <a:latin typeface="Cambria Math" panose="02040503050406030204" pitchFamily="18" charset="0"/>
                                      <a:ea typeface="Times New Roman" panose="02020603050405020304" pitchFamily="18" charset="0"/>
                                      <a:cs typeface="Times New Roman" panose="02020603050405020304" pitchFamily="18" charset="0"/>
                                    </a:rPr>
                                    <m:t>𝑀</m:t>
                                  </m:r>
                                </m:e>
                                <m:sub>
                                  <m:r>
                                    <a:rPr lang="en-IN" i="1">
                                      <a:latin typeface="Cambria Math" panose="02040503050406030204" pitchFamily="18" charset="0"/>
                                      <a:ea typeface="Times New Roman" panose="02020603050405020304" pitchFamily="18" charset="0"/>
                                      <a:cs typeface="Times New Roman" panose="02020603050405020304" pitchFamily="18" charset="0"/>
                                    </a:rPr>
                                    <m:t>𝑛</m:t>
                                  </m:r>
                                  <m:r>
                                    <a:rPr lang="en-IN" b="0" i="1" smtClean="0">
                                      <a:latin typeface="Cambria Math" panose="02040503050406030204" pitchFamily="18" charset="0"/>
                                      <a:ea typeface="Times New Roman" panose="02020603050405020304" pitchFamily="18" charset="0"/>
                                      <a:cs typeface="Times New Roman" panose="02020603050405020304" pitchFamily="18" charset="0"/>
                                    </a:rPr>
                                    <m:t>𝑛</m:t>
                                  </m:r>
                                  <m:r>
                                    <a:rPr lang="en-IN" i="1">
                                      <a:latin typeface="Cambria Math" panose="02040503050406030204" pitchFamily="18" charset="0"/>
                                      <a:ea typeface="Times New Roman" panose="02020603050405020304" pitchFamily="18" charset="0"/>
                                      <a:cs typeface="Times New Roman" panose="02020603050405020304" pitchFamily="18" charset="0"/>
                                    </a:rPr>
                                    <m:t>𝑛𝑐</m:t>
                                  </m:r>
                                  <m:acc>
                                    <m:accPr>
                                      <m:chr m:val="̅"/>
                                      <m:ctrlPr>
                                        <a:rPr lang="en-US" i="1">
                                          <a:latin typeface="Cambria Math" panose="02040503050406030204" pitchFamily="18" charset="0"/>
                                          <a:cs typeface="Times New Roman" panose="02020603050405020304" pitchFamily="18" charset="0"/>
                                        </a:rPr>
                                      </m:ctrlPr>
                                    </m:accPr>
                                    <m:e>
                                      <m:r>
                                        <a:rPr lang="en-IN" i="1">
                                          <a:latin typeface="Cambria Math" panose="02040503050406030204" pitchFamily="18" charset="0"/>
                                          <a:cs typeface="Times New Roman" panose="02020603050405020304" pitchFamily="18" charset="0"/>
                                        </a:rPr>
                                        <m:t>𝑐</m:t>
                                      </m:r>
                                    </m:e>
                                  </m:acc>
                                </m:sub>
                                <m:sup>
                                  <m:r>
                                    <a:rPr lang="en-US" i="1">
                                      <a:latin typeface="Cambria Math" panose="02040503050406030204" pitchFamily="18" charset="0"/>
                                      <a:ea typeface="Times New Roman" panose="02020603050405020304" pitchFamily="18" charset="0"/>
                                      <a:cs typeface="Times New Roman" panose="02020603050405020304" pitchFamily="18" charset="0"/>
                                    </a:rPr>
                                    <m:t>2</m:t>
                                  </m:r>
                                </m:sup>
                              </m:sSubSup>
                              <m:r>
                                <a:rPr lang="en-GB" i="1">
                                  <a:latin typeface="Cambria Math" panose="02040503050406030204" pitchFamily="18" charset="0"/>
                                  <a:ea typeface="Times New Roman" panose="02020603050405020304" pitchFamily="18" charset="0"/>
                                  <a:cs typeface="Times New Roman" panose="02020603050405020304" pitchFamily="18" charset="0"/>
                                </a:rPr>
                                <m:t>+</m:t>
                              </m:r>
                              <m:sSubSup>
                                <m:sSubSupPr>
                                  <m:ctrlPr>
                                    <a:rPr lang="en-US" i="1">
                                      <a:latin typeface="Cambria Math" panose="02040503050406030204" pitchFamily="18" charset="0"/>
                                      <a:ea typeface="Times New Roman" panose="02020603050405020304" pitchFamily="18" charset="0"/>
                                      <a:cs typeface="Times New Roman" panose="02020603050405020304" pitchFamily="18" charset="0"/>
                                    </a:rPr>
                                  </m:ctrlPr>
                                </m:sSubSupPr>
                                <m:e>
                                  <m:r>
                                    <a:rPr lang="en-US" i="1">
                                      <a:latin typeface="Cambria Math" panose="02040503050406030204" pitchFamily="18" charset="0"/>
                                      <a:ea typeface="Times New Roman" panose="02020603050405020304" pitchFamily="18" charset="0"/>
                                      <a:cs typeface="Times New Roman" panose="02020603050405020304" pitchFamily="18" charset="0"/>
                                    </a:rPr>
                                    <m:t>𝑀</m:t>
                                  </m:r>
                                </m:e>
                                <m:sub>
                                  <m:r>
                                    <a:rPr lang="en-IN" i="1">
                                      <a:latin typeface="Cambria Math" panose="02040503050406030204" pitchFamily="18" charset="0"/>
                                      <a:ea typeface="Times New Roman" panose="02020603050405020304" pitchFamily="18" charset="0"/>
                                      <a:cs typeface="Times New Roman" panose="02020603050405020304" pitchFamily="18" charset="0"/>
                                    </a:rPr>
                                    <m:t>𝑛</m:t>
                                  </m:r>
                                  <m:r>
                                    <a:rPr lang="en-IN" b="0" i="1" smtClean="0">
                                      <a:latin typeface="Cambria Math" panose="02040503050406030204" pitchFamily="18" charset="0"/>
                                      <a:ea typeface="Times New Roman" panose="02020603050405020304" pitchFamily="18" charset="0"/>
                                      <a:cs typeface="Times New Roman" panose="02020603050405020304" pitchFamily="18" charset="0"/>
                                    </a:rPr>
                                    <m:t>𝑛</m:t>
                                  </m:r>
                                  <m:r>
                                    <a:rPr lang="en-IN" i="1">
                                      <a:latin typeface="Cambria Math" panose="02040503050406030204" pitchFamily="18" charset="0"/>
                                      <a:ea typeface="Times New Roman" panose="02020603050405020304" pitchFamily="18" charset="0"/>
                                      <a:cs typeface="Times New Roman" panose="02020603050405020304" pitchFamily="18" charset="0"/>
                                    </a:rPr>
                                    <m:t>𝑛</m:t>
                                  </m:r>
                                  <m:r>
                                    <a:rPr lang="en-IN" b="0" i="1" smtClean="0">
                                      <a:latin typeface="Cambria Math" panose="02040503050406030204" pitchFamily="18" charset="0"/>
                                      <a:ea typeface="Times New Roman" panose="02020603050405020304" pitchFamily="18" charset="0"/>
                                      <a:cs typeface="Times New Roman" panose="02020603050405020304" pitchFamily="18" charset="0"/>
                                    </a:rPr>
                                    <m:t>𝑛</m:t>
                                  </m:r>
                                  <m:acc>
                                    <m:accPr>
                                      <m:chr m:val="̅"/>
                                      <m:ctrlPr>
                                        <a:rPr lang="en-US" i="1">
                                          <a:latin typeface="Cambria Math" panose="02040503050406030204" pitchFamily="18" charset="0"/>
                                          <a:cs typeface="Times New Roman" panose="02020603050405020304" pitchFamily="18" charset="0"/>
                                        </a:rPr>
                                      </m:ctrlPr>
                                    </m:accPr>
                                    <m:e>
                                      <m:r>
                                        <a:rPr lang="en-IN" i="1">
                                          <a:latin typeface="Cambria Math" panose="02040503050406030204" pitchFamily="18" charset="0"/>
                                          <a:cs typeface="Times New Roman" panose="02020603050405020304" pitchFamily="18" charset="0"/>
                                        </a:rPr>
                                        <m:t>𝑐</m:t>
                                      </m:r>
                                    </m:e>
                                  </m:acc>
                                </m:sub>
                                <m:sup>
                                  <m:r>
                                    <a:rPr lang="en-US" i="1">
                                      <a:latin typeface="Cambria Math" panose="02040503050406030204" pitchFamily="18" charset="0"/>
                                      <a:ea typeface="Times New Roman" panose="02020603050405020304" pitchFamily="18" charset="0"/>
                                      <a:cs typeface="Times New Roman" panose="02020603050405020304" pitchFamily="18" charset="0"/>
                                    </a:rPr>
                                    <m:t>2</m:t>
                                  </m:r>
                                </m:sup>
                              </m:sSubSup>
                              <m:r>
                                <a:rPr lang="en-US" i="1">
                                  <a:latin typeface="Cambria Math" panose="02040503050406030204" pitchFamily="18" charset="0"/>
                                  <a:ea typeface="Times New Roman" panose="02020603050405020304" pitchFamily="18" charset="0"/>
                                  <a:cs typeface="Times New Roman" panose="02020603050405020304" pitchFamily="18" charset="0"/>
                                </a:rPr>
                                <m:t>−</m:t>
                              </m:r>
                              <m:sSubSup>
                                <m:sSubSupPr>
                                  <m:ctrlPr>
                                    <a:rPr lang="en-US" i="1">
                                      <a:latin typeface="Cambria Math" panose="02040503050406030204" pitchFamily="18" charset="0"/>
                                      <a:ea typeface="Times New Roman" panose="02020603050405020304" pitchFamily="18" charset="0"/>
                                      <a:cs typeface="Times New Roman" panose="02020603050405020304" pitchFamily="18" charset="0"/>
                                    </a:rPr>
                                  </m:ctrlPr>
                                </m:sSubSupPr>
                                <m:e>
                                  <m:r>
                                    <a:rPr lang="en-US" i="1">
                                      <a:latin typeface="Cambria Math" panose="02040503050406030204" pitchFamily="18" charset="0"/>
                                      <a:ea typeface="Times New Roman" panose="02020603050405020304" pitchFamily="18" charset="0"/>
                                      <a:cs typeface="Times New Roman" panose="02020603050405020304" pitchFamily="18" charset="0"/>
                                    </a:rPr>
                                    <m:t>𝑀</m:t>
                                  </m:r>
                                </m:e>
                                <m:sub>
                                  <m:r>
                                    <a:rPr lang="en-IN" i="1">
                                      <a:latin typeface="Cambria Math" panose="02040503050406030204" pitchFamily="18" charset="0"/>
                                      <a:ea typeface="Times New Roman" panose="02020603050405020304" pitchFamily="18" charset="0"/>
                                      <a:cs typeface="Times New Roman" panose="02020603050405020304" pitchFamily="18" charset="0"/>
                                    </a:rPr>
                                    <m:t>𝑛𝑐𝑛𝑐</m:t>
                                  </m:r>
                                  <m:acc>
                                    <m:accPr>
                                      <m:chr m:val="̅"/>
                                      <m:ctrlPr>
                                        <a:rPr lang="en-US" i="1">
                                          <a:latin typeface="Cambria Math" panose="02040503050406030204" pitchFamily="18" charset="0"/>
                                          <a:cs typeface="Times New Roman" panose="02020603050405020304" pitchFamily="18" charset="0"/>
                                        </a:rPr>
                                      </m:ctrlPr>
                                    </m:accPr>
                                    <m:e>
                                      <m:r>
                                        <a:rPr lang="en-IN" i="1">
                                          <a:latin typeface="Cambria Math" panose="02040503050406030204" pitchFamily="18" charset="0"/>
                                          <a:cs typeface="Times New Roman" panose="02020603050405020304" pitchFamily="18" charset="0"/>
                                        </a:rPr>
                                        <m:t>𝑐</m:t>
                                      </m:r>
                                    </m:e>
                                  </m:acc>
                                </m:sub>
                                <m:sup>
                                  <m:r>
                                    <a:rPr lang="en-US" i="1">
                                      <a:latin typeface="Cambria Math" panose="02040503050406030204" pitchFamily="18" charset="0"/>
                                      <a:ea typeface="Times New Roman" panose="02020603050405020304" pitchFamily="18" charset="0"/>
                                      <a:cs typeface="Times New Roman" panose="02020603050405020304" pitchFamily="18" charset="0"/>
                                    </a:rPr>
                                    <m:t>2</m:t>
                                  </m:r>
                                </m:sup>
                              </m:sSubSup>
                            </m:e>
                          </m:d>
                          <m:r>
                            <a:rPr lang="en-US">
                              <a:latin typeface="Cambria Math" panose="02040503050406030204" pitchFamily="18" charset="0"/>
                              <a:ea typeface="Times New Roman" panose="02020603050405020304" pitchFamily="18" charset="0"/>
                              <a:cs typeface="Times New Roman" panose="02020603050405020304" pitchFamily="18" charset="0"/>
                            </a:rPr>
                            <m:t>+</m:t>
                          </m:r>
                          <m:rad>
                            <m:radPr>
                              <m:degHide m:val="on"/>
                              <m:ctrlPr>
                                <a:rPr lang="en-US" i="1">
                                  <a:latin typeface="Cambria Math" panose="02040503050406030204" pitchFamily="18" charset="0"/>
                                  <a:ea typeface="Times New Roman" panose="02020603050405020304" pitchFamily="18" charset="0"/>
                                  <a:cs typeface="Times New Roman" panose="02020603050405020304" pitchFamily="18" charset="0"/>
                                </a:rPr>
                              </m:ctrlPr>
                            </m:radPr>
                            <m:deg/>
                            <m:e>
                              <m:sSup>
                                <m:sSupPr>
                                  <m:ctrlPr>
                                    <a:rPr lang="en-US" i="1">
                                      <a:latin typeface="Cambria Math" panose="02040503050406030204" pitchFamily="18" charset="0"/>
                                      <a:ea typeface="Times New Roman" panose="02020603050405020304" pitchFamily="18" charset="0"/>
                                      <a:cs typeface="Times New Roman" panose="02020603050405020304" pitchFamily="18" charset="0"/>
                                    </a:rPr>
                                  </m:ctrlPr>
                                </m:sSupPr>
                                <m:e>
                                  <m:d>
                                    <m:dPr>
                                      <m:ctrlPr>
                                        <a:rPr lang="en-US" i="1">
                                          <a:latin typeface="Cambria Math" panose="02040503050406030204" pitchFamily="18" charset="0"/>
                                          <a:ea typeface="Times New Roman" panose="02020603050405020304" pitchFamily="18" charset="0"/>
                                          <a:cs typeface="Times New Roman" panose="02020603050405020304" pitchFamily="18" charset="0"/>
                                        </a:rPr>
                                      </m:ctrlPr>
                                    </m:dPr>
                                    <m:e>
                                      <m:r>
                                        <a:rPr lang="en-US" i="1">
                                          <a:latin typeface="Cambria Math" panose="02040503050406030204" pitchFamily="18" charset="0"/>
                                          <a:ea typeface="Times New Roman" panose="02020603050405020304" pitchFamily="18" charset="0"/>
                                          <a:cs typeface="Times New Roman" panose="02020603050405020304" pitchFamily="18" charset="0"/>
                                        </a:rPr>
                                        <m:t>4</m:t>
                                      </m:r>
                                      <m:sSubSup>
                                        <m:sSubSupPr>
                                          <m:ctrlPr>
                                            <a:rPr lang="en-US" i="1">
                                              <a:latin typeface="Cambria Math" panose="02040503050406030204" pitchFamily="18" charset="0"/>
                                              <a:ea typeface="Times New Roman" panose="02020603050405020304" pitchFamily="18" charset="0"/>
                                              <a:cs typeface="Times New Roman" panose="02020603050405020304" pitchFamily="18" charset="0"/>
                                            </a:rPr>
                                          </m:ctrlPr>
                                        </m:sSubSupPr>
                                        <m:e>
                                          <m:r>
                                            <a:rPr lang="en-US" i="1">
                                              <a:latin typeface="Cambria Math" panose="02040503050406030204" pitchFamily="18" charset="0"/>
                                              <a:ea typeface="Times New Roman" panose="02020603050405020304" pitchFamily="18" charset="0"/>
                                              <a:cs typeface="Times New Roman" panose="02020603050405020304" pitchFamily="18" charset="0"/>
                                            </a:rPr>
                                            <m:t>𝑀</m:t>
                                          </m:r>
                                        </m:e>
                                        <m:sub>
                                          <m:r>
                                            <a:rPr lang="en-IN" i="1">
                                              <a:latin typeface="Cambria Math" panose="02040503050406030204" pitchFamily="18" charset="0"/>
                                              <a:ea typeface="Times New Roman" panose="02020603050405020304" pitchFamily="18" charset="0"/>
                                              <a:cs typeface="Times New Roman" panose="02020603050405020304" pitchFamily="18" charset="0"/>
                                            </a:rPr>
                                            <m:t>𝑛𝑛𝑛𝑐</m:t>
                                          </m:r>
                                          <m:acc>
                                            <m:accPr>
                                              <m:chr m:val="̅"/>
                                              <m:ctrlPr>
                                                <a:rPr lang="en-US" i="1">
                                                  <a:latin typeface="Cambria Math" panose="02040503050406030204" pitchFamily="18" charset="0"/>
                                                  <a:cs typeface="Times New Roman" panose="02020603050405020304" pitchFamily="18" charset="0"/>
                                                </a:rPr>
                                              </m:ctrlPr>
                                            </m:accPr>
                                            <m:e>
                                              <m:r>
                                                <a:rPr lang="en-IN" i="1">
                                                  <a:latin typeface="Cambria Math" panose="02040503050406030204" pitchFamily="18" charset="0"/>
                                                  <a:cs typeface="Times New Roman" panose="02020603050405020304" pitchFamily="18" charset="0"/>
                                                </a:rPr>
                                                <m:t>𝑐</m:t>
                                              </m:r>
                                            </m:e>
                                          </m:acc>
                                        </m:sub>
                                        <m:sup>
                                          <m:r>
                                            <a:rPr lang="en-US" i="1">
                                              <a:latin typeface="Cambria Math" panose="02040503050406030204" pitchFamily="18" charset="0"/>
                                              <a:ea typeface="Times New Roman" panose="02020603050405020304" pitchFamily="18" charset="0"/>
                                              <a:cs typeface="Times New Roman" panose="02020603050405020304" pitchFamily="18" charset="0"/>
                                            </a:rPr>
                                            <m:t>2</m:t>
                                          </m:r>
                                        </m:sup>
                                      </m:sSubSup>
                                      <m:r>
                                        <a:rPr lang="en-IN" b="0" i="1" smtClean="0">
                                          <a:latin typeface="Cambria Math" panose="02040503050406030204" pitchFamily="18" charset="0"/>
                                          <a:ea typeface="Times New Roman" panose="02020603050405020304" pitchFamily="18" charset="0"/>
                                          <a:cs typeface="Times New Roman" panose="02020603050405020304" pitchFamily="18" charset="0"/>
                                        </a:rPr>
                                        <m:t>−</m:t>
                                      </m:r>
                                      <m:sSubSup>
                                        <m:sSubSupPr>
                                          <m:ctrlPr>
                                            <a:rPr lang="en-US" i="1">
                                              <a:latin typeface="Cambria Math" panose="02040503050406030204" pitchFamily="18" charset="0"/>
                                              <a:ea typeface="Times New Roman" panose="02020603050405020304" pitchFamily="18" charset="0"/>
                                              <a:cs typeface="Times New Roman" panose="02020603050405020304" pitchFamily="18" charset="0"/>
                                            </a:rPr>
                                          </m:ctrlPr>
                                        </m:sSubSupPr>
                                        <m:e>
                                          <m:r>
                                            <a:rPr lang="en-US" i="1">
                                              <a:latin typeface="Cambria Math" panose="02040503050406030204" pitchFamily="18" charset="0"/>
                                              <a:ea typeface="Times New Roman" panose="02020603050405020304" pitchFamily="18" charset="0"/>
                                              <a:cs typeface="Times New Roman" panose="02020603050405020304" pitchFamily="18" charset="0"/>
                                            </a:rPr>
                                            <m:t>𝑀</m:t>
                                          </m:r>
                                        </m:e>
                                        <m:sub>
                                          <m:r>
                                            <a:rPr lang="en-IN" i="1">
                                              <a:latin typeface="Cambria Math" panose="02040503050406030204" pitchFamily="18" charset="0"/>
                                              <a:ea typeface="Times New Roman" panose="02020603050405020304" pitchFamily="18" charset="0"/>
                                              <a:cs typeface="Times New Roman" panose="02020603050405020304" pitchFamily="18" charset="0"/>
                                            </a:rPr>
                                            <m:t>𝑛𝑛𝑛𝑛</m:t>
                                          </m:r>
                                          <m:acc>
                                            <m:accPr>
                                              <m:chr m:val="̅"/>
                                              <m:ctrlPr>
                                                <a:rPr lang="en-US" i="1">
                                                  <a:latin typeface="Cambria Math" panose="02040503050406030204" pitchFamily="18" charset="0"/>
                                                  <a:cs typeface="Times New Roman" panose="02020603050405020304" pitchFamily="18" charset="0"/>
                                                </a:rPr>
                                              </m:ctrlPr>
                                            </m:accPr>
                                            <m:e>
                                              <m:r>
                                                <a:rPr lang="en-IN" i="1">
                                                  <a:latin typeface="Cambria Math" panose="02040503050406030204" pitchFamily="18" charset="0"/>
                                                  <a:cs typeface="Times New Roman" panose="02020603050405020304" pitchFamily="18" charset="0"/>
                                                </a:rPr>
                                                <m:t>𝑐</m:t>
                                              </m:r>
                                            </m:e>
                                          </m:acc>
                                        </m:sub>
                                        <m:sup>
                                          <m:r>
                                            <a:rPr lang="en-US" i="1">
                                              <a:latin typeface="Cambria Math" panose="02040503050406030204" pitchFamily="18" charset="0"/>
                                              <a:ea typeface="Times New Roman" panose="02020603050405020304" pitchFamily="18" charset="0"/>
                                              <a:cs typeface="Times New Roman" panose="02020603050405020304" pitchFamily="18" charset="0"/>
                                            </a:rPr>
                                            <m:t>2</m:t>
                                          </m:r>
                                        </m:sup>
                                      </m:sSubSup>
                                      <m:r>
                                        <a:rPr lang="en-US" i="1">
                                          <a:latin typeface="Cambria Math" panose="02040503050406030204" pitchFamily="18" charset="0"/>
                                          <a:ea typeface="Times New Roman" panose="02020603050405020304" pitchFamily="18" charset="0"/>
                                          <a:cs typeface="Times New Roman" panose="02020603050405020304" pitchFamily="18" charset="0"/>
                                        </a:rPr>
                                        <m:t>−</m:t>
                                      </m:r>
                                      <m:sSubSup>
                                        <m:sSubSupPr>
                                          <m:ctrlPr>
                                            <a:rPr lang="en-US" i="1">
                                              <a:latin typeface="Cambria Math" panose="02040503050406030204" pitchFamily="18" charset="0"/>
                                              <a:ea typeface="Times New Roman" panose="02020603050405020304" pitchFamily="18" charset="0"/>
                                              <a:cs typeface="Times New Roman" panose="02020603050405020304" pitchFamily="18" charset="0"/>
                                            </a:rPr>
                                          </m:ctrlPr>
                                        </m:sSubSupPr>
                                        <m:e>
                                          <m:r>
                                            <a:rPr lang="en-US" i="1">
                                              <a:latin typeface="Cambria Math" panose="02040503050406030204" pitchFamily="18" charset="0"/>
                                              <a:ea typeface="Times New Roman" panose="02020603050405020304" pitchFamily="18" charset="0"/>
                                              <a:cs typeface="Times New Roman" panose="02020603050405020304" pitchFamily="18" charset="0"/>
                                            </a:rPr>
                                            <m:t>𝑀</m:t>
                                          </m:r>
                                        </m:e>
                                        <m:sub>
                                          <m:r>
                                            <a:rPr lang="en-IN" i="1">
                                              <a:latin typeface="Cambria Math" panose="02040503050406030204" pitchFamily="18" charset="0"/>
                                              <a:ea typeface="Times New Roman" panose="02020603050405020304" pitchFamily="18" charset="0"/>
                                              <a:cs typeface="Times New Roman" panose="02020603050405020304" pitchFamily="18" charset="0"/>
                                            </a:rPr>
                                            <m:t>𝑛𝑐𝑛𝑐</m:t>
                                          </m:r>
                                          <m:acc>
                                            <m:accPr>
                                              <m:chr m:val="̅"/>
                                              <m:ctrlPr>
                                                <a:rPr lang="en-US" i="1">
                                                  <a:latin typeface="Cambria Math" panose="02040503050406030204" pitchFamily="18" charset="0"/>
                                                  <a:cs typeface="Times New Roman" panose="02020603050405020304" pitchFamily="18" charset="0"/>
                                                </a:rPr>
                                              </m:ctrlPr>
                                            </m:accPr>
                                            <m:e>
                                              <m:r>
                                                <a:rPr lang="en-IN" i="1">
                                                  <a:latin typeface="Cambria Math" panose="02040503050406030204" pitchFamily="18" charset="0"/>
                                                  <a:cs typeface="Times New Roman" panose="02020603050405020304" pitchFamily="18" charset="0"/>
                                                </a:rPr>
                                                <m:t>𝑐</m:t>
                                              </m:r>
                                            </m:e>
                                          </m:acc>
                                        </m:sub>
                                        <m:sup>
                                          <m:r>
                                            <a:rPr lang="en-US" i="1">
                                              <a:latin typeface="Cambria Math" panose="02040503050406030204" pitchFamily="18" charset="0"/>
                                              <a:ea typeface="Times New Roman" panose="02020603050405020304" pitchFamily="18" charset="0"/>
                                              <a:cs typeface="Times New Roman" panose="02020603050405020304" pitchFamily="18" charset="0"/>
                                            </a:rPr>
                                            <m:t>2</m:t>
                                          </m:r>
                                        </m:sup>
                                      </m:sSubSup>
                                    </m:e>
                                  </m:d>
                                </m:e>
                                <m:sup>
                                  <m:r>
                                    <a:rPr lang="en-US" i="1">
                                      <a:latin typeface="Cambria Math" panose="02040503050406030204" pitchFamily="18" charset="0"/>
                                      <a:ea typeface="Times New Roman" panose="02020603050405020304" pitchFamily="18" charset="0"/>
                                      <a:cs typeface="Times New Roman" panose="02020603050405020304" pitchFamily="18" charset="0"/>
                                    </a:rPr>
                                    <m:t>2</m:t>
                                  </m:r>
                                </m:sup>
                              </m:sSup>
                              <m:r>
                                <a:rPr lang="en-US" i="1">
                                  <a:latin typeface="Cambria Math" panose="02040503050406030204" pitchFamily="18" charset="0"/>
                                  <a:ea typeface="Times New Roman" panose="02020603050405020304" pitchFamily="18" charset="0"/>
                                  <a:cs typeface="Times New Roman" panose="02020603050405020304" pitchFamily="18" charset="0"/>
                                </a:rPr>
                                <m:t>−4</m:t>
                              </m:r>
                              <m:sSubSup>
                                <m:sSubSupPr>
                                  <m:ctrlPr>
                                    <a:rPr lang="en-US" i="1">
                                      <a:latin typeface="Cambria Math" panose="02040503050406030204" pitchFamily="18" charset="0"/>
                                      <a:ea typeface="Times New Roman" panose="02020603050405020304" pitchFamily="18" charset="0"/>
                                      <a:cs typeface="Times New Roman" panose="02020603050405020304" pitchFamily="18" charset="0"/>
                                    </a:rPr>
                                  </m:ctrlPr>
                                </m:sSubSupPr>
                                <m:e>
                                  <m:r>
                                    <a:rPr lang="en-US" i="1">
                                      <a:latin typeface="Cambria Math" panose="02040503050406030204" pitchFamily="18" charset="0"/>
                                      <a:ea typeface="Times New Roman" panose="02020603050405020304" pitchFamily="18" charset="0"/>
                                      <a:cs typeface="Times New Roman" panose="02020603050405020304" pitchFamily="18" charset="0"/>
                                    </a:rPr>
                                    <m:t>𝑀</m:t>
                                  </m:r>
                                </m:e>
                                <m:sub>
                                  <m:r>
                                    <a:rPr lang="en-IN" i="1">
                                      <a:latin typeface="Cambria Math" panose="02040503050406030204" pitchFamily="18" charset="0"/>
                                      <a:ea typeface="Times New Roman" panose="02020603050405020304" pitchFamily="18" charset="0"/>
                                      <a:cs typeface="Times New Roman" panose="02020603050405020304" pitchFamily="18" charset="0"/>
                                    </a:rPr>
                                    <m:t>𝑛𝑛𝑛𝑛</m:t>
                                  </m:r>
                                  <m:acc>
                                    <m:accPr>
                                      <m:chr m:val="̅"/>
                                      <m:ctrlPr>
                                        <a:rPr lang="en-US" i="1">
                                          <a:latin typeface="Cambria Math" panose="02040503050406030204" pitchFamily="18" charset="0"/>
                                          <a:cs typeface="Times New Roman" panose="02020603050405020304" pitchFamily="18" charset="0"/>
                                        </a:rPr>
                                      </m:ctrlPr>
                                    </m:accPr>
                                    <m:e>
                                      <m:r>
                                        <a:rPr lang="en-IN" i="1">
                                          <a:latin typeface="Cambria Math" panose="02040503050406030204" pitchFamily="18" charset="0"/>
                                          <a:cs typeface="Times New Roman" panose="02020603050405020304" pitchFamily="18" charset="0"/>
                                        </a:rPr>
                                        <m:t>𝑐</m:t>
                                      </m:r>
                                    </m:e>
                                  </m:acc>
                                </m:sub>
                                <m:sup>
                                  <m:r>
                                    <a:rPr lang="en-US" i="1">
                                      <a:latin typeface="Cambria Math" panose="02040503050406030204" pitchFamily="18" charset="0"/>
                                      <a:ea typeface="Times New Roman" panose="02020603050405020304" pitchFamily="18" charset="0"/>
                                      <a:cs typeface="Times New Roman" panose="02020603050405020304" pitchFamily="18" charset="0"/>
                                    </a:rPr>
                                    <m:t>2</m:t>
                                  </m:r>
                                </m:sup>
                              </m:sSubSup>
                              <m:sSubSup>
                                <m:sSubSupPr>
                                  <m:ctrlPr>
                                    <a:rPr lang="en-US" i="1">
                                      <a:latin typeface="Cambria Math" panose="02040503050406030204" pitchFamily="18" charset="0"/>
                                      <a:ea typeface="Times New Roman" panose="02020603050405020304" pitchFamily="18" charset="0"/>
                                      <a:cs typeface="Times New Roman" panose="02020603050405020304" pitchFamily="18" charset="0"/>
                                    </a:rPr>
                                  </m:ctrlPr>
                                </m:sSubSupPr>
                                <m:e>
                                  <m:r>
                                    <a:rPr lang="en-US" i="1">
                                      <a:latin typeface="Cambria Math" panose="02040503050406030204" pitchFamily="18" charset="0"/>
                                      <a:ea typeface="Times New Roman" panose="02020603050405020304" pitchFamily="18" charset="0"/>
                                      <a:cs typeface="Times New Roman" panose="02020603050405020304" pitchFamily="18" charset="0"/>
                                    </a:rPr>
                                    <m:t>𝑀</m:t>
                                  </m:r>
                                </m:e>
                                <m:sub>
                                  <m:r>
                                    <a:rPr lang="en-IN" sz="1800" i="1">
                                      <a:latin typeface="Cambria Math" panose="02040503050406030204" pitchFamily="18" charset="0"/>
                                      <a:ea typeface="Times New Roman" panose="02020603050405020304" pitchFamily="18" charset="0"/>
                                      <a:cs typeface="Times New Roman" panose="02020603050405020304" pitchFamily="18" charset="0"/>
                                    </a:rPr>
                                    <m:t>𝑛</m:t>
                                  </m:r>
                                  <m:r>
                                    <a:rPr lang="en-IN" sz="1800" b="0" i="1" smtClean="0">
                                      <a:latin typeface="Cambria Math" panose="02040503050406030204" pitchFamily="18" charset="0"/>
                                      <a:ea typeface="Times New Roman" panose="02020603050405020304" pitchFamily="18" charset="0"/>
                                      <a:cs typeface="Times New Roman" panose="02020603050405020304" pitchFamily="18" charset="0"/>
                                    </a:rPr>
                                    <m:t>𝑐</m:t>
                                  </m:r>
                                  <m:r>
                                    <a:rPr lang="en-IN" sz="1800" i="1">
                                      <a:latin typeface="Cambria Math" panose="02040503050406030204" pitchFamily="18" charset="0"/>
                                      <a:ea typeface="Times New Roman" panose="02020603050405020304" pitchFamily="18" charset="0"/>
                                      <a:cs typeface="Times New Roman" panose="02020603050405020304" pitchFamily="18" charset="0"/>
                                    </a:rPr>
                                    <m:t>𝑛</m:t>
                                  </m:r>
                                  <m:r>
                                    <a:rPr lang="en-IN" sz="1800" b="0" i="1" smtClean="0">
                                      <a:latin typeface="Cambria Math" panose="02040503050406030204" pitchFamily="18" charset="0"/>
                                      <a:ea typeface="Times New Roman" panose="02020603050405020304" pitchFamily="18" charset="0"/>
                                      <a:cs typeface="Times New Roman" panose="02020603050405020304" pitchFamily="18" charset="0"/>
                                    </a:rPr>
                                    <m:t>𝑐</m:t>
                                  </m:r>
                                  <m:acc>
                                    <m:accPr>
                                      <m:chr m:val="̅"/>
                                      <m:ctrlPr>
                                        <a:rPr lang="en-US" sz="1800" i="1">
                                          <a:latin typeface="Cambria Math" panose="02040503050406030204" pitchFamily="18" charset="0"/>
                                          <a:cs typeface="Times New Roman" panose="02020603050405020304" pitchFamily="18" charset="0"/>
                                        </a:rPr>
                                      </m:ctrlPr>
                                    </m:accPr>
                                    <m:e>
                                      <m:r>
                                        <a:rPr lang="en-IN" sz="1800" i="1">
                                          <a:latin typeface="Cambria Math" panose="02040503050406030204" pitchFamily="18" charset="0"/>
                                          <a:cs typeface="Times New Roman" panose="02020603050405020304" pitchFamily="18" charset="0"/>
                                        </a:rPr>
                                        <m:t>𝑐</m:t>
                                      </m:r>
                                    </m:e>
                                  </m:acc>
                                </m:sub>
                                <m:sup>
                                  <m:r>
                                    <a:rPr lang="en-US" i="1">
                                      <a:latin typeface="Cambria Math" panose="02040503050406030204" pitchFamily="18" charset="0"/>
                                      <a:ea typeface="Times New Roman" panose="02020603050405020304" pitchFamily="18" charset="0"/>
                                      <a:cs typeface="Times New Roman" panose="02020603050405020304" pitchFamily="18" charset="0"/>
                                    </a:rPr>
                                    <m:t>2</m:t>
                                  </m:r>
                                </m:sup>
                              </m:sSubSup>
                            </m:e>
                          </m:rad>
                        </m:e>
                      </m:d>
                      <m:r>
                        <a:rPr lang="en-US" i="1">
                          <a:latin typeface="Cambria Math" panose="02040503050406030204" pitchFamily="18" charset="0"/>
                          <a:ea typeface="Times New Roman" panose="02020603050405020304" pitchFamily="18" charset="0"/>
                          <a:cs typeface="Times New Roman" panose="02020603050405020304" pitchFamily="18" charset="0"/>
                        </a:rPr>
                        <m:t>…(</m:t>
                      </m:r>
                      <m:r>
                        <a:rPr lang="en-IN" b="0" i="1" smtClean="0">
                          <a:latin typeface="Cambria Math" panose="02040503050406030204" pitchFamily="18" charset="0"/>
                          <a:ea typeface="Times New Roman" panose="02020603050405020304" pitchFamily="18" charset="0"/>
                          <a:cs typeface="Times New Roman" panose="02020603050405020304" pitchFamily="18" charset="0"/>
                        </a:rPr>
                        <m:t>19</m:t>
                      </m:r>
                      <m:r>
                        <a:rPr lang="en-US" i="1">
                          <a:latin typeface="Cambria Math" panose="02040503050406030204" pitchFamily="18" charset="0"/>
                          <a:ea typeface="Times New Roman" panose="02020603050405020304" pitchFamily="18" charset="0"/>
                          <a:cs typeface="Times New Roman" panose="02020603050405020304" pitchFamily="18" charset="0"/>
                        </a:rPr>
                        <m:t>)</m:t>
                      </m:r>
                    </m:oMath>
                  </m:oMathPara>
                </a14:m>
                <a:endParaRPr lang="en-US" dirty="0"/>
              </a:p>
              <a:p>
                <a:pPr algn="just"/>
                <a:r>
                  <a:rPr lang="en-US" dirty="0"/>
                  <a:t>By inserting the values of </a:t>
                </a:r>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𝑀</m:t>
                        </m:r>
                      </m:e>
                      <m:sub>
                        <m:r>
                          <a:rPr lang="en-IN" i="1">
                            <a:latin typeface="Cambria Math" panose="02040503050406030204" pitchFamily="18" charset="0"/>
                            <a:ea typeface="Times New Roman" panose="02020603050405020304" pitchFamily="18" charset="0"/>
                            <a:cs typeface="Times New Roman" panose="02020603050405020304" pitchFamily="18" charset="0"/>
                          </a:rPr>
                          <m:t>𝑛𝑛𝑛</m:t>
                        </m:r>
                        <m:r>
                          <a:rPr lang="en-IN" b="0" i="1" smtClean="0">
                            <a:latin typeface="Cambria Math" panose="02040503050406030204" pitchFamily="18" charset="0"/>
                            <a:ea typeface="Times New Roman" panose="02020603050405020304" pitchFamily="18" charset="0"/>
                            <a:cs typeface="Times New Roman" panose="02020603050405020304" pitchFamily="18" charset="0"/>
                          </a:rPr>
                          <m:t>𝑛</m:t>
                        </m:r>
                        <m:acc>
                          <m:accPr>
                            <m:chr m:val="̅"/>
                            <m:ctrlPr>
                              <a:rPr lang="en-US" i="1">
                                <a:latin typeface="Cambria Math" panose="02040503050406030204" pitchFamily="18" charset="0"/>
                                <a:cs typeface="Times New Roman" panose="02020603050405020304" pitchFamily="18" charset="0"/>
                              </a:rPr>
                            </m:ctrlPr>
                          </m:accPr>
                          <m:e>
                            <m:r>
                              <a:rPr lang="en-IN" i="1">
                                <a:latin typeface="Cambria Math" panose="02040503050406030204" pitchFamily="18" charset="0"/>
                                <a:cs typeface="Times New Roman" panose="02020603050405020304" pitchFamily="18" charset="0"/>
                              </a:rPr>
                              <m:t>𝑐</m:t>
                            </m:r>
                          </m:e>
                        </m:acc>
                      </m:sub>
                    </m:sSub>
                  </m:oMath>
                </a14:m>
                <a:r>
                  <a:rPr lang="en-US" dirty="0"/>
                  <a:t>,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𝑀</m:t>
                        </m:r>
                      </m:e>
                      <m:sub>
                        <m:r>
                          <a:rPr lang="en-IN" sz="1800" i="1">
                            <a:latin typeface="Cambria Math" panose="02040503050406030204" pitchFamily="18" charset="0"/>
                            <a:ea typeface="Times New Roman" panose="02020603050405020304" pitchFamily="18" charset="0"/>
                            <a:cs typeface="Times New Roman" panose="02020603050405020304" pitchFamily="18" charset="0"/>
                          </a:rPr>
                          <m:t>𝑛</m:t>
                        </m:r>
                        <m:r>
                          <a:rPr lang="en-IN" sz="1800" b="0" i="1" smtClean="0">
                            <a:latin typeface="Cambria Math" panose="02040503050406030204" pitchFamily="18" charset="0"/>
                            <a:ea typeface="Times New Roman" panose="02020603050405020304" pitchFamily="18" charset="0"/>
                            <a:cs typeface="Times New Roman" panose="02020603050405020304" pitchFamily="18" charset="0"/>
                          </a:rPr>
                          <m:t>𝑐</m:t>
                        </m:r>
                        <m:r>
                          <a:rPr lang="en-IN" sz="1800" i="1">
                            <a:latin typeface="Cambria Math" panose="02040503050406030204" pitchFamily="18" charset="0"/>
                            <a:ea typeface="Times New Roman" panose="02020603050405020304" pitchFamily="18" charset="0"/>
                            <a:cs typeface="Times New Roman" panose="02020603050405020304" pitchFamily="18" charset="0"/>
                          </a:rPr>
                          <m:t>𝑛𝑐</m:t>
                        </m:r>
                        <m:acc>
                          <m:accPr>
                            <m:chr m:val="̅"/>
                            <m:ctrlPr>
                              <a:rPr lang="en-US" sz="1800" i="1">
                                <a:latin typeface="Cambria Math" panose="02040503050406030204" pitchFamily="18" charset="0"/>
                                <a:cs typeface="Times New Roman" panose="02020603050405020304" pitchFamily="18" charset="0"/>
                              </a:rPr>
                            </m:ctrlPr>
                          </m:accPr>
                          <m:e>
                            <m:r>
                              <a:rPr lang="en-IN" sz="1800" i="1">
                                <a:latin typeface="Cambria Math" panose="02040503050406030204" pitchFamily="18" charset="0"/>
                                <a:cs typeface="Times New Roman" panose="02020603050405020304" pitchFamily="18" charset="0"/>
                              </a:rPr>
                              <m:t>𝑐</m:t>
                            </m:r>
                          </m:e>
                        </m:acc>
                      </m:sub>
                    </m:sSub>
                  </m:oMath>
                </a14:m>
                <a:r>
                  <a:rPr lang="en-US" dirty="0"/>
                  <a:t>, and </a:t>
                </a:r>
                <a14:m>
                  <m:oMath xmlns:m="http://schemas.openxmlformats.org/officeDocument/2006/math">
                    <m:sSub>
                      <m:sSubPr>
                        <m:ctrlPr>
                          <a:rPr lang="en-US" i="1" smtClean="0">
                            <a:latin typeface="Cambria Math" panose="02040503050406030204" pitchFamily="18" charset="0"/>
                          </a:rPr>
                        </m:ctrlPr>
                      </m:sSubPr>
                      <m:e>
                        <m:sSup>
                          <m:sSupPr>
                            <m:ctrlPr>
                              <a:rPr lang="en-US" i="1">
                                <a:latin typeface="Cambria Math" panose="02040503050406030204" pitchFamily="18" charset="0"/>
                              </a:rPr>
                            </m:ctrlPr>
                          </m:sSupPr>
                          <m:e>
                            <m:r>
                              <a:rPr lang="en-US" i="1">
                                <a:latin typeface="Cambria Math" panose="02040503050406030204" pitchFamily="18" charset="0"/>
                                <a:ea typeface="Cambria Math" panose="02040503050406030204" pitchFamily="18" charset="0"/>
                              </a:rPr>
                              <m:t>𝛽</m:t>
                            </m:r>
                          </m:e>
                          <m:sup>
                            <m:r>
                              <a:rPr lang="en-US" i="1">
                                <a:latin typeface="Cambria Math" panose="02040503050406030204" pitchFamily="18" charset="0"/>
                              </a:rPr>
                              <m:t>′</m:t>
                            </m:r>
                          </m:sup>
                        </m:sSup>
                      </m:e>
                      <m:sub>
                        <m:r>
                          <a:rPr lang="en-IN" i="1">
                            <a:latin typeface="Cambria Math" panose="02040503050406030204" pitchFamily="18" charset="0"/>
                            <a:ea typeface="Times New Roman" panose="02020603050405020304" pitchFamily="18" charset="0"/>
                            <a:cs typeface="Times New Roman" panose="02020603050405020304" pitchFamily="18" charset="0"/>
                          </a:rPr>
                          <m:t>𝑛𝑛𝑛</m:t>
                        </m:r>
                        <m:r>
                          <a:rPr lang="en-IN" b="0" i="1" smtClean="0">
                            <a:latin typeface="Cambria Math" panose="02040503050406030204" pitchFamily="18" charset="0"/>
                            <a:ea typeface="Times New Roman" panose="02020603050405020304" pitchFamily="18" charset="0"/>
                            <a:cs typeface="Times New Roman" panose="02020603050405020304" pitchFamily="18" charset="0"/>
                          </a:rPr>
                          <m:t>𝑐</m:t>
                        </m:r>
                        <m:acc>
                          <m:accPr>
                            <m:chr m:val="̅"/>
                            <m:ctrlPr>
                              <a:rPr lang="en-US" i="1">
                                <a:latin typeface="Cambria Math" panose="02040503050406030204" pitchFamily="18" charset="0"/>
                                <a:cs typeface="Times New Roman" panose="02020603050405020304" pitchFamily="18" charset="0"/>
                              </a:rPr>
                            </m:ctrlPr>
                          </m:accPr>
                          <m:e>
                            <m:r>
                              <a:rPr lang="en-IN" i="1">
                                <a:latin typeface="Cambria Math" panose="02040503050406030204" pitchFamily="18" charset="0"/>
                                <a:cs typeface="Times New Roman" panose="02020603050405020304" pitchFamily="18" charset="0"/>
                              </a:rPr>
                              <m:t>𝑐</m:t>
                            </m:r>
                          </m:e>
                        </m:acc>
                      </m:sub>
                    </m:sSub>
                  </m:oMath>
                </a14:m>
                <a:r>
                  <a:rPr lang="en-US" dirty="0"/>
                  <a:t> into the above equation, </a:t>
                </a:r>
                <a14:m>
                  <m:oMath xmlns:m="http://schemas.openxmlformats.org/officeDocument/2006/math">
                    <m:sSub>
                      <m:sSubPr>
                        <m:ctrlPr>
                          <a:rPr lang="en-US" i="1">
                            <a:latin typeface="Cambria Math" panose="02040503050406030204" pitchFamily="18" charset="0"/>
                            <a:ea typeface="Times New Roman" panose="02020603050405020304" pitchFamily="18" charset="0"/>
                            <a:cs typeface="Times New Roman" panose="02020603050405020304" pitchFamily="18" charset="0"/>
                          </a:rPr>
                        </m:ctrlPr>
                      </m:sSubPr>
                      <m:e>
                        <m:sSup>
                          <m:sSupPr>
                            <m:ctrlPr>
                              <a:rPr lang="en-US" i="1">
                                <a:latin typeface="Cambria Math" panose="02040503050406030204" pitchFamily="18" charset="0"/>
                                <a:ea typeface="Times New Roman" panose="02020603050405020304" pitchFamily="18" charset="0"/>
                                <a:cs typeface="Times New Roman" panose="02020603050405020304" pitchFamily="18" charset="0"/>
                              </a:rPr>
                            </m:ctrlPr>
                          </m:sSupPr>
                          <m:e>
                            <m:r>
                              <a:rPr lang="en-US" i="1">
                                <a:latin typeface="Cambria Math" panose="02040503050406030204" pitchFamily="18" charset="0"/>
                                <a:ea typeface="Times New Roman" panose="02020603050405020304" pitchFamily="18" charset="0"/>
                                <a:cs typeface="Times New Roman" panose="02020603050405020304" pitchFamily="18" charset="0"/>
                              </a:rPr>
                              <m:t>𝛽</m:t>
                            </m:r>
                          </m:e>
                          <m:sup>
                            <m:r>
                              <a:rPr lang="en-US" i="1">
                                <a:latin typeface="Cambria Math" panose="02040503050406030204" pitchFamily="18" charset="0"/>
                                <a:ea typeface="Times New Roman" panose="02020603050405020304" pitchFamily="18" charset="0"/>
                                <a:cs typeface="Times New Roman" panose="02020603050405020304" pitchFamily="18" charset="0"/>
                              </a:rPr>
                              <m:t>′</m:t>
                            </m:r>
                          </m:sup>
                        </m:sSup>
                      </m:e>
                      <m:sub>
                        <m:r>
                          <a:rPr lang="en-IN" i="1">
                            <a:latin typeface="Cambria Math" panose="02040503050406030204" pitchFamily="18" charset="0"/>
                            <a:ea typeface="Times New Roman" panose="02020603050405020304" pitchFamily="18" charset="0"/>
                            <a:cs typeface="Times New Roman" panose="02020603050405020304" pitchFamily="18" charset="0"/>
                          </a:rPr>
                          <m:t>𝑛</m:t>
                        </m:r>
                        <m:r>
                          <a:rPr lang="en-IN" b="0" i="1" smtClean="0">
                            <a:latin typeface="Cambria Math" panose="02040503050406030204" pitchFamily="18" charset="0"/>
                            <a:ea typeface="Times New Roman" panose="02020603050405020304" pitchFamily="18" charset="0"/>
                            <a:cs typeface="Times New Roman" panose="02020603050405020304" pitchFamily="18" charset="0"/>
                          </a:rPr>
                          <m:t>𝑐</m:t>
                        </m:r>
                        <m:r>
                          <a:rPr lang="en-IN" i="1">
                            <a:latin typeface="Cambria Math" panose="02040503050406030204" pitchFamily="18" charset="0"/>
                            <a:ea typeface="Times New Roman" panose="02020603050405020304" pitchFamily="18" charset="0"/>
                            <a:cs typeface="Times New Roman" panose="02020603050405020304" pitchFamily="18" charset="0"/>
                          </a:rPr>
                          <m:t>𝑛𝑐</m:t>
                        </m:r>
                        <m:acc>
                          <m:accPr>
                            <m:chr m:val="̅"/>
                            <m:ctrlPr>
                              <a:rPr lang="en-US" i="1">
                                <a:latin typeface="Cambria Math" panose="02040503050406030204" pitchFamily="18" charset="0"/>
                                <a:cs typeface="Times New Roman" panose="02020603050405020304" pitchFamily="18" charset="0"/>
                              </a:rPr>
                            </m:ctrlPr>
                          </m:accPr>
                          <m:e>
                            <m:r>
                              <a:rPr lang="en-IN" i="1">
                                <a:latin typeface="Cambria Math" panose="02040503050406030204" pitchFamily="18" charset="0"/>
                                <a:cs typeface="Times New Roman" panose="02020603050405020304" pitchFamily="18" charset="0"/>
                              </a:rPr>
                              <m:t>𝑐</m:t>
                            </m:r>
                          </m:e>
                        </m:acc>
                      </m:sub>
                    </m:sSub>
                  </m:oMath>
                </a14:m>
                <a:r>
                  <a:rPr lang="en-US" dirty="0"/>
                  <a:t> can be represented as a function of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𝑀</m:t>
                        </m:r>
                      </m:e>
                      <m:sub>
                        <m:r>
                          <a:rPr lang="en-IN" i="1">
                            <a:latin typeface="Cambria Math" panose="02040503050406030204" pitchFamily="18" charset="0"/>
                            <a:ea typeface="Times New Roman" panose="02020603050405020304" pitchFamily="18" charset="0"/>
                            <a:cs typeface="Times New Roman" panose="02020603050405020304" pitchFamily="18" charset="0"/>
                          </a:rPr>
                          <m:t>𝑛𝑛𝑛𝑐</m:t>
                        </m:r>
                        <m:acc>
                          <m:accPr>
                            <m:chr m:val="̅"/>
                            <m:ctrlPr>
                              <a:rPr lang="en-US" i="1">
                                <a:latin typeface="Cambria Math" panose="02040503050406030204" pitchFamily="18" charset="0"/>
                                <a:cs typeface="Times New Roman" panose="02020603050405020304" pitchFamily="18" charset="0"/>
                              </a:rPr>
                            </m:ctrlPr>
                          </m:accPr>
                          <m:e>
                            <m:r>
                              <a:rPr lang="en-IN" i="1">
                                <a:latin typeface="Cambria Math" panose="02040503050406030204" pitchFamily="18" charset="0"/>
                                <a:cs typeface="Times New Roman" panose="02020603050405020304" pitchFamily="18" charset="0"/>
                              </a:rPr>
                              <m:t>𝑐</m:t>
                            </m:r>
                          </m:e>
                        </m:acc>
                      </m:sub>
                    </m:sSub>
                  </m:oMath>
                </a14:m>
                <a:r>
                  <a:rPr lang="en-US" dirty="0"/>
                  <a:t>. </a:t>
                </a:r>
              </a:p>
              <a:p>
                <a:pPr algn="just"/>
                <a:r>
                  <a:rPr lang="en-US" dirty="0"/>
                  <a:t>And using equation (6) we can get  bound for </a:t>
                </a:r>
                <a14:m>
                  <m:oMath xmlns:m="http://schemas.openxmlformats.org/officeDocument/2006/math">
                    <m:sSub>
                      <m:sSubPr>
                        <m:ctrlPr>
                          <a:rPr lang="en-US" i="1">
                            <a:latin typeface="Cambria Math" panose="02040503050406030204" pitchFamily="18" charset="0"/>
                            <a:ea typeface="Times New Roman" panose="02020603050405020304" pitchFamily="18" charset="0"/>
                            <a:cs typeface="Times New Roman" panose="02020603050405020304" pitchFamily="18" charset="0"/>
                          </a:rPr>
                        </m:ctrlPr>
                      </m:sSubPr>
                      <m:e>
                        <m:sSup>
                          <m:sSupPr>
                            <m:ctrlPr>
                              <a:rPr lang="en-US" i="1">
                                <a:latin typeface="Cambria Math" panose="02040503050406030204" pitchFamily="18" charset="0"/>
                                <a:ea typeface="Times New Roman" panose="02020603050405020304" pitchFamily="18" charset="0"/>
                                <a:cs typeface="Times New Roman" panose="02020603050405020304" pitchFamily="18" charset="0"/>
                              </a:rPr>
                            </m:ctrlPr>
                          </m:sSupPr>
                          <m:e>
                            <m:r>
                              <a:rPr lang="en-US" i="1">
                                <a:latin typeface="Cambria Math" panose="02040503050406030204" pitchFamily="18" charset="0"/>
                                <a:ea typeface="Times New Roman" panose="02020603050405020304" pitchFamily="18" charset="0"/>
                                <a:cs typeface="Times New Roman" panose="02020603050405020304" pitchFamily="18" charset="0"/>
                              </a:rPr>
                              <m:t>𝛽</m:t>
                            </m:r>
                          </m:e>
                          <m:sup>
                            <m:r>
                              <a:rPr lang="en-US" i="1">
                                <a:latin typeface="Cambria Math" panose="02040503050406030204" pitchFamily="18" charset="0"/>
                                <a:ea typeface="Times New Roman" panose="02020603050405020304" pitchFamily="18" charset="0"/>
                                <a:cs typeface="Times New Roman" panose="02020603050405020304" pitchFamily="18" charset="0"/>
                              </a:rPr>
                              <m:t>′</m:t>
                            </m:r>
                          </m:sup>
                        </m:sSup>
                      </m:e>
                      <m:sub>
                        <m:r>
                          <a:rPr lang="en-IN" i="1">
                            <a:latin typeface="Cambria Math" panose="02040503050406030204" pitchFamily="18" charset="0"/>
                            <a:ea typeface="Times New Roman" panose="02020603050405020304" pitchFamily="18" charset="0"/>
                            <a:cs typeface="Times New Roman" panose="02020603050405020304" pitchFamily="18" charset="0"/>
                          </a:rPr>
                          <m:t>𝑛</m:t>
                        </m:r>
                        <m:r>
                          <a:rPr lang="en-IN" b="0" i="1" smtClean="0">
                            <a:latin typeface="Cambria Math" panose="02040503050406030204" pitchFamily="18" charset="0"/>
                            <a:ea typeface="Times New Roman" panose="02020603050405020304" pitchFamily="18" charset="0"/>
                            <a:cs typeface="Times New Roman" panose="02020603050405020304" pitchFamily="18" charset="0"/>
                          </a:rPr>
                          <m:t>𝑛</m:t>
                        </m:r>
                        <m:r>
                          <a:rPr lang="en-IN" i="1">
                            <a:latin typeface="Cambria Math" panose="02040503050406030204" pitchFamily="18" charset="0"/>
                            <a:ea typeface="Times New Roman" panose="02020603050405020304" pitchFamily="18" charset="0"/>
                            <a:cs typeface="Times New Roman" panose="02020603050405020304" pitchFamily="18" charset="0"/>
                          </a:rPr>
                          <m:t>𝑛</m:t>
                        </m:r>
                        <m:r>
                          <a:rPr lang="en-IN" b="0" i="1" smtClean="0">
                            <a:latin typeface="Cambria Math" panose="02040503050406030204" pitchFamily="18" charset="0"/>
                            <a:ea typeface="Times New Roman" panose="02020603050405020304" pitchFamily="18" charset="0"/>
                            <a:cs typeface="Times New Roman" panose="02020603050405020304" pitchFamily="18" charset="0"/>
                          </a:rPr>
                          <m:t>𝑛</m:t>
                        </m:r>
                        <m:acc>
                          <m:accPr>
                            <m:chr m:val="̅"/>
                            <m:ctrlPr>
                              <a:rPr lang="en-US" i="1">
                                <a:latin typeface="Cambria Math" panose="02040503050406030204" pitchFamily="18" charset="0"/>
                                <a:cs typeface="Times New Roman" panose="02020603050405020304" pitchFamily="18" charset="0"/>
                              </a:rPr>
                            </m:ctrlPr>
                          </m:accPr>
                          <m:e>
                            <m:r>
                              <a:rPr lang="en-IN" i="1">
                                <a:latin typeface="Cambria Math" panose="02040503050406030204" pitchFamily="18" charset="0"/>
                                <a:cs typeface="Times New Roman" panose="02020603050405020304" pitchFamily="18" charset="0"/>
                              </a:rPr>
                              <m:t>𝑐</m:t>
                            </m:r>
                          </m:e>
                        </m:acc>
                      </m:sub>
                    </m:sSub>
                  </m:oMath>
                </a14:m>
                <a:r>
                  <a:rPr lang="en-US" dirty="0"/>
                  <a:t>. Therefore, we can get excited states mass bounds for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𝑀</m:t>
                        </m:r>
                      </m:e>
                      <m:sub>
                        <m:r>
                          <a:rPr lang="en-IN" i="1">
                            <a:latin typeface="Cambria Math" panose="02040503050406030204" pitchFamily="18" charset="0"/>
                            <a:ea typeface="Times New Roman" panose="02020603050405020304" pitchFamily="18" charset="0"/>
                            <a:cs typeface="Times New Roman" panose="02020603050405020304" pitchFamily="18" charset="0"/>
                          </a:rPr>
                          <m:t>𝑛𝑛𝑛𝑛</m:t>
                        </m:r>
                        <m:acc>
                          <m:accPr>
                            <m:chr m:val="̅"/>
                            <m:ctrlPr>
                              <a:rPr lang="en-US" i="1">
                                <a:latin typeface="Cambria Math" panose="02040503050406030204" pitchFamily="18" charset="0"/>
                                <a:cs typeface="Times New Roman" panose="02020603050405020304" pitchFamily="18" charset="0"/>
                              </a:rPr>
                            </m:ctrlPr>
                          </m:accPr>
                          <m:e>
                            <m:r>
                              <a:rPr lang="en-IN" i="1">
                                <a:latin typeface="Cambria Math" panose="02040503050406030204" pitchFamily="18" charset="0"/>
                                <a:cs typeface="Times New Roman" panose="02020603050405020304" pitchFamily="18" charset="0"/>
                              </a:rPr>
                              <m:t>𝑐</m:t>
                            </m:r>
                          </m:e>
                        </m:acc>
                      </m:sub>
                    </m:sSub>
                  </m:oMath>
                </a14:m>
                <a:r>
                  <a:rPr lang="en-US" dirty="0"/>
                  <a:t> and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𝑀</m:t>
                        </m:r>
                      </m:e>
                      <m:sub>
                        <m:r>
                          <a:rPr lang="en-IN" sz="1800" i="1">
                            <a:latin typeface="Cambria Math" panose="02040503050406030204" pitchFamily="18" charset="0"/>
                            <a:ea typeface="Times New Roman" panose="02020603050405020304" pitchFamily="18" charset="0"/>
                            <a:cs typeface="Times New Roman" panose="02020603050405020304" pitchFamily="18" charset="0"/>
                          </a:rPr>
                          <m:t>𝑛𝑐𝑛𝑐</m:t>
                        </m:r>
                        <m:acc>
                          <m:accPr>
                            <m:chr m:val="̅"/>
                            <m:ctrlPr>
                              <a:rPr lang="en-US" sz="1800" i="1">
                                <a:latin typeface="Cambria Math" panose="02040503050406030204" pitchFamily="18" charset="0"/>
                                <a:cs typeface="Times New Roman" panose="02020603050405020304" pitchFamily="18" charset="0"/>
                              </a:rPr>
                            </m:ctrlPr>
                          </m:accPr>
                          <m:e>
                            <m:r>
                              <a:rPr lang="en-IN" sz="1800" i="1">
                                <a:latin typeface="Cambria Math" panose="02040503050406030204" pitchFamily="18" charset="0"/>
                                <a:cs typeface="Times New Roman" panose="02020603050405020304" pitchFamily="18" charset="0"/>
                              </a:rPr>
                              <m:t>𝑐</m:t>
                            </m:r>
                          </m:e>
                        </m:acc>
                      </m:sub>
                    </m:sSub>
                  </m:oMath>
                </a14:m>
                <a:r>
                  <a:rPr lang="en-US" dirty="0"/>
                  <a:t> pentaquarks.</a:t>
                </a:r>
              </a:p>
            </p:txBody>
          </p:sp>
        </mc:Choice>
        <mc:Fallback>
          <p:sp>
            <p:nvSpPr>
              <p:cNvPr id="3" name="Content Placeholder 2">
                <a:extLst>
                  <a:ext uri="{FF2B5EF4-FFF2-40B4-BE49-F238E27FC236}">
                    <a16:creationId xmlns:a16="http://schemas.microsoft.com/office/drawing/2014/main" id="{44D6C09B-9AB5-42B7-8BF5-B808EDFB5A3B}"/>
                  </a:ext>
                </a:extLst>
              </p:cNvPr>
              <p:cNvSpPr>
                <a:spLocks noGrp="1" noRot="1" noChangeAspect="1" noMove="1" noResize="1" noEditPoints="1" noAdjustHandles="1" noChangeArrowheads="1" noChangeShapeType="1" noTextEdit="1"/>
              </p:cNvSpPr>
              <p:nvPr>
                <p:ph idx="1"/>
              </p:nvPr>
            </p:nvSpPr>
            <p:spPr>
              <a:xfrm>
                <a:off x="1534696" y="399496"/>
                <a:ext cx="9855354" cy="6205490"/>
              </a:xfrm>
              <a:blipFill>
                <a:blip r:embed="rId2"/>
                <a:stretch>
                  <a:fillRect l="-309" t="-393" r="-371"/>
                </a:stretch>
              </a:blipFill>
            </p:spPr>
            <p:txBody>
              <a:bodyPr/>
              <a:lstStyle/>
              <a:p>
                <a:r>
                  <a:rPr lang="en-IN">
                    <a:noFill/>
                  </a:rPr>
                  <a:t> </a:t>
                </a:r>
              </a:p>
            </p:txBody>
          </p:sp>
        </mc:Fallback>
      </mc:AlternateContent>
    </p:spTree>
    <p:extLst>
      <p:ext uri="{BB962C8B-B14F-4D97-AF65-F5344CB8AC3E}">
        <p14:creationId xmlns:p14="http://schemas.microsoft.com/office/powerpoint/2010/main" val="7010733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4F2681D0-BEEC-8693-C9D8-E1603CBF7431}"/>
                  </a:ext>
                </a:extLst>
              </p:cNvPr>
              <p:cNvSpPr>
                <a:spLocks noGrp="1"/>
              </p:cNvSpPr>
              <p:nvPr>
                <p:ph type="title"/>
              </p:nvPr>
            </p:nvSpPr>
            <p:spPr>
              <a:xfrm>
                <a:off x="1534668" y="428625"/>
                <a:ext cx="9520142" cy="838200"/>
              </a:xfrm>
            </p:spPr>
            <p:txBody>
              <a:bodyPr wrap="none" lIns="91440" tIns="45720" rIns="91440" bIns="45720" anchor="ctr">
                <a:noAutofit/>
              </a:bodyPr>
              <a:lstStyle/>
              <a:p>
                <a:pPr marL="0" indent="0" algn="l">
                  <a:spcBef>
                    <a:spcPts val="0"/>
                  </a:spcBef>
                  <a:spcAft>
                    <a:spcPts val="0"/>
                  </a:spcAft>
                  <a:buNone/>
                  <a:defRPr sz="3200" b="0">
                    <a:solidFill>
                      <a:srgbClr val="111111"/>
                    </a:solidFill>
                    <a:latin typeface="Palatino Linotype"/>
                    <a:ea typeface="Palatino Linotype"/>
                    <a:cs typeface="Palatino Linotype"/>
                  </a:defRPr>
                </a:pPr>
                <a:r>
                  <a:rPr sz="3200" b="0" dirty="0">
                    <a:solidFill>
                      <a:srgbClr val="111111"/>
                    </a:solidFill>
                    <a:latin typeface="Palatino Linotype"/>
                    <a:ea typeface="Palatino Linotype"/>
                    <a:cs typeface="Palatino Linotype"/>
                  </a:rPr>
                  <a:t>Hidden-charm </a:t>
                </a:r>
                <a14:m>
                  <m:oMath xmlns:m="http://schemas.openxmlformats.org/officeDocument/2006/math">
                    <m:r>
                      <a:rPr lang="en-IN" sz="3200" b="0" i="1" dirty="0" smtClean="0">
                        <a:solidFill>
                          <a:srgbClr val="111111"/>
                        </a:solidFill>
                        <a:latin typeface="Cambria Math" panose="02040503050406030204" pitchFamily="18" charset="0"/>
                        <a:ea typeface="Palatino Linotype"/>
                        <a:cs typeface="Palatino Linotype"/>
                      </a:rPr>
                      <m:t>𝑛𝑛𝑛𝑐</m:t>
                    </m:r>
                    <m:acc>
                      <m:accPr>
                        <m:chr m:val="̅"/>
                        <m:ctrlPr>
                          <a:rPr lang="en-IN" sz="3200" b="0" i="1" dirty="0" smtClean="0">
                            <a:solidFill>
                              <a:srgbClr val="111111"/>
                            </a:solidFill>
                            <a:latin typeface="Cambria Math" panose="02040503050406030204" pitchFamily="18" charset="0"/>
                          </a:rPr>
                        </m:ctrlPr>
                      </m:accPr>
                      <m:e>
                        <m:r>
                          <a:rPr lang="en-IN" sz="3200" b="0" i="1" dirty="0" smtClean="0">
                            <a:solidFill>
                              <a:srgbClr val="111111"/>
                            </a:solidFill>
                            <a:latin typeface="Cambria Math" panose="02040503050406030204" pitchFamily="18" charset="0"/>
                          </a:rPr>
                          <m:t>𝑐</m:t>
                        </m:r>
                      </m:e>
                    </m:acc>
                  </m:oMath>
                </a14:m>
                <a:r>
                  <a:rPr sz="3200" b="0" dirty="0">
                    <a:solidFill>
                      <a:srgbClr val="111111"/>
                    </a:solidFill>
                    <a:latin typeface="Palatino Linotype"/>
                    <a:ea typeface="Palatino Linotype"/>
                    <a:cs typeface="Palatino Linotype"/>
                  </a:rPr>
                  <a:t>: </a:t>
                </a:r>
                <a:r>
                  <a:rPr lang="en-IN" sz="3200" b="0" dirty="0">
                    <a:solidFill>
                      <a:srgbClr val="111111"/>
                    </a:solidFill>
                    <a:latin typeface="Palatino Linotype"/>
                    <a:ea typeface="Palatino Linotype"/>
                    <a:cs typeface="Palatino Linotype"/>
                  </a:rPr>
                  <a:t>predicted </a:t>
                </a:r>
                <a:r>
                  <a:rPr sz="3200" b="0" dirty="0">
                    <a:solidFill>
                      <a:srgbClr val="111111"/>
                    </a:solidFill>
                    <a:latin typeface="Palatino Linotype"/>
                    <a:ea typeface="Palatino Linotype"/>
                    <a:cs typeface="Palatino Linotype"/>
                  </a:rPr>
                  <a:t>S</a:t>
                </a:r>
                <a:r>
                  <a:rPr lang="en-IN" dirty="0">
                    <a:solidFill>
                      <a:srgbClr val="111111"/>
                    </a:solidFill>
                    <a:latin typeface="Palatino Linotype"/>
                    <a:ea typeface="Palatino Linotype"/>
                    <a:cs typeface="Palatino Linotype"/>
                  </a:rPr>
                  <a:t>-</a:t>
                </a:r>
                <a:r>
                  <a:rPr sz="3200" b="0" dirty="0">
                    <a:solidFill>
                      <a:srgbClr val="111111"/>
                    </a:solidFill>
                    <a:latin typeface="Palatino Linotype"/>
                    <a:ea typeface="Palatino Linotype"/>
                    <a:cs typeface="Palatino Linotype"/>
                  </a:rPr>
                  <a:t>F spectra</a:t>
                </a:r>
              </a:p>
            </p:txBody>
          </p:sp>
        </mc:Choice>
        <mc:Fallback xmlns="">
          <p:sp>
            <p:nvSpPr>
              <p:cNvPr id="2" name="Title 1">
                <a:extLst>
                  <a:ext uri="{FF2B5EF4-FFF2-40B4-BE49-F238E27FC236}">
                    <a16:creationId xmlns:a16="http://schemas.microsoft.com/office/drawing/2014/main" id="{4F2681D0-BEEC-8693-C9D8-E1603CBF7431}"/>
                  </a:ext>
                </a:extLst>
              </p:cNvPr>
              <p:cNvSpPr>
                <a:spLocks noGrp="1" noRot="1" noChangeAspect="1" noMove="1" noResize="1" noEditPoints="1" noAdjustHandles="1" noChangeArrowheads="1" noChangeShapeType="1" noTextEdit="1"/>
              </p:cNvSpPr>
              <p:nvPr>
                <p:ph type="title"/>
              </p:nvPr>
            </p:nvSpPr>
            <p:spPr>
              <a:xfrm>
                <a:off x="1534668" y="428625"/>
                <a:ext cx="9520142" cy="838200"/>
              </a:xfrm>
              <a:blipFill>
                <a:blip r:embed="rId3"/>
                <a:stretch>
                  <a:fillRect l="-1666" b="-5797"/>
                </a:stretch>
              </a:blipFill>
            </p:spPr>
            <p:txBody>
              <a:bodyPr/>
              <a:lstStyle/>
              <a:p>
                <a:r>
                  <a:rPr lang="en-IN">
                    <a:noFill/>
                  </a:rPr>
                  <a:t> </a:t>
                </a:r>
              </a:p>
            </p:txBody>
          </p:sp>
        </mc:Fallback>
      </mc:AlternateContent>
      <p:sp>
        <p:nvSpPr>
          <p:cNvPr id="5" name="Slide number">
            <a:extLst>
              <a:ext uri="{FF2B5EF4-FFF2-40B4-BE49-F238E27FC236}">
                <a16:creationId xmlns:a16="http://schemas.microsoft.com/office/drawing/2014/main" id="{064D788E-2012-4458-9D31-45F0531C2F16}"/>
              </a:ext>
            </a:extLst>
          </p:cNvPr>
          <p:cNvSpPr>
            <a:spLocks noGrp="1"/>
          </p:cNvSpPr>
          <p:nvPr/>
        </p:nvSpPr>
        <p:spPr>
          <a:xfrm>
            <a:off x="10334625" y="5876925"/>
            <a:ext cx="723900" cy="238125"/>
          </a:xfrm>
          <a:prstGeom prst="rect">
            <a:avLst/>
          </a:prstGeom>
          <a:noFill/>
          <a:ln w="0">
            <a:noFill/>
          </a:ln>
        </p:spPr>
        <p:txBody>
          <a:bodyPr wrap="none" lIns="0" tIns="0" rIns="0" bIns="0" anchor="t">
            <a:noAutofit/>
          </a:bodyPr>
          <a:lstStyle/>
          <a:p>
            <a:pPr algn="r">
              <a:buNone/>
              <a:defRPr sz="1200" b="0">
                <a:solidFill>
                  <a:srgbClr val="555555"/>
                </a:solidFill>
                <a:latin typeface="Palatino Linotype"/>
                <a:ea typeface="Palatino Linotype"/>
                <a:cs typeface="Palatino Linotype"/>
              </a:defRPr>
            </a:pPr>
            <a:r>
              <a:rPr sz="1200" b="0">
                <a:solidFill>
                  <a:srgbClr val="555555"/>
                </a:solidFill>
                <a:latin typeface="Palatino Linotype"/>
                <a:ea typeface="Palatino Linotype"/>
                <a:cs typeface="Palatino Linotype"/>
              </a:rPr>
              <a:t>10 / 18</a:t>
            </a:r>
          </a:p>
        </p:txBody>
      </p:sp>
      <p:graphicFrame>
        <p:nvGraphicFramePr>
          <p:cNvPr id="3" name="Content Placeholder 3">
            <a:extLst>
              <a:ext uri="{FF2B5EF4-FFF2-40B4-BE49-F238E27FC236}">
                <a16:creationId xmlns:a16="http://schemas.microsoft.com/office/drawing/2014/main" id="{51598DD5-0875-056A-41A9-66C6CBCD18EE}"/>
              </a:ext>
            </a:extLst>
          </p:cNvPr>
          <p:cNvGraphicFramePr/>
          <p:nvPr/>
        </p:nvGraphicFramePr>
        <p:xfrm>
          <a:off x="1534668" y="1266825"/>
          <a:ext cx="9520142" cy="4330065"/>
        </p:xfrm>
        <a:graphic>
          <a:graphicData uri="http://schemas.openxmlformats.org/drawingml/2006/table">
            <a:tbl>
              <a:tblPr>
                <a:tableStyleId>{8A107856-5554-42FB-B03E-39F5DBC370BA}</a:tableStyleId>
              </a:tblPr>
              <a:tblGrid>
                <a:gridCol w="1714500">
                  <a:extLst>
                    <a:ext uri="{9D8B030D-6E8A-4147-A177-3AD203B41FA5}">
                      <a16:colId xmlns:a16="http://schemas.microsoft.com/office/drawing/2014/main" val="20000"/>
                    </a:ext>
                  </a:extLst>
                </a:gridCol>
                <a:gridCol w="1950720">
                  <a:extLst>
                    <a:ext uri="{9D8B030D-6E8A-4147-A177-3AD203B41FA5}">
                      <a16:colId xmlns:a16="http://schemas.microsoft.com/office/drawing/2014/main" val="20001"/>
                    </a:ext>
                  </a:extLst>
                </a:gridCol>
                <a:gridCol w="1950720">
                  <a:extLst>
                    <a:ext uri="{9D8B030D-6E8A-4147-A177-3AD203B41FA5}">
                      <a16:colId xmlns:a16="http://schemas.microsoft.com/office/drawing/2014/main" val="20002"/>
                    </a:ext>
                  </a:extLst>
                </a:gridCol>
                <a:gridCol w="1950720">
                  <a:extLst>
                    <a:ext uri="{9D8B030D-6E8A-4147-A177-3AD203B41FA5}">
                      <a16:colId xmlns:a16="http://schemas.microsoft.com/office/drawing/2014/main" val="20003"/>
                    </a:ext>
                  </a:extLst>
                </a:gridCol>
                <a:gridCol w="1953482">
                  <a:extLst>
                    <a:ext uri="{9D8B030D-6E8A-4147-A177-3AD203B41FA5}">
                      <a16:colId xmlns:a16="http://schemas.microsoft.com/office/drawing/2014/main" val="20004"/>
                    </a:ext>
                  </a:extLst>
                </a:gridCol>
              </a:tblGrid>
              <a:tr h="514350">
                <a:tc>
                  <a:txBody>
                    <a:bodyPr/>
                    <a:lstStyle/>
                    <a:p>
                      <a:pPr algn="ctr">
                        <a:lnSpc>
                          <a:spcPct val="100000"/>
                        </a:lnSpc>
                        <a:spcBef>
                          <a:spcPts val="0"/>
                        </a:spcBef>
                        <a:spcAft>
                          <a:spcPts val="0"/>
                        </a:spcAft>
                        <a:buNone/>
                      </a:pPr>
                      <a:r>
                        <a:rPr sz="1875" b="1" dirty="0">
                          <a:solidFill>
                            <a:srgbClr val="242424"/>
                          </a:solidFill>
                          <a:latin typeface="Palatino Linotype"/>
                          <a:ea typeface="Palatino Linotype"/>
                          <a:cs typeface="Palatino Linotype"/>
                        </a:rPr>
                        <a:t>Spin family</a:t>
                      </a:r>
                    </a:p>
                  </a:txBody>
                  <a:tcPr marL="76200" marR="76200" marT="28575" marB="28575" anchor="ctr">
                    <a:solidFill>
                      <a:srgbClr val="F1E3C7"/>
                    </a:solidFill>
                  </a:tcPr>
                </a:tc>
                <a:tc>
                  <a:txBody>
                    <a:bodyPr/>
                    <a:lstStyle/>
                    <a:p>
                      <a:pPr algn="ctr">
                        <a:lnSpc>
                          <a:spcPct val="100000"/>
                        </a:lnSpc>
                        <a:spcBef>
                          <a:spcPts val="0"/>
                        </a:spcBef>
                        <a:spcAft>
                          <a:spcPts val="0"/>
                        </a:spcAft>
                        <a:buNone/>
                      </a:pPr>
                      <a:r>
                        <a:rPr lang="en-IN" sz="1875" b="1" dirty="0">
                          <a:solidFill>
                            <a:srgbClr val="242424"/>
                          </a:solidFill>
                          <a:latin typeface="Palatino Linotype"/>
                          <a:ea typeface="Palatino Linotype"/>
                          <a:cs typeface="Palatino Linotype"/>
                        </a:rPr>
                        <a:t>S</a:t>
                      </a:r>
                      <a:endParaRPr sz="1875" b="1" dirty="0">
                        <a:solidFill>
                          <a:srgbClr val="242424"/>
                        </a:solidFill>
                        <a:latin typeface="Palatino Linotype"/>
                        <a:ea typeface="Palatino Linotype"/>
                        <a:cs typeface="Palatino Linotype"/>
                      </a:endParaRPr>
                    </a:p>
                  </a:txBody>
                  <a:tcPr marL="76200" marR="76200" marT="28575" marB="28575" anchor="ctr">
                    <a:solidFill>
                      <a:srgbClr val="F1E3C7"/>
                    </a:solidFill>
                  </a:tcPr>
                </a:tc>
                <a:tc>
                  <a:txBody>
                    <a:bodyPr/>
                    <a:lstStyle/>
                    <a:p>
                      <a:pPr algn="ctr">
                        <a:lnSpc>
                          <a:spcPct val="100000"/>
                        </a:lnSpc>
                        <a:spcBef>
                          <a:spcPts val="0"/>
                        </a:spcBef>
                        <a:spcAft>
                          <a:spcPts val="0"/>
                        </a:spcAft>
                        <a:buNone/>
                      </a:pPr>
                      <a:r>
                        <a:rPr sz="1875" b="1">
                          <a:solidFill>
                            <a:srgbClr val="242424"/>
                          </a:solidFill>
                          <a:latin typeface="Palatino Linotype"/>
                          <a:ea typeface="Palatino Linotype"/>
                          <a:cs typeface="Palatino Linotype"/>
                        </a:rPr>
                        <a:t>P</a:t>
                      </a:r>
                    </a:p>
                  </a:txBody>
                  <a:tcPr marL="76200" marR="76200" marT="28575" marB="28575" anchor="ctr">
                    <a:solidFill>
                      <a:srgbClr val="F1E3C7"/>
                    </a:solidFill>
                  </a:tcPr>
                </a:tc>
                <a:tc>
                  <a:txBody>
                    <a:bodyPr/>
                    <a:lstStyle/>
                    <a:p>
                      <a:pPr algn="ctr">
                        <a:lnSpc>
                          <a:spcPct val="100000"/>
                        </a:lnSpc>
                        <a:spcBef>
                          <a:spcPts val="0"/>
                        </a:spcBef>
                        <a:spcAft>
                          <a:spcPts val="0"/>
                        </a:spcAft>
                        <a:buNone/>
                      </a:pPr>
                      <a:r>
                        <a:rPr sz="1875" b="1">
                          <a:solidFill>
                            <a:srgbClr val="242424"/>
                          </a:solidFill>
                          <a:latin typeface="Palatino Linotype"/>
                          <a:ea typeface="Palatino Linotype"/>
                          <a:cs typeface="Palatino Linotype"/>
                        </a:rPr>
                        <a:t>D</a:t>
                      </a:r>
                    </a:p>
                  </a:txBody>
                  <a:tcPr marL="76200" marR="76200" marT="28575" marB="28575" anchor="ctr">
                    <a:solidFill>
                      <a:srgbClr val="F1E3C7"/>
                    </a:solidFill>
                  </a:tcPr>
                </a:tc>
                <a:tc>
                  <a:txBody>
                    <a:bodyPr/>
                    <a:lstStyle/>
                    <a:p>
                      <a:pPr algn="ctr">
                        <a:lnSpc>
                          <a:spcPct val="100000"/>
                        </a:lnSpc>
                        <a:spcBef>
                          <a:spcPts val="0"/>
                        </a:spcBef>
                        <a:spcAft>
                          <a:spcPts val="0"/>
                        </a:spcAft>
                        <a:buNone/>
                      </a:pPr>
                      <a:r>
                        <a:rPr sz="1875" b="1">
                          <a:solidFill>
                            <a:srgbClr val="242424"/>
                          </a:solidFill>
                          <a:latin typeface="Palatino Linotype"/>
                          <a:ea typeface="Palatino Linotype"/>
                          <a:cs typeface="Palatino Linotype"/>
                        </a:rPr>
                        <a:t>F</a:t>
                      </a:r>
                    </a:p>
                  </a:txBody>
                  <a:tcPr marL="76200" marR="76200" marT="28575" marB="28575" anchor="ctr">
                    <a:solidFill>
                      <a:srgbClr val="F1E3C7"/>
                    </a:solidFill>
                  </a:tcPr>
                </a:tc>
                <a:extLst>
                  <a:ext uri="{0D108BD9-81ED-4DB2-BD59-A6C34878D82A}">
                    <a16:rowId xmlns:a16="http://schemas.microsoft.com/office/drawing/2014/main" val="10000"/>
                  </a:ext>
                </a:extLst>
              </a:tr>
              <a:tr h="548640">
                <a:tc rowSpan="2">
                  <a:txBody>
                    <a:bodyPr/>
                    <a:lstStyle/>
                    <a:p>
                      <a:pPr algn="ctr">
                        <a:lnSpc>
                          <a:spcPct val="100000"/>
                        </a:lnSpc>
                        <a:spcBef>
                          <a:spcPts val="0"/>
                        </a:spcBef>
                        <a:spcAft>
                          <a:spcPts val="0"/>
                        </a:spcAft>
                        <a:buNone/>
                      </a:pPr>
                      <a:r>
                        <a:rPr sz="1875" b="1" dirty="0">
                          <a:solidFill>
                            <a:srgbClr val="236797"/>
                          </a:solidFill>
                          <a:latin typeface="Palatino Linotype"/>
                          <a:ea typeface="Palatino Linotype"/>
                          <a:cs typeface="Palatino Linotype"/>
                        </a:rPr>
                        <a:t>Doublet</a:t>
                      </a:r>
                    </a:p>
                    <a:p>
                      <a:pPr algn="ctr">
                        <a:lnSpc>
                          <a:spcPct val="100000"/>
                        </a:lnSpc>
                        <a:spcBef>
                          <a:spcPts val="0"/>
                        </a:spcBef>
                        <a:spcAft>
                          <a:spcPts val="0"/>
                        </a:spcAft>
                        <a:buNone/>
                      </a:pPr>
                      <a:r>
                        <a:rPr sz="1875" b="1" dirty="0">
                          <a:solidFill>
                            <a:srgbClr val="236797"/>
                          </a:solidFill>
                          <a:latin typeface="Palatino Linotype"/>
                          <a:ea typeface="Palatino Linotype"/>
                          <a:cs typeface="Palatino Linotype"/>
                        </a:rPr>
                        <a:t>s = 1/2</a:t>
                      </a:r>
                    </a:p>
                  </a:txBody>
                  <a:tcPr marL="76200" marR="76200" marT="28575" marB="28575" anchor="ctr">
                    <a:solidFill>
                      <a:srgbClr val="F7F2E9"/>
                    </a:solidFill>
                  </a:tcPr>
                </a:tc>
                <a:tc>
                  <a:txBody>
                    <a:bodyPr/>
                    <a:lstStyle/>
                    <a:p>
                      <a:pPr algn="ctr">
                        <a:lnSpc>
                          <a:spcPct val="100000"/>
                        </a:lnSpc>
                        <a:spcBef>
                          <a:spcPts val="0"/>
                        </a:spcBef>
                        <a:spcAft>
                          <a:spcPts val="0"/>
                        </a:spcAft>
                        <a:buNone/>
                      </a:pPr>
                      <a:r>
                        <a:rPr sz="1875" b="0" dirty="0">
                          <a:solidFill>
                            <a:srgbClr val="242424"/>
                          </a:solidFill>
                          <a:latin typeface="Palatino Linotype"/>
                          <a:ea typeface="Palatino Linotype"/>
                          <a:cs typeface="Palatino Linotype"/>
                        </a:rPr>
                        <a:t>1/2⁻</a:t>
                      </a:r>
                    </a:p>
                  </a:txBody>
                  <a:tcPr marL="76200" marR="76200" marT="28575" marB="28575" anchor="ctr">
                    <a:solidFill>
                      <a:srgbClr val="F7F2E9"/>
                    </a:solidFill>
                  </a:tcPr>
                </a:tc>
                <a:tc>
                  <a:txBody>
                    <a:bodyPr/>
                    <a:lstStyle/>
                    <a:p>
                      <a:pPr algn="ctr">
                        <a:lnSpc>
                          <a:spcPct val="100000"/>
                        </a:lnSpc>
                        <a:spcBef>
                          <a:spcPts val="0"/>
                        </a:spcBef>
                        <a:spcAft>
                          <a:spcPts val="0"/>
                        </a:spcAft>
                        <a:buNone/>
                      </a:pPr>
                      <a:r>
                        <a:rPr sz="1875" b="0" dirty="0">
                          <a:solidFill>
                            <a:srgbClr val="242424"/>
                          </a:solidFill>
                          <a:latin typeface="Palatino Linotype"/>
                          <a:ea typeface="Palatino Linotype"/>
                          <a:cs typeface="Palatino Linotype"/>
                        </a:rPr>
                        <a:t>3/2⁺</a:t>
                      </a:r>
                    </a:p>
                  </a:txBody>
                  <a:tcPr marL="76200" marR="76200" marT="28575" marB="28575" anchor="ctr">
                    <a:solidFill>
                      <a:srgbClr val="F7F2E9"/>
                    </a:solidFill>
                  </a:tcPr>
                </a:tc>
                <a:tc>
                  <a:txBody>
                    <a:bodyPr/>
                    <a:lstStyle/>
                    <a:p>
                      <a:pPr algn="ctr">
                        <a:lnSpc>
                          <a:spcPct val="100000"/>
                        </a:lnSpc>
                        <a:spcBef>
                          <a:spcPts val="0"/>
                        </a:spcBef>
                        <a:spcAft>
                          <a:spcPts val="0"/>
                        </a:spcAft>
                        <a:buNone/>
                      </a:pPr>
                      <a:r>
                        <a:rPr sz="1875" b="0" dirty="0">
                          <a:solidFill>
                            <a:srgbClr val="242424"/>
                          </a:solidFill>
                          <a:latin typeface="Palatino Linotype"/>
                          <a:ea typeface="Palatino Linotype"/>
                          <a:cs typeface="Palatino Linotype"/>
                        </a:rPr>
                        <a:t>5/2⁻</a:t>
                      </a:r>
                    </a:p>
                  </a:txBody>
                  <a:tcPr marL="76200" marR="76200" marT="28575" marB="28575" anchor="ctr">
                    <a:solidFill>
                      <a:srgbClr val="F7F2E9"/>
                    </a:solidFill>
                  </a:tcPr>
                </a:tc>
                <a:tc>
                  <a:txBody>
                    <a:bodyPr/>
                    <a:lstStyle/>
                    <a:p>
                      <a:pPr algn="ctr">
                        <a:lnSpc>
                          <a:spcPct val="100000"/>
                        </a:lnSpc>
                        <a:spcBef>
                          <a:spcPts val="0"/>
                        </a:spcBef>
                        <a:spcAft>
                          <a:spcPts val="0"/>
                        </a:spcAft>
                        <a:buNone/>
                      </a:pPr>
                      <a:r>
                        <a:rPr sz="1875" b="0" dirty="0">
                          <a:solidFill>
                            <a:srgbClr val="242424"/>
                          </a:solidFill>
                          <a:latin typeface="Palatino Linotype"/>
                          <a:ea typeface="Palatino Linotype"/>
                          <a:cs typeface="Palatino Linotype"/>
                        </a:rPr>
                        <a:t>7/2⁺</a:t>
                      </a:r>
                    </a:p>
                  </a:txBody>
                  <a:tcPr marL="76200" marR="76200" marT="28575" marB="28575" anchor="ctr">
                    <a:solidFill>
                      <a:srgbClr val="F7F2E9"/>
                    </a:solidFill>
                  </a:tcPr>
                </a:tc>
                <a:extLst>
                  <a:ext uri="{0D108BD9-81ED-4DB2-BD59-A6C34878D82A}">
                    <a16:rowId xmlns:a16="http://schemas.microsoft.com/office/drawing/2014/main" val="10001"/>
                  </a:ext>
                </a:extLst>
              </a:tr>
              <a:tr h="548640">
                <a:tc vMerge="1">
                  <a:txBody>
                    <a:bodyPr/>
                    <a:lstStyle/>
                    <a:p>
                      <a:pPr algn="ctr">
                        <a:lnSpc>
                          <a:spcPct val="100000"/>
                        </a:lnSpc>
                        <a:spcBef>
                          <a:spcPts val="0"/>
                        </a:spcBef>
                        <a:spcAft>
                          <a:spcPts val="0"/>
                        </a:spcAft>
                        <a:buNone/>
                      </a:pPr>
                      <a:endParaRPr sz="1875" b="1" dirty="0">
                        <a:solidFill>
                          <a:srgbClr val="236797"/>
                        </a:solidFill>
                        <a:latin typeface="Palatino Linotype"/>
                        <a:ea typeface="Palatino Linotype"/>
                        <a:cs typeface="Palatino Linotype"/>
                      </a:endParaRPr>
                    </a:p>
                  </a:txBody>
                  <a:tcPr marL="76200" marR="76200" marT="28575" marB="28575" anchor="ctr">
                    <a:solidFill>
                      <a:srgbClr val="F7F2E9"/>
                    </a:solidFill>
                  </a:tcPr>
                </a:tc>
                <a:tc>
                  <a:txBody>
                    <a:bodyPr/>
                    <a:lstStyle/>
                    <a:p>
                      <a:pPr algn="ctr">
                        <a:lnSpc>
                          <a:spcPct val="100000"/>
                        </a:lnSpc>
                        <a:spcBef>
                          <a:spcPts val="0"/>
                        </a:spcBef>
                        <a:spcAft>
                          <a:spcPts val="0"/>
                        </a:spcAft>
                        <a:buNone/>
                      </a:pPr>
                      <a:r>
                        <a:rPr lang="en-IN" sz="1875" b="1" dirty="0">
                          <a:solidFill>
                            <a:srgbClr val="242424"/>
                          </a:solidFill>
                          <a:latin typeface="+mn-lt"/>
                          <a:ea typeface="Palatino Linotype"/>
                          <a:cs typeface="Palatino Linotype"/>
                        </a:rPr>
                        <a:t>4.140–4.484</a:t>
                      </a:r>
                    </a:p>
                  </a:txBody>
                  <a:tcPr marL="76200" marR="76200" marT="28575" marB="28575" anchor="ctr">
                    <a:solidFill>
                      <a:srgbClr val="F7F2E9"/>
                    </a:solidFill>
                  </a:tcPr>
                </a:tc>
                <a:tc>
                  <a:txBody>
                    <a:bodyPr/>
                    <a:lstStyle/>
                    <a:p>
                      <a:pPr algn="ctr">
                        <a:lnSpc>
                          <a:spcPct val="100000"/>
                        </a:lnSpc>
                        <a:spcBef>
                          <a:spcPts val="0"/>
                        </a:spcBef>
                        <a:spcAft>
                          <a:spcPts val="0"/>
                        </a:spcAft>
                        <a:buNone/>
                      </a:pPr>
                      <a:r>
                        <a:rPr lang="en-IN" sz="1875" b="1" dirty="0">
                          <a:solidFill>
                            <a:srgbClr val="242424"/>
                          </a:solidFill>
                          <a:latin typeface="+mn-lt"/>
                          <a:ea typeface="Palatino Linotype"/>
                          <a:cs typeface="Palatino Linotype"/>
                        </a:rPr>
                        <a:t>4.352–4.680</a:t>
                      </a:r>
                    </a:p>
                  </a:txBody>
                  <a:tcPr marL="76200" marR="76200" marT="28575" marB="28575" anchor="ctr">
                    <a:solidFill>
                      <a:srgbClr val="F7F2E9"/>
                    </a:solidFill>
                  </a:tcPr>
                </a:tc>
                <a:tc>
                  <a:txBody>
                    <a:bodyPr/>
                    <a:lstStyle/>
                    <a:p>
                      <a:pPr algn="ctr">
                        <a:lnSpc>
                          <a:spcPct val="100000"/>
                        </a:lnSpc>
                        <a:spcBef>
                          <a:spcPts val="0"/>
                        </a:spcBef>
                        <a:spcAft>
                          <a:spcPts val="0"/>
                        </a:spcAft>
                        <a:buNone/>
                      </a:pPr>
                      <a:r>
                        <a:rPr lang="en-IN" sz="1875" b="1" dirty="0">
                          <a:solidFill>
                            <a:srgbClr val="242424"/>
                          </a:solidFill>
                          <a:latin typeface="+mn-lt"/>
                          <a:ea typeface="Palatino Linotype"/>
                          <a:cs typeface="Palatino Linotype"/>
                        </a:rPr>
                        <a:t>4.554–4.868</a:t>
                      </a:r>
                    </a:p>
                  </a:txBody>
                  <a:tcPr marL="76200" marR="76200" marT="28575" marB="28575" anchor="ctr">
                    <a:solidFill>
                      <a:srgbClr val="F7F2E9"/>
                    </a:solidFill>
                  </a:tcPr>
                </a:tc>
                <a:tc>
                  <a:txBody>
                    <a:bodyPr/>
                    <a:lstStyle/>
                    <a:p>
                      <a:pPr algn="ctr">
                        <a:lnSpc>
                          <a:spcPct val="100000"/>
                        </a:lnSpc>
                        <a:spcBef>
                          <a:spcPts val="0"/>
                        </a:spcBef>
                        <a:spcAft>
                          <a:spcPts val="0"/>
                        </a:spcAft>
                        <a:buNone/>
                      </a:pPr>
                      <a:r>
                        <a:rPr lang="en-IN" sz="1875" b="1" dirty="0">
                          <a:solidFill>
                            <a:srgbClr val="242424"/>
                          </a:solidFill>
                          <a:latin typeface="+mn-lt"/>
                          <a:ea typeface="Palatino Linotype"/>
                          <a:cs typeface="Palatino Linotype"/>
                        </a:rPr>
                        <a:t>4.747–5.049</a:t>
                      </a:r>
                    </a:p>
                  </a:txBody>
                  <a:tcPr marL="76200" marR="76200" marT="28575" marB="28575" anchor="ctr">
                    <a:solidFill>
                      <a:srgbClr val="F7F2E9"/>
                    </a:solidFill>
                  </a:tcPr>
                </a:tc>
                <a:extLst>
                  <a:ext uri="{0D108BD9-81ED-4DB2-BD59-A6C34878D82A}">
                    <a16:rowId xmlns:a16="http://schemas.microsoft.com/office/drawing/2014/main" val="3423206639"/>
                  </a:ext>
                </a:extLst>
              </a:tr>
              <a:tr h="548640">
                <a:tc rowSpan="2">
                  <a:txBody>
                    <a:bodyPr/>
                    <a:lstStyle/>
                    <a:p>
                      <a:pPr algn="ctr">
                        <a:lnSpc>
                          <a:spcPct val="100000"/>
                        </a:lnSpc>
                        <a:spcBef>
                          <a:spcPts val="0"/>
                        </a:spcBef>
                        <a:spcAft>
                          <a:spcPts val="0"/>
                        </a:spcAft>
                        <a:buNone/>
                      </a:pPr>
                      <a:r>
                        <a:rPr sz="1875" b="1" dirty="0">
                          <a:solidFill>
                            <a:srgbClr val="5A9133"/>
                          </a:solidFill>
                          <a:latin typeface="Palatino Linotype"/>
                          <a:ea typeface="Palatino Linotype"/>
                          <a:cs typeface="Palatino Linotype"/>
                        </a:rPr>
                        <a:t>Quartet</a:t>
                      </a:r>
                    </a:p>
                    <a:p>
                      <a:pPr algn="ctr">
                        <a:lnSpc>
                          <a:spcPct val="100000"/>
                        </a:lnSpc>
                        <a:spcBef>
                          <a:spcPts val="0"/>
                        </a:spcBef>
                        <a:spcAft>
                          <a:spcPts val="0"/>
                        </a:spcAft>
                        <a:buNone/>
                      </a:pPr>
                      <a:r>
                        <a:rPr sz="1875" b="1" dirty="0">
                          <a:solidFill>
                            <a:srgbClr val="5A9133"/>
                          </a:solidFill>
                          <a:latin typeface="Palatino Linotype"/>
                          <a:ea typeface="Palatino Linotype"/>
                          <a:cs typeface="Palatino Linotype"/>
                        </a:rPr>
                        <a:t>s = 3/2</a:t>
                      </a:r>
                    </a:p>
                  </a:txBody>
                  <a:tcPr marL="76200" marR="76200" marT="28575" marB="28575" anchor="ctr">
                    <a:solidFill>
                      <a:srgbClr val="F2E6D0"/>
                    </a:solidFill>
                  </a:tcPr>
                </a:tc>
                <a:tc>
                  <a:txBody>
                    <a:bodyPr/>
                    <a:lstStyle/>
                    <a:p>
                      <a:pPr algn="ctr">
                        <a:lnSpc>
                          <a:spcPct val="100000"/>
                        </a:lnSpc>
                        <a:spcBef>
                          <a:spcPts val="0"/>
                        </a:spcBef>
                        <a:spcAft>
                          <a:spcPts val="0"/>
                        </a:spcAft>
                        <a:buNone/>
                      </a:pPr>
                      <a:r>
                        <a:rPr sz="1875" b="0" dirty="0">
                          <a:solidFill>
                            <a:srgbClr val="242424"/>
                          </a:solidFill>
                          <a:latin typeface="Palatino Linotype"/>
                          <a:ea typeface="Palatino Linotype"/>
                          <a:cs typeface="Palatino Linotype"/>
                        </a:rPr>
                        <a:t>3/2⁻</a:t>
                      </a:r>
                    </a:p>
                  </a:txBody>
                  <a:tcPr marL="76200" marR="76200" marT="28575" marB="28575" anchor="ctr">
                    <a:solidFill>
                      <a:srgbClr val="F2E6D0"/>
                    </a:solidFill>
                  </a:tcPr>
                </a:tc>
                <a:tc>
                  <a:txBody>
                    <a:bodyPr/>
                    <a:lstStyle/>
                    <a:p>
                      <a:pPr algn="ctr">
                        <a:lnSpc>
                          <a:spcPct val="100000"/>
                        </a:lnSpc>
                        <a:spcBef>
                          <a:spcPts val="0"/>
                        </a:spcBef>
                        <a:spcAft>
                          <a:spcPts val="0"/>
                        </a:spcAft>
                        <a:buNone/>
                      </a:pPr>
                      <a:r>
                        <a:rPr sz="1875" b="0" dirty="0">
                          <a:solidFill>
                            <a:srgbClr val="242424"/>
                          </a:solidFill>
                          <a:latin typeface="Palatino Linotype"/>
                          <a:ea typeface="Palatino Linotype"/>
                          <a:cs typeface="Palatino Linotype"/>
                        </a:rPr>
                        <a:t>5/2⁺</a:t>
                      </a:r>
                    </a:p>
                  </a:txBody>
                  <a:tcPr marL="76200" marR="76200" marT="28575" marB="28575" anchor="ctr">
                    <a:solidFill>
                      <a:srgbClr val="F2E6D0"/>
                    </a:solidFill>
                  </a:tcPr>
                </a:tc>
                <a:tc>
                  <a:txBody>
                    <a:bodyPr/>
                    <a:lstStyle/>
                    <a:p>
                      <a:pPr algn="ctr">
                        <a:lnSpc>
                          <a:spcPct val="100000"/>
                        </a:lnSpc>
                        <a:spcBef>
                          <a:spcPts val="0"/>
                        </a:spcBef>
                        <a:spcAft>
                          <a:spcPts val="0"/>
                        </a:spcAft>
                        <a:buNone/>
                      </a:pPr>
                      <a:r>
                        <a:rPr sz="1875" b="0" dirty="0">
                          <a:solidFill>
                            <a:srgbClr val="242424"/>
                          </a:solidFill>
                          <a:latin typeface="Palatino Linotype"/>
                          <a:ea typeface="Palatino Linotype"/>
                          <a:cs typeface="Palatino Linotype"/>
                        </a:rPr>
                        <a:t>7/2⁻</a:t>
                      </a:r>
                    </a:p>
                  </a:txBody>
                  <a:tcPr marL="76200" marR="76200" marT="28575" marB="28575" anchor="ctr">
                    <a:solidFill>
                      <a:srgbClr val="F2E6D0"/>
                    </a:solidFill>
                  </a:tcPr>
                </a:tc>
                <a:tc>
                  <a:txBody>
                    <a:bodyPr/>
                    <a:lstStyle/>
                    <a:p>
                      <a:pPr algn="ctr">
                        <a:lnSpc>
                          <a:spcPct val="100000"/>
                        </a:lnSpc>
                        <a:spcBef>
                          <a:spcPts val="0"/>
                        </a:spcBef>
                        <a:spcAft>
                          <a:spcPts val="0"/>
                        </a:spcAft>
                        <a:buNone/>
                      </a:pPr>
                      <a:r>
                        <a:rPr sz="1875" b="0" dirty="0">
                          <a:solidFill>
                            <a:srgbClr val="242424"/>
                          </a:solidFill>
                          <a:latin typeface="Palatino Linotype"/>
                          <a:ea typeface="Palatino Linotype"/>
                          <a:cs typeface="Palatino Linotype"/>
                        </a:rPr>
                        <a:t>9/2⁺</a:t>
                      </a:r>
                    </a:p>
                  </a:txBody>
                  <a:tcPr marL="76200" marR="76200" marT="28575" marB="28575" anchor="ctr">
                    <a:solidFill>
                      <a:srgbClr val="F2E6D0"/>
                    </a:solidFill>
                  </a:tcPr>
                </a:tc>
                <a:extLst>
                  <a:ext uri="{0D108BD9-81ED-4DB2-BD59-A6C34878D82A}">
                    <a16:rowId xmlns:a16="http://schemas.microsoft.com/office/drawing/2014/main" val="10002"/>
                  </a:ext>
                </a:extLst>
              </a:tr>
              <a:tr h="548640">
                <a:tc vMerge="1">
                  <a:txBody>
                    <a:bodyPr/>
                    <a:lstStyle/>
                    <a:p>
                      <a:pPr algn="ctr">
                        <a:lnSpc>
                          <a:spcPct val="100000"/>
                        </a:lnSpc>
                        <a:spcBef>
                          <a:spcPts val="0"/>
                        </a:spcBef>
                        <a:spcAft>
                          <a:spcPts val="0"/>
                        </a:spcAft>
                        <a:buNone/>
                      </a:pPr>
                      <a:endParaRPr sz="1875" b="1" dirty="0">
                        <a:solidFill>
                          <a:srgbClr val="5A9133"/>
                        </a:solidFill>
                        <a:latin typeface="Palatino Linotype"/>
                        <a:ea typeface="Palatino Linotype"/>
                        <a:cs typeface="Palatino Linotype"/>
                      </a:endParaRPr>
                    </a:p>
                  </a:txBody>
                  <a:tcPr marL="76200" marR="76200" marT="28575" marB="28575" anchor="ctr">
                    <a:solidFill>
                      <a:srgbClr val="F2E6D0"/>
                    </a:solidFill>
                  </a:tcPr>
                </a:tc>
                <a:tc>
                  <a:txBody>
                    <a:bodyPr/>
                    <a:lstStyle/>
                    <a:p>
                      <a:pPr algn="ctr">
                        <a:lnSpc>
                          <a:spcPct val="100000"/>
                        </a:lnSpc>
                        <a:spcBef>
                          <a:spcPts val="0"/>
                        </a:spcBef>
                        <a:spcAft>
                          <a:spcPts val="0"/>
                        </a:spcAft>
                        <a:buNone/>
                      </a:pPr>
                      <a:r>
                        <a:rPr lang="en-IN" sz="1875" b="1" dirty="0">
                          <a:solidFill>
                            <a:srgbClr val="242424"/>
                          </a:solidFill>
                          <a:latin typeface="+mn-lt"/>
                          <a:ea typeface="Palatino Linotype"/>
                          <a:cs typeface="Palatino Linotype"/>
                        </a:rPr>
                        <a:t>4.199–4.497</a:t>
                      </a:r>
                    </a:p>
                  </a:txBody>
                  <a:tcPr marL="76200" marR="76200" marT="28575" marB="28575" anchor="ctr">
                    <a:solidFill>
                      <a:srgbClr val="F2E6D0"/>
                    </a:solidFill>
                  </a:tcPr>
                </a:tc>
                <a:tc>
                  <a:txBody>
                    <a:bodyPr/>
                    <a:lstStyle/>
                    <a:p>
                      <a:pPr algn="ctr">
                        <a:lnSpc>
                          <a:spcPct val="100000"/>
                        </a:lnSpc>
                        <a:spcBef>
                          <a:spcPts val="0"/>
                        </a:spcBef>
                        <a:spcAft>
                          <a:spcPts val="0"/>
                        </a:spcAft>
                        <a:buNone/>
                      </a:pPr>
                      <a:r>
                        <a:rPr lang="en-IN" sz="1875" b="1" dirty="0">
                          <a:solidFill>
                            <a:srgbClr val="242424"/>
                          </a:solidFill>
                          <a:latin typeface="+mn-lt"/>
                          <a:ea typeface="Palatino Linotype"/>
                          <a:cs typeface="Palatino Linotype"/>
                        </a:rPr>
                        <a:t>4.418–4.702</a:t>
                      </a:r>
                    </a:p>
                  </a:txBody>
                  <a:tcPr marL="76200" marR="76200" marT="28575" marB="28575" anchor="ctr">
                    <a:solidFill>
                      <a:srgbClr val="F2E6D0"/>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IN" sz="1875" b="1" dirty="0">
                          <a:solidFill>
                            <a:srgbClr val="242424"/>
                          </a:solidFill>
                          <a:latin typeface="+mn-lt"/>
                          <a:ea typeface="Palatino Linotype"/>
                          <a:cs typeface="Palatino Linotype"/>
                        </a:rPr>
                        <a:t>4.627–4.898</a:t>
                      </a:r>
                    </a:p>
                  </a:txBody>
                  <a:tcPr marL="76200" marR="76200" marT="28575" marB="28575" anchor="ctr">
                    <a:solidFill>
                      <a:srgbClr val="F2E6D0"/>
                    </a:solidFill>
                  </a:tcPr>
                </a:tc>
                <a:tc>
                  <a:txBody>
                    <a:bodyPr/>
                    <a:lstStyle/>
                    <a:p>
                      <a:pPr algn="ctr">
                        <a:lnSpc>
                          <a:spcPct val="100000"/>
                        </a:lnSpc>
                        <a:spcBef>
                          <a:spcPts val="0"/>
                        </a:spcBef>
                        <a:spcAft>
                          <a:spcPts val="0"/>
                        </a:spcAft>
                        <a:buNone/>
                      </a:pPr>
                      <a:r>
                        <a:rPr lang="en-IN" sz="1875" b="1" dirty="0">
                          <a:solidFill>
                            <a:srgbClr val="242424"/>
                          </a:solidFill>
                          <a:latin typeface="+mn-lt"/>
                          <a:ea typeface="Palatino Linotype"/>
                          <a:cs typeface="Palatino Linotype"/>
                        </a:rPr>
                        <a:t>4.826–5.087</a:t>
                      </a:r>
                    </a:p>
                  </a:txBody>
                  <a:tcPr marL="76200" marR="76200" marT="28575" marB="28575" anchor="ctr">
                    <a:solidFill>
                      <a:srgbClr val="F2E6D0"/>
                    </a:solidFill>
                  </a:tcPr>
                </a:tc>
                <a:extLst>
                  <a:ext uri="{0D108BD9-81ED-4DB2-BD59-A6C34878D82A}">
                    <a16:rowId xmlns:a16="http://schemas.microsoft.com/office/drawing/2014/main" val="4172510954"/>
                  </a:ext>
                </a:extLst>
              </a:tr>
              <a:tr h="548640">
                <a:tc rowSpan="2">
                  <a:txBody>
                    <a:bodyPr/>
                    <a:lstStyle/>
                    <a:p>
                      <a:pPr algn="ctr">
                        <a:lnSpc>
                          <a:spcPct val="100000"/>
                        </a:lnSpc>
                        <a:spcBef>
                          <a:spcPts val="0"/>
                        </a:spcBef>
                        <a:spcAft>
                          <a:spcPts val="0"/>
                        </a:spcAft>
                        <a:buNone/>
                      </a:pPr>
                      <a:r>
                        <a:rPr sz="1875" b="1">
                          <a:solidFill>
                            <a:srgbClr val="B26B1D"/>
                          </a:solidFill>
                          <a:latin typeface="Palatino Linotype"/>
                          <a:ea typeface="Palatino Linotype"/>
                          <a:cs typeface="Palatino Linotype"/>
                        </a:rPr>
                        <a:t>Sextet</a:t>
                      </a:r>
                    </a:p>
                    <a:p>
                      <a:pPr algn="ctr">
                        <a:lnSpc>
                          <a:spcPct val="100000"/>
                        </a:lnSpc>
                        <a:spcBef>
                          <a:spcPts val="0"/>
                        </a:spcBef>
                        <a:spcAft>
                          <a:spcPts val="0"/>
                        </a:spcAft>
                        <a:buNone/>
                      </a:pPr>
                      <a:r>
                        <a:rPr sz="1875" b="1">
                          <a:solidFill>
                            <a:srgbClr val="B26B1D"/>
                          </a:solidFill>
                          <a:latin typeface="Palatino Linotype"/>
                          <a:ea typeface="Palatino Linotype"/>
                          <a:cs typeface="Palatino Linotype"/>
                        </a:rPr>
                        <a:t>s = 5/2</a:t>
                      </a:r>
                    </a:p>
                  </a:txBody>
                  <a:tcPr marL="76200" marR="76200" marT="28575" marB="28575" anchor="ctr">
                    <a:solidFill>
                      <a:srgbClr val="F7F2E9"/>
                    </a:solidFill>
                  </a:tcPr>
                </a:tc>
                <a:tc>
                  <a:txBody>
                    <a:bodyPr/>
                    <a:lstStyle/>
                    <a:p>
                      <a:pPr algn="ctr">
                        <a:lnSpc>
                          <a:spcPct val="100000"/>
                        </a:lnSpc>
                        <a:spcBef>
                          <a:spcPts val="0"/>
                        </a:spcBef>
                        <a:spcAft>
                          <a:spcPts val="0"/>
                        </a:spcAft>
                        <a:buNone/>
                      </a:pPr>
                      <a:r>
                        <a:rPr sz="1875" b="0" dirty="0">
                          <a:solidFill>
                            <a:srgbClr val="242424"/>
                          </a:solidFill>
                          <a:latin typeface="Palatino Linotype"/>
                          <a:ea typeface="Palatino Linotype"/>
                          <a:cs typeface="Palatino Linotype"/>
                        </a:rPr>
                        <a:t>5/2⁻</a:t>
                      </a:r>
                    </a:p>
                  </a:txBody>
                  <a:tcPr marL="76200" marR="76200" marT="28575" marB="28575" anchor="ctr">
                    <a:solidFill>
                      <a:srgbClr val="F7F2E9"/>
                    </a:solidFill>
                  </a:tcPr>
                </a:tc>
                <a:tc>
                  <a:txBody>
                    <a:bodyPr/>
                    <a:lstStyle/>
                    <a:p>
                      <a:pPr algn="ctr">
                        <a:lnSpc>
                          <a:spcPct val="100000"/>
                        </a:lnSpc>
                        <a:spcBef>
                          <a:spcPts val="0"/>
                        </a:spcBef>
                        <a:spcAft>
                          <a:spcPts val="0"/>
                        </a:spcAft>
                        <a:buNone/>
                      </a:pPr>
                      <a:r>
                        <a:rPr sz="1875" b="0" dirty="0">
                          <a:solidFill>
                            <a:srgbClr val="242424"/>
                          </a:solidFill>
                          <a:latin typeface="Palatino Linotype"/>
                          <a:ea typeface="Palatino Linotype"/>
                          <a:cs typeface="Palatino Linotype"/>
                        </a:rPr>
                        <a:t>7/2⁺</a:t>
                      </a:r>
                    </a:p>
                  </a:txBody>
                  <a:tcPr marL="76200" marR="76200" marT="28575" marB="28575" anchor="ctr">
                    <a:solidFill>
                      <a:srgbClr val="F7F2E9"/>
                    </a:solidFill>
                  </a:tcPr>
                </a:tc>
                <a:tc>
                  <a:txBody>
                    <a:bodyPr/>
                    <a:lstStyle/>
                    <a:p>
                      <a:pPr algn="ctr">
                        <a:lnSpc>
                          <a:spcPct val="100000"/>
                        </a:lnSpc>
                        <a:spcBef>
                          <a:spcPts val="0"/>
                        </a:spcBef>
                        <a:spcAft>
                          <a:spcPts val="0"/>
                        </a:spcAft>
                        <a:buNone/>
                      </a:pPr>
                      <a:r>
                        <a:rPr sz="1875" b="0" dirty="0">
                          <a:solidFill>
                            <a:srgbClr val="242424"/>
                          </a:solidFill>
                          <a:latin typeface="Palatino Linotype"/>
                          <a:ea typeface="Palatino Linotype"/>
                          <a:cs typeface="Palatino Linotype"/>
                        </a:rPr>
                        <a:t>9/2⁻</a:t>
                      </a:r>
                    </a:p>
                  </a:txBody>
                  <a:tcPr marL="76200" marR="76200" marT="28575" marB="28575" anchor="ctr">
                    <a:solidFill>
                      <a:srgbClr val="F7F2E9"/>
                    </a:solidFill>
                  </a:tcPr>
                </a:tc>
                <a:tc>
                  <a:txBody>
                    <a:bodyPr/>
                    <a:lstStyle/>
                    <a:p>
                      <a:pPr algn="ctr">
                        <a:lnSpc>
                          <a:spcPct val="100000"/>
                        </a:lnSpc>
                        <a:spcBef>
                          <a:spcPts val="0"/>
                        </a:spcBef>
                        <a:spcAft>
                          <a:spcPts val="0"/>
                        </a:spcAft>
                        <a:buNone/>
                      </a:pPr>
                      <a:r>
                        <a:rPr sz="1875" b="0" dirty="0">
                          <a:solidFill>
                            <a:srgbClr val="242424"/>
                          </a:solidFill>
                          <a:latin typeface="Palatino Linotype"/>
                          <a:ea typeface="Palatino Linotype"/>
                          <a:cs typeface="Palatino Linotype"/>
                        </a:rPr>
                        <a:t>11/2⁺</a:t>
                      </a:r>
                    </a:p>
                  </a:txBody>
                  <a:tcPr marL="76200" marR="76200" marT="28575" marB="28575" anchor="ctr">
                    <a:solidFill>
                      <a:srgbClr val="F7F2E9"/>
                    </a:solidFill>
                  </a:tcPr>
                </a:tc>
                <a:extLst>
                  <a:ext uri="{0D108BD9-81ED-4DB2-BD59-A6C34878D82A}">
                    <a16:rowId xmlns:a16="http://schemas.microsoft.com/office/drawing/2014/main" val="10003"/>
                  </a:ext>
                </a:extLst>
              </a:tr>
              <a:tr h="548640">
                <a:tc vMerge="1">
                  <a:txBody>
                    <a:bodyPr/>
                    <a:lstStyle/>
                    <a:p>
                      <a:endParaRPr lang="en-IN"/>
                    </a:p>
                  </a:txBody>
                  <a:tcPr/>
                </a:tc>
                <a:tc>
                  <a:txBody>
                    <a:bodyPr/>
                    <a:lstStyle/>
                    <a:p>
                      <a:pPr algn="ctr">
                        <a:lnSpc>
                          <a:spcPct val="100000"/>
                        </a:lnSpc>
                        <a:spcBef>
                          <a:spcPts val="0"/>
                        </a:spcBef>
                        <a:spcAft>
                          <a:spcPts val="0"/>
                        </a:spcAft>
                        <a:buNone/>
                      </a:pPr>
                      <a:r>
                        <a:rPr lang="en-IN" sz="1875" b="1" dirty="0">
                          <a:solidFill>
                            <a:srgbClr val="242424"/>
                          </a:solidFill>
                          <a:latin typeface="+mn-lt"/>
                          <a:ea typeface="Palatino Linotype"/>
                          <a:cs typeface="Palatino Linotype"/>
                        </a:rPr>
                        <a:t>4.407–4.659</a:t>
                      </a:r>
                    </a:p>
                  </a:txBody>
                  <a:tcPr marL="76200" marR="76200" marT="28575" marB="28575" anchor="ctr">
                    <a:solidFill>
                      <a:srgbClr val="F7F2E9"/>
                    </a:solidFill>
                  </a:tcPr>
                </a:tc>
                <a:tc>
                  <a:txBody>
                    <a:bodyPr/>
                    <a:lstStyle/>
                    <a:p>
                      <a:pPr algn="ctr">
                        <a:lnSpc>
                          <a:spcPct val="100000"/>
                        </a:lnSpc>
                        <a:spcBef>
                          <a:spcPts val="0"/>
                        </a:spcBef>
                        <a:spcAft>
                          <a:spcPts val="0"/>
                        </a:spcAft>
                        <a:buNone/>
                      </a:pPr>
                      <a:r>
                        <a:rPr lang="en-IN" sz="1875" b="1" dirty="0">
                          <a:solidFill>
                            <a:srgbClr val="242424"/>
                          </a:solidFill>
                          <a:latin typeface="+mn-lt"/>
                          <a:ea typeface="Palatino Linotype"/>
                          <a:cs typeface="Palatino Linotype"/>
                        </a:rPr>
                        <a:t>4.644–4.885</a:t>
                      </a:r>
                    </a:p>
                  </a:txBody>
                  <a:tcPr marL="76200" marR="76200" marT="28575" marB="28575" anchor="ctr">
                    <a:solidFill>
                      <a:srgbClr val="F7F2E9"/>
                    </a:solidFill>
                  </a:tcPr>
                </a:tc>
                <a:tc>
                  <a:txBody>
                    <a:bodyPr/>
                    <a:lstStyle/>
                    <a:p>
                      <a:pPr algn="ctr">
                        <a:lnSpc>
                          <a:spcPct val="100000"/>
                        </a:lnSpc>
                        <a:spcBef>
                          <a:spcPts val="0"/>
                        </a:spcBef>
                        <a:spcAft>
                          <a:spcPts val="0"/>
                        </a:spcAft>
                        <a:buNone/>
                      </a:pPr>
                      <a:r>
                        <a:rPr lang="en-IN" sz="1875" b="1" dirty="0">
                          <a:solidFill>
                            <a:srgbClr val="242424"/>
                          </a:solidFill>
                          <a:latin typeface="+mn-lt"/>
                          <a:ea typeface="Palatino Linotype"/>
                          <a:cs typeface="Palatino Linotype"/>
                        </a:rPr>
                        <a:t>4.870–5.100</a:t>
                      </a:r>
                    </a:p>
                  </a:txBody>
                  <a:tcPr marL="76200" marR="76200" marT="28575" marB="28575" anchor="ctr">
                    <a:solidFill>
                      <a:srgbClr val="F7F2E9"/>
                    </a:solidFill>
                  </a:tcPr>
                </a:tc>
                <a:tc>
                  <a:txBody>
                    <a:bodyPr/>
                    <a:lstStyle/>
                    <a:p>
                      <a:pPr algn="ctr">
                        <a:lnSpc>
                          <a:spcPct val="100000"/>
                        </a:lnSpc>
                        <a:spcBef>
                          <a:spcPts val="0"/>
                        </a:spcBef>
                        <a:spcAft>
                          <a:spcPts val="0"/>
                        </a:spcAft>
                        <a:buNone/>
                      </a:pPr>
                      <a:r>
                        <a:rPr lang="en-IN" sz="1875" b="1" dirty="0">
                          <a:solidFill>
                            <a:srgbClr val="242424"/>
                          </a:solidFill>
                          <a:latin typeface="+mn-lt"/>
                          <a:ea typeface="Palatino Linotype"/>
                          <a:cs typeface="Palatino Linotype"/>
                        </a:rPr>
                        <a:t>5.086–5.306</a:t>
                      </a:r>
                    </a:p>
                  </a:txBody>
                  <a:tcPr marL="76200" marR="76200" marT="28575" marB="28575" anchor="ctr">
                    <a:solidFill>
                      <a:srgbClr val="F7F2E9"/>
                    </a:solidFill>
                  </a:tcPr>
                </a:tc>
                <a:extLst>
                  <a:ext uri="{0D108BD9-81ED-4DB2-BD59-A6C34878D82A}">
                    <a16:rowId xmlns:a16="http://schemas.microsoft.com/office/drawing/2014/main" val="2192455258"/>
                  </a:ext>
                </a:extLst>
              </a:tr>
              <a:tr h="523875">
                <a:tc gridSpan="5">
                  <a:txBody>
                    <a:bodyPr/>
                    <a:lstStyle/>
                    <a:p>
                      <a:pPr algn="l">
                        <a:lnSpc>
                          <a:spcPct val="100000"/>
                        </a:lnSpc>
                        <a:spcBef>
                          <a:spcPts val="0"/>
                        </a:spcBef>
                        <a:spcAft>
                          <a:spcPts val="0"/>
                        </a:spcAft>
                        <a:buNone/>
                      </a:pPr>
                      <a:r>
                        <a:rPr sz="1538" b="0" dirty="0">
                          <a:solidFill>
                            <a:srgbClr val="242424"/>
                          </a:solidFill>
                          <a:latin typeface="Palatino Linotype"/>
                          <a:ea typeface="Palatino Linotype"/>
                          <a:cs typeface="Palatino Linotype"/>
                        </a:rPr>
                        <a:t>Masses in GeV; each cell gives Jᴾ and its mass interval. Leading stretched sequences only.</a:t>
                      </a:r>
                    </a:p>
                  </a:txBody>
                  <a:tcPr marL="76200" marR="76200" marT="28575" marB="28575" anchor="ctr">
                    <a:solidFill>
                      <a:srgbClr val="F2E6D0"/>
                    </a:solidFill>
                  </a:tcPr>
                </a:tc>
                <a:tc hMerge="1">
                  <a:txBody>
                    <a:bodyPr/>
                    <a:lstStyle/>
                    <a:p>
                      <a:pPr>
                        <a:spcBef>
                          <a:spcPts val="0"/>
                        </a:spcBef>
                        <a:spcAft>
                          <a:spcPts val="0"/>
                        </a:spcAft>
                        <a:buNone/>
                      </a:pPr>
                      <a:endParaRPr/>
                    </a:p>
                  </a:txBody>
                  <a:tcPr marL="76200" marR="76200" marT="28575" marB="28575" anchor="ctr">
                    <a:noFill/>
                  </a:tcPr>
                </a:tc>
                <a:tc hMerge="1">
                  <a:txBody>
                    <a:bodyPr/>
                    <a:lstStyle/>
                    <a:p>
                      <a:pPr>
                        <a:spcBef>
                          <a:spcPts val="0"/>
                        </a:spcBef>
                        <a:spcAft>
                          <a:spcPts val="0"/>
                        </a:spcAft>
                        <a:buNone/>
                      </a:pPr>
                      <a:endParaRPr/>
                    </a:p>
                  </a:txBody>
                  <a:tcPr marL="76200" marR="76200" marT="28575" marB="28575" anchor="ctr">
                    <a:noFill/>
                  </a:tcPr>
                </a:tc>
                <a:tc hMerge="1">
                  <a:txBody>
                    <a:bodyPr/>
                    <a:lstStyle/>
                    <a:p>
                      <a:pPr>
                        <a:spcBef>
                          <a:spcPts val="0"/>
                        </a:spcBef>
                        <a:spcAft>
                          <a:spcPts val="0"/>
                        </a:spcAft>
                        <a:buNone/>
                      </a:pPr>
                      <a:endParaRPr/>
                    </a:p>
                  </a:txBody>
                  <a:tcPr marL="76200" marR="76200" marT="28575" marB="28575" anchor="ctr">
                    <a:noFill/>
                  </a:tcPr>
                </a:tc>
                <a:tc hMerge="1">
                  <a:txBody>
                    <a:bodyPr/>
                    <a:lstStyle/>
                    <a:p>
                      <a:pPr>
                        <a:spcBef>
                          <a:spcPts val="0"/>
                        </a:spcBef>
                        <a:spcAft>
                          <a:spcPts val="0"/>
                        </a:spcAft>
                        <a:buNone/>
                      </a:pPr>
                      <a:endParaRPr/>
                    </a:p>
                  </a:txBody>
                  <a:tcPr marL="76200" marR="76200" marT="28575" marB="28575" anchor="c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9557359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4F2681D0-BEEC-8693-C9D8-E1603CBF7431}"/>
                  </a:ext>
                </a:extLst>
              </p:cNvPr>
              <p:cNvSpPr>
                <a:spLocks noGrp="1"/>
              </p:cNvSpPr>
              <p:nvPr>
                <p:ph type="title"/>
              </p:nvPr>
            </p:nvSpPr>
            <p:spPr>
              <a:xfrm>
                <a:off x="1534668" y="428625"/>
                <a:ext cx="9520142" cy="838200"/>
              </a:xfrm>
            </p:spPr>
            <p:txBody>
              <a:bodyPr wrap="none" lIns="91440" tIns="45720" rIns="91440" bIns="45720" anchor="ctr">
                <a:noAutofit/>
              </a:bodyPr>
              <a:lstStyle/>
              <a:p>
                <a:pPr>
                  <a:spcBef>
                    <a:spcPts val="0"/>
                  </a:spcBef>
                  <a:defRPr sz="3200" b="0">
                    <a:solidFill>
                      <a:srgbClr val="111111"/>
                    </a:solidFill>
                    <a:latin typeface="Palatino Linotype"/>
                    <a:ea typeface="Palatino Linotype"/>
                    <a:cs typeface="Palatino Linotype"/>
                  </a:defRPr>
                </a:pPr>
                <a:r>
                  <a:rPr sz="3200" b="0" dirty="0">
                    <a:solidFill>
                      <a:srgbClr val="111111"/>
                    </a:solidFill>
                    <a:latin typeface="Palatino Linotype"/>
                    <a:ea typeface="Palatino Linotype"/>
                    <a:cs typeface="Palatino Linotype"/>
                  </a:rPr>
                  <a:t>Anti-charmed </a:t>
                </a:r>
                <a14:m>
                  <m:oMath xmlns:m="http://schemas.openxmlformats.org/officeDocument/2006/math">
                    <m:r>
                      <a:rPr lang="en-IN" i="1" dirty="0">
                        <a:solidFill>
                          <a:srgbClr val="111111"/>
                        </a:solidFill>
                        <a:latin typeface="Cambria Math" panose="02040503050406030204" pitchFamily="18" charset="0"/>
                        <a:ea typeface="Palatino Linotype"/>
                        <a:cs typeface="Palatino Linotype"/>
                      </a:rPr>
                      <m:t>𝑛𝑛𝑛</m:t>
                    </m:r>
                    <m:r>
                      <a:rPr lang="en-IN" b="0" i="1" dirty="0" smtClean="0">
                        <a:solidFill>
                          <a:srgbClr val="111111"/>
                        </a:solidFill>
                        <a:latin typeface="Cambria Math" panose="02040503050406030204" pitchFamily="18" charset="0"/>
                        <a:ea typeface="Palatino Linotype"/>
                        <a:cs typeface="Palatino Linotype"/>
                      </a:rPr>
                      <m:t>𝑛</m:t>
                    </m:r>
                    <m:acc>
                      <m:accPr>
                        <m:chr m:val="̅"/>
                        <m:ctrlPr>
                          <a:rPr lang="en-IN" i="1" dirty="0">
                            <a:solidFill>
                              <a:srgbClr val="111111"/>
                            </a:solidFill>
                            <a:latin typeface="Cambria Math" panose="02040503050406030204" pitchFamily="18" charset="0"/>
                          </a:rPr>
                        </m:ctrlPr>
                      </m:accPr>
                      <m:e>
                        <m:r>
                          <a:rPr lang="en-IN" i="1" dirty="0">
                            <a:solidFill>
                              <a:srgbClr val="111111"/>
                            </a:solidFill>
                            <a:latin typeface="Cambria Math" panose="02040503050406030204" pitchFamily="18" charset="0"/>
                          </a:rPr>
                          <m:t>𝑐</m:t>
                        </m:r>
                      </m:e>
                    </m:acc>
                  </m:oMath>
                </a14:m>
                <a:r>
                  <a:rPr sz="3200" b="0" dirty="0">
                    <a:solidFill>
                      <a:srgbClr val="111111"/>
                    </a:solidFill>
                    <a:latin typeface="Palatino Linotype"/>
                    <a:ea typeface="Palatino Linotype"/>
                    <a:cs typeface="Palatino Linotype"/>
                  </a:rPr>
                  <a:t>:</a:t>
                </a:r>
                <a:r>
                  <a:rPr lang="en-IN" dirty="0">
                    <a:solidFill>
                      <a:srgbClr val="111111"/>
                    </a:solidFill>
                    <a:latin typeface="Palatino Linotype"/>
                    <a:ea typeface="Palatino Linotype"/>
                    <a:cs typeface="Palatino Linotype"/>
                  </a:rPr>
                  <a:t> predicted</a:t>
                </a:r>
                <a:r>
                  <a:rPr sz="3200" b="0" dirty="0">
                    <a:solidFill>
                      <a:srgbClr val="111111"/>
                    </a:solidFill>
                    <a:latin typeface="Palatino Linotype"/>
                    <a:ea typeface="Palatino Linotype"/>
                    <a:cs typeface="Palatino Linotype"/>
                  </a:rPr>
                  <a:t> P</a:t>
                </a:r>
                <a:r>
                  <a:rPr lang="en-IN" sz="3200" b="0" dirty="0">
                    <a:solidFill>
                      <a:srgbClr val="111111"/>
                    </a:solidFill>
                    <a:latin typeface="Palatino Linotype"/>
                    <a:ea typeface="Palatino Linotype"/>
                    <a:cs typeface="Palatino Linotype"/>
                  </a:rPr>
                  <a:t>-</a:t>
                </a:r>
                <a:r>
                  <a:rPr sz="3200" b="0" dirty="0">
                    <a:solidFill>
                      <a:srgbClr val="111111"/>
                    </a:solidFill>
                    <a:latin typeface="Palatino Linotype"/>
                    <a:ea typeface="Palatino Linotype"/>
                    <a:cs typeface="Palatino Linotype"/>
                  </a:rPr>
                  <a:t>F spectra</a:t>
                </a:r>
              </a:p>
            </p:txBody>
          </p:sp>
        </mc:Choice>
        <mc:Fallback xmlns="">
          <p:sp>
            <p:nvSpPr>
              <p:cNvPr id="2" name="Title 1">
                <a:extLst>
                  <a:ext uri="{FF2B5EF4-FFF2-40B4-BE49-F238E27FC236}">
                    <a16:creationId xmlns:a16="http://schemas.microsoft.com/office/drawing/2014/main" id="{4F2681D0-BEEC-8693-C9D8-E1603CBF7431}"/>
                  </a:ext>
                </a:extLst>
              </p:cNvPr>
              <p:cNvSpPr>
                <a:spLocks noGrp="1" noRot="1" noChangeAspect="1" noMove="1" noResize="1" noEditPoints="1" noAdjustHandles="1" noChangeArrowheads="1" noChangeShapeType="1" noTextEdit="1"/>
              </p:cNvSpPr>
              <p:nvPr>
                <p:ph type="title"/>
              </p:nvPr>
            </p:nvSpPr>
            <p:spPr>
              <a:xfrm>
                <a:off x="1534668" y="428625"/>
                <a:ext cx="9520142" cy="838200"/>
              </a:xfrm>
              <a:blipFill>
                <a:blip r:embed="rId3"/>
                <a:stretch>
                  <a:fillRect l="-1666" b="-5797"/>
                </a:stretch>
              </a:blipFill>
            </p:spPr>
            <p:txBody>
              <a:bodyPr/>
              <a:lstStyle/>
              <a:p>
                <a:r>
                  <a:rPr lang="en-IN">
                    <a:noFill/>
                  </a:rPr>
                  <a:t> </a:t>
                </a:r>
              </a:p>
            </p:txBody>
          </p:sp>
        </mc:Fallback>
      </mc:AlternateContent>
      <p:graphicFrame>
        <p:nvGraphicFramePr>
          <p:cNvPr id="8" name="Content Placeholder 3"/>
          <p:cNvGraphicFramePr/>
          <p:nvPr/>
        </p:nvGraphicFramePr>
        <p:xfrm>
          <a:off x="1534668" y="1266825"/>
          <a:ext cx="9520142" cy="4330065"/>
        </p:xfrm>
        <a:graphic>
          <a:graphicData uri="http://schemas.openxmlformats.org/drawingml/2006/table">
            <a:tbl>
              <a:tblPr>
                <a:tableStyleId>{8A107856-5554-42FB-B03E-39F5DBC370BA}</a:tableStyleId>
              </a:tblPr>
              <a:tblGrid>
                <a:gridCol w="1714500">
                  <a:extLst>
                    <a:ext uri="{9D8B030D-6E8A-4147-A177-3AD203B41FA5}">
                      <a16:colId xmlns:a16="http://schemas.microsoft.com/office/drawing/2014/main" val="20000"/>
                    </a:ext>
                  </a:extLst>
                </a:gridCol>
                <a:gridCol w="1950720">
                  <a:extLst>
                    <a:ext uri="{9D8B030D-6E8A-4147-A177-3AD203B41FA5}">
                      <a16:colId xmlns:a16="http://schemas.microsoft.com/office/drawing/2014/main" val="20001"/>
                    </a:ext>
                  </a:extLst>
                </a:gridCol>
                <a:gridCol w="1950720">
                  <a:extLst>
                    <a:ext uri="{9D8B030D-6E8A-4147-A177-3AD203B41FA5}">
                      <a16:colId xmlns:a16="http://schemas.microsoft.com/office/drawing/2014/main" val="20002"/>
                    </a:ext>
                  </a:extLst>
                </a:gridCol>
                <a:gridCol w="1950720">
                  <a:extLst>
                    <a:ext uri="{9D8B030D-6E8A-4147-A177-3AD203B41FA5}">
                      <a16:colId xmlns:a16="http://schemas.microsoft.com/office/drawing/2014/main" val="20003"/>
                    </a:ext>
                  </a:extLst>
                </a:gridCol>
                <a:gridCol w="1953482">
                  <a:extLst>
                    <a:ext uri="{9D8B030D-6E8A-4147-A177-3AD203B41FA5}">
                      <a16:colId xmlns:a16="http://schemas.microsoft.com/office/drawing/2014/main" val="20004"/>
                    </a:ext>
                  </a:extLst>
                </a:gridCol>
              </a:tblGrid>
              <a:tr h="514350">
                <a:tc>
                  <a:txBody>
                    <a:bodyPr/>
                    <a:lstStyle/>
                    <a:p>
                      <a:pPr algn="ctr">
                        <a:lnSpc>
                          <a:spcPct val="100000"/>
                        </a:lnSpc>
                        <a:spcBef>
                          <a:spcPts val="0"/>
                        </a:spcBef>
                        <a:spcAft>
                          <a:spcPts val="0"/>
                        </a:spcAft>
                        <a:buNone/>
                      </a:pPr>
                      <a:r>
                        <a:rPr sz="1875" b="1" dirty="0">
                          <a:solidFill>
                            <a:srgbClr val="242424"/>
                          </a:solidFill>
                          <a:latin typeface="Palatino Linotype"/>
                          <a:ea typeface="Palatino Linotype"/>
                          <a:cs typeface="Palatino Linotype"/>
                        </a:rPr>
                        <a:t>Spin family</a:t>
                      </a:r>
                    </a:p>
                  </a:txBody>
                  <a:tcPr marL="76200" marR="76200" marT="28575" marB="28575" anchor="ctr">
                    <a:solidFill>
                      <a:srgbClr val="F1E3C7"/>
                    </a:solidFill>
                  </a:tcPr>
                </a:tc>
                <a:tc>
                  <a:txBody>
                    <a:bodyPr/>
                    <a:lstStyle/>
                    <a:p>
                      <a:pPr algn="ctr">
                        <a:lnSpc>
                          <a:spcPct val="100000"/>
                        </a:lnSpc>
                        <a:spcBef>
                          <a:spcPts val="0"/>
                        </a:spcBef>
                        <a:spcAft>
                          <a:spcPts val="0"/>
                        </a:spcAft>
                        <a:buNone/>
                      </a:pPr>
                      <a:r>
                        <a:rPr sz="1875" b="1">
                          <a:solidFill>
                            <a:srgbClr val="242424"/>
                          </a:solidFill>
                          <a:latin typeface="Palatino Linotype"/>
                          <a:ea typeface="Palatino Linotype"/>
                          <a:cs typeface="Palatino Linotype"/>
                        </a:rPr>
                        <a:t>S input</a:t>
                      </a:r>
                    </a:p>
                  </a:txBody>
                  <a:tcPr marL="76200" marR="76200" marT="28575" marB="28575" anchor="ctr">
                    <a:solidFill>
                      <a:srgbClr val="F1E3C7"/>
                    </a:solidFill>
                  </a:tcPr>
                </a:tc>
                <a:tc>
                  <a:txBody>
                    <a:bodyPr/>
                    <a:lstStyle/>
                    <a:p>
                      <a:pPr algn="ctr">
                        <a:lnSpc>
                          <a:spcPct val="100000"/>
                        </a:lnSpc>
                        <a:spcBef>
                          <a:spcPts val="0"/>
                        </a:spcBef>
                        <a:spcAft>
                          <a:spcPts val="0"/>
                        </a:spcAft>
                        <a:buNone/>
                      </a:pPr>
                      <a:r>
                        <a:rPr sz="1875" b="1">
                          <a:solidFill>
                            <a:srgbClr val="242424"/>
                          </a:solidFill>
                          <a:latin typeface="Palatino Linotype"/>
                          <a:ea typeface="Palatino Linotype"/>
                          <a:cs typeface="Palatino Linotype"/>
                        </a:rPr>
                        <a:t>P</a:t>
                      </a:r>
                    </a:p>
                  </a:txBody>
                  <a:tcPr marL="76200" marR="76200" marT="28575" marB="28575" anchor="ctr">
                    <a:solidFill>
                      <a:srgbClr val="F1E3C7"/>
                    </a:solidFill>
                  </a:tcPr>
                </a:tc>
                <a:tc>
                  <a:txBody>
                    <a:bodyPr/>
                    <a:lstStyle/>
                    <a:p>
                      <a:pPr algn="ctr">
                        <a:lnSpc>
                          <a:spcPct val="100000"/>
                        </a:lnSpc>
                        <a:spcBef>
                          <a:spcPts val="0"/>
                        </a:spcBef>
                        <a:spcAft>
                          <a:spcPts val="0"/>
                        </a:spcAft>
                        <a:buNone/>
                      </a:pPr>
                      <a:r>
                        <a:rPr sz="1875" b="1">
                          <a:solidFill>
                            <a:srgbClr val="242424"/>
                          </a:solidFill>
                          <a:latin typeface="Palatino Linotype"/>
                          <a:ea typeface="Palatino Linotype"/>
                          <a:cs typeface="Palatino Linotype"/>
                        </a:rPr>
                        <a:t>D</a:t>
                      </a:r>
                    </a:p>
                  </a:txBody>
                  <a:tcPr marL="76200" marR="76200" marT="28575" marB="28575" anchor="ctr">
                    <a:solidFill>
                      <a:srgbClr val="F1E3C7"/>
                    </a:solidFill>
                  </a:tcPr>
                </a:tc>
                <a:tc>
                  <a:txBody>
                    <a:bodyPr/>
                    <a:lstStyle/>
                    <a:p>
                      <a:pPr algn="ctr">
                        <a:lnSpc>
                          <a:spcPct val="100000"/>
                        </a:lnSpc>
                        <a:spcBef>
                          <a:spcPts val="0"/>
                        </a:spcBef>
                        <a:spcAft>
                          <a:spcPts val="0"/>
                        </a:spcAft>
                        <a:buNone/>
                      </a:pPr>
                      <a:r>
                        <a:rPr sz="1875" b="1">
                          <a:solidFill>
                            <a:srgbClr val="242424"/>
                          </a:solidFill>
                          <a:latin typeface="Palatino Linotype"/>
                          <a:ea typeface="Palatino Linotype"/>
                          <a:cs typeface="Palatino Linotype"/>
                        </a:rPr>
                        <a:t>F</a:t>
                      </a:r>
                    </a:p>
                  </a:txBody>
                  <a:tcPr marL="76200" marR="76200" marT="28575" marB="28575" anchor="ctr">
                    <a:solidFill>
                      <a:srgbClr val="F1E3C7"/>
                    </a:solidFill>
                  </a:tcPr>
                </a:tc>
                <a:extLst>
                  <a:ext uri="{0D108BD9-81ED-4DB2-BD59-A6C34878D82A}">
                    <a16:rowId xmlns:a16="http://schemas.microsoft.com/office/drawing/2014/main" val="10000"/>
                  </a:ext>
                </a:extLst>
              </a:tr>
              <a:tr h="548640">
                <a:tc rowSpan="2">
                  <a:txBody>
                    <a:bodyPr/>
                    <a:lstStyle/>
                    <a:p>
                      <a:pPr algn="ctr">
                        <a:lnSpc>
                          <a:spcPct val="100000"/>
                        </a:lnSpc>
                        <a:spcBef>
                          <a:spcPts val="0"/>
                        </a:spcBef>
                        <a:spcAft>
                          <a:spcPts val="0"/>
                        </a:spcAft>
                        <a:buNone/>
                      </a:pPr>
                      <a:r>
                        <a:rPr sz="1875" b="1" dirty="0">
                          <a:solidFill>
                            <a:srgbClr val="236797"/>
                          </a:solidFill>
                          <a:latin typeface="Palatino Linotype"/>
                          <a:ea typeface="Palatino Linotype"/>
                          <a:cs typeface="Palatino Linotype"/>
                        </a:rPr>
                        <a:t>Doublet</a:t>
                      </a:r>
                    </a:p>
                    <a:p>
                      <a:pPr algn="ctr">
                        <a:lnSpc>
                          <a:spcPct val="100000"/>
                        </a:lnSpc>
                        <a:spcBef>
                          <a:spcPts val="0"/>
                        </a:spcBef>
                        <a:spcAft>
                          <a:spcPts val="0"/>
                        </a:spcAft>
                        <a:buNone/>
                      </a:pPr>
                      <a:r>
                        <a:rPr sz="1875" b="1" dirty="0">
                          <a:solidFill>
                            <a:srgbClr val="236797"/>
                          </a:solidFill>
                          <a:latin typeface="Palatino Linotype"/>
                          <a:ea typeface="Palatino Linotype"/>
                          <a:cs typeface="Palatino Linotype"/>
                        </a:rPr>
                        <a:t>s = 1/2</a:t>
                      </a:r>
                    </a:p>
                  </a:txBody>
                  <a:tcPr marL="76200" marR="76200" marT="28575" marB="28575" anchor="ctr">
                    <a:solidFill>
                      <a:srgbClr val="F7F2E9"/>
                    </a:solidFill>
                  </a:tcPr>
                </a:tc>
                <a:tc>
                  <a:txBody>
                    <a:bodyPr/>
                    <a:lstStyle/>
                    <a:p>
                      <a:pPr algn="ctr">
                        <a:lnSpc>
                          <a:spcPct val="100000"/>
                        </a:lnSpc>
                        <a:spcBef>
                          <a:spcPts val="0"/>
                        </a:spcBef>
                        <a:spcAft>
                          <a:spcPts val="0"/>
                        </a:spcAft>
                        <a:buNone/>
                      </a:pPr>
                      <a:r>
                        <a:rPr sz="1875" b="0" dirty="0">
                          <a:solidFill>
                            <a:srgbClr val="242424"/>
                          </a:solidFill>
                          <a:latin typeface="Palatino Linotype"/>
                          <a:ea typeface="Palatino Linotype"/>
                          <a:cs typeface="Palatino Linotype"/>
                        </a:rPr>
                        <a:t>1/2⁻</a:t>
                      </a:r>
                    </a:p>
                  </a:txBody>
                  <a:tcPr marL="76200" marR="76200" marT="28575" marB="28575" anchor="ctr">
                    <a:solidFill>
                      <a:srgbClr val="F7F2E9"/>
                    </a:solidFill>
                  </a:tcPr>
                </a:tc>
                <a:tc>
                  <a:txBody>
                    <a:bodyPr/>
                    <a:lstStyle/>
                    <a:p>
                      <a:pPr algn="ctr">
                        <a:lnSpc>
                          <a:spcPct val="100000"/>
                        </a:lnSpc>
                        <a:spcBef>
                          <a:spcPts val="0"/>
                        </a:spcBef>
                        <a:spcAft>
                          <a:spcPts val="0"/>
                        </a:spcAft>
                        <a:buNone/>
                      </a:pPr>
                      <a:r>
                        <a:rPr sz="1875" b="0" dirty="0">
                          <a:solidFill>
                            <a:srgbClr val="242424"/>
                          </a:solidFill>
                          <a:latin typeface="Palatino Linotype"/>
                          <a:ea typeface="Palatino Linotype"/>
                          <a:cs typeface="Palatino Linotype"/>
                        </a:rPr>
                        <a:t>3/2⁺</a:t>
                      </a:r>
                    </a:p>
                  </a:txBody>
                  <a:tcPr marL="76200" marR="76200" marT="28575" marB="28575" anchor="ctr">
                    <a:solidFill>
                      <a:srgbClr val="F7F2E9"/>
                    </a:solidFill>
                  </a:tcPr>
                </a:tc>
                <a:tc>
                  <a:txBody>
                    <a:bodyPr/>
                    <a:lstStyle/>
                    <a:p>
                      <a:pPr algn="ctr">
                        <a:lnSpc>
                          <a:spcPct val="100000"/>
                        </a:lnSpc>
                        <a:spcBef>
                          <a:spcPts val="0"/>
                        </a:spcBef>
                        <a:spcAft>
                          <a:spcPts val="0"/>
                        </a:spcAft>
                        <a:buNone/>
                      </a:pPr>
                      <a:r>
                        <a:rPr sz="1875" b="0" dirty="0">
                          <a:solidFill>
                            <a:srgbClr val="242424"/>
                          </a:solidFill>
                          <a:latin typeface="Palatino Linotype"/>
                          <a:ea typeface="Palatino Linotype"/>
                          <a:cs typeface="Palatino Linotype"/>
                        </a:rPr>
                        <a:t>5/2⁻</a:t>
                      </a:r>
                    </a:p>
                  </a:txBody>
                  <a:tcPr marL="76200" marR="76200" marT="28575" marB="28575" anchor="ctr">
                    <a:solidFill>
                      <a:srgbClr val="F7F2E9"/>
                    </a:solidFill>
                  </a:tcPr>
                </a:tc>
                <a:tc>
                  <a:txBody>
                    <a:bodyPr/>
                    <a:lstStyle/>
                    <a:p>
                      <a:pPr algn="ctr">
                        <a:lnSpc>
                          <a:spcPct val="100000"/>
                        </a:lnSpc>
                        <a:spcBef>
                          <a:spcPts val="0"/>
                        </a:spcBef>
                        <a:spcAft>
                          <a:spcPts val="0"/>
                        </a:spcAft>
                        <a:buNone/>
                      </a:pPr>
                      <a:r>
                        <a:rPr sz="1875" b="0" dirty="0">
                          <a:solidFill>
                            <a:srgbClr val="242424"/>
                          </a:solidFill>
                          <a:latin typeface="Palatino Linotype"/>
                          <a:ea typeface="Palatino Linotype"/>
                          <a:cs typeface="Palatino Linotype"/>
                        </a:rPr>
                        <a:t>7/2⁺</a:t>
                      </a:r>
                    </a:p>
                  </a:txBody>
                  <a:tcPr marL="76200" marR="76200" marT="28575" marB="28575" anchor="ctr">
                    <a:solidFill>
                      <a:srgbClr val="F7F2E9"/>
                    </a:solidFill>
                  </a:tcPr>
                </a:tc>
                <a:extLst>
                  <a:ext uri="{0D108BD9-81ED-4DB2-BD59-A6C34878D82A}">
                    <a16:rowId xmlns:a16="http://schemas.microsoft.com/office/drawing/2014/main" val="10001"/>
                  </a:ext>
                </a:extLst>
              </a:tr>
              <a:tr h="548640">
                <a:tc vMerge="1">
                  <a:txBody>
                    <a:bodyPr/>
                    <a:lstStyle/>
                    <a:p>
                      <a:pPr algn="ctr">
                        <a:lnSpc>
                          <a:spcPct val="100000"/>
                        </a:lnSpc>
                        <a:spcBef>
                          <a:spcPts val="0"/>
                        </a:spcBef>
                        <a:spcAft>
                          <a:spcPts val="0"/>
                        </a:spcAft>
                        <a:buNone/>
                      </a:pPr>
                      <a:endParaRPr sz="1875" b="1" dirty="0">
                        <a:solidFill>
                          <a:srgbClr val="236797"/>
                        </a:solidFill>
                        <a:latin typeface="Palatino Linotype"/>
                        <a:ea typeface="Palatino Linotype"/>
                        <a:cs typeface="Palatino Linotype"/>
                      </a:endParaRPr>
                    </a:p>
                  </a:txBody>
                  <a:tcPr marL="76200" marR="76200" marT="28575" marB="28575" anchor="ctr">
                    <a:solidFill>
                      <a:srgbClr val="F7F2E9"/>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IN" sz="1875" b="1" dirty="0">
                          <a:solidFill>
                            <a:srgbClr val="242424"/>
                          </a:solidFill>
                          <a:latin typeface="+mn-lt"/>
                          <a:ea typeface="Palatino Linotype"/>
                          <a:cs typeface="Palatino Linotype"/>
                        </a:rPr>
                        <a:t>3.032</a:t>
                      </a:r>
                    </a:p>
                  </a:txBody>
                  <a:tcPr marL="76200" marR="76200" marT="28575" marB="28575" anchor="ctr">
                    <a:solidFill>
                      <a:srgbClr val="F7F2E9"/>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IN" sz="1875" b="1" dirty="0">
                          <a:solidFill>
                            <a:srgbClr val="242424"/>
                          </a:solidFill>
                          <a:latin typeface="+mn-lt"/>
                          <a:ea typeface="Palatino Linotype"/>
                          <a:cs typeface="Palatino Linotype"/>
                        </a:rPr>
                        <a:t>3.234–3.315</a:t>
                      </a:r>
                    </a:p>
                  </a:txBody>
                  <a:tcPr marL="76200" marR="76200" marT="28575" marB="28575" anchor="ctr">
                    <a:solidFill>
                      <a:srgbClr val="F7F2E9"/>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IN" sz="1875" b="1" dirty="0">
                          <a:solidFill>
                            <a:srgbClr val="242424"/>
                          </a:solidFill>
                          <a:latin typeface="+mn-lt"/>
                          <a:ea typeface="Palatino Linotype"/>
                          <a:cs typeface="Palatino Linotype"/>
                        </a:rPr>
                        <a:t>3.424–3.576</a:t>
                      </a:r>
                    </a:p>
                  </a:txBody>
                  <a:tcPr marL="76200" marR="76200" marT="28575" marB="28575" anchor="ctr">
                    <a:solidFill>
                      <a:srgbClr val="F7F2E9"/>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IN" sz="1875" b="1" dirty="0">
                          <a:solidFill>
                            <a:srgbClr val="242424"/>
                          </a:solidFill>
                          <a:latin typeface="+mn-lt"/>
                          <a:ea typeface="Palatino Linotype"/>
                          <a:cs typeface="Palatino Linotype"/>
                        </a:rPr>
                        <a:t>3.604–3.818</a:t>
                      </a:r>
                    </a:p>
                  </a:txBody>
                  <a:tcPr marL="76200" marR="76200" marT="28575" marB="28575" anchor="ctr">
                    <a:solidFill>
                      <a:srgbClr val="F7F2E9"/>
                    </a:solidFill>
                  </a:tcPr>
                </a:tc>
                <a:extLst>
                  <a:ext uri="{0D108BD9-81ED-4DB2-BD59-A6C34878D82A}">
                    <a16:rowId xmlns:a16="http://schemas.microsoft.com/office/drawing/2014/main" val="3423206639"/>
                  </a:ext>
                </a:extLst>
              </a:tr>
              <a:tr h="548640">
                <a:tc rowSpan="2">
                  <a:txBody>
                    <a:bodyPr/>
                    <a:lstStyle/>
                    <a:p>
                      <a:pPr algn="ctr">
                        <a:lnSpc>
                          <a:spcPct val="100000"/>
                        </a:lnSpc>
                        <a:spcBef>
                          <a:spcPts val="0"/>
                        </a:spcBef>
                        <a:spcAft>
                          <a:spcPts val="0"/>
                        </a:spcAft>
                        <a:buNone/>
                      </a:pPr>
                      <a:r>
                        <a:rPr sz="1875" b="1" dirty="0">
                          <a:solidFill>
                            <a:srgbClr val="5A9133"/>
                          </a:solidFill>
                          <a:latin typeface="Palatino Linotype"/>
                          <a:ea typeface="Palatino Linotype"/>
                          <a:cs typeface="Palatino Linotype"/>
                        </a:rPr>
                        <a:t>Quartet</a:t>
                      </a:r>
                    </a:p>
                    <a:p>
                      <a:pPr algn="ctr">
                        <a:lnSpc>
                          <a:spcPct val="100000"/>
                        </a:lnSpc>
                        <a:spcBef>
                          <a:spcPts val="0"/>
                        </a:spcBef>
                        <a:spcAft>
                          <a:spcPts val="0"/>
                        </a:spcAft>
                        <a:buNone/>
                      </a:pPr>
                      <a:r>
                        <a:rPr sz="1875" b="1" dirty="0">
                          <a:solidFill>
                            <a:srgbClr val="5A9133"/>
                          </a:solidFill>
                          <a:latin typeface="Palatino Linotype"/>
                          <a:ea typeface="Palatino Linotype"/>
                          <a:cs typeface="Palatino Linotype"/>
                        </a:rPr>
                        <a:t>s = 3/2</a:t>
                      </a:r>
                    </a:p>
                  </a:txBody>
                  <a:tcPr marL="76200" marR="76200" marT="28575" marB="28575" anchor="ctr">
                    <a:solidFill>
                      <a:srgbClr val="F2E6D0"/>
                    </a:solidFill>
                  </a:tcPr>
                </a:tc>
                <a:tc>
                  <a:txBody>
                    <a:bodyPr/>
                    <a:lstStyle/>
                    <a:p>
                      <a:pPr algn="ctr">
                        <a:lnSpc>
                          <a:spcPct val="100000"/>
                        </a:lnSpc>
                        <a:spcBef>
                          <a:spcPts val="0"/>
                        </a:spcBef>
                        <a:spcAft>
                          <a:spcPts val="0"/>
                        </a:spcAft>
                        <a:buNone/>
                      </a:pPr>
                      <a:r>
                        <a:rPr sz="1875" b="0" dirty="0">
                          <a:solidFill>
                            <a:srgbClr val="242424"/>
                          </a:solidFill>
                          <a:latin typeface="Palatino Linotype"/>
                          <a:ea typeface="Palatino Linotype"/>
                          <a:cs typeface="Palatino Linotype"/>
                        </a:rPr>
                        <a:t>3/2⁻</a:t>
                      </a:r>
                    </a:p>
                  </a:txBody>
                  <a:tcPr marL="76200" marR="76200" marT="28575" marB="28575" anchor="ctr">
                    <a:solidFill>
                      <a:srgbClr val="F2E6D0"/>
                    </a:solidFill>
                  </a:tcPr>
                </a:tc>
                <a:tc>
                  <a:txBody>
                    <a:bodyPr/>
                    <a:lstStyle/>
                    <a:p>
                      <a:pPr algn="ctr">
                        <a:lnSpc>
                          <a:spcPct val="100000"/>
                        </a:lnSpc>
                        <a:spcBef>
                          <a:spcPts val="0"/>
                        </a:spcBef>
                        <a:spcAft>
                          <a:spcPts val="0"/>
                        </a:spcAft>
                        <a:buNone/>
                      </a:pPr>
                      <a:r>
                        <a:rPr sz="1875" b="0" dirty="0">
                          <a:solidFill>
                            <a:srgbClr val="242424"/>
                          </a:solidFill>
                          <a:latin typeface="Palatino Linotype"/>
                          <a:ea typeface="Palatino Linotype"/>
                          <a:cs typeface="Palatino Linotype"/>
                        </a:rPr>
                        <a:t>5/2⁺</a:t>
                      </a:r>
                    </a:p>
                  </a:txBody>
                  <a:tcPr marL="76200" marR="76200" marT="28575" marB="28575" anchor="ctr">
                    <a:solidFill>
                      <a:srgbClr val="F2E6D0"/>
                    </a:solidFill>
                  </a:tcPr>
                </a:tc>
                <a:tc>
                  <a:txBody>
                    <a:bodyPr/>
                    <a:lstStyle/>
                    <a:p>
                      <a:pPr algn="ctr">
                        <a:lnSpc>
                          <a:spcPct val="100000"/>
                        </a:lnSpc>
                        <a:spcBef>
                          <a:spcPts val="0"/>
                        </a:spcBef>
                        <a:spcAft>
                          <a:spcPts val="0"/>
                        </a:spcAft>
                        <a:buNone/>
                      </a:pPr>
                      <a:r>
                        <a:rPr sz="1875" b="0" dirty="0">
                          <a:solidFill>
                            <a:srgbClr val="242424"/>
                          </a:solidFill>
                          <a:latin typeface="Palatino Linotype"/>
                          <a:ea typeface="Palatino Linotype"/>
                          <a:cs typeface="Palatino Linotype"/>
                        </a:rPr>
                        <a:t>7/2⁻</a:t>
                      </a:r>
                    </a:p>
                  </a:txBody>
                  <a:tcPr marL="76200" marR="76200" marT="28575" marB="28575" anchor="ctr">
                    <a:solidFill>
                      <a:srgbClr val="F2E6D0"/>
                    </a:solidFill>
                  </a:tcPr>
                </a:tc>
                <a:tc>
                  <a:txBody>
                    <a:bodyPr/>
                    <a:lstStyle/>
                    <a:p>
                      <a:pPr algn="ctr">
                        <a:lnSpc>
                          <a:spcPct val="100000"/>
                        </a:lnSpc>
                        <a:spcBef>
                          <a:spcPts val="0"/>
                        </a:spcBef>
                        <a:spcAft>
                          <a:spcPts val="0"/>
                        </a:spcAft>
                        <a:buNone/>
                      </a:pPr>
                      <a:r>
                        <a:rPr sz="1875" b="0" dirty="0">
                          <a:solidFill>
                            <a:srgbClr val="242424"/>
                          </a:solidFill>
                          <a:latin typeface="Palatino Linotype"/>
                          <a:ea typeface="Palatino Linotype"/>
                          <a:cs typeface="Palatino Linotype"/>
                        </a:rPr>
                        <a:t>9/2⁺</a:t>
                      </a:r>
                    </a:p>
                  </a:txBody>
                  <a:tcPr marL="76200" marR="76200" marT="28575" marB="28575" anchor="ctr">
                    <a:solidFill>
                      <a:srgbClr val="F2E6D0"/>
                    </a:solidFill>
                  </a:tcPr>
                </a:tc>
                <a:extLst>
                  <a:ext uri="{0D108BD9-81ED-4DB2-BD59-A6C34878D82A}">
                    <a16:rowId xmlns:a16="http://schemas.microsoft.com/office/drawing/2014/main" val="10002"/>
                  </a:ext>
                </a:extLst>
              </a:tr>
              <a:tr h="548640">
                <a:tc vMerge="1">
                  <a:txBody>
                    <a:bodyPr/>
                    <a:lstStyle/>
                    <a:p>
                      <a:pPr algn="ctr">
                        <a:lnSpc>
                          <a:spcPct val="100000"/>
                        </a:lnSpc>
                        <a:spcBef>
                          <a:spcPts val="0"/>
                        </a:spcBef>
                        <a:spcAft>
                          <a:spcPts val="0"/>
                        </a:spcAft>
                        <a:buNone/>
                      </a:pPr>
                      <a:endParaRPr sz="1875" b="1" dirty="0">
                        <a:solidFill>
                          <a:srgbClr val="5A9133"/>
                        </a:solidFill>
                        <a:latin typeface="Palatino Linotype"/>
                        <a:ea typeface="Palatino Linotype"/>
                        <a:cs typeface="Palatino Linotype"/>
                      </a:endParaRPr>
                    </a:p>
                  </a:txBody>
                  <a:tcPr marL="76200" marR="76200" marT="28575" marB="28575" anchor="ctr">
                    <a:solidFill>
                      <a:srgbClr val="F2E6D0"/>
                    </a:solidFill>
                  </a:tcPr>
                </a:tc>
                <a:tc>
                  <a:txBody>
                    <a:bodyPr/>
                    <a:lstStyle/>
                    <a:p>
                      <a:pPr algn="ctr">
                        <a:lnSpc>
                          <a:spcPct val="100000"/>
                        </a:lnSpc>
                        <a:spcBef>
                          <a:spcPts val="0"/>
                        </a:spcBef>
                        <a:spcAft>
                          <a:spcPts val="0"/>
                        </a:spcAft>
                        <a:buNone/>
                      </a:pPr>
                      <a:r>
                        <a:rPr lang="en-IN" sz="1875" b="1" dirty="0">
                          <a:solidFill>
                            <a:srgbClr val="242424"/>
                          </a:solidFill>
                          <a:latin typeface="+mn-lt"/>
                          <a:ea typeface="Palatino Linotype"/>
                          <a:cs typeface="Palatino Linotype"/>
                        </a:rPr>
                        <a:t>3.043</a:t>
                      </a:r>
                      <a:endParaRPr sz="1875" b="1" dirty="0">
                        <a:solidFill>
                          <a:srgbClr val="242424"/>
                        </a:solidFill>
                        <a:latin typeface="Palatino Linotype"/>
                        <a:ea typeface="Palatino Linotype"/>
                        <a:cs typeface="Palatino Linotype"/>
                      </a:endParaRPr>
                    </a:p>
                  </a:txBody>
                  <a:tcPr marL="76200" marR="76200" marT="28575" marB="28575" anchor="ctr">
                    <a:solidFill>
                      <a:srgbClr val="F2E6D0"/>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IN" sz="1875" b="1" dirty="0">
                          <a:solidFill>
                            <a:srgbClr val="242424"/>
                          </a:solidFill>
                          <a:latin typeface="+mn-lt"/>
                          <a:ea typeface="Palatino Linotype"/>
                          <a:cs typeface="Palatino Linotype"/>
                        </a:rPr>
                        <a:t>3.254–3.339</a:t>
                      </a:r>
                    </a:p>
                  </a:txBody>
                  <a:tcPr marL="76200" marR="76200" marT="28575" marB="28575" anchor="ctr">
                    <a:solidFill>
                      <a:srgbClr val="F2E6D0"/>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IN" sz="1875" b="1" dirty="0">
                          <a:solidFill>
                            <a:srgbClr val="242424"/>
                          </a:solidFill>
                          <a:latin typeface="+mn-lt"/>
                          <a:ea typeface="Palatino Linotype"/>
                          <a:cs typeface="Palatino Linotype"/>
                        </a:rPr>
                        <a:t>3.453–3.610</a:t>
                      </a:r>
                    </a:p>
                  </a:txBody>
                  <a:tcPr marL="76200" marR="76200" marT="28575" marB="28575" anchor="ctr">
                    <a:solidFill>
                      <a:srgbClr val="F2E6D0"/>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IN" sz="1875" b="1" dirty="0">
                          <a:solidFill>
                            <a:srgbClr val="242424"/>
                          </a:solidFill>
                          <a:latin typeface="+mn-lt"/>
                          <a:ea typeface="Palatino Linotype"/>
                          <a:cs typeface="Palatino Linotype"/>
                        </a:rPr>
                        <a:t>3.641–3.863</a:t>
                      </a:r>
                    </a:p>
                  </a:txBody>
                  <a:tcPr marL="76200" marR="76200" marT="28575" marB="28575" anchor="ctr">
                    <a:solidFill>
                      <a:srgbClr val="F2E6D0"/>
                    </a:solidFill>
                  </a:tcPr>
                </a:tc>
                <a:extLst>
                  <a:ext uri="{0D108BD9-81ED-4DB2-BD59-A6C34878D82A}">
                    <a16:rowId xmlns:a16="http://schemas.microsoft.com/office/drawing/2014/main" val="4172510954"/>
                  </a:ext>
                </a:extLst>
              </a:tr>
              <a:tr h="548640">
                <a:tc rowSpan="2">
                  <a:txBody>
                    <a:bodyPr/>
                    <a:lstStyle/>
                    <a:p>
                      <a:pPr algn="ctr">
                        <a:lnSpc>
                          <a:spcPct val="100000"/>
                        </a:lnSpc>
                        <a:spcBef>
                          <a:spcPts val="0"/>
                        </a:spcBef>
                        <a:spcAft>
                          <a:spcPts val="0"/>
                        </a:spcAft>
                        <a:buNone/>
                      </a:pPr>
                      <a:r>
                        <a:rPr sz="1875" b="1">
                          <a:solidFill>
                            <a:srgbClr val="B26B1D"/>
                          </a:solidFill>
                          <a:latin typeface="Palatino Linotype"/>
                          <a:ea typeface="Palatino Linotype"/>
                          <a:cs typeface="Palatino Linotype"/>
                        </a:rPr>
                        <a:t>Sextet</a:t>
                      </a:r>
                    </a:p>
                    <a:p>
                      <a:pPr algn="ctr">
                        <a:lnSpc>
                          <a:spcPct val="100000"/>
                        </a:lnSpc>
                        <a:spcBef>
                          <a:spcPts val="0"/>
                        </a:spcBef>
                        <a:spcAft>
                          <a:spcPts val="0"/>
                        </a:spcAft>
                        <a:buNone/>
                      </a:pPr>
                      <a:r>
                        <a:rPr sz="1875" b="1">
                          <a:solidFill>
                            <a:srgbClr val="B26B1D"/>
                          </a:solidFill>
                          <a:latin typeface="Palatino Linotype"/>
                          <a:ea typeface="Palatino Linotype"/>
                          <a:cs typeface="Palatino Linotype"/>
                        </a:rPr>
                        <a:t>s = 5/2</a:t>
                      </a:r>
                    </a:p>
                  </a:txBody>
                  <a:tcPr marL="76200" marR="76200" marT="28575" marB="28575" anchor="ctr">
                    <a:solidFill>
                      <a:srgbClr val="F7F2E9"/>
                    </a:solidFill>
                  </a:tcPr>
                </a:tc>
                <a:tc>
                  <a:txBody>
                    <a:bodyPr/>
                    <a:lstStyle/>
                    <a:p>
                      <a:pPr algn="ctr">
                        <a:lnSpc>
                          <a:spcPct val="100000"/>
                        </a:lnSpc>
                        <a:spcBef>
                          <a:spcPts val="0"/>
                        </a:spcBef>
                        <a:spcAft>
                          <a:spcPts val="0"/>
                        </a:spcAft>
                        <a:buNone/>
                      </a:pPr>
                      <a:r>
                        <a:rPr sz="1875" b="0" dirty="0">
                          <a:solidFill>
                            <a:srgbClr val="242424"/>
                          </a:solidFill>
                          <a:latin typeface="Palatino Linotype"/>
                          <a:ea typeface="Palatino Linotype"/>
                          <a:cs typeface="Palatino Linotype"/>
                        </a:rPr>
                        <a:t>5/2⁻</a:t>
                      </a:r>
                    </a:p>
                  </a:txBody>
                  <a:tcPr marL="76200" marR="76200" marT="28575" marB="28575" anchor="ctr">
                    <a:solidFill>
                      <a:srgbClr val="F7F2E9"/>
                    </a:solidFill>
                  </a:tcPr>
                </a:tc>
                <a:tc>
                  <a:txBody>
                    <a:bodyPr/>
                    <a:lstStyle/>
                    <a:p>
                      <a:pPr algn="ctr">
                        <a:lnSpc>
                          <a:spcPct val="100000"/>
                        </a:lnSpc>
                        <a:spcBef>
                          <a:spcPts val="0"/>
                        </a:spcBef>
                        <a:spcAft>
                          <a:spcPts val="0"/>
                        </a:spcAft>
                        <a:buNone/>
                      </a:pPr>
                      <a:r>
                        <a:rPr sz="1875" b="0" dirty="0">
                          <a:solidFill>
                            <a:srgbClr val="242424"/>
                          </a:solidFill>
                          <a:latin typeface="Palatino Linotype"/>
                          <a:ea typeface="Palatino Linotype"/>
                          <a:cs typeface="Palatino Linotype"/>
                        </a:rPr>
                        <a:t>7/2⁺</a:t>
                      </a:r>
                    </a:p>
                  </a:txBody>
                  <a:tcPr marL="76200" marR="76200" marT="28575" marB="28575" anchor="ctr">
                    <a:solidFill>
                      <a:srgbClr val="F7F2E9"/>
                    </a:solidFill>
                  </a:tcPr>
                </a:tc>
                <a:tc>
                  <a:txBody>
                    <a:bodyPr/>
                    <a:lstStyle/>
                    <a:p>
                      <a:pPr algn="ctr">
                        <a:lnSpc>
                          <a:spcPct val="100000"/>
                        </a:lnSpc>
                        <a:spcBef>
                          <a:spcPts val="0"/>
                        </a:spcBef>
                        <a:spcAft>
                          <a:spcPts val="0"/>
                        </a:spcAft>
                        <a:buNone/>
                      </a:pPr>
                      <a:r>
                        <a:rPr sz="1875" b="0" dirty="0">
                          <a:solidFill>
                            <a:srgbClr val="242424"/>
                          </a:solidFill>
                          <a:latin typeface="Palatino Linotype"/>
                          <a:ea typeface="Palatino Linotype"/>
                          <a:cs typeface="Palatino Linotype"/>
                        </a:rPr>
                        <a:t>9/2⁻</a:t>
                      </a:r>
                    </a:p>
                  </a:txBody>
                  <a:tcPr marL="76200" marR="76200" marT="28575" marB="28575" anchor="ctr">
                    <a:solidFill>
                      <a:srgbClr val="F7F2E9"/>
                    </a:solidFill>
                  </a:tcPr>
                </a:tc>
                <a:tc>
                  <a:txBody>
                    <a:bodyPr/>
                    <a:lstStyle/>
                    <a:p>
                      <a:pPr algn="ctr">
                        <a:lnSpc>
                          <a:spcPct val="100000"/>
                        </a:lnSpc>
                        <a:spcBef>
                          <a:spcPts val="0"/>
                        </a:spcBef>
                        <a:spcAft>
                          <a:spcPts val="0"/>
                        </a:spcAft>
                        <a:buNone/>
                      </a:pPr>
                      <a:r>
                        <a:rPr sz="1875" b="0" dirty="0">
                          <a:solidFill>
                            <a:srgbClr val="242424"/>
                          </a:solidFill>
                          <a:latin typeface="Palatino Linotype"/>
                          <a:ea typeface="Palatino Linotype"/>
                          <a:cs typeface="Palatino Linotype"/>
                        </a:rPr>
                        <a:t>11/2⁺</a:t>
                      </a:r>
                    </a:p>
                  </a:txBody>
                  <a:tcPr marL="76200" marR="76200" marT="28575" marB="28575" anchor="ctr">
                    <a:solidFill>
                      <a:srgbClr val="F7F2E9"/>
                    </a:solidFill>
                  </a:tcPr>
                </a:tc>
                <a:extLst>
                  <a:ext uri="{0D108BD9-81ED-4DB2-BD59-A6C34878D82A}">
                    <a16:rowId xmlns:a16="http://schemas.microsoft.com/office/drawing/2014/main" val="10003"/>
                  </a:ext>
                </a:extLst>
              </a:tr>
              <a:tr h="548640">
                <a:tc vMerge="1">
                  <a:txBody>
                    <a:bodyPr/>
                    <a:lstStyle/>
                    <a:p>
                      <a:endParaRPr lang="en-IN"/>
                    </a:p>
                  </a:txBody>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IN" sz="1875" b="1" dirty="0">
                          <a:solidFill>
                            <a:srgbClr val="242424"/>
                          </a:solidFill>
                          <a:latin typeface="+mn-lt"/>
                          <a:ea typeface="Palatino Linotype"/>
                          <a:cs typeface="Palatino Linotype"/>
                        </a:rPr>
                        <a:t>3.249</a:t>
                      </a:r>
                    </a:p>
                  </a:txBody>
                  <a:tcPr marL="76200" marR="76200" marT="28575" marB="28575" anchor="ctr">
                    <a:solidFill>
                      <a:srgbClr val="F7F2E9"/>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IN" sz="1875" b="1" dirty="0">
                          <a:solidFill>
                            <a:srgbClr val="242424"/>
                          </a:solidFill>
                          <a:latin typeface="+mn-lt"/>
                          <a:ea typeface="Palatino Linotype"/>
                          <a:cs typeface="Palatino Linotype"/>
                        </a:rPr>
                        <a:t>3.480–3.564</a:t>
                      </a:r>
                    </a:p>
                  </a:txBody>
                  <a:tcPr marL="76200" marR="76200" marT="28575" marB="28575" anchor="ctr">
                    <a:solidFill>
                      <a:srgbClr val="F7F2E9"/>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IN" sz="1875" b="1" dirty="0">
                          <a:solidFill>
                            <a:srgbClr val="242424"/>
                          </a:solidFill>
                          <a:latin typeface="+mn-lt"/>
                          <a:ea typeface="Palatino Linotype"/>
                          <a:cs typeface="Palatino Linotype"/>
                        </a:rPr>
                        <a:t>3.697–3.854</a:t>
                      </a:r>
                    </a:p>
                  </a:txBody>
                  <a:tcPr marL="76200" marR="76200" marT="28575" marB="28575" anchor="ctr">
                    <a:solidFill>
                      <a:srgbClr val="F7F2E9"/>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IN" sz="1875" b="1" dirty="0">
                          <a:solidFill>
                            <a:srgbClr val="242424"/>
                          </a:solidFill>
                          <a:latin typeface="+mn-lt"/>
                          <a:ea typeface="Palatino Linotype"/>
                          <a:cs typeface="Palatino Linotype"/>
                        </a:rPr>
                        <a:t>3.901–4.124</a:t>
                      </a:r>
                    </a:p>
                  </a:txBody>
                  <a:tcPr marL="76200" marR="76200" marT="28575" marB="28575" anchor="ctr">
                    <a:solidFill>
                      <a:srgbClr val="F7F2E9"/>
                    </a:solidFill>
                  </a:tcPr>
                </a:tc>
                <a:extLst>
                  <a:ext uri="{0D108BD9-81ED-4DB2-BD59-A6C34878D82A}">
                    <a16:rowId xmlns:a16="http://schemas.microsoft.com/office/drawing/2014/main" val="2192455258"/>
                  </a:ext>
                </a:extLst>
              </a:tr>
              <a:tr h="523875">
                <a:tc gridSpan="5">
                  <a:txBody>
                    <a:bodyPr/>
                    <a:lstStyle/>
                    <a:p>
                      <a:pPr algn="l">
                        <a:lnSpc>
                          <a:spcPct val="100000"/>
                        </a:lnSpc>
                        <a:spcBef>
                          <a:spcPts val="0"/>
                        </a:spcBef>
                        <a:spcAft>
                          <a:spcPts val="0"/>
                        </a:spcAft>
                        <a:buNone/>
                      </a:pPr>
                      <a:r>
                        <a:rPr sz="1538" b="0" dirty="0">
                          <a:solidFill>
                            <a:srgbClr val="242424"/>
                          </a:solidFill>
                          <a:latin typeface="Palatino Linotype"/>
                          <a:ea typeface="Palatino Linotype"/>
                          <a:cs typeface="Palatino Linotype"/>
                        </a:rPr>
                        <a:t>Masses in GeV; each cell gives Jᴾ and its mass interval. Leading stretched sequences only.</a:t>
                      </a:r>
                    </a:p>
                  </a:txBody>
                  <a:tcPr marL="76200" marR="76200" marT="28575" marB="28575" anchor="ctr">
                    <a:solidFill>
                      <a:srgbClr val="F2E6D0"/>
                    </a:solidFill>
                  </a:tcPr>
                </a:tc>
                <a:tc hMerge="1">
                  <a:txBody>
                    <a:bodyPr/>
                    <a:lstStyle/>
                    <a:p>
                      <a:pPr>
                        <a:spcBef>
                          <a:spcPts val="0"/>
                        </a:spcBef>
                        <a:spcAft>
                          <a:spcPts val="0"/>
                        </a:spcAft>
                        <a:buNone/>
                      </a:pPr>
                      <a:endParaRPr/>
                    </a:p>
                  </a:txBody>
                  <a:tcPr marL="76200" marR="76200" marT="28575" marB="28575" anchor="ctr">
                    <a:noFill/>
                  </a:tcPr>
                </a:tc>
                <a:tc hMerge="1">
                  <a:txBody>
                    <a:bodyPr/>
                    <a:lstStyle/>
                    <a:p>
                      <a:pPr>
                        <a:spcBef>
                          <a:spcPts val="0"/>
                        </a:spcBef>
                        <a:spcAft>
                          <a:spcPts val="0"/>
                        </a:spcAft>
                        <a:buNone/>
                      </a:pPr>
                      <a:endParaRPr/>
                    </a:p>
                  </a:txBody>
                  <a:tcPr marL="76200" marR="76200" marT="28575" marB="28575" anchor="ctr">
                    <a:noFill/>
                  </a:tcPr>
                </a:tc>
                <a:tc hMerge="1">
                  <a:txBody>
                    <a:bodyPr/>
                    <a:lstStyle/>
                    <a:p>
                      <a:pPr>
                        <a:spcBef>
                          <a:spcPts val="0"/>
                        </a:spcBef>
                        <a:spcAft>
                          <a:spcPts val="0"/>
                        </a:spcAft>
                        <a:buNone/>
                      </a:pPr>
                      <a:endParaRPr/>
                    </a:p>
                  </a:txBody>
                  <a:tcPr marL="76200" marR="76200" marT="28575" marB="28575" anchor="ctr">
                    <a:noFill/>
                  </a:tcPr>
                </a:tc>
                <a:tc hMerge="1">
                  <a:txBody>
                    <a:bodyPr/>
                    <a:lstStyle/>
                    <a:p>
                      <a:pPr>
                        <a:spcBef>
                          <a:spcPts val="0"/>
                        </a:spcBef>
                        <a:spcAft>
                          <a:spcPts val="0"/>
                        </a:spcAft>
                        <a:buNone/>
                      </a:pPr>
                      <a:endParaRPr/>
                    </a:p>
                  </a:txBody>
                  <a:tcPr marL="76200" marR="76200" marT="28575" marB="28575" anchor="ctr">
                    <a:noFill/>
                  </a:tcPr>
                </a:tc>
                <a:extLst>
                  <a:ext uri="{0D108BD9-81ED-4DB2-BD59-A6C34878D82A}">
                    <a16:rowId xmlns:a16="http://schemas.microsoft.com/office/drawing/2014/main" val="10004"/>
                  </a:ext>
                </a:extLst>
              </a:tr>
            </a:tbl>
          </a:graphicData>
        </a:graphic>
      </p:graphicFrame>
      <p:sp>
        <p:nvSpPr>
          <p:cNvPr id="5" name="Slide number">
            <a:extLst>
              <a:ext uri="{FF2B5EF4-FFF2-40B4-BE49-F238E27FC236}">
                <a16:creationId xmlns:a16="http://schemas.microsoft.com/office/drawing/2014/main" id="{B9DCC211-3CAB-46C9-B28D-F80598381133}"/>
              </a:ext>
            </a:extLst>
          </p:cNvPr>
          <p:cNvSpPr>
            <a:spLocks noGrp="1"/>
          </p:cNvSpPr>
          <p:nvPr/>
        </p:nvSpPr>
        <p:spPr>
          <a:xfrm>
            <a:off x="10334625" y="5876925"/>
            <a:ext cx="723900" cy="238125"/>
          </a:xfrm>
          <a:prstGeom prst="rect">
            <a:avLst/>
          </a:prstGeom>
          <a:noFill/>
          <a:ln w="0">
            <a:noFill/>
          </a:ln>
        </p:spPr>
        <p:txBody>
          <a:bodyPr wrap="none" lIns="0" tIns="0" rIns="0" bIns="0" anchor="t">
            <a:noAutofit/>
          </a:bodyPr>
          <a:lstStyle/>
          <a:p>
            <a:pPr algn="r">
              <a:buNone/>
              <a:defRPr sz="1200" b="0">
                <a:solidFill>
                  <a:srgbClr val="555555"/>
                </a:solidFill>
                <a:latin typeface="Palatino Linotype"/>
                <a:ea typeface="Palatino Linotype"/>
                <a:cs typeface="Palatino Linotype"/>
              </a:defRPr>
            </a:pPr>
            <a:r>
              <a:rPr sz="1200" b="0">
                <a:solidFill>
                  <a:srgbClr val="555555"/>
                </a:solidFill>
                <a:latin typeface="Palatino Linotype"/>
                <a:ea typeface="Palatino Linotype"/>
                <a:cs typeface="Palatino Linotype"/>
              </a:rPr>
              <a:t>11 / 18</a:t>
            </a:r>
          </a:p>
        </p:txBody>
      </p:sp>
    </p:spTree>
    <p:extLst>
      <p:ext uri="{BB962C8B-B14F-4D97-AF65-F5344CB8AC3E}">
        <p14:creationId xmlns:p14="http://schemas.microsoft.com/office/powerpoint/2010/main" val="39144193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4F2681D0-BEEC-8693-C9D8-E1603CBF7431}"/>
                  </a:ext>
                </a:extLst>
              </p:cNvPr>
              <p:cNvSpPr>
                <a:spLocks noGrp="1"/>
              </p:cNvSpPr>
              <p:nvPr>
                <p:ph type="title"/>
              </p:nvPr>
            </p:nvSpPr>
            <p:spPr>
              <a:xfrm>
                <a:off x="1534668" y="428625"/>
                <a:ext cx="9520142" cy="838200"/>
              </a:xfrm>
            </p:spPr>
            <p:txBody>
              <a:bodyPr wrap="none" lIns="91440" tIns="45720" rIns="91440" bIns="45720" anchor="ctr">
                <a:noAutofit/>
              </a:bodyPr>
              <a:lstStyle/>
              <a:p>
                <a:pPr>
                  <a:spcBef>
                    <a:spcPts val="0"/>
                  </a:spcBef>
                  <a:defRPr sz="3200" b="0">
                    <a:solidFill>
                      <a:srgbClr val="111111"/>
                    </a:solidFill>
                    <a:latin typeface="Palatino Linotype"/>
                    <a:ea typeface="Palatino Linotype"/>
                    <a:cs typeface="Palatino Linotype"/>
                  </a:defRPr>
                </a:pPr>
                <a:r>
                  <a:rPr lang="en-IN" sz="3200" b="0" dirty="0" err="1">
                    <a:solidFill>
                      <a:srgbClr val="111111"/>
                    </a:solidFill>
                    <a:latin typeface="Palatino Linotype"/>
                    <a:ea typeface="Palatino Linotype"/>
                    <a:cs typeface="Palatino Linotype"/>
                  </a:rPr>
                  <a:t>Multicharm</a:t>
                </a:r>
                <a:r>
                  <a:rPr lang="en-IN" sz="3200" b="0" dirty="0">
                    <a:solidFill>
                      <a:srgbClr val="111111"/>
                    </a:solidFill>
                    <a:latin typeface="Palatino Linotype"/>
                    <a:ea typeface="Palatino Linotype"/>
                    <a:cs typeface="Palatino Linotype"/>
                  </a:rPr>
                  <a:t> </a:t>
                </a:r>
                <a14:m>
                  <m:oMath xmlns:m="http://schemas.openxmlformats.org/officeDocument/2006/math">
                    <m:r>
                      <a:rPr lang="en-IN" i="1" dirty="0">
                        <a:solidFill>
                          <a:srgbClr val="111111"/>
                        </a:solidFill>
                        <a:latin typeface="Cambria Math" panose="02040503050406030204" pitchFamily="18" charset="0"/>
                        <a:ea typeface="Palatino Linotype"/>
                        <a:cs typeface="Palatino Linotype"/>
                      </a:rPr>
                      <m:t>𝑛</m:t>
                    </m:r>
                    <m:r>
                      <m:rPr>
                        <m:sty m:val="p"/>
                      </m:rPr>
                      <a:rPr lang="en-IN" b="0" i="1" dirty="0" smtClean="0">
                        <a:solidFill>
                          <a:srgbClr val="111111"/>
                        </a:solidFill>
                        <a:latin typeface="Cambria Math" panose="02040503050406030204" pitchFamily="18" charset="0"/>
                        <a:ea typeface="Palatino Linotype"/>
                        <a:cs typeface="Palatino Linotype"/>
                      </a:rPr>
                      <m:t>c</m:t>
                    </m:r>
                    <m:r>
                      <a:rPr lang="en-IN" i="1" dirty="0">
                        <a:solidFill>
                          <a:srgbClr val="111111"/>
                        </a:solidFill>
                        <a:latin typeface="Cambria Math" panose="02040503050406030204" pitchFamily="18" charset="0"/>
                        <a:ea typeface="Palatino Linotype"/>
                        <a:cs typeface="Palatino Linotype"/>
                      </a:rPr>
                      <m:t>𝑛</m:t>
                    </m:r>
                    <m:r>
                      <m:rPr>
                        <m:sty m:val="p"/>
                      </m:rPr>
                      <a:rPr lang="en-IN" b="0" i="1" dirty="0" smtClean="0">
                        <a:solidFill>
                          <a:srgbClr val="111111"/>
                        </a:solidFill>
                        <a:latin typeface="Cambria Math" panose="02040503050406030204" pitchFamily="18" charset="0"/>
                        <a:ea typeface="Palatino Linotype"/>
                        <a:cs typeface="Palatino Linotype"/>
                      </a:rPr>
                      <m:t>c</m:t>
                    </m:r>
                    <m:acc>
                      <m:accPr>
                        <m:chr m:val="̅"/>
                        <m:ctrlPr>
                          <a:rPr lang="en-IN" i="1" dirty="0">
                            <a:solidFill>
                              <a:srgbClr val="111111"/>
                            </a:solidFill>
                            <a:latin typeface="Cambria Math" panose="02040503050406030204" pitchFamily="18" charset="0"/>
                          </a:rPr>
                        </m:ctrlPr>
                      </m:accPr>
                      <m:e>
                        <m:r>
                          <a:rPr lang="en-IN" i="1" dirty="0">
                            <a:solidFill>
                              <a:srgbClr val="111111"/>
                            </a:solidFill>
                            <a:latin typeface="Cambria Math" panose="02040503050406030204" pitchFamily="18" charset="0"/>
                          </a:rPr>
                          <m:t>𝑐</m:t>
                        </m:r>
                      </m:e>
                    </m:acc>
                  </m:oMath>
                </a14:m>
                <a:r>
                  <a:rPr sz="3200" b="0" dirty="0">
                    <a:solidFill>
                      <a:srgbClr val="111111"/>
                    </a:solidFill>
                    <a:latin typeface="Palatino Linotype"/>
                    <a:ea typeface="Palatino Linotype"/>
                    <a:cs typeface="Palatino Linotype"/>
                  </a:rPr>
                  <a:t>: </a:t>
                </a:r>
                <a:r>
                  <a:rPr lang="en-IN" dirty="0">
                    <a:solidFill>
                      <a:srgbClr val="111111"/>
                    </a:solidFill>
                    <a:latin typeface="Palatino Linotype"/>
                    <a:ea typeface="Palatino Linotype"/>
                    <a:cs typeface="Palatino Linotype"/>
                  </a:rPr>
                  <a:t>predicted</a:t>
                </a:r>
                <a:r>
                  <a:rPr sz="3200" b="0" dirty="0">
                    <a:solidFill>
                      <a:srgbClr val="111111"/>
                    </a:solidFill>
                    <a:latin typeface="Palatino Linotype"/>
                    <a:ea typeface="Palatino Linotype"/>
                    <a:cs typeface="Palatino Linotype"/>
                  </a:rPr>
                  <a:t> P</a:t>
                </a:r>
                <a:r>
                  <a:rPr lang="en-IN" sz="3200" b="0" dirty="0">
                    <a:solidFill>
                      <a:srgbClr val="111111"/>
                    </a:solidFill>
                    <a:latin typeface="Palatino Linotype"/>
                    <a:ea typeface="Palatino Linotype"/>
                    <a:cs typeface="Palatino Linotype"/>
                  </a:rPr>
                  <a:t>-</a:t>
                </a:r>
                <a:r>
                  <a:rPr sz="3200" b="0" dirty="0">
                    <a:solidFill>
                      <a:srgbClr val="111111"/>
                    </a:solidFill>
                    <a:latin typeface="Palatino Linotype"/>
                    <a:ea typeface="Palatino Linotype"/>
                    <a:cs typeface="Palatino Linotype"/>
                  </a:rPr>
                  <a:t>F spectra</a:t>
                </a:r>
              </a:p>
            </p:txBody>
          </p:sp>
        </mc:Choice>
        <mc:Fallback xmlns="">
          <p:sp>
            <p:nvSpPr>
              <p:cNvPr id="2" name="Title 1">
                <a:extLst>
                  <a:ext uri="{FF2B5EF4-FFF2-40B4-BE49-F238E27FC236}">
                    <a16:creationId xmlns:a16="http://schemas.microsoft.com/office/drawing/2014/main" id="{4F2681D0-BEEC-8693-C9D8-E1603CBF7431}"/>
                  </a:ext>
                </a:extLst>
              </p:cNvPr>
              <p:cNvSpPr>
                <a:spLocks noGrp="1" noRot="1" noChangeAspect="1" noMove="1" noResize="1" noEditPoints="1" noAdjustHandles="1" noChangeArrowheads="1" noChangeShapeType="1" noTextEdit="1"/>
              </p:cNvSpPr>
              <p:nvPr>
                <p:ph type="title"/>
              </p:nvPr>
            </p:nvSpPr>
            <p:spPr>
              <a:xfrm>
                <a:off x="1534668" y="428625"/>
                <a:ext cx="9520142" cy="838200"/>
              </a:xfrm>
              <a:blipFill>
                <a:blip r:embed="rId3"/>
                <a:stretch>
                  <a:fillRect l="-1666" b="-5797"/>
                </a:stretch>
              </a:blipFill>
            </p:spPr>
            <p:txBody>
              <a:bodyPr/>
              <a:lstStyle/>
              <a:p>
                <a:r>
                  <a:rPr lang="en-IN">
                    <a:noFill/>
                  </a:rPr>
                  <a:t> </a:t>
                </a:r>
              </a:p>
            </p:txBody>
          </p:sp>
        </mc:Fallback>
      </mc:AlternateContent>
      <p:sp>
        <p:nvSpPr>
          <p:cNvPr id="4" name="Scientific source and scope">
            <a:extLst>
              <a:ext uri="{FF2B5EF4-FFF2-40B4-BE49-F238E27FC236}">
                <a16:creationId xmlns:a16="http://schemas.microsoft.com/office/drawing/2014/main" id="{09BCF1A2-3536-4F5D-AA76-8C5D305EC598}"/>
              </a:ext>
            </a:extLst>
          </p:cNvPr>
          <p:cNvSpPr>
            <a:spLocks noGrp="1"/>
          </p:cNvSpPr>
          <p:nvPr/>
        </p:nvSpPr>
        <p:spPr>
          <a:xfrm>
            <a:off x="1534668" y="5876925"/>
            <a:ext cx="8677275" cy="238125"/>
          </a:xfrm>
          <a:prstGeom prst="rect">
            <a:avLst/>
          </a:prstGeom>
          <a:noFill/>
          <a:ln w="0">
            <a:noFill/>
          </a:ln>
        </p:spPr>
        <p:txBody>
          <a:bodyPr wrap="none" lIns="0" tIns="0" rIns="0" bIns="0" anchor="t">
            <a:noAutofit/>
          </a:bodyPr>
          <a:lstStyle/>
          <a:p>
            <a:pPr algn="l">
              <a:buNone/>
              <a:defRPr sz="1163" b="0">
                <a:solidFill>
                  <a:srgbClr val="555555"/>
                </a:solidFill>
                <a:latin typeface="Palatino Linotype"/>
                <a:ea typeface="Palatino Linotype"/>
                <a:cs typeface="Palatino Linotype"/>
              </a:defRPr>
            </a:pPr>
            <a:r>
              <a:rPr sz="1163" b="0" dirty="0">
                <a:solidFill>
                  <a:srgbClr val="555555"/>
                </a:solidFill>
                <a:latin typeface="Palatino Linotype"/>
                <a:ea typeface="Palatino Linotype"/>
                <a:cs typeface="Palatino Linotype"/>
              </a:rPr>
              <a:t>Model-input envelopes, not statistical confidence intervals</a:t>
            </a:r>
          </a:p>
        </p:txBody>
      </p:sp>
      <p:sp>
        <p:nvSpPr>
          <p:cNvPr id="5" name="Slide number">
            <a:extLst>
              <a:ext uri="{FF2B5EF4-FFF2-40B4-BE49-F238E27FC236}">
                <a16:creationId xmlns:a16="http://schemas.microsoft.com/office/drawing/2014/main" id="{24655578-2CD0-4B18-A9AD-1DAD9BF0363A}"/>
              </a:ext>
            </a:extLst>
          </p:cNvPr>
          <p:cNvSpPr>
            <a:spLocks noGrp="1"/>
          </p:cNvSpPr>
          <p:nvPr/>
        </p:nvSpPr>
        <p:spPr>
          <a:xfrm>
            <a:off x="10334625" y="5876925"/>
            <a:ext cx="723900" cy="238125"/>
          </a:xfrm>
          <a:prstGeom prst="rect">
            <a:avLst/>
          </a:prstGeom>
          <a:noFill/>
          <a:ln w="0">
            <a:noFill/>
          </a:ln>
        </p:spPr>
        <p:txBody>
          <a:bodyPr wrap="none" lIns="0" tIns="0" rIns="0" bIns="0" anchor="t">
            <a:noAutofit/>
          </a:bodyPr>
          <a:lstStyle/>
          <a:p>
            <a:pPr algn="r">
              <a:buNone/>
              <a:defRPr sz="1200" b="0">
                <a:solidFill>
                  <a:srgbClr val="555555"/>
                </a:solidFill>
                <a:latin typeface="Palatino Linotype"/>
                <a:ea typeface="Palatino Linotype"/>
                <a:cs typeface="Palatino Linotype"/>
              </a:defRPr>
            </a:pPr>
            <a:r>
              <a:rPr sz="1200" b="0">
                <a:solidFill>
                  <a:srgbClr val="555555"/>
                </a:solidFill>
                <a:latin typeface="Palatino Linotype"/>
                <a:ea typeface="Palatino Linotype"/>
                <a:cs typeface="Palatino Linotype"/>
              </a:rPr>
              <a:t>12 / 18</a:t>
            </a:r>
          </a:p>
        </p:txBody>
      </p:sp>
      <p:graphicFrame>
        <p:nvGraphicFramePr>
          <p:cNvPr id="6" name="Content Placeholder 3">
            <a:extLst>
              <a:ext uri="{FF2B5EF4-FFF2-40B4-BE49-F238E27FC236}">
                <a16:creationId xmlns:a16="http://schemas.microsoft.com/office/drawing/2014/main" id="{EF51A0B4-4349-298E-609C-51DC25F44F98}"/>
              </a:ext>
            </a:extLst>
          </p:cNvPr>
          <p:cNvGraphicFramePr/>
          <p:nvPr>
            <p:extLst>
              <p:ext uri="{D42A27DB-BD31-4B8C-83A1-F6EECF244321}">
                <p14:modId xmlns:p14="http://schemas.microsoft.com/office/powerpoint/2010/main" val="2974472277"/>
              </p:ext>
            </p:extLst>
          </p:nvPr>
        </p:nvGraphicFramePr>
        <p:xfrm>
          <a:off x="1534668" y="1266825"/>
          <a:ext cx="9520142" cy="4330065"/>
        </p:xfrm>
        <a:graphic>
          <a:graphicData uri="http://schemas.openxmlformats.org/drawingml/2006/table">
            <a:tbl>
              <a:tblPr>
                <a:tableStyleId>{8A107856-5554-42FB-B03E-39F5DBC370BA}</a:tableStyleId>
              </a:tblPr>
              <a:tblGrid>
                <a:gridCol w="1714500">
                  <a:extLst>
                    <a:ext uri="{9D8B030D-6E8A-4147-A177-3AD203B41FA5}">
                      <a16:colId xmlns:a16="http://schemas.microsoft.com/office/drawing/2014/main" val="20000"/>
                    </a:ext>
                  </a:extLst>
                </a:gridCol>
                <a:gridCol w="1950720">
                  <a:extLst>
                    <a:ext uri="{9D8B030D-6E8A-4147-A177-3AD203B41FA5}">
                      <a16:colId xmlns:a16="http://schemas.microsoft.com/office/drawing/2014/main" val="20001"/>
                    </a:ext>
                  </a:extLst>
                </a:gridCol>
                <a:gridCol w="1950720">
                  <a:extLst>
                    <a:ext uri="{9D8B030D-6E8A-4147-A177-3AD203B41FA5}">
                      <a16:colId xmlns:a16="http://schemas.microsoft.com/office/drawing/2014/main" val="20002"/>
                    </a:ext>
                  </a:extLst>
                </a:gridCol>
                <a:gridCol w="1950720">
                  <a:extLst>
                    <a:ext uri="{9D8B030D-6E8A-4147-A177-3AD203B41FA5}">
                      <a16:colId xmlns:a16="http://schemas.microsoft.com/office/drawing/2014/main" val="20003"/>
                    </a:ext>
                  </a:extLst>
                </a:gridCol>
                <a:gridCol w="1953482">
                  <a:extLst>
                    <a:ext uri="{9D8B030D-6E8A-4147-A177-3AD203B41FA5}">
                      <a16:colId xmlns:a16="http://schemas.microsoft.com/office/drawing/2014/main" val="20004"/>
                    </a:ext>
                  </a:extLst>
                </a:gridCol>
              </a:tblGrid>
              <a:tr h="514350">
                <a:tc>
                  <a:txBody>
                    <a:bodyPr/>
                    <a:lstStyle/>
                    <a:p>
                      <a:pPr algn="ctr">
                        <a:lnSpc>
                          <a:spcPct val="100000"/>
                        </a:lnSpc>
                        <a:spcBef>
                          <a:spcPts val="0"/>
                        </a:spcBef>
                        <a:spcAft>
                          <a:spcPts val="0"/>
                        </a:spcAft>
                        <a:buNone/>
                      </a:pPr>
                      <a:r>
                        <a:rPr sz="1875" b="1" dirty="0">
                          <a:solidFill>
                            <a:srgbClr val="242424"/>
                          </a:solidFill>
                          <a:latin typeface="Palatino Linotype"/>
                          <a:ea typeface="Palatino Linotype"/>
                          <a:cs typeface="Palatino Linotype"/>
                        </a:rPr>
                        <a:t>Spin family</a:t>
                      </a:r>
                    </a:p>
                  </a:txBody>
                  <a:tcPr marL="76200" marR="76200" marT="28575" marB="28575" anchor="ctr">
                    <a:solidFill>
                      <a:srgbClr val="F1E3C7"/>
                    </a:solidFill>
                  </a:tcPr>
                </a:tc>
                <a:tc>
                  <a:txBody>
                    <a:bodyPr/>
                    <a:lstStyle/>
                    <a:p>
                      <a:pPr algn="ctr">
                        <a:lnSpc>
                          <a:spcPct val="100000"/>
                        </a:lnSpc>
                        <a:spcBef>
                          <a:spcPts val="0"/>
                        </a:spcBef>
                        <a:spcAft>
                          <a:spcPts val="0"/>
                        </a:spcAft>
                        <a:buNone/>
                      </a:pPr>
                      <a:r>
                        <a:rPr sz="1875" b="1">
                          <a:solidFill>
                            <a:srgbClr val="242424"/>
                          </a:solidFill>
                          <a:latin typeface="Palatino Linotype"/>
                          <a:ea typeface="Palatino Linotype"/>
                          <a:cs typeface="Palatino Linotype"/>
                        </a:rPr>
                        <a:t>S input</a:t>
                      </a:r>
                    </a:p>
                  </a:txBody>
                  <a:tcPr marL="76200" marR="76200" marT="28575" marB="28575" anchor="ctr">
                    <a:solidFill>
                      <a:srgbClr val="F1E3C7"/>
                    </a:solidFill>
                  </a:tcPr>
                </a:tc>
                <a:tc>
                  <a:txBody>
                    <a:bodyPr/>
                    <a:lstStyle/>
                    <a:p>
                      <a:pPr algn="ctr">
                        <a:lnSpc>
                          <a:spcPct val="100000"/>
                        </a:lnSpc>
                        <a:spcBef>
                          <a:spcPts val="0"/>
                        </a:spcBef>
                        <a:spcAft>
                          <a:spcPts val="0"/>
                        </a:spcAft>
                        <a:buNone/>
                      </a:pPr>
                      <a:r>
                        <a:rPr sz="1875" b="1">
                          <a:solidFill>
                            <a:srgbClr val="242424"/>
                          </a:solidFill>
                          <a:latin typeface="Palatino Linotype"/>
                          <a:ea typeface="Palatino Linotype"/>
                          <a:cs typeface="Palatino Linotype"/>
                        </a:rPr>
                        <a:t>P</a:t>
                      </a:r>
                    </a:p>
                  </a:txBody>
                  <a:tcPr marL="76200" marR="76200" marT="28575" marB="28575" anchor="ctr">
                    <a:solidFill>
                      <a:srgbClr val="F1E3C7"/>
                    </a:solidFill>
                  </a:tcPr>
                </a:tc>
                <a:tc>
                  <a:txBody>
                    <a:bodyPr/>
                    <a:lstStyle/>
                    <a:p>
                      <a:pPr algn="ctr">
                        <a:lnSpc>
                          <a:spcPct val="100000"/>
                        </a:lnSpc>
                        <a:spcBef>
                          <a:spcPts val="0"/>
                        </a:spcBef>
                        <a:spcAft>
                          <a:spcPts val="0"/>
                        </a:spcAft>
                        <a:buNone/>
                      </a:pPr>
                      <a:r>
                        <a:rPr sz="1875" b="1">
                          <a:solidFill>
                            <a:srgbClr val="242424"/>
                          </a:solidFill>
                          <a:latin typeface="Palatino Linotype"/>
                          <a:ea typeface="Palatino Linotype"/>
                          <a:cs typeface="Palatino Linotype"/>
                        </a:rPr>
                        <a:t>D</a:t>
                      </a:r>
                    </a:p>
                  </a:txBody>
                  <a:tcPr marL="76200" marR="76200" marT="28575" marB="28575" anchor="ctr">
                    <a:solidFill>
                      <a:srgbClr val="F1E3C7"/>
                    </a:solidFill>
                  </a:tcPr>
                </a:tc>
                <a:tc>
                  <a:txBody>
                    <a:bodyPr/>
                    <a:lstStyle/>
                    <a:p>
                      <a:pPr algn="ctr">
                        <a:lnSpc>
                          <a:spcPct val="100000"/>
                        </a:lnSpc>
                        <a:spcBef>
                          <a:spcPts val="0"/>
                        </a:spcBef>
                        <a:spcAft>
                          <a:spcPts val="0"/>
                        </a:spcAft>
                        <a:buNone/>
                      </a:pPr>
                      <a:r>
                        <a:rPr sz="1875" b="1">
                          <a:solidFill>
                            <a:srgbClr val="242424"/>
                          </a:solidFill>
                          <a:latin typeface="Palatino Linotype"/>
                          <a:ea typeface="Palatino Linotype"/>
                          <a:cs typeface="Palatino Linotype"/>
                        </a:rPr>
                        <a:t>F</a:t>
                      </a:r>
                    </a:p>
                  </a:txBody>
                  <a:tcPr marL="76200" marR="76200" marT="28575" marB="28575" anchor="ctr">
                    <a:solidFill>
                      <a:srgbClr val="F1E3C7"/>
                    </a:solidFill>
                  </a:tcPr>
                </a:tc>
                <a:extLst>
                  <a:ext uri="{0D108BD9-81ED-4DB2-BD59-A6C34878D82A}">
                    <a16:rowId xmlns:a16="http://schemas.microsoft.com/office/drawing/2014/main" val="10000"/>
                  </a:ext>
                </a:extLst>
              </a:tr>
              <a:tr h="548640">
                <a:tc rowSpan="2">
                  <a:txBody>
                    <a:bodyPr/>
                    <a:lstStyle/>
                    <a:p>
                      <a:pPr algn="ctr">
                        <a:lnSpc>
                          <a:spcPct val="100000"/>
                        </a:lnSpc>
                        <a:spcBef>
                          <a:spcPts val="0"/>
                        </a:spcBef>
                        <a:spcAft>
                          <a:spcPts val="0"/>
                        </a:spcAft>
                        <a:buNone/>
                      </a:pPr>
                      <a:r>
                        <a:rPr sz="1875" b="1" dirty="0">
                          <a:solidFill>
                            <a:srgbClr val="236797"/>
                          </a:solidFill>
                          <a:latin typeface="Palatino Linotype"/>
                          <a:ea typeface="Palatino Linotype"/>
                          <a:cs typeface="Palatino Linotype"/>
                        </a:rPr>
                        <a:t>Doublet</a:t>
                      </a:r>
                    </a:p>
                    <a:p>
                      <a:pPr algn="ctr">
                        <a:lnSpc>
                          <a:spcPct val="100000"/>
                        </a:lnSpc>
                        <a:spcBef>
                          <a:spcPts val="0"/>
                        </a:spcBef>
                        <a:spcAft>
                          <a:spcPts val="0"/>
                        </a:spcAft>
                        <a:buNone/>
                      </a:pPr>
                      <a:r>
                        <a:rPr sz="1875" b="1" dirty="0">
                          <a:solidFill>
                            <a:srgbClr val="236797"/>
                          </a:solidFill>
                          <a:latin typeface="Palatino Linotype"/>
                          <a:ea typeface="Palatino Linotype"/>
                          <a:cs typeface="Palatino Linotype"/>
                        </a:rPr>
                        <a:t>s = 1/2</a:t>
                      </a:r>
                    </a:p>
                  </a:txBody>
                  <a:tcPr marL="76200" marR="76200" marT="28575" marB="28575" anchor="ctr">
                    <a:solidFill>
                      <a:srgbClr val="F7F2E9"/>
                    </a:solidFill>
                  </a:tcPr>
                </a:tc>
                <a:tc>
                  <a:txBody>
                    <a:bodyPr/>
                    <a:lstStyle/>
                    <a:p>
                      <a:pPr algn="ctr">
                        <a:lnSpc>
                          <a:spcPct val="100000"/>
                        </a:lnSpc>
                        <a:spcBef>
                          <a:spcPts val="0"/>
                        </a:spcBef>
                        <a:spcAft>
                          <a:spcPts val="0"/>
                        </a:spcAft>
                        <a:buNone/>
                      </a:pPr>
                      <a:r>
                        <a:rPr sz="1875" b="0" dirty="0">
                          <a:solidFill>
                            <a:srgbClr val="242424"/>
                          </a:solidFill>
                          <a:latin typeface="Palatino Linotype"/>
                          <a:ea typeface="Palatino Linotype"/>
                          <a:cs typeface="Palatino Linotype"/>
                        </a:rPr>
                        <a:t>1/2⁻</a:t>
                      </a:r>
                    </a:p>
                  </a:txBody>
                  <a:tcPr marL="76200" marR="76200" marT="28575" marB="28575" anchor="ctr">
                    <a:solidFill>
                      <a:srgbClr val="F7F2E9"/>
                    </a:solidFill>
                  </a:tcPr>
                </a:tc>
                <a:tc>
                  <a:txBody>
                    <a:bodyPr/>
                    <a:lstStyle/>
                    <a:p>
                      <a:pPr algn="ctr">
                        <a:lnSpc>
                          <a:spcPct val="100000"/>
                        </a:lnSpc>
                        <a:spcBef>
                          <a:spcPts val="0"/>
                        </a:spcBef>
                        <a:spcAft>
                          <a:spcPts val="0"/>
                        </a:spcAft>
                        <a:buNone/>
                      </a:pPr>
                      <a:r>
                        <a:rPr sz="1875" b="0" dirty="0">
                          <a:solidFill>
                            <a:srgbClr val="242424"/>
                          </a:solidFill>
                          <a:latin typeface="Palatino Linotype"/>
                          <a:ea typeface="Palatino Linotype"/>
                          <a:cs typeface="Palatino Linotype"/>
                        </a:rPr>
                        <a:t>3/2⁺</a:t>
                      </a:r>
                    </a:p>
                  </a:txBody>
                  <a:tcPr marL="76200" marR="76200" marT="28575" marB="28575" anchor="ctr">
                    <a:solidFill>
                      <a:srgbClr val="F7F2E9"/>
                    </a:solidFill>
                  </a:tcPr>
                </a:tc>
                <a:tc>
                  <a:txBody>
                    <a:bodyPr/>
                    <a:lstStyle/>
                    <a:p>
                      <a:pPr algn="ctr">
                        <a:lnSpc>
                          <a:spcPct val="100000"/>
                        </a:lnSpc>
                        <a:spcBef>
                          <a:spcPts val="0"/>
                        </a:spcBef>
                        <a:spcAft>
                          <a:spcPts val="0"/>
                        </a:spcAft>
                        <a:buNone/>
                      </a:pPr>
                      <a:r>
                        <a:rPr sz="1875" b="0" dirty="0">
                          <a:solidFill>
                            <a:srgbClr val="242424"/>
                          </a:solidFill>
                          <a:latin typeface="Palatino Linotype"/>
                          <a:ea typeface="Palatino Linotype"/>
                          <a:cs typeface="Palatino Linotype"/>
                        </a:rPr>
                        <a:t>5/2⁻</a:t>
                      </a:r>
                    </a:p>
                  </a:txBody>
                  <a:tcPr marL="76200" marR="76200" marT="28575" marB="28575" anchor="ctr">
                    <a:solidFill>
                      <a:srgbClr val="F7F2E9"/>
                    </a:solidFill>
                  </a:tcPr>
                </a:tc>
                <a:tc>
                  <a:txBody>
                    <a:bodyPr/>
                    <a:lstStyle/>
                    <a:p>
                      <a:pPr algn="ctr">
                        <a:lnSpc>
                          <a:spcPct val="100000"/>
                        </a:lnSpc>
                        <a:spcBef>
                          <a:spcPts val="0"/>
                        </a:spcBef>
                        <a:spcAft>
                          <a:spcPts val="0"/>
                        </a:spcAft>
                        <a:buNone/>
                      </a:pPr>
                      <a:r>
                        <a:rPr sz="1875" b="0" dirty="0">
                          <a:solidFill>
                            <a:srgbClr val="242424"/>
                          </a:solidFill>
                          <a:latin typeface="Palatino Linotype"/>
                          <a:ea typeface="Palatino Linotype"/>
                          <a:cs typeface="Palatino Linotype"/>
                        </a:rPr>
                        <a:t>7/2⁺</a:t>
                      </a:r>
                    </a:p>
                  </a:txBody>
                  <a:tcPr marL="76200" marR="76200" marT="28575" marB="28575" anchor="ctr">
                    <a:solidFill>
                      <a:srgbClr val="F7F2E9"/>
                    </a:solidFill>
                  </a:tcPr>
                </a:tc>
                <a:extLst>
                  <a:ext uri="{0D108BD9-81ED-4DB2-BD59-A6C34878D82A}">
                    <a16:rowId xmlns:a16="http://schemas.microsoft.com/office/drawing/2014/main" val="10001"/>
                  </a:ext>
                </a:extLst>
              </a:tr>
              <a:tr h="548640">
                <a:tc vMerge="1">
                  <a:txBody>
                    <a:bodyPr/>
                    <a:lstStyle/>
                    <a:p>
                      <a:pPr algn="ctr">
                        <a:lnSpc>
                          <a:spcPct val="100000"/>
                        </a:lnSpc>
                        <a:spcBef>
                          <a:spcPts val="0"/>
                        </a:spcBef>
                        <a:spcAft>
                          <a:spcPts val="0"/>
                        </a:spcAft>
                        <a:buNone/>
                      </a:pPr>
                      <a:endParaRPr sz="1875" b="1" dirty="0">
                        <a:solidFill>
                          <a:srgbClr val="236797"/>
                        </a:solidFill>
                        <a:latin typeface="Palatino Linotype"/>
                        <a:ea typeface="Palatino Linotype"/>
                        <a:cs typeface="Palatino Linotype"/>
                      </a:endParaRPr>
                    </a:p>
                  </a:txBody>
                  <a:tcPr marL="76200" marR="76200" marT="28575" marB="28575" anchor="ctr">
                    <a:solidFill>
                      <a:srgbClr val="F7F2E9"/>
                    </a:solidFill>
                  </a:tcPr>
                </a:tc>
                <a:tc>
                  <a:txBody>
                    <a:bodyPr/>
                    <a:lstStyle/>
                    <a:p>
                      <a:pPr algn="ctr">
                        <a:lnSpc>
                          <a:spcPct val="100000"/>
                        </a:lnSpc>
                        <a:spcBef>
                          <a:spcPts val="0"/>
                        </a:spcBef>
                        <a:spcAft>
                          <a:spcPts val="0"/>
                        </a:spcAft>
                        <a:buNone/>
                      </a:pPr>
                      <a:r>
                        <a:rPr lang="en-IN" sz="1875" b="1" dirty="0">
                          <a:solidFill>
                            <a:srgbClr val="242424"/>
                          </a:solidFill>
                          <a:latin typeface="+mn-lt"/>
                          <a:ea typeface="Palatino Linotype"/>
                          <a:cs typeface="Palatino Linotype"/>
                        </a:rPr>
                        <a:t>5.2490–5.5695</a:t>
                      </a:r>
                    </a:p>
                  </a:txBody>
                  <a:tcPr marL="76200" marR="76200" marT="28575" marB="28575" anchor="ctr">
                    <a:solidFill>
                      <a:srgbClr val="F7F2E9"/>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IN" sz="1875" b="1" dirty="0">
                          <a:solidFill>
                            <a:srgbClr val="242424"/>
                          </a:solidFill>
                          <a:latin typeface="+mn-lt"/>
                          <a:ea typeface="Palatino Linotype"/>
                          <a:cs typeface="Palatino Linotype"/>
                        </a:rPr>
                        <a:t>5.417–5.775</a:t>
                      </a:r>
                    </a:p>
                  </a:txBody>
                  <a:tcPr marL="76200" marR="76200" marT="28575" marB="28575" anchor="ctr">
                    <a:solidFill>
                      <a:srgbClr val="F7F2E9"/>
                    </a:solidFill>
                  </a:tcPr>
                </a:tc>
                <a:tc>
                  <a:txBody>
                    <a:bodyPr/>
                    <a:lstStyle/>
                    <a:p>
                      <a:pPr algn="ctr">
                        <a:lnSpc>
                          <a:spcPct val="100000"/>
                        </a:lnSpc>
                        <a:spcBef>
                          <a:spcPts val="0"/>
                        </a:spcBef>
                        <a:spcAft>
                          <a:spcPts val="0"/>
                        </a:spcAft>
                        <a:buNone/>
                      </a:pPr>
                      <a:r>
                        <a:rPr lang="en-IN" sz="1875" b="1" dirty="0">
                          <a:solidFill>
                            <a:srgbClr val="242424"/>
                          </a:solidFill>
                          <a:latin typeface="+mn-lt"/>
                          <a:ea typeface="Palatino Linotype"/>
                          <a:cs typeface="Palatino Linotype"/>
                        </a:rPr>
                        <a:t>5.581–5.972</a:t>
                      </a:r>
                    </a:p>
                  </a:txBody>
                  <a:tcPr marL="76200" marR="76200" marT="28575" marB="28575" anchor="ctr">
                    <a:solidFill>
                      <a:srgbClr val="F7F2E9"/>
                    </a:solidFill>
                  </a:tcPr>
                </a:tc>
                <a:tc>
                  <a:txBody>
                    <a:bodyPr/>
                    <a:lstStyle/>
                    <a:p>
                      <a:pPr algn="ctr">
                        <a:lnSpc>
                          <a:spcPct val="100000"/>
                        </a:lnSpc>
                        <a:spcBef>
                          <a:spcPts val="0"/>
                        </a:spcBef>
                        <a:spcAft>
                          <a:spcPts val="0"/>
                        </a:spcAft>
                        <a:buNone/>
                      </a:pPr>
                      <a:r>
                        <a:rPr lang="en-IN" sz="1875" b="1" dirty="0">
                          <a:solidFill>
                            <a:srgbClr val="242424"/>
                          </a:solidFill>
                          <a:latin typeface="+mn-lt"/>
                          <a:ea typeface="Palatino Linotype"/>
                          <a:cs typeface="Palatino Linotype"/>
                        </a:rPr>
                        <a:t>5.739–6.164</a:t>
                      </a:r>
                    </a:p>
                  </a:txBody>
                  <a:tcPr marL="76200" marR="76200" marT="28575" marB="28575" anchor="ctr">
                    <a:solidFill>
                      <a:srgbClr val="F7F2E9"/>
                    </a:solidFill>
                  </a:tcPr>
                </a:tc>
                <a:extLst>
                  <a:ext uri="{0D108BD9-81ED-4DB2-BD59-A6C34878D82A}">
                    <a16:rowId xmlns:a16="http://schemas.microsoft.com/office/drawing/2014/main" val="3423206639"/>
                  </a:ext>
                </a:extLst>
              </a:tr>
              <a:tr h="548640">
                <a:tc rowSpan="2">
                  <a:txBody>
                    <a:bodyPr/>
                    <a:lstStyle/>
                    <a:p>
                      <a:pPr algn="ctr">
                        <a:lnSpc>
                          <a:spcPct val="100000"/>
                        </a:lnSpc>
                        <a:spcBef>
                          <a:spcPts val="0"/>
                        </a:spcBef>
                        <a:spcAft>
                          <a:spcPts val="0"/>
                        </a:spcAft>
                        <a:buNone/>
                      </a:pPr>
                      <a:r>
                        <a:rPr sz="1875" b="1" dirty="0">
                          <a:solidFill>
                            <a:srgbClr val="5A9133"/>
                          </a:solidFill>
                          <a:latin typeface="Palatino Linotype"/>
                          <a:ea typeface="Palatino Linotype"/>
                          <a:cs typeface="Palatino Linotype"/>
                        </a:rPr>
                        <a:t>Quartet</a:t>
                      </a:r>
                    </a:p>
                    <a:p>
                      <a:pPr algn="ctr">
                        <a:lnSpc>
                          <a:spcPct val="100000"/>
                        </a:lnSpc>
                        <a:spcBef>
                          <a:spcPts val="0"/>
                        </a:spcBef>
                        <a:spcAft>
                          <a:spcPts val="0"/>
                        </a:spcAft>
                        <a:buNone/>
                      </a:pPr>
                      <a:r>
                        <a:rPr sz="1875" b="1" dirty="0">
                          <a:solidFill>
                            <a:srgbClr val="5A9133"/>
                          </a:solidFill>
                          <a:latin typeface="Palatino Linotype"/>
                          <a:ea typeface="Palatino Linotype"/>
                          <a:cs typeface="Palatino Linotype"/>
                        </a:rPr>
                        <a:t>s = 3/2</a:t>
                      </a:r>
                    </a:p>
                  </a:txBody>
                  <a:tcPr marL="76200" marR="76200" marT="28575" marB="28575" anchor="ctr">
                    <a:solidFill>
                      <a:srgbClr val="F2E6D0"/>
                    </a:solidFill>
                  </a:tcPr>
                </a:tc>
                <a:tc>
                  <a:txBody>
                    <a:bodyPr/>
                    <a:lstStyle/>
                    <a:p>
                      <a:pPr algn="ctr">
                        <a:lnSpc>
                          <a:spcPct val="100000"/>
                        </a:lnSpc>
                        <a:spcBef>
                          <a:spcPts val="0"/>
                        </a:spcBef>
                        <a:spcAft>
                          <a:spcPts val="0"/>
                        </a:spcAft>
                        <a:buNone/>
                      </a:pPr>
                      <a:r>
                        <a:rPr sz="1875" b="0" dirty="0">
                          <a:solidFill>
                            <a:srgbClr val="242424"/>
                          </a:solidFill>
                          <a:latin typeface="Palatino Linotype"/>
                          <a:ea typeface="Palatino Linotype"/>
                          <a:cs typeface="Palatino Linotype"/>
                        </a:rPr>
                        <a:t>3/2⁻</a:t>
                      </a:r>
                    </a:p>
                  </a:txBody>
                  <a:tcPr marL="76200" marR="76200" marT="28575" marB="28575" anchor="ctr">
                    <a:solidFill>
                      <a:srgbClr val="F2E6D0"/>
                    </a:solidFill>
                  </a:tcPr>
                </a:tc>
                <a:tc>
                  <a:txBody>
                    <a:bodyPr/>
                    <a:lstStyle/>
                    <a:p>
                      <a:pPr algn="ctr">
                        <a:lnSpc>
                          <a:spcPct val="100000"/>
                        </a:lnSpc>
                        <a:spcBef>
                          <a:spcPts val="0"/>
                        </a:spcBef>
                        <a:spcAft>
                          <a:spcPts val="0"/>
                        </a:spcAft>
                        <a:buNone/>
                      </a:pPr>
                      <a:r>
                        <a:rPr sz="1875" b="0" dirty="0">
                          <a:solidFill>
                            <a:srgbClr val="242424"/>
                          </a:solidFill>
                          <a:latin typeface="Palatino Linotype"/>
                          <a:ea typeface="Palatino Linotype"/>
                          <a:cs typeface="Palatino Linotype"/>
                        </a:rPr>
                        <a:t>5/2⁺</a:t>
                      </a:r>
                    </a:p>
                  </a:txBody>
                  <a:tcPr marL="76200" marR="76200" marT="28575" marB="28575" anchor="ctr">
                    <a:solidFill>
                      <a:srgbClr val="F2E6D0"/>
                    </a:solidFill>
                  </a:tcPr>
                </a:tc>
                <a:tc>
                  <a:txBody>
                    <a:bodyPr/>
                    <a:lstStyle/>
                    <a:p>
                      <a:pPr algn="ctr">
                        <a:lnSpc>
                          <a:spcPct val="100000"/>
                        </a:lnSpc>
                        <a:spcBef>
                          <a:spcPts val="0"/>
                        </a:spcBef>
                        <a:spcAft>
                          <a:spcPts val="0"/>
                        </a:spcAft>
                        <a:buNone/>
                      </a:pPr>
                      <a:r>
                        <a:rPr sz="1875" b="0" dirty="0">
                          <a:solidFill>
                            <a:srgbClr val="242424"/>
                          </a:solidFill>
                          <a:latin typeface="Palatino Linotype"/>
                          <a:ea typeface="Palatino Linotype"/>
                          <a:cs typeface="Palatino Linotype"/>
                        </a:rPr>
                        <a:t>7/2⁻</a:t>
                      </a:r>
                    </a:p>
                  </a:txBody>
                  <a:tcPr marL="76200" marR="76200" marT="28575" marB="28575" anchor="ctr">
                    <a:solidFill>
                      <a:srgbClr val="F2E6D0"/>
                    </a:solidFill>
                  </a:tcPr>
                </a:tc>
                <a:tc>
                  <a:txBody>
                    <a:bodyPr/>
                    <a:lstStyle/>
                    <a:p>
                      <a:pPr algn="ctr">
                        <a:lnSpc>
                          <a:spcPct val="100000"/>
                        </a:lnSpc>
                        <a:spcBef>
                          <a:spcPts val="0"/>
                        </a:spcBef>
                        <a:spcAft>
                          <a:spcPts val="0"/>
                        </a:spcAft>
                        <a:buNone/>
                      </a:pPr>
                      <a:r>
                        <a:rPr sz="1875" b="0" dirty="0">
                          <a:solidFill>
                            <a:srgbClr val="242424"/>
                          </a:solidFill>
                          <a:latin typeface="Palatino Linotype"/>
                          <a:ea typeface="Palatino Linotype"/>
                          <a:cs typeface="Palatino Linotype"/>
                        </a:rPr>
                        <a:t>9/2⁺</a:t>
                      </a:r>
                    </a:p>
                  </a:txBody>
                  <a:tcPr marL="76200" marR="76200" marT="28575" marB="28575" anchor="ctr">
                    <a:solidFill>
                      <a:srgbClr val="F2E6D0"/>
                    </a:solidFill>
                  </a:tcPr>
                </a:tc>
                <a:extLst>
                  <a:ext uri="{0D108BD9-81ED-4DB2-BD59-A6C34878D82A}">
                    <a16:rowId xmlns:a16="http://schemas.microsoft.com/office/drawing/2014/main" val="10002"/>
                  </a:ext>
                </a:extLst>
              </a:tr>
              <a:tr h="548640">
                <a:tc vMerge="1">
                  <a:txBody>
                    <a:bodyPr/>
                    <a:lstStyle/>
                    <a:p>
                      <a:pPr algn="ctr">
                        <a:lnSpc>
                          <a:spcPct val="100000"/>
                        </a:lnSpc>
                        <a:spcBef>
                          <a:spcPts val="0"/>
                        </a:spcBef>
                        <a:spcAft>
                          <a:spcPts val="0"/>
                        </a:spcAft>
                        <a:buNone/>
                      </a:pPr>
                      <a:endParaRPr sz="1875" b="1" dirty="0">
                        <a:solidFill>
                          <a:srgbClr val="5A9133"/>
                        </a:solidFill>
                        <a:latin typeface="Palatino Linotype"/>
                        <a:ea typeface="Palatino Linotype"/>
                        <a:cs typeface="Palatino Linotype"/>
                      </a:endParaRPr>
                    </a:p>
                  </a:txBody>
                  <a:tcPr marL="76200" marR="76200" marT="28575" marB="28575" anchor="ctr">
                    <a:solidFill>
                      <a:srgbClr val="F2E6D0"/>
                    </a:solidFill>
                  </a:tcPr>
                </a:tc>
                <a:tc>
                  <a:txBody>
                    <a:bodyPr/>
                    <a:lstStyle/>
                    <a:p>
                      <a:pPr algn="ctr">
                        <a:lnSpc>
                          <a:spcPct val="100000"/>
                        </a:lnSpc>
                        <a:spcBef>
                          <a:spcPts val="0"/>
                        </a:spcBef>
                        <a:spcAft>
                          <a:spcPts val="0"/>
                        </a:spcAft>
                        <a:buNone/>
                      </a:pPr>
                      <a:r>
                        <a:rPr lang="en-IN" sz="1875" b="1" dirty="0">
                          <a:solidFill>
                            <a:srgbClr val="242424"/>
                          </a:solidFill>
                          <a:latin typeface="+mn-lt"/>
                          <a:ea typeface="Palatino Linotype"/>
                          <a:cs typeface="Palatino Linotype"/>
                        </a:rPr>
                        <a:t>5.3552–5.5838</a:t>
                      </a:r>
                    </a:p>
                  </a:txBody>
                  <a:tcPr marL="76200" marR="76200" marT="28575" marB="28575" anchor="ctr">
                    <a:solidFill>
                      <a:srgbClr val="F2E6D0"/>
                    </a:solidFill>
                  </a:tcPr>
                </a:tc>
                <a:tc>
                  <a:txBody>
                    <a:bodyPr/>
                    <a:lstStyle/>
                    <a:p>
                      <a:pPr algn="ctr">
                        <a:lnSpc>
                          <a:spcPct val="100000"/>
                        </a:lnSpc>
                        <a:spcBef>
                          <a:spcPts val="0"/>
                        </a:spcBef>
                        <a:spcAft>
                          <a:spcPts val="0"/>
                        </a:spcAft>
                        <a:buNone/>
                      </a:pPr>
                      <a:r>
                        <a:rPr lang="en-IN" sz="1875" b="1" dirty="0">
                          <a:solidFill>
                            <a:srgbClr val="242424"/>
                          </a:solidFill>
                          <a:latin typeface="+mn-lt"/>
                          <a:ea typeface="Palatino Linotype"/>
                          <a:cs typeface="Palatino Linotype"/>
                        </a:rPr>
                        <a:t>5.529–5.798</a:t>
                      </a:r>
                    </a:p>
                  </a:txBody>
                  <a:tcPr marL="76200" marR="76200" marT="28575" marB="28575" anchor="ctr">
                    <a:solidFill>
                      <a:srgbClr val="F2E6D0"/>
                    </a:solidFill>
                  </a:tcPr>
                </a:tc>
                <a:tc>
                  <a:txBody>
                    <a:bodyPr/>
                    <a:lstStyle/>
                    <a:p>
                      <a:pPr algn="ctr">
                        <a:lnSpc>
                          <a:spcPct val="100000"/>
                        </a:lnSpc>
                        <a:spcBef>
                          <a:spcPts val="0"/>
                        </a:spcBef>
                        <a:spcAft>
                          <a:spcPts val="0"/>
                        </a:spcAft>
                        <a:buNone/>
                      </a:pPr>
                      <a:r>
                        <a:rPr lang="en-IN" sz="1875" b="1" dirty="0">
                          <a:solidFill>
                            <a:srgbClr val="242424"/>
                          </a:solidFill>
                          <a:latin typeface="+mn-lt"/>
                          <a:ea typeface="Palatino Linotype"/>
                          <a:cs typeface="Palatino Linotype"/>
                        </a:rPr>
                        <a:t>5.697–6.005</a:t>
                      </a:r>
                    </a:p>
                  </a:txBody>
                  <a:tcPr marL="76200" marR="76200" marT="28575" marB="28575" anchor="ctr">
                    <a:solidFill>
                      <a:srgbClr val="F2E6D0"/>
                    </a:solidFill>
                  </a:tcPr>
                </a:tc>
                <a:tc>
                  <a:txBody>
                    <a:bodyPr/>
                    <a:lstStyle/>
                    <a:p>
                      <a:pPr algn="ctr">
                        <a:lnSpc>
                          <a:spcPct val="100000"/>
                        </a:lnSpc>
                        <a:spcBef>
                          <a:spcPts val="0"/>
                        </a:spcBef>
                        <a:spcAft>
                          <a:spcPts val="0"/>
                        </a:spcAft>
                        <a:buNone/>
                      </a:pPr>
                      <a:r>
                        <a:rPr lang="en-IN" sz="1875" b="1" dirty="0">
                          <a:solidFill>
                            <a:srgbClr val="242424"/>
                          </a:solidFill>
                          <a:latin typeface="+mn-lt"/>
                          <a:ea typeface="Palatino Linotype"/>
                          <a:cs typeface="Palatino Linotype"/>
                        </a:rPr>
                        <a:t>5.860–6.205</a:t>
                      </a:r>
                    </a:p>
                  </a:txBody>
                  <a:tcPr marL="76200" marR="76200" marT="28575" marB="28575" anchor="ctr">
                    <a:solidFill>
                      <a:srgbClr val="F2E6D0"/>
                    </a:solidFill>
                  </a:tcPr>
                </a:tc>
                <a:extLst>
                  <a:ext uri="{0D108BD9-81ED-4DB2-BD59-A6C34878D82A}">
                    <a16:rowId xmlns:a16="http://schemas.microsoft.com/office/drawing/2014/main" val="4172510954"/>
                  </a:ext>
                </a:extLst>
              </a:tr>
              <a:tr h="548640">
                <a:tc rowSpan="2">
                  <a:txBody>
                    <a:bodyPr/>
                    <a:lstStyle/>
                    <a:p>
                      <a:pPr algn="ctr">
                        <a:lnSpc>
                          <a:spcPct val="100000"/>
                        </a:lnSpc>
                        <a:spcBef>
                          <a:spcPts val="0"/>
                        </a:spcBef>
                        <a:spcAft>
                          <a:spcPts val="0"/>
                        </a:spcAft>
                        <a:buNone/>
                      </a:pPr>
                      <a:r>
                        <a:rPr sz="1875" b="1">
                          <a:solidFill>
                            <a:srgbClr val="B26B1D"/>
                          </a:solidFill>
                          <a:latin typeface="Palatino Linotype"/>
                          <a:ea typeface="Palatino Linotype"/>
                          <a:cs typeface="Palatino Linotype"/>
                        </a:rPr>
                        <a:t>Sextet</a:t>
                      </a:r>
                    </a:p>
                    <a:p>
                      <a:pPr algn="ctr">
                        <a:lnSpc>
                          <a:spcPct val="100000"/>
                        </a:lnSpc>
                        <a:spcBef>
                          <a:spcPts val="0"/>
                        </a:spcBef>
                        <a:spcAft>
                          <a:spcPts val="0"/>
                        </a:spcAft>
                        <a:buNone/>
                      </a:pPr>
                      <a:r>
                        <a:rPr sz="1875" b="1">
                          <a:solidFill>
                            <a:srgbClr val="B26B1D"/>
                          </a:solidFill>
                          <a:latin typeface="Palatino Linotype"/>
                          <a:ea typeface="Palatino Linotype"/>
                          <a:cs typeface="Palatino Linotype"/>
                        </a:rPr>
                        <a:t>s = 5/2</a:t>
                      </a:r>
                    </a:p>
                  </a:txBody>
                  <a:tcPr marL="76200" marR="76200" marT="28575" marB="28575" anchor="ctr">
                    <a:solidFill>
                      <a:srgbClr val="F7F2E9"/>
                    </a:solidFill>
                  </a:tcPr>
                </a:tc>
                <a:tc>
                  <a:txBody>
                    <a:bodyPr/>
                    <a:lstStyle/>
                    <a:p>
                      <a:pPr algn="ctr">
                        <a:lnSpc>
                          <a:spcPct val="100000"/>
                        </a:lnSpc>
                        <a:spcBef>
                          <a:spcPts val="0"/>
                        </a:spcBef>
                        <a:spcAft>
                          <a:spcPts val="0"/>
                        </a:spcAft>
                        <a:buNone/>
                      </a:pPr>
                      <a:r>
                        <a:rPr sz="1875" b="0" dirty="0">
                          <a:solidFill>
                            <a:srgbClr val="242424"/>
                          </a:solidFill>
                          <a:latin typeface="Palatino Linotype"/>
                          <a:ea typeface="Palatino Linotype"/>
                          <a:cs typeface="Palatino Linotype"/>
                        </a:rPr>
                        <a:t>5/2⁻</a:t>
                      </a:r>
                    </a:p>
                  </a:txBody>
                  <a:tcPr marL="76200" marR="76200" marT="28575" marB="28575" anchor="ctr">
                    <a:solidFill>
                      <a:srgbClr val="F7F2E9"/>
                    </a:solidFill>
                  </a:tcPr>
                </a:tc>
                <a:tc>
                  <a:txBody>
                    <a:bodyPr/>
                    <a:lstStyle/>
                    <a:p>
                      <a:pPr algn="ctr">
                        <a:lnSpc>
                          <a:spcPct val="100000"/>
                        </a:lnSpc>
                        <a:spcBef>
                          <a:spcPts val="0"/>
                        </a:spcBef>
                        <a:spcAft>
                          <a:spcPts val="0"/>
                        </a:spcAft>
                        <a:buNone/>
                      </a:pPr>
                      <a:r>
                        <a:rPr sz="1875" b="0" dirty="0">
                          <a:solidFill>
                            <a:srgbClr val="242424"/>
                          </a:solidFill>
                          <a:latin typeface="Palatino Linotype"/>
                          <a:ea typeface="Palatino Linotype"/>
                          <a:cs typeface="Palatino Linotype"/>
                        </a:rPr>
                        <a:t>7/2⁺</a:t>
                      </a:r>
                    </a:p>
                  </a:txBody>
                  <a:tcPr marL="76200" marR="76200" marT="28575" marB="28575" anchor="ctr">
                    <a:solidFill>
                      <a:srgbClr val="F7F2E9"/>
                    </a:solidFill>
                  </a:tcPr>
                </a:tc>
                <a:tc>
                  <a:txBody>
                    <a:bodyPr/>
                    <a:lstStyle/>
                    <a:p>
                      <a:pPr algn="ctr">
                        <a:lnSpc>
                          <a:spcPct val="100000"/>
                        </a:lnSpc>
                        <a:spcBef>
                          <a:spcPts val="0"/>
                        </a:spcBef>
                        <a:spcAft>
                          <a:spcPts val="0"/>
                        </a:spcAft>
                        <a:buNone/>
                      </a:pPr>
                      <a:r>
                        <a:rPr sz="1875" b="0" dirty="0">
                          <a:solidFill>
                            <a:srgbClr val="242424"/>
                          </a:solidFill>
                          <a:latin typeface="Palatino Linotype"/>
                          <a:ea typeface="Palatino Linotype"/>
                          <a:cs typeface="Palatino Linotype"/>
                        </a:rPr>
                        <a:t>9/2⁻</a:t>
                      </a:r>
                    </a:p>
                  </a:txBody>
                  <a:tcPr marL="76200" marR="76200" marT="28575" marB="28575" anchor="ctr">
                    <a:solidFill>
                      <a:srgbClr val="F7F2E9"/>
                    </a:solidFill>
                  </a:tcPr>
                </a:tc>
                <a:tc>
                  <a:txBody>
                    <a:bodyPr/>
                    <a:lstStyle/>
                    <a:p>
                      <a:pPr algn="ctr">
                        <a:lnSpc>
                          <a:spcPct val="100000"/>
                        </a:lnSpc>
                        <a:spcBef>
                          <a:spcPts val="0"/>
                        </a:spcBef>
                        <a:spcAft>
                          <a:spcPts val="0"/>
                        </a:spcAft>
                        <a:buNone/>
                      </a:pPr>
                      <a:r>
                        <a:rPr sz="1875" b="0" dirty="0">
                          <a:solidFill>
                            <a:srgbClr val="242424"/>
                          </a:solidFill>
                          <a:latin typeface="Palatino Linotype"/>
                          <a:ea typeface="Palatino Linotype"/>
                          <a:cs typeface="Palatino Linotype"/>
                        </a:rPr>
                        <a:t>11/2⁺</a:t>
                      </a:r>
                    </a:p>
                  </a:txBody>
                  <a:tcPr marL="76200" marR="76200" marT="28575" marB="28575" anchor="ctr">
                    <a:solidFill>
                      <a:srgbClr val="F7F2E9"/>
                    </a:solidFill>
                  </a:tcPr>
                </a:tc>
                <a:extLst>
                  <a:ext uri="{0D108BD9-81ED-4DB2-BD59-A6C34878D82A}">
                    <a16:rowId xmlns:a16="http://schemas.microsoft.com/office/drawing/2014/main" val="10003"/>
                  </a:ext>
                </a:extLst>
              </a:tr>
              <a:tr h="548640">
                <a:tc vMerge="1">
                  <a:txBody>
                    <a:bodyPr/>
                    <a:lstStyle/>
                    <a:p>
                      <a:endParaRPr lang="en-IN"/>
                    </a:p>
                  </a:txBody>
                  <a:tcPr/>
                </a:tc>
                <a:tc>
                  <a:txBody>
                    <a:bodyPr/>
                    <a:lstStyle/>
                    <a:p>
                      <a:pPr algn="ctr">
                        <a:lnSpc>
                          <a:spcPct val="100000"/>
                        </a:lnSpc>
                        <a:spcBef>
                          <a:spcPts val="0"/>
                        </a:spcBef>
                        <a:spcAft>
                          <a:spcPts val="0"/>
                        </a:spcAft>
                        <a:buNone/>
                      </a:pPr>
                      <a:r>
                        <a:rPr lang="en-IN" sz="1875" b="1" dirty="0">
                          <a:solidFill>
                            <a:srgbClr val="242424"/>
                          </a:solidFill>
                          <a:latin typeface="+mn-lt"/>
                          <a:ea typeface="Palatino Linotype"/>
                          <a:cs typeface="Palatino Linotype"/>
                        </a:rPr>
                        <a:t>5.5647–5.7327</a:t>
                      </a:r>
                    </a:p>
                  </a:txBody>
                  <a:tcPr marL="76200" marR="76200" marT="28575" marB="28575" anchor="ctr">
                    <a:solidFill>
                      <a:srgbClr val="F7F2E9"/>
                    </a:solidFill>
                  </a:tcPr>
                </a:tc>
                <a:tc>
                  <a:txBody>
                    <a:bodyPr/>
                    <a:lstStyle/>
                    <a:p>
                      <a:pPr algn="ctr">
                        <a:lnSpc>
                          <a:spcPct val="100000"/>
                        </a:lnSpc>
                        <a:spcBef>
                          <a:spcPts val="0"/>
                        </a:spcBef>
                        <a:spcAft>
                          <a:spcPts val="0"/>
                        </a:spcAft>
                        <a:buNone/>
                      </a:pPr>
                      <a:r>
                        <a:rPr lang="en-IN" sz="1875" b="1" dirty="0">
                          <a:solidFill>
                            <a:srgbClr val="242424"/>
                          </a:solidFill>
                          <a:latin typeface="+mn-lt"/>
                          <a:ea typeface="Palatino Linotype"/>
                          <a:cs typeface="Palatino Linotype"/>
                        </a:rPr>
                        <a:t>5.755–5.967</a:t>
                      </a:r>
                    </a:p>
                  </a:txBody>
                  <a:tcPr marL="76200" marR="76200" marT="28575" marB="28575" anchor="ctr">
                    <a:solidFill>
                      <a:srgbClr val="F7F2E9"/>
                    </a:solidFill>
                  </a:tcPr>
                </a:tc>
                <a:tc>
                  <a:txBody>
                    <a:bodyPr/>
                    <a:lstStyle/>
                    <a:p>
                      <a:pPr algn="ctr">
                        <a:lnSpc>
                          <a:spcPct val="100000"/>
                        </a:lnSpc>
                        <a:spcBef>
                          <a:spcPts val="0"/>
                        </a:spcBef>
                        <a:spcAft>
                          <a:spcPts val="0"/>
                        </a:spcAft>
                        <a:buNone/>
                      </a:pPr>
                      <a:r>
                        <a:rPr lang="en-IN" sz="1875" b="1" dirty="0">
                          <a:solidFill>
                            <a:srgbClr val="242424"/>
                          </a:solidFill>
                          <a:latin typeface="+mn-lt"/>
                          <a:ea typeface="Palatino Linotype"/>
                          <a:cs typeface="Palatino Linotype"/>
                        </a:rPr>
                        <a:t>5.938–6.193</a:t>
                      </a:r>
                    </a:p>
                  </a:txBody>
                  <a:tcPr marL="76200" marR="76200" marT="28575" marB="28575" anchor="ctr">
                    <a:solidFill>
                      <a:srgbClr val="F7F2E9"/>
                    </a:solidFill>
                  </a:tcPr>
                </a:tc>
                <a:tc>
                  <a:txBody>
                    <a:bodyPr/>
                    <a:lstStyle/>
                    <a:p>
                      <a:pPr algn="ctr">
                        <a:lnSpc>
                          <a:spcPct val="100000"/>
                        </a:lnSpc>
                        <a:spcBef>
                          <a:spcPts val="0"/>
                        </a:spcBef>
                        <a:spcAft>
                          <a:spcPts val="0"/>
                        </a:spcAft>
                        <a:buNone/>
                      </a:pPr>
                      <a:r>
                        <a:rPr lang="en-IN" sz="1875" b="1" dirty="0">
                          <a:solidFill>
                            <a:srgbClr val="242424"/>
                          </a:solidFill>
                          <a:latin typeface="+mn-lt"/>
                          <a:ea typeface="Palatino Linotype"/>
                          <a:cs typeface="Palatino Linotype"/>
                        </a:rPr>
                        <a:t>6.117–6.411</a:t>
                      </a:r>
                    </a:p>
                  </a:txBody>
                  <a:tcPr marL="76200" marR="76200" marT="28575" marB="28575" anchor="ctr">
                    <a:solidFill>
                      <a:srgbClr val="F7F2E9"/>
                    </a:solidFill>
                  </a:tcPr>
                </a:tc>
                <a:extLst>
                  <a:ext uri="{0D108BD9-81ED-4DB2-BD59-A6C34878D82A}">
                    <a16:rowId xmlns:a16="http://schemas.microsoft.com/office/drawing/2014/main" val="2192455258"/>
                  </a:ext>
                </a:extLst>
              </a:tr>
              <a:tr h="523875">
                <a:tc gridSpan="5">
                  <a:txBody>
                    <a:bodyPr/>
                    <a:lstStyle/>
                    <a:p>
                      <a:pPr algn="l">
                        <a:lnSpc>
                          <a:spcPct val="100000"/>
                        </a:lnSpc>
                        <a:spcBef>
                          <a:spcPts val="0"/>
                        </a:spcBef>
                        <a:spcAft>
                          <a:spcPts val="0"/>
                        </a:spcAft>
                        <a:buNone/>
                      </a:pPr>
                      <a:r>
                        <a:rPr sz="1538" b="0" dirty="0">
                          <a:solidFill>
                            <a:srgbClr val="242424"/>
                          </a:solidFill>
                          <a:latin typeface="Palatino Linotype"/>
                          <a:ea typeface="Palatino Linotype"/>
                          <a:cs typeface="Palatino Linotype"/>
                        </a:rPr>
                        <a:t>Masses in GeV; each cell gives Jᴾ and its mass interval. Leading stretched sequences only.</a:t>
                      </a:r>
                    </a:p>
                  </a:txBody>
                  <a:tcPr marL="76200" marR="76200" marT="28575" marB="28575" anchor="ctr">
                    <a:solidFill>
                      <a:srgbClr val="F2E6D0"/>
                    </a:solidFill>
                  </a:tcPr>
                </a:tc>
                <a:tc hMerge="1">
                  <a:txBody>
                    <a:bodyPr/>
                    <a:lstStyle/>
                    <a:p>
                      <a:pPr>
                        <a:spcBef>
                          <a:spcPts val="0"/>
                        </a:spcBef>
                        <a:spcAft>
                          <a:spcPts val="0"/>
                        </a:spcAft>
                        <a:buNone/>
                      </a:pPr>
                      <a:endParaRPr/>
                    </a:p>
                  </a:txBody>
                  <a:tcPr marL="76200" marR="76200" marT="28575" marB="28575" anchor="ctr">
                    <a:noFill/>
                  </a:tcPr>
                </a:tc>
                <a:tc hMerge="1">
                  <a:txBody>
                    <a:bodyPr/>
                    <a:lstStyle/>
                    <a:p>
                      <a:pPr>
                        <a:spcBef>
                          <a:spcPts val="0"/>
                        </a:spcBef>
                        <a:spcAft>
                          <a:spcPts val="0"/>
                        </a:spcAft>
                        <a:buNone/>
                      </a:pPr>
                      <a:endParaRPr/>
                    </a:p>
                  </a:txBody>
                  <a:tcPr marL="76200" marR="76200" marT="28575" marB="28575" anchor="ctr">
                    <a:noFill/>
                  </a:tcPr>
                </a:tc>
                <a:tc hMerge="1">
                  <a:txBody>
                    <a:bodyPr/>
                    <a:lstStyle/>
                    <a:p>
                      <a:pPr>
                        <a:spcBef>
                          <a:spcPts val="0"/>
                        </a:spcBef>
                        <a:spcAft>
                          <a:spcPts val="0"/>
                        </a:spcAft>
                        <a:buNone/>
                      </a:pPr>
                      <a:endParaRPr/>
                    </a:p>
                  </a:txBody>
                  <a:tcPr marL="76200" marR="76200" marT="28575" marB="28575" anchor="ctr">
                    <a:noFill/>
                  </a:tcPr>
                </a:tc>
                <a:tc hMerge="1">
                  <a:txBody>
                    <a:bodyPr/>
                    <a:lstStyle/>
                    <a:p>
                      <a:pPr>
                        <a:spcBef>
                          <a:spcPts val="0"/>
                        </a:spcBef>
                        <a:spcAft>
                          <a:spcPts val="0"/>
                        </a:spcAft>
                        <a:buNone/>
                      </a:pPr>
                      <a:endParaRPr/>
                    </a:p>
                  </a:txBody>
                  <a:tcPr marL="76200" marR="76200" marT="28575" marB="28575" anchor="c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7061930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FC643-2B92-45A3-A3AA-05A78E12D4B2}"/>
              </a:ext>
            </a:extLst>
          </p:cNvPr>
          <p:cNvSpPr>
            <a:spLocks noGrp="1"/>
          </p:cNvSpPr>
          <p:nvPr>
            <p:ph type="title"/>
          </p:nvPr>
        </p:nvSpPr>
        <p:spPr>
          <a:xfrm>
            <a:off x="1694466" y="658626"/>
            <a:ext cx="9520142" cy="838200"/>
          </a:xfrm>
        </p:spPr>
        <p:txBody>
          <a:bodyPr wrap="none" lIns="91440" tIns="45720" rIns="91440" bIns="45720" anchor="ctr">
            <a:noAutofit/>
          </a:bodyPr>
          <a:lstStyle/>
          <a:p>
            <a:pPr marL="0" indent="0" algn="l">
              <a:spcBef>
                <a:spcPts val="0"/>
              </a:spcBef>
              <a:spcAft>
                <a:spcPts val="0"/>
              </a:spcAft>
              <a:buNone/>
              <a:defRPr sz="3200" b="0">
                <a:solidFill>
                  <a:srgbClr val="111111"/>
                </a:solidFill>
                <a:latin typeface="Palatino Linotype"/>
                <a:ea typeface="Palatino Linotype"/>
                <a:cs typeface="Palatino Linotype"/>
              </a:defRPr>
            </a:pPr>
            <a:r>
              <a:rPr lang="en-IN" sz="2800" b="0" dirty="0">
                <a:solidFill>
                  <a:srgbClr val="111111"/>
                </a:solidFill>
                <a:latin typeface="Palatino Linotype"/>
                <a:ea typeface="Palatino Linotype"/>
                <a:cs typeface="Palatino Linotype"/>
              </a:rPr>
              <a:t>Hidden charm </a:t>
            </a:r>
            <a:r>
              <a:rPr lang="en-IN" sz="2800" dirty="0">
                <a:solidFill>
                  <a:srgbClr val="111111"/>
                </a:solidFill>
                <a:latin typeface="Palatino Linotype"/>
                <a:ea typeface="Palatino Linotype"/>
                <a:cs typeface="Palatino Linotype"/>
              </a:rPr>
              <a:t>li</a:t>
            </a:r>
            <a:r>
              <a:rPr sz="2800" b="0" dirty="0">
                <a:solidFill>
                  <a:srgbClr val="111111"/>
                </a:solidFill>
                <a:latin typeface="Palatino Linotype"/>
                <a:ea typeface="Palatino Linotype"/>
                <a:cs typeface="Palatino Linotype"/>
              </a:rPr>
              <a:t>near trajectories </a:t>
            </a:r>
            <a:r>
              <a:rPr lang="en-IN" sz="2800" dirty="0">
                <a:solidFill>
                  <a:srgbClr val="111111"/>
                </a:solidFill>
                <a:latin typeface="Palatino Linotype"/>
                <a:ea typeface="Palatino Linotype"/>
                <a:cs typeface="Palatino Linotype"/>
              </a:rPr>
              <a:t>of</a:t>
            </a:r>
            <a:r>
              <a:rPr sz="2800" b="0" dirty="0">
                <a:solidFill>
                  <a:srgbClr val="111111"/>
                </a:solidFill>
                <a:latin typeface="Palatino Linotype"/>
                <a:ea typeface="Palatino Linotype"/>
                <a:cs typeface="Palatino Linotype"/>
              </a:rPr>
              <a:t> the leading sequences</a:t>
            </a:r>
          </a:p>
        </p:txBody>
      </p:sp>
      <p:pic>
        <p:nvPicPr>
          <p:cNvPr id="8" name="Picture 7"/>
          <p:cNvPicPr>
            <a:picLocks noChangeAspect="1"/>
          </p:cNvPicPr>
          <p:nvPr/>
        </p:nvPicPr>
        <p:blipFill>
          <a:blip r:embed="rId3"/>
          <a:stretch/>
        </p:blipFill>
        <p:spPr>
          <a:xfrm>
            <a:off x="1534668" y="1496826"/>
            <a:ext cx="9520142" cy="4207249"/>
          </a:xfrm>
          <a:prstGeom prst="rect">
            <a:avLst/>
          </a:prstGeom>
        </p:spPr>
      </p:pic>
      <p:sp>
        <p:nvSpPr>
          <p:cNvPr id="4" name="Scientific source and scope">
            <a:extLst>
              <a:ext uri="{FF2B5EF4-FFF2-40B4-BE49-F238E27FC236}">
                <a16:creationId xmlns:a16="http://schemas.microsoft.com/office/drawing/2014/main" id="{146C606B-B3A5-4602-A282-92AFD3EDCB99}"/>
              </a:ext>
            </a:extLst>
          </p:cNvPr>
          <p:cNvSpPr>
            <a:spLocks noGrp="1"/>
          </p:cNvSpPr>
          <p:nvPr/>
        </p:nvSpPr>
        <p:spPr>
          <a:xfrm>
            <a:off x="1534668" y="5876925"/>
            <a:ext cx="8677275" cy="238125"/>
          </a:xfrm>
          <a:prstGeom prst="rect">
            <a:avLst/>
          </a:prstGeom>
          <a:noFill/>
          <a:ln w="0">
            <a:noFill/>
          </a:ln>
        </p:spPr>
        <p:txBody>
          <a:bodyPr wrap="none" lIns="0" tIns="0" rIns="0" bIns="0" anchor="t">
            <a:noAutofit/>
          </a:bodyPr>
          <a:lstStyle/>
          <a:p>
            <a:pPr algn="l">
              <a:buNone/>
              <a:defRPr sz="1163" b="0">
                <a:solidFill>
                  <a:srgbClr val="555555"/>
                </a:solidFill>
                <a:latin typeface="Palatino Linotype"/>
                <a:ea typeface="Palatino Linotype"/>
                <a:cs typeface="Palatino Linotype"/>
              </a:defRPr>
            </a:pPr>
            <a:r>
              <a:rPr sz="1163" b="0">
                <a:solidFill>
                  <a:srgbClr val="555555"/>
                </a:solidFill>
                <a:latin typeface="Palatino Linotype"/>
                <a:ea typeface="Palatino Linotype"/>
                <a:cs typeface="Palatino Linotype"/>
              </a:rPr>
              <a:t>The straight-line ordering follows from the assumed Regge form</a:t>
            </a:r>
          </a:p>
        </p:txBody>
      </p:sp>
      <p:sp>
        <p:nvSpPr>
          <p:cNvPr id="5" name="Slide number">
            <a:extLst>
              <a:ext uri="{FF2B5EF4-FFF2-40B4-BE49-F238E27FC236}">
                <a16:creationId xmlns:a16="http://schemas.microsoft.com/office/drawing/2014/main" id="{93E2057A-6A1C-47B3-BB6E-A03F62DD2CFE}"/>
              </a:ext>
            </a:extLst>
          </p:cNvPr>
          <p:cNvSpPr>
            <a:spLocks noGrp="1"/>
          </p:cNvSpPr>
          <p:nvPr/>
        </p:nvSpPr>
        <p:spPr>
          <a:xfrm>
            <a:off x="10334625" y="5876925"/>
            <a:ext cx="723900" cy="238125"/>
          </a:xfrm>
          <a:prstGeom prst="rect">
            <a:avLst/>
          </a:prstGeom>
          <a:noFill/>
          <a:ln w="0">
            <a:noFill/>
          </a:ln>
        </p:spPr>
        <p:txBody>
          <a:bodyPr wrap="none" lIns="0" tIns="0" rIns="0" bIns="0" anchor="t">
            <a:noAutofit/>
          </a:bodyPr>
          <a:lstStyle/>
          <a:p>
            <a:pPr algn="r">
              <a:buNone/>
              <a:defRPr sz="1200" b="0">
                <a:solidFill>
                  <a:srgbClr val="555555"/>
                </a:solidFill>
                <a:latin typeface="Palatino Linotype"/>
                <a:ea typeface="Palatino Linotype"/>
                <a:cs typeface="Palatino Linotype"/>
              </a:defRPr>
            </a:pPr>
            <a:r>
              <a:rPr sz="1200" b="0">
                <a:solidFill>
                  <a:srgbClr val="555555"/>
                </a:solidFill>
                <a:latin typeface="Palatino Linotype"/>
                <a:ea typeface="Palatino Linotype"/>
                <a:cs typeface="Palatino Linotype"/>
              </a:rPr>
              <a:t>13 / 18</a:t>
            </a:r>
          </a:p>
        </p:txBody>
      </p:sp>
    </p:spTree>
    <p:extLst>
      <p:ext uri="{BB962C8B-B14F-4D97-AF65-F5344CB8AC3E}">
        <p14:creationId xmlns:p14="http://schemas.microsoft.com/office/powerpoint/2010/main" val="23261016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FC643-2B92-45A3-A3AA-05A78E12D4B2}"/>
              </a:ext>
            </a:extLst>
          </p:cNvPr>
          <p:cNvSpPr>
            <a:spLocks noGrp="1"/>
          </p:cNvSpPr>
          <p:nvPr>
            <p:ph type="title"/>
          </p:nvPr>
        </p:nvSpPr>
        <p:spPr>
          <a:xfrm>
            <a:off x="1614567" y="658626"/>
            <a:ext cx="9520142" cy="838200"/>
          </a:xfrm>
        </p:spPr>
        <p:txBody>
          <a:bodyPr wrap="none" lIns="91440" tIns="45720" rIns="91440" bIns="45720" anchor="ctr">
            <a:noAutofit/>
          </a:bodyPr>
          <a:lstStyle/>
          <a:p>
            <a:pPr marL="0" indent="0" algn="l">
              <a:spcBef>
                <a:spcPts val="0"/>
              </a:spcBef>
              <a:spcAft>
                <a:spcPts val="0"/>
              </a:spcAft>
              <a:buNone/>
              <a:defRPr sz="3200" b="0">
                <a:solidFill>
                  <a:srgbClr val="111111"/>
                </a:solidFill>
                <a:latin typeface="Palatino Linotype"/>
                <a:ea typeface="Palatino Linotype"/>
                <a:cs typeface="Palatino Linotype"/>
              </a:defRPr>
            </a:pPr>
            <a:r>
              <a:rPr lang="en-IN" sz="2400" b="0" dirty="0">
                <a:solidFill>
                  <a:srgbClr val="111111"/>
                </a:solidFill>
                <a:latin typeface="Palatino Linotype"/>
                <a:ea typeface="Palatino Linotype"/>
                <a:cs typeface="Palatino Linotype"/>
              </a:rPr>
              <a:t>Hidden charm </a:t>
            </a:r>
            <a:r>
              <a:rPr lang="en-IN" sz="2400" dirty="0">
                <a:solidFill>
                  <a:srgbClr val="111111"/>
                </a:solidFill>
                <a:latin typeface="Palatino Linotype"/>
                <a:ea typeface="Palatino Linotype"/>
                <a:cs typeface="Palatino Linotype"/>
              </a:rPr>
              <a:t>g</a:t>
            </a:r>
            <a:r>
              <a:rPr sz="2400" b="0" dirty="0">
                <a:solidFill>
                  <a:srgbClr val="111111"/>
                </a:solidFill>
                <a:latin typeface="Palatino Linotype"/>
                <a:ea typeface="Palatino Linotype"/>
                <a:cs typeface="Palatino Linotype"/>
              </a:rPr>
              <a:t>round bands </a:t>
            </a:r>
            <a:r>
              <a:rPr lang="en-IN" sz="2400" b="0" dirty="0">
                <a:solidFill>
                  <a:srgbClr val="111111"/>
                </a:solidFill>
                <a:latin typeface="Palatino Linotype"/>
                <a:ea typeface="Palatino Linotype"/>
                <a:cs typeface="Palatino Linotype"/>
              </a:rPr>
              <a:t>intersections with </a:t>
            </a:r>
            <a:r>
              <a:rPr sz="2400" b="0" dirty="0">
                <a:solidFill>
                  <a:srgbClr val="111111"/>
                </a:solidFill>
                <a:latin typeface="Palatino Linotype"/>
                <a:ea typeface="Palatino Linotype"/>
                <a:cs typeface="Palatino Linotype"/>
              </a:rPr>
              <a:t>several thresholds</a:t>
            </a:r>
          </a:p>
        </p:txBody>
      </p:sp>
      <p:pic>
        <p:nvPicPr>
          <p:cNvPr id="8" name="Picture 7"/>
          <p:cNvPicPr>
            <a:picLocks noChangeAspect="1"/>
          </p:cNvPicPr>
          <p:nvPr/>
        </p:nvPicPr>
        <p:blipFill>
          <a:blip r:embed="rId3"/>
          <a:stretch/>
        </p:blipFill>
        <p:spPr>
          <a:xfrm>
            <a:off x="1534668" y="1496826"/>
            <a:ext cx="9520142" cy="4207249"/>
          </a:xfrm>
          <a:prstGeom prst="rect">
            <a:avLst/>
          </a:prstGeom>
        </p:spPr>
      </p:pic>
      <p:sp>
        <p:nvSpPr>
          <p:cNvPr id="4" name="Scientific source and scope">
            <a:extLst>
              <a:ext uri="{FF2B5EF4-FFF2-40B4-BE49-F238E27FC236}">
                <a16:creationId xmlns:a16="http://schemas.microsoft.com/office/drawing/2014/main" id="{705C54AA-E08B-4CA2-A365-21F8D7874EE4}"/>
              </a:ext>
            </a:extLst>
          </p:cNvPr>
          <p:cNvSpPr>
            <a:spLocks noGrp="1"/>
          </p:cNvSpPr>
          <p:nvPr/>
        </p:nvSpPr>
        <p:spPr>
          <a:xfrm>
            <a:off x="1534668" y="5876925"/>
            <a:ext cx="8677275" cy="238125"/>
          </a:xfrm>
          <a:prstGeom prst="rect">
            <a:avLst/>
          </a:prstGeom>
          <a:noFill/>
          <a:ln w="0">
            <a:noFill/>
          </a:ln>
        </p:spPr>
        <p:txBody>
          <a:bodyPr wrap="none" lIns="0" tIns="0" rIns="0" bIns="0" anchor="t">
            <a:noAutofit/>
          </a:bodyPr>
          <a:lstStyle/>
          <a:p>
            <a:pPr algn="l">
              <a:buNone/>
              <a:defRPr sz="1163" b="0">
                <a:solidFill>
                  <a:srgbClr val="555555"/>
                </a:solidFill>
                <a:latin typeface="Palatino Linotype"/>
                <a:ea typeface="Palatino Linotype"/>
                <a:cs typeface="Palatino Linotype"/>
              </a:defRPr>
            </a:pPr>
            <a:r>
              <a:rPr sz="1163" b="0">
                <a:solidFill>
                  <a:srgbClr val="555555"/>
                </a:solidFill>
                <a:latin typeface="Palatino Linotype"/>
                <a:ea typeface="Palatino Linotype"/>
                <a:cs typeface="Palatino Linotype"/>
              </a:rPr>
              <a:t>Thresholds: sums of PDG 2026 central masses; constituent widths are not folded in</a:t>
            </a:r>
          </a:p>
        </p:txBody>
      </p:sp>
      <p:sp>
        <p:nvSpPr>
          <p:cNvPr id="5" name="Slide number">
            <a:extLst>
              <a:ext uri="{FF2B5EF4-FFF2-40B4-BE49-F238E27FC236}">
                <a16:creationId xmlns:a16="http://schemas.microsoft.com/office/drawing/2014/main" id="{9EDA419B-0DEB-4FCC-8A73-2150D7AB5BBA}"/>
              </a:ext>
            </a:extLst>
          </p:cNvPr>
          <p:cNvSpPr>
            <a:spLocks noGrp="1"/>
          </p:cNvSpPr>
          <p:nvPr/>
        </p:nvSpPr>
        <p:spPr>
          <a:xfrm>
            <a:off x="10334625" y="5876925"/>
            <a:ext cx="723900" cy="238125"/>
          </a:xfrm>
          <a:prstGeom prst="rect">
            <a:avLst/>
          </a:prstGeom>
          <a:noFill/>
          <a:ln w="0">
            <a:noFill/>
          </a:ln>
        </p:spPr>
        <p:txBody>
          <a:bodyPr wrap="none" lIns="0" tIns="0" rIns="0" bIns="0" anchor="t">
            <a:noAutofit/>
          </a:bodyPr>
          <a:lstStyle/>
          <a:p>
            <a:pPr algn="r">
              <a:buNone/>
              <a:defRPr sz="1200" b="0">
                <a:solidFill>
                  <a:srgbClr val="555555"/>
                </a:solidFill>
                <a:latin typeface="Palatino Linotype"/>
                <a:ea typeface="Palatino Linotype"/>
                <a:cs typeface="Palatino Linotype"/>
              </a:defRPr>
            </a:pPr>
            <a:r>
              <a:rPr sz="1200" b="0">
                <a:solidFill>
                  <a:srgbClr val="555555"/>
                </a:solidFill>
                <a:latin typeface="Palatino Linotype"/>
                <a:ea typeface="Palatino Linotype"/>
                <a:cs typeface="Palatino Linotype"/>
              </a:rPr>
              <a:t>14 / 18</a:t>
            </a:r>
          </a:p>
        </p:txBody>
      </p:sp>
    </p:spTree>
    <p:extLst>
      <p:ext uri="{BB962C8B-B14F-4D97-AF65-F5344CB8AC3E}">
        <p14:creationId xmlns:p14="http://schemas.microsoft.com/office/powerpoint/2010/main" val="41667908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F14FC643-2B92-45A3-A3AA-05A78E12D4B2}"/>
                  </a:ext>
                </a:extLst>
              </p:cNvPr>
              <p:cNvSpPr>
                <a:spLocks noGrp="1"/>
              </p:cNvSpPr>
              <p:nvPr>
                <p:ph type="title"/>
              </p:nvPr>
            </p:nvSpPr>
            <p:spPr>
              <a:xfrm>
                <a:off x="1534668" y="658626"/>
                <a:ext cx="9520142" cy="838200"/>
              </a:xfrm>
            </p:spPr>
            <p:txBody>
              <a:bodyPr wrap="none" lIns="91440" tIns="45720" rIns="91440" bIns="45720" anchor="ctr">
                <a:noAutofit/>
              </a:bodyPr>
              <a:lstStyle/>
              <a:p>
                <a:pPr marL="0" indent="0" algn="l">
                  <a:spcBef>
                    <a:spcPts val="0"/>
                  </a:spcBef>
                  <a:spcAft>
                    <a:spcPts val="0"/>
                  </a:spcAft>
                  <a:buNone/>
                  <a:defRPr sz="3200" b="0">
                    <a:solidFill>
                      <a:srgbClr val="111111"/>
                    </a:solidFill>
                    <a:latin typeface="Palatino Linotype"/>
                    <a:ea typeface="Palatino Linotype"/>
                    <a:cs typeface="Palatino Linotype"/>
                  </a:defRPr>
                </a:pPr>
                <a:r>
                  <a:rPr sz="2800" b="0" dirty="0">
                    <a:solidFill>
                      <a:srgbClr val="111111"/>
                    </a:solidFill>
                    <a:latin typeface="Palatino Linotype"/>
                    <a:ea typeface="Palatino Linotype"/>
                    <a:cs typeface="Palatino Linotype"/>
                  </a:rPr>
                  <a:t>Reported </a:t>
                </a:r>
                <a14:m>
                  <m:oMath xmlns:m="http://schemas.openxmlformats.org/officeDocument/2006/math">
                    <m:sSub>
                      <m:sSubPr>
                        <m:ctrlPr>
                          <a:rPr lang="en-IN" sz="2800" b="0" i="1" smtClean="0">
                            <a:solidFill>
                              <a:srgbClr val="111111"/>
                            </a:solidFill>
                            <a:latin typeface="Cambria Math" panose="02040503050406030204" pitchFamily="18" charset="0"/>
                          </a:rPr>
                        </m:ctrlPr>
                      </m:sSubPr>
                      <m:e>
                        <m:r>
                          <m:rPr>
                            <m:sty m:val="p"/>
                          </m:rPr>
                          <a:rPr lang="en-IN" sz="2800" b="0" i="1" smtClean="0">
                            <a:solidFill>
                              <a:srgbClr val="111111"/>
                            </a:solidFill>
                            <a:latin typeface="Cambria Math" panose="02040503050406030204" pitchFamily="18" charset="0"/>
                          </a:rPr>
                          <m:t>P</m:t>
                        </m:r>
                      </m:e>
                      <m:sub>
                        <m:r>
                          <m:rPr>
                            <m:sty m:val="p"/>
                          </m:rPr>
                          <a:rPr lang="en-IN" sz="2800" b="0" i="1" smtClean="0">
                            <a:solidFill>
                              <a:srgbClr val="111111"/>
                            </a:solidFill>
                            <a:latin typeface="Cambria Math" panose="02040503050406030204" pitchFamily="18" charset="0"/>
                          </a:rPr>
                          <m:t>c</m:t>
                        </m:r>
                      </m:sub>
                    </m:sSub>
                  </m:oMath>
                </a14:m>
                <a:r>
                  <a:rPr sz="2800" b="0" dirty="0">
                    <a:solidFill>
                      <a:srgbClr val="111111"/>
                    </a:solidFill>
                    <a:latin typeface="Palatino Linotype"/>
                    <a:ea typeface="Palatino Linotype"/>
                    <a:cs typeface="Palatino Linotype"/>
                  </a:rPr>
                  <a:t> masses overlap</a:t>
                </a:r>
                <a:r>
                  <a:rPr lang="en-IN" sz="2800" b="0" dirty="0">
                    <a:solidFill>
                      <a:srgbClr val="111111"/>
                    </a:solidFill>
                    <a:latin typeface="Palatino Linotype"/>
                    <a:ea typeface="Palatino Linotype"/>
                    <a:cs typeface="Palatino Linotype"/>
                  </a:rPr>
                  <a:t>s with</a:t>
                </a:r>
                <a:r>
                  <a:rPr sz="2800" b="0" dirty="0">
                    <a:solidFill>
                      <a:srgbClr val="111111"/>
                    </a:solidFill>
                    <a:latin typeface="Palatino Linotype"/>
                    <a:ea typeface="Palatino Linotype"/>
                    <a:cs typeface="Palatino Linotype"/>
                  </a:rPr>
                  <a:t> several bands</a:t>
                </a:r>
              </a:p>
            </p:txBody>
          </p:sp>
        </mc:Choice>
        <mc:Fallback xmlns="">
          <p:sp>
            <p:nvSpPr>
              <p:cNvPr id="2" name="Title 1">
                <a:extLst>
                  <a:ext uri="{FF2B5EF4-FFF2-40B4-BE49-F238E27FC236}">
                    <a16:creationId xmlns:a16="http://schemas.microsoft.com/office/drawing/2014/main" id="{F14FC643-2B92-45A3-A3AA-05A78E12D4B2}"/>
                  </a:ext>
                </a:extLst>
              </p:cNvPr>
              <p:cNvSpPr>
                <a:spLocks noGrp="1" noRot="1" noChangeAspect="1" noMove="1" noResize="1" noEditPoints="1" noAdjustHandles="1" noChangeArrowheads="1" noChangeShapeType="1" noTextEdit="1"/>
              </p:cNvSpPr>
              <p:nvPr>
                <p:ph type="title"/>
              </p:nvPr>
            </p:nvSpPr>
            <p:spPr>
              <a:xfrm>
                <a:off x="1534668" y="658626"/>
                <a:ext cx="9520142" cy="838200"/>
              </a:xfrm>
              <a:blipFill>
                <a:blip r:embed="rId3"/>
                <a:stretch>
                  <a:fillRect l="-1345"/>
                </a:stretch>
              </a:blipFill>
            </p:spPr>
            <p:txBody>
              <a:bodyPr/>
              <a:lstStyle/>
              <a:p>
                <a:r>
                  <a:rPr lang="en-IN">
                    <a:noFill/>
                  </a:rPr>
                  <a:t> </a:t>
                </a:r>
              </a:p>
            </p:txBody>
          </p:sp>
        </mc:Fallback>
      </mc:AlternateContent>
      <p:pic>
        <p:nvPicPr>
          <p:cNvPr id="8" name="Picture 7"/>
          <p:cNvPicPr>
            <a:picLocks noChangeAspect="1"/>
          </p:cNvPicPr>
          <p:nvPr/>
        </p:nvPicPr>
        <p:blipFill>
          <a:blip r:embed="rId4"/>
          <a:stretch/>
        </p:blipFill>
        <p:spPr>
          <a:xfrm>
            <a:off x="1534668" y="1496826"/>
            <a:ext cx="9520142" cy="4207249"/>
          </a:xfrm>
          <a:prstGeom prst="rect">
            <a:avLst/>
          </a:prstGeom>
        </p:spPr>
      </p:pic>
      <p:sp>
        <p:nvSpPr>
          <p:cNvPr id="4" name="Scientific source and scope">
            <a:extLst>
              <a:ext uri="{FF2B5EF4-FFF2-40B4-BE49-F238E27FC236}">
                <a16:creationId xmlns:a16="http://schemas.microsoft.com/office/drawing/2014/main" id="{7EC08A8E-054C-428B-8919-332B6BE9D9F7}"/>
              </a:ext>
            </a:extLst>
          </p:cNvPr>
          <p:cNvSpPr>
            <a:spLocks noGrp="1"/>
          </p:cNvSpPr>
          <p:nvPr/>
        </p:nvSpPr>
        <p:spPr>
          <a:xfrm>
            <a:off x="1534668" y="5876925"/>
            <a:ext cx="8677275" cy="238125"/>
          </a:xfrm>
          <a:prstGeom prst="rect">
            <a:avLst/>
          </a:prstGeom>
          <a:noFill/>
          <a:ln w="0">
            <a:noFill/>
          </a:ln>
        </p:spPr>
        <p:txBody>
          <a:bodyPr wrap="none" lIns="0" tIns="0" rIns="0" bIns="0" anchor="t">
            <a:noAutofit/>
          </a:bodyPr>
          <a:lstStyle/>
          <a:p>
            <a:pPr algn="l">
              <a:buNone/>
              <a:defRPr sz="1163" b="0">
                <a:solidFill>
                  <a:srgbClr val="555555"/>
                </a:solidFill>
                <a:latin typeface="Palatino Linotype"/>
                <a:ea typeface="Palatino Linotype"/>
                <a:cs typeface="Palatino Linotype"/>
              </a:defRPr>
            </a:pPr>
            <a:r>
              <a:rPr sz="1163" b="0">
                <a:solidFill>
                  <a:srgbClr val="555555"/>
                </a:solidFill>
                <a:latin typeface="Palatino Linotype"/>
                <a:ea typeface="Palatino Linotype"/>
                <a:cs typeface="Palatino Linotype"/>
              </a:rPr>
              <a:t>2019 observations; * Pc(4337): evidence in the 2022 analysis</a:t>
            </a:r>
          </a:p>
        </p:txBody>
      </p:sp>
      <p:sp>
        <p:nvSpPr>
          <p:cNvPr id="5" name="Slide number">
            <a:extLst>
              <a:ext uri="{FF2B5EF4-FFF2-40B4-BE49-F238E27FC236}">
                <a16:creationId xmlns:a16="http://schemas.microsoft.com/office/drawing/2014/main" id="{E3B9AAD5-3217-4835-8E57-BAFCCCC86136}"/>
              </a:ext>
            </a:extLst>
          </p:cNvPr>
          <p:cNvSpPr>
            <a:spLocks noGrp="1"/>
          </p:cNvSpPr>
          <p:nvPr/>
        </p:nvSpPr>
        <p:spPr>
          <a:xfrm>
            <a:off x="10334625" y="5876925"/>
            <a:ext cx="723900" cy="238125"/>
          </a:xfrm>
          <a:prstGeom prst="rect">
            <a:avLst/>
          </a:prstGeom>
          <a:noFill/>
          <a:ln w="0">
            <a:noFill/>
          </a:ln>
        </p:spPr>
        <p:txBody>
          <a:bodyPr wrap="none" lIns="0" tIns="0" rIns="0" bIns="0" anchor="t">
            <a:noAutofit/>
          </a:bodyPr>
          <a:lstStyle/>
          <a:p>
            <a:pPr algn="r">
              <a:buNone/>
              <a:defRPr sz="1200" b="0">
                <a:solidFill>
                  <a:srgbClr val="555555"/>
                </a:solidFill>
                <a:latin typeface="Palatino Linotype"/>
                <a:ea typeface="Palatino Linotype"/>
                <a:cs typeface="Palatino Linotype"/>
              </a:defRPr>
            </a:pPr>
            <a:r>
              <a:rPr sz="1200" b="0">
                <a:solidFill>
                  <a:srgbClr val="555555"/>
                </a:solidFill>
                <a:latin typeface="Palatino Linotype"/>
                <a:ea typeface="Palatino Linotype"/>
                <a:cs typeface="Palatino Linotype"/>
              </a:rPr>
              <a:t>16 / 18</a:t>
            </a:r>
          </a:p>
        </p:txBody>
      </p:sp>
    </p:spTree>
    <p:extLst>
      <p:ext uri="{BB962C8B-B14F-4D97-AF65-F5344CB8AC3E}">
        <p14:creationId xmlns:p14="http://schemas.microsoft.com/office/powerpoint/2010/main" val="41124637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6ECC8-2E5E-67F8-5520-E406F0761474}"/>
              </a:ext>
            </a:extLst>
          </p:cNvPr>
          <p:cNvSpPr>
            <a:spLocks noGrp="1"/>
          </p:cNvSpPr>
          <p:nvPr>
            <p:ph type="title"/>
          </p:nvPr>
        </p:nvSpPr>
        <p:spPr/>
        <p:txBody>
          <a:bodyPr/>
          <a:lstStyle/>
          <a:p>
            <a:r>
              <a:rPr lang="en-US" sz="2800" dirty="0">
                <a:solidFill>
                  <a:srgbClr val="111111"/>
                </a:solidFill>
                <a:latin typeface="Palatino Linotype"/>
              </a:rPr>
              <a:t>Comparison of the lowest hidden-charm masses with other theoretical studies</a:t>
            </a:r>
            <a:endParaRPr lang="en-IN" sz="2800" dirty="0">
              <a:solidFill>
                <a:srgbClr val="111111"/>
              </a:solidFill>
              <a:latin typeface="Palatino Linotype"/>
            </a:endParaRPr>
          </a:p>
        </p:txBody>
      </p:sp>
      <p:graphicFrame>
        <p:nvGraphicFramePr>
          <p:cNvPr id="4" name="Content Placeholder 3">
            <a:extLst>
              <a:ext uri="{FF2B5EF4-FFF2-40B4-BE49-F238E27FC236}">
                <a16:creationId xmlns:a16="http://schemas.microsoft.com/office/drawing/2014/main" id="{3111CD79-7E0E-DFB8-B6E5-8BC806111AA2}"/>
              </a:ext>
            </a:extLst>
          </p:cNvPr>
          <p:cNvGraphicFramePr>
            <a:graphicFrameLocks noGrp="1"/>
          </p:cNvGraphicFramePr>
          <p:nvPr>
            <p:ph idx="1"/>
            <p:extLst>
              <p:ext uri="{D42A27DB-BD31-4B8C-83A1-F6EECF244321}">
                <p14:modId xmlns:p14="http://schemas.microsoft.com/office/powerpoint/2010/main" val="4212711693"/>
              </p:ext>
            </p:extLst>
          </p:nvPr>
        </p:nvGraphicFramePr>
        <p:xfrm>
          <a:off x="1534697" y="2130642"/>
          <a:ext cx="9242795" cy="3746376"/>
        </p:xfrm>
        <a:graphic>
          <a:graphicData uri="http://schemas.openxmlformats.org/drawingml/2006/table">
            <a:tbl>
              <a:tblPr firstRow="1" firstCol="1" bandRow="1">
                <a:tableStyleId>{8A107856-5554-42FB-B03E-39F5DBC370BA}</a:tableStyleId>
              </a:tblPr>
              <a:tblGrid>
                <a:gridCol w="990299">
                  <a:extLst>
                    <a:ext uri="{9D8B030D-6E8A-4147-A177-3AD203B41FA5}">
                      <a16:colId xmlns:a16="http://schemas.microsoft.com/office/drawing/2014/main" val="3229613799"/>
                    </a:ext>
                  </a:extLst>
                </a:gridCol>
                <a:gridCol w="594180">
                  <a:extLst>
                    <a:ext uri="{9D8B030D-6E8A-4147-A177-3AD203B41FA5}">
                      <a16:colId xmlns:a16="http://schemas.microsoft.com/office/drawing/2014/main" val="2455320615"/>
                    </a:ext>
                  </a:extLst>
                </a:gridCol>
                <a:gridCol w="1518460">
                  <a:extLst>
                    <a:ext uri="{9D8B030D-6E8A-4147-A177-3AD203B41FA5}">
                      <a16:colId xmlns:a16="http://schemas.microsoft.com/office/drawing/2014/main" val="3329985878"/>
                    </a:ext>
                  </a:extLst>
                </a:gridCol>
                <a:gridCol w="1353409">
                  <a:extLst>
                    <a:ext uri="{9D8B030D-6E8A-4147-A177-3AD203B41FA5}">
                      <a16:colId xmlns:a16="http://schemas.microsoft.com/office/drawing/2014/main" val="508588802"/>
                    </a:ext>
                  </a:extLst>
                </a:gridCol>
                <a:gridCol w="1353409">
                  <a:extLst>
                    <a:ext uri="{9D8B030D-6E8A-4147-A177-3AD203B41FA5}">
                      <a16:colId xmlns:a16="http://schemas.microsoft.com/office/drawing/2014/main" val="1731167712"/>
                    </a:ext>
                  </a:extLst>
                </a:gridCol>
                <a:gridCol w="1716519">
                  <a:extLst>
                    <a:ext uri="{9D8B030D-6E8A-4147-A177-3AD203B41FA5}">
                      <a16:colId xmlns:a16="http://schemas.microsoft.com/office/drawing/2014/main" val="584879102"/>
                    </a:ext>
                  </a:extLst>
                </a:gridCol>
                <a:gridCol w="1716519">
                  <a:extLst>
                    <a:ext uri="{9D8B030D-6E8A-4147-A177-3AD203B41FA5}">
                      <a16:colId xmlns:a16="http://schemas.microsoft.com/office/drawing/2014/main" val="2459873110"/>
                    </a:ext>
                  </a:extLst>
                </a:gridCol>
              </a:tblGrid>
              <a:tr h="1227240">
                <a:tc>
                  <a:txBody>
                    <a:bodyPr/>
                    <a:lstStyle/>
                    <a:p>
                      <a:pPr marL="0" marR="0" algn="ctr">
                        <a:lnSpc>
                          <a:spcPct val="115000"/>
                        </a:lnSpc>
                        <a:spcAft>
                          <a:spcPts val="1000"/>
                        </a:spcAft>
                        <a:buNone/>
                      </a:pPr>
                      <a:r>
                        <a:rPr lang="en-US" sz="1600" dirty="0">
                          <a:effectLst/>
                        </a:rPr>
                        <a:t>State</a:t>
                      </a:r>
                      <a:endParaRPr lang="en-IN" sz="1600" dirty="0">
                        <a:solidFill>
                          <a:srgbClr val="242424"/>
                        </a:solidFill>
                        <a:effectLst/>
                        <a:latin typeface="DejaVu Serif"/>
                        <a:ea typeface="MS Mincho" panose="02020609040205080304" pitchFamily="49" charset="-128"/>
                        <a:cs typeface="Shruti" panose="020B0502040204020203" pitchFamily="34" charset="0"/>
                      </a:endParaRPr>
                    </a:p>
                  </a:txBody>
                  <a:tcPr marL="69850" marR="69850" marT="57150" marB="57150" anchor="ctr"/>
                </a:tc>
                <a:tc>
                  <a:txBody>
                    <a:bodyPr/>
                    <a:lstStyle/>
                    <a:p>
                      <a:pPr marL="0" marR="0" algn="ctr">
                        <a:lnSpc>
                          <a:spcPct val="115000"/>
                        </a:lnSpc>
                        <a:spcAft>
                          <a:spcPts val="1000"/>
                        </a:spcAft>
                        <a:buNone/>
                      </a:pPr>
                      <a:r>
                        <a:rPr lang="en-US" sz="1600">
                          <a:effectLst/>
                        </a:rPr>
                        <a:t>Jᴾ</a:t>
                      </a:r>
                      <a:endParaRPr lang="en-IN" sz="1600">
                        <a:solidFill>
                          <a:srgbClr val="242424"/>
                        </a:solidFill>
                        <a:effectLst/>
                        <a:latin typeface="DejaVu Serif"/>
                        <a:ea typeface="MS Mincho" panose="02020609040205080304" pitchFamily="49" charset="-128"/>
                        <a:cs typeface="Shruti" panose="020B0502040204020203" pitchFamily="34" charset="0"/>
                      </a:endParaRPr>
                    </a:p>
                  </a:txBody>
                  <a:tcPr marL="69850" marR="69850" marT="57150" marB="57150" anchor="ctr"/>
                </a:tc>
                <a:tc>
                  <a:txBody>
                    <a:bodyPr/>
                    <a:lstStyle/>
                    <a:p>
                      <a:pPr marL="0" marR="0" algn="ctr">
                        <a:lnSpc>
                          <a:spcPct val="115000"/>
                        </a:lnSpc>
                        <a:spcAft>
                          <a:spcPts val="1000"/>
                        </a:spcAft>
                        <a:buNone/>
                      </a:pPr>
                      <a:r>
                        <a:rPr lang="en-US" sz="1600">
                          <a:effectLst/>
                        </a:rPr>
                        <a:t>Present work</a:t>
                      </a:r>
                      <a:endParaRPr lang="en-IN" sz="1600">
                        <a:solidFill>
                          <a:srgbClr val="242424"/>
                        </a:solidFill>
                        <a:effectLst/>
                        <a:latin typeface="DejaVu Serif"/>
                        <a:ea typeface="MS Mincho" panose="02020609040205080304" pitchFamily="49" charset="-128"/>
                        <a:cs typeface="Shruti" panose="020B0502040204020203" pitchFamily="34" charset="0"/>
                      </a:endParaRPr>
                    </a:p>
                  </a:txBody>
                  <a:tcPr marL="69850" marR="69850" marT="57150" marB="57150" anchor="ctr"/>
                </a:tc>
                <a:tc>
                  <a:txBody>
                    <a:bodyPr/>
                    <a:lstStyle/>
                    <a:p>
                      <a:pPr marL="0" marR="0" algn="ctr">
                        <a:lnSpc>
                          <a:spcPct val="115000"/>
                        </a:lnSpc>
                        <a:spcAft>
                          <a:spcPts val="1000"/>
                        </a:spcAft>
                        <a:buNone/>
                      </a:pPr>
                      <a:r>
                        <a:rPr lang="en-US" sz="1600" dirty="0">
                          <a:effectLst/>
                        </a:rPr>
                        <a:t>Extended CMI [89]</a:t>
                      </a:r>
                      <a:endParaRPr lang="en-IN" sz="1600" dirty="0">
                        <a:solidFill>
                          <a:srgbClr val="242424"/>
                        </a:solidFill>
                        <a:effectLst/>
                        <a:latin typeface="DejaVu Serif"/>
                        <a:ea typeface="MS Mincho" panose="02020609040205080304" pitchFamily="49" charset="-128"/>
                        <a:cs typeface="Shruti" panose="020B0502040204020203" pitchFamily="34" charset="0"/>
                      </a:endParaRPr>
                    </a:p>
                  </a:txBody>
                  <a:tcPr marL="69850" marR="69850" marT="57150" marB="57150" anchor="ctr"/>
                </a:tc>
                <a:tc>
                  <a:txBody>
                    <a:bodyPr/>
                    <a:lstStyle/>
                    <a:p>
                      <a:pPr marL="0" marR="0" algn="ctr">
                        <a:lnSpc>
                          <a:spcPct val="115000"/>
                        </a:lnSpc>
                        <a:spcAft>
                          <a:spcPts val="1000"/>
                        </a:spcAft>
                        <a:buNone/>
                      </a:pPr>
                      <a:r>
                        <a:rPr lang="en-US" sz="1600" dirty="0">
                          <a:effectLst/>
                        </a:rPr>
                        <a:t>Diquark model [90]</a:t>
                      </a:r>
                      <a:endParaRPr lang="en-IN" sz="1600" dirty="0">
                        <a:solidFill>
                          <a:srgbClr val="242424"/>
                        </a:solidFill>
                        <a:effectLst/>
                        <a:latin typeface="DejaVu Serif"/>
                        <a:ea typeface="MS Mincho" panose="02020609040205080304" pitchFamily="49" charset="-128"/>
                        <a:cs typeface="Shruti" panose="020B0502040204020203" pitchFamily="34" charset="0"/>
                      </a:endParaRPr>
                    </a:p>
                  </a:txBody>
                  <a:tcPr marL="69850" marR="69850" marT="57150" marB="57150" anchor="ctr"/>
                </a:tc>
                <a:tc>
                  <a:txBody>
                    <a:bodyPr/>
                    <a:lstStyle/>
                    <a:p>
                      <a:pPr marL="0" marR="0" algn="ctr">
                        <a:lnSpc>
                          <a:spcPct val="115000"/>
                        </a:lnSpc>
                        <a:spcAft>
                          <a:spcPts val="1000"/>
                        </a:spcAft>
                        <a:buNone/>
                      </a:pPr>
                      <a:r>
                        <a:rPr lang="en-US" sz="1600" dirty="0">
                          <a:effectLst/>
                        </a:rPr>
                        <a:t>Coupled-channel [91]</a:t>
                      </a:r>
                      <a:endParaRPr lang="en-IN" sz="1600" dirty="0">
                        <a:solidFill>
                          <a:srgbClr val="242424"/>
                        </a:solidFill>
                        <a:effectLst/>
                        <a:latin typeface="DejaVu Serif"/>
                        <a:ea typeface="MS Mincho" panose="02020609040205080304" pitchFamily="49" charset="-128"/>
                        <a:cs typeface="Shruti" panose="020B0502040204020203" pitchFamily="34" charset="0"/>
                      </a:endParaRPr>
                    </a:p>
                  </a:txBody>
                  <a:tcPr marL="69850" marR="69850" marT="57150" marB="57150" anchor="ctr"/>
                </a:tc>
                <a:tc>
                  <a:txBody>
                    <a:bodyPr/>
                    <a:lstStyle/>
                    <a:p>
                      <a:pPr marL="0" marR="0" algn="ctr">
                        <a:lnSpc>
                          <a:spcPct val="115000"/>
                        </a:lnSpc>
                        <a:spcAft>
                          <a:spcPts val="1000"/>
                        </a:spcAft>
                        <a:buNone/>
                      </a:pPr>
                      <a:r>
                        <a:rPr lang="en-US" sz="1600" dirty="0">
                          <a:effectLst/>
                        </a:rPr>
                        <a:t>QCD sum rules [92]</a:t>
                      </a:r>
                      <a:endParaRPr lang="en-IN" sz="1600" dirty="0">
                        <a:solidFill>
                          <a:srgbClr val="242424"/>
                        </a:solidFill>
                        <a:effectLst/>
                        <a:latin typeface="DejaVu Serif"/>
                        <a:ea typeface="MS Mincho" panose="02020609040205080304" pitchFamily="49" charset="-128"/>
                        <a:cs typeface="Shruti" panose="020B0502040204020203" pitchFamily="34" charset="0"/>
                      </a:endParaRPr>
                    </a:p>
                  </a:txBody>
                  <a:tcPr marL="69850" marR="69850" marT="57150" marB="57150" anchor="ctr"/>
                </a:tc>
                <a:extLst>
                  <a:ext uri="{0D108BD9-81ED-4DB2-BD59-A6C34878D82A}">
                    <a16:rowId xmlns:a16="http://schemas.microsoft.com/office/drawing/2014/main" val="141479044"/>
                  </a:ext>
                </a:extLst>
              </a:tr>
              <a:tr h="839712">
                <a:tc>
                  <a:txBody>
                    <a:bodyPr/>
                    <a:lstStyle/>
                    <a:p>
                      <a:pPr marL="0" marR="0" algn="ctr">
                        <a:lnSpc>
                          <a:spcPct val="115000"/>
                        </a:lnSpc>
                        <a:spcAft>
                          <a:spcPts val="1000"/>
                        </a:spcAft>
                        <a:buNone/>
                      </a:pPr>
                      <a:r>
                        <a:rPr lang="en-US" sz="2000">
                          <a:effectLst/>
                        </a:rPr>
                        <a:t>1</a:t>
                      </a:r>
                      <a:r>
                        <a:rPr lang="en-US" sz="2000" baseline="30000">
                          <a:effectLst/>
                        </a:rPr>
                        <a:t>2</a:t>
                      </a:r>
                      <a:r>
                        <a:rPr lang="en-US" sz="2000">
                          <a:effectLst/>
                        </a:rPr>
                        <a:t>S</a:t>
                      </a:r>
                      <a:r>
                        <a:rPr lang="en-US" sz="2000" baseline="-25000">
                          <a:effectLst/>
                        </a:rPr>
                        <a:t>1/2</a:t>
                      </a:r>
                      <a:endParaRPr lang="en-IN" sz="1600">
                        <a:solidFill>
                          <a:srgbClr val="242424"/>
                        </a:solidFill>
                        <a:effectLst/>
                        <a:latin typeface="DejaVu Serif"/>
                        <a:ea typeface="MS Mincho" panose="02020609040205080304" pitchFamily="49" charset="-128"/>
                        <a:cs typeface="Shruti" panose="020B0502040204020203" pitchFamily="34" charset="0"/>
                      </a:endParaRPr>
                    </a:p>
                  </a:txBody>
                  <a:tcPr marL="69850" marR="69850" marT="57150" marB="57150" anchor="ctr"/>
                </a:tc>
                <a:tc>
                  <a:txBody>
                    <a:bodyPr/>
                    <a:lstStyle/>
                    <a:p>
                      <a:pPr marL="0" marR="0" algn="ctr">
                        <a:lnSpc>
                          <a:spcPct val="115000"/>
                        </a:lnSpc>
                        <a:spcAft>
                          <a:spcPts val="1000"/>
                        </a:spcAft>
                        <a:buNone/>
                      </a:pPr>
                      <a:r>
                        <a:rPr lang="en-US" sz="2000">
                          <a:effectLst/>
                        </a:rPr>
                        <a:t>1/2</a:t>
                      </a:r>
                      <a:r>
                        <a:rPr lang="en-US" sz="1600" baseline="30000">
                          <a:effectLst/>
                        </a:rPr>
                        <a:t>−</a:t>
                      </a:r>
                      <a:endParaRPr lang="en-IN" sz="1600">
                        <a:solidFill>
                          <a:srgbClr val="242424"/>
                        </a:solidFill>
                        <a:effectLst/>
                        <a:latin typeface="DejaVu Serif"/>
                        <a:ea typeface="MS Mincho" panose="02020609040205080304" pitchFamily="49" charset="-128"/>
                        <a:cs typeface="Shruti" panose="020B0502040204020203" pitchFamily="34" charset="0"/>
                      </a:endParaRPr>
                    </a:p>
                  </a:txBody>
                  <a:tcPr marL="69850" marR="69850" marT="57150" marB="57150" anchor="ctr"/>
                </a:tc>
                <a:tc>
                  <a:txBody>
                    <a:bodyPr/>
                    <a:lstStyle/>
                    <a:p>
                      <a:pPr marL="0" marR="0" algn="ctr">
                        <a:lnSpc>
                          <a:spcPct val="115000"/>
                        </a:lnSpc>
                        <a:spcAft>
                          <a:spcPts val="1000"/>
                        </a:spcAft>
                        <a:buNone/>
                      </a:pPr>
                      <a:r>
                        <a:rPr lang="en-US" sz="1800">
                          <a:effectLst/>
                        </a:rPr>
                        <a:t>4.140–4.484</a:t>
                      </a:r>
                      <a:endParaRPr lang="en-IN" sz="1600">
                        <a:solidFill>
                          <a:srgbClr val="242424"/>
                        </a:solidFill>
                        <a:effectLst/>
                        <a:latin typeface="DejaVu Serif"/>
                        <a:ea typeface="MS Mincho" panose="02020609040205080304" pitchFamily="49" charset="-128"/>
                        <a:cs typeface="Shruti" panose="020B0502040204020203" pitchFamily="34" charset="0"/>
                      </a:endParaRPr>
                    </a:p>
                  </a:txBody>
                  <a:tcPr marL="69850" marR="69850" marT="57150" marB="57150" anchor="ctr"/>
                </a:tc>
                <a:tc>
                  <a:txBody>
                    <a:bodyPr/>
                    <a:lstStyle/>
                    <a:p>
                      <a:pPr marL="0" marR="0" algn="ctr">
                        <a:lnSpc>
                          <a:spcPct val="115000"/>
                        </a:lnSpc>
                        <a:spcAft>
                          <a:spcPts val="1000"/>
                        </a:spcAft>
                        <a:buNone/>
                      </a:pPr>
                      <a:r>
                        <a:rPr lang="en-US" sz="1800" dirty="0">
                          <a:effectLst/>
                        </a:rPr>
                        <a:t>4.327</a:t>
                      </a:r>
                      <a:endParaRPr lang="en-IN" sz="1600" dirty="0">
                        <a:solidFill>
                          <a:srgbClr val="242424"/>
                        </a:solidFill>
                        <a:effectLst/>
                        <a:latin typeface="DejaVu Serif"/>
                        <a:ea typeface="MS Mincho" panose="02020609040205080304" pitchFamily="49" charset="-128"/>
                        <a:cs typeface="Shruti" panose="020B0502040204020203" pitchFamily="34" charset="0"/>
                      </a:endParaRPr>
                    </a:p>
                  </a:txBody>
                  <a:tcPr marL="69850" marR="69850" marT="57150" marB="57150" anchor="ctr"/>
                </a:tc>
                <a:tc>
                  <a:txBody>
                    <a:bodyPr/>
                    <a:lstStyle/>
                    <a:p>
                      <a:pPr marL="0" marR="0" algn="ctr">
                        <a:lnSpc>
                          <a:spcPct val="115000"/>
                        </a:lnSpc>
                        <a:spcAft>
                          <a:spcPts val="1000"/>
                        </a:spcAft>
                        <a:buNone/>
                      </a:pPr>
                      <a:r>
                        <a:rPr lang="en-US" sz="1800">
                          <a:effectLst/>
                        </a:rPr>
                        <a:t>4.238</a:t>
                      </a:r>
                      <a:endParaRPr lang="en-IN" sz="1600">
                        <a:solidFill>
                          <a:srgbClr val="242424"/>
                        </a:solidFill>
                        <a:effectLst/>
                        <a:latin typeface="DejaVu Serif"/>
                        <a:ea typeface="MS Mincho" panose="02020609040205080304" pitchFamily="49" charset="-128"/>
                        <a:cs typeface="Shruti" panose="020B0502040204020203" pitchFamily="34" charset="0"/>
                      </a:endParaRPr>
                    </a:p>
                  </a:txBody>
                  <a:tcPr marL="69850" marR="69850" marT="57150" marB="57150" anchor="ctr"/>
                </a:tc>
                <a:tc>
                  <a:txBody>
                    <a:bodyPr/>
                    <a:lstStyle/>
                    <a:p>
                      <a:pPr marL="0" marR="0" algn="ctr">
                        <a:lnSpc>
                          <a:spcPct val="115000"/>
                        </a:lnSpc>
                        <a:spcAft>
                          <a:spcPts val="1000"/>
                        </a:spcAft>
                        <a:buNone/>
                      </a:pPr>
                      <a:r>
                        <a:rPr lang="en-US" sz="1800">
                          <a:effectLst/>
                        </a:rPr>
                        <a:t>4.313</a:t>
                      </a:r>
                      <a:endParaRPr lang="en-IN" sz="1600">
                        <a:solidFill>
                          <a:srgbClr val="242424"/>
                        </a:solidFill>
                        <a:effectLst/>
                        <a:latin typeface="DejaVu Serif"/>
                        <a:ea typeface="MS Mincho" panose="02020609040205080304" pitchFamily="49" charset="-128"/>
                        <a:cs typeface="Shruti" panose="020B0502040204020203" pitchFamily="34" charset="0"/>
                      </a:endParaRPr>
                    </a:p>
                  </a:txBody>
                  <a:tcPr marL="69850" marR="69850" marT="57150" marB="57150" anchor="ctr"/>
                </a:tc>
                <a:tc>
                  <a:txBody>
                    <a:bodyPr/>
                    <a:lstStyle/>
                    <a:p>
                      <a:pPr marL="0" marR="0" algn="ctr">
                        <a:lnSpc>
                          <a:spcPct val="115000"/>
                        </a:lnSpc>
                        <a:spcAft>
                          <a:spcPts val="1000"/>
                        </a:spcAft>
                        <a:buNone/>
                      </a:pPr>
                      <a:r>
                        <a:rPr lang="en-US" sz="1800">
                          <a:effectLst/>
                        </a:rPr>
                        <a:t>4.20 ± 0.11</a:t>
                      </a:r>
                      <a:endParaRPr lang="en-IN" sz="1600">
                        <a:solidFill>
                          <a:srgbClr val="242424"/>
                        </a:solidFill>
                        <a:effectLst/>
                        <a:latin typeface="DejaVu Serif"/>
                        <a:ea typeface="MS Mincho" panose="02020609040205080304" pitchFamily="49" charset="-128"/>
                        <a:cs typeface="Shruti" panose="020B0502040204020203" pitchFamily="34" charset="0"/>
                      </a:endParaRPr>
                    </a:p>
                  </a:txBody>
                  <a:tcPr marL="69850" marR="69850" marT="57150" marB="57150" anchor="ctr"/>
                </a:tc>
                <a:extLst>
                  <a:ext uri="{0D108BD9-81ED-4DB2-BD59-A6C34878D82A}">
                    <a16:rowId xmlns:a16="http://schemas.microsoft.com/office/drawing/2014/main" val="1151080425"/>
                  </a:ext>
                </a:extLst>
              </a:tr>
              <a:tr h="839712">
                <a:tc>
                  <a:txBody>
                    <a:bodyPr/>
                    <a:lstStyle/>
                    <a:p>
                      <a:pPr marL="0" marR="0" algn="ctr">
                        <a:lnSpc>
                          <a:spcPct val="115000"/>
                        </a:lnSpc>
                        <a:spcAft>
                          <a:spcPts val="1000"/>
                        </a:spcAft>
                        <a:buNone/>
                      </a:pPr>
                      <a:r>
                        <a:rPr lang="en-US" sz="2000">
                          <a:effectLst/>
                        </a:rPr>
                        <a:t>1</a:t>
                      </a:r>
                      <a:r>
                        <a:rPr lang="en-US" sz="2000" baseline="30000">
                          <a:effectLst/>
                        </a:rPr>
                        <a:t>4</a:t>
                      </a:r>
                      <a:r>
                        <a:rPr lang="en-US" sz="2000">
                          <a:effectLst/>
                        </a:rPr>
                        <a:t>S</a:t>
                      </a:r>
                      <a:r>
                        <a:rPr lang="en-US" sz="2000" baseline="-25000">
                          <a:effectLst/>
                        </a:rPr>
                        <a:t>3/2</a:t>
                      </a:r>
                      <a:endParaRPr lang="en-IN" sz="1600">
                        <a:solidFill>
                          <a:srgbClr val="242424"/>
                        </a:solidFill>
                        <a:effectLst/>
                        <a:latin typeface="DejaVu Serif"/>
                        <a:ea typeface="MS Mincho" panose="02020609040205080304" pitchFamily="49" charset="-128"/>
                        <a:cs typeface="Shruti" panose="020B0502040204020203" pitchFamily="34" charset="0"/>
                      </a:endParaRPr>
                    </a:p>
                  </a:txBody>
                  <a:tcPr marL="69850" marR="69850" marT="57150" marB="57150" anchor="ctr"/>
                </a:tc>
                <a:tc>
                  <a:txBody>
                    <a:bodyPr/>
                    <a:lstStyle/>
                    <a:p>
                      <a:pPr marL="0" marR="0" algn="ctr">
                        <a:lnSpc>
                          <a:spcPct val="115000"/>
                        </a:lnSpc>
                        <a:spcAft>
                          <a:spcPts val="1000"/>
                        </a:spcAft>
                        <a:buNone/>
                      </a:pPr>
                      <a:r>
                        <a:rPr lang="en-US" sz="2000">
                          <a:effectLst/>
                        </a:rPr>
                        <a:t>3/2</a:t>
                      </a:r>
                      <a:r>
                        <a:rPr lang="en-US" sz="1600" baseline="30000">
                          <a:effectLst/>
                        </a:rPr>
                        <a:t>−</a:t>
                      </a:r>
                      <a:endParaRPr lang="en-IN" sz="1600">
                        <a:solidFill>
                          <a:srgbClr val="242424"/>
                        </a:solidFill>
                        <a:effectLst/>
                        <a:latin typeface="DejaVu Serif"/>
                        <a:ea typeface="MS Mincho" panose="02020609040205080304" pitchFamily="49" charset="-128"/>
                        <a:cs typeface="Shruti" panose="020B0502040204020203" pitchFamily="34" charset="0"/>
                      </a:endParaRPr>
                    </a:p>
                  </a:txBody>
                  <a:tcPr marL="69850" marR="69850" marT="57150" marB="57150" anchor="ctr"/>
                </a:tc>
                <a:tc>
                  <a:txBody>
                    <a:bodyPr/>
                    <a:lstStyle/>
                    <a:p>
                      <a:pPr marL="0" marR="0" algn="ctr">
                        <a:lnSpc>
                          <a:spcPct val="115000"/>
                        </a:lnSpc>
                        <a:spcAft>
                          <a:spcPts val="1000"/>
                        </a:spcAft>
                        <a:buNone/>
                      </a:pPr>
                      <a:r>
                        <a:rPr lang="en-US" sz="1800">
                          <a:effectLst/>
                        </a:rPr>
                        <a:t>4.199–4.497</a:t>
                      </a:r>
                      <a:endParaRPr lang="en-IN" sz="1600">
                        <a:solidFill>
                          <a:srgbClr val="242424"/>
                        </a:solidFill>
                        <a:effectLst/>
                        <a:latin typeface="DejaVu Serif"/>
                        <a:ea typeface="MS Mincho" panose="02020609040205080304" pitchFamily="49" charset="-128"/>
                        <a:cs typeface="Shruti" panose="020B0502040204020203" pitchFamily="34" charset="0"/>
                      </a:endParaRPr>
                    </a:p>
                  </a:txBody>
                  <a:tcPr marL="69850" marR="69850" marT="57150" marB="57150" anchor="ctr"/>
                </a:tc>
                <a:tc>
                  <a:txBody>
                    <a:bodyPr/>
                    <a:lstStyle/>
                    <a:p>
                      <a:pPr marL="0" marR="0" algn="ctr">
                        <a:lnSpc>
                          <a:spcPct val="115000"/>
                        </a:lnSpc>
                        <a:spcAft>
                          <a:spcPts val="1000"/>
                        </a:spcAft>
                        <a:buNone/>
                      </a:pPr>
                      <a:r>
                        <a:rPr lang="en-US" sz="1800" dirty="0">
                          <a:effectLst/>
                        </a:rPr>
                        <a:t>4.367</a:t>
                      </a:r>
                      <a:endParaRPr lang="en-IN" sz="1600" dirty="0">
                        <a:solidFill>
                          <a:srgbClr val="242424"/>
                        </a:solidFill>
                        <a:effectLst/>
                        <a:latin typeface="DejaVu Serif"/>
                        <a:ea typeface="MS Mincho" panose="02020609040205080304" pitchFamily="49" charset="-128"/>
                        <a:cs typeface="Shruti" panose="020B0502040204020203" pitchFamily="34" charset="0"/>
                      </a:endParaRPr>
                    </a:p>
                  </a:txBody>
                  <a:tcPr marL="69850" marR="69850" marT="57150" marB="57150" anchor="ctr"/>
                </a:tc>
                <a:tc>
                  <a:txBody>
                    <a:bodyPr/>
                    <a:lstStyle/>
                    <a:p>
                      <a:pPr marL="0" marR="0" algn="ctr">
                        <a:lnSpc>
                          <a:spcPct val="115000"/>
                        </a:lnSpc>
                        <a:spcAft>
                          <a:spcPts val="1000"/>
                        </a:spcAft>
                        <a:buNone/>
                      </a:pPr>
                      <a:r>
                        <a:rPr lang="en-US" sz="1800">
                          <a:effectLst/>
                        </a:rPr>
                        <a:t>4.284</a:t>
                      </a:r>
                      <a:endParaRPr lang="en-IN" sz="1600">
                        <a:solidFill>
                          <a:srgbClr val="242424"/>
                        </a:solidFill>
                        <a:effectLst/>
                        <a:latin typeface="DejaVu Serif"/>
                        <a:ea typeface="MS Mincho" panose="02020609040205080304" pitchFamily="49" charset="-128"/>
                        <a:cs typeface="Shruti" panose="020B0502040204020203" pitchFamily="34" charset="0"/>
                      </a:endParaRPr>
                    </a:p>
                  </a:txBody>
                  <a:tcPr marL="69850" marR="69850" marT="57150" marB="57150" anchor="ctr"/>
                </a:tc>
                <a:tc>
                  <a:txBody>
                    <a:bodyPr/>
                    <a:lstStyle/>
                    <a:p>
                      <a:pPr marL="0" marR="0" algn="ctr">
                        <a:lnSpc>
                          <a:spcPct val="115000"/>
                        </a:lnSpc>
                        <a:spcAft>
                          <a:spcPts val="1000"/>
                        </a:spcAft>
                        <a:buNone/>
                      </a:pPr>
                      <a:r>
                        <a:rPr lang="en-US" sz="1800">
                          <a:effectLst/>
                        </a:rPr>
                        <a:t>4.369</a:t>
                      </a:r>
                      <a:endParaRPr lang="en-IN" sz="1600">
                        <a:solidFill>
                          <a:srgbClr val="242424"/>
                        </a:solidFill>
                        <a:effectLst/>
                        <a:latin typeface="DejaVu Serif"/>
                        <a:ea typeface="MS Mincho" panose="02020609040205080304" pitchFamily="49" charset="-128"/>
                        <a:cs typeface="Shruti" panose="020B0502040204020203" pitchFamily="34" charset="0"/>
                      </a:endParaRPr>
                    </a:p>
                  </a:txBody>
                  <a:tcPr marL="69850" marR="69850" marT="57150" marB="57150" anchor="ctr"/>
                </a:tc>
                <a:tc>
                  <a:txBody>
                    <a:bodyPr/>
                    <a:lstStyle/>
                    <a:p>
                      <a:pPr marL="0" marR="0" algn="ctr">
                        <a:lnSpc>
                          <a:spcPct val="115000"/>
                        </a:lnSpc>
                        <a:spcAft>
                          <a:spcPts val="1000"/>
                        </a:spcAft>
                        <a:buNone/>
                      </a:pPr>
                      <a:r>
                        <a:rPr lang="en-US" sz="1800">
                          <a:effectLst/>
                        </a:rPr>
                        <a:t>4.34 ± 0.11</a:t>
                      </a:r>
                      <a:endParaRPr lang="en-IN" sz="1600">
                        <a:solidFill>
                          <a:srgbClr val="242424"/>
                        </a:solidFill>
                        <a:effectLst/>
                        <a:latin typeface="DejaVu Serif"/>
                        <a:ea typeface="MS Mincho" panose="02020609040205080304" pitchFamily="49" charset="-128"/>
                        <a:cs typeface="Shruti" panose="020B0502040204020203" pitchFamily="34" charset="0"/>
                      </a:endParaRPr>
                    </a:p>
                  </a:txBody>
                  <a:tcPr marL="69850" marR="69850" marT="57150" marB="57150" anchor="ctr"/>
                </a:tc>
                <a:extLst>
                  <a:ext uri="{0D108BD9-81ED-4DB2-BD59-A6C34878D82A}">
                    <a16:rowId xmlns:a16="http://schemas.microsoft.com/office/drawing/2014/main" val="578370260"/>
                  </a:ext>
                </a:extLst>
              </a:tr>
              <a:tr h="839712">
                <a:tc>
                  <a:txBody>
                    <a:bodyPr/>
                    <a:lstStyle/>
                    <a:p>
                      <a:pPr marL="0" marR="0" algn="ctr">
                        <a:lnSpc>
                          <a:spcPct val="115000"/>
                        </a:lnSpc>
                        <a:spcAft>
                          <a:spcPts val="1000"/>
                        </a:spcAft>
                        <a:buNone/>
                      </a:pPr>
                      <a:r>
                        <a:rPr lang="en-US" sz="2000">
                          <a:effectLst/>
                        </a:rPr>
                        <a:t>1</a:t>
                      </a:r>
                      <a:r>
                        <a:rPr lang="en-US" sz="2000" baseline="30000">
                          <a:effectLst/>
                        </a:rPr>
                        <a:t>6</a:t>
                      </a:r>
                      <a:r>
                        <a:rPr lang="en-US" sz="2000">
                          <a:effectLst/>
                        </a:rPr>
                        <a:t>S</a:t>
                      </a:r>
                      <a:r>
                        <a:rPr lang="en-US" sz="2000" baseline="-25000">
                          <a:effectLst/>
                        </a:rPr>
                        <a:t>5/2</a:t>
                      </a:r>
                      <a:endParaRPr lang="en-IN" sz="1600">
                        <a:solidFill>
                          <a:srgbClr val="242424"/>
                        </a:solidFill>
                        <a:effectLst/>
                        <a:latin typeface="DejaVu Serif"/>
                        <a:ea typeface="MS Mincho" panose="02020609040205080304" pitchFamily="49" charset="-128"/>
                        <a:cs typeface="Shruti" panose="020B0502040204020203" pitchFamily="34" charset="0"/>
                      </a:endParaRPr>
                    </a:p>
                  </a:txBody>
                  <a:tcPr marL="69850" marR="69850" marT="57150" marB="57150" anchor="ctr"/>
                </a:tc>
                <a:tc>
                  <a:txBody>
                    <a:bodyPr/>
                    <a:lstStyle/>
                    <a:p>
                      <a:pPr marL="0" marR="0" algn="ctr">
                        <a:lnSpc>
                          <a:spcPct val="115000"/>
                        </a:lnSpc>
                        <a:spcAft>
                          <a:spcPts val="1000"/>
                        </a:spcAft>
                        <a:buNone/>
                      </a:pPr>
                      <a:r>
                        <a:rPr lang="en-US" sz="2000">
                          <a:effectLst/>
                        </a:rPr>
                        <a:t>5/2</a:t>
                      </a:r>
                      <a:r>
                        <a:rPr lang="en-US" sz="1600" baseline="30000">
                          <a:effectLst/>
                        </a:rPr>
                        <a:t>−</a:t>
                      </a:r>
                      <a:endParaRPr lang="en-IN" sz="1600">
                        <a:solidFill>
                          <a:srgbClr val="242424"/>
                        </a:solidFill>
                        <a:effectLst/>
                        <a:latin typeface="DejaVu Serif"/>
                        <a:ea typeface="MS Mincho" panose="02020609040205080304" pitchFamily="49" charset="-128"/>
                        <a:cs typeface="Shruti" panose="020B0502040204020203" pitchFamily="34" charset="0"/>
                      </a:endParaRPr>
                    </a:p>
                  </a:txBody>
                  <a:tcPr marL="69850" marR="69850" marT="57150" marB="57150" anchor="ctr"/>
                </a:tc>
                <a:tc>
                  <a:txBody>
                    <a:bodyPr/>
                    <a:lstStyle/>
                    <a:p>
                      <a:pPr marL="0" marR="0" algn="ctr">
                        <a:lnSpc>
                          <a:spcPct val="115000"/>
                        </a:lnSpc>
                        <a:spcAft>
                          <a:spcPts val="1000"/>
                        </a:spcAft>
                        <a:buNone/>
                      </a:pPr>
                      <a:r>
                        <a:rPr lang="en-US" sz="1800">
                          <a:effectLst/>
                        </a:rPr>
                        <a:t>4.407–4.659</a:t>
                      </a:r>
                      <a:endParaRPr lang="en-IN" sz="1600">
                        <a:solidFill>
                          <a:srgbClr val="242424"/>
                        </a:solidFill>
                        <a:effectLst/>
                        <a:latin typeface="DejaVu Serif"/>
                        <a:ea typeface="MS Mincho" panose="02020609040205080304" pitchFamily="49" charset="-128"/>
                        <a:cs typeface="Shruti" panose="020B0502040204020203" pitchFamily="34" charset="0"/>
                      </a:endParaRPr>
                    </a:p>
                  </a:txBody>
                  <a:tcPr marL="69850" marR="69850" marT="57150" marB="57150" anchor="ctr"/>
                </a:tc>
                <a:tc>
                  <a:txBody>
                    <a:bodyPr/>
                    <a:lstStyle/>
                    <a:p>
                      <a:pPr marL="0" marR="0" algn="ctr">
                        <a:lnSpc>
                          <a:spcPct val="115000"/>
                        </a:lnSpc>
                        <a:spcAft>
                          <a:spcPts val="1000"/>
                        </a:spcAft>
                        <a:buNone/>
                      </a:pPr>
                      <a:r>
                        <a:rPr lang="en-US" sz="1800">
                          <a:effectLst/>
                        </a:rPr>
                        <a:t>4.546</a:t>
                      </a:r>
                      <a:endParaRPr lang="en-IN" sz="1600">
                        <a:solidFill>
                          <a:srgbClr val="242424"/>
                        </a:solidFill>
                        <a:effectLst/>
                        <a:latin typeface="DejaVu Serif"/>
                        <a:ea typeface="MS Mincho" panose="02020609040205080304" pitchFamily="49" charset="-128"/>
                        <a:cs typeface="Shruti" panose="020B0502040204020203" pitchFamily="34" charset="0"/>
                      </a:endParaRPr>
                    </a:p>
                  </a:txBody>
                  <a:tcPr marL="69850" marR="69850" marT="57150" marB="57150" anchor="ctr"/>
                </a:tc>
                <a:tc>
                  <a:txBody>
                    <a:bodyPr/>
                    <a:lstStyle/>
                    <a:p>
                      <a:pPr marL="0" marR="0" algn="ctr">
                        <a:lnSpc>
                          <a:spcPct val="115000"/>
                        </a:lnSpc>
                        <a:spcAft>
                          <a:spcPts val="1000"/>
                        </a:spcAft>
                        <a:buNone/>
                      </a:pPr>
                      <a:r>
                        <a:rPr lang="en-US" sz="1800">
                          <a:effectLst/>
                        </a:rPr>
                        <a:t>4.451</a:t>
                      </a:r>
                      <a:endParaRPr lang="en-IN" sz="1600">
                        <a:solidFill>
                          <a:srgbClr val="242424"/>
                        </a:solidFill>
                        <a:effectLst/>
                        <a:latin typeface="DejaVu Serif"/>
                        <a:ea typeface="MS Mincho" panose="02020609040205080304" pitchFamily="49" charset="-128"/>
                        <a:cs typeface="Shruti" panose="020B0502040204020203" pitchFamily="34" charset="0"/>
                      </a:endParaRPr>
                    </a:p>
                  </a:txBody>
                  <a:tcPr marL="69850" marR="69850" marT="57150" marB="57150" anchor="ctr"/>
                </a:tc>
                <a:tc>
                  <a:txBody>
                    <a:bodyPr/>
                    <a:lstStyle/>
                    <a:p>
                      <a:pPr marL="0" marR="0" algn="ctr">
                        <a:lnSpc>
                          <a:spcPct val="115000"/>
                        </a:lnSpc>
                        <a:spcAft>
                          <a:spcPts val="1000"/>
                        </a:spcAft>
                        <a:buNone/>
                      </a:pPr>
                      <a:r>
                        <a:rPr lang="en-US" sz="1800" dirty="0">
                          <a:effectLst/>
                        </a:rPr>
                        <a:t>4.522</a:t>
                      </a:r>
                      <a:endParaRPr lang="en-IN" sz="1600" dirty="0">
                        <a:solidFill>
                          <a:srgbClr val="242424"/>
                        </a:solidFill>
                        <a:effectLst/>
                        <a:latin typeface="DejaVu Serif"/>
                        <a:ea typeface="MS Mincho" panose="02020609040205080304" pitchFamily="49" charset="-128"/>
                        <a:cs typeface="Shruti" panose="020B0502040204020203" pitchFamily="34" charset="0"/>
                      </a:endParaRPr>
                    </a:p>
                  </a:txBody>
                  <a:tcPr marL="69850" marR="69850" marT="57150" marB="57150" anchor="ctr"/>
                </a:tc>
                <a:tc>
                  <a:txBody>
                    <a:bodyPr/>
                    <a:lstStyle/>
                    <a:p>
                      <a:pPr marL="0" marR="0" algn="ctr">
                        <a:lnSpc>
                          <a:spcPct val="115000"/>
                        </a:lnSpc>
                        <a:spcAft>
                          <a:spcPts val="1000"/>
                        </a:spcAft>
                        <a:buNone/>
                      </a:pPr>
                      <a:r>
                        <a:rPr lang="en-US" sz="1800" dirty="0">
                          <a:effectLst/>
                        </a:rPr>
                        <a:t>4.38 ± 0.11</a:t>
                      </a:r>
                      <a:endParaRPr lang="en-IN" sz="1600" dirty="0">
                        <a:solidFill>
                          <a:srgbClr val="242424"/>
                        </a:solidFill>
                        <a:effectLst/>
                        <a:latin typeface="DejaVu Serif"/>
                        <a:ea typeface="MS Mincho" panose="02020609040205080304" pitchFamily="49" charset="-128"/>
                        <a:cs typeface="Shruti" panose="020B0502040204020203" pitchFamily="34" charset="0"/>
                      </a:endParaRPr>
                    </a:p>
                  </a:txBody>
                  <a:tcPr marL="69850" marR="69850" marT="57150" marB="57150" anchor="ctr"/>
                </a:tc>
                <a:extLst>
                  <a:ext uri="{0D108BD9-81ED-4DB2-BD59-A6C34878D82A}">
                    <a16:rowId xmlns:a16="http://schemas.microsoft.com/office/drawing/2014/main" val="889927078"/>
                  </a:ext>
                </a:extLst>
              </a:tr>
            </a:tbl>
          </a:graphicData>
        </a:graphic>
      </p:graphicFrame>
    </p:spTree>
    <p:extLst>
      <p:ext uri="{BB962C8B-B14F-4D97-AF65-F5344CB8AC3E}">
        <p14:creationId xmlns:p14="http://schemas.microsoft.com/office/powerpoint/2010/main" val="14905748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CFB98-E608-F1C9-2A44-C754FE011FB5}"/>
              </a:ext>
            </a:extLst>
          </p:cNvPr>
          <p:cNvSpPr>
            <a:spLocks noGrp="1"/>
          </p:cNvSpPr>
          <p:nvPr>
            <p:ph type="title"/>
          </p:nvPr>
        </p:nvSpPr>
        <p:spPr>
          <a:xfrm>
            <a:off x="1531737" y="760131"/>
            <a:ext cx="9520158" cy="1049235"/>
          </a:xfrm>
        </p:spPr>
        <p:txBody>
          <a:bodyPr/>
          <a:lstStyle/>
          <a:p>
            <a:r>
              <a:rPr lang="en-IN" dirty="0"/>
              <a:t>Results and physical interpretation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A9A5253-70D0-2D15-E1EE-165540A3BEF1}"/>
                  </a:ext>
                </a:extLst>
              </p:cNvPr>
              <p:cNvSpPr>
                <a:spLocks noGrp="1"/>
              </p:cNvSpPr>
              <p:nvPr>
                <p:ph idx="1"/>
              </p:nvPr>
            </p:nvSpPr>
            <p:spPr>
              <a:xfrm>
                <a:off x="1534696" y="2130641"/>
                <a:ext cx="9520158" cy="4367812"/>
              </a:xfrm>
            </p:spPr>
            <p:txBody>
              <a:bodyPr>
                <a:noAutofit/>
              </a:bodyPr>
              <a:lstStyle/>
              <a:p>
                <a:r>
                  <a:rPr lang="en-IN" sz="1800" dirty="0"/>
                  <a:t>The Regge construction constrains the hidden-charm ground-state masses to </a:t>
                </a:r>
                <a14:m>
                  <m:oMath xmlns:m="http://schemas.openxmlformats.org/officeDocument/2006/math">
                    <m:r>
                      <a:rPr lang="en-IN" sz="1800" i="1" dirty="0" smtClean="0">
                        <a:latin typeface="Cambria Math" panose="02040503050406030204" pitchFamily="18" charset="0"/>
                      </a:rPr>
                      <m:t>(4.140</m:t>
                    </m:r>
                    <m:r>
                      <a:rPr lang="en-IN" sz="1800" b="0" i="1" dirty="0" smtClean="0">
                        <a:latin typeface="Cambria Math" panose="02040503050406030204" pitchFamily="18" charset="0"/>
                      </a:rPr>
                      <m:t> − </m:t>
                    </m:r>
                    <m:r>
                      <a:rPr lang="en-IN" sz="1800" i="1" dirty="0" smtClean="0">
                        <a:latin typeface="Cambria Math" panose="02040503050406030204" pitchFamily="18" charset="0"/>
                      </a:rPr>
                      <m:t>4.484) </m:t>
                    </m:r>
                  </m:oMath>
                </a14:m>
                <a:r>
                  <a:rPr lang="en-IN" sz="1800" dirty="0"/>
                  <a:t>GeV for (</a:t>
                </a:r>
                <a14:m>
                  <m:oMath xmlns:m="http://schemas.openxmlformats.org/officeDocument/2006/math">
                    <m:sSup>
                      <m:sSupPr>
                        <m:ctrlPr>
                          <a:rPr lang="en-IN" sz="1800" i="1" dirty="0" smtClean="0">
                            <a:latin typeface="Cambria Math" panose="02040503050406030204" pitchFamily="18" charset="0"/>
                          </a:rPr>
                        </m:ctrlPr>
                      </m:sSupPr>
                      <m:e>
                        <m:r>
                          <a:rPr lang="en-IN" sz="1800" i="1" dirty="0" smtClean="0">
                            <a:latin typeface="Cambria Math" panose="02040503050406030204" pitchFamily="18" charset="0"/>
                          </a:rPr>
                          <m:t>𝐽</m:t>
                        </m:r>
                      </m:e>
                      <m:sup>
                        <m:r>
                          <a:rPr lang="en-IN" sz="1800" i="1" dirty="0" smtClean="0">
                            <a:latin typeface="Cambria Math" panose="02040503050406030204" pitchFamily="18" charset="0"/>
                          </a:rPr>
                          <m:t>𝑃</m:t>
                        </m:r>
                      </m:sup>
                    </m:sSup>
                    <m:r>
                      <a:rPr lang="en-IN" sz="1800" i="1" dirty="0" smtClean="0">
                        <a:latin typeface="Cambria Math" panose="02040503050406030204" pitchFamily="18" charset="0"/>
                      </a:rPr>
                      <m:t>=1</m:t>
                    </m:r>
                    <m:r>
                      <m:rPr>
                        <m:lit/>
                      </m:rPr>
                      <a:rPr lang="en-IN" sz="1800" i="1" dirty="0" smtClean="0">
                        <a:latin typeface="Cambria Math" panose="02040503050406030204" pitchFamily="18" charset="0"/>
                      </a:rPr>
                      <m:t>/</m:t>
                    </m:r>
                    <m:sSup>
                      <m:sSupPr>
                        <m:ctrlPr>
                          <a:rPr lang="en-IN" sz="1800" i="1" dirty="0" smtClean="0">
                            <a:latin typeface="Cambria Math" panose="02040503050406030204" pitchFamily="18" charset="0"/>
                          </a:rPr>
                        </m:ctrlPr>
                      </m:sSupPr>
                      <m:e>
                        <m:r>
                          <a:rPr lang="en-IN" sz="1800" i="1" dirty="0" smtClean="0">
                            <a:latin typeface="Cambria Math" panose="02040503050406030204" pitchFamily="18" charset="0"/>
                          </a:rPr>
                          <m:t>2</m:t>
                        </m:r>
                      </m:e>
                      <m:sup>
                        <m:r>
                          <a:rPr lang="en-IN" sz="1800" i="1" dirty="0" smtClean="0">
                            <a:latin typeface="Cambria Math" panose="02040503050406030204" pitchFamily="18" charset="0"/>
                          </a:rPr>
                          <m:t>−</m:t>
                        </m:r>
                      </m:sup>
                    </m:sSup>
                  </m:oMath>
                </a14:m>
                <a:r>
                  <a:rPr lang="en-IN" sz="1800" dirty="0"/>
                  <a:t>), (</a:t>
                </a:r>
                <a14:m>
                  <m:oMath xmlns:m="http://schemas.openxmlformats.org/officeDocument/2006/math">
                    <m:r>
                      <a:rPr lang="en-IN" sz="1800" i="1" dirty="0" smtClean="0">
                        <a:latin typeface="Cambria Math" panose="02040503050406030204" pitchFamily="18" charset="0"/>
                      </a:rPr>
                      <m:t>4.199</m:t>
                    </m:r>
                    <m:r>
                      <a:rPr lang="en-IN" sz="1800" b="0" i="1" dirty="0" smtClean="0">
                        <a:latin typeface="Cambria Math" panose="02040503050406030204" pitchFamily="18" charset="0"/>
                      </a:rPr>
                      <m:t> − </m:t>
                    </m:r>
                    <m:r>
                      <a:rPr lang="en-IN" sz="1800" i="1" dirty="0" smtClean="0">
                        <a:latin typeface="Cambria Math" panose="02040503050406030204" pitchFamily="18" charset="0"/>
                      </a:rPr>
                      <m:t>4.497</m:t>
                    </m:r>
                  </m:oMath>
                </a14:m>
                <a:r>
                  <a:rPr lang="en-IN" sz="1800" dirty="0"/>
                  <a:t>) GeV for (</a:t>
                </a:r>
                <a14:m>
                  <m:oMath xmlns:m="http://schemas.openxmlformats.org/officeDocument/2006/math">
                    <m:sSup>
                      <m:sSupPr>
                        <m:ctrlPr>
                          <a:rPr lang="en-IN" sz="1800" i="1" dirty="0" smtClean="0">
                            <a:latin typeface="Cambria Math" panose="02040503050406030204" pitchFamily="18" charset="0"/>
                          </a:rPr>
                        </m:ctrlPr>
                      </m:sSupPr>
                      <m:e>
                        <m:r>
                          <a:rPr lang="en-IN" sz="1800" i="1" dirty="0" smtClean="0">
                            <a:latin typeface="Cambria Math" panose="02040503050406030204" pitchFamily="18" charset="0"/>
                          </a:rPr>
                          <m:t>𝐽</m:t>
                        </m:r>
                      </m:e>
                      <m:sup>
                        <m:r>
                          <a:rPr lang="en-IN" sz="1800" i="1" dirty="0" smtClean="0">
                            <a:latin typeface="Cambria Math" panose="02040503050406030204" pitchFamily="18" charset="0"/>
                          </a:rPr>
                          <m:t>𝑃</m:t>
                        </m:r>
                      </m:sup>
                    </m:sSup>
                    <m:r>
                      <a:rPr lang="en-IN" sz="1800" i="1" dirty="0" smtClean="0">
                        <a:latin typeface="Cambria Math" panose="02040503050406030204" pitchFamily="18" charset="0"/>
                      </a:rPr>
                      <m:t>=3</m:t>
                    </m:r>
                    <m:r>
                      <m:rPr>
                        <m:lit/>
                      </m:rPr>
                      <a:rPr lang="en-IN" sz="1800" i="1" dirty="0" smtClean="0">
                        <a:latin typeface="Cambria Math" panose="02040503050406030204" pitchFamily="18" charset="0"/>
                      </a:rPr>
                      <m:t>/</m:t>
                    </m:r>
                    <m:sSup>
                      <m:sSupPr>
                        <m:ctrlPr>
                          <a:rPr lang="en-IN" sz="1800" i="1" dirty="0" smtClean="0">
                            <a:latin typeface="Cambria Math" panose="02040503050406030204" pitchFamily="18" charset="0"/>
                          </a:rPr>
                        </m:ctrlPr>
                      </m:sSupPr>
                      <m:e>
                        <m:r>
                          <a:rPr lang="en-IN" sz="1800" i="1" dirty="0" smtClean="0">
                            <a:latin typeface="Cambria Math" panose="02040503050406030204" pitchFamily="18" charset="0"/>
                          </a:rPr>
                          <m:t>2</m:t>
                        </m:r>
                      </m:e>
                      <m:sup>
                        <m:r>
                          <a:rPr lang="en-IN" sz="1800" i="1" dirty="0" smtClean="0">
                            <a:latin typeface="Cambria Math" panose="02040503050406030204" pitchFamily="18" charset="0"/>
                          </a:rPr>
                          <m:t>−</m:t>
                        </m:r>
                      </m:sup>
                    </m:sSup>
                  </m:oMath>
                </a14:m>
                <a:r>
                  <a:rPr lang="en-IN" sz="1800" dirty="0"/>
                  <a:t>), and (</a:t>
                </a:r>
                <a14:m>
                  <m:oMath xmlns:m="http://schemas.openxmlformats.org/officeDocument/2006/math">
                    <m:r>
                      <a:rPr lang="en-IN" sz="1800" i="1" dirty="0" smtClean="0">
                        <a:latin typeface="Cambria Math" panose="02040503050406030204" pitchFamily="18" charset="0"/>
                      </a:rPr>
                      <m:t>4.407</m:t>
                    </m:r>
                    <m:r>
                      <a:rPr lang="en-IN" sz="1800" b="0" i="1" dirty="0" smtClean="0">
                        <a:latin typeface="Cambria Math" panose="02040503050406030204" pitchFamily="18" charset="0"/>
                      </a:rPr>
                      <m:t> − </m:t>
                    </m:r>
                    <m:r>
                      <a:rPr lang="en-IN" sz="1800" i="1" dirty="0" smtClean="0">
                        <a:latin typeface="Cambria Math" panose="02040503050406030204" pitchFamily="18" charset="0"/>
                      </a:rPr>
                      <m:t>4.659</m:t>
                    </m:r>
                  </m:oMath>
                </a14:m>
                <a:r>
                  <a:rPr lang="en-IN" sz="1800" dirty="0"/>
                  <a:t>) GeV for (</a:t>
                </a:r>
                <a14:m>
                  <m:oMath xmlns:m="http://schemas.openxmlformats.org/officeDocument/2006/math">
                    <m:sSup>
                      <m:sSupPr>
                        <m:ctrlPr>
                          <a:rPr lang="en-IN" sz="1800" i="1" dirty="0" smtClean="0">
                            <a:latin typeface="Cambria Math" panose="02040503050406030204" pitchFamily="18" charset="0"/>
                          </a:rPr>
                        </m:ctrlPr>
                      </m:sSupPr>
                      <m:e>
                        <m:r>
                          <a:rPr lang="en-IN" sz="1800" i="1" dirty="0" smtClean="0">
                            <a:latin typeface="Cambria Math" panose="02040503050406030204" pitchFamily="18" charset="0"/>
                          </a:rPr>
                          <m:t>𝐽</m:t>
                        </m:r>
                      </m:e>
                      <m:sup>
                        <m:r>
                          <a:rPr lang="en-IN" sz="1800" i="1" dirty="0" smtClean="0">
                            <a:latin typeface="Cambria Math" panose="02040503050406030204" pitchFamily="18" charset="0"/>
                          </a:rPr>
                          <m:t>𝑃</m:t>
                        </m:r>
                      </m:sup>
                    </m:sSup>
                    <m:r>
                      <a:rPr lang="en-IN" sz="1800" i="1" dirty="0" smtClean="0">
                        <a:latin typeface="Cambria Math" panose="02040503050406030204" pitchFamily="18" charset="0"/>
                      </a:rPr>
                      <m:t>=5</m:t>
                    </m:r>
                    <m:r>
                      <m:rPr>
                        <m:lit/>
                      </m:rPr>
                      <a:rPr lang="en-IN" sz="1800" i="1" dirty="0" smtClean="0">
                        <a:latin typeface="Cambria Math" panose="02040503050406030204" pitchFamily="18" charset="0"/>
                      </a:rPr>
                      <m:t>/</m:t>
                    </m:r>
                    <m:sSup>
                      <m:sSupPr>
                        <m:ctrlPr>
                          <a:rPr lang="en-IN" sz="1800" i="1" dirty="0" smtClean="0">
                            <a:latin typeface="Cambria Math" panose="02040503050406030204" pitchFamily="18" charset="0"/>
                          </a:rPr>
                        </m:ctrlPr>
                      </m:sSupPr>
                      <m:e>
                        <m:r>
                          <a:rPr lang="en-IN" sz="1800" i="1" dirty="0" smtClean="0">
                            <a:latin typeface="Cambria Math" panose="02040503050406030204" pitchFamily="18" charset="0"/>
                          </a:rPr>
                          <m:t>2</m:t>
                        </m:r>
                      </m:e>
                      <m:sup>
                        <m:r>
                          <a:rPr lang="en-IN" sz="1800" i="1" dirty="0" smtClean="0">
                            <a:latin typeface="Cambria Math" panose="02040503050406030204" pitchFamily="18" charset="0"/>
                          </a:rPr>
                          <m:t>−</m:t>
                        </m:r>
                      </m:sup>
                    </m:sSup>
                  </m:oMath>
                </a14:m>
                <a:r>
                  <a:rPr lang="en-IN" sz="1800" dirty="0"/>
                  <a:t>).</a:t>
                </a:r>
              </a:p>
              <a:p>
                <a:r>
                  <a:rPr lang="en-GB" sz="1800" dirty="0"/>
                  <a:t>The extracted slopes generate systematically ordered S to F wave sequences. The masses increase with orbital angular momentum according to </a:t>
                </a:r>
                <a14:m>
                  <m:oMath xmlns:m="http://schemas.openxmlformats.org/officeDocument/2006/math">
                    <m:r>
                      <m:rPr>
                        <m:sty m:val="p"/>
                      </m:rPr>
                      <a:rPr lang="en-GB" sz="1800" i="0" dirty="0" smtClean="0">
                        <a:latin typeface="Cambria Math" panose="02040503050406030204" pitchFamily="18" charset="0"/>
                      </a:rPr>
                      <m:t>Δ</m:t>
                    </m:r>
                    <m:sSup>
                      <m:sSupPr>
                        <m:ctrlPr>
                          <a:rPr lang="en-GB" sz="1800" i="1" dirty="0" smtClean="0">
                            <a:latin typeface="Cambria Math" panose="02040503050406030204" pitchFamily="18" charset="0"/>
                          </a:rPr>
                        </m:ctrlPr>
                      </m:sSupPr>
                      <m:e>
                        <m:r>
                          <a:rPr lang="en-GB" sz="1800" i="1" dirty="0" smtClean="0">
                            <a:latin typeface="Cambria Math" panose="02040503050406030204" pitchFamily="18" charset="0"/>
                          </a:rPr>
                          <m:t>𝑀</m:t>
                        </m:r>
                      </m:e>
                      <m:sup>
                        <m:r>
                          <a:rPr lang="en-GB" sz="1800" i="1" dirty="0" smtClean="0">
                            <a:latin typeface="Cambria Math" panose="02040503050406030204" pitchFamily="18" charset="0"/>
                          </a:rPr>
                          <m:t>2</m:t>
                        </m:r>
                      </m:sup>
                    </m:sSup>
                    <m:r>
                      <a:rPr lang="en-GB" sz="1800" i="1" dirty="0" smtClean="0">
                        <a:latin typeface="Cambria Math" panose="02040503050406030204" pitchFamily="18" charset="0"/>
                      </a:rPr>
                      <m:t>=1</m:t>
                    </m:r>
                    <m:r>
                      <m:rPr>
                        <m:lit/>
                      </m:rPr>
                      <a:rPr lang="en-GB" sz="1800" i="1" dirty="0" smtClean="0">
                        <a:latin typeface="Cambria Math" panose="02040503050406030204" pitchFamily="18" charset="0"/>
                      </a:rPr>
                      <m:t>/</m:t>
                    </m:r>
                    <m:sSup>
                      <m:sSupPr>
                        <m:ctrlPr>
                          <a:rPr lang="en-GB" sz="1800" i="1" dirty="0" smtClean="0">
                            <a:latin typeface="Cambria Math" panose="02040503050406030204" pitchFamily="18" charset="0"/>
                          </a:rPr>
                        </m:ctrlPr>
                      </m:sSupPr>
                      <m:e>
                        <m:r>
                          <a:rPr lang="en-GB" sz="1800" i="1" dirty="0" smtClean="0">
                            <a:latin typeface="Cambria Math" panose="02040503050406030204" pitchFamily="18" charset="0"/>
                          </a:rPr>
                          <m:t>𝛼</m:t>
                        </m:r>
                      </m:e>
                      <m:sup>
                        <m:r>
                          <a:rPr lang="en-GB" sz="1800" i="1" dirty="0" smtClean="0">
                            <a:latin typeface="Cambria Math" panose="02040503050406030204" pitchFamily="18" charset="0"/>
                          </a:rPr>
                          <m:t>′</m:t>
                        </m:r>
                      </m:sup>
                    </m:sSup>
                  </m:oMath>
                </a14:m>
                <a:r>
                  <a:rPr lang="en-GB" sz="1800" dirty="0"/>
                  <a:t>), while the parity alternates as (</a:t>
                </a:r>
                <a14:m>
                  <m:oMath xmlns:m="http://schemas.openxmlformats.org/officeDocument/2006/math">
                    <m:r>
                      <a:rPr lang="en-GB" sz="1800" i="1" dirty="0" smtClean="0">
                        <a:latin typeface="Cambria Math" panose="02040503050406030204" pitchFamily="18" charset="0"/>
                      </a:rPr>
                      <m:t>𝑃</m:t>
                    </m:r>
                    <m:r>
                      <a:rPr lang="en-GB" sz="1800" i="1" dirty="0" smtClean="0">
                        <a:latin typeface="Cambria Math" panose="02040503050406030204" pitchFamily="18" charset="0"/>
                      </a:rPr>
                      <m:t>=</m:t>
                    </m:r>
                    <m:sSup>
                      <m:sSupPr>
                        <m:ctrlPr>
                          <a:rPr lang="en-GB" sz="1800" i="1" dirty="0" smtClean="0">
                            <a:latin typeface="Cambria Math" panose="02040503050406030204" pitchFamily="18" charset="0"/>
                          </a:rPr>
                        </m:ctrlPr>
                      </m:sSupPr>
                      <m:e>
                        <m:d>
                          <m:dPr>
                            <m:ctrlPr>
                              <a:rPr lang="en-GB" sz="1800" i="1" dirty="0" smtClean="0">
                                <a:latin typeface="Cambria Math" panose="02040503050406030204" pitchFamily="18" charset="0"/>
                              </a:rPr>
                            </m:ctrlPr>
                          </m:dPr>
                          <m:e>
                            <m:r>
                              <a:rPr lang="en-GB" sz="1800" i="1" dirty="0" smtClean="0">
                                <a:latin typeface="Cambria Math" panose="02040503050406030204" pitchFamily="18" charset="0"/>
                              </a:rPr>
                              <m:t>−1</m:t>
                            </m:r>
                          </m:e>
                        </m:d>
                      </m:e>
                      <m:sup>
                        <m:r>
                          <a:rPr lang="en-GB" sz="1800" i="1" dirty="0" smtClean="0">
                            <a:latin typeface="Cambria Math" panose="02040503050406030204" pitchFamily="18" charset="0"/>
                          </a:rPr>
                          <m:t>𝐿</m:t>
                        </m:r>
                        <m:r>
                          <a:rPr lang="en-GB" sz="1800" i="1" dirty="0" smtClean="0">
                            <a:latin typeface="Cambria Math" panose="02040503050406030204" pitchFamily="18" charset="0"/>
                          </a:rPr>
                          <m:t>+1</m:t>
                        </m:r>
                      </m:sup>
                    </m:sSup>
                  </m:oMath>
                </a14:m>
                <a:r>
                  <a:rPr lang="en-GB" sz="1800" dirty="0"/>
                  <a:t>).</a:t>
                </a:r>
              </a:p>
              <a:p>
                <a:r>
                  <a:rPr lang="en-IN" sz="1800" dirty="0"/>
                  <a:t>The predicted hidden-charm bands intersect several (</a:t>
                </a:r>
                <a14:m>
                  <m:oMath xmlns:m="http://schemas.openxmlformats.org/officeDocument/2006/math">
                    <m:sSub>
                      <m:sSubPr>
                        <m:ctrlPr>
                          <a:rPr lang="en-IN" sz="1800" i="1" dirty="0" smtClean="0">
                            <a:latin typeface="Cambria Math" panose="02040503050406030204" pitchFamily="18" charset="0"/>
                          </a:rPr>
                        </m:ctrlPr>
                      </m:sSubPr>
                      <m:e>
                        <m:r>
                          <a:rPr lang="en-IN" sz="1800" i="1" dirty="0" smtClean="0">
                            <a:latin typeface="Cambria Math" panose="02040503050406030204" pitchFamily="18" charset="0"/>
                          </a:rPr>
                          <m:t>𝜂</m:t>
                        </m:r>
                      </m:e>
                      <m:sub>
                        <m:r>
                          <a:rPr lang="en-IN" sz="1800" i="1" dirty="0" smtClean="0">
                            <a:latin typeface="Cambria Math" panose="02040503050406030204" pitchFamily="18" charset="0"/>
                          </a:rPr>
                          <m:t>𝑐</m:t>
                        </m:r>
                      </m:sub>
                    </m:sSub>
                    <m:r>
                      <a:rPr lang="en-IN" sz="1800" i="1" dirty="0" smtClean="0">
                        <a:latin typeface="Cambria Math" panose="02040503050406030204" pitchFamily="18" charset="0"/>
                      </a:rPr>
                      <m:t>𝑁</m:t>
                    </m:r>
                    <m:r>
                      <a:rPr lang="en-IN" sz="1800" i="1" dirty="0" smtClean="0">
                        <a:latin typeface="Cambria Math" panose="02040503050406030204" pitchFamily="18" charset="0"/>
                      </a:rPr>
                      <m:t>)</m:t>
                    </m:r>
                  </m:oMath>
                </a14:m>
                <a:r>
                  <a:rPr lang="en-IN" sz="1800" dirty="0"/>
                  <a:t>, (</a:t>
                </a:r>
                <a14:m>
                  <m:oMath xmlns:m="http://schemas.openxmlformats.org/officeDocument/2006/math">
                    <m:r>
                      <a:rPr lang="en-IN" sz="1800" i="1" dirty="0" smtClean="0">
                        <a:latin typeface="Cambria Math" panose="02040503050406030204" pitchFamily="18" charset="0"/>
                      </a:rPr>
                      <m:t>𝐽</m:t>
                    </m:r>
                    <m:r>
                      <m:rPr>
                        <m:lit/>
                      </m:rPr>
                      <a:rPr lang="en-IN" sz="1800" i="1" dirty="0" smtClean="0">
                        <a:latin typeface="Cambria Math" panose="02040503050406030204" pitchFamily="18" charset="0"/>
                      </a:rPr>
                      <m:t>/</m:t>
                    </m:r>
                    <m:r>
                      <a:rPr lang="en-IN" sz="1800" i="1" dirty="0" smtClean="0">
                        <a:latin typeface="Cambria Math" panose="02040503050406030204" pitchFamily="18" charset="0"/>
                      </a:rPr>
                      <m:t>𝜓</m:t>
                    </m:r>
                    <m:r>
                      <a:rPr lang="en-IN" sz="1800" i="1" dirty="0" smtClean="0">
                        <a:latin typeface="Cambria Math" panose="02040503050406030204" pitchFamily="18" charset="0"/>
                      </a:rPr>
                      <m:t>𝑁</m:t>
                    </m:r>
                  </m:oMath>
                </a14:m>
                <a:r>
                  <a:rPr lang="en-IN" sz="1800" dirty="0"/>
                  <a:t>), (</a:t>
                </a:r>
                <a14:m>
                  <m:oMath xmlns:m="http://schemas.openxmlformats.org/officeDocument/2006/math">
                    <m:sSub>
                      <m:sSubPr>
                        <m:ctrlPr>
                          <a:rPr lang="en-IN" sz="1800" i="1" dirty="0" smtClean="0">
                            <a:latin typeface="Cambria Math" panose="02040503050406030204" pitchFamily="18" charset="0"/>
                          </a:rPr>
                        </m:ctrlPr>
                      </m:sSubPr>
                      <m:e>
                        <m:r>
                          <m:rPr>
                            <m:sty m:val="p"/>
                          </m:rPr>
                          <a:rPr lang="en-IN" sz="1800" i="0" dirty="0" smtClean="0">
                            <a:latin typeface="Cambria Math" panose="02040503050406030204" pitchFamily="18" charset="0"/>
                          </a:rPr>
                          <m:t>Λ</m:t>
                        </m:r>
                      </m:e>
                      <m:sub>
                        <m:r>
                          <a:rPr lang="en-IN" sz="1800" i="1" dirty="0" smtClean="0">
                            <a:latin typeface="Cambria Math" panose="02040503050406030204" pitchFamily="18" charset="0"/>
                          </a:rPr>
                          <m:t>𝑐</m:t>
                        </m:r>
                      </m:sub>
                    </m:sSub>
                    <m:acc>
                      <m:accPr>
                        <m:chr m:val="̅"/>
                        <m:ctrlPr>
                          <a:rPr lang="en-IN" sz="1800" i="1" dirty="0" smtClean="0">
                            <a:latin typeface="Cambria Math" panose="02040503050406030204" pitchFamily="18" charset="0"/>
                          </a:rPr>
                        </m:ctrlPr>
                      </m:accPr>
                      <m:e>
                        <m:r>
                          <a:rPr lang="en-IN" sz="1800" i="1" dirty="0" smtClean="0">
                            <a:latin typeface="Cambria Math" panose="02040503050406030204" pitchFamily="18" charset="0"/>
                          </a:rPr>
                          <m:t>𝐷</m:t>
                        </m:r>
                      </m:e>
                    </m:acc>
                  </m:oMath>
                </a14:m>
                <a:r>
                  <a:rPr lang="en-IN" sz="1800" i="1" dirty="0"/>
                  <a:t>), and (</a:t>
                </a:r>
                <a14:m>
                  <m:oMath xmlns:m="http://schemas.openxmlformats.org/officeDocument/2006/math">
                    <m:sSubSup>
                      <m:sSubSupPr>
                        <m:ctrlPr>
                          <a:rPr lang="en-IN" sz="1800" i="1" dirty="0" smtClean="0">
                            <a:latin typeface="Cambria Math" panose="02040503050406030204" pitchFamily="18" charset="0"/>
                          </a:rPr>
                        </m:ctrlPr>
                      </m:sSubSupPr>
                      <m:e>
                        <m:r>
                          <m:rPr>
                            <m:sty m:val="p"/>
                          </m:rPr>
                          <a:rPr lang="en-IN" sz="1800" i="0" dirty="0" smtClean="0">
                            <a:latin typeface="Cambria Math" panose="02040503050406030204" pitchFamily="18" charset="0"/>
                          </a:rPr>
                          <m:t>Σ</m:t>
                        </m:r>
                      </m:e>
                      <m:sub>
                        <m:r>
                          <a:rPr lang="en-IN" sz="1800" i="1" dirty="0" smtClean="0">
                            <a:latin typeface="Cambria Math" panose="02040503050406030204" pitchFamily="18" charset="0"/>
                          </a:rPr>
                          <m:t>𝑐</m:t>
                        </m:r>
                      </m:sub>
                      <m:sup>
                        <m:r>
                          <a:rPr lang="en-IN" sz="1800" b="0" i="1" dirty="0" smtClean="0">
                            <a:latin typeface="Cambria Math" panose="02040503050406030204" pitchFamily="18" charset="0"/>
                          </a:rPr>
                          <m:t>( )</m:t>
                        </m:r>
                      </m:sup>
                    </m:sSubSup>
                    <m:acc>
                      <m:accPr>
                        <m:chr m:val="̅"/>
                        <m:ctrlPr>
                          <a:rPr lang="en-IN" sz="1800" i="1" dirty="0" smtClean="0">
                            <a:latin typeface="Cambria Math" panose="02040503050406030204" pitchFamily="18" charset="0"/>
                          </a:rPr>
                        </m:ctrlPr>
                      </m:accPr>
                      <m:e>
                        <m:sSup>
                          <m:sSupPr>
                            <m:ctrlPr>
                              <a:rPr lang="en-IN" sz="1800" i="1" dirty="0" smtClean="0">
                                <a:latin typeface="Cambria Math" panose="02040503050406030204" pitchFamily="18" charset="0"/>
                              </a:rPr>
                            </m:ctrlPr>
                          </m:sSupPr>
                          <m:e>
                            <m:r>
                              <a:rPr lang="en-IN" sz="1800" i="1" dirty="0">
                                <a:latin typeface="Cambria Math" panose="02040503050406030204" pitchFamily="18" charset="0"/>
                              </a:rPr>
                              <m:t>𝐷</m:t>
                            </m:r>
                          </m:e>
                          <m:sup>
                            <m:d>
                              <m:dPr>
                                <m:ctrlPr>
                                  <a:rPr lang="en-IN" sz="1800" i="1" dirty="0">
                                    <a:latin typeface="Cambria Math" panose="02040503050406030204" pitchFamily="18" charset="0"/>
                                  </a:rPr>
                                </m:ctrlPr>
                              </m:dPr>
                              <m:e>
                                <m:r>
                                  <a:rPr lang="en-IN" sz="1800" i="1" dirty="0">
                                    <a:latin typeface="Cambria Math" panose="02040503050406030204" pitchFamily="18" charset="0"/>
                                  </a:rPr>
                                  <m:t>∗</m:t>
                                </m:r>
                              </m:e>
                            </m:d>
                          </m:sup>
                        </m:sSup>
                      </m:e>
                    </m:acc>
                  </m:oMath>
                </a14:m>
                <a:r>
                  <a:rPr lang="en-IN" sz="1800" dirty="0"/>
                  <a:t>) thresholds. These threshold crossings identify experimentally relevant channels, although they do not by themselves establish a molecular interpretation or determine decay widths.</a:t>
                </a:r>
              </a:p>
            </p:txBody>
          </p:sp>
        </mc:Choice>
        <mc:Fallback xmlns="">
          <p:sp>
            <p:nvSpPr>
              <p:cNvPr id="3" name="Content Placeholder 2">
                <a:extLst>
                  <a:ext uri="{FF2B5EF4-FFF2-40B4-BE49-F238E27FC236}">
                    <a16:creationId xmlns:a16="http://schemas.microsoft.com/office/drawing/2014/main" id="{0A9A5253-70D0-2D15-E1EE-165540A3BEF1}"/>
                  </a:ext>
                </a:extLst>
              </p:cNvPr>
              <p:cNvSpPr>
                <a:spLocks noGrp="1" noRot="1" noChangeAspect="1" noMove="1" noResize="1" noEditPoints="1" noAdjustHandles="1" noChangeArrowheads="1" noChangeShapeType="1" noTextEdit="1"/>
              </p:cNvSpPr>
              <p:nvPr>
                <p:ph idx="1"/>
              </p:nvPr>
            </p:nvSpPr>
            <p:spPr>
              <a:xfrm>
                <a:off x="1534696" y="2130641"/>
                <a:ext cx="9520158" cy="4367812"/>
              </a:xfrm>
              <a:blipFill>
                <a:blip r:embed="rId2"/>
                <a:stretch>
                  <a:fillRect l="-448" r="-833"/>
                </a:stretch>
              </a:blipFill>
            </p:spPr>
            <p:txBody>
              <a:bodyPr/>
              <a:lstStyle/>
              <a:p>
                <a:r>
                  <a:rPr lang="en-IN">
                    <a:noFill/>
                  </a:rPr>
                  <a:t> </a:t>
                </a:r>
              </a:p>
            </p:txBody>
          </p:sp>
        </mc:Fallback>
      </mc:AlternateContent>
    </p:spTree>
    <p:extLst>
      <p:ext uri="{BB962C8B-B14F-4D97-AF65-F5344CB8AC3E}">
        <p14:creationId xmlns:p14="http://schemas.microsoft.com/office/powerpoint/2010/main" val="30218993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9EF7921-9172-AE2E-3BAC-2A1EED9B992B}"/>
                  </a:ext>
                </a:extLst>
              </p:cNvPr>
              <p:cNvSpPr>
                <a:spLocks noGrp="1"/>
              </p:cNvSpPr>
              <p:nvPr>
                <p:ph idx="1"/>
              </p:nvPr>
            </p:nvSpPr>
            <p:spPr>
              <a:xfrm>
                <a:off x="1534696" y="1571849"/>
                <a:ext cx="9520158" cy="3450613"/>
              </a:xfrm>
            </p:spPr>
            <p:txBody>
              <a:bodyPr>
                <a:noAutofit/>
              </a:bodyPr>
              <a:lstStyle/>
              <a:p>
                <a:r>
                  <a:rPr lang="en-GB" sz="1600" dirty="0"/>
                  <a:t>Several reported (</a:t>
                </a:r>
                <a14:m>
                  <m:oMath xmlns:m="http://schemas.openxmlformats.org/officeDocument/2006/math">
                    <m:sSub>
                      <m:sSubPr>
                        <m:ctrlPr>
                          <a:rPr lang="en-GB" sz="1600" i="1" dirty="0">
                            <a:latin typeface="Cambria Math" panose="02040503050406030204" pitchFamily="18" charset="0"/>
                          </a:rPr>
                        </m:ctrlPr>
                      </m:sSubPr>
                      <m:e>
                        <m:r>
                          <a:rPr lang="en-GB" sz="1600" i="1" dirty="0">
                            <a:latin typeface="Cambria Math" panose="02040503050406030204" pitchFamily="18" charset="0"/>
                          </a:rPr>
                          <m:t>𝑃</m:t>
                        </m:r>
                      </m:e>
                      <m:sub>
                        <m:r>
                          <a:rPr lang="en-GB" sz="1600" i="1" dirty="0">
                            <a:latin typeface="Cambria Math" panose="02040503050406030204" pitchFamily="18" charset="0"/>
                          </a:rPr>
                          <m:t>𝑐</m:t>
                        </m:r>
                      </m:sub>
                    </m:sSub>
                  </m:oMath>
                </a14:m>
                <a:r>
                  <a:rPr lang="en-GB" sz="1600" dirty="0"/>
                  <a:t>) masses are compatible with more than one predicted S or P wave band. Therefore, mass agreement alone does not provide a unique (</a:t>
                </a:r>
                <a14:m>
                  <m:oMath xmlns:m="http://schemas.openxmlformats.org/officeDocument/2006/math">
                    <m:sSup>
                      <m:sSupPr>
                        <m:ctrlPr>
                          <a:rPr lang="en-GB" sz="1600" i="1" dirty="0">
                            <a:latin typeface="Cambria Math" panose="02040503050406030204" pitchFamily="18" charset="0"/>
                          </a:rPr>
                        </m:ctrlPr>
                      </m:sSupPr>
                      <m:e>
                        <m:r>
                          <a:rPr lang="en-GB" sz="1600" i="1" dirty="0">
                            <a:latin typeface="Cambria Math" panose="02040503050406030204" pitchFamily="18" charset="0"/>
                          </a:rPr>
                          <m:t>𝐽</m:t>
                        </m:r>
                      </m:e>
                      <m:sup>
                        <m:r>
                          <a:rPr lang="en-GB" sz="1600" i="1" dirty="0">
                            <a:latin typeface="Cambria Math" panose="02040503050406030204" pitchFamily="18" charset="0"/>
                          </a:rPr>
                          <m:t>𝑃</m:t>
                        </m:r>
                      </m:sup>
                    </m:sSup>
                  </m:oMath>
                </a14:m>
                <a:r>
                  <a:rPr lang="en-GB" sz="1600" dirty="0"/>
                  <a:t>) assignment or determine the internal structure of a state.</a:t>
                </a:r>
              </a:p>
              <a:p>
                <a:r>
                  <a:rPr lang="en-GB" sz="1600" dirty="0"/>
                  <a:t>The same correlated Regge construction also produces ordered P to F wave spectra for the anti-charmed (</a:t>
                </a:r>
                <a14:m>
                  <m:oMath xmlns:m="http://schemas.openxmlformats.org/officeDocument/2006/math">
                    <m:r>
                      <a:rPr lang="en-GB" sz="1600" i="1" dirty="0">
                        <a:latin typeface="Cambria Math" panose="02040503050406030204" pitchFamily="18" charset="0"/>
                      </a:rPr>
                      <m:t>𝑛𝑛𝑛𝑛</m:t>
                    </m:r>
                    <m:acc>
                      <m:accPr>
                        <m:chr m:val="̅"/>
                        <m:ctrlPr>
                          <a:rPr lang="en-GB" sz="1600" i="1" dirty="0">
                            <a:latin typeface="Cambria Math" panose="02040503050406030204" pitchFamily="18" charset="0"/>
                          </a:rPr>
                        </m:ctrlPr>
                      </m:accPr>
                      <m:e>
                        <m:r>
                          <a:rPr lang="en-GB" sz="1600" i="1" dirty="0">
                            <a:latin typeface="Cambria Math" panose="02040503050406030204" pitchFamily="18" charset="0"/>
                          </a:rPr>
                          <m:t>𝑐</m:t>
                        </m:r>
                      </m:e>
                    </m:acc>
                  </m:oMath>
                </a14:m>
                <a:r>
                  <a:rPr lang="en-GB" sz="1600" dirty="0"/>
                  <a:t>) and </a:t>
                </a:r>
                <a:r>
                  <a:rPr lang="en-GB" sz="1600" dirty="0" err="1"/>
                  <a:t>multicharm</a:t>
                </a:r>
                <a:r>
                  <a:rPr lang="en-GB" sz="1600" dirty="0"/>
                  <a:t> (</a:t>
                </a:r>
                <a14:m>
                  <m:oMath xmlns:m="http://schemas.openxmlformats.org/officeDocument/2006/math">
                    <m:r>
                      <a:rPr lang="en-GB" sz="1600" i="1" dirty="0">
                        <a:latin typeface="Cambria Math" panose="02040503050406030204" pitchFamily="18" charset="0"/>
                      </a:rPr>
                      <m:t>𝑛𝑐𝑛𝑐</m:t>
                    </m:r>
                    <m:acc>
                      <m:accPr>
                        <m:chr m:val="̅"/>
                        <m:ctrlPr>
                          <a:rPr lang="en-GB" sz="1600" i="1" dirty="0">
                            <a:latin typeface="Cambria Math" panose="02040503050406030204" pitchFamily="18" charset="0"/>
                          </a:rPr>
                        </m:ctrlPr>
                      </m:accPr>
                      <m:e>
                        <m:r>
                          <a:rPr lang="en-GB" sz="1600" i="1" dirty="0">
                            <a:latin typeface="Cambria Math" panose="02040503050406030204" pitchFamily="18" charset="0"/>
                          </a:rPr>
                          <m:t>𝑐</m:t>
                        </m:r>
                      </m:e>
                    </m:acc>
                  </m:oMath>
                </a14:m>
                <a:r>
                  <a:rPr lang="en-GB" sz="1600" dirty="0"/>
                  <a:t>) sectors, providing a common description of the three flavour configurations.</a:t>
                </a:r>
              </a:p>
              <a:p>
                <a:r>
                  <a:rPr lang="en-GB" sz="1600" dirty="0"/>
                  <a:t>The quoted intervals are model-input envelopes rather than statistical confidence intervals or resonance widths. Their sizes mainly reflect the spread of the theoretical (S)-wave inputs and the assumptions of linear Regge trajectories and additivity.</a:t>
                </a:r>
              </a:p>
              <a:p>
                <a:r>
                  <a:rPr lang="en-IN" sz="1600" dirty="0"/>
                  <a:t>The predicted </a:t>
                </a:r>
                <a14:m>
                  <m:oMath xmlns:m="http://schemas.openxmlformats.org/officeDocument/2006/math">
                    <m:r>
                      <a:rPr lang="en-IN" sz="1600" b="0" i="1" smtClean="0">
                        <a:latin typeface="Cambria Math" panose="02040503050406030204" pitchFamily="18" charset="0"/>
                      </a:rPr>
                      <m:t>𝑛𝑛𝑛𝑐</m:t>
                    </m:r>
                    <m:acc>
                      <m:accPr>
                        <m:chr m:val="̅"/>
                        <m:ctrlPr>
                          <a:rPr lang="en-IN" sz="1600" b="0" i="1" smtClean="0">
                            <a:latin typeface="Cambria Math" panose="02040503050406030204" pitchFamily="18" charset="0"/>
                          </a:rPr>
                        </m:ctrlPr>
                      </m:accPr>
                      <m:e>
                        <m:r>
                          <a:rPr lang="en-IN" sz="1600" b="0" i="1" smtClean="0">
                            <a:latin typeface="Cambria Math" panose="02040503050406030204" pitchFamily="18" charset="0"/>
                          </a:rPr>
                          <m:t>𝑐</m:t>
                        </m:r>
                      </m:e>
                    </m:acc>
                  </m:oMath>
                </a14:m>
                <a:r>
                  <a:rPr lang="en-IN" sz="1600" dirty="0"/>
                  <a:t> mass intervals overlap well with results from the extended </a:t>
                </a:r>
                <a:r>
                  <a:rPr lang="en-IN" sz="1600" dirty="0" err="1"/>
                  <a:t>chromomagnetic</a:t>
                </a:r>
                <a:r>
                  <a:rPr lang="en-IN" sz="1600" dirty="0"/>
                  <a:t>, diquark, coupled-channel, and QCD-sum-rule approaches, placing the lowest states broadly in the </a:t>
                </a:r>
                <a14:m>
                  <m:oMath xmlns:m="http://schemas.openxmlformats.org/officeDocument/2006/math">
                    <m:r>
                      <a:rPr lang="en-IN" sz="1600">
                        <a:latin typeface="Cambria Math" panose="02040503050406030204" pitchFamily="18" charset="0"/>
                      </a:rPr>
                      <m:t>4</m:t>
                    </m:r>
                    <m:r>
                      <a:rPr lang="en-IN" sz="1600">
                        <a:latin typeface="Cambria Math" panose="02040503050406030204" pitchFamily="18" charset="0"/>
                      </a:rPr>
                      <m:t>.</m:t>
                    </m:r>
                    <m:r>
                      <a:rPr lang="en-IN" sz="1600">
                        <a:latin typeface="Cambria Math" panose="02040503050406030204" pitchFamily="18" charset="0"/>
                      </a:rPr>
                      <m:t>2</m:t>
                    </m:r>
                    <m:r>
                      <m:rPr>
                        <m:nor/>
                      </m:rPr>
                      <a:rPr lang="en-IN" sz="1600" i="1"/>
                      <m:t>–</m:t>
                    </m:r>
                    <m:r>
                      <a:rPr lang="en-IN" sz="1600">
                        <a:latin typeface="Cambria Math" panose="02040503050406030204" pitchFamily="18" charset="0"/>
                      </a:rPr>
                      <m:t>4</m:t>
                    </m:r>
                    <m:r>
                      <a:rPr lang="en-IN" sz="1600">
                        <a:latin typeface="Cambria Math" panose="02040503050406030204" pitchFamily="18" charset="0"/>
                      </a:rPr>
                      <m:t>.</m:t>
                    </m:r>
                    <m:r>
                      <a:rPr lang="en-IN" sz="1600">
                        <a:latin typeface="Cambria Math" panose="02040503050406030204" pitchFamily="18" charset="0"/>
                      </a:rPr>
                      <m:t>55</m:t>
                    </m:r>
                    <m:r>
                      <m:rPr>
                        <m:nor/>
                      </m:rPr>
                      <a:rPr lang="en-IN" sz="1600" i="1"/>
                      <m:t> </m:t>
                    </m:r>
                    <m:r>
                      <m:rPr>
                        <m:sty m:val="p"/>
                      </m:rPr>
                      <a:rPr lang="en-IN" sz="1600">
                        <a:latin typeface="Cambria Math" panose="02040503050406030204" pitchFamily="18" charset="0"/>
                      </a:rPr>
                      <m:t>GeV</m:t>
                    </m:r>
                  </m:oMath>
                </a14:m>
                <a:r>
                  <a:rPr lang="en-IN" sz="1600" dirty="0"/>
                  <a:t> region. This agreement supports the predicted mass scale, although the present intervals are too broad to establish a unique dynamical interpretation or state assignment.</a:t>
                </a:r>
              </a:p>
            </p:txBody>
          </p:sp>
        </mc:Choice>
        <mc:Fallback xmlns="">
          <p:sp>
            <p:nvSpPr>
              <p:cNvPr id="3" name="Content Placeholder 2">
                <a:extLst>
                  <a:ext uri="{FF2B5EF4-FFF2-40B4-BE49-F238E27FC236}">
                    <a16:creationId xmlns:a16="http://schemas.microsoft.com/office/drawing/2014/main" id="{69EF7921-9172-AE2E-3BAC-2A1EED9B992B}"/>
                  </a:ext>
                </a:extLst>
              </p:cNvPr>
              <p:cNvSpPr>
                <a:spLocks noGrp="1" noRot="1" noChangeAspect="1" noMove="1" noResize="1" noEditPoints="1" noAdjustHandles="1" noChangeArrowheads="1" noChangeShapeType="1" noTextEdit="1"/>
              </p:cNvSpPr>
              <p:nvPr>
                <p:ph idx="1"/>
              </p:nvPr>
            </p:nvSpPr>
            <p:spPr>
              <a:xfrm>
                <a:off x="1534696" y="1571849"/>
                <a:ext cx="9520158" cy="3450613"/>
              </a:xfrm>
              <a:blipFill>
                <a:blip r:embed="rId2"/>
                <a:stretch>
                  <a:fillRect l="-256" b="-25795"/>
                </a:stretch>
              </a:blipFill>
            </p:spPr>
            <p:txBody>
              <a:bodyPr/>
              <a:lstStyle/>
              <a:p>
                <a:r>
                  <a:rPr lang="en-IN">
                    <a:noFill/>
                  </a:rPr>
                  <a:t> </a:t>
                </a:r>
              </a:p>
            </p:txBody>
          </p:sp>
        </mc:Fallback>
      </mc:AlternateContent>
    </p:spTree>
    <p:extLst>
      <p:ext uri="{BB962C8B-B14F-4D97-AF65-F5344CB8AC3E}">
        <p14:creationId xmlns:p14="http://schemas.microsoft.com/office/powerpoint/2010/main" val="5313257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AEB4E-122F-4C47-A90C-F9C94A14E6C5}"/>
              </a:ext>
            </a:extLst>
          </p:cNvPr>
          <p:cNvSpPr>
            <a:spLocks noGrp="1"/>
          </p:cNvSpPr>
          <p:nvPr>
            <p:ph type="title"/>
          </p:nvPr>
        </p:nvSpPr>
        <p:spPr>
          <a:xfrm>
            <a:off x="1534696" y="286359"/>
            <a:ext cx="9520158" cy="1049235"/>
          </a:xfrm>
        </p:spPr>
        <p:txBody>
          <a:bodyPr/>
          <a:lstStyle/>
          <a:p>
            <a:r>
              <a:rPr lang="en-US" dirty="0"/>
              <a:t>References</a:t>
            </a:r>
          </a:p>
        </p:txBody>
      </p:sp>
      <p:sp>
        <p:nvSpPr>
          <p:cNvPr id="3" name="Content Placeholder 2">
            <a:extLst>
              <a:ext uri="{FF2B5EF4-FFF2-40B4-BE49-F238E27FC236}">
                <a16:creationId xmlns:a16="http://schemas.microsoft.com/office/drawing/2014/main" id="{8C010735-7052-488D-B7ED-F56FA8D341A5}"/>
              </a:ext>
            </a:extLst>
          </p:cNvPr>
          <p:cNvSpPr>
            <a:spLocks noGrp="1"/>
          </p:cNvSpPr>
          <p:nvPr>
            <p:ph idx="1"/>
          </p:nvPr>
        </p:nvSpPr>
        <p:spPr>
          <a:xfrm>
            <a:off x="1534696" y="1455420"/>
            <a:ext cx="9520158" cy="4838848"/>
          </a:xfrm>
        </p:spPr>
        <p:txBody>
          <a:bodyPr>
            <a:normAutofit fontScale="92500" lnSpcReduction="20000"/>
          </a:bodyPr>
          <a:lstStyle/>
          <a:p>
            <a:pPr marL="0" indent="0" algn="l">
              <a:buNone/>
            </a:pPr>
            <a:r>
              <a:rPr lang="en-US" sz="1800" b="0" i="0" u="none" strike="noStrike" baseline="0" dirty="0">
                <a:latin typeface="CMR12"/>
              </a:rPr>
              <a:t>[1] M. Gell-Mann, Phys. Lett. </a:t>
            </a:r>
            <a:r>
              <a:rPr lang="en-US" sz="1800" b="0" i="0" u="none" strike="noStrike" baseline="0" dirty="0">
                <a:latin typeface="CMBX12"/>
              </a:rPr>
              <a:t>8</a:t>
            </a:r>
            <a:r>
              <a:rPr lang="en-US" sz="1800" b="0" i="0" u="none" strike="noStrike" baseline="0" dirty="0">
                <a:latin typeface="CMR12"/>
              </a:rPr>
              <a:t>, 214 (1964).</a:t>
            </a:r>
          </a:p>
          <a:p>
            <a:pPr marL="0" indent="0" algn="l">
              <a:buNone/>
            </a:pPr>
            <a:r>
              <a:rPr lang="en-US" sz="1800" b="0" i="0" u="none" strike="noStrike" baseline="0" dirty="0">
                <a:latin typeface="CMR12"/>
              </a:rPr>
              <a:t>[2] G. Zweig, CERN Reports No. 8182/TH.401 and No. 8419/TH.412 (1964).</a:t>
            </a:r>
          </a:p>
          <a:p>
            <a:pPr marL="0" indent="0" algn="l">
              <a:buNone/>
            </a:pPr>
            <a:r>
              <a:rPr lang="fr-FR" sz="1800" b="0" i="0" u="none" strike="noStrike" baseline="0" dirty="0">
                <a:latin typeface="CMR12"/>
              </a:rPr>
              <a:t>[3] R. Aaij et al. (LHCb Collaboration), Phys. Rev. Lett. </a:t>
            </a:r>
            <a:r>
              <a:rPr lang="fr-FR" sz="1800" b="0" i="0" u="none" strike="noStrike" baseline="0" dirty="0">
                <a:latin typeface="CMBX12"/>
              </a:rPr>
              <a:t>122(1)</a:t>
            </a:r>
            <a:r>
              <a:rPr lang="fr-FR" sz="1800" b="0" i="0" u="none" strike="noStrike" baseline="0" dirty="0">
                <a:latin typeface="CMR12"/>
              </a:rPr>
              <a:t>, 012001 (2019).</a:t>
            </a:r>
          </a:p>
          <a:p>
            <a:pPr marL="0" indent="0" algn="l">
              <a:buNone/>
            </a:pPr>
            <a:r>
              <a:rPr lang="fr-FR" sz="1800" b="0" i="0" u="none" strike="noStrike" baseline="0" dirty="0">
                <a:latin typeface="CMR12"/>
              </a:rPr>
              <a:t>[4] R. Aaij et al. (LHCb Collaboration), Phys. Rev. Lett. </a:t>
            </a:r>
            <a:r>
              <a:rPr lang="fr-FR" sz="1800" b="0" i="0" u="none" strike="noStrike" baseline="0" dirty="0">
                <a:latin typeface="CMBX12"/>
              </a:rPr>
              <a:t>121</a:t>
            </a:r>
            <a:r>
              <a:rPr lang="fr-FR" sz="1800" b="0" i="0" u="none" strike="noStrike" baseline="0" dirty="0">
                <a:latin typeface="CMR12"/>
              </a:rPr>
              <a:t>, 072002 (2018).</a:t>
            </a:r>
          </a:p>
          <a:p>
            <a:pPr marL="0" indent="0" algn="l">
              <a:buNone/>
            </a:pPr>
            <a:r>
              <a:rPr lang="fr-FR" sz="1800" b="0" i="0" u="none" strike="noStrike" baseline="0" dirty="0">
                <a:latin typeface="CMR12"/>
              </a:rPr>
              <a:t>[5] R. Aaij et al. (LHCb Collaboration), Phys. Rev. Lett. </a:t>
            </a:r>
            <a:r>
              <a:rPr lang="fr-FR" sz="1800" b="0" i="0" u="none" strike="noStrike" baseline="0" dirty="0">
                <a:latin typeface="CMBX12"/>
              </a:rPr>
              <a:t>124</a:t>
            </a:r>
            <a:r>
              <a:rPr lang="fr-FR" sz="1800" b="0" i="0" u="none" strike="noStrike" baseline="0" dirty="0">
                <a:latin typeface="CMR12"/>
              </a:rPr>
              <a:t>, 082002 (2020).</a:t>
            </a:r>
          </a:p>
          <a:p>
            <a:pPr marL="0" indent="0" algn="l">
              <a:buNone/>
            </a:pPr>
            <a:r>
              <a:rPr lang="fr-FR" sz="1800" b="0" i="0" u="none" strike="noStrike" baseline="0" dirty="0">
                <a:latin typeface="CMR12"/>
              </a:rPr>
              <a:t>[6] R. Aaij et al. (LHCb Collaboration), Phys. Rev. Lett. </a:t>
            </a:r>
            <a:r>
              <a:rPr lang="fr-FR" sz="1800" b="0" i="0" u="none" strike="noStrike" baseline="0" dirty="0">
                <a:latin typeface="CMBX12"/>
              </a:rPr>
              <a:t>128</a:t>
            </a:r>
            <a:r>
              <a:rPr lang="fr-FR" sz="1800" b="0" i="0" u="none" strike="noStrike" baseline="0" dirty="0">
                <a:latin typeface="CMR12"/>
              </a:rPr>
              <a:t>, 162001 (2022).</a:t>
            </a:r>
          </a:p>
          <a:p>
            <a:pPr marL="0" indent="0" algn="l">
              <a:buNone/>
            </a:pPr>
            <a:r>
              <a:rPr lang="en-US" sz="1800" b="0" i="0" u="none" strike="noStrike" baseline="0" dirty="0">
                <a:latin typeface="CMR12"/>
              </a:rPr>
              <a:t>[7] A. </a:t>
            </a:r>
            <a:r>
              <a:rPr lang="en-US" sz="1800" b="0" i="0" u="none" strike="noStrike" baseline="0" dirty="0" err="1">
                <a:latin typeface="CMR12"/>
              </a:rPr>
              <a:t>Poluektov</a:t>
            </a:r>
            <a:r>
              <a:rPr lang="en-US" sz="1800" b="0" i="0" u="none" strike="noStrike" baseline="0" dirty="0">
                <a:latin typeface="CMR12"/>
              </a:rPr>
              <a:t> et al. (Belle), Phys. Rev. D </a:t>
            </a:r>
            <a:r>
              <a:rPr lang="en-US" sz="1800" b="0" i="0" u="none" strike="noStrike" baseline="0" dirty="0">
                <a:latin typeface="CMBX12"/>
              </a:rPr>
              <a:t>81</a:t>
            </a:r>
            <a:r>
              <a:rPr lang="en-US" sz="1800" b="0" i="0" u="none" strike="noStrike" baseline="0" dirty="0">
                <a:latin typeface="CMR12"/>
              </a:rPr>
              <a:t>, 112002 (2010).</a:t>
            </a:r>
          </a:p>
          <a:p>
            <a:pPr marL="0" indent="0" algn="l">
              <a:buNone/>
            </a:pPr>
            <a:r>
              <a:rPr lang="it-IT" sz="1800" b="0" i="0" u="none" strike="noStrike" baseline="0" dirty="0">
                <a:latin typeface="CMR12"/>
              </a:rPr>
              <a:t>[8] T. Lesiak (Belle), AIP Conf. Proc. </a:t>
            </a:r>
            <a:r>
              <a:rPr lang="it-IT" sz="1800" b="0" i="0" u="none" strike="noStrike" baseline="0" dirty="0">
                <a:latin typeface="CMBX12"/>
              </a:rPr>
              <a:t>814</a:t>
            </a:r>
            <a:r>
              <a:rPr lang="it-IT" sz="1800" b="0" i="0" u="none" strike="noStrike" baseline="0" dirty="0">
                <a:latin typeface="CMR12"/>
              </a:rPr>
              <a:t>, no.1, 493-497 (2006).</a:t>
            </a:r>
          </a:p>
          <a:p>
            <a:pPr marL="0" indent="0" algn="l">
              <a:buNone/>
            </a:pPr>
            <a:r>
              <a:rPr lang="en-US" sz="1800" b="0" i="0" u="none" strike="noStrike" baseline="0" dirty="0">
                <a:latin typeface="CMR12"/>
              </a:rPr>
              <a:t>[9] M. </a:t>
            </a:r>
            <a:r>
              <a:rPr lang="en-US" sz="1800" b="0" i="0" u="none" strike="noStrike" baseline="0" dirty="0" err="1">
                <a:latin typeface="CMR12"/>
              </a:rPr>
              <a:t>Ablikim</a:t>
            </a:r>
            <a:r>
              <a:rPr lang="en-US" sz="1800" b="0" i="0" u="none" strike="noStrike" baseline="0" dirty="0">
                <a:latin typeface="CMR12"/>
              </a:rPr>
              <a:t> et al. (BESIII), Phys. Rev. D </a:t>
            </a:r>
            <a:r>
              <a:rPr lang="en-US" sz="1800" b="0" i="0" u="none" strike="noStrike" baseline="0" dirty="0">
                <a:latin typeface="CMBX12"/>
              </a:rPr>
              <a:t>100</a:t>
            </a:r>
            <a:r>
              <a:rPr lang="en-US" sz="1800" b="0" i="0" u="none" strike="noStrike" baseline="0" dirty="0">
                <a:latin typeface="CMR12"/>
              </a:rPr>
              <a:t>, 032004 (2019).</a:t>
            </a:r>
          </a:p>
          <a:p>
            <a:pPr marL="0" indent="0" algn="l">
              <a:buNone/>
            </a:pPr>
            <a:r>
              <a:rPr lang="en-US" sz="1800" b="0" i="0" u="none" strike="noStrike" baseline="0" dirty="0">
                <a:latin typeface="CMR12"/>
              </a:rPr>
              <a:t>[10] M. </a:t>
            </a:r>
            <a:r>
              <a:rPr lang="en-US" sz="1800" b="0" i="0" u="none" strike="noStrike" baseline="0" dirty="0" err="1">
                <a:latin typeface="CMR12"/>
              </a:rPr>
              <a:t>Ablikim</a:t>
            </a:r>
            <a:r>
              <a:rPr lang="en-US" sz="1800" b="0" i="0" u="none" strike="noStrike" baseline="0" dirty="0">
                <a:latin typeface="CMR12"/>
              </a:rPr>
              <a:t> et al. (BESIII), Phys. Rev. D </a:t>
            </a:r>
            <a:r>
              <a:rPr lang="en-US" sz="1800" b="0" i="0" u="none" strike="noStrike" baseline="0" dirty="0">
                <a:latin typeface="CMBX12"/>
              </a:rPr>
              <a:t>101</a:t>
            </a:r>
            <a:r>
              <a:rPr lang="en-US" sz="1800" b="0" i="0" u="none" strike="noStrike" baseline="0" dirty="0">
                <a:latin typeface="CMR12"/>
              </a:rPr>
              <a:t>, 032008 (2020).</a:t>
            </a:r>
          </a:p>
          <a:p>
            <a:pPr marL="0" indent="0" algn="l">
              <a:buNone/>
            </a:pPr>
            <a:r>
              <a:rPr lang="fr-FR" sz="1800" b="0" i="0" u="none" strike="noStrike" baseline="0" dirty="0">
                <a:latin typeface="CMR12"/>
              </a:rPr>
              <a:t>[11] M. Ablikim et al. (BESIII Collaboration), Phys. Lett. B </a:t>
            </a:r>
            <a:r>
              <a:rPr lang="fr-FR" sz="1800" b="0" i="0" u="none" strike="noStrike" baseline="0" dirty="0">
                <a:latin typeface="CMBX12"/>
              </a:rPr>
              <a:t>813</a:t>
            </a:r>
            <a:r>
              <a:rPr lang="fr-FR" sz="1800" b="0" i="0" u="none" strike="noStrike" baseline="0" dirty="0">
                <a:latin typeface="CMR12"/>
              </a:rPr>
              <a:t>, 136059 (2021).</a:t>
            </a:r>
          </a:p>
          <a:p>
            <a:pPr marL="0" indent="0" algn="l">
              <a:buNone/>
            </a:pPr>
            <a:r>
              <a:rPr lang="fr-FR" sz="1800" b="0" i="0" u="none" strike="noStrike" baseline="0" dirty="0">
                <a:latin typeface="CMR12"/>
              </a:rPr>
              <a:t>[12] M. Ablikim et al. (BESIII Collaboration), Phys. Rev. D </a:t>
            </a:r>
            <a:r>
              <a:rPr lang="fr-FR" sz="1800" b="0" i="0" u="none" strike="noStrike" baseline="0" dirty="0">
                <a:latin typeface="CMBX12"/>
              </a:rPr>
              <a:t>103</a:t>
            </a:r>
            <a:r>
              <a:rPr lang="fr-FR" sz="1800" b="0" i="0" u="none" strike="noStrike" baseline="0" dirty="0">
                <a:latin typeface="CMR12"/>
              </a:rPr>
              <a:t>, 072007 (2021).</a:t>
            </a:r>
            <a:endParaRPr lang="en-US" dirty="0"/>
          </a:p>
        </p:txBody>
      </p:sp>
    </p:spTree>
    <p:extLst>
      <p:ext uri="{BB962C8B-B14F-4D97-AF65-F5344CB8AC3E}">
        <p14:creationId xmlns:p14="http://schemas.microsoft.com/office/powerpoint/2010/main" val="6599629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52C040-3C33-4B0D-8606-55A94409A77F}"/>
              </a:ext>
            </a:extLst>
          </p:cNvPr>
          <p:cNvSpPr>
            <a:spLocks noGrp="1"/>
          </p:cNvSpPr>
          <p:nvPr>
            <p:ph idx="1"/>
          </p:nvPr>
        </p:nvSpPr>
        <p:spPr>
          <a:xfrm>
            <a:off x="1534696" y="441959"/>
            <a:ext cx="9520158" cy="5887819"/>
          </a:xfrm>
        </p:spPr>
        <p:txBody>
          <a:bodyPr>
            <a:normAutofit fontScale="85000" lnSpcReduction="20000"/>
          </a:bodyPr>
          <a:lstStyle/>
          <a:p>
            <a:pPr marL="0" indent="0" algn="l">
              <a:buNone/>
            </a:pPr>
            <a:r>
              <a:rPr lang="en-US" sz="1800" b="0" i="0" u="none" strike="noStrike" baseline="0" dirty="0">
                <a:latin typeface="CMR12"/>
              </a:rPr>
              <a:t>[13] K. Aoki et al. (2021), arXiv:2110.04462 [</a:t>
            </a:r>
            <a:r>
              <a:rPr lang="en-US" sz="1800" b="0" i="0" u="none" strike="noStrike" baseline="0" dirty="0" err="1">
                <a:latin typeface="CMR12"/>
              </a:rPr>
              <a:t>nucl</a:t>
            </a:r>
            <a:r>
              <a:rPr lang="en-US" sz="1800" b="0" i="0" u="none" strike="noStrike" baseline="0" dirty="0">
                <a:latin typeface="CMR12"/>
              </a:rPr>
              <a:t>-ex].</a:t>
            </a:r>
          </a:p>
          <a:p>
            <a:pPr marL="0" indent="0" algn="l">
              <a:buNone/>
            </a:pPr>
            <a:r>
              <a:rPr lang="en-US" sz="1800" b="0" i="0" u="none" strike="noStrike" baseline="0" dirty="0">
                <a:latin typeface="CMR12"/>
              </a:rPr>
              <a:t>[14] R. Chaturvedi and A. K. Rai, Eur. Phys. J. A </a:t>
            </a:r>
            <a:r>
              <a:rPr lang="en-US" sz="1800" b="0" i="0" u="none" strike="noStrike" baseline="0" dirty="0">
                <a:latin typeface="CMBX12"/>
              </a:rPr>
              <a:t>58</a:t>
            </a:r>
            <a:r>
              <a:rPr lang="en-US" sz="1800" b="0" i="0" u="none" strike="noStrike" baseline="0" dirty="0">
                <a:latin typeface="CMR12"/>
              </a:rPr>
              <a:t>, 228 (2022).</a:t>
            </a:r>
          </a:p>
          <a:p>
            <a:pPr marL="0" indent="0" algn="l">
              <a:buNone/>
            </a:pPr>
            <a:r>
              <a:rPr lang="en-US" sz="1800" b="0" i="0" u="none" strike="noStrike" baseline="0" dirty="0">
                <a:latin typeface="CMR12"/>
              </a:rPr>
              <a:t>[15] J. </a:t>
            </a:r>
            <a:r>
              <a:rPr lang="en-US" sz="1800" b="0" i="0" u="none" strike="noStrike" baseline="0" dirty="0" err="1">
                <a:latin typeface="CMR12"/>
              </a:rPr>
              <a:t>Oudichhya</a:t>
            </a:r>
            <a:r>
              <a:rPr lang="en-US" sz="1800" b="0" i="0" u="none" strike="noStrike" baseline="0" dirty="0">
                <a:latin typeface="CMR12"/>
              </a:rPr>
              <a:t>, K. Gandhi, and A. K. Rai, Phys. Rev. D </a:t>
            </a:r>
            <a:r>
              <a:rPr lang="en-US" sz="1800" b="0" i="0" u="none" strike="noStrike" baseline="0" dirty="0">
                <a:latin typeface="CMBX12"/>
              </a:rPr>
              <a:t>108</a:t>
            </a:r>
            <a:r>
              <a:rPr lang="en-US" sz="1800" b="0" i="0" u="none" strike="noStrike" baseline="0" dirty="0">
                <a:latin typeface="CMR12"/>
              </a:rPr>
              <a:t>, 014034 (2023).</a:t>
            </a:r>
          </a:p>
          <a:p>
            <a:pPr marL="0" indent="0" algn="l">
              <a:buNone/>
            </a:pPr>
            <a:r>
              <a:rPr lang="en-US" sz="1800" b="0" i="0" u="none" strike="noStrike" baseline="0" dirty="0">
                <a:latin typeface="CMR12"/>
              </a:rPr>
              <a:t>[16] A. K. Rai, B. Patel, and P. C. </a:t>
            </a:r>
            <a:r>
              <a:rPr lang="en-US" sz="1800" b="0" i="0" u="none" strike="noStrike" baseline="0" dirty="0" err="1">
                <a:latin typeface="CMR12"/>
              </a:rPr>
              <a:t>Vinodkumar</a:t>
            </a:r>
            <a:r>
              <a:rPr lang="en-US" sz="1800" b="0" i="0" u="none" strike="noStrike" baseline="0" dirty="0">
                <a:latin typeface="CMR12"/>
              </a:rPr>
              <a:t>, Phys. Rev. C </a:t>
            </a:r>
            <a:r>
              <a:rPr lang="en-US" sz="1800" b="0" i="0" u="none" strike="noStrike" baseline="0" dirty="0">
                <a:latin typeface="CMBX12"/>
              </a:rPr>
              <a:t>78</a:t>
            </a:r>
            <a:r>
              <a:rPr lang="en-US" sz="1800" b="0" i="0" u="none" strike="noStrike" baseline="0" dirty="0">
                <a:latin typeface="CMR12"/>
              </a:rPr>
              <a:t>, 055202 (2008).</a:t>
            </a:r>
          </a:p>
          <a:p>
            <a:pPr marL="0" indent="0" algn="l">
              <a:buNone/>
            </a:pPr>
            <a:r>
              <a:rPr lang="fr-FR" sz="1800" b="0" i="0" u="none" strike="noStrike" baseline="0" dirty="0">
                <a:latin typeface="CMR12"/>
              </a:rPr>
              <a:t>[17] S. K. Choi et al. (Belle Collaboration), Phys. Rev. Lett. </a:t>
            </a:r>
            <a:r>
              <a:rPr lang="fr-FR" sz="1800" b="0" i="0" u="none" strike="noStrike" baseline="0" dirty="0">
                <a:latin typeface="CMBX12"/>
              </a:rPr>
              <a:t>91</a:t>
            </a:r>
            <a:r>
              <a:rPr lang="fr-FR" sz="1800" b="0" i="0" u="none" strike="noStrike" baseline="0" dirty="0">
                <a:latin typeface="CMR12"/>
              </a:rPr>
              <a:t>, 262001 (2003).</a:t>
            </a:r>
          </a:p>
          <a:p>
            <a:pPr marL="0" indent="0" algn="l">
              <a:buNone/>
            </a:pPr>
            <a:r>
              <a:rPr lang="fr-FR" sz="1800" b="0" i="0" u="none" strike="noStrike" baseline="0" dirty="0">
                <a:latin typeface="CMR12"/>
              </a:rPr>
              <a:t>[18] M. Ablikim et al. (BESIII Collaboration), Phys. Rev. D </a:t>
            </a:r>
            <a:r>
              <a:rPr lang="fr-FR" sz="1800" b="0" i="0" u="none" strike="noStrike" baseline="0" dirty="0">
                <a:latin typeface="CMBX12"/>
              </a:rPr>
              <a:t>102</a:t>
            </a:r>
            <a:r>
              <a:rPr lang="fr-FR" sz="1800" b="0" i="0" u="none" strike="noStrike" baseline="0" dirty="0">
                <a:latin typeface="CMR12"/>
              </a:rPr>
              <a:t>, 012009 (2020), </a:t>
            </a:r>
            <a:r>
              <a:rPr lang="en-US" sz="1800" b="0" i="0" u="none" strike="noStrike" baseline="0" dirty="0">
                <a:latin typeface="CMR12"/>
              </a:rPr>
              <a:t>arXiv:2004.13788 [hep-ex].</a:t>
            </a:r>
          </a:p>
          <a:p>
            <a:pPr marL="0" indent="0" algn="l">
              <a:buNone/>
            </a:pPr>
            <a:r>
              <a:rPr lang="fr-FR" sz="1800" b="0" i="0" u="none" strike="noStrike" baseline="0" dirty="0">
                <a:latin typeface="CMR12"/>
              </a:rPr>
              <a:t>[19] P. Krokovny et al. (Belle Collaboration), Phys. Rev. D </a:t>
            </a:r>
            <a:r>
              <a:rPr lang="fr-FR" sz="1800" b="0" i="0" u="none" strike="noStrike" baseline="0" dirty="0">
                <a:latin typeface="CMBX12"/>
              </a:rPr>
              <a:t>88</a:t>
            </a:r>
            <a:r>
              <a:rPr lang="fr-FR" sz="1800" b="0" i="0" u="none" strike="noStrike" baseline="0" dirty="0">
                <a:latin typeface="CMR12"/>
              </a:rPr>
              <a:t>, 052016 (2013), </a:t>
            </a:r>
            <a:r>
              <a:rPr lang="en-US" sz="1800" b="0" i="0" u="none" strike="noStrike" baseline="0" dirty="0">
                <a:latin typeface="CMR12"/>
              </a:rPr>
              <a:t>arXiv:1308.2646 [hep-ex].</a:t>
            </a:r>
          </a:p>
          <a:p>
            <a:pPr marL="0" indent="0" algn="l">
              <a:buNone/>
            </a:pPr>
            <a:r>
              <a:rPr lang="fr-FR" sz="1800" b="0" i="0" u="none" strike="noStrike" baseline="0" dirty="0">
                <a:latin typeface="CMR12"/>
              </a:rPr>
              <a:t>[20] R. Aaij et al. (LHCb Collaboration), Phys. Rev. Lett. </a:t>
            </a:r>
            <a:r>
              <a:rPr lang="fr-FR" sz="1800" b="0" i="0" u="none" strike="noStrike" baseline="0" dirty="0">
                <a:latin typeface="CMBX12"/>
              </a:rPr>
              <a:t>118</a:t>
            </a:r>
            <a:r>
              <a:rPr lang="fr-FR" sz="1800" b="0" i="0" u="none" strike="noStrike" baseline="0" dirty="0">
                <a:latin typeface="CMR12"/>
              </a:rPr>
              <a:t>, 022003 (2017).</a:t>
            </a:r>
          </a:p>
          <a:p>
            <a:pPr marL="0" indent="0" algn="l">
              <a:buNone/>
            </a:pPr>
            <a:r>
              <a:rPr lang="fr-FR" sz="1800" b="0" i="0" u="none" strike="noStrike" baseline="0" dirty="0">
                <a:latin typeface="CMR12"/>
              </a:rPr>
              <a:t>[21] R. Aaij et al. (LHCb Collaboration), Phys. Rev. Lett. </a:t>
            </a:r>
            <a:r>
              <a:rPr lang="fr-FR" sz="1800" b="0" i="0" u="none" strike="noStrike" baseline="0" dirty="0">
                <a:latin typeface="CMBX12"/>
              </a:rPr>
              <a:t>115</a:t>
            </a:r>
            <a:r>
              <a:rPr lang="fr-FR" sz="1800" b="0" i="0" u="none" strike="noStrike" baseline="0" dirty="0">
                <a:latin typeface="CMR12"/>
              </a:rPr>
              <a:t>, 072001 (2015).</a:t>
            </a:r>
          </a:p>
          <a:p>
            <a:pPr marL="0" indent="0" algn="l">
              <a:buNone/>
            </a:pPr>
            <a:r>
              <a:rPr lang="fr-FR" sz="1800" b="0" i="0" u="none" strike="noStrike" baseline="0" dirty="0">
                <a:latin typeface="CMR12"/>
              </a:rPr>
              <a:t>[22] T. Aaltonen et al. (CDF Collaboration), Phys. Rev. Lett. </a:t>
            </a:r>
            <a:r>
              <a:rPr lang="fr-FR" sz="1800" b="0" i="0" u="none" strike="noStrike" baseline="0" dirty="0">
                <a:latin typeface="CMBX12"/>
              </a:rPr>
              <a:t>102</a:t>
            </a:r>
            <a:r>
              <a:rPr lang="fr-FR" sz="1800" b="0" i="0" u="none" strike="noStrike" baseline="0" dirty="0">
                <a:latin typeface="CMR12"/>
              </a:rPr>
              <a:t>, 242002 (2009).</a:t>
            </a:r>
          </a:p>
          <a:p>
            <a:pPr marL="0" indent="0" algn="l">
              <a:buNone/>
            </a:pPr>
            <a:r>
              <a:rPr lang="fr-FR" sz="1800" b="0" i="0" u="none" strike="noStrike" baseline="0" dirty="0">
                <a:latin typeface="CMR12"/>
              </a:rPr>
              <a:t>[23] R. Aaij et al. (LHCb Collaboration), Phys. Rev. D </a:t>
            </a:r>
            <a:r>
              <a:rPr lang="fr-FR" sz="1800" b="0" i="0" u="none" strike="noStrike" baseline="0" dirty="0">
                <a:latin typeface="CMBX12"/>
              </a:rPr>
              <a:t>85</a:t>
            </a:r>
            <a:r>
              <a:rPr lang="fr-FR" sz="1800" b="0" i="0" u="none" strike="noStrike" baseline="0" dirty="0">
                <a:latin typeface="CMR12"/>
              </a:rPr>
              <a:t>, 091103 (2012).</a:t>
            </a:r>
          </a:p>
          <a:p>
            <a:pPr marL="0" indent="0" algn="l">
              <a:buNone/>
            </a:pPr>
            <a:r>
              <a:rPr lang="fr-FR" sz="1800" b="0" i="0" u="none" strike="noStrike" baseline="0" dirty="0">
                <a:latin typeface="CMR12"/>
              </a:rPr>
              <a:t>[24] V. M. Abazov et al. (D0 Collaboration), Phys. Rev. D </a:t>
            </a:r>
            <a:r>
              <a:rPr lang="fr-FR" sz="1800" b="0" i="0" u="none" strike="noStrike" baseline="0" dirty="0">
                <a:latin typeface="CMBX12"/>
              </a:rPr>
              <a:t>89</a:t>
            </a:r>
            <a:r>
              <a:rPr lang="fr-FR" sz="1800" b="0" i="0" u="none" strike="noStrike" baseline="0" dirty="0">
                <a:latin typeface="CMR12"/>
              </a:rPr>
              <a:t>, 012004 (2014).</a:t>
            </a:r>
          </a:p>
          <a:p>
            <a:pPr marL="0" indent="0" algn="l">
              <a:buNone/>
            </a:pPr>
            <a:r>
              <a:rPr lang="fr-FR" sz="1800" b="0" i="0" u="none" strike="noStrike" baseline="0" dirty="0">
                <a:latin typeface="CMR12"/>
              </a:rPr>
              <a:t>[25] S. Chatrchyan et al. (CMS Collaboration), Phys. Lett. B </a:t>
            </a:r>
            <a:r>
              <a:rPr lang="fr-FR" sz="1800" b="0" i="0" u="none" strike="noStrike" baseline="0" dirty="0">
                <a:latin typeface="CMBX12"/>
              </a:rPr>
              <a:t>734</a:t>
            </a:r>
            <a:r>
              <a:rPr lang="fr-FR" sz="1800" b="0" i="0" u="none" strike="noStrike" baseline="0" dirty="0">
                <a:latin typeface="CMR12"/>
              </a:rPr>
              <a:t>, 261 (2014).</a:t>
            </a:r>
          </a:p>
          <a:p>
            <a:pPr marL="0" indent="0" algn="l">
              <a:buNone/>
            </a:pPr>
            <a:r>
              <a:rPr lang="fr-FR" sz="1800" b="0" i="0" u="none" strike="noStrike" baseline="0" dirty="0">
                <a:latin typeface="CMR12"/>
              </a:rPr>
              <a:t>[26] T. Aaltonen et al. (CDF Collaboration), Mod. Phys. Lett. A </a:t>
            </a:r>
            <a:r>
              <a:rPr lang="fr-FR" sz="1800" b="0" i="0" u="none" strike="noStrike" baseline="0" dirty="0">
                <a:latin typeface="CMBX12"/>
              </a:rPr>
              <a:t>32</a:t>
            </a:r>
            <a:r>
              <a:rPr lang="fr-FR" sz="1800" b="0" i="0" u="none" strike="noStrike" baseline="0" dirty="0">
                <a:latin typeface="CMR12"/>
              </a:rPr>
              <a:t>, 1750139 (2017).</a:t>
            </a:r>
          </a:p>
          <a:p>
            <a:pPr marL="0" indent="0" algn="l">
              <a:buNone/>
            </a:pPr>
            <a:r>
              <a:rPr lang="fr-FR" sz="1800" b="0" i="0" u="none" strike="noStrike" baseline="0" dirty="0">
                <a:latin typeface="CMR12"/>
              </a:rPr>
              <a:t>[27] R. Aaij et al. (LHCb Collaboration), Phys. Rev. D </a:t>
            </a:r>
            <a:r>
              <a:rPr lang="fr-FR" sz="1800" b="0" i="0" u="none" strike="noStrike" baseline="0" dirty="0">
                <a:latin typeface="CMBX12"/>
              </a:rPr>
              <a:t>95</a:t>
            </a:r>
            <a:r>
              <a:rPr lang="fr-FR" sz="1800" b="0" i="0" u="none" strike="noStrike" baseline="0" dirty="0">
                <a:latin typeface="CMR12"/>
              </a:rPr>
              <a:t>, 012002 (2017).</a:t>
            </a:r>
          </a:p>
          <a:p>
            <a:pPr marL="0" indent="0" algn="l">
              <a:buNone/>
            </a:pPr>
            <a:r>
              <a:rPr lang="en-US" sz="1800" b="0" i="0" u="none" strike="noStrike" baseline="0" dirty="0">
                <a:latin typeface="CMR12"/>
              </a:rPr>
              <a:t>[28] C. </a:t>
            </a:r>
            <a:r>
              <a:rPr lang="en-US" sz="1800" b="0" i="0" u="none" strike="noStrike" baseline="0" dirty="0" err="1">
                <a:latin typeface="CMR12"/>
              </a:rPr>
              <a:t>Lodha</a:t>
            </a:r>
            <a:r>
              <a:rPr lang="en-US" sz="1800" b="0" i="0" u="none" strike="noStrike" baseline="0" dirty="0">
                <a:latin typeface="CMR12"/>
              </a:rPr>
              <a:t> and A. K. Rai, Few-Body Syst. </a:t>
            </a:r>
            <a:r>
              <a:rPr lang="en-US" sz="1800" b="0" i="0" u="none" strike="noStrike" baseline="0" dirty="0">
                <a:latin typeface="CMBX12"/>
              </a:rPr>
              <a:t>65</a:t>
            </a:r>
            <a:r>
              <a:rPr lang="en-US" sz="1800" b="0" i="0" u="none" strike="noStrike" baseline="0" dirty="0">
                <a:latin typeface="CMR12"/>
              </a:rPr>
              <a:t>, 99 (2024).</a:t>
            </a:r>
          </a:p>
        </p:txBody>
      </p:sp>
    </p:spTree>
    <p:extLst>
      <p:ext uri="{BB962C8B-B14F-4D97-AF65-F5344CB8AC3E}">
        <p14:creationId xmlns:p14="http://schemas.microsoft.com/office/powerpoint/2010/main" val="30339264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783D3AA-4C7E-48EF-82FF-177A2D601DB0}"/>
              </a:ext>
            </a:extLst>
          </p:cNvPr>
          <p:cNvSpPr>
            <a:spLocks noGrp="1"/>
          </p:cNvSpPr>
          <p:nvPr>
            <p:ph idx="1"/>
          </p:nvPr>
        </p:nvSpPr>
        <p:spPr>
          <a:xfrm>
            <a:off x="1534696" y="449580"/>
            <a:ext cx="9520158" cy="5835810"/>
          </a:xfrm>
        </p:spPr>
        <p:txBody>
          <a:bodyPr>
            <a:normAutofit fontScale="85000" lnSpcReduction="20000"/>
          </a:bodyPr>
          <a:lstStyle/>
          <a:p>
            <a:pPr marL="0" indent="0" algn="l">
              <a:buNone/>
            </a:pPr>
            <a:r>
              <a:rPr lang="en-US" sz="1800" b="0" i="0" u="none" strike="noStrike" baseline="0" dirty="0">
                <a:latin typeface="CMR12"/>
              </a:rPr>
              <a:t>[29] E. </a:t>
            </a:r>
            <a:r>
              <a:rPr lang="en-US" sz="1800" b="0" i="0" u="none" strike="noStrike" baseline="0" dirty="0" err="1">
                <a:latin typeface="CMR12"/>
              </a:rPr>
              <a:t>Klempt</a:t>
            </a:r>
            <a:r>
              <a:rPr lang="en-US" sz="1800" b="0" i="0" u="none" strike="noStrike" baseline="0" dirty="0">
                <a:latin typeface="CMR12"/>
              </a:rPr>
              <a:t> and J. M. Richard, Rev. Mod. Phys. </a:t>
            </a:r>
            <a:r>
              <a:rPr lang="en-US" sz="1800" b="0" i="0" u="none" strike="noStrike" baseline="0" dirty="0">
                <a:latin typeface="CMBX12"/>
              </a:rPr>
              <a:t>82</a:t>
            </a:r>
            <a:r>
              <a:rPr lang="en-US" sz="1800" b="0" i="0" u="none" strike="noStrike" baseline="0" dirty="0">
                <a:latin typeface="CMR12"/>
              </a:rPr>
              <a:t>, 1095-1153 (2010).</a:t>
            </a:r>
          </a:p>
          <a:p>
            <a:pPr marL="0" indent="0" algn="l">
              <a:buNone/>
            </a:pPr>
            <a:r>
              <a:rPr lang="de-DE" sz="1800" b="0" i="0" u="none" strike="noStrike" baseline="0" dirty="0">
                <a:latin typeface="CMR12"/>
              </a:rPr>
              <a:t>[30] H. X. Chen, W. Chen, X. Liu, and S. L. Zhu, Phys. Rept. </a:t>
            </a:r>
            <a:r>
              <a:rPr lang="de-DE" sz="1800" b="0" i="0" u="none" strike="noStrike" baseline="0" dirty="0">
                <a:latin typeface="CMBX12"/>
              </a:rPr>
              <a:t>639</a:t>
            </a:r>
            <a:r>
              <a:rPr lang="de-DE" sz="1800" b="0" i="0" u="none" strike="noStrike" baseline="0" dirty="0">
                <a:latin typeface="CMR12"/>
              </a:rPr>
              <a:t>, 1 (2016).</a:t>
            </a:r>
          </a:p>
          <a:p>
            <a:pPr marL="0" indent="0" algn="l">
              <a:buNone/>
            </a:pPr>
            <a:r>
              <a:rPr lang="en-US" sz="1800" b="0" i="0" u="none" strike="noStrike" baseline="0" dirty="0">
                <a:latin typeface="CMR12"/>
              </a:rPr>
              <a:t>[31] C. </a:t>
            </a:r>
            <a:r>
              <a:rPr lang="en-US" sz="1800" b="0" i="0" u="none" strike="noStrike" baseline="0" dirty="0" err="1">
                <a:latin typeface="CMR12"/>
              </a:rPr>
              <a:t>Alexandrou</a:t>
            </a:r>
            <a:r>
              <a:rPr lang="en-US" sz="1800" b="0" i="0" u="none" strike="noStrike" baseline="0" dirty="0">
                <a:latin typeface="CMR12"/>
              </a:rPr>
              <a:t>, J. Berlin, J. </a:t>
            </a:r>
            <a:r>
              <a:rPr lang="en-US" sz="1800" b="0" i="0" u="none" strike="noStrike" baseline="0" dirty="0" err="1">
                <a:latin typeface="CMR12"/>
              </a:rPr>
              <a:t>Finkenrath</a:t>
            </a:r>
            <a:r>
              <a:rPr lang="en-US" sz="1800" b="0" i="0" u="none" strike="noStrike" baseline="0" dirty="0">
                <a:latin typeface="CMR12"/>
              </a:rPr>
              <a:t>, T. </a:t>
            </a:r>
            <a:r>
              <a:rPr lang="en-US" sz="1800" b="0" i="0" u="none" strike="noStrike" baseline="0" dirty="0" err="1">
                <a:latin typeface="CMR12"/>
              </a:rPr>
              <a:t>Leontiou</a:t>
            </a:r>
            <a:r>
              <a:rPr lang="en-US" sz="1800" b="0" i="0" u="none" strike="noStrike" baseline="0" dirty="0">
                <a:latin typeface="CMR12"/>
              </a:rPr>
              <a:t>, and M. Wagner, Phys. Rev. D </a:t>
            </a:r>
            <a:r>
              <a:rPr lang="en-US" sz="1800" b="0" i="0" u="none" strike="noStrike" baseline="0" dirty="0">
                <a:latin typeface="CMBX12"/>
              </a:rPr>
              <a:t>101</a:t>
            </a:r>
            <a:r>
              <a:rPr lang="en-US" sz="1800" b="0" i="0" u="none" strike="noStrike" baseline="0" dirty="0">
                <a:latin typeface="CMR12"/>
              </a:rPr>
              <a:t>, 034502 (2020).</a:t>
            </a:r>
          </a:p>
          <a:p>
            <a:pPr marL="0" indent="0" algn="l">
              <a:buNone/>
            </a:pPr>
            <a:r>
              <a:rPr lang="en-US" sz="1800" b="0" i="0" u="none" strike="noStrike" baseline="0" dirty="0">
                <a:latin typeface="CMR12"/>
              </a:rPr>
              <a:t>[32] H. Huang, C. Deng, X. Liu, Y. Tan, and J. T. Ping, Symmetry </a:t>
            </a:r>
            <a:r>
              <a:rPr lang="en-US" sz="1800" b="0" i="0" u="none" strike="noStrike" baseline="0" dirty="0">
                <a:latin typeface="CMBX12"/>
              </a:rPr>
              <a:t>15</a:t>
            </a:r>
            <a:r>
              <a:rPr lang="en-US" sz="1800" b="0" i="0" u="none" strike="noStrike" baseline="0" dirty="0">
                <a:latin typeface="CMR12"/>
              </a:rPr>
              <a:t>, 1298 (2023).</a:t>
            </a:r>
          </a:p>
          <a:p>
            <a:pPr marL="0" indent="0" algn="l">
              <a:buNone/>
            </a:pPr>
            <a:r>
              <a:rPr lang="en-US" sz="1800" b="0" i="0" u="none" strike="noStrike" baseline="0" dirty="0">
                <a:latin typeface="CMR12"/>
              </a:rPr>
              <a:t>[33] S. Godfrey and N. </a:t>
            </a:r>
            <a:r>
              <a:rPr lang="en-US" sz="1800" b="0" i="0" u="none" strike="noStrike" baseline="0" dirty="0" err="1">
                <a:latin typeface="CMR12"/>
              </a:rPr>
              <a:t>Isgur</a:t>
            </a:r>
            <a:r>
              <a:rPr lang="en-US" sz="1800" b="0" i="0" u="none" strike="noStrike" baseline="0" dirty="0">
                <a:latin typeface="CMR12"/>
              </a:rPr>
              <a:t>, Phys. Rev. D </a:t>
            </a:r>
            <a:r>
              <a:rPr lang="en-US" sz="1800" b="0" i="0" u="none" strike="noStrike" baseline="0" dirty="0">
                <a:latin typeface="CMBX12"/>
              </a:rPr>
              <a:t>32</a:t>
            </a:r>
            <a:r>
              <a:rPr lang="en-US" sz="1800" b="0" i="0" u="none" strike="noStrike" baseline="0" dirty="0">
                <a:latin typeface="CMR12"/>
              </a:rPr>
              <a:t>, 189 (1985).</a:t>
            </a:r>
          </a:p>
          <a:p>
            <a:pPr marL="0" indent="0" algn="l">
              <a:buNone/>
            </a:pPr>
            <a:r>
              <a:rPr lang="it-IT" sz="1800" b="0" i="0" u="none" strike="noStrike" baseline="0" dirty="0">
                <a:latin typeface="CMR12"/>
              </a:rPr>
              <a:t>[34] V. R. Debastiani and F. S. Navarra, Chin. Phys. C </a:t>
            </a:r>
            <a:r>
              <a:rPr lang="it-IT" sz="1800" b="0" i="0" u="none" strike="noStrike" baseline="0" dirty="0">
                <a:latin typeface="CMBX12"/>
              </a:rPr>
              <a:t>43</a:t>
            </a:r>
            <a:r>
              <a:rPr lang="it-IT" sz="1800" b="0" i="0" u="none" strike="noStrike" baseline="0" dirty="0">
                <a:latin typeface="CMR12"/>
              </a:rPr>
              <a:t>, 013105 (2019).</a:t>
            </a:r>
          </a:p>
          <a:p>
            <a:pPr marL="0" indent="0" algn="l">
              <a:buNone/>
            </a:pPr>
            <a:r>
              <a:rPr lang="en-US" sz="1800" b="0" i="0" u="none" strike="noStrike" baseline="0" dirty="0">
                <a:latin typeface="CMR12"/>
              </a:rPr>
              <a:t>[35] Y. Bai, S. Lu, and J. Osborne, Phys. Lett. B </a:t>
            </a:r>
            <a:r>
              <a:rPr lang="en-US" sz="1800" b="0" i="0" u="none" strike="noStrike" baseline="0" dirty="0">
                <a:latin typeface="CMBX12"/>
              </a:rPr>
              <a:t>798</a:t>
            </a:r>
            <a:r>
              <a:rPr lang="en-US" sz="1800" b="0" i="0" u="none" strike="noStrike" baseline="0" dirty="0">
                <a:latin typeface="CMR12"/>
              </a:rPr>
              <a:t>, 134930 (2019).</a:t>
            </a:r>
          </a:p>
          <a:p>
            <a:pPr marL="0" indent="0" algn="l">
              <a:buNone/>
            </a:pPr>
            <a:r>
              <a:rPr lang="en-US" sz="1800" b="0" i="0" u="none" strike="noStrike" baseline="0" dirty="0">
                <a:latin typeface="CMR12"/>
              </a:rPr>
              <a:t>[36] W. Chen, H. X. Chen, X. Liu, T. G. Steele, and S. L. Zhu, Phys. Lett. B </a:t>
            </a:r>
            <a:r>
              <a:rPr lang="en-US" sz="1800" b="0" i="0" u="none" strike="noStrike" baseline="0" dirty="0">
                <a:latin typeface="CMBX12"/>
              </a:rPr>
              <a:t>773</a:t>
            </a:r>
            <a:r>
              <a:rPr lang="en-US" sz="1800" b="0" i="0" u="none" strike="noStrike" baseline="0" dirty="0">
                <a:latin typeface="CMR12"/>
              </a:rPr>
              <a:t>, 247 (2017).</a:t>
            </a:r>
          </a:p>
          <a:p>
            <a:pPr marL="0" indent="0" algn="l">
              <a:buNone/>
            </a:pPr>
            <a:r>
              <a:rPr lang="en-US" sz="1800" b="0" i="0" u="none" strike="noStrike" baseline="0" dirty="0">
                <a:latin typeface="CMR12"/>
              </a:rPr>
              <a:t>[37] A. Francis, R. J. </a:t>
            </a:r>
            <a:r>
              <a:rPr lang="en-US" sz="1800" b="0" i="0" u="none" strike="noStrike" baseline="0" dirty="0" err="1">
                <a:latin typeface="CMR12"/>
              </a:rPr>
              <a:t>Hudspith</a:t>
            </a:r>
            <a:r>
              <a:rPr lang="en-US" sz="1800" b="0" i="0" u="none" strike="noStrike" baseline="0" dirty="0">
                <a:latin typeface="CMR12"/>
              </a:rPr>
              <a:t>, R. Lewis, and K. </a:t>
            </a:r>
            <a:r>
              <a:rPr lang="en-US" sz="1800" b="0" i="0" u="none" strike="noStrike" baseline="0" dirty="0" err="1">
                <a:latin typeface="CMR12"/>
              </a:rPr>
              <a:t>Maltman</a:t>
            </a:r>
            <a:r>
              <a:rPr lang="en-US" sz="1800" b="0" i="0" u="none" strike="noStrike" baseline="0" dirty="0">
                <a:latin typeface="CMR12"/>
              </a:rPr>
              <a:t>, Phys. Rev. Lett. </a:t>
            </a:r>
            <a:r>
              <a:rPr lang="en-US" sz="1800" b="0" i="0" u="none" strike="noStrike" baseline="0" dirty="0">
                <a:latin typeface="CMBX12"/>
              </a:rPr>
              <a:t>118</a:t>
            </a:r>
            <a:r>
              <a:rPr lang="en-US" sz="1800" b="0" i="0" u="none" strike="noStrike" baseline="0" dirty="0">
                <a:latin typeface="CMR12"/>
              </a:rPr>
              <a:t>, 142001 (2017).</a:t>
            </a:r>
          </a:p>
          <a:p>
            <a:pPr marL="0" indent="0" algn="l">
              <a:buNone/>
            </a:pPr>
            <a:r>
              <a:rPr lang="en-US" sz="1800" b="0" i="0" u="none" strike="noStrike" baseline="0" dirty="0">
                <a:latin typeface="CMR12"/>
              </a:rPr>
              <a:t>[38] M. </a:t>
            </a:r>
            <a:r>
              <a:rPr lang="en-US" sz="1800" b="0" i="0" u="none" strike="noStrike" baseline="0" dirty="0" err="1">
                <a:latin typeface="CMR12"/>
              </a:rPr>
              <a:t>Karliner</a:t>
            </a:r>
            <a:r>
              <a:rPr lang="en-US" sz="1800" b="0" i="0" u="none" strike="noStrike" baseline="0" dirty="0">
                <a:latin typeface="CMR12"/>
              </a:rPr>
              <a:t>, S. </a:t>
            </a:r>
            <a:r>
              <a:rPr lang="en-US" sz="1800" b="0" i="0" u="none" strike="noStrike" baseline="0" dirty="0" err="1">
                <a:latin typeface="CMR12"/>
              </a:rPr>
              <a:t>Nussinov</a:t>
            </a:r>
            <a:r>
              <a:rPr lang="en-US" sz="1800" b="0" i="0" u="none" strike="noStrike" baseline="0" dirty="0">
                <a:latin typeface="CMR12"/>
              </a:rPr>
              <a:t>, and J. L. Rosner, Phys. Rev. D </a:t>
            </a:r>
            <a:r>
              <a:rPr lang="en-US" sz="1800" b="0" i="0" u="none" strike="noStrike" baseline="0" dirty="0">
                <a:latin typeface="CMBX12"/>
              </a:rPr>
              <a:t>95</a:t>
            </a:r>
            <a:r>
              <a:rPr lang="en-US" sz="1800" b="0" i="0" u="none" strike="noStrike" baseline="0" dirty="0">
                <a:latin typeface="CMR12"/>
              </a:rPr>
              <a:t>, 034011 (2017).</a:t>
            </a:r>
          </a:p>
          <a:p>
            <a:pPr marL="0" indent="0" algn="l">
              <a:buNone/>
            </a:pPr>
            <a:r>
              <a:rPr lang="en-US" sz="1800" b="0" i="0" u="none" strike="noStrike" baseline="0" dirty="0">
                <a:latin typeface="CMR12"/>
              </a:rPr>
              <a:t>[39] R. </a:t>
            </a:r>
            <a:r>
              <a:rPr lang="en-US" sz="1800" b="0" i="0" u="none" strike="noStrike" baseline="0" dirty="0" err="1">
                <a:latin typeface="CMR12"/>
              </a:rPr>
              <a:t>Aaij</a:t>
            </a:r>
            <a:r>
              <a:rPr lang="en-US" sz="1800" b="0" i="0" u="none" strike="noStrike" baseline="0" dirty="0">
                <a:latin typeface="CMR12"/>
              </a:rPr>
              <a:t> et al. (</a:t>
            </a:r>
            <a:r>
              <a:rPr lang="en-US" sz="1800" b="0" i="0" u="none" strike="noStrike" baseline="0" dirty="0" err="1">
                <a:latin typeface="CMR12"/>
              </a:rPr>
              <a:t>LHCb</a:t>
            </a:r>
            <a:r>
              <a:rPr lang="en-US" sz="1800" b="0" i="0" u="none" strike="noStrike" baseline="0" dirty="0">
                <a:latin typeface="CMR12"/>
              </a:rPr>
              <a:t> Collaboration), Sci. Bull. </a:t>
            </a:r>
            <a:r>
              <a:rPr lang="en-US" sz="1800" b="0" i="0" u="none" strike="noStrike" baseline="0" dirty="0">
                <a:latin typeface="CMBX12"/>
              </a:rPr>
              <a:t>65</a:t>
            </a:r>
            <a:r>
              <a:rPr lang="en-US" sz="1800" b="0" i="0" u="none" strike="noStrike" baseline="0" dirty="0">
                <a:latin typeface="CMR12"/>
              </a:rPr>
              <a:t>, 1983 (2020).</a:t>
            </a:r>
          </a:p>
          <a:p>
            <a:pPr marL="0" indent="0" algn="l">
              <a:buNone/>
            </a:pPr>
            <a:r>
              <a:rPr lang="en-US" sz="1800" b="0" i="0" u="none" strike="noStrike" baseline="0" dirty="0">
                <a:latin typeface="CMR12"/>
              </a:rPr>
              <a:t>[40] R. Tiwari and A. K. Rai, Few-Body Syst. </a:t>
            </a:r>
            <a:r>
              <a:rPr lang="en-US" sz="1800" b="0" i="0" u="none" strike="noStrike" baseline="0" dirty="0">
                <a:latin typeface="CMBX12"/>
              </a:rPr>
              <a:t>64</a:t>
            </a:r>
            <a:r>
              <a:rPr lang="en-US" sz="1800" b="0" i="0" u="none" strike="noStrike" baseline="0" dirty="0">
                <a:latin typeface="CMR12"/>
              </a:rPr>
              <a:t>, 20 (2023).</a:t>
            </a:r>
          </a:p>
          <a:p>
            <a:pPr marL="0" indent="0" algn="l">
              <a:buNone/>
            </a:pPr>
            <a:r>
              <a:rPr lang="en-US" sz="1800" b="0" i="0" u="none" strike="noStrike" baseline="0" dirty="0">
                <a:latin typeface="CMR12"/>
              </a:rPr>
              <a:t>[41] X. H. Guo, K. W. Wei, and X. H. Wu, Phys. Rev. D </a:t>
            </a:r>
            <a:r>
              <a:rPr lang="en-US" sz="1800" b="0" i="0" u="none" strike="noStrike" baseline="0" dirty="0">
                <a:latin typeface="CMBX12"/>
              </a:rPr>
              <a:t>78</a:t>
            </a:r>
            <a:r>
              <a:rPr lang="en-US" sz="1800" b="0" i="0" u="none" strike="noStrike" baseline="0" dirty="0">
                <a:latin typeface="CMR12"/>
              </a:rPr>
              <a:t>, 056005 (2008).</a:t>
            </a:r>
          </a:p>
          <a:p>
            <a:pPr marL="0" indent="0" algn="l">
              <a:buNone/>
            </a:pPr>
            <a:r>
              <a:rPr lang="de-DE" sz="1800" b="0" i="0" u="none" strike="noStrike" baseline="0" dirty="0">
                <a:latin typeface="CMR12"/>
              </a:rPr>
              <a:t>[42] K. W. Wei, B. Chen, N. Liu, Q. Q. Wang, and X. H. Guo, Phys. Rev. D </a:t>
            </a:r>
            <a:r>
              <a:rPr lang="de-DE" sz="1800" b="0" i="0" u="none" strike="noStrike" baseline="0" dirty="0">
                <a:latin typeface="CMBX12"/>
              </a:rPr>
              <a:t>95</a:t>
            </a:r>
            <a:r>
              <a:rPr lang="de-DE" sz="1800" b="0" i="0" u="none" strike="noStrike" baseline="0" dirty="0">
                <a:latin typeface="CMR12"/>
              </a:rPr>
              <a:t>, 116005 </a:t>
            </a:r>
            <a:r>
              <a:rPr lang="en-US" sz="1800" b="0" i="0" u="none" strike="noStrike" baseline="0" dirty="0">
                <a:latin typeface="CMR12"/>
              </a:rPr>
              <a:t>(2017).</a:t>
            </a:r>
          </a:p>
          <a:p>
            <a:pPr marL="0" indent="0" algn="l">
              <a:buNone/>
            </a:pPr>
            <a:r>
              <a:rPr lang="en-US" sz="1800" b="0" i="0" u="none" strike="noStrike" baseline="0" dirty="0">
                <a:latin typeface="CMR12"/>
              </a:rPr>
              <a:t>[43] Y. </a:t>
            </a:r>
            <a:r>
              <a:rPr lang="en-US" sz="1800" b="0" i="0" u="none" strike="noStrike" baseline="0" dirty="0" err="1">
                <a:latin typeface="CMR12"/>
              </a:rPr>
              <a:t>Nambu</a:t>
            </a:r>
            <a:r>
              <a:rPr lang="en-US" sz="1800" b="0" i="0" u="none" strike="noStrike" baseline="0" dirty="0">
                <a:latin typeface="CMR12"/>
              </a:rPr>
              <a:t>, Phys. Rev. D </a:t>
            </a:r>
            <a:r>
              <a:rPr lang="en-US" sz="1800" b="0" i="0" u="none" strike="noStrike" baseline="0" dirty="0">
                <a:latin typeface="CMBX12"/>
              </a:rPr>
              <a:t>10</a:t>
            </a:r>
            <a:r>
              <a:rPr lang="en-US" sz="1800" b="0" i="0" u="none" strike="noStrike" baseline="0" dirty="0">
                <a:latin typeface="CMR12"/>
              </a:rPr>
              <a:t>, 4262 (1974).</a:t>
            </a:r>
          </a:p>
          <a:p>
            <a:pPr marL="0" indent="0" algn="l">
              <a:buNone/>
            </a:pPr>
            <a:r>
              <a:rPr lang="nn-NO" sz="1800" b="0" i="0" u="none" strike="noStrike" baseline="0" dirty="0">
                <a:latin typeface="CMR12"/>
              </a:rPr>
              <a:t>[44] Y. Nambu, Phys. Lett. B </a:t>
            </a:r>
            <a:r>
              <a:rPr lang="nn-NO" sz="1800" b="0" i="0" u="none" strike="noStrike" baseline="0" dirty="0">
                <a:latin typeface="CMBX12"/>
              </a:rPr>
              <a:t>80</a:t>
            </a:r>
            <a:r>
              <a:rPr lang="nn-NO" sz="1800" b="0" i="0" u="none" strike="noStrike" baseline="0" dirty="0">
                <a:latin typeface="CMR12"/>
              </a:rPr>
              <a:t>, 372 (1979).</a:t>
            </a:r>
            <a:endParaRPr lang="en-US" dirty="0"/>
          </a:p>
        </p:txBody>
      </p:sp>
    </p:spTree>
    <p:extLst>
      <p:ext uri="{BB962C8B-B14F-4D97-AF65-F5344CB8AC3E}">
        <p14:creationId xmlns:p14="http://schemas.microsoft.com/office/powerpoint/2010/main" val="17745667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28A99B9-A047-4896-91FE-BF3F30924402}"/>
              </a:ext>
            </a:extLst>
          </p:cNvPr>
          <p:cNvSpPr>
            <a:spLocks noGrp="1"/>
          </p:cNvSpPr>
          <p:nvPr>
            <p:ph idx="1"/>
          </p:nvPr>
        </p:nvSpPr>
        <p:spPr>
          <a:xfrm>
            <a:off x="1481356" y="434339"/>
            <a:ext cx="10299312" cy="5984216"/>
          </a:xfrm>
        </p:spPr>
        <p:txBody>
          <a:bodyPr>
            <a:normAutofit lnSpcReduction="10000"/>
          </a:bodyPr>
          <a:lstStyle/>
          <a:p>
            <a:pPr marL="0" indent="0" algn="l">
              <a:buNone/>
            </a:pPr>
            <a:r>
              <a:rPr lang="en-US" sz="1400" dirty="0">
                <a:latin typeface="CMR12"/>
              </a:rPr>
              <a:t>[45] H. X. Chen, W. Chen, X. Liu, Y.-R. Liu, and S.-L. Zhu, Rep. Prog. Phys. 80, 076201(2017).</a:t>
            </a:r>
          </a:p>
          <a:p>
            <a:pPr marL="0" indent="0" algn="l">
              <a:buNone/>
            </a:pPr>
            <a:r>
              <a:rPr lang="en-US" sz="1400" dirty="0">
                <a:latin typeface="CMR12"/>
              </a:rPr>
              <a:t>[46] G. F. Chew and S. C. </a:t>
            </a:r>
            <a:r>
              <a:rPr lang="en-US" sz="1400" dirty="0" err="1">
                <a:latin typeface="CMR12"/>
              </a:rPr>
              <a:t>Frautschi</a:t>
            </a:r>
            <a:r>
              <a:rPr lang="en-US" sz="1400" dirty="0">
                <a:latin typeface="CMR12"/>
              </a:rPr>
              <a:t>, Phys. Rev. Lett. 7, 394 (1961); 8, 41 (1962).</a:t>
            </a:r>
          </a:p>
          <a:p>
            <a:pPr marL="0" indent="0" algn="l">
              <a:buNone/>
            </a:pPr>
            <a:r>
              <a:rPr lang="en-US" sz="1400" dirty="0">
                <a:latin typeface="CMR12"/>
              </a:rPr>
              <a:t>[47] A. B. </a:t>
            </a:r>
            <a:r>
              <a:rPr lang="en-US" sz="1400" dirty="0" err="1">
                <a:latin typeface="CMR12"/>
              </a:rPr>
              <a:t>Kaidalov</a:t>
            </a:r>
            <a:r>
              <a:rPr lang="en-US" sz="1400" dirty="0">
                <a:latin typeface="CMR12"/>
              </a:rPr>
              <a:t>, Z. Phys. C 12, 63 (1982).</a:t>
            </a:r>
          </a:p>
          <a:p>
            <a:pPr marL="0" indent="0" algn="l">
              <a:buNone/>
            </a:pPr>
            <a:r>
              <a:rPr lang="it-IT" sz="1400" dirty="0">
                <a:latin typeface="CMR12"/>
              </a:rPr>
              <a:t>[48] D.-M. Li, B. Ma, Y.-X. Li, Q.-K. Yao, and H. Yu, Eur. Phys. J. C 37, 323 (2004).</a:t>
            </a:r>
          </a:p>
          <a:p>
            <a:pPr marL="0" indent="0" algn="l">
              <a:buNone/>
            </a:pPr>
            <a:r>
              <a:rPr lang="en-US" sz="1400" dirty="0">
                <a:latin typeface="CMR12"/>
              </a:rPr>
              <a:t>[49] L. </a:t>
            </a:r>
            <a:r>
              <a:rPr lang="en-US" sz="1400" dirty="0" err="1">
                <a:latin typeface="CMR12"/>
              </a:rPr>
              <a:t>Burakovsky</a:t>
            </a:r>
            <a:r>
              <a:rPr lang="en-US" sz="1400" dirty="0">
                <a:latin typeface="CMR12"/>
              </a:rPr>
              <a:t>, T. Goldman, and L. P. Horwitz, Phys. Rev. D 56, 7119 (1997); </a:t>
            </a:r>
            <a:r>
              <a:rPr lang="en-US" sz="1400" dirty="0" err="1">
                <a:latin typeface="CMR12"/>
              </a:rPr>
              <a:t>J.Phys</a:t>
            </a:r>
            <a:r>
              <a:rPr lang="en-US" sz="1400" dirty="0">
                <a:latin typeface="CMR12"/>
              </a:rPr>
              <a:t>. G 24, 771 (1998).</a:t>
            </a:r>
          </a:p>
          <a:p>
            <a:pPr marL="0" indent="0" algn="l">
              <a:buNone/>
            </a:pPr>
            <a:r>
              <a:rPr lang="en-US" sz="1400" dirty="0">
                <a:latin typeface="CMR12"/>
              </a:rPr>
              <a:t>[50] L. </a:t>
            </a:r>
            <a:r>
              <a:rPr lang="en-US" sz="1400" dirty="0" err="1">
                <a:latin typeface="CMR12"/>
              </a:rPr>
              <a:t>Burakovsky</a:t>
            </a:r>
            <a:r>
              <a:rPr lang="en-US" sz="1400" dirty="0">
                <a:latin typeface="CMR12"/>
              </a:rPr>
              <a:t> and T. Goldman, Phys. Lett. B 434, 251 (1998).</a:t>
            </a:r>
          </a:p>
          <a:p>
            <a:pPr marL="0" indent="0" algn="l">
              <a:buNone/>
            </a:pPr>
            <a:r>
              <a:rPr lang="en-US" sz="1400" dirty="0">
                <a:latin typeface="CMR12"/>
              </a:rPr>
              <a:t>[51] K. </a:t>
            </a:r>
            <a:r>
              <a:rPr lang="en-US" sz="1400" dirty="0" err="1">
                <a:latin typeface="CMR12"/>
              </a:rPr>
              <a:t>Kawarabayashi</a:t>
            </a:r>
            <a:r>
              <a:rPr lang="en-US" sz="1400" dirty="0">
                <a:latin typeface="CMR12"/>
              </a:rPr>
              <a:t>, S. </a:t>
            </a:r>
            <a:r>
              <a:rPr lang="en-US" sz="1400" dirty="0" err="1">
                <a:latin typeface="CMR12"/>
              </a:rPr>
              <a:t>Kitakado</a:t>
            </a:r>
            <a:r>
              <a:rPr lang="en-US" sz="1400" dirty="0">
                <a:latin typeface="CMR12"/>
              </a:rPr>
              <a:t>, and H. </a:t>
            </a:r>
            <a:r>
              <a:rPr lang="en-US" sz="1400" dirty="0" err="1">
                <a:latin typeface="CMR12"/>
              </a:rPr>
              <a:t>Yabuki</a:t>
            </a:r>
            <a:r>
              <a:rPr lang="en-US" sz="1400" dirty="0">
                <a:latin typeface="CMR12"/>
              </a:rPr>
              <a:t>, Phys. Lett. B 28, 432 (1969).</a:t>
            </a:r>
          </a:p>
          <a:p>
            <a:pPr marL="0" indent="0" algn="l">
              <a:buNone/>
            </a:pPr>
            <a:r>
              <a:rPr lang="en-US" sz="1400" dirty="0">
                <a:latin typeface="CMR12"/>
              </a:rPr>
              <a:t>[52] N. A. </a:t>
            </a:r>
            <a:r>
              <a:rPr lang="en-US" sz="1400" dirty="0" err="1">
                <a:latin typeface="CMR12"/>
              </a:rPr>
              <a:t>Kobylinsky</a:t>
            </a:r>
            <a:r>
              <a:rPr lang="en-US" sz="1400" dirty="0">
                <a:latin typeface="CMR12"/>
              </a:rPr>
              <a:t>, E. S. </a:t>
            </a:r>
            <a:r>
              <a:rPr lang="en-US" sz="1400" dirty="0" err="1">
                <a:latin typeface="CMR12"/>
              </a:rPr>
              <a:t>Martynov</a:t>
            </a:r>
            <a:r>
              <a:rPr lang="en-US" sz="1400" dirty="0">
                <a:latin typeface="CMR12"/>
              </a:rPr>
              <a:t>, and A. B. </a:t>
            </a:r>
            <a:r>
              <a:rPr lang="en-US" sz="1400" dirty="0" err="1">
                <a:latin typeface="CMR12"/>
              </a:rPr>
              <a:t>Prognimak</a:t>
            </a:r>
            <a:r>
              <a:rPr lang="en-US" sz="1400" dirty="0">
                <a:latin typeface="CMR12"/>
              </a:rPr>
              <a:t>, </a:t>
            </a:r>
            <a:r>
              <a:rPr lang="en-US" sz="1400" dirty="0" err="1">
                <a:latin typeface="CMR12"/>
              </a:rPr>
              <a:t>Ukr</a:t>
            </a:r>
            <a:r>
              <a:rPr lang="en-US" sz="1400" dirty="0">
                <a:latin typeface="CMR12"/>
              </a:rPr>
              <a:t>. </a:t>
            </a:r>
            <a:r>
              <a:rPr lang="en-US" sz="1400" dirty="0" err="1">
                <a:latin typeface="CMR12"/>
              </a:rPr>
              <a:t>Fiz</a:t>
            </a:r>
            <a:r>
              <a:rPr lang="en-US" sz="1400" dirty="0">
                <a:latin typeface="CMR12"/>
              </a:rPr>
              <a:t>. </a:t>
            </a:r>
            <a:r>
              <a:rPr lang="en-US" sz="1400" dirty="0" err="1">
                <a:latin typeface="CMR12"/>
              </a:rPr>
              <a:t>Zh</a:t>
            </a:r>
            <a:r>
              <a:rPr lang="en-US" sz="1400" dirty="0">
                <a:latin typeface="CMR12"/>
              </a:rPr>
              <a:t>. 24, 969(1979).</a:t>
            </a:r>
          </a:p>
          <a:p>
            <a:pPr marL="0" indent="0" algn="l">
              <a:buNone/>
            </a:pPr>
            <a:r>
              <a:rPr lang="en-US" sz="1400" dirty="0">
                <a:latin typeface="CMR12"/>
              </a:rPr>
              <a:t>[53] R. C. Brower, J. Ellis, M. G. Schmidt, and J. H. Weis, </a:t>
            </a:r>
            <a:r>
              <a:rPr lang="en-US" sz="1400" dirty="0" err="1">
                <a:latin typeface="CMR12"/>
              </a:rPr>
              <a:t>Nucl</a:t>
            </a:r>
            <a:r>
              <a:rPr lang="en-US" sz="1400" dirty="0">
                <a:latin typeface="CMR12"/>
              </a:rPr>
              <a:t>. Phys. B 128, 175(1977).</a:t>
            </a:r>
          </a:p>
          <a:p>
            <a:pPr marL="0" indent="0" algn="l">
              <a:buNone/>
            </a:pPr>
            <a:r>
              <a:rPr lang="en-US" sz="1400" dirty="0">
                <a:latin typeface="CMR12"/>
              </a:rPr>
              <a:t>[54] V. V. Dixit and L. A. P. </a:t>
            </a:r>
            <a:r>
              <a:rPr lang="en-US" sz="1400" dirty="0" err="1">
                <a:latin typeface="CMR12"/>
              </a:rPr>
              <a:t>Balazs</a:t>
            </a:r>
            <a:r>
              <a:rPr lang="en-US" sz="1400" dirty="0">
                <a:latin typeface="CMR12"/>
              </a:rPr>
              <a:t>, Phys. Rev. D 20, 816 (1979).</a:t>
            </a:r>
          </a:p>
          <a:p>
            <a:pPr marL="0" indent="0" algn="l">
              <a:buNone/>
            </a:pPr>
            <a:r>
              <a:rPr lang="en-US" sz="1400" dirty="0">
                <a:latin typeface="CMR12"/>
              </a:rPr>
              <a:t>[55] W. Chen, H.-X. Chen, X. Liu, T. G. Steele, and S.-L. Zhu, Phys. Lett. B 773, 247(2017).</a:t>
            </a:r>
          </a:p>
          <a:p>
            <a:pPr marL="0" indent="0" algn="l">
              <a:buNone/>
            </a:pPr>
            <a:r>
              <a:rPr lang="en-US" sz="1400" dirty="0">
                <a:latin typeface="CMR12"/>
              </a:rPr>
              <a:t>[56] M. M. </a:t>
            </a:r>
            <a:r>
              <a:rPr lang="en-US" sz="1400" dirty="0" err="1">
                <a:latin typeface="CMR12"/>
              </a:rPr>
              <a:t>Brisudov´a</a:t>
            </a:r>
            <a:r>
              <a:rPr lang="en-US" sz="1400" dirty="0">
                <a:latin typeface="CMR12"/>
              </a:rPr>
              <a:t>, L. </a:t>
            </a:r>
            <a:r>
              <a:rPr lang="en-US" sz="1400" dirty="0" err="1">
                <a:latin typeface="CMR12"/>
              </a:rPr>
              <a:t>Burakovsky</a:t>
            </a:r>
            <a:r>
              <a:rPr lang="en-US" sz="1400" dirty="0">
                <a:latin typeface="CMR12"/>
              </a:rPr>
              <a:t>, and T. Goldman, Phys. Rev. D 61, 054013 (2000).</a:t>
            </a:r>
          </a:p>
          <a:p>
            <a:pPr marL="0" indent="0" algn="l">
              <a:buNone/>
            </a:pPr>
            <a:r>
              <a:rPr lang="en-US" sz="1400" dirty="0">
                <a:latin typeface="CMR12"/>
              </a:rPr>
              <a:t>[57] J. L. </a:t>
            </a:r>
            <a:r>
              <a:rPr lang="en-US" sz="1400" dirty="0" err="1">
                <a:latin typeface="CMR12"/>
              </a:rPr>
              <a:t>Basdevant</a:t>
            </a:r>
            <a:r>
              <a:rPr lang="en-US" sz="1400" dirty="0">
                <a:latin typeface="CMR12"/>
              </a:rPr>
              <a:t> and S. </a:t>
            </a:r>
            <a:r>
              <a:rPr lang="en-US" sz="1400" dirty="0" err="1">
                <a:latin typeface="CMR12"/>
              </a:rPr>
              <a:t>Boukraa</a:t>
            </a:r>
            <a:r>
              <a:rPr lang="en-US" sz="1400" dirty="0">
                <a:latin typeface="CMR12"/>
              </a:rPr>
              <a:t>, Z. Phys. C 30, 103 (1986).</a:t>
            </a:r>
          </a:p>
          <a:p>
            <a:pPr marL="0" indent="0" algn="l">
              <a:buNone/>
            </a:pPr>
            <a:r>
              <a:rPr lang="en-US" sz="1400" dirty="0">
                <a:latin typeface="CMR12"/>
              </a:rPr>
              <a:t>[58] K. </a:t>
            </a:r>
            <a:r>
              <a:rPr lang="en-US" sz="1400" dirty="0" err="1">
                <a:latin typeface="CMR12"/>
              </a:rPr>
              <a:t>Igi</a:t>
            </a:r>
            <a:r>
              <a:rPr lang="en-US" sz="1400" dirty="0">
                <a:latin typeface="CMR12"/>
              </a:rPr>
              <a:t> and S. Yazaki, Phys. Lett. B 74, 257 (1978).</a:t>
            </a:r>
          </a:p>
          <a:p>
            <a:pPr marL="0" indent="0" algn="l">
              <a:buNone/>
            </a:pPr>
            <a:r>
              <a:rPr lang="en-US" sz="1400" dirty="0">
                <a:latin typeface="CMR12"/>
              </a:rPr>
              <a:t>[59] F. </a:t>
            </a:r>
            <a:r>
              <a:rPr lang="en-US" sz="1400" dirty="0" err="1">
                <a:latin typeface="CMR12"/>
              </a:rPr>
              <a:t>Iachello</a:t>
            </a:r>
            <a:r>
              <a:rPr lang="en-US" sz="1400" dirty="0">
                <a:latin typeface="CMR12"/>
              </a:rPr>
              <a:t>, N. C. Mukhopadhyay, and L. Zhang, Phys. Rev. D 44, 898 (1991).</a:t>
            </a:r>
          </a:p>
          <a:p>
            <a:pPr marL="0" indent="0" algn="l">
              <a:buNone/>
            </a:pPr>
            <a:r>
              <a:rPr lang="en-US" sz="1400" dirty="0">
                <a:latin typeface="CMR12"/>
              </a:rPr>
              <a:t>[60] S. </a:t>
            </a:r>
            <a:r>
              <a:rPr lang="en-US" sz="1400" dirty="0" err="1">
                <a:latin typeface="CMR12"/>
              </a:rPr>
              <a:t>Filipponi</a:t>
            </a:r>
            <a:r>
              <a:rPr lang="en-US" sz="1400" dirty="0">
                <a:latin typeface="CMR12"/>
              </a:rPr>
              <a:t>, G. Pancheri, and Y. Srivastava, Phys. Rev. Lett. 80, 1838 (1998); S. </a:t>
            </a:r>
            <a:r>
              <a:rPr lang="en-US" sz="1400" dirty="0" err="1">
                <a:latin typeface="CMR12"/>
              </a:rPr>
              <a:t>Filipponi</a:t>
            </a:r>
            <a:r>
              <a:rPr lang="en-US" sz="1400" dirty="0">
                <a:latin typeface="CMR12"/>
              </a:rPr>
              <a:t> and Y. Srivastava, Phys. Rev. D 58, 016003 (1998).</a:t>
            </a:r>
          </a:p>
        </p:txBody>
      </p:sp>
    </p:spTree>
    <p:extLst>
      <p:ext uri="{BB962C8B-B14F-4D97-AF65-F5344CB8AC3E}">
        <p14:creationId xmlns:p14="http://schemas.microsoft.com/office/powerpoint/2010/main" val="16304090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0041F85-8034-49B1-8DE7-C8B4A5DCBAD9}"/>
              </a:ext>
            </a:extLst>
          </p:cNvPr>
          <p:cNvSpPr>
            <a:spLocks noGrp="1"/>
          </p:cNvSpPr>
          <p:nvPr>
            <p:ph idx="1"/>
          </p:nvPr>
        </p:nvSpPr>
        <p:spPr>
          <a:xfrm>
            <a:off x="1534695" y="372861"/>
            <a:ext cx="9251673" cy="6107838"/>
          </a:xfrm>
        </p:spPr>
        <p:txBody>
          <a:bodyPr>
            <a:normAutofit/>
          </a:bodyPr>
          <a:lstStyle/>
          <a:p>
            <a:pPr marL="0" indent="0" algn="l">
              <a:buNone/>
            </a:pPr>
            <a:r>
              <a:rPr lang="en-US" sz="1300" dirty="0">
                <a:latin typeface="CMR12"/>
              </a:rPr>
              <a:t>[61] W. </a:t>
            </a:r>
            <a:r>
              <a:rPr lang="en-US" sz="1300" dirty="0" err="1">
                <a:latin typeface="CMR12"/>
              </a:rPr>
              <a:t>Cassing</a:t>
            </a:r>
            <a:r>
              <a:rPr lang="en-US" sz="1300" dirty="0">
                <a:latin typeface="CMR12"/>
              </a:rPr>
              <a:t>, L. A. </a:t>
            </a:r>
            <a:r>
              <a:rPr lang="en-US" sz="1300" dirty="0" err="1">
                <a:latin typeface="CMR12"/>
              </a:rPr>
              <a:t>Kondratyuk</a:t>
            </a:r>
            <a:r>
              <a:rPr lang="en-US" sz="1300" dirty="0">
                <a:latin typeface="CMR12"/>
              </a:rPr>
              <a:t>, G. I. </a:t>
            </a:r>
            <a:r>
              <a:rPr lang="en-US" sz="1300" dirty="0" err="1">
                <a:latin typeface="CMR12"/>
              </a:rPr>
              <a:t>Lykasov</a:t>
            </a:r>
            <a:r>
              <a:rPr lang="en-US" sz="1300" dirty="0">
                <a:latin typeface="CMR12"/>
              </a:rPr>
              <a:t>, and M. V. </a:t>
            </a:r>
            <a:r>
              <a:rPr lang="en-US" sz="1300" dirty="0" err="1">
                <a:latin typeface="CMR12"/>
              </a:rPr>
              <a:t>Rzjanin</a:t>
            </a:r>
            <a:r>
              <a:rPr lang="en-US" sz="1300" dirty="0">
                <a:latin typeface="CMR12"/>
              </a:rPr>
              <a:t>, Phys. Lett. B 513, 1 (2001).</a:t>
            </a:r>
          </a:p>
          <a:p>
            <a:pPr marL="0" indent="0" algn="l">
              <a:buNone/>
            </a:pPr>
            <a:r>
              <a:rPr lang="en-US" sz="1300" dirty="0">
                <a:latin typeface="CMR12"/>
              </a:rPr>
              <a:t>[62] D. Ebert, R. N. </a:t>
            </a:r>
            <a:r>
              <a:rPr lang="en-US" sz="1300" dirty="0" err="1">
                <a:latin typeface="CMR12"/>
              </a:rPr>
              <a:t>Faustov</a:t>
            </a:r>
            <a:r>
              <a:rPr lang="en-US" sz="1300" dirty="0">
                <a:latin typeface="CMR12"/>
              </a:rPr>
              <a:t>, and V. O. </a:t>
            </a:r>
            <a:r>
              <a:rPr lang="en-US" sz="1300" dirty="0" err="1">
                <a:latin typeface="CMR12"/>
              </a:rPr>
              <a:t>Galkin</a:t>
            </a:r>
            <a:r>
              <a:rPr lang="en-US" sz="1300" dirty="0">
                <a:latin typeface="CMR12"/>
              </a:rPr>
              <a:t>, Eur. Phys. J. C 71, 1825 (2011).</a:t>
            </a:r>
          </a:p>
          <a:p>
            <a:pPr marL="0" indent="0" algn="l">
              <a:buNone/>
            </a:pPr>
            <a:r>
              <a:rPr lang="fr-FR" sz="1300" dirty="0">
                <a:latin typeface="CMR12"/>
              </a:rPr>
              <a:t>[63] K. Chen, Y. Dong, X. Liu, et al., Eur. Phys. J. C 78, 20 (2018).</a:t>
            </a:r>
          </a:p>
          <a:p>
            <a:pPr marL="0" indent="0" algn="l">
              <a:buNone/>
            </a:pPr>
            <a:r>
              <a:rPr lang="en-US" sz="1300" dirty="0">
                <a:latin typeface="CMR12"/>
              </a:rPr>
              <a:t>[64] D. Ebert, R. N. </a:t>
            </a:r>
            <a:r>
              <a:rPr lang="en-US" sz="1300" dirty="0" err="1">
                <a:latin typeface="CMR12"/>
              </a:rPr>
              <a:t>Faustov</a:t>
            </a:r>
            <a:r>
              <a:rPr lang="en-US" sz="1300" dirty="0">
                <a:latin typeface="CMR12"/>
              </a:rPr>
              <a:t>, and V. O. </a:t>
            </a:r>
            <a:r>
              <a:rPr lang="en-US" sz="1300" dirty="0" err="1">
                <a:latin typeface="CMR12"/>
              </a:rPr>
              <a:t>Galkin</a:t>
            </a:r>
            <a:r>
              <a:rPr lang="en-US" sz="1300" dirty="0">
                <a:latin typeface="CMR12"/>
              </a:rPr>
              <a:t>, Phys. Rev. D 84, 014025 (2011).</a:t>
            </a:r>
          </a:p>
          <a:p>
            <a:pPr marL="0" indent="0" algn="l">
              <a:buNone/>
            </a:pPr>
            <a:r>
              <a:rPr lang="en-US" sz="1300" dirty="0">
                <a:latin typeface="CMR12"/>
              </a:rPr>
              <a:t>[65] A. </a:t>
            </a:r>
            <a:r>
              <a:rPr lang="en-US" sz="1300" dirty="0" err="1">
                <a:latin typeface="CMR12"/>
              </a:rPr>
              <a:t>Selem</a:t>
            </a:r>
            <a:r>
              <a:rPr lang="en-US" sz="1300" dirty="0">
                <a:latin typeface="CMR12"/>
              </a:rPr>
              <a:t> and F. </a:t>
            </a:r>
            <a:r>
              <a:rPr lang="en-US" sz="1300" dirty="0" err="1">
                <a:latin typeface="CMR12"/>
              </a:rPr>
              <a:t>Wilczek</a:t>
            </a:r>
            <a:r>
              <a:rPr lang="en-US" sz="1300" dirty="0">
                <a:latin typeface="CMR12"/>
              </a:rPr>
              <a:t>, New Trends in HERA Physics 2005, pp. 337–356 (2005).</a:t>
            </a:r>
          </a:p>
          <a:p>
            <a:pPr marL="0" indent="0" algn="l">
              <a:buNone/>
            </a:pPr>
            <a:r>
              <a:rPr lang="it-IT" sz="1300" dirty="0">
                <a:latin typeface="CMR12"/>
              </a:rPr>
              <a:t>[66] G. Cotugno, R. Faccini, A. D. Polosa, and C. Sabelli, Phys. Rev. Lett. 104, 132005 </a:t>
            </a:r>
            <a:r>
              <a:rPr lang="en-US" sz="1300" dirty="0">
                <a:latin typeface="CMR12"/>
              </a:rPr>
              <a:t>(2010).</a:t>
            </a:r>
          </a:p>
          <a:p>
            <a:pPr marL="0" indent="0" algn="l">
              <a:buNone/>
            </a:pPr>
            <a:r>
              <a:rPr lang="en-US" sz="1300" dirty="0">
                <a:latin typeface="CMR12"/>
              </a:rPr>
              <a:t>[67] J. K. Chen, Eur. Phys. J. A 57, 238 (2021).</a:t>
            </a:r>
          </a:p>
          <a:p>
            <a:pPr marL="0" indent="0">
              <a:buNone/>
            </a:pPr>
            <a:r>
              <a:rPr lang="en-US" sz="1300" dirty="0">
                <a:latin typeface="CMR12"/>
              </a:rPr>
              <a:t>[68] </a:t>
            </a:r>
            <a:r>
              <a:rPr lang="en-GB" sz="1300" dirty="0">
                <a:latin typeface="CMR12"/>
              </a:rPr>
              <a:t>H.-T. An, K. Chen, and X. Liu, Physical Review D 105, 034018 (2022).</a:t>
            </a:r>
          </a:p>
          <a:p>
            <a:pPr marL="0" indent="0">
              <a:buNone/>
            </a:pPr>
            <a:r>
              <a:rPr lang="en-US" sz="1300" dirty="0">
                <a:latin typeface="CMR12"/>
              </a:rPr>
              <a:t>[69] </a:t>
            </a:r>
            <a:r>
              <a:rPr lang="en-IN" sz="1300" dirty="0">
                <a:latin typeface="CMR12"/>
              </a:rPr>
              <a:t>H.-T. An, Q.-S. Zhou, Z.-W. Liu, Y.-R. Liu, and X. Liu, Physical Review D 100, 056004 (2019).</a:t>
            </a:r>
            <a:endParaRPr lang="en-US" sz="1300" dirty="0">
              <a:latin typeface="CMR12"/>
            </a:endParaRPr>
          </a:p>
          <a:p>
            <a:pPr marL="0" indent="0">
              <a:buNone/>
            </a:pPr>
            <a:r>
              <a:rPr lang="en-US" sz="1300" dirty="0">
                <a:latin typeface="CMR12"/>
              </a:rPr>
              <a:t>[70] </a:t>
            </a:r>
            <a:r>
              <a:rPr lang="en-GB" sz="1300" dirty="0">
                <a:latin typeface="CMR12"/>
              </a:rPr>
              <a:t>A. Ali, I. Ahmed, M. J. Aslam, A. Ya. Parkhomenko, and A. Rehman, Journal of High Energy Physics 10, 256 (2019).</a:t>
            </a:r>
          </a:p>
          <a:p>
            <a:pPr marL="0" indent="0">
              <a:buNone/>
            </a:pPr>
            <a:r>
              <a:rPr lang="de-DE" sz="1300" dirty="0">
                <a:latin typeface="CMR12"/>
              </a:rPr>
              <a:t>[71] Z. G. Wang, Eur. Phys. J. C 77, 432 (2017).</a:t>
            </a:r>
          </a:p>
          <a:p>
            <a:pPr marL="0" indent="0" algn="l">
              <a:buNone/>
            </a:pPr>
            <a:r>
              <a:rPr lang="en-US" sz="1300" dirty="0">
                <a:latin typeface="CMR12"/>
              </a:rPr>
              <a:t>[72] R. N. </a:t>
            </a:r>
            <a:r>
              <a:rPr lang="en-US" sz="1300" dirty="0" err="1">
                <a:latin typeface="CMR12"/>
              </a:rPr>
              <a:t>Faustov</a:t>
            </a:r>
            <a:r>
              <a:rPr lang="en-US" sz="1300" dirty="0">
                <a:latin typeface="CMR12"/>
              </a:rPr>
              <a:t>, V. O. </a:t>
            </a:r>
            <a:r>
              <a:rPr lang="en-US" sz="1300" dirty="0" err="1">
                <a:latin typeface="CMR12"/>
              </a:rPr>
              <a:t>Galkin</a:t>
            </a:r>
            <a:r>
              <a:rPr lang="en-US" sz="1300" dirty="0">
                <a:latin typeface="CMR12"/>
              </a:rPr>
              <a:t>, and E. M. Savchenko, Universe 7, 94 (2021).</a:t>
            </a:r>
          </a:p>
          <a:p>
            <a:pPr marL="0" indent="0" algn="l">
              <a:buNone/>
            </a:pPr>
            <a:r>
              <a:rPr lang="en-US" sz="1300" dirty="0">
                <a:latin typeface="CMR12"/>
              </a:rPr>
              <a:t>[73] P. </a:t>
            </a:r>
            <a:r>
              <a:rPr lang="en-US" sz="1300" dirty="0" err="1">
                <a:latin typeface="CMR12"/>
              </a:rPr>
              <a:t>Lundhammar</a:t>
            </a:r>
            <a:r>
              <a:rPr lang="en-US" sz="1300" dirty="0">
                <a:latin typeface="CMR12"/>
              </a:rPr>
              <a:t> and T. Ohlsson, Phys. Rev. D 102, 054018 (2020).</a:t>
            </a:r>
          </a:p>
          <a:p>
            <a:pPr marL="0" indent="0" algn="l">
              <a:buNone/>
            </a:pPr>
            <a:r>
              <a:rPr lang="it-IT" sz="1300" dirty="0">
                <a:latin typeface="CMR12"/>
              </a:rPr>
              <a:t>[74] V. R. Debastiani and F. S. Navarra, Chin. Phys. C 43, 013105 (2019).</a:t>
            </a:r>
          </a:p>
          <a:p>
            <a:pPr marL="0" indent="0" algn="l">
              <a:buNone/>
            </a:pPr>
            <a:r>
              <a:rPr lang="en-US" sz="1300" dirty="0">
                <a:latin typeface="CMR12"/>
              </a:rPr>
              <a:t>[75] M. A. </a:t>
            </a:r>
            <a:r>
              <a:rPr lang="en-US" sz="1300" dirty="0" err="1">
                <a:latin typeface="CMR12"/>
              </a:rPr>
              <a:t>Bedolla</a:t>
            </a:r>
            <a:r>
              <a:rPr lang="en-US" sz="1300" dirty="0">
                <a:latin typeface="CMR12"/>
              </a:rPr>
              <a:t>, J. Ferretti, C. D. Roberts, and E. </a:t>
            </a:r>
            <a:r>
              <a:rPr lang="en-US" sz="1300" dirty="0" err="1">
                <a:latin typeface="CMR12"/>
              </a:rPr>
              <a:t>Santopinto</a:t>
            </a:r>
            <a:r>
              <a:rPr lang="en-US" sz="1300" dirty="0">
                <a:latin typeface="CMR12"/>
              </a:rPr>
              <a:t>, Eur. Phys. J. C 80, 1004 (2020).</a:t>
            </a:r>
          </a:p>
          <a:p>
            <a:pPr marL="0" indent="0" algn="l">
              <a:buNone/>
            </a:pPr>
            <a:r>
              <a:rPr lang="da-DK" sz="1300" dirty="0">
                <a:latin typeface="CMR12"/>
              </a:rPr>
              <a:t>[76] X. Z. Weng et al., Phys. Rev. D 103, 034001 (2021).</a:t>
            </a:r>
            <a:endParaRPr lang="en-US" sz="1300" dirty="0">
              <a:latin typeface="CMR12"/>
            </a:endParaRPr>
          </a:p>
        </p:txBody>
      </p:sp>
    </p:spTree>
    <p:extLst>
      <p:ext uri="{BB962C8B-B14F-4D97-AF65-F5344CB8AC3E}">
        <p14:creationId xmlns:p14="http://schemas.microsoft.com/office/powerpoint/2010/main" val="36319164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0A71204-EB89-461B-B93F-EBDDDD546195}"/>
              </a:ext>
            </a:extLst>
          </p:cNvPr>
          <p:cNvSpPr>
            <a:spLocks noGrp="1"/>
          </p:cNvSpPr>
          <p:nvPr>
            <p:ph idx="1"/>
          </p:nvPr>
        </p:nvSpPr>
        <p:spPr>
          <a:xfrm>
            <a:off x="1534696" y="523784"/>
            <a:ext cx="9520158" cy="5877016"/>
          </a:xfrm>
        </p:spPr>
        <p:txBody>
          <a:bodyPr>
            <a:normAutofit fontScale="85000" lnSpcReduction="20000"/>
          </a:bodyPr>
          <a:lstStyle/>
          <a:p>
            <a:pPr algn="l"/>
            <a:r>
              <a:rPr lang="en-US" sz="1800" b="0" i="0" u="none" strike="noStrike" baseline="0" dirty="0">
                <a:latin typeface="CMR12"/>
              </a:rPr>
              <a:t>[77] R. J. Lloyd and J. P. Vary, Phys. Rev. D </a:t>
            </a:r>
            <a:r>
              <a:rPr lang="en-US" sz="1800" b="0" i="0" u="none" strike="noStrike" baseline="0" dirty="0">
                <a:latin typeface="CMBX12"/>
              </a:rPr>
              <a:t>70</a:t>
            </a:r>
            <a:r>
              <a:rPr lang="en-US" sz="1800" b="0" i="0" u="none" strike="noStrike" baseline="0" dirty="0">
                <a:latin typeface="CMR12"/>
              </a:rPr>
              <a:t>, 014009 (2004).</a:t>
            </a:r>
          </a:p>
          <a:p>
            <a:pPr algn="l"/>
            <a:r>
              <a:rPr lang="en-US" sz="1800" b="0" i="0" u="none" strike="noStrike" baseline="0" dirty="0">
                <a:latin typeface="CMR12"/>
              </a:rPr>
              <a:t>[78] M. C. Gordillo, F. De Soto, and J. Segovia, Phys. Rev. D </a:t>
            </a:r>
            <a:r>
              <a:rPr lang="en-US" sz="1800" b="0" i="0" u="none" strike="noStrike" baseline="0" dirty="0">
                <a:latin typeface="CMBX12"/>
              </a:rPr>
              <a:t>102</a:t>
            </a:r>
            <a:r>
              <a:rPr lang="en-US" sz="1800" b="0" i="0" u="none" strike="noStrike" baseline="0" dirty="0">
                <a:latin typeface="CMR12"/>
              </a:rPr>
              <a:t>, 114007 (2020).</a:t>
            </a:r>
          </a:p>
          <a:p>
            <a:pPr algn="l"/>
            <a:r>
              <a:rPr lang="en-US" sz="1800" b="0" i="0" u="none" strike="noStrike" baseline="0" dirty="0">
                <a:latin typeface="CMR12"/>
              </a:rPr>
              <a:t>[79] A. </a:t>
            </a:r>
            <a:r>
              <a:rPr lang="en-US" sz="1800" b="0" i="0" u="none" strike="noStrike" baseline="0" dirty="0" err="1">
                <a:latin typeface="CMR12"/>
              </a:rPr>
              <a:t>Berezhnoy</a:t>
            </a:r>
            <a:r>
              <a:rPr lang="en-US" sz="1800" b="0" i="0" u="none" strike="noStrike" baseline="0" dirty="0">
                <a:latin typeface="CMR12"/>
              </a:rPr>
              <a:t>, A. </a:t>
            </a:r>
            <a:r>
              <a:rPr lang="en-US" sz="1800" b="0" i="0" u="none" strike="noStrike" baseline="0" dirty="0" err="1">
                <a:latin typeface="CMR12"/>
              </a:rPr>
              <a:t>Luchinsky</a:t>
            </a:r>
            <a:r>
              <a:rPr lang="en-US" sz="1800" b="0" i="0" u="none" strike="noStrike" baseline="0" dirty="0">
                <a:latin typeface="CMR12"/>
              </a:rPr>
              <a:t>, and A. </a:t>
            </a:r>
            <a:r>
              <a:rPr lang="en-US" sz="1800" b="0" i="0" u="none" strike="noStrike" baseline="0" dirty="0" err="1">
                <a:latin typeface="CMR12"/>
              </a:rPr>
              <a:t>Novoselov</a:t>
            </a:r>
            <a:r>
              <a:rPr lang="en-US" sz="1800" b="0" i="0" u="none" strike="noStrike" baseline="0" dirty="0">
                <a:latin typeface="CMR12"/>
              </a:rPr>
              <a:t>, Phys. Rev. D </a:t>
            </a:r>
            <a:r>
              <a:rPr lang="en-US" sz="1800" b="0" i="0" u="none" strike="noStrike" baseline="0" dirty="0">
                <a:latin typeface="CMBX12"/>
              </a:rPr>
              <a:t>86</a:t>
            </a:r>
            <a:r>
              <a:rPr lang="en-US" sz="1800" b="0" i="0" u="none" strike="noStrike" baseline="0" dirty="0">
                <a:latin typeface="CMR12"/>
              </a:rPr>
              <a:t>, 034004 (2012).</a:t>
            </a:r>
          </a:p>
          <a:p>
            <a:pPr algn="l"/>
            <a:r>
              <a:rPr lang="en-US" sz="1800" b="0" i="0" u="none" strike="noStrike" baseline="0" dirty="0">
                <a:latin typeface="CMR12"/>
              </a:rPr>
              <a:t>[80] J. </a:t>
            </a:r>
            <a:r>
              <a:rPr lang="en-US" sz="1800" b="0" i="0" u="none" strike="noStrike" baseline="0" dirty="0" err="1">
                <a:latin typeface="CMR12"/>
              </a:rPr>
              <a:t>Ader</a:t>
            </a:r>
            <a:r>
              <a:rPr lang="en-US" sz="1800" b="0" i="0" u="none" strike="noStrike" baseline="0" dirty="0">
                <a:latin typeface="CMR12"/>
              </a:rPr>
              <a:t>, J. Richard, and P. </a:t>
            </a:r>
            <a:r>
              <a:rPr lang="en-US" sz="1800" b="0" i="0" u="none" strike="noStrike" baseline="0" dirty="0" err="1">
                <a:latin typeface="CMR12"/>
              </a:rPr>
              <a:t>Taxil</a:t>
            </a:r>
            <a:r>
              <a:rPr lang="en-US" sz="1800" b="0" i="0" u="none" strike="noStrike" baseline="0" dirty="0">
                <a:latin typeface="CMR12"/>
              </a:rPr>
              <a:t>, Phys. Rev. D </a:t>
            </a:r>
            <a:r>
              <a:rPr lang="en-US" sz="1800" b="0" i="0" u="none" strike="noStrike" baseline="0" dirty="0">
                <a:latin typeface="CMBX12"/>
              </a:rPr>
              <a:t>25</a:t>
            </a:r>
            <a:r>
              <a:rPr lang="en-US" sz="1800" b="0" i="0" u="none" strike="noStrike" baseline="0" dirty="0">
                <a:latin typeface="CMR12"/>
              </a:rPr>
              <a:t>, 2370 (1982).</a:t>
            </a:r>
          </a:p>
          <a:p>
            <a:pPr algn="l"/>
            <a:r>
              <a:rPr lang="en-US" sz="1800" b="0" i="0" u="none" strike="noStrike" baseline="0" dirty="0">
                <a:latin typeface="CMR12"/>
              </a:rPr>
              <a:t>[81] M. S. Liu et al., Phys. Rev. D </a:t>
            </a:r>
            <a:r>
              <a:rPr lang="en-US" sz="1800" b="0" i="0" u="none" strike="noStrike" baseline="0" dirty="0">
                <a:latin typeface="CMBX12"/>
              </a:rPr>
              <a:t>100</a:t>
            </a:r>
            <a:r>
              <a:rPr lang="en-US" sz="1800" b="0" i="0" u="none" strike="noStrike" baseline="0" dirty="0">
                <a:latin typeface="CMR12"/>
              </a:rPr>
              <a:t>, 016006 (2019).</a:t>
            </a:r>
          </a:p>
          <a:p>
            <a:pPr algn="l"/>
            <a:r>
              <a:rPr lang="en-US" sz="1800" b="0" i="0" u="none" strike="noStrike" baseline="0" dirty="0">
                <a:latin typeface="CMR12"/>
              </a:rPr>
              <a:t>[82] J. Zhao, S. Shi, and P. Zhuang, Phys. Rev. D </a:t>
            </a:r>
            <a:r>
              <a:rPr lang="en-US" sz="1800" b="0" i="0" u="none" strike="noStrike" baseline="0" dirty="0">
                <a:latin typeface="CMBX12"/>
              </a:rPr>
              <a:t>102</a:t>
            </a:r>
            <a:r>
              <a:rPr lang="en-US" sz="1800" b="0" i="0" u="none" strike="noStrike" baseline="0" dirty="0">
                <a:latin typeface="CMR12"/>
              </a:rPr>
              <a:t>, 114001 (2020).</a:t>
            </a:r>
          </a:p>
          <a:p>
            <a:pPr algn="l"/>
            <a:r>
              <a:rPr lang="fr-FR" sz="1800" b="0" i="0" u="none" strike="noStrike" baseline="0" dirty="0">
                <a:latin typeface="CMR12"/>
              </a:rPr>
              <a:t>[83] Z. Zhao et al., Phys. Rev. D </a:t>
            </a:r>
            <a:r>
              <a:rPr lang="fr-FR" sz="1800" b="0" i="0" u="none" strike="noStrike" baseline="0" dirty="0">
                <a:latin typeface="CMBX12"/>
              </a:rPr>
              <a:t>103</a:t>
            </a:r>
            <a:r>
              <a:rPr lang="fr-FR" sz="1800" b="0" i="0" u="none" strike="noStrike" baseline="0" dirty="0">
                <a:latin typeface="CMR12"/>
              </a:rPr>
              <a:t>, 116027 (2021).</a:t>
            </a:r>
          </a:p>
          <a:p>
            <a:pPr algn="l"/>
            <a:r>
              <a:rPr lang="fr-FR" sz="1800" dirty="0">
                <a:latin typeface="CMR12"/>
              </a:rPr>
              <a:t>[84] </a:t>
            </a:r>
            <a:r>
              <a:rPr lang="en-US" sz="1800" b="0" i="0" u="none" strike="noStrike" baseline="0" dirty="0">
                <a:latin typeface="CMR12"/>
              </a:rPr>
              <a:t>R. Zhu, </a:t>
            </a:r>
            <a:r>
              <a:rPr lang="en-US" sz="1800" b="0" i="0" u="none" strike="noStrike" baseline="0" dirty="0" err="1">
                <a:latin typeface="CMR12"/>
              </a:rPr>
              <a:t>Nucl</a:t>
            </a:r>
            <a:r>
              <a:rPr lang="en-US" sz="1800" b="0" i="0" u="none" strike="noStrike" baseline="0" dirty="0">
                <a:latin typeface="CMR12"/>
              </a:rPr>
              <a:t>. Phys. B </a:t>
            </a:r>
            <a:r>
              <a:rPr lang="en-US" sz="1800" b="0" i="0" u="none" strike="noStrike" baseline="0" dirty="0">
                <a:latin typeface="CMBX12"/>
              </a:rPr>
              <a:t>966</a:t>
            </a:r>
            <a:r>
              <a:rPr lang="en-US" sz="1800" b="0" i="0" u="none" strike="noStrike" baseline="0" dirty="0">
                <a:latin typeface="CMR12"/>
              </a:rPr>
              <a:t>, 115393 (2021).</a:t>
            </a:r>
          </a:p>
          <a:p>
            <a:pPr algn="l"/>
            <a:r>
              <a:rPr lang="en-US" sz="1800" b="0" i="0" u="none" strike="noStrike" baseline="0" dirty="0">
                <a:latin typeface="CMR12"/>
              </a:rPr>
              <a:t>[85] W. Chen, H.-X. Chen, X. Liu, T. G. Steele, and S.-L. Zhu, Phys. Lett. B </a:t>
            </a:r>
            <a:r>
              <a:rPr lang="en-US" sz="1800" b="0" i="0" u="none" strike="noStrike" baseline="0" dirty="0">
                <a:latin typeface="CMBX12"/>
              </a:rPr>
              <a:t>773</a:t>
            </a:r>
            <a:r>
              <a:rPr lang="en-US" sz="1800" b="0" i="0" u="none" strike="noStrike" baseline="0" dirty="0">
                <a:latin typeface="CMR12"/>
              </a:rPr>
              <a:t>, 247 (2017).</a:t>
            </a:r>
          </a:p>
          <a:p>
            <a:pPr algn="l"/>
            <a:r>
              <a:rPr lang="en-US" sz="1800" b="0" i="0" u="none" strike="noStrike" baseline="0" dirty="0">
                <a:latin typeface="CMR12"/>
              </a:rPr>
              <a:t>[86] F.-X. Liu, M.-S. Liu, X.-H. Zhong, and Q. Zhao, Phys. Rev. D </a:t>
            </a:r>
            <a:r>
              <a:rPr lang="en-US" sz="1800" b="0" i="0" u="none" strike="noStrike" baseline="0" dirty="0">
                <a:latin typeface="CMBX12"/>
              </a:rPr>
              <a:t>104</a:t>
            </a:r>
            <a:r>
              <a:rPr lang="en-US" sz="1800" b="0" i="0" u="none" strike="noStrike" baseline="0" dirty="0">
                <a:latin typeface="CMR12"/>
              </a:rPr>
              <a:t>, 116029 (2021).</a:t>
            </a:r>
          </a:p>
          <a:p>
            <a:pPr algn="l"/>
            <a:r>
              <a:rPr lang="fr-FR" sz="1800" b="0" i="0" u="none" strike="noStrike" baseline="0" dirty="0">
                <a:latin typeface="CMR12"/>
              </a:rPr>
              <a:t>[87] S. Navas et al. (Particle Data Group), Phys. Rev. D </a:t>
            </a:r>
            <a:r>
              <a:rPr lang="fr-FR" sz="1800" b="0" i="0" u="none" strike="noStrike" baseline="0" dirty="0">
                <a:latin typeface="CMBX12"/>
              </a:rPr>
              <a:t>110</a:t>
            </a:r>
            <a:r>
              <a:rPr lang="fr-FR" sz="1800" b="0" i="0" u="none" strike="noStrike" baseline="0" dirty="0">
                <a:latin typeface="CMR12"/>
              </a:rPr>
              <a:t>, 030001 (2024).</a:t>
            </a:r>
          </a:p>
          <a:p>
            <a:pPr algn="l"/>
            <a:r>
              <a:rPr lang="da-DK" sz="1800" b="0" i="0" u="none" strike="noStrike" baseline="0" dirty="0">
                <a:latin typeface="CMR12"/>
              </a:rPr>
              <a:t>[88] X. Liu, H. Huang, J. Ping et al., Eur. Phys. J. C </a:t>
            </a:r>
            <a:r>
              <a:rPr lang="da-DK" sz="1800" b="0" i="0" u="none" strike="noStrike" baseline="0" dirty="0">
                <a:latin typeface="CMBX12"/>
              </a:rPr>
              <a:t>81</a:t>
            </a:r>
            <a:r>
              <a:rPr lang="da-DK" sz="1800" b="0" i="0" u="none" strike="noStrike" baseline="0" dirty="0">
                <a:latin typeface="CMR12"/>
              </a:rPr>
              <a:t>, 950 (2021).</a:t>
            </a:r>
          </a:p>
          <a:p>
            <a:r>
              <a:rPr lang="da-DK" sz="1800" dirty="0">
                <a:latin typeface="CMR12"/>
              </a:rPr>
              <a:t>[89] X.-Z. Weng et al., Phys. Rev. D 100, 016014 (2019).</a:t>
            </a:r>
          </a:p>
          <a:p>
            <a:r>
              <a:rPr lang="en-GB" sz="1800" dirty="0">
                <a:latin typeface="CMR12"/>
              </a:rPr>
              <a:t>[90] P.-P. Shi, F. Huang and W.-L. Wang, Eur. Phys. J. A 57, 237 (2021).</a:t>
            </a:r>
          </a:p>
          <a:p>
            <a:r>
              <a:rPr lang="en-GB" sz="1800" dirty="0">
                <a:latin typeface="CMR12"/>
              </a:rPr>
              <a:t>[91] S. </a:t>
            </a:r>
            <a:r>
              <a:rPr lang="en-GB" sz="1800" dirty="0" err="1">
                <a:latin typeface="CMR12"/>
              </a:rPr>
              <a:t>Clymton</a:t>
            </a:r>
            <a:r>
              <a:rPr lang="en-GB" sz="1800" dirty="0">
                <a:latin typeface="CMR12"/>
              </a:rPr>
              <a:t>, H.-C. Kim and T. Mart, Phys. Rev. D 110, 094014 (2024).</a:t>
            </a:r>
          </a:p>
          <a:p>
            <a:r>
              <a:rPr lang="de-DE" sz="1800" dirty="0">
                <a:latin typeface="CMR12"/>
              </a:rPr>
              <a:t>[92] Z.-G. Wang, Eur. Phys. J. C 86, 209 (2026).</a:t>
            </a:r>
            <a:endParaRPr lang="en-US" sz="1800" dirty="0">
              <a:latin typeface="CMR12"/>
            </a:endParaRPr>
          </a:p>
          <a:p>
            <a:pPr algn="l"/>
            <a:endParaRPr lang="da-DK" sz="1800" b="0" i="0" u="none" strike="noStrike" baseline="0" dirty="0">
              <a:latin typeface="CMR12"/>
            </a:endParaRPr>
          </a:p>
        </p:txBody>
      </p:sp>
    </p:spTree>
    <p:extLst>
      <p:ext uri="{BB962C8B-B14F-4D97-AF65-F5344CB8AC3E}">
        <p14:creationId xmlns:p14="http://schemas.microsoft.com/office/powerpoint/2010/main" val="5921214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62D03D4-F84B-472F-ACDA-6EBF86D7BE30}"/>
              </a:ext>
            </a:extLst>
          </p:cNvPr>
          <p:cNvSpPr>
            <a:spLocks noGrp="1"/>
          </p:cNvSpPr>
          <p:nvPr>
            <p:ph type="ctrTitle"/>
          </p:nvPr>
        </p:nvSpPr>
        <p:spPr/>
        <p:txBody>
          <a:bodyPr/>
          <a:lstStyle/>
          <a:p>
            <a:r>
              <a:rPr lang="en-US" dirty="0"/>
              <a:t>Thank You</a:t>
            </a:r>
          </a:p>
        </p:txBody>
      </p:sp>
    </p:spTree>
    <p:extLst>
      <p:ext uri="{BB962C8B-B14F-4D97-AF65-F5344CB8AC3E}">
        <p14:creationId xmlns:p14="http://schemas.microsoft.com/office/powerpoint/2010/main" val="2938098648"/>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EDEBE7"/>
      </a:lt2>
      <a:accent1>
        <a:srgbClr val="5FA534"/>
      </a:accent1>
      <a:accent2>
        <a:srgbClr val="DCAB34"/>
      </a:accent2>
      <a:accent3>
        <a:srgbClr val="D26D23"/>
      </a:accent3>
      <a:accent4>
        <a:srgbClr val="972323"/>
      </a:accent4>
      <a:accent5>
        <a:srgbClr val="236797"/>
      </a:accent5>
      <a:accent6>
        <a:srgbClr val="2FB6C6"/>
      </a:accent6>
      <a:hlink>
        <a:srgbClr val="8FC639"/>
      </a:hlink>
      <a:folHlink>
        <a:srgbClr val="E7C272"/>
      </a:folHlink>
    </a:clrScheme>
    <a:fontScheme name="Gallery">
      <a:majorFont>
        <a:latin typeface="Palatino Linotype" panose="020405020505050303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panose="020405020505050303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AC464412-510E-4F2B-8947-A0DDBD02899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1168</TotalTime>
  <Words>6475</Words>
  <Application>Microsoft Office PowerPoint</Application>
  <PresentationFormat>Widescreen</PresentationFormat>
  <Paragraphs>412</Paragraphs>
  <Slides>29</Slides>
  <Notes>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29</vt:i4>
      </vt:variant>
    </vt:vector>
  </HeadingPairs>
  <TitlesOfParts>
    <vt:vector size="38" baseType="lpstr">
      <vt:lpstr>Arial</vt:lpstr>
      <vt:lpstr>Calibri</vt:lpstr>
      <vt:lpstr>Cambria Math</vt:lpstr>
      <vt:lpstr>CMBX12</vt:lpstr>
      <vt:lpstr>CMR12</vt:lpstr>
      <vt:lpstr>DejaVu Serif</vt:lpstr>
      <vt:lpstr>Palatino Linotype</vt:lpstr>
      <vt:lpstr>Times New Roman</vt:lpstr>
      <vt:lpstr>Gallery</vt:lpstr>
      <vt:lpstr> Hidden-Charm Pentaquark Baryon Resonances in Regge Phenomenology: Spectra and Threshold Patterns Presented  by VANDAN K. PATEL  Under the Supervision of Prof. A.K. Rai  (Professor) </vt:lpstr>
      <vt:lpstr>Outline</vt:lpstr>
      <vt:lpstr>Introduction and Motivation</vt:lpstr>
      <vt:lpstr>PowerPoint Presentation</vt:lpstr>
      <vt:lpstr>Regge Phenomenology</vt:lpstr>
      <vt:lpstr>PowerPoint Presentation</vt:lpstr>
      <vt:lpstr>Regge Phenomenology</vt:lpstr>
      <vt:lpstr>PowerPoint Presentation</vt:lpstr>
      <vt:lpstr>PowerPoint Presentation</vt:lpstr>
      <vt:lpstr>PowerPoint Presentation</vt:lpstr>
      <vt:lpstr>Pentaquark mass spectra</vt:lpstr>
      <vt:lpstr>Mass spectra of nnncc ̅, nnnnc ̅ and ncncc ̅ pentaquark in (J,M^2) plane </vt:lpstr>
      <vt:lpstr>PowerPoint Presentation</vt:lpstr>
      <vt:lpstr>Hidden-charm nnncc ̅: predicted S-F spectra</vt:lpstr>
      <vt:lpstr>Anti-charmed nnnnc ̅: predicted P-F spectra</vt:lpstr>
      <vt:lpstr>Multicharm ncncc ̅: predicted P-F spectra</vt:lpstr>
      <vt:lpstr>Hidden charm linear trajectories of the leading sequences</vt:lpstr>
      <vt:lpstr>Hidden charm ground bands intersections with several thresholds</vt:lpstr>
      <vt:lpstr>Reported P_c masses overlaps with several bands</vt:lpstr>
      <vt:lpstr>Comparison of the lowest hidden-charm masses with other theoretical studies</vt:lpstr>
      <vt:lpstr>Results and physical interpretation</vt:lpstr>
      <vt:lpstr>PowerPoint Presentation</vt:lpstr>
      <vt:lpstr>References</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Fifth Research Performance Seminar On Mass bounds for ccc ̅c ̅ and ssc ̅c ̅  tetraquarks from Regge inequalities  Submitted  by VANDAN K. PATEL (Reg. No.:  D22PH009)  Under the Supervision of Prof. A.K. Rai  (Professor) </dc:title>
  <dc:creator>Vandan Patel</dc:creator>
  <cp:lastModifiedBy>Vandan Patel</cp:lastModifiedBy>
  <cp:revision>30</cp:revision>
  <dcterms:created xsi:type="dcterms:W3CDTF">2025-07-16T13:29:58Z</dcterms:created>
  <dcterms:modified xsi:type="dcterms:W3CDTF">2026-09-07T10:59:23Z</dcterms:modified>
</cp:coreProperties>
</file>