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</p:sldMasterIdLst>
  <p:notesMasterIdLst>
    <p:notesMasterId r:id="rId29"/>
  </p:notesMasterIdLst>
  <p:handoutMasterIdLst>
    <p:handoutMasterId r:id="rId30"/>
  </p:handoutMasterIdLst>
  <p:sldIdLst>
    <p:sldId id="258" r:id="rId3"/>
    <p:sldId id="2357" r:id="rId4"/>
    <p:sldId id="2208" r:id="rId5"/>
    <p:sldId id="2323" r:id="rId6"/>
    <p:sldId id="2261" r:id="rId7"/>
    <p:sldId id="2111" r:id="rId8"/>
    <p:sldId id="2416" r:id="rId9"/>
    <p:sldId id="2206" r:id="rId10"/>
    <p:sldId id="2417" r:id="rId11"/>
    <p:sldId id="2266" r:id="rId12"/>
    <p:sldId id="2314" r:id="rId13"/>
    <p:sldId id="2418" r:id="rId14"/>
    <p:sldId id="2419" r:id="rId15"/>
    <p:sldId id="2420" r:id="rId16"/>
    <p:sldId id="2421" r:id="rId17"/>
    <p:sldId id="2422" r:id="rId18"/>
    <p:sldId id="2423" r:id="rId19"/>
    <p:sldId id="2424" r:id="rId20"/>
    <p:sldId id="2425" r:id="rId21"/>
    <p:sldId id="2426" r:id="rId22"/>
    <p:sldId id="2427" r:id="rId23"/>
    <p:sldId id="2428" r:id="rId24"/>
    <p:sldId id="2429" r:id="rId25"/>
    <p:sldId id="2434" r:id="rId26"/>
    <p:sldId id="2432" r:id="rId27"/>
    <p:sldId id="2042" r:id="rId28"/>
  </p:sldIdLst>
  <p:sldSz cx="9144000" cy="5143500" type="screen16x9"/>
  <p:notesSz cx="9928225" cy="679767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2903">
          <p15:clr>
            <a:srgbClr val="A4A3A4"/>
          </p15:clr>
        </p15:guide>
        <p15:guide id="3" orient="horz" pos="1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ng-Liang Ma" initials="YLM" lastIdx="1" clrIdx="0">
    <p:extLst>
      <p:ext uri="{19B8F6BF-5375-455C-9EA6-DF929625EA0E}">
        <p15:presenceInfo xmlns:p15="http://schemas.microsoft.com/office/powerpoint/2012/main" userId="Yong-Liang 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99"/>
    <a:srgbClr val="FF99FF"/>
    <a:srgbClr val="FFCCFF"/>
    <a:srgbClr val="CC00FF"/>
    <a:srgbClr val="000000"/>
    <a:srgbClr val="63065F"/>
    <a:srgbClr val="CC0099"/>
    <a:srgbClr val="3333CC"/>
    <a:srgbClr val="125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/>
    <p:restoredTop sz="90157" autoAdjust="0"/>
  </p:normalViewPr>
  <p:slideViewPr>
    <p:cSldViewPr snapToGrid="0" showGuides="1">
      <p:cViewPr varScale="1">
        <p:scale>
          <a:sx n="114" d="100"/>
          <a:sy n="114" d="100"/>
        </p:scale>
        <p:origin x="378" y="60"/>
      </p:cViewPr>
      <p:guideLst>
        <p:guide orient="horz" pos="2142"/>
        <p:guide pos="2903"/>
        <p:guide orient="horz" pos="1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howGuides="1">
      <p:cViewPr varScale="1">
        <p:scale>
          <a:sx n="70" d="100"/>
          <a:sy n="70" d="100"/>
        </p:scale>
        <p:origin x="1044" y="26"/>
      </p:cViewPr>
      <p:guideLst>
        <p:guide orient="horz" pos="2141"/>
        <p:guide pos="3127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861" cy="340570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defTabSz="882030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4147" y="0"/>
            <a:ext cx="4301861" cy="340570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Calibri" panose="020F0502020204030204" pitchFamily="34" charset="0"/>
              </a:defRPr>
            </a:lvl1pPr>
          </a:lstStyle>
          <a:p>
            <a:pPr defTabSz="882030">
              <a:defRPr/>
            </a:pPr>
            <a:fld id="{78637757-6AA9-42C9-A0D9-97EB04F22B90}" type="datetimeFigureOut">
              <a:rPr lang="zh-CN" altLang="en-US"/>
              <a:pPr defTabSz="882030">
                <a:defRPr/>
              </a:pPr>
              <a:t>2026/9/6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7106"/>
            <a:ext cx="4301861" cy="340570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defTabSz="882030"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4147" y="6457106"/>
            <a:ext cx="4301861" cy="340570"/>
          </a:xfrm>
          <a:prstGeom prst="rect">
            <a:avLst/>
          </a:prstGeom>
        </p:spPr>
        <p:txBody>
          <a:bodyPr vert="horz" wrap="square" lIns="88203" tIns="44102" rIns="88203" bIns="44102" numCol="1" anchor="b" anchorCtr="0" compatLnSpc="1"/>
          <a:lstStyle>
            <a:lvl1pPr algn="r">
              <a:buFont typeface="Arial" panose="020B0604020202020204" pitchFamily="34" charset="0"/>
              <a:buNone/>
              <a:defRPr sz="1200" noProof="1" dirty="0"/>
            </a:lvl1pPr>
          </a:lstStyle>
          <a:p>
            <a:pPr defTabSz="882030" eaLnBrk="1" hangingPunct="1">
              <a:defRPr/>
            </a:pPr>
            <a:fld id="{C6FD96B3-C998-4CB0-AE70-C3140E172503}" type="slidenum">
              <a:rPr lang="zh-CN" altLang="en-US" dirty="0"/>
              <a:pPr defTabSz="882030" eaLnBrk="1" hangingPunct="1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861" cy="340570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defTabSz="882030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4147" y="0"/>
            <a:ext cx="4301861" cy="340570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 defTabSz="882030">
              <a:defRPr/>
            </a:pPr>
            <a:fld id="{79452F59-2FFF-49E8-9B97-A36E4DAA23C6}" type="datetimeFigureOut">
              <a:rPr lang="zh-CN" altLang="en-US" smtClean="0"/>
              <a:pPr defTabSz="882030">
                <a:defRPr/>
              </a:pPr>
              <a:t>2026/9/6</a:t>
            </a:fld>
            <a:endParaRPr lang="zh-CN" altLang="en-US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9875" cy="229552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91713" y="3271784"/>
            <a:ext cx="7942580" cy="267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203" tIns="44102" rIns="88203" bIns="44102" numCol="1" anchor="t" anchorCtr="0" compatLnSpc="1"/>
          <a:lstStyle/>
          <a:p>
            <a:pPr marL="0" marR="0" lvl="0" indent="0" algn="l" defTabSz="8820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41015" marR="0" lvl="1" indent="0" algn="l" defTabSz="8820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882030" marR="0" lvl="2" indent="0" algn="l" defTabSz="8820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23045" marR="0" lvl="3" indent="0" algn="l" defTabSz="8820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764060" marR="0" lvl="4" indent="0" algn="l" defTabSz="8820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6456052"/>
            <a:ext cx="4301861" cy="34162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defTabSz="882030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4147" y="6456052"/>
            <a:ext cx="4301861" cy="341623"/>
          </a:xfrm>
          <a:prstGeom prst="rect">
            <a:avLst/>
          </a:prstGeom>
        </p:spPr>
        <p:txBody>
          <a:bodyPr vert="horz" wrap="square" lIns="88203" tIns="44102" rIns="88203" bIns="44102" numCol="1" anchor="b" anchorCtr="0" compatLnSpc="1"/>
          <a:lstStyle>
            <a:lvl1pPr algn="r">
              <a:buFont typeface="Arial" panose="020B0604020202020204" pitchFamily="34" charset="0"/>
              <a:buNone/>
              <a:defRPr sz="1200" noProof="1" dirty="0"/>
            </a:lvl1pPr>
          </a:lstStyle>
          <a:p>
            <a:pPr defTabSz="882030" eaLnBrk="1" hangingPunct="1">
              <a:defRPr/>
            </a:pPr>
            <a:fld id="{C863CE71-9DF6-42FE-A80F-B1E7C4598497}" type="slidenum">
              <a:rPr lang="zh-CN" altLang="en-US" smtClean="0"/>
              <a:pPr defTabSz="882030" eaLnBrk="1" hangingPunct="1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24175" y="849313"/>
            <a:ext cx="4079875" cy="2295525"/>
          </a:xfrm>
          <a:ln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/>
          </p:nvPr>
        </p:nvSpPr>
        <p:spPr/>
        <p:txBody>
          <a:bodyPr wrap="square" lIns="88203" tIns="44102" rIns="88203" bIns="44102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4146" y="6456052"/>
            <a:ext cx="4301860" cy="34162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dirty="0"/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5799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1775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9795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9046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24175" y="849313"/>
            <a:ext cx="4079875" cy="2295525"/>
          </a:xfrm>
          <a:ln>
            <a:miter lim="800000"/>
          </a:ln>
        </p:spPr>
      </p:sp>
      <p:sp>
        <p:nvSpPr>
          <p:cNvPr id="22531" name="文本占位符 2"/>
          <p:cNvSpPr>
            <a:spLocks noGrp="1"/>
          </p:cNvSpPr>
          <p:nvPr>
            <p:ph type="body"/>
          </p:nvPr>
        </p:nvSpPr>
        <p:spPr/>
        <p:txBody>
          <a:bodyPr wrap="square" lIns="88203" tIns="44102" rIns="88203" bIns="44102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225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624146" y="6456052"/>
            <a:ext cx="4301860" cy="34162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A0DB2DC-4C9A-4742-B13C-FB6460FD3503}" type="slidenum">
              <a:rPr kumimoji="0" lang="en-US" altLang="en-US" sz="1200" b="0" i="0" u="none" strike="noStrike" kern="1200" cap="none" spc="0" normalizeH="0" baseline="0" noProof="1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24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1471" y="1857902"/>
            <a:ext cx="2886047" cy="2063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2555876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776" y="311439"/>
            <a:ext cx="6131024" cy="646331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646488" y="1275160"/>
            <a:ext cx="5040312" cy="104028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55876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630D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874" y="311439"/>
            <a:ext cx="6120582" cy="646331"/>
          </a:xfrm>
        </p:spPr>
        <p:txBody>
          <a:bodyPr/>
          <a:lstStyle>
            <a:lvl1pPr algn="r">
              <a:defRPr sz="3600">
                <a:ln>
                  <a:noFill/>
                </a:ln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104028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802005" indent="-344805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289" y="1815704"/>
            <a:ext cx="8424863" cy="1188244"/>
          </a:xfrm>
          <a:prstGeom prst="rect">
            <a:avLst/>
          </a:prstGeom>
          <a:solidFill>
            <a:srgbClr val="630D5F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094842"/>
            <a:ext cx="7772400" cy="769441"/>
          </a:xfrm>
        </p:spPr>
        <p:txBody>
          <a:bodyPr anchor="t"/>
          <a:lstStyle>
            <a:lvl1pPr algn="ctr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_版式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06338"/>
            <a:ext cx="6400800" cy="646331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457200" y="1604456"/>
            <a:ext cx="8229600" cy="830997"/>
          </a:xfrm>
        </p:spPr>
        <p:txBody>
          <a:bodyPr/>
          <a:lstStyle>
            <a:lvl1pPr algn="ctr">
              <a:defRPr sz="4800" b="1">
                <a:solidFill>
                  <a:srgbClr val="630D5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606E836-E28A-4254-B6A9-A94C28B9D4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62909" y="201805"/>
            <a:ext cx="1828799" cy="812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-469900" y="35814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3048000" y="2288382"/>
            <a:ext cx="1524000" cy="1088231"/>
          </a:xfrm>
          <a:prstGeom prst="rect">
            <a:avLst/>
          </a:pr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47"/>
          <p:cNvSpPr>
            <a:spLocks noChangeArrowheads="1"/>
          </p:cNvSpPr>
          <p:nvPr/>
        </p:nvSpPr>
        <p:spPr bwMode="gray">
          <a:xfrm>
            <a:off x="4572000" y="3374231"/>
            <a:ext cx="1524000" cy="10858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51" name="Picture 5" descr="C:\Documents and Settings\Administrator\桌面\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536701" y="2286001"/>
            <a:ext cx="1522413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6" descr="C:\Documents and Settings\Administrator\桌面\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1" y="2288382"/>
            <a:ext cx="1522413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7" descr="C:\Documents and Settings\Administrator\桌面\3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1" y="3369469"/>
            <a:ext cx="1522413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8" descr="C:\Documents and Settings\Administrator\桌面\4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3049588" y="3374232"/>
            <a:ext cx="1522412" cy="108823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83568" y="1349139"/>
            <a:ext cx="8229600" cy="707886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2023/11/13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17" descr="sy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37085"/>
            <a:ext cx="9144000" cy="1890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294085" y="222647"/>
            <a:ext cx="2520554" cy="9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0" name="Picture 2" descr="D:\My Pictures\nju\南京大学视觉形象规范化标准(jpeg格式文件)\03校标，中、英文校名组合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254" y="395288"/>
            <a:ext cx="2106215" cy="627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7"/>
          <p:cNvSpPr>
            <a:spLocks noChangeArrowheads="1"/>
          </p:cNvSpPr>
          <p:nvPr/>
        </p:nvSpPr>
        <p:spPr bwMode="auto">
          <a:xfrm>
            <a:off x="5661422" y="357188"/>
            <a:ext cx="3482579" cy="507831"/>
          </a:xfrm>
          <a:prstGeom prst="rect">
            <a:avLst/>
          </a:prstGeom>
          <a:solidFill>
            <a:srgbClr val="630D5F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诚朴雄伟   励学敦行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520" y="1799332"/>
            <a:ext cx="5112568" cy="1107996"/>
          </a:xfrm>
        </p:spPr>
        <p:txBody>
          <a:bodyPr/>
          <a:lstStyle>
            <a:lvl1pPr algn="ctr">
              <a:defRPr sz="3300" b="1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7526" y="3813889"/>
            <a:ext cx="8568952" cy="461665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7030A0"/>
                </a:solidFill>
                <a:effectLst/>
                <a:latin typeface="方正小标宋简体" panose="02000000000000000000" pitchFamily="2" charset="-122"/>
                <a:ea typeface="方正小标宋简体" panose="02000000000000000000" pitchFamily="2" charset="-122"/>
                <a:cs typeface="Arial" panose="020B0604020202020204" pitchFamily="34" charset="0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238582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847850"/>
            <a:ext cx="2228850" cy="2219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2556272" y="859631"/>
            <a:ext cx="6119813" cy="5954"/>
          </a:xfrm>
          <a:prstGeom prst="rect">
            <a:avLst/>
          </a:prstGeom>
          <a:solidFill>
            <a:srgbClr val="630D5F"/>
          </a:solidFill>
          <a:ln w="38100"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776" y="403771"/>
            <a:ext cx="6131024" cy="46166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437874" y="1793454"/>
            <a:ext cx="5248926" cy="415498"/>
          </a:xfrm>
        </p:spPr>
        <p:txBody>
          <a:bodyPr/>
          <a:lstStyle>
            <a:lvl1pPr marL="540544" indent="-540544">
              <a:buFont typeface="+mj-ea"/>
              <a:buAutoNum type="ea1JpnChsDbPeriod"/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 marL="771525" indent="-428625">
              <a:buFont typeface="+mj-ea"/>
              <a:buAutoNum type="ea1JpnChsDbPeriod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74982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56272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1">
              <a:ln>
                <a:noFill/>
              </a:ln>
              <a:solidFill>
                <a:srgbClr val="630D5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>
            <a:lvl1pPr algn="r">
              <a:defRPr sz="2400">
                <a:ln>
                  <a:noFill/>
                </a:ln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191095"/>
          </a:xfrm>
        </p:spPr>
        <p:txBody>
          <a:bodyPr/>
          <a:lstStyle>
            <a:lvl1pPr marL="257175" indent="-257175">
              <a:buFont typeface="Wingdings" panose="05000000000000000000" pitchFamily="2" charset="2"/>
              <a:buChar char="Ø"/>
              <a:defRPr sz="2100">
                <a:solidFill>
                  <a:srgbClr val="66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258604" indent="-258604">
              <a:buFont typeface="Arial" panose="020B0604020202020204" pitchFamily="34" charset="0"/>
              <a:buChar char="•"/>
              <a:defRPr sz="21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814388" indent="-342900">
              <a:buFont typeface="Wingdings" panose="05000000000000000000" pitchFamily="2" charset="2"/>
              <a:buChar char="ü"/>
              <a:defRPr lang="zh-CN" altLang="en-US" sz="2100" b="0" kern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  <a:endParaRPr lang="en-US" altLang="zh-CN" noProof="1"/>
          </a:p>
          <a:p>
            <a:pPr lvl="2"/>
            <a:r>
              <a:rPr lang="zh-CN" altLang="en-US" noProof="1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291661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56272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1">
              <a:ln>
                <a:noFill/>
              </a:ln>
              <a:solidFill>
                <a:srgbClr val="630D5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>
            <a:lvl1pPr algn="r">
              <a:defRPr sz="2400">
                <a:ln>
                  <a:noFill/>
                </a:ln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191095"/>
          </a:xfrm>
        </p:spPr>
        <p:txBody>
          <a:bodyPr/>
          <a:lstStyle>
            <a:lvl1pPr marL="257175" indent="-257175">
              <a:buFont typeface="Wingdings" panose="05000000000000000000" pitchFamily="2" charset="2"/>
              <a:buChar char="Ø"/>
              <a:defRPr sz="2100">
                <a:solidFill>
                  <a:srgbClr val="66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539591" indent="-258604">
              <a:buFont typeface="Arial" panose="020B0604020202020204" pitchFamily="34" charset="0"/>
              <a:buChar char="•"/>
              <a:defRPr sz="21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814388" indent="-342900">
              <a:buFont typeface="Wingdings" panose="05000000000000000000" pitchFamily="2" charset="2"/>
              <a:buChar char="ü"/>
              <a:defRPr lang="zh-CN" altLang="en-US" sz="2100" b="0" kern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  <a:endParaRPr lang="en-US" altLang="zh-CN" noProof="1"/>
          </a:p>
          <a:p>
            <a:pPr lvl="2"/>
            <a:r>
              <a:rPr lang="zh-CN" altLang="en-US" noProof="1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202223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56272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1">
              <a:ln>
                <a:noFill/>
              </a:ln>
              <a:solidFill>
                <a:srgbClr val="630D5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874" y="403772"/>
            <a:ext cx="6120582" cy="461665"/>
          </a:xfrm>
        </p:spPr>
        <p:txBody>
          <a:bodyPr/>
          <a:lstStyle>
            <a:lvl1pPr algn="r">
              <a:defRPr sz="2400">
                <a:ln>
                  <a:noFill/>
                </a:ln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803297"/>
          </a:xfrm>
        </p:spPr>
        <p:txBody>
          <a:bodyPr/>
          <a:lstStyle>
            <a:lvl1pPr>
              <a:defRPr sz="21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601504" indent="-258604">
              <a:buFont typeface="Wingdings" panose="05000000000000000000" pitchFamily="2" charset="2"/>
              <a:buChar char="Ø"/>
              <a:defRPr sz="2100"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defRPr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2146141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2556272" y="859631"/>
            <a:ext cx="6119813" cy="595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1">
              <a:ln>
                <a:noFill/>
              </a:ln>
              <a:solidFill>
                <a:srgbClr val="630D5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5776" y="403771"/>
            <a:ext cx="6131024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57200" y="1200151"/>
            <a:ext cx="4006788" cy="1191095"/>
          </a:xfrm>
        </p:spPr>
        <p:txBody>
          <a:bodyPr/>
          <a:lstStyle>
            <a:lvl1pPr>
              <a:defRPr sz="2100"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270510" indent="-260985"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539591" indent="-269081"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4572000" y="1200151"/>
            <a:ext cx="4114800" cy="1191095"/>
          </a:xfrm>
        </p:spPr>
        <p:txBody>
          <a:bodyPr/>
          <a:lstStyle>
            <a:lvl1pPr>
              <a:defRPr sz="2100">
                <a:solidFill>
                  <a:srgbClr val="630D5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270510" indent="-260985"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539591" indent="-269081"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</p:txBody>
      </p:sp>
    </p:spTree>
    <p:extLst>
      <p:ext uri="{BB962C8B-B14F-4D97-AF65-F5344CB8AC3E}">
        <p14:creationId xmlns:p14="http://schemas.microsoft.com/office/powerpoint/2010/main" val="1182155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1984" y="4210006"/>
            <a:ext cx="5486400" cy="415498"/>
          </a:xfrm>
        </p:spPr>
        <p:txBody>
          <a:bodyPr anchor="b"/>
          <a:lstStyle>
            <a:lvl1pPr algn="ctr">
              <a:defRPr sz="2100" b="1">
                <a:solidFill>
                  <a:srgbClr val="630D5F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541984" y="1059582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380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521494" y="1524000"/>
            <a:ext cx="8101013" cy="118824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2001" y="1795421"/>
            <a:ext cx="8099999" cy="646331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650082" y="2973817"/>
            <a:ext cx="7918363" cy="369332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4712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521494" y="1524000"/>
            <a:ext cx="8101013" cy="1188244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2001" y="1864670"/>
            <a:ext cx="8099999" cy="507831"/>
          </a:xfrm>
        </p:spPr>
        <p:txBody>
          <a:bodyPr/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650082" y="2973817"/>
            <a:ext cx="3165835" cy="64633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626006" y="2973817"/>
            <a:ext cx="3996500" cy="369332"/>
          </a:xfrm>
        </p:spPr>
        <p:txBody>
          <a:bodyPr/>
          <a:lstStyle>
            <a:lvl1pPr>
              <a:defRPr lang="zh-CN" altLang="en-US" sz="1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94170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3048000" y="2288382"/>
            <a:ext cx="1524000" cy="1088231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47"/>
          <p:cNvSpPr>
            <a:spLocks noChangeArrowheads="1"/>
          </p:cNvSpPr>
          <p:nvPr/>
        </p:nvSpPr>
        <p:spPr bwMode="gray">
          <a:xfrm>
            <a:off x="4572000" y="3374231"/>
            <a:ext cx="1524000" cy="108585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366" name="Picture 5" descr="C:\Documents and Settings\Administrator\桌面\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537097" y="2286001"/>
            <a:ext cx="1522809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Picture 6" descr="C:\Documents and Settings\Administrator\桌面\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0" y="2288382"/>
            <a:ext cx="1522810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Picture 7" descr="C:\Documents and Settings\Administrator\桌面\3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0" y="3369469"/>
            <a:ext cx="1522810" cy="10882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9" name="Picture 8" descr="C:\Documents and Settings\Administrator\桌面\4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3049191" y="3374232"/>
            <a:ext cx="1522809" cy="108823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83568" y="1426083"/>
            <a:ext cx="8154906" cy="553998"/>
          </a:xfrm>
        </p:spPr>
        <p:txBody>
          <a:bodyPr/>
          <a:lstStyle>
            <a:lvl1pPr algn="ctr">
              <a:defRPr sz="3000">
                <a:solidFill>
                  <a:srgbClr val="630D5F"/>
                </a:solidFill>
              </a:defRPr>
            </a:lvl1pPr>
          </a:lstStyle>
          <a:p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402891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</p:spPr>
        <p:txBody>
          <a:bodyPr/>
          <a:lstStyle>
            <a:lvl1pPr eaLnBrk="1" hangingPunct="1">
              <a:defRPr noProof="1"/>
            </a:lvl1pPr>
          </a:lstStyle>
          <a:p>
            <a:pPr defTabSz="685800">
              <a:defRPr/>
            </a:pPr>
            <a:r>
              <a:rPr lang="en-US" altLang="zh-CN" sz="1350"/>
              <a:t>2023/11/13</a:t>
            </a:r>
            <a:endParaRPr lang="zh-CN" altLang="en-US" sz="1350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</p:spPr>
        <p:txBody>
          <a:bodyPr/>
          <a:lstStyle>
            <a:lvl1pPr eaLnBrk="1" hangingPunct="1">
              <a:defRPr noProof="1"/>
            </a:lvl1pPr>
          </a:lstStyle>
          <a:p>
            <a:pPr defTabSz="685800">
              <a:defRPr/>
            </a:pPr>
            <a:endParaRPr lang="zh-CN" altLang="en-US" sz="1350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/>
            </a:lvl1pPr>
          </a:lstStyle>
          <a:p>
            <a:pPr defTabSz="685800">
              <a:defRPr/>
            </a:pPr>
            <a:fld id="{DE2D1913-7E4E-494B-BB9D-C7D6A017BB24}" type="slidenum">
              <a:rPr lang="zh-CN" altLang="en-US" sz="1350" smtClean="0"/>
              <a:pPr defTabSz="685800">
                <a:defRPr/>
              </a:pPr>
              <a:t>‹#›</a:t>
            </a:fld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898824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2555876" y="311438"/>
            <a:ext cx="6130925" cy="646331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1040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pic>
        <p:nvPicPr>
          <p:cNvPr id="1028" name="图片 14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23851" y="264498"/>
            <a:ext cx="2087563" cy="6463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11"/>
          <p:cNvPicPr>
            <a:picLocks noChangeAspect="1"/>
          </p:cNvPicPr>
          <p:nvPr/>
        </p:nvPicPr>
        <p:blipFill rotWithShape="1">
          <a:blip r:embed="rId9" cstate="print">
            <a:alphaModFix amt="2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8" t="6277" r="36153" b="71513"/>
          <a:stretch>
            <a:fillRect/>
          </a:stretch>
        </p:blipFill>
        <p:spPr>
          <a:xfrm>
            <a:off x="5580113" y="1678898"/>
            <a:ext cx="3237635" cy="32544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49" r:id="rId4"/>
    <p:sldLayoutId id="2147483655" r:id="rId5"/>
    <p:sldLayoutId id="2147483656" r:id="rId6"/>
  </p:sldLayoutIdLst>
  <p:hf hdr="0" ft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05180" indent="-34798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2556273" y="403772"/>
            <a:ext cx="6130528" cy="4616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1191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  <a:endParaRPr lang="en-US" altLang="zh-CN" dirty="0"/>
          </a:p>
          <a:p>
            <a:pPr lvl="2"/>
            <a:r>
              <a:rPr lang="en-US" altLang="zh-CN" dirty="0"/>
              <a:t> </a:t>
            </a:r>
            <a:r>
              <a:rPr lang="en-US" altLang="en-US" dirty="0"/>
              <a:t>第三级</a:t>
            </a:r>
          </a:p>
        </p:txBody>
      </p:sp>
      <p:pic>
        <p:nvPicPr>
          <p:cNvPr id="1028" name="图片 14"/>
          <p:cNvPicPr/>
          <p:nvPr userDrawn="1"/>
        </p:nvPicPr>
        <p:blipFill>
          <a:blip r:embed="rId13"/>
          <a:stretch>
            <a:fillRect/>
          </a:stretch>
        </p:blipFill>
        <p:spPr>
          <a:xfrm>
            <a:off x="457200" y="303610"/>
            <a:ext cx="1646635" cy="51315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11"/>
          <p:cNvPicPr/>
          <p:nvPr/>
        </p:nvPicPr>
        <p:blipFill>
          <a:blip r:embed="rId14"/>
          <a:stretch>
            <a:fillRect/>
          </a:stretch>
        </p:blipFill>
        <p:spPr>
          <a:xfrm>
            <a:off x="6238875" y="2343150"/>
            <a:ext cx="2600325" cy="260032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4056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8" r:id="rId10"/>
    <p:sldLayoutId id="2147483669" r:id="rId11"/>
  </p:sldLayoutIdLst>
  <p:hf hdr="0" ft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b="1" kern="1200">
          <a:solidFill>
            <a:srgbClr val="630D5F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03885" indent="-26098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1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100" b="1" kern="1200">
          <a:solidFill>
            <a:srgbClr val="E46C0A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3">
            <a:extLst>
              <a:ext uri="{FF2B5EF4-FFF2-40B4-BE49-F238E27FC236}">
                <a16:creationId xmlns:a16="http://schemas.microsoft.com/office/drawing/2014/main" id="{6EE16565-0E49-4B84-BED7-BDB66C591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753" y="3236402"/>
            <a:ext cx="6400800" cy="1040285"/>
          </a:xfrm>
        </p:spPr>
        <p:txBody>
          <a:bodyPr/>
          <a:lstStyle/>
          <a:p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Yong-Liang Ma</a:t>
            </a:r>
          </a:p>
          <a:p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Nanjing University</a:t>
            </a:r>
            <a:endParaRPr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81903"/>
            <a:ext cx="9144000" cy="2123658"/>
          </a:xfr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4400" spc="300" noProof="1">
                <a:latin typeface="Centaur" panose="02030504050205020304" pitchFamily="18" charset="0"/>
              </a:rPr>
              <a:t>Effect of the lightest scalar meson as a dilaton on hadron-hadron scatterings</a:t>
            </a:r>
            <a:endParaRPr kumimoji="0" lang="zh-CN" altLang="en-US" sz="4400" i="0" u="none" strike="noStrike" kern="1200" cap="all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aur" panose="020305040502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F57504-A06A-4521-2E1F-B06EDF1BDA0C}"/>
              </a:ext>
            </a:extLst>
          </p:cNvPr>
          <p:cNvSpPr txBox="1"/>
          <p:nvPr/>
        </p:nvSpPr>
        <p:spPr>
          <a:xfrm>
            <a:off x="1355558" y="657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A3AC20-4622-4D8D-8FB8-6B5DA8115451}"/>
              </a:ext>
            </a:extLst>
          </p:cNvPr>
          <p:cNvSpPr txBox="1"/>
          <p:nvPr/>
        </p:nvSpPr>
        <p:spPr>
          <a:xfrm>
            <a:off x="71306" y="4450922"/>
            <a:ext cx="9030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Talk @ The 15th International Workshop on the Physics of Excited Nucleons (NSTAR 2026)  </a:t>
            </a:r>
          </a:p>
          <a:p>
            <a:pPr algn="ctr"/>
            <a:r>
              <a:rPr lang="en-US" altLang="zh-CN" sz="1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September 7th to 11th, 2026, Seville, Spain</a:t>
            </a:r>
            <a:endParaRPr lang="zh-CN" altLang="en-US" sz="14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CC623B-4333-4212-B9DB-36535BCA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896C4D-A42D-4CF5-A976-09C4D017D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00" y="921842"/>
            <a:ext cx="8008252" cy="3317831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3200" dirty="0"/>
              <a:t>Outline</a:t>
            </a:r>
          </a:p>
          <a:p>
            <a:pPr marL="514350" indent="-514350">
              <a:buFont typeface="+mj-lt"/>
              <a:buAutoNum type="romanUcPeriod"/>
            </a:pPr>
            <a:r>
              <a:rPr lang="en-US" altLang="zh-CN" sz="2800" dirty="0">
                <a:latin typeface="Centaur" panose="02030504050205020304" pitchFamily="18" charset="0"/>
              </a:rPr>
              <a:t>Introduction</a:t>
            </a:r>
          </a:p>
          <a:p>
            <a:pPr marL="514350" indent="-514350">
              <a:buFont typeface="+mj-lt"/>
              <a:buAutoNum type="romanUcPeriod"/>
            </a:pPr>
            <a:r>
              <a:rPr lang="en-US" altLang="zh-CN" sz="2800" dirty="0">
                <a:latin typeface="Centaur" panose="02030504050205020304" pitchFamily="18" charset="0"/>
              </a:rPr>
              <a:t>Chiral-scale effective field theory</a:t>
            </a:r>
          </a:p>
          <a:p>
            <a:pPr marL="514350" indent="-514350">
              <a:buFont typeface="+mj-lt"/>
              <a:buAutoNum type="romanUcPeriod"/>
            </a:pPr>
            <a:r>
              <a:rPr lang="en-US" altLang="zh-CN" sz="2800" dirty="0">
                <a:latin typeface="Centaur" panose="02030504050205020304" pitchFamily="18" charset="0"/>
              </a:rPr>
              <a:t>Hadron-hadron scattering at leading order</a:t>
            </a:r>
          </a:p>
          <a:p>
            <a:pPr marL="842963" lvl="2" indent="-285750">
              <a:buFont typeface="Wingdings" panose="05000000000000000000" pitchFamily="2" charset="2"/>
              <a:buChar char="l"/>
            </a:pPr>
            <a:r>
              <a:rPr lang="en-US" altLang="zh-CN" sz="18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Centaur" panose="02030504050205020304" pitchFamily="18" charset="0"/>
              </a:rPr>
              <a:t>Pion-Pion scattering</a:t>
            </a:r>
          </a:p>
          <a:p>
            <a:pPr marL="842963" lvl="2" indent="-285750"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Centaur" panose="02030504050205020304" pitchFamily="18" charset="0"/>
              </a:rPr>
              <a:t>Pion-N scattering</a:t>
            </a:r>
          </a:p>
          <a:p>
            <a:pPr marL="514350" indent="-514350">
              <a:buFont typeface="+mj-lt"/>
              <a:buAutoNum type="romanUcPeriod"/>
            </a:pPr>
            <a:r>
              <a:rPr lang="en-US" altLang="zh-CN" sz="2800" dirty="0">
                <a:latin typeface="Centaur" panose="02030504050205020304" pitchFamily="18" charset="0"/>
              </a:rPr>
              <a:t>Summary and discussion</a:t>
            </a:r>
            <a:endParaRPr lang="zh-CN" altLang="en-US" sz="2800" dirty="0"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231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3B9AC-8DEE-4C8A-88EB-9AB399417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407BE6-3487-4478-9B2D-4123AD2F49C6}"/>
              </a:ext>
            </a:extLst>
          </p:cNvPr>
          <p:cNvSpPr txBox="1"/>
          <p:nvPr/>
        </p:nvSpPr>
        <p:spPr>
          <a:xfrm>
            <a:off x="489674" y="1000654"/>
            <a:ext cx="8238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Symmetry and symmetry breaking play dominant roles in particle and nuclear physics.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58D7F2-BFD1-477A-BD12-E894B67F2C72}"/>
              </a:ext>
            </a:extLst>
          </p:cNvPr>
          <p:cNvSpPr txBox="1"/>
          <p:nvPr/>
        </p:nvSpPr>
        <p:spPr>
          <a:xfrm>
            <a:off x="852768" y="1759057"/>
            <a:ext cx="7823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Chiral symmetry and chiral symmetry breaking controls the dynamics of light hadron physics at low energy. 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C00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C716589-EE36-4A4A-8A0E-5E2A3C499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77" y="2342230"/>
            <a:ext cx="2980733" cy="15613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6DD1671-B158-497F-BD48-B8473285405F}"/>
                  </a:ext>
                </a:extLst>
              </p:cNvPr>
              <p:cNvSpPr txBox="1"/>
              <p:nvPr/>
            </p:nvSpPr>
            <p:spPr>
              <a:xfrm>
                <a:off x="2040905" y="3882813"/>
                <a:ext cx="5991554" cy="132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𝑆𝑈</m:t>
                        </m:r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altLang="zh-CN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𝑁</m:t>
                            </m:r>
                          </m:e>
                          <m:sub>
                            <m:r>
                              <a:rPr kumimoji="0" lang="en-US" altLang="zh-CN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𝑓</m:t>
                            </m:r>
                          </m:sub>
                        </m:sSub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  <m:sub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𝐿</m:t>
                        </m:r>
                      </m:sub>
                    </m:sSub>
                    <m:r>
                      <a:rPr kumimoji="0" lang="en-US" altLang="zh-CN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sSub>
                      <m:sSubPr>
                        <m:ctrlP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𝑆𝑈</m:t>
                        </m:r>
                        <m: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𝑁</m:t>
                            </m:r>
                          </m:e>
                          <m:sub>
                            <m:r>
                              <a:rPr kumimoji="0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𝑓</m:t>
                            </m:r>
                          </m:sub>
                        </m:sSub>
                        <m: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  <m:sub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𝑅</m:t>
                        </m:r>
                      </m:sub>
                    </m:sSub>
                    <m:r>
                      <a:rPr kumimoji="0" lang="en-US" altLang="zh-CN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⇒</m:t>
                    </m:r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𝑆𝑈</m:t>
                        </m:r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Chiral symmetry breaking </a:t>
                </a:r>
                <a14:m>
                  <m:oMath xmlns:m="http://schemas.openxmlformats.org/officeDocument/2006/math">
                    <m:r>
                      <a:rPr kumimoji="0" lang="en-US" altLang="zh-CN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⇒</m:t>
                    </m:r>
                  </m:oMath>
                </a14:m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</a:t>
                </a:r>
                <a:r>
                  <a:rPr lang="en-US" altLang="zh-CN" dirty="0">
                    <a:solidFill>
                      <a:prstClr val="black"/>
                    </a:solidFill>
                  </a:rPr>
                  <a:t>S</a:t>
                </a: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calar</a:t>
                </a:r>
                <a:r>
                  <a:rPr kumimoji="0" lang="en-US" altLang="zh-CN" sz="18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mesons are integrated out, 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altLang="zh-CN" baseline="0" dirty="0">
                    <a:solidFill>
                      <a:prstClr val="black"/>
                    </a:solidFill>
                  </a:rPr>
                  <a:t>                                                   </a:t>
                </a: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Pion as NGBs are left </a:t>
                </a:r>
                <a:r>
                  <a:rPr kumimoji="0" lang="en-US" altLang="zh-CN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DoFs</a:t>
                </a: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.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6DD1671-B158-497F-BD48-B84732854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905" y="3882813"/>
                <a:ext cx="5991554" cy="1329275"/>
              </a:xfrm>
              <a:prstGeom prst="rect">
                <a:avLst/>
              </a:prstGeom>
              <a:blipFill>
                <a:blip r:embed="rId3"/>
                <a:stretch>
                  <a:fillRect l="-916" r="-1221" b="-6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77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4AB56DA-477A-47D4-B1FF-5A4AEB82718C}"/>
              </a:ext>
            </a:extLst>
          </p:cNvPr>
          <p:cNvSpPr txBox="1"/>
          <p:nvPr/>
        </p:nvSpPr>
        <p:spPr>
          <a:xfrm>
            <a:off x="369661" y="1040191"/>
            <a:ext cx="8404678" cy="149540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ChPT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(Chiral EFT), anchored on the fundamental symmetriess of QCD, self-consistent power counting,  achieved great successes in the description of hadron dynamics;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221C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D2550D-0C5D-4C72-9475-A899829E1573}"/>
              </a:ext>
            </a:extLst>
          </p:cNvPr>
          <p:cNvSpPr txBox="1"/>
          <p:nvPr/>
        </p:nvSpPr>
        <p:spPr>
          <a:xfrm>
            <a:off x="3624160" y="2648344"/>
            <a:ext cx="46767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S. Weinberg,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Physica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A 96 (1979) 1-2, 327-340;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Phys.Lett.B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251 (1990) 288-292;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Nucl.Phys.B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363 (1991) 3-18.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Machleidt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D.R.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Entem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Phys.Rept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. 503 (2011) 1-75</a:t>
            </a:r>
            <a:r>
              <a:rPr lang="en-US" altLang="zh-CN" sz="1400" dirty="0">
                <a:solidFill>
                  <a:srgbClr val="00B0F0"/>
                </a:solidFill>
              </a:rPr>
              <a:t>.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59DDAA-FA95-4C97-874A-BDF64BD75423}"/>
              </a:ext>
            </a:extLst>
          </p:cNvPr>
          <p:cNvSpPr txBox="1"/>
          <p:nvPr/>
        </p:nvSpPr>
        <p:spPr>
          <a:xfrm>
            <a:off x="381218" y="3487838"/>
            <a:ext cx="8404678" cy="11568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Finite nuclei as well as  infinite nuclear matter at low density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can be fairly accurately accessed by </a:t>
            </a: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nuclear EFTs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 ``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pionless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or pionful, (</a:t>
            </a:r>
            <a:r>
              <a:rPr kumimoji="0" lang="en-US" altLang="zh-CN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EFT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)” anchored on relevant symmetries and invariances . </a:t>
            </a:r>
          </a:p>
        </p:txBody>
      </p:sp>
    </p:spTree>
    <p:extLst>
      <p:ext uri="{BB962C8B-B14F-4D97-AF65-F5344CB8AC3E}">
        <p14:creationId xmlns:p14="http://schemas.microsoft.com/office/powerpoint/2010/main" val="2223099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EDD385F-3628-43CB-94FA-550A7C2F59A6}"/>
                  </a:ext>
                </a:extLst>
              </p:cNvPr>
              <p:cNvSpPr txBox="1"/>
              <p:nvPr/>
            </p:nvSpPr>
            <p:spPr>
              <a:xfrm>
                <a:off x="285778" y="914339"/>
                <a:ext cx="8640959" cy="70788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latin typeface="Centaur" panose="02030504050205020304" pitchFamily="18" charset="0"/>
                  </a:rPr>
                  <a:t>Scalar meson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000" i="1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≅600</m:t>
                    </m:r>
                  </m:oMath>
                </a14:m>
                <a:r>
                  <a:rPr lang="zh-CN" altLang="en-US" sz="2000" dirty="0">
                    <a:latin typeface="Centaur" panose="02030504050205020304" pitchFamily="18" charset="0"/>
                  </a:rPr>
                  <a:t> </a:t>
                </a:r>
                <a:r>
                  <a:rPr lang="en-US" altLang="zh-CN" sz="2000" dirty="0">
                    <a:latin typeface="Centaur" panose="02030504050205020304" pitchFamily="18" charset="0"/>
                  </a:rPr>
                  <a:t>MeV, very important in particle &amp; nuclear physics. </a:t>
                </a:r>
              </a:p>
              <a:p>
                <a:pPr algn="ctr"/>
                <a:r>
                  <a:rPr lang="en-US" altLang="zh-CN" sz="2000" dirty="0">
                    <a:latin typeface="Centaur" panose="02030504050205020304" pitchFamily="18" charset="0"/>
                  </a:rPr>
                  <a:t>Known long time ago.</a:t>
                </a:r>
                <a:endParaRPr lang="zh-CN" altLang="en-US" sz="2000" dirty="0">
                  <a:latin typeface="Centaur" panose="020305040502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EDD385F-3628-43CB-94FA-550A7C2F5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78" y="914339"/>
                <a:ext cx="8640959" cy="707886"/>
              </a:xfrm>
              <a:prstGeom prst="rect">
                <a:avLst/>
              </a:prstGeom>
              <a:blipFill>
                <a:blip r:embed="rId2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95926FD-1AF8-4829-997D-244513D24A73}"/>
                  </a:ext>
                </a:extLst>
              </p:cNvPr>
              <p:cNvSpPr txBox="1"/>
              <p:nvPr/>
            </p:nvSpPr>
            <p:spPr>
              <a:xfrm>
                <a:off x="899592" y="1781941"/>
                <a:ext cx="30963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CN" sz="2400" dirty="0"/>
                  <a:t>PDG for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(500)</m:t>
                    </m:r>
                  </m:oMath>
                </a14:m>
                <a:r>
                  <a:rPr lang="en-US" altLang="zh-CN" sz="2400" dirty="0"/>
                  <a:t>:                   </a:t>
                </a:r>
                <a:endParaRPr lang="zh-CN" altLang="en-US" sz="2400" dirty="0"/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95926FD-1AF8-4829-997D-244513D24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781941"/>
                <a:ext cx="3096344" cy="461665"/>
              </a:xfrm>
              <a:prstGeom prst="rect">
                <a:avLst/>
              </a:prstGeom>
              <a:blipFill>
                <a:blip r:embed="rId3"/>
                <a:stretch>
                  <a:fillRect l="-2756" t="-10526" r="-3090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002B0AC-A5D0-44F5-A26C-641CC4D266D7}"/>
                  </a:ext>
                </a:extLst>
              </p:cNvPr>
              <p:cNvSpPr txBox="1"/>
              <p:nvPr/>
            </p:nvSpPr>
            <p:spPr>
              <a:xfrm>
                <a:off x="4370181" y="1637925"/>
                <a:ext cx="22180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=400 ~ 550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MeV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b="0" i="1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=400 ~ 700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MeV</a:t>
                </a:r>
                <a:endParaRPr lang="zh-CN" altLang="en-US" dirty="0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002B0AC-A5D0-44F5-A26C-641CC4D26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181" y="1637925"/>
                <a:ext cx="2218043" cy="646331"/>
              </a:xfrm>
              <a:prstGeom prst="rect">
                <a:avLst/>
              </a:prstGeom>
              <a:blipFill>
                <a:blip r:embed="rId4"/>
                <a:stretch>
                  <a:fillRect t="-5660" r="-1648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62751672-84B8-423A-9BB6-E761968FCE9D}"/>
              </a:ext>
            </a:extLst>
          </p:cNvPr>
          <p:cNvSpPr txBox="1"/>
          <p:nvPr/>
        </p:nvSpPr>
        <p:spPr>
          <a:xfrm>
            <a:off x="4067944" y="2212304"/>
            <a:ext cx="4906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entaur" panose="02030504050205020304" pitchFamily="18" charset="0"/>
              </a:rPr>
              <a:t>But,  a local </a:t>
            </a:r>
            <a:r>
              <a:rPr lang="en-US" altLang="zh-CN" sz="2400" dirty="0" err="1">
                <a:latin typeface="Centaur" panose="02030504050205020304" pitchFamily="18" charset="0"/>
              </a:rPr>
              <a:t>bosonic</a:t>
            </a:r>
            <a:r>
              <a:rPr lang="en-US" altLang="zh-CN" sz="2400" dirty="0">
                <a:latin typeface="Centaur" panose="02030504050205020304" pitchFamily="18" charset="0"/>
              </a:rPr>
              <a:t> field works; </a:t>
            </a:r>
          </a:p>
          <a:p>
            <a:r>
              <a:rPr lang="en-US" altLang="zh-CN" sz="2400" dirty="0">
                <a:latin typeface="Centaur" panose="02030504050205020304" pitchFamily="18" charset="0"/>
              </a:rPr>
              <a:t>         e.g., Bonn boson exchange potential;</a:t>
            </a:r>
          </a:p>
          <a:p>
            <a:r>
              <a:rPr lang="en-US" altLang="zh-CN" sz="2400" dirty="0">
                <a:latin typeface="Centaur" panose="02030504050205020304" pitchFamily="18" charset="0"/>
              </a:rPr>
              <a:t>                RMF</a:t>
            </a:r>
            <a:endParaRPr lang="zh-CN" altLang="en-US" sz="2400" dirty="0">
              <a:latin typeface="Centaur" panose="020305040502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11903F0-6C87-44FD-B251-E532D6967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56" y="3361694"/>
            <a:ext cx="4352237" cy="1803887"/>
          </a:xfrm>
          <a:prstGeom prst="rect">
            <a:avLst/>
          </a:prstGeom>
          <a:ln w="25400">
            <a:noFill/>
          </a:ln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C183B7F-C692-497D-B3D6-69C10479B282}"/>
              </a:ext>
            </a:extLst>
          </p:cNvPr>
          <p:cNvSpPr/>
          <p:nvPr/>
        </p:nvSpPr>
        <p:spPr>
          <a:xfrm>
            <a:off x="6356126" y="4623711"/>
            <a:ext cx="2776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B. D.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Serot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and J. D.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Walecka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Adv.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Nucl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. Phys. 16, 1 (1986)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7D0434F-922F-498B-AD2A-6B537B1A7B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18" y="3634452"/>
            <a:ext cx="3908612" cy="13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8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6621FE2A-4E32-4D8D-8056-15F56E3B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D83A1B-D4DE-425A-8900-A71F8EBACB1A}"/>
              </a:ext>
            </a:extLst>
          </p:cNvPr>
          <p:cNvSpPr txBox="1"/>
          <p:nvPr/>
        </p:nvSpPr>
        <p:spPr>
          <a:xfrm>
            <a:off x="379709" y="1030143"/>
            <a:ext cx="8404678" cy="202856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Standard </a:t>
            </a:r>
            <a:r>
              <a:rPr kumimoji="0" lang="en-US" altLang="zh-CN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EFTs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as befits their premise, are expected to </a:t>
            </a: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B6161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break down at some high density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(and low temperature) relevant to, say, the interior of massive stars.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221C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221C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221C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EDF1317-996F-4070-A75B-F4387E7E7CD5}"/>
                  </a:ext>
                </a:extLst>
              </p:cNvPr>
              <p:cNvSpPr txBox="1"/>
              <p:nvPr/>
            </p:nvSpPr>
            <p:spPr>
              <a:xfrm>
                <a:off x="1405159" y="1994055"/>
                <a:ext cx="5855061" cy="6083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E.g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, In </a:t>
                </a:r>
                <a:r>
                  <a:rPr kumimoji="0" lang="en-US" altLang="zh-CN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sEFT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, the power counting in density is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𝑂</m:t>
                    </m:r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sSubSup>
                      <m:sSubSupPr>
                        <m:ctrlP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𝑘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𝐹</m:t>
                        </m:r>
                      </m:sub>
                      <m:sup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𝑞</m:t>
                        </m:r>
                      </m:sup>
                    </m:sSubSup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.  For the normal nuclear matter, the expansion requires going to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~</m:t>
                    </m:r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𝑞</m:t>
                    </m:r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=5</m:t>
                    </m:r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EDF1317-996F-4070-A75B-F4387E7E7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159" y="1994055"/>
                <a:ext cx="5855061" cy="608308"/>
              </a:xfrm>
              <a:prstGeom prst="rect">
                <a:avLst/>
              </a:prstGeom>
              <a:blipFill>
                <a:blip r:embed="rId3"/>
                <a:stretch>
                  <a:fillRect l="-625" t="-1000" r="-521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76EAFBB0-5A28-44D1-9DF0-70E26EFC5708}"/>
              </a:ext>
            </a:extLst>
          </p:cNvPr>
          <p:cNvSpPr txBox="1"/>
          <p:nvPr/>
        </p:nvSpPr>
        <p:spPr>
          <a:xfrm>
            <a:off x="5001392" y="2681467"/>
            <a:ext cx="4034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J. W. Holt, M. Rho and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W.Weise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1411.6681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4133664-2FF3-4963-BF79-C6F23470B923}"/>
              </a:ext>
            </a:extLst>
          </p:cNvPr>
          <p:cNvSpPr txBox="1"/>
          <p:nvPr/>
        </p:nvSpPr>
        <p:spPr>
          <a:xfrm>
            <a:off x="464724" y="3162359"/>
            <a:ext cx="8255632" cy="16707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is interesting to include the lightest scalar meson in </a:t>
            </a:r>
            <a:r>
              <a:rPr lang="en-US" altLang="zh-CN" dirty="0" err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ChPT</a:t>
            </a:r>
            <a:r>
              <a:rPr lang="en-US" altLang="zh-CN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(a) as an explicit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degree of freedom, (b) anchored on symmetries of QCD, and (c) with self-consistent power counting </a:t>
            </a:r>
            <a:r>
              <a:rPr lang="en-US" altLang="zh-CN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(errors can be estimated). </a:t>
            </a:r>
            <a:endParaRPr lang="zh-CN" altLang="en-US" i="1" dirty="0">
              <a:solidFill>
                <a:srgbClr val="CC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132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3B9AC-8DEE-4C8A-88EB-9AB39941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A2D2C5-F342-4581-8784-200ECBF2EA04}"/>
              </a:ext>
            </a:extLst>
          </p:cNvPr>
          <p:cNvSpPr txBox="1"/>
          <p:nvPr/>
        </p:nvSpPr>
        <p:spPr>
          <a:xfrm>
            <a:off x="701807" y="2975600"/>
            <a:ext cx="388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Trace anomaly in effective models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76EC3B-F08E-4E66-A382-12C4666812EC}"/>
              </a:ext>
            </a:extLst>
          </p:cNvPr>
          <p:cNvSpPr txBox="1"/>
          <p:nvPr/>
        </p:nvSpPr>
        <p:spPr>
          <a:xfrm>
            <a:off x="3663641" y="3298220"/>
            <a:ext cx="1630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anomaly match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6E8AA2-768F-4828-9440-299966EA3C9F}"/>
              </a:ext>
            </a:extLst>
          </p:cNvPr>
          <p:cNvSpPr txBox="1"/>
          <p:nvPr/>
        </p:nvSpPr>
        <p:spPr>
          <a:xfrm>
            <a:off x="1680395" y="364130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Trace anomaly in QCD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81630AC-2D34-4230-A38F-5BB585EB9F33}"/>
              </a:ext>
            </a:extLst>
          </p:cNvPr>
          <p:cNvSpPr txBox="1"/>
          <p:nvPr/>
        </p:nvSpPr>
        <p:spPr>
          <a:xfrm>
            <a:off x="5137765" y="3667552"/>
            <a:ext cx="197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Trace anomaly EFT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箭头: 左右 11">
            <a:extLst>
              <a:ext uri="{FF2B5EF4-FFF2-40B4-BE49-F238E27FC236}">
                <a16:creationId xmlns:a16="http://schemas.microsoft.com/office/drawing/2014/main" id="{9F4AE43B-946D-41DC-8794-7F6D5D22B20A}"/>
              </a:ext>
            </a:extLst>
          </p:cNvPr>
          <p:cNvSpPr/>
          <p:nvPr/>
        </p:nvSpPr>
        <p:spPr>
          <a:xfrm>
            <a:off x="3942553" y="3809139"/>
            <a:ext cx="1195212" cy="104523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D0938B5-9524-4541-9173-11091A99CEB2}"/>
                  </a:ext>
                </a:extLst>
              </p:cNvPr>
              <p:cNvSpPr txBox="1"/>
              <p:nvPr/>
            </p:nvSpPr>
            <p:spPr>
              <a:xfrm>
                <a:off x="1513903" y="4085782"/>
                <a:ext cx="241662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sub>
                        <m:sup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sup>
                      </m:sSubSup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𝛽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</m:den>
                      </m:f>
                      <m:sSub>
                        <m:sSub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𝐺</m:t>
                          </m:r>
                        </m:e>
                        <m:sub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𝑣</m:t>
                          </m:r>
                        </m:sub>
                      </m:sSub>
                      <m:sSup>
                        <m:sSup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𝐺</m:t>
                          </m:r>
                        </m:e>
                        <m:sup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𝑣</m:t>
                          </m:r>
                        </m:sup>
                      </m:sSup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sSup>
                        <m:sSup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l-GR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χ</m:t>
                          </m:r>
                        </m:e>
                        <m:sup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D0938B5-9524-4541-9173-11091A99C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903" y="4085782"/>
                <a:ext cx="2416624" cy="5761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BFA9F5F-89E8-4A34-A602-9046E6C901CE}"/>
                  </a:ext>
                </a:extLst>
              </p:cNvPr>
              <p:cNvSpPr txBox="1"/>
              <p:nvPr/>
            </p:nvSpPr>
            <p:spPr>
              <a:xfrm>
                <a:off x="5190385" y="4219028"/>
                <a:ext cx="13206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zh-CN" alt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𝛿</m:t>
                          </m:r>
                        </m:e>
                        <m:sub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𝐷</m:t>
                          </m:r>
                        </m:sub>
                      </m:sSub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𝑉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(</m:t>
                      </m:r>
                      <m:r>
                        <m:rPr>
                          <m:sty m:val="p"/>
                        </m:rPr>
                        <a:rPr kumimoji="0" lang="el-GR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χ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 </m:t>
                      </m:r>
                      <m:r>
                        <a:rPr kumimoji="0" lang="en-US" altLang="zh-CN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sSup>
                        <m:sSupPr>
                          <m:ctrlP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l-GR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χ</m:t>
                          </m:r>
                        </m:e>
                        <m:sup>
                          <m:r>
                            <a:rPr kumimoji="0" lang="en-US" altLang="zh-CN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BFA9F5F-89E8-4A34-A602-9046E6C90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385" y="4219028"/>
                <a:ext cx="1320618" cy="276999"/>
              </a:xfrm>
              <a:prstGeom prst="rect">
                <a:avLst/>
              </a:prstGeom>
              <a:blipFill>
                <a:blip r:embed="rId4"/>
                <a:stretch>
                  <a:fillRect l="-4147" t="-4348" r="-1382" b="-32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箭头: 左右 13">
            <a:extLst>
              <a:ext uri="{FF2B5EF4-FFF2-40B4-BE49-F238E27FC236}">
                <a16:creationId xmlns:a16="http://schemas.microsoft.com/office/drawing/2014/main" id="{E7B942CD-5B70-4BBF-85AB-C905AFA3771C}"/>
              </a:ext>
            </a:extLst>
          </p:cNvPr>
          <p:cNvSpPr/>
          <p:nvPr/>
        </p:nvSpPr>
        <p:spPr>
          <a:xfrm>
            <a:off x="3940359" y="4336466"/>
            <a:ext cx="1169458" cy="104522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7D8906-2568-400B-BE37-03EBF2033991}"/>
              </a:ext>
            </a:extLst>
          </p:cNvPr>
          <p:cNvSpPr txBox="1"/>
          <p:nvPr/>
        </p:nvSpPr>
        <p:spPr>
          <a:xfrm>
            <a:off x="6678150" y="4112263"/>
            <a:ext cx="24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Dilaton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compensator;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 source of scalar meson in EFT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20D53BB-C43E-4AC4-8A5D-7D9FB58814E2}"/>
                  </a:ext>
                </a:extLst>
              </p:cNvPr>
              <p:cNvSpPr txBox="1"/>
              <p:nvPr/>
            </p:nvSpPr>
            <p:spPr>
              <a:xfrm>
                <a:off x="691759" y="998046"/>
                <a:ext cx="7896061" cy="1428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ChPT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is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based on the nonlinear realization of chiral symmetry, the 4</a:t>
                </a:r>
                <a:r>
                  <a:rPr kumimoji="0" lang="en-US" altLang="zh-CN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th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component of the chiral four-vector is integrated out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How to include the sigma meson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0</m:t>
                        </m:r>
                      </m:e>
                      <m:sup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++</m:t>
                        </m:r>
                      </m:sup>
                    </m:sSup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) field in </a:t>
                </a:r>
                <a:r>
                  <a:rPr kumimoji="0" lang="en-US" altLang="zh-CN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ChPT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?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20D53BB-C43E-4AC4-8A5D-7D9FB5881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59" y="998046"/>
                <a:ext cx="7896061" cy="1428853"/>
              </a:xfrm>
              <a:prstGeom prst="rect">
                <a:avLst/>
              </a:prstGeom>
              <a:blipFill>
                <a:blip r:embed="rId5"/>
                <a:stretch>
                  <a:fillRect l="-694" b="-68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6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3" grpId="0"/>
      <p:bldP spid="13" grpId="0"/>
      <p:bldP spid="14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6621FE2A-4E32-4D8D-8056-15F56E3B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897" y="403771"/>
            <a:ext cx="6341805" cy="461665"/>
          </a:xfrm>
        </p:spPr>
        <p:txBody>
          <a:bodyPr/>
          <a:lstStyle/>
          <a:p>
            <a:r>
              <a:rPr lang="en-US" altLang="zh-CN" dirty="0"/>
              <a:t>I. Introduction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88ACDF-B68A-462D-945F-4B727F4DC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04" y="1051867"/>
            <a:ext cx="4435284" cy="13088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7F7B6C3-E62C-4C94-A48D-59BE8293B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588" y="865436"/>
            <a:ext cx="4216893" cy="23538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7BFA72E-74D1-4C5D-98A8-DE5E598CC74F}"/>
                  </a:ext>
                </a:extLst>
              </p:cNvPr>
              <p:cNvSpPr txBox="1"/>
              <p:nvPr/>
            </p:nvSpPr>
            <p:spPr>
              <a:xfrm>
                <a:off x="436362" y="2540505"/>
                <a:ext cx="4372199" cy="1641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Trace anomaly in QCD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n"/>
                  <a:tabLst/>
                  <a:defRPr/>
                </a:pP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𝜕</m:t>
                        </m:r>
                      </m:e>
                      <m:sub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𝐷</m:t>
                        </m:r>
                      </m:e>
                      <m:sup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sup>
                    </m:sSup>
                    <m:r>
                      <a:rPr kumimoji="0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zh-CN" alt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𝛽</m:t>
                        </m:r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sSub>
                          <m:sSubPr>
                            <m:ctrlPr>
                              <a:rPr kumimoji="0" lang="en-US" altLang="zh-CN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zh-CN" alt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𝛼</m:t>
                            </m:r>
                          </m:e>
                          <m:sub>
                            <m:r>
                              <a:rPr kumimoji="0" lang="en-US" altLang="zh-CN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𝑠</m:t>
                            </m:r>
                          </m:sub>
                        </m:sSub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num>
                      <m:den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sSub>
                          <m:sSubPr>
                            <m:ctrlPr>
                              <a:rPr kumimoji="0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zh-CN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𝛼</m:t>
                            </m:r>
                          </m:e>
                          <m:sub>
                            <m:r>
                              <a:rPr kumimoji="0" lang="en-US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kumimoji="0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𝑇𝑟</m:t>
                    </m:r>
                    <m:r>
                      <a:rPr kumimoji="0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(</m:t>
                    </m:r>
                    <m:sSub>
                      <m:sSubPr>
                        <m:ctrlP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𝐺</m:t>
                        </m:r>
                      </m:e>
                      <m:sub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0" lang="en-US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𝑣</m:t>
                        </m:r>
                      </m:sub>
                    </m:sSub>
                    <m:sSup>
                      <m:sSupPr>
                        <m:ctrlP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𝐺</m:t>
                        </m:r>
                      </m:e>
                      <m:sup>
                        <m:r>
                          <a:rPr kumimoji="0" lang="zh-CN" alt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0" lang="en-US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𝑣</m:t>
                        </m:r>
                      </m:sup>
                    </m:sSup>
                    <m:r>
                      <a:rPr kumimoji="0" lang="en-US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                          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rPr>
                  <a:t>  A possible way for a scalar meson. </a:t>
                </a: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7BFA72E-74D1-4C5D-98A8-DE5E598CC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62" y="2540505"/>
                <a:ext cx="4372199" cy="1641540"/>
              </a:xfrm>
              <a:prstGeom prst="rect">
                <a:avLst/>
              </a:prstGeom>
              <a:blipFill>
                <a:blip r:embed="rId5"/>
                <a:stretch>
                  <a:fillRect l="-976" t="-2230" b="-5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A08AA5C2-D17B-404B-9049-3E9F53A41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244" y="3098189"/>
            <a:ext cx="4536756" cy="15934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E91743-D8FC-469A-A18D-1CDBE21AC58D}"/>
                  </a:ext>
                </a:extLst>
              </p:cNvPr>
              <p:cNvSpPr txBox="1"/>
              <p:nvPr/>
            </p:nvSpPr>
            <p:spPr>
              <a:xfrm>
                <a:off x="727354" y="4199735"/>
                <a:ext cx="3194464" cy="47083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cs typeface="+mn-cs"/>
                  </a:rPr>
                  <a:t>Anomaly matching: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SupPr>
                      <m:e>
                        <m:r>
                          <a:rPr kumimoji="0" lang="zh-CN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zh-CN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sub>
                      <m:sup>
                        <m:r>
                          <a:rPr kumimoji="0" lang="zh-CN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sup>
                    </m:sSubSup>
                    <m:r>
                      <a:rPr kumimoji="0" lang="en-US" altLang="zh-CN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US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kumimoji="0" lang="en-US" altLang="zh-CN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altLang="zh-CN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zh-CN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𝜎</m:t>
                            </m:r>
                          </m:sub>
                          <m:sup>
                            <m:r>
                              <a:rPr kumimoji="0" lang="en-US" altLang="zh-CN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kumimoji="0" lang="en-US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4</m:t>
                        </m:r>
                        <m:sSubSup>
                          <m:sSubSupPr>
                            <m:ctrlPr>
                              <a:rPr kumimoji="0" lang="en-US" altLang="zh-CN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altLang="zh-CN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𝑓</m:t>
                            </m:r>
                          </m:e>
                          <m:sub>
                            <m:r>
                              <a:rPr kumimoji="0" lang="zh-CN" altLang="en-US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𝜎</m:t>
                            </m:r>
                          </m:sub>
                          <m:sup>
                            <m:r>
                              <a:rPr kumimoji="0" lang="en-US" altLang="zh-CN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bSup>
                      </m:den>
                    </m:f>
                    <m:sSup>
                      <m:sSupPr>
                        <m:ctrlPr>
                          <a:rPr kumimoji="0" lang="en-US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l-GR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χ</m:t>
                        </m:r>
                      </m:e>
                      <m:sup>
                        <m:r>
                          <a:rPr kumimoji="0" lang="en-US" altLang="zh-CN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p>
                    </m:sSup>
                  </m:oMath>
                </a14:m>
                <a:endPara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cs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E91743-D8FC-469A-A18D-1CDBE21AC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54" y="4199735"/>
                <a:ext cx="3194464" cy="470835"/>
              </a:xfrm>
              <a:prstGeom prst="rect">
                <a:avLst/>
              </a:prstGeom>
              <a:blipFill>
                <a:blip r:embed="rId7"/>
                <a:stretch>
                  <a:fillRect l="-4389"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795FB004-F930-49C9-A00F-8B77CEF006A4}"/>
              </a:ext>
            </a:extLst>
          </p:cNvPr>
          <p:cNvSpPr txBox="1"/>
          <p:nvPr/>
        </p:nvSpPr>
        <p:spPr>
          <a:xfrm>
            <a:off x="769034" y="4725995"/>
            <a:ext cx="801798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How to construct an EFT with power counting mechanism like, e.g., NGB in </a:t>
            </a:r>
            <a:r>
              <a:rPr kumimoji="0" lang="en-US" altLang="zh-CN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ChPT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?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48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/>
          <a:p>
            <a:r>
              <a:rPr lang="en-US" altLang="zh-CN" dirty="0"/>
              <a:t>II. Chiral-scale effective field theory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B787B8-90D3-4722-AFCB-06188CD42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17" y="1643282"/>
            <a:ext cx="4551028" cy="10086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36D17E1-005F-4F18-8DBB-89806596A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95" y="2772562"/>
            <a:ext cx="4371968" cy="118033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FBBE47E-B483-4ED0-B9D5-1D783794F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46" y="4089633"/>
            <a:ext cx="4502890" cy="78577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4404362-D962-4967-A8BA-BDE70D7530C2}"/>
              </a:ext>
            </a:extLst>
          </p:cNvPr>
          <p:cNvSpPr txBox="1"/>
          <p:nvPr/>
        </p:nvSpPr>
        <p:spPr>
          <a:xfrm>
            <a:off x="519780" y="1189301"/>
            <a:ext cx="274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FF"/>
                </a:solidFill>
              </a:rPr>
              <a:t>Different types of </a:t>
            </a:r>
            <a:r>
              <a:rPr lang="en-US" altLang="zh-CN" b="1" dirty="0" err="1">
                <a:solidFill>
                  <a:srgbClr val="0000FF"/>
                </a:solidFill>
              </a:rPr>
              <a:t>ChPT</a:t>
            </a:r>
            <a:r>
              <a:rPr lang="en-US" altLang="zh-CN" b="1" dirty="0">
                <a:solidFill>
                  <a:srgbClr val="0000FF"/>
                </a:solidFill>
              </a:rPr>
              <a:t>: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4296AB-0468-418A-93FC-4642023A34A8}"/>
              </a:ext>
            </a:extLst>
          </p:cNvPr>
          <p:cNvSpPr txBox="1"/>
          <p:nvPr/>
        </p:nvSpPr>
        <p:spPr>
          <a:xfrm>
            <a:off x="4921538" y="1020669"/>
            <a:ext cx="2371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b="1" dirty="0">
                <a:solidFill>
                  <a:srgbClr val="0000FF"/>
                </a:solidFill>
              </a:rPr>
              <a:t>Possible realization: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561AAFE-9F1D-49F8-868C-DB645CF6B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229" y="1510017"/>
            <a:ext cx="3950293" cy="135125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795F38A-58B3-4965-80C5-537E892FFA69}"/>
              </a:ext>
            </a:extLst>
          </p:cNvPr>
          <p:cNvSpPr/>
          <p:nvPr/>
        </p:nvSpPr>
        <p:spPr>
          <a:xfrm>
            <a:off x="241132" y="4790599"/>
            <a:ext cx="47461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 Crewther and Tunstall , PR</a:t>
            </a: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D91(2015)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, 034016, e-Print: 1312.3319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B159DC8-83D4-4975-84C7-0B4E9DF7D088}"/>
                  </a:ext>
                </a:extLst>
              </p:cNvPr>
              <p:cNvSpPr txBox="1"/>
              <p:nvPr/>
            </p:nvSpPr>
            <p:spPr>
              <a:xfrm>
                <a:off x="5327009" y="3351402"/>
                <a:ext cx="2872325" cy="673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B159DC8-83D4-4975-84C7-0B4E9DF7D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009" y="3351402"/>
                <a:ext cx="2872325" cy="673261"/>
              </a:xfrm>
              <a:prstGeom prst="rect">
                <a:avLst/>
              </a:prstGeom>
              <a:blipFill>
                <a:blip r:embed="rId6"/>
                <a:stretch>
                  <a:fillRect l="-1486" t="-2727" b="-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24FADBE7-2D09-470B-BCD2-F3F94A1710A0}"/>
              </a:ext>
            </a:extLst>
          </p:cNvPr>
          <p:cNvSpPr txBox="1"/>
          <p:nvPr/>
        </p:nvSpPr>
        <p:spPr>
          <a:xfrm>
            <a:off x="581653" y="818465"/>
            <a:ext cx="1587294" cy="3077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cs"/>
              </a:rPr>
              <a:t>A resolution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11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3B9AC-8DEE-4C8A-88EB-9AB39941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74" y="434548"/>
            <a:ext cx="6120582" cy="400110"/>
          </a:xfrm>
        </p:spPr>
        <p:txBody>
          <a:bodyPr/>
          <a:lstStyle/>
          <a:p>
            <a:r>
              <a:rPr lang="en-US" altLang="zh-CN" sz="2000" dirty="0"/>
              <a:t>II. Chiral-scale effective field theory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5D6E55-2FA9-4CB7-9429-0A74EC461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01" y="1247919"/>
            <a:ext cx="3938616" cy="2728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F8F4551-FFC2-4346-A3FC-5139CDD68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408" y="1280114"/>
            <a:ext cx="2696500" cy="26645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C5A493A-FE93-41E2-8A82-19970F14B878}"/>
                  </a:ext>
                </a:extLst>
              </p:cNvPr>
              <p:cNvSpPr txBox="1"/>
              <p:nvPr/>
            </p:nvSpPr>
            <p:spPr>
              <a:xfrm>
                <a:off x="791497" y="4265955"/>
                <a:ext cx="782156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The absence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𝑄</m:t>
                        </m:r>
                      </m:e>
                      <m:sup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-dependence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𝛼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 in the IR, i.e., the vanishing QCD β-function, is variously named the freezing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𝛼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, the conformal window of QCD, 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𝑄</m:t>
                        </m:r>
                      </m:e>
                      <m:sup>
                        <m: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=0</m:t>
                    </m:r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 fixed 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entury" panose="02040604050505020304" pitchFamily="18" charset="0"/>
                    <a:ea typeface="宋体" panose="02010600030101010101" pitchFamily="2" charset="-122"/>
                    <a:cs typeface="+mn-cs"/>
                  </a:rPr>
                  <a:t>point.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entury" panose="020406040505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C5A493A-FE93-41E2-8A82-19970F14B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97" y="4265955"/>
                <a:ext cx="7821561" cy="830997"/>
              </a:xfrm>
              <a:prstGeom prst="rect">
                <a:avLst/>
              </a:prstGeom>
              <a:blipFill>
                <a:blip r:embed="rId4"/>
                <a:stretch>
                  <a:fillRect l="-312" t="-2206" r="-857"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A2281872-644C-48CD-B30F-72D3E88CA514}"/>
              </a:ext>
            </a:extLst>
          </p:cNvPr>
          <p:cNvSpPr txBox="1"/>
          <p:nvPr/>
        </p:nvSpPr>
        <p:spPr>
          <a:xfrm>
            <a:off x="5340478" y="985263"/>
            <a:ext cx="36578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A. 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Deur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e-Print: 2502.06535 [hep-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ph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].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45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3B9AC-8DEE-4C8A-88EB-9AB39941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033" y="389023"/>
            <a:ext cx="6351127" cy="461665"/>
          </a:xfrm>
        </p:spPr>
        <p:txBody>
          <a:bodyPr/>
          <a:lstStyle/>
          <a:p>
            <a:r>
              <a:rPr lang="en-US" altLang="zh-CN" sz="2400" dirty="0"/>
              <a:t>II. Chiral-scale effective field theory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E7B2A7D-DC8D-48DA-80BF-C5CCF0F6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05" y="886078"/>
            <a:ext cx="7392854" cy="41643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A1CA725-5B0B-4C4D-AE62-59DE79483F5F}"/>
              </a:ext>
            </a:extLst>
          </p:cNvPr>
          <p:cNvSpPr txBox="1"/>
          <p:nvPr/>
        </p:nvSpPr>
        <p:spPr>
          <a:xfrm>
            <a:off x="5045634" y="4377392"/>
            <a:ext cx="409836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Slide borrowed from C. Roberts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792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II. Chiral-scale effective field theory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1BE774D-7C87-4725-BD6C-A9611D513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85" y="1057753"/>
            <a:ext cx="3373208" cy="37449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E7D0253-F82F-4495-BA60-BBE04477C9DC}"/>
                  </a:ext>
                </a:extLst>
              </p:cNvPr>
              <p:cNvSpPr txBox="1"/>
              <p:nvPr/>
            </p:nvSpPr>
            <p:spPr>
              <a:xfrm>
                <a:off x="4046289" y="2329512"/>
                <a:ext cx="4804928" cy="369332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l-GR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kumimoji="1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aur" panose="02030504050205020304" pitchFamily="18" charset="0"/>
                  </a:rPr>
                  <a:t> </a:t>
                </a:r>
                <a:r>
                  <a:rPr kumimoji="1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aur" panose="02030504050205020304" pitchFamily="18" charset="0"/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l-GR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β</m:t>
                        </m:r>
                      </m:e>
                      <m:sup>
                        <m: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kumimoji="1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aur" panose="02030504050205020304" pitchFamily="18" charset="0"/>
                  </a:rPr>
                  <a:t> </a:t>
                </a:r>
                <a:r>
                  <a:rPr kumimoji="1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aur" panose="02030504050205020304" pitchFamily="18" charset="0"/>
                  </a:rPr>
                  <a:t>are evaluated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l-GR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a:rPr kumimoji="1" lang="en-US" altLang="zh-CN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𝐼𝑅</m:t>
                        </m:r>
                      </m:sub>
                    </m:sSub>
                  </m:oMath>
                </a14:m>
                <a:endParaRPr kumimoji="1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aur" panose="02030504050205020304" pitchFamily="18" charset="0"/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E7D0253-F82F-4495-BA60-BBE04477C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289" y="2329512"/>
                <a:ext cx="4804928" cy="369332"/>
              </a:xfrm>
              <a:prstGeom prst="rect">
                <a:avLst/>
              </a:prstGeom>
              <a:blipFill>
                <a:blip r:embed="rId3"/>
                <a:stretch>
                  <a:fillRect l="-1142" t="-9836" b="-262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EF62055-4D0E-49DC-B7A0-75FEA038C735}"/>
                  </a:ext>
                </a:extLst>
              </p:cNvPr>
              <p:cNvSpPr txBox="1"/>
              <p:nvPr/>
            </p:nvSpPr>
            <p:spPr>
              <a:xfrm>
                <a:off x="4041266" y="1002507"/>
                <a:ext cx="4804927" cy="1268681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kumimoji="1" lang="zh-CN" alt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zh-CN" alt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zh-CN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zh-CN" alt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Sup>
                            <m:sSubSup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1" lang="zh-CN" alt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  <m:sup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3−</m:t>
                          </m:r>
                          <m:sSub>
                            <m:sSub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zh-CN" alt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zh-CN" alt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kumimoji="1" lang="en-US" altLang="zh-CN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en-US" altLang="zh-CN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zh-CN" alt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kumimoji="1" lang="en-US" altLang="zh-CN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(4+</m:t>
                      </m:r>
                      <m:sSup>
                        <m:sSupPr>
                          <m:ctrlP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zh-CN" alt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kumimoji="1" lang="en-US" altLang="zh-CN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kumimoji="1" lang="en-US" altLang="zh-CN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aur" panose="02030504050205020304" pitchFamily="18" charset="0"/>
                  </a:rPr>
                  <a:t>Analog to GMOR relation for pion</a:t>
                </a:r>
                <a:endParaRPr kumimoji="1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aur" panose="02030504050205020304" pitchFamily="18" charset="0"/>
                </a:endParaRPr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EF62055-4D0E-49DC-B7A0-75FEA038C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266" y="1002507"/>
                <a:ext cx="4804927" cy="1268681"/>
              </a:xfrm>
              <a:prstGeom prst="rect">
                <a:avLst/>
              </a:prstGeom>
              <a:blipFill>
                <a:blip r:embed="rId4"/>
                <a:stretch>
                  <a:fillRect l="-1142" b="-66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D932ECF4-700C-47D9-8AEA-0B44A2422D4B}"/>
              </a:ext>
            </a:extLst>
          </p:cNvPr>
          <p:cNvSpPr txBox="1"/>
          <p:nvPr/>
        </p:nvSpPr>
        <p:spPr>
          <a:xfrm>
            <a:off x="5370844" y="2813539"/>
            <a:ext cx="1604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Order counting</a:t>
            </a:r>
            <a:endParaRPr lang="zh-C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960CACE-744E-4CED-90A6-67F0F043ED78}"/>
                  </a:ext>
                </a:extLst>
              </p:cNvPr>
              <p:cNvSpPr txBox="1"/>
              <p:nvPr/>
            </p:nvSpPr>
            <p:spPr>
              <a:xfrm>
                <a:off x="4226527" y="3421464"/>
                <a:ext cx="1598002" cy="9868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0000FF"/>
                    </a:solidFill>
                  </a:rPr>
                  <a:t>ChPT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b="0" dirty="0"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960CACE-744E-4CED-90A6-67F0F043E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527" y="3421464"/>
                <a:ext cx="1598002" cy="986809"/>
              </a:xfrm>
              <a:prstGeom prst="rect">
                <a:avLst/>
              </a:prstGeom>
              <a:blipFill>
                <a:blip r:embed="rId5"/>
                <a:stretch>
                  <a:fillRect t="-3086" b="-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4CC8914-A378-4B31-95CF-5CA183C46CA3}"/>
                  </a:ext>
                </a:extLst>
              </p:cNvPr>
              <p:cNvSpPr txBox="1"/>
              <p:nvPr/>
            </p:nvSpPr>
            <p:spPr>
              <a:xfrm>
                <a:off x="6389254" y="3327679"/>
                <a:ext cx="2456698" cy="1299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0000FF"/>
                    </a:solidFill>
                  </a:rPr>
                  <a:t>Chiral-scale EFT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zh-CN" alt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altLang="zh-CN" b="0" dirty="0"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zh-CN" alt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𝐼𝑅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zh-C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C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4CC8914-A378-4B31-95CF-5CA183C4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54" y="3327679"/>
                <a:ext cx="2456698" cy="1299458"/>
              </a:xfrm>
              <a:prstGeom prst="rect">
                <a:avLst/>
              </a:prstGeom>
              <a:blipFill>
                <a:blip r:embed="rId6"/>
                <a:stretch>
                  <a:fillRect t="-28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A1FB5B5-A037-4691-AFDE-5834AFEAA16A}"/>
              </a:ext>
            </a:extLst>
          </p:cNvPr>
          <p:cNvCxnSpPr>
            <a:cxnSpLocks/>
          </p:cNvCxnSpPr>
          <p:nvPr/>
        </p:nvCxnSpPr>
        <p:spPr>
          <a:xfrm>
            <a:off x="6155170" y="3315956"/>
            <a:ext cx="0" cy="160378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824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II. Chiral-scale effective field theory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5D7D4EC-9580-43FA-8C7A-DBEA75AD3179}"/>
                  </a:ext>
                </a:extLst>
              </p:cNvPr>
              <p:cNvSpPr txBox="1"/>
              <p:nvPr/>
            </p:nvSpPr>
            <p:spPr>
              <a:xfrm>
                <a:off x="179512" y="907996"/>
                <a:ext cx="8689919" cy="120032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The NLO </a:t>
                </a:r>
                <a:r>
                  <a:rPr lang="en-US" altLang="zh-CN" sz="2400" dirty="0" err="1">
                    <a:solidFill>
                      <a:prstClr val="black"/>
                    </a:solidFill>
                    <a:latin typeface="Centaur" panose="02030504050205020304" pitchFamily="18" charset="0"/>
                  </a:rPr>
                  <a:t>Lagrangian</a:t>
                </a:r>
                <a:r>
                  <a:rPr lang="en-US" altLang="zh-CN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 =  the higher chiral-scale order corrections due to the current quark mass and derivatives on the NGBs + the leading terms in  the expansion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 </a:t>
                </a:r>
                <a:r>
                  <a:rPr lang="en-US" altLang="zh-CN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Centaur" panose="02030504050205020304" pitchFamily="18" charset="0"/>
                  </a:rPr>
                  <a:t>.</a:t>
                </a:r>
                <a:endParaRPr lang="zh-CN" altLang="en-US" sz="2400" dirty="0">
                  <a:solidFill>
                    <a:prstClr val="black"/>
                  </a:solidFill>
                  <a:latin typeface="Centaur" panose="020305040502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5D7D4EC-9580-43FA-8C7A-DBEA75AD3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907996"/>
                <a:ext cx="8689919" cy="1200329"/>
              </a:xfrm>
              <a:prstGeom prst="rect">
                <a:avLst/>
              </a:prstGeom>
              <a:blipFill>
                <a:blip r:embed="rId2"/>
                <a:stretch>
                  <a:fillRect l="-1052" t="-4061" r="-1192" b="-11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6B3B47DE-FA73-42AA-BA46-C361A041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798" y="2209742"/>
            <a:ext cx="5843280" cy="11051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E4B494B-3C44-42AE-8142-0DCA74EC7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675" y="3279396"/>
            <a:ext cx="2032445" cy="635156"/>
          </a:xfrm>
          <a:prstGeom prst="rect">
            <a:avLst/>
          </a:prstGeom>
        </p:spPr>
      </p:pic>
      <p:sp>
        <p:nvSpPr>
          <p:cNvPr id="6" name="下箭头 13">
            <a:extLst>
              <a:ext uri="{FF2B5EF4-FFF2-40B4-BE49-F238E27FC236}">
                <a16:creationId xmlns:a16="http://schemas.microsoft.com/office/drawing/2014/main" id="{0F86E00D-BE29-442D-940E-E178A234FCF2}"/>
              </a:ext>
            </a:extLst>
          </p:cNvPr>
          <p:cNvSpPr/>
          <p:nvPr/>
        </p:nvSpPr>
        <p:spPr>
          <a:xfrm>
            <a:off x="6084110" y="3279396"/>
            <a:ext cx="484632" cy="6621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DC0FBF8-BC4C-4E82-B764-85665A71B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3629" y="4097583"/>
            <a:ext cx="4824536" cy="107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85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II. Chiral-scale effective field theory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A2FAFCC-F28F-44EF-9F7F-193165764AA0}"/>
              </a:ext>
            </a:extLst>
          </p:cNvPr>
          <p:cNvSpPr txBox="1"/>
          <p:nvPr/>
        </p:nvSpPr>
        <p:spPr>
          <a:xfrm>
            <a:off x="530119" y="974138"/>
            <a:ext cx="5842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dirty="0">
                <a:solidFill>
                  <a:srgbClr val="0000FF"/>
                </a:solidFill>
              </a:rPr>
              <a:t>This theory has been successfully used in several aspects:</a:t>
            </a:r>
            <a:endParaRPr lang="zh-CN" alt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A949937-C63C-4CDB-926E-DBC6C57D9332}"/>
                  </a:ext>
                </a:extLst>
              </p:cNvPr>
              <p:cNvSpPr txBox="1"/>
              <p:nvPr/>
            </p:nvSpPr>
            <p:spPr>
              <a:xfrm>
                <a:off x="920209" y="1368696"/>
                <a:ext cx="750031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p"/>
                </a:pPr>
                <a:r>
                  <a:rPr lang="en-US" altLang="zh-CN" dirty="0"/>
                  <a:t>The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=1/2</m:t>
                    </m:r>
                  </m:oMath>
                </a14:m>
                <a:r>
                  <a:rPr lang="en-US" altLang="zh-CN" dirty="0"/>
                  <a:t> rule for nonleptonic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dirty="0"/>
                  <a:t> decays is then a consequence of </a:t>
                </a:r>
                <a:r>
                  <a:rPr lang="en-US" altLang="zh-CN" dirty="0" err="1"/>
                  <a:t>χPTσ</a:t>
                </a:r>
                <a:r>
                  <a:rPr lang="en-US" altLang="zh-CN" dirty="0"/>
                  <a:t>,    </a:t>
                </a:r>
              </a:p>
              <a:p>
                <a:r>
                  <a:rPr lang="en-US" altLang="zh-CN" dirty="0"/>
                  <a:t>     with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zh-CN" dirty="0"/>
                  <a:t> coupling fixed by data for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𝛾𝛾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𝜋𝜋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r>
                  <a:rPr lang="en-US" altLang="zh-CN" dirty="0"/>
                  <a:t>.</a:t>
                </a:r>
              </a:p>
              <a:p>
                <a:endParaRPr lang="en-US" altLang="zh-CN" dirty="0"/>
              </a:p>
              <a:p>
                <a:pPr marL="285750" indent="-285750">
                  <a:buFont typeface="Wingdings" panose="05000000000000000000" pitchFamily="2" charset="2"/>
                  <a:buChar char="p"/>
                </a:pPr>
                <a:r>
                  <a:rPr lang="en-US" altLang="zh-CN" dirty="0"/>
                  <a:t>The pseudoconformal structure of </a:t>
                </a:r>
              </a:p>
              <a:p>
                <a:r>
                  <a:rPr lang="en-US" altLang="zh-CN" dirty="0"/>
                  <a:t>     compact star matter;</a:t>
                </a:r>
              </a:p>
              <a:p>
                <a:endParaRPr lang="en-US" altLang="zh-CN" dirty="0"/>
              </a:p>
              <a:p>
                <a:pPr marL="285750" indent="-285750">
                  <a:buFont typeface="Wingdings" panose="05000000000000000000" pitchFamily="2" charset="2"/>
                  <a:buChar char="p"/>
                </a:pPr>
                <a:endParaRPr lang="en-US" altLang="zh-CN" dirty="0"/>
              </a:p>
              <a:p>
                <a:pPr marL="285750" indent="-285750">
                  <a:buFont typeface="Wingdings" panose="05000000000000000000" pitchFamily="2" charset="2"/>
                  <a:buChar char="p"/>
                </a:pPr>
                <a:r>
                  <a:rPr lang="en-US" altLang="zh-CN" dirty="0"/>
                  <a:t>The peak of sound velocity in </a:t>
                </a:r>
              </a:p>
              <a:p>
                <a:r>
                  <a:rPr lang="en-US" altLang="zh-CN" dirty="0"/>
                  <a:t>      nuclear matter;</a:t>
                </a:r>
              </a:p>
              <a:p>
                <a:pPr marL="285750" indent="-285750">
                  <a:buFont typeface="Wingdings" panose="05000000000000000000" pitchFamily="2" charset="2"/>
                  <a:buChar char="p"/>
                </a:pPr>
                <a:endParaRPr lang="en-US" altLang="zh-CN" dirty="0"/>
              </a:p>
              <a:p>
                <a:endParaRPr lang="en-US" altLang="zh-CN" dirty="0"/>
              </a:p>
              <a:p>
                <a:pPr marL="285750" indent="-285750">
                  <a:buFont typeface="Wingdings" panose="05000000000000000000" pitchFamily="2" charset="2"/>
                  <a:buChar char="p"/>
                </a:pPr>
                <a:r>
                  <a:rPr lang="en-US" altLang="zh-CN" dirty="0"/>
                  <a:t>…… </a:t>
                </a:r>
                <a:endParaRPr lang="zh-CN" altLang="en-US" dirty="0"/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A949937-C63C-4CDB-926E-DBC6C57D9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209" y="1368696"/>
                <a:ext cx="7500310" cy="3416320"/>
              </a:xfrm>
              <a:prstGeom prst="rect">
                <a:avLst/>
              </a:prstGeom>
              <a:blipFill>
                <a:blip r:embed="rId2"/>
                <a:stretch>
                  <a:fillRect l="-569" t="-1071" r="-1057" b="-19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FDD80BA4-1FB6-493D-A771-B01536C93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114" y="2184327"/>
            <a:ext cx="2162835" cy="13922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56C33F7-D980-42FF-ADDA-311EAB9A0388}"/>
              </a:ext>
            </a:extLst>
          </p:cNvPr>
          <p:cNvSpPr txBox="1"/>
          <p:nvPr/>
        </p:nvSpPr>
        <p:spPr>
          <a:xfrm>
            <a:off x="1235947" y="2788381"/>
            <a:ext cx="37329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W. G.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Paeng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T. T. S.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Kuo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H. K. Lee, </a:t>
            </a:r>
            <a:r>
              <a:rPr kumimoji="0" lang="en-US" altLang="zh-CN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YLM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M. Rho,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arXiv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1704.02775.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F3C3D95-4C62-4F24-9649-29678F7B0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637" y="3511900"/>
            <a:ext cx="2114477" cy="13763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4A5A05B-6412-4443-BF5D-6B679AE97877}"/>
              </a:ext>
            </a:extLst>
          </p:cNvPr>
          <p:cNvSpPr txBox="1"/>
          <p:nvPr/>
        </p:nvSpPr>
        <p:spPr>
          <a:xfrm>
            <a:off x="1132898" y="3935691"/>
            <a:ext cx="406674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L. Q. Zhang, Y. Ma and </a:t>
            </a:r>
            <a:r>
              <a:rPr kumimoji="0" lang="en-US" altLang="zh-CN" sz="14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YLM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, 2410.04142; 2412.19023.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C4BA64-6529-4636-9F8E-3087B460A44D}"/>
              </a:ext>
            </a:extLst>
          </p:cNvPr>
          <p:cNvSpPr/>
          <p:nvPr/>
        </p:nvSpPr>
        <p:spPr>
          <a:xfrm>
            <a:off x="1045000" y="1961988"/>
            <a:ext cx="4984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 Crewther and Tunstall , PR</a:t>
            </a: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D91(2015)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aur" panose="02030504050205020304" pitchFamily="18" charset="0"/>
                <a:ea typeface="宋体" panose="02010600030101010101" pitchFamily="2" charset="-122"/>
                <a:cs typeface="+mn-cs"/>
              </a:rPr>
              <a:t>, 034016, e-Print: 1312.3319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209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F74F0F5-E4A7-4D07-BEE6-BBCE34DCF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12" y="1592237"/>
            <a:ext cx="2725476" cy="49659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B717D80-05C6-4A76-ADDC-9E06D8F63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21" y="2214093"/>
            <a:ext cx="6181068" cy="15897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E88C96D-BA44-4F39-88E4-6711D9E1925C}"/>
              </a:ext>
            </a:extLst>
          </p:cNvPr>
          <p:cNvSpPr txBox="1"/>
          <p:nvPr/>
        </p:nvSpPr>
        <p:spPr>
          <a:xfrm>
            <a:off x="663191" y="1105319"/>
            <a:ext cx="4108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dirty="0"/>
              <a:t>Consider the leading order </a:t>
            </a:r>
            <a:r>
              <a:rPr lang="en-US" altLang="zh-CN" dirty="0" err="1"/>
              <a:t>Lagrangian</a:t>
            </a:r>
            <a:r>
              <a:rPr lang="en-US" altLang="zh-CN" dirty="0"/>
              <a:t>: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816612E-8CF0-43E1-BA38-38B12A61A499}"/>
                  </a:ext>
                </a:extLst>
              </p:cNvPr>
              <p:cNvSpPr txBox="1"/>
              <p:nvPr/>
            </p:nvSpPr>
            <p:spPr>
              <a:xfrm>
                <a:off x="6446018" y="3336052"/>
                <a:ext cx="2035942" cy="1522212"/>
              </a:xfrm>
              <a:prstGeom prst="rect">
                <a:avLst/>
              </a:prstGeom>
              <a:noFill/>
              <a:ln>
                <a:solidFill>
                  <a:schemeClr val="accent2">
                    <a:shade val="95000"/>
                    <a:satMod val="10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mtClean="0">
                          <a:latin typeface="Cambria Math" panose="02040503050406030204" pitchFamily="18" charset="0"/>
                        </a:rPr>
                        <m:t>χ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altLang="zh-CN" dirty="0"/>
              </a:p>
              <a:p>
                <a:r>
                  <a:rPr lang="en-US" altLang="zh-CN" b="0" dirty="0">
                    <a:latin typeface="Maiandra GD" panose="020E0502030308020204" pitchFamily="34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𝑑𝑖𝑎𝑔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i="1" smtClean="0">
                              <a:latin typeface="Cambria Math" panose="02040503050406030204" pitchFamily="18" charset="0"/>
                            </a:rPr>
                            <m:t>χ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816612E-8CF0-43E1-BA38-38B12A61A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018" y="3336052"/>
                <a:ext cx="2035942" cy="1522212"/>
              </a:xfrm>
              <a:prstGeom prst="rect">
                <a:avLst/>
              </a:prstGeom>
              <a:blipFill>
                <a:blip r:embed="rId4"/>
                <a:stretch>
                  <a:fillRect l="-2083"/>
                </a:stretch>
              </a:blipFill>
              <a:ln>
                <a:solidFill>
                  <a:schemeClr val="accent2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EFC6D14-376C-45CF-887E-05B9FF656F49}"/>
                  </a:ext>
                </a:extLst>
              </p:cNvPr>
              <p:cNvSpPr txBox="1"/>
              <p:nvPr/>
            </p:nvSpPr>
            <p:spPr>
              <a:xfrm>
                <a:off x="901815" y="3848242"/>
                <a:ext cx="5398317" cy="1051185"/>
              </a:xfrm>
              <a:prstGeom prst="rect">
                <a:avLst/>
              </a:prstGeom>
              <a:noFill/>
              <a:ln w="15875">
                <a:solidFill>
                  <a:srgbClr val="0000F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𝜎𝜋𝜋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coupling includes both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derivative (different from L</a:t>
                </a:r>
                <a:r>
                  <a:rPr lang="el-GR" altLang="zh-CN" dirty="0">
                    <a:solidFill>
                      <a:srgbClr val="FF0000"/>
                    </a:solidFill>
                  </a:rPr>
                  <a:t>σ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M)</a:t>
                </a:r>
                <a:r>
                  <a:rPr lang="en-US" altLang="zh-CN" dirty="0"/>
                  <a:t> and no-derivative sectors;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coupling is non-derivative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𝑁𝑁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sub>
                        </m:sSub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~(3~9)</m:t>
                    </m:r>
                  </m:oMath>
                </a14:m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EFC6D14-376C-45CF-887E-05B9FF656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15" y="3848242"/>
                <a:ext cx="5398317" cy="1051185"/>
              </a:xfrm>
              <a:prstGeom prst="rect">
                <a:avLst/>
              </a:prstGeom>
              <a:blipFill>
                <a:blip r:embed="rId5"/>
                <a:stretch>
                  <a:fillRect l="-676" t="-2273" r="-450" b="-1136"/>
                </a:stretch>
              </a:blipFill>
              <a:ln w="15875"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3742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083E03C-54D1-4933-AB42-4FDD7D5A8300}"/>
              </a:ext>
            </a:extLst>
          </p:cNvPr>
          <p:cNvSpPr txBox="1"/>
          <p:nvPr/>
        </p:nvSpPr>
        <p:spPr>
          <a:xfrm>
            <a:off x="532701" y="1233182"/>
            <a:ext cx="234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dirty="0"/>
              <a:t>Pion-Pion scattering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9EEEE5B-6069-4166-824A-CA91EB78F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82" y="1973056"/>
            <a:ext cx="7327783" cy="22340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8FC0190-4D5D-4CA6-B080-61C2F1F953CE}"/>
              </a:ext>
            </a:extLst>
          </p:cNvPr>
          <p:cNvSpPr txBox="1"/>
          <p:nvPr/>
        </p:nvSpPr>
        <p:spPr>
          <a:xfrm>
            <a:off x="617975" y="4180115"/>
            <a:ext cx="1556260" cy="369332"/>
          </a:xfrm>
          <a:prstGeom prst="rect">
            <a:avLst/>
          </a:prstGeom>
          <a:noFill/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Standard </a:t>
            </a:r>
            <a:r>
              <a:rPr lang="en-US" altLang="zh-CN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ChPT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79B6F6-8D01-41DB-8EE8-25291E3DDB2D}"/>
              </a:ext>
            </a:extLst>
          </p:cNvPr>
          <p:cNvSpPr txBox="1"/>
          <p:nvPr/>
        </p:nvSpPr>
        <p:spPr>
          <a:xfrm>
            <a:off x="3558792" y="4227008"/>
            <a:ext cx="3636765" cy="369332"/>
          </a:xfrm>
          <a:prstGeom prst="rect">
            <a:avLst/>
          </a:prstGeom>
          <a:noFill/>
          <a:ln w="19050">
            <a:solidFill>
              <a:srgbClr val="CC00FF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New contribution from </a:t>
            </a:r>
            <a:r>
              <a:rPr lang="en-US" altLang="zh-CN" dirty="0" err="1"/>
              <a:t>dilaton</a:t>
            </a:r>
            <a:r>
              <a:rPr lang="en-US" altLang="zh-CN" dirty="0"/>
              <a:t> scalar</a:t>
            </a:r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A66A25C-B412-4317-A6BD-1A2E8888F86B}"/>
              </a:ext>
            </a:extLst>
          </p:cNvPr>
          <p:cNvSpPr/>
          <p:nvPr/>
        </p:nvSpPr>
        <p:spPr>
          <a:xfrm>
            <a:off x="477297" y="1889089"/>
            <a:ext cx="1904162" cy="1627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E499C408-6FA5-4BDF-837D-D232029A7602}"/>
              </a:ext>
            </a:extLst>
          </p:cNvPr>
          <p:cNvCxnSpPr>
            <a:cxnSpLocks/>
          </p:cNvCxnSpPr>
          <p:nvPr/>
        </p:nvCxnSpPr>
        <p:spPr>
          <a:xfrm flipV="1">
            <a:off x="1401745" y="3547069"/>
            <a:ext cx="1" cy="5828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30545BA6-D9B2-4C09-8EC1-18A25E518199}"/>
              </a:ext>
            </a:extLst>
          </p:cNvPr>
          <p:cNvSpPr/>
          <p:nvPr/>
        </p:nvSpPr>
        <p:spPr>
          <a:xfrm>
            <a:off x="2446774" y="1341455"/>
            <a:ext cx="6013939" cy="2637691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64276E3-17B1-4A10-8845-527E4B09286D}"/>
              </a:ext>
            </a:extLst>
          </p:cNvPr>
          <p:cNvCxnSpPr>
            <a:cxnSpLocks/>
          </p:cNvCxnSpPr>
          <p:nvPr/>
        </p:nvCxnSpPr>
        <p:spPr>
          <a:xfrm flipV="1">
            <a:off x="5476352" y="3999245"/>
            <a:ext cx="1" cy="195942"/>
          </a:xfrm>
          <a:prstGeom prst="straightConnector1">
            <a:avLst/>
          </a:prstGeom>
          <a:ln w="19050">
            <a:solidFill>
              <a:srgbClr val="CC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2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BB90A6D-F7C3-46C1-A098-68488E67C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911" y="3949002"/>
            <a:ext cx="887063" cy="114459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1883304-56A4-4A92-8AC5-D72FA6AE1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779" y="2984361"/>
            <a:ext cx="864755" cy="1034982"/>
          </a:xfrm>
          <a:prstGeom prst="rect">
            <a:avLst/>
          </a:prstGeom>
        </p:spPr>
      </p:pic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0DFA896-0461-4F0B-8CBF-330ADBB20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32" y="952149"/>
            <a:ext cx="6455079" cy="409907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80A8149-E11C-495D-A74F-F6774D126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513" y="921836"/>
            <a:ext cx="1014886" cy="101488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554CAE2-B01B-4630-A1DC-21B159D46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5439" y="1979525"/>
            <a:ext cx="969688" cy="93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3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0F4E958-0F75-47BE-A725-A48440908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68" y="1921338"/>
            <a:ext cx="6118025" cy="310283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C8DA86B-BF2D-4DC8-9475-7F4E243B7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32" y="1444602"/>
            <a:ext cx="5908431" cy="4074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CBF99B8-D181-4F08-A52C-122F9CD6B784}"/>
                  </a:ext>
                </a:extLst>
              </p:cNvPr>
              <p:cNvSpPr txBox="1"/>
              <p:nvPr/>
            </p:nvSpPr>
            <p:spPr>
              <a:xfrm>
                <a:off x="361741" y="1070150"/>
                <a:ext cx="82993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n"/>
                </a:pPr>
                <a:r>
                  <a:rPr lang="en-US" altLang="zh-CN" dirty="0"/>
                  <a:t>In general, the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dirty="0"/>
                  <a:t>-matrix element for this scattering process can be parameterized as</a:t>
                </a:r>
                <a:endParaRPr lang="zh-CN" altLang="en-US" dirty="0"/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CBF99B8-D181-4F08-A52C-122F9CD6B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41" y="1070150"/>
                <a:ext cx="8299323" cy="369332"/>
              </a:xfrm>
              <a:prstGeom prst="rect">
                <a:avLst/>
              </a:prstGeom>
              <a:blipFill>
                <a:blip r:embed="rId4"/>
                <a:stretch>
                  <a:fillRect l="-441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6344ACD-524E-48EF-9467-48326EE658AF}"/>
                  </a:ext>
                </a:extLst>
              </p:cNvPr>
              <p:cNvSpPr txBox="1"/>
              <p:nvPr/>
            </p:nvSpPr>
            <p:spPr>
              <a:xfrm>
                <a:off x="5627077" y="3178686"/>
                <a:ext cx="347673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Only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is changed by the including of </a:t>
                </a:r>
                <a:r>
                  <a:rPr lang="en-US" altLang="zh-CN" dirty="0" err="1"/>
                  <a:t>dilaton</a:t>
                </a:r>
                <a:r>
                  <a:rPr lang="en-US" altLang="zh-CN" dirty="0"/>
                  <a:t> scalar.</a:t>
                </a:r>
                <a:endParaRPr lang="zh-CN" altLang="en-US" dirty="0"/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6344ACD-524E-48EF-9467-48326EE65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77" y="3178686"/>
                <a:ext cx="3476730" cy="646331"/>
              </a:xfrm>
              <a:prstGeom prst="rect">
                <a:avLst/>
              </a:prstGeom>
              <a:blipFill>
                <a:blip r:embed="rId5"/>
                <a:stretch>
                  <a:fillRect l="-874" t="-3704" r="-2797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椭圆 5">
            <a:extLst>
              <a:ext uri="{FF2B5EF4-FFF2-40B4-BE49-F238E27FC236}">
                <a16:creationId xmlns:a16="http://schemas.microsoft.com/office/drawing/2014/main" id="{C9212B80-EF93-4EE3-9F97-17DB6FAA364A}"/>
              </a:ext>
            </a:extLst>
          </p:cNvPr>
          <p:cNvSpPr/>
          <p:nvPr/>
        </p:nvSpPr>
        <p:spPr>
          <a:xfrm>
            <a:off x="1899139" y="2607547"/>
            <a:ext cx="1853921" cy="6229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C1648AA7-AF33-4730-909F-B3E541951BA3}"/>
              </a:ext>
            </a:extLst>
          </p:cNvPr>
          <p:cNvCxnSpPr>
            <a:endCxn id="6" idx="6"/>
          </p:cNvCxnSpPr>
          <p:nvPr/>
        </p:nvCxnSpPr>
        <p:spPr>
          <a:xfrm flipH="1" flipV="1">
            <a:off x="3753060" y="2919046"/>
            <a:ext cx="1858944" cy="60290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22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4372A9F-07DB-410C-8AF7-0DB02268A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00" y="1388976"/>
            <a:ext cx="6461429" cy="137884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31AEC68-7BAE-4278-9267-5F5CC2ABDD3E}"/>
              </a:ext>
            </a:extLst>
          </p:cNvPr>
          <p:cNvSpPr txBox="1"/>
          <p:nvPr/>
        </p:nvSpPr>
        <p:spPr>
          <a:xfrm>
            <a:off x="462225" y="1055077"/>
            <a:ext cx="368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</a:rPr>
              <a:t>We finally obtain :</a:t>
            </a:r>
            <a:endParaRPr lang="zh-CN" altLang="en-US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F8FC177-0F1F-4A84-9824-31A8614C6501}"/>
                  </a:ext>
                </a:extLst>
              </p:cNvPr>
              <p:cNvSpPr txBox="1"/>
              <p:nvPr/>
            </p:nvSpPr>
            <p:spPr>
              <a:xfrm>
                <a:off x="5551715" y="2274334"/>
                <a:ext cx="2999433" cy="674672"/>
              </a:xfrm>
              <a:prstGeom prst="rect">
                <a:avLst/>
              </a:prstGeom>
              <a:noFill/>
              <a:ln w="158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Only 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𝑡h𝑟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p>
                    </m:sSubSup>
                  </m:oMath>
                </a14:m>
                <a:r>
                  <a:rPr lang="en-US" altLang="zh-CN" dirty="0"/>
                  <a:t> is modified by the scalar exchange.</a:t>
                </a:r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F8FC177-0F1F-4A84-9824-31A8614C6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715" y="2274334"/>
                <a:ext cx="2999433" cy="674672"/>
              </a:xfrm>
              <a:prstGeom prst="rect">
                <a:avLst/>
              </a:prstGeom>
              <a:blipFill>
                <a:blip r:embed="rId3"/>
                <a:stretch>
                  <a:fillRect l="-1212" t="-1754" b="-8772"/>
                </a:stretch>
              </a:blipFill>
              <a:ln w="158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椭圆 4">
            <a:extLst>
              <a:ext uri="{FF2B5EF4-FFF2-40B4-BE49-F238E27FC236}">
                <a16:creationId xmlns:a16="http://schemas.microsoft.com/office/drawing/2014/main" id="{32D41DAE-67E9-4402-A549-757BD0F61DAF}"/>
              </a:ext>
            </a:extLst>
          </p:cNvPr>
          <p:cNvSpPr/>
          <p:nvPr/>
        </p:nvSpPr>
        <p:spPr>
          <a:xfrm>
            <a:off x="4958862" y="1180681"/>
            <a:ext cx="2195565" cy="90435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B3BBCA0-71AF-45E7-81BC-E5EAC721C49C}"/>
              </a:ext>
            </a:extLst>
          </p:cNvPr>
          <p:cNvCxnSpPr>
            <a:stCxn id="6" idx="0"/>
            <a:endCxn id="5" idx="4"/>
          </p:cNvCxnSpPr>
          <p:nvPr/>
        </p:nvCxnSpPr>
        <p:spPr>
          <a:xfrm flipH="1" flipV="1">
            <a:off x="6049108" y="2100105"/>
            <a:ext cx="1002324" cy="174229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92B7738D-90FD-437C-BA6E-85240A618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115" y="3630267"/>
            <a:ext cx="4758922" cy="654069"/>
          </a:xfrm>
          <a:prstGeom prst="rect">
            <a:avLst/>
          </a:prstGeom>
        </p:spPr>
      </p:pic>
      <p:sp>
        <p:nvSpPr>
          <p:cNvPr id="9" name="箭头: 下 8">
            <a:extLst>
              <a:ext uri="{FF2B5EF4-FFF2-40B4-BE49-F238E27FC236}">
                <a16:creationId xmlns:a16="http://schemas.microsoft.com/office/drawing/2014/main" id="{74333B19-04DD-4B37-B0EB-529ECE90FFF9}"/>
              </a:ext>
            </a:extLst>
          </p:cNvPr>
          <p:cNvSpPr/>
          <p:nvPr/>
        </p:nvSpPr>
        <p:spPr>
          <a:xfrm>
            <a:off x="3104941" y="2713055"/>
            <a:ext cx="190918" cy="733530"/>
          </a:xfrm>
          <a:prstGeom prst="down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088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23E92FE-54B6-4388-A885-4FFEB9EB0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29" y="1077986"/>
            <a:ext cx="4758922" cy="654069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C7A18B1C-26DD-45E9-8D54-509C1F2F6D72}"/>
              </a:ext>
            </a:extLst>
          </p:cNvPr>
          <p:cNvSpPr/>
          <p:nvPr/>
        </p:nvSpPr>
        <p:spPr>
          <a:xfrm>
            <a:off x="2949191" y="904352"/>
            <a:ext cx="2406580" cy="9144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7E5BA5A-9EE7-4192-8EE4-596E7B4C911D}"/>
                  </a:ext>
                </a:extLst>
              </p:cNvPr>
              <p:cNvSpPr txBox="1"/>
              <p:nvPr/>
            </p:nvSpPr>
            <p:spPr>
              <a:xfrm>
                <a:off x="5451230" y="1135464"/>
                <a:ext cx="603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7E5BA5A-9EE7-4192-8EE4-596E7B4C9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30" y="1135464"/>
                <a:ext cx="60305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483A66D-BD33-473E-8BF3-B44E10E7EDC9}"/>
                  </a:ext>
                </a:extLst>
              </p:cNvPr>
              <p:cNvSpPr txBox="1"/>
              <p:nvPr/>
            </p:nvSpPr>
            <p:spPr>
              <a:xfrm>
                <a:off x="6154616" y="2029767"/>
                <a:ext cx="2778369" cy="831831"/>
              </a:xfrm>
              <a:prstGeom prst="rect">
                <a:avLst/>
              </a:prstGeom>
              <a:noFill/>
              <a:ln w="15875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0.147&lt;0.159</m:t>
                      </m:r>
                      <m:r>
                        <m:rPr>
                          <m:nor/>
                        </m:rPr>
                        <a:rPr lang="en-US" altLang="zh-CN" dirty="0"/>
                        <m:t>(</m:t>
                      </m:r>
                      <m:r>
                        <m:rPr>
                          <m:nor/>
                        </m:rPr>
                        <a:rPr lang="en-US" altLang="zh-CN" dirty="0"/>
                        <m:t>LO</m:t>
                      </m:r>
                      <m:r>
                        <m:rPr>
                          <m:nor/>
                        </m:rPr>
                        <a:rPr lang="en-US" altLang="zh-CN" dirty="0"/>
                        <m:t> </m:t>
                      </m:r>
                      <m:r>
                        <m:rPr>
                          <m:nor/>
                        </m:rPr>
                        <a:rPr lang="en-US" altLang="zh-CN" dirty="0"/>
                        <m:t>ChPT</m:t>
                      </m:r>
                      <m:r>
                        <m:rPr>
                          <m:nor/>
                        </m:rPr>
                        <a:rPr lang="en-US" altLang="zh-CN" dirty="0"/>
                        <m:t>) &lt; </m:t>
                      </m:r>
                      <m:r>
                        <m:rPr>
                          <m:nor/>
                        </m:rPr>
                        <a:rPr lang="en-US" altLang="zh-CN" b="0" i="0" dirty="0" smtClean="0"/>
                        <m:t>empirical</m:t>
                      </m:r>
                      <m:r>
                        <m:rPr>
                          <m:nor/>
                        </m:rPr>
                        <a:rPr lang="en-US" altLang="zh-CN" b="0" i="0" dirty="0" smtClean="0"/>
                        <m:t> </m:t>
                      </m:r>
                      <m:r>
                        <m:rPr>
                          <m:nor/>
                        </m:rPr>
                        <a:rPr lang="en-US" altLang="zh-CN" b="0" i="0" dirty="0" smtClean="0"/>
                        <m:t>values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483A66D-BD33-473E-8BF3-B44E10E7E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616" y="2029767"/>
                <a:ext cx="2778369" cy="831831"/>
              </a:xfrm>
              <a:prstGeom prst="rect">
                <a:avLst/>
              </a:prstGeom>
              <a:blipFill>
                <a:blip r:embed="rId4"/>
                <a:stretch>
                  <a:fillRect b="-7914"/>
                </a:stretch>
              </a:blipFill>
              <a:ln w="158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7D5A3098-BEA0-4533-833E-1CD065E27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86" y="1718268"/>
            <a:ext cx="5604925" cy="342523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CC3CB66-99BC-4486-81E0-365CCC3CFC77}"/>
              </a:ext>
            </a:extLst>
          </p:cNvPr>
          <p:cNvSpPr txBox="1"/>
          <p:nvPr/>
        </p:nvSpPr>
        <p:spPr>
          <a:xfrm>
            <a:off x="6059156" y="3113371"/>
            <a:ext cx="30848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CC99"/>
                </a:solidFill>
              </a:rPr>
              <a:t>G. Colangelo, et al., Phys. Lett. B 488 (2000) 261268; </a:t>
            </a:r>
            <a:r>
              <a:rPr lang="it-IT" altLang="zh-CN" sz="1400" dirty="0">
                <a:solidFill>
                  <a:srgbClr val="FFCC99"/>
                </a:solidFill>
              </a:rPr>
              <a:t>G. Colangelo, et al., Nuclear Phys. B 603 (2001) 125,179.</a:t>
            </a:r>
            <a:endParaRPr lang="it-IT" altLang="zh-CN" sz="1400" dirty="0"/>
          </a:p>
          <a:p>
            <a:r>
              <a:rPr lang="fr-FR" altLang="zh-CN" sz="1400" b="0" i="0" u="none" strike="noStrike" baseline="0" dirty="0">
                <a:solidFill>
                  <a:srgbClr val="FF99FF"/>
                </a:solidFill>
                <a:latin typeface="t1-gul-regular"/>
              </a:rPr>
              <a:t>G. Colangelo, et al., Eur. Phys. J. C 59 (2009) 777793.</a:t>
            </a:r>
            <a:endParaRPr lang="it-IT" altLang="zh-CN" sz="1400" dirty="0">
              <a:latin typeface="t1-gul-regular"/>
            </a:endParaRPr>
          </a:p>
          <a:p>
            <a:r>
              <a:rPr lang="fr-FR" altLang="zh-CN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M. Kermani, et al., (CHAOS Collaboration), Phys. Rev. C 58 (1998) 34313441.</a:t>
            </a:r>
            <a:endParaRPr lang="zh-CN" altLang="en-US" sz="1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0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7C186DA-86DA-4857-8ED7-4A5DD8326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61" y="1791695"/>
            <a:ext cx="7956958" cy="196184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F71F9C7-29C2-4F3B-A608-D700AC2C5E24}"/>
              </a:ext>
            </a:extLst>
          </p:cNvPr>
          <p:cNvSpPr txBox="1"/>
          <p:nvPr/>
        </p:nvSpPr>
        <p:spPr>
          <a:xfrm>
            <a:off x="532701" y="1002069"/>
            <a:ext cx="2714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dirty="0"/>
              <a:t>Pion-Nucleon scattering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F74029C-98D6-44B6-95A7-DDCEC7589A37}"/>
              </a:ext>
            </a:extLst>
          </p:cNvPr>
          <p:cNvSpPr txBox="1"/>
          <p:nvPr/>
        </p:nvSpPr>
        <p:spPr>
          <a:xfrm>
            <a:off x="3086510" y="3905460"/>
            <a:ext cx="659732" cy="369332"/>
          </a:xfrm>
          <a:prstGeom prst="rect">
            <a:avLst/>
          </a:prstGeom>
          <a:noFill/>
          <a:ln w="19050">
            <a:solidFill>
              <a:srgbClr val="CC00FF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ChPT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617C883-733C-4F29-9B92-2E7874DF48B2}"/>
              </a:ext>
            </a:extLst>
          </p:cNvPr>
          <p:cNvSpPr/>
          <p:nvPr/>
        </p:nvSpPr>
        <p:spPr>
          <a:xfrm>
            <a:off x="361731" y="1356528"/>
            <a:ext cx="6013939" cy="2069958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21BE959-609E-4D64-B64F-3A58E6816815}"/>
              </a:ext>
            </a:extLst>
          </p:cNvPr>
          <p:cNvCxnSpPr>
            <a:cxnSpLocks/>
          </p:cNvCxnSpPr>
          <p:nvPr/>
        </p:nvCxnSpPr>
        <p:spPr>
          <a:xfrm flipV="1">
            <a:off x="3391309" y="3466681"/>
            <a:ext cx="0" cy="417006"/>
          </a:xfrm>
          <a:prstGeom prst="straightConnector1">
            <a:avLst/>
          </a:prstGeom>
          <a:ln w="19050">
            <a:solidFill>
              <a:srgbClr val="CC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B259C82-EA3E-4075-8D88-6148CEBBDCF0}"/>
              </a:ext>
            </a:extLst>
          </p:cNvPr>
          <p:cNvSpPr txBox="1"/>
          <p:nvPr/>
        </p:nvSpPr>
        <p:spPr>
          <a:xfrm>
            <a:off x="6531429" y="3974123"/>
            <a:ext cx="1974501" cy="923330"/>
          </a:xfrm>
          <a:prstGeom prst="rect">
            <a:avLst/>
          </a:prstGeom>
          <a:noFill/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New contribution from </a:t>
            </a:r>
            <a:r>
              <a:rPr lang="en-US" altLang="zh-CN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dilaton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scalar</a:t>
            </a:r>
          </a:p>
          <a:p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65F51D8-6F60-48C1-9FDB-B0822A366909}"/>
              </a:ext>
            </a:extLst>
          </p:cNvPr>
          <p:cNvSpPr/>
          <p:nvPr/>
        </p:nvSpPr>
        <p:spPr>
          <a:xfrm>
            <a:off x="6641986" y="1708218"/>
            <a:ext cx="1904162" cy="162783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F45FA5E5-2A09-4F88-A4D9-5D5E004A1A47}"/>
              </a:ext>
            </a:extLst>
          </p:cNvPr>
          <p:cNvCxnSpPr>
            <a:cxnSpLocks/>
          </p:cNvCxnSpPr>
          <p:nvPr/>
        </p:nvCxnSpPr>
        <p:spPr>
          <a:xfrm flipV="1">
            <a:off x="7566434" y="3366198"/>
            <a:ext cx="1" cy="5828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95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E82B34E-A821-4408-B4DF-6B6E7F3C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08" y="1447101"/>
            <a:ext cx="6259511" cy="247577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6B6684F-84E0-4BFF-8C7E-BFA5B387CE2D}"/>
              </a:ext>
            </a:extLst>
          </p:cNvPr>
          <p:cNvSpPr txBox="1"/>
          <p:nvPr/>
        </p:nvSpPr>
        <p:spPr>
          <a:xfrm>
            <a:off x="507442" y="984738"/>
            <a:ext cx="207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dirty="0"/>
              <a:t>Matrix elements: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D68AFC-648A-420D-AD43-64F873130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538" y="2804133"/>
            <a:ext cx="2004721" cy="17354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33E4F5-D025-447F-A81D-8E26019C2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51" y="4478005"/>
            <a:ext cx="3525721" cy="5525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4F20966-BE8C-4FAA-9739-A2AA2EE3C6BD}"/>
                  </a:ext>
                </a:extLst>
              </p:cNvPr>
              <p:cNvSpPr/>
              <p:nvPr/>
            </p:nvSpPr>
            <p:spPr>
              <a:xfrm>
                <a:off x="4595562" y="4401445"/>
                <a:ext cx="2988003" cy="7948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𝑁𝑁</m:t>
                          </m:r>
                        </m:sub>
                      </m:sSub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𝑁𝑁</m:t>
                          </m:r>
                        </m:sub>
                      </m:sSub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𝜎𝜋𝜋</m:t>
                          </m:r>
                        </m:sub>
                      </m:sSub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𝑁𝑁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  <m:sup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altLang="zh-CN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1600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mc:Choice>
        <mc:Fallback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4F20966-BE8C-4FAA-9739-A2AA2EE3C6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562" y="4401445"/>
                <a:ext cx="2988003" cy="79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69F6E96F-F551-4262-BA64-0722DDDC7639}"/>
              </a:ext>
            </a:extLst>
          </p:cNvPr>
          <p:cNvSpPr txBox="1"/>
          <p:nvPr/>
        </p:nvSpPr>
        <p:spPr>
          <a:xfrm>
            <a:off x="759204" y="4127383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Linear sigma model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6926FA5-430E-427A-B3E5-9A3AA6E38180}"/>
              </a:ext>
            </a:extLst>
          </p:cNvPr>
          <p:cNvSpPr/>
          <p:nvPr/>
        </p:nvSpPr>
        <p:spPr>
          <a:xfrm>
            <a:off x="687897" y="4110606"/>
            <a:ext cx="6451134" cy="103289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09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7E57935-68D3-4F9A-8E75-C1DDE5762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71" y="1095270"/>
            <a:ext cx="7333523" cy="10217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4221DA-5B05-477B-9DFA-C82F8CF45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24" y="2363289"/>
            <a:ext cx="6435969" cy="22116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B9B1521-73C0-4B79-9325-313F6810F81E}"/>
                  </a:ext>
                </a:extLst>
              </p:cNvPr>
              <p:cNvSpPr txBox="1"/>
              <p:nvPr/>
            </p:nvSpPr>
            <p:spPr>
              <a:xfrm>
                <a:off x="5863213" y="3289217"/>
                <a:ext cx="2999433" cy="923330"/>
              </a:xfrm>
              <a:prstGeom prst="rect">
                <a:avLst/>
              </a:prstGeom>
              <a:noFill/>
              <a:ln w="158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Only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is modified by the scalar exchange.</a:t>
                </a:r>
                <a:endParaRPr lang="zh-CN" altLang="en-US" dirty="0"/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B9B1521-73C0-4B79-9325-313F6810F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213" y="3289217"/>
                <a:ext cx="2999433" cy="923330"/>
              </a:xfrm>
              <a:prstGeom prst="rect">
                <a:avLst/>
              </a:prstGeom>
              <a:blipFill>
                <a:blip r:embed="rId4"/>
                <a:stretch>
                  <a:fillRect l="-1212" t="-3247" b="-8442"/>
                </a:stretch>
              </a:blipFill>
              <a:ln w="158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椭圆 9">
            <a:extLst>
              <a:ext uri="{FF2B5EF4-FFF2-40B4-BE49-F238E27FC236}">
                <a16:creationId xmlns:a16="http://schemas.microsoft.com/office/drawing/2014/main" id="{9831BD42-1156-43AD-855E-AA2519234ED7}"/>
              </a:ext>
            </a:extLst>
          </p:cNvPr>
          <p:cNvSpPr/>
          <p:nvPr/>
        </p:nvSpPr>
        <p:spPr>
          <a:xfrm>
            <a:off x="2803490" y="2245806"/>
            <a:ext cx="4129873" cy="90435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3221856F-C381-453D-99E4-1AC15E678588}"/>
              </a:ext>
            </a:extLst>
          </p:cNvPr>
          <p:cNvCxnSpPr>
            <a:cxnSpLocks/>
            <a:stCxn id="9" idx="0"/>
            <a:endCxn id="10" idx="4"/>
          </p:cNvCxnSpPr>
          <p:nvPr/>
        </p:nvCxnSpPr>
        <p:spPr>
          <a:xfrm flipH="1" flipV="1">
            <a:off x="4868427" y="3150157"/>
            <a:ext cx="2494503" cy="13906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2E499C93-1956-4506-AE16-B9389348F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480" y="2351314"/>
            <a:ext cx="1746976" cy="50924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BC497CE-611C-46FB-8D8C-CE5E486EA3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84" y="4264897"/>
            <a:ext cx="3411415" cy="93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24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III. Hadron-hadron scattering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DA6DBD-1675-450A-A20E-9D5285521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450" y="1795958"/>
            <a:ext cx="5956183" cy="7066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9D763AC-971A-4B91-BB0F-C40CB46F0338}"/>
                  </a:ext>
                </a:extLst>
              </p:cNvPr>
              <p:cNvSpPr txBox="1"/>
              <p:nvPr/>
            </p:nvSpPr>
            <p:spPr>
              <a:xfrm>
                <a:off x="484764" y="2697779"/>
                <a:ext cx="835962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Since the contribution from the </a:t>
                </a:r>
                <a:r>
                  <a:rPr lang="en-US" altLang="zh-CN" dirty="0" err="1">
                    <a:solidFill>
                      <a:srgbClr val="FF0000"/>
                    </a:solidFill>
                  </a:rPr>
                  <a:t>dilaton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scalar is proportional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(2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zh-CN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for the threshold process, the scattering length at LO of </a:t>
                </a:r>
                <a:r>
                  <a:rPr lang="en-US" altLang="zh-CN" dirty="0" err="1">
                    <a:solidFill>
                      <a:srgbClr val="FF0000"/>
                    </a:solidFill>
                  </a:rPr>
                  <a:t>ChPT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is intact. </a:t>
                </a:r>
                <a:r>
                  <a:rPr lang="en-US" altLang="zh-CN" b="1" dirty="0">
                    <a:solidFill>
                      <a:srgbClr val="7030A0"/>
                    </a:solidFill>
                  </a:rPr>
                  <a:t>In agreement with W-T relation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9D763AC-971A-4B91-BB0F-C40CB46F0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64" y="2697779"/>
                <a:ext cx="8359629" cy="923330"/>
              </a:xfrm>
              <a:prstGeom prst="rect">
                <a:avLst/>
              </a:prstGeom>
              <a:blipFill>
                <a:blip r:embed="rId3"/>
                <a:stretch>
                  <a:fillRect l="-656" t="-3974" r="-1167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11D9885D-4CE4-49CB-AF35-DD1309681B53}"/>
              </a:ext>
            </a:extLst>
          </p:cNvPr>
          <p:cNvSpPr txBox="1"/>
          <p:nvPr/>
        </p:nvSpPr>
        <p:spPr>
          <a:xfrm>
            <a:off x="391886" y="1145512"/>
            <a:ext cx="2218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The scattering length: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943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>
            <a:extLst>
              <a:ext uri="{FF2B5EF4-FFF2-40B4-BE49-F238E27FC236}">
                <a16:creationId xmlns:a16="http://schemas.microsoft.com/office/drawing/2014/main" id="{0FF3A082-F7DD-4233-966D-0CDBA565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74" y="403771"/>
            <a:ext cx="6120582" cy="461665"/>
          </a:xfrm>
        </p:spPr>
        <p:txBody>
          <a:bodyPr/>
          <a:lstStyle/>
          <a:p>
            <a:r>
              <a:rPr lang="en-US" altLang="zh-CN" dirty="0"/>
              <a:t>IV. Summary and discussion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FE732F5-7C60-4328-9818-EBCF51E560A5}"/>
              </a:ext>
            </a:extLst>
          </p:cNvPr>
          <p:cNvSpPr txBox="1"/>
          <p:nvPr/>
        </p:nvSpPr>
        <p:spPr>
          <a:xfrm>
            <a:off x="737148" y="1270144"/>
            <a:ext cx="7887404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/>
              <a:t>The </a:t>
            </a:r>
            <a:r>
              <a:rPr lang="en-US" altLang="zh-CN" dirty="0" err="1"/>
              <a:t>dilaton</a:t>
            </a:r>
            <a:r>
              <a:rPr lang="en-US" altLang="zh-CN" dirty="0"/>
              <a:t> implemented chiral EFT---chiral-scale EFT---provides a (possible) framework for hadron processes including the lightest scalar meson.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/>
              <a:t>Several phenomena have been discussed in the literature (pseudoconformal structure, peak of SV);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/>
              <a:t>At LO, hadron-hadron scatterings are discussed, the iso-scalar channel of pion-pion scattering is improved, no contradiction is found for other processes;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/>
              <a:t> Just started, further analysis including higher/loop orders, nonperturbative calculations, ……,  will be done later.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0147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3"/>
          <p:cNvSpPr>
            <a:spLocks noGrp="1"/>
          </p:cNvSpPr>
          <p:nvPr>
            <p:ph type="title"/>
          </p:nvPr>
        </p:nvSpPr>
        <p:spPr>
          <a:xfrm>
            <a:off x="684213" y="1349247"/>
            <a:ext cx="8229600" cy="707886"/>
          </a:xfrm>
        </p:spPr>
        <p:txBody>
          <a:bodyPr vert="horz" wrap="square" lIns="91440" tIns="45720" rIns="91440" bIns="45720" anchor="ctr">
            <a:spAutoFit/>
          </a:bodyPr>
          <a:lstStyle/>
          <a:p>
            <a:r>
              <a:rPr lang="en-US" altLang="zh-CN" spc="600" dirty="0">
                <a:solidFill>
                  <a:srgbClr val="FF0000"/>
                </a:solidFill>
                <a:latin typeface="Centaur" panose="02030504050205020304" pitchFamily="18" charset="0"/>
                <a:ea typeface="隶书" panose="02010509060101010101" pitchFamily="49" charset="-122"/>
              </a:rPr>
              <a:t>Thank you for your attention!</a:t>
            </a:r>
            <a:endParaRPr lang="zh-CN" altLang="en-US" kern="1200" dirty="0">
              <a:solidFill>
                <a:srgbClr val="630D5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39391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53815</TotalTime>
  <Words>1365</Words>
  <Application>Microsoft Office PowerPoint</Application>
  <PresentationFormat>全屏显示(16:9)</PresentationFormat>
  <Paragraphs>149</Paragraphs>
  <Slides>26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t1-gul-regular</vt:lpstr>
      <vt:lpstr>等线</vt:lpstr>
      <vt:lpstr>方正小标宋简体</vt:lpstr>
      <vt:lpstr>华文楷体</vt:lpstr>
      <vt:lpstr>华文新魏</vt:lpstr>
      <vt:lpstr>微软雅黑</vt:lpstr>
      <vt:lpstr>Arial</vt:lpstr>
      <vt:lpstr>Calibri</vt:lpstr>
      <vt:lpstr>Cambria Math</vt:lpstr>
      <vt:lpstr>Centaur</vt:lpstr>
      <vt:lpstr>Century</vt:lpstr>
      <vt:lpstr>Maiandra GD</vt:lpstr>
      <vt:lpstr>Wingdings</vt:lpstr>
      <vt:lpstr>1_Office 主题</vt:lpstr>
      <vt:lpstr>2_Office 主题</vt:lpstr>
      <vt:lpstr>Effect of the lightest scalar meson as a dilaton on hadron-hadron scatterings</vt:lpstr>
      <vt:lpstr>PowerPoint 演示文稿</vt:lpstr>
      <vt:lpstr>I. Introduction</vt:lpstr>
      <vt:lpstr>I. Introduction</vt:lpstr>
      <vt:lpstr>I. Introduction</vt:lpstr>
      <vt:lpstr>I. Introduction</vt:lpstr>
      <vt:lpstr>I. Introduction</vt:lpstr>
      <vt:lpstr>I. Introduction</vt:lpstr>
      <vt:lpstr>II. Chiral-scale effective field theory</vt:lpstr>
      <vt:lpstr>II. Chiral-scale effective field theory</vt:lpstr>
      <vt:lpstr>II. Chiral-scale effective field theory</vt:lpstr>
      <vt:lpstr>II. Chiral-scale effective field theory</vt:lpstr>
      <vt:lpstr>II. Chiral-scale effective field theory</vt:lpstr>
      <vt:lpstr>II. Chiral-scale effective field theory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III. Hadron-hadron scattering</vt:lpstr>
      <vt:lpstr>IV. Summary and discussion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huwener</dc:creator>
  <cp:lastModifiedBy>Yong-Liang Ma</cp:lastModifiedBy>
  <cp:revision>2254</cp:revision>
  <cp:lastPrinted>2023-07-15T12:32:58Z</cp:lastPrinted>
  <dcterms:created xsi:type="dcterms:W3CDTF">2018-09-20T02:42:00Z</dcterms:created>
  <dcterms:modified xsi:type="dcterms:W3CDTF">2026-09-07T11:00:35Z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