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8" r:id="rId2"/>
    <p:sldId id="694" r:id="rId3"/>
    <p:sldId id="697" r:id="rId4"/>
    <p:sldId id="682" r:id="rId5"/>
    <p:sldId id="688" r:id="rId6"/>
    <p:sldId id="660" r:id="rId7"/>
    <p:sldId id="687" r:id="rId8"/>
    <p:sldId id="696" r:id="rId9"/>
    <p:sldId id="653" r:id="rId10"/>
    <p:sldId id="691" r:id="rId11"/>
    <p:sldId id="689" r:id="rId12"/>
    <p:sldId id="698" r:id="rId13"/>
    <p:sldId id="690" r:id="rId14"/>
    <p:sldId id="692" r:id="rId15"/>
    <p:sldId id="693" r:id="rId16"/>
    <p:sldId id="652" r:id="rId17"/>
    <p:sldId id="654" r:id="rId18"/>
    <p:sldId id="681" r:id="rId19"/>
    <p:sldId id="667" r:id="rId20"/>
    <p:sldId id="680" r:id="rId21"/>
    <p:sldId id="658" r:id="rId22"/>
    <p:sldId id="617" r:id="rId23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000"/>
    <a:srgbClr val="0432FF"/>
    <a:srgbClr val="00FA00"/>
    <a:srgbClr val="FF40FF"/>
    <a:srgbClr val="B24ABA"/>
    <a:srgbClr val="FFCF52"/>
    <a:srgbClr val="FFEF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932"/>
  </p:normalViewPr>
  <p:slideViewPr>
    <p:cSldViewPr snapToGrid="0" snapToObjects="1">
      <p:cViewPr varScale="1">
        <p:scale>
          <a:sx n="120" d="100"/>
          <a:sy n="120" d="100"/>
        </p:scale>
        <p:origin x="93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3D311-E6FF-D245-9A19-90F4AC31F808}" type="datetimeFigureOut">
              <a:rPr kumimoji="1" lang="zh-CN" altLang="en-US" smtClean="0"/>
              <a:t>2026/9/7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FBAC5-09FE-424A-87D2-2032E695EF4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3964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BCEFB-CD6B-0D2D-35D9-87346A655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9E93B9-3034-59F6-5056-DFCF9F279C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BB0ECA-4EB6-C9C3-C638-2598F6CD3D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957F1C-0942-0C9E-2428-DAB68B21D1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70630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66EE0-D936-00A6-B09F-C05F32242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39BD0E-875F-7B4D-B62E-25350AB3B1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8F0B53-7067-B147-C630-4A18581C26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70E0BD-B3AE-018F-60BD-E5FBE15C43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89998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831E6-9F56-B8F9-A672-F2C2FE2B9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397824-4016-D13A-A7B0-EA521C98F3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ECF85A-07B3-48CE-9759-E734EBBEFE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8BC6D-FBF1-4693-DDE2-8A4CB8225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32777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24F77-350D-C181-837F-2B003F827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C41448-9378-5DEB-B142-97CF37AD64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9F6E0C-649E-1A90-DA0A-1276E834C0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2A3CC-1959-3EA2-795A-7708653969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12572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0051E-F67F-8247-DE95-D5D7BE2D1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3E43C0-269A-B266-9B99-2CA7C79185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445102-A1C8-7030-20EC-8F86AC0ECA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5E05D5-796E-8629-EA25-41701C7D0C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9679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CF810-9D73-A38B-6187-B7D3E6F9E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69D6F5-6D98-B0FF-2834-023B3ADD95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7EE819-FB45-26DF-43B8-4C002B074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D1FF7-A5F5-EB5D-CE0F-359E476E18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83108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ED817-1132-474D-9816-2F7BCE6BA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E6E2B3-D46E-663A-860E-01D226216C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AC7AE2-4F63-656B-2403-6288E1F445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9FE9F9-5536-C937-896F-0269C20804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3857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35268-F8CF-8334-55BC-E0B4989B5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197409-33AE-DF8E-5A45-4DBB170AFB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991B7-9A38-153D-62BC-1F01C43CE3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D500D-9140-9A07-E0E2-C9B97F6F8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507196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B7559-A39A-BC76-024B-171054AD1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C53D90-A1EC-8DEA-1B0D-1FAC35E43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D36E68-95C2-3934-15E3-AC98C4856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CAA1F-E863-9E14-5954-EE0609809F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68587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81A07-BE74-8CAC-0C27-F18A79BDA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A49EB6-B56A-5112-C7D8-85F81318E2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D4C890-E54E-CFBC-6BB6-3BCD4A253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B630F-975C-7150-C6C0-2CA32CD4EC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74644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95153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B0969-9B24-5897-2797-0CC93F9DC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E82F26-3E39-0ACA-2769-6A50EFB49F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40670E-A465-2FDF-134E-2811CA05CC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4C8DA-87B0-F1D5-277F-B3F2F5C978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67213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6E346-1875-7670-6BA6-0D7FF6BF2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0D6A83-FEB5-C7CB-C490-AFB97B21AF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F74CE4-048F-92BD-C367-B871956F57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6D2A10-8589-F3BF-6DD5-70E4BDEE47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20496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87DBE-F8F4-B4B1-CEA0-BDE6E0559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36D34E-85FB-2E2B-EFD6-E19897E83C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A95DD4-7B89-73F5-B5D4-6F67371A5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F44F14-CCCB-068D-FF15-72987BF7A0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551205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84D77-1D66-5E5F-7ECA-534628F19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5C681-485D-40DC-6929-0EFCE81130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53736D-3FD7-B512-EBB4-E238884963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D250D-14A3-1B42-6CFC-643382825E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75007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5B805-7854-8C81-0E0C-0D31D7FF0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06CFEC-DAB4-54B3-BC6F-BE989470B1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BE8995-1BAA-9B2E-3FFF-489057440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44FCFF-C843-F388-BA2C-5FB05ABF02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424583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DC466-E94A-C85A-670B-F5CA635B3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DB48A6-400D-7E2E-6560-ECCCE08947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5D188F-B493-80F7-D50D-158AC58C7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F87F3-909F-F6A0-36E9-18D8A0E7A0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FBAC5-09FE-424A-87D2-2032E695EF4E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1518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6452-E489-504F-931F-AFC3200181FE}" type="datetimeFigureOut">
              <a:rPr kumimoji="1" lang="zh-CN" altLang="en-US" smtClean="0"/>
              <a:t>2026/9/7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89D34-AFDC-634F-BD3C-1631B343DF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96688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6452-E489-504F-931F-AFC3200181FE}" type="datetimeFigureOut">
              <a:rPr kumimoji="1" lang="zh-CN" altLang="en-US" smtClean="0"/>
              <a:t>2026/9/7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89D34-AFDC-634F-BD3C-1631B343DF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71702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6452-E489-504F-931F-AFC3200181FE}" type="datetimeFigureOut">
              <a:rPr kumimoji="1" lang="zh-CN" altLang="en-US" smtClean="0"/>
              <a:t>2026/9/7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89D34-AFDC-634F-BD3C-1631B343DF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66530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6452-E489-504F-931F-AFC3200181FE}" type="datetimeFigureOut">
              <a:rPr kumimoji="1" lang="zh-CN" altLang="en-US" smtClean="0"/>
              <a:t>2026/9/7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89D34-AFDC-634F-BD3C-1631B343DF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212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6452-E489-504F-931F-AFC3200181FE}" type="datetimeFigureOut">
              <a:rPr kumimoji="1" lang="zh-CN" altLang="en-US" smtClean="0"/>
              <a:t>2026/9/7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89D34-AFDC-634F-BD3C-1631B343DF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8114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6452-E489-504F-931F-AFC3200181FE}" type="datetimeFigureOut">
              <a:rPr kumimoji="1" lang="zh-CN" altLang="en-US" smtClean="0"/>
              <a:t>2026/9/7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89D34-AFDC-634F-BD3C-1631B343DF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1036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6452-E489-504F-931F-AFC3200181FE}" type="datetimeFigureOut">
              <a:rPr kumimoji="1" lang="zh-CN" altLang="en-US" smtClean="0"/>
              <a:t>2026/9/7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89D34-AFDC-634F-BD3C-1631B343DF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8976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6452-E489-504F-931F-AFC3200181FE}" type="datetimeFigureOut">
              <a:rPr kumimoji="1" lang="zh-CN" altLang="en-US" smtClean="0"/>
              <a:t>2026/9/7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89D34-AFDC-634F-BD3C-1631B343DF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38834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6452-E489-504F-931F-AFC3200181FE}" type="datetimeFigureOut">
              <a:rPr kumimoji="1" lang="zh-CN" altLang="en-US" smtClean="0"/>
              <a:t>2026/9/7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89D34-AFDC-634F-BD3C-1631B343DF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31824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6452-E489-504F-931F-AFC3200181FE}" type="datetimeFigureOut">
              <a:rPr kumimoji="1" lang="zh-CN" altLang="en-US" smtClean="0"/>
              <a:t>2026/9/7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89D34-AFDC-634F-BD3C-1631B343DF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4652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6452-E489-504F-931F-AFC3200181FE}" type="datetimeFigureOut">
              <a:rPr kumimoji="1" lang="zh-CN" altLang="en-US" smtClean="0"/>
              <a:t>2026/9/7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89D34-AFDC-634F-BD3C-1631B343DF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71592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76452-E489-504F-931F-AFC3200181FE}" type="datetimeFigureOut">
              <a:rPr kumimoji="1" lang="zh-CN" altLang="en-US" smtClean="0"/>
              <a:t>2026/9/7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89D34-AFDC-634F-BD3C-1631B343DF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9117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10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5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25.jpeg"/><Relationship Id="rId18" Type="http://schemas.openxmlformats.org/officeDocument/2006/relationships/image" Target="../media/image210.png"/><Relationship Id="rId3" Type="http://schemas.openxmlformats.org/officeDocument/2006/relationships/image" Target="../media/image60.png"/><Relationship Id="rId7" Type="http://schemas.openxmlformats.org/officeDocument/2006/relationships/image" Target="../media/image100.png"/><Relationship Id="rId12" Type="http://schemas.openxmlformats.org/officeDocument/2006/relationships/image" Target="../media/image150.png"/><Relationship Id="rId17" Type="http://schemas.openxmlformats.org/officeDocument/2006/relationships/image" Target="../media/image200.png"/><Relationship Id="rId2" Type="http://schemas.openxmlformats.org/officeDocument/2006/relationships/image" Target="../media/image59.png"/><Relationship Id="rId16" Type="http://schemas.openxmlformats.org/officeDocument/2006/relationships/image" Target="../media/image1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11" Type="http://schemas.openxmlformats.org/officeDocument/2006/relationships/image" Target="../media/image140.png"/><Relationship Id="rId5" Type="http://schemas.openxmlformats.org/officeDocument/2006/relationships/image" Target="../media/image80.png"/><Relationship Id="rId15" Type="http://schemas.openxmlformats.org/officeDocument/2006/relationships/image" Target="../media/image180.png"/><Relationship Id="rId10" Type="http://schemas.openxmlformats.org/officeDocument/2006/relationships/image" Target="../media/image130.png"/><Relationship Id="rId19" Type="http://schemas.openxmlformats.org/officeDocument/2006/relationships/image" Target="../media/image28.png"/><Relationship Id="rId4" Type="http://schemas.openxmlformats.org/officeDocument/2006/relationships/image" Target="../media/image70.png"/><Relationship Id="rId9" Type="http://schemas.openxmlformats.org/officeDocument/2006/relationships/image" Target="../media/image120.png"/><Relationship Id="rId14" Type="http://schemas.openxmlformats.org/officeDocument/2006/relationships/image" Target="../media/image17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8.png"/><Relationship Id="rId4" Type="http://schemas.openxmlformats.org/officeDocument/2006/relationships/image" Target="../media/image44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2.png"/><Relationship Id="rId3" Type="http://schemas.openxmlformats.org/officeDocument/2006/relationships/image" Target="../media/image47.png"/><Relationship Id="rId7" Type="http://schemas.openxmlformats.org/officeDocument/2006/relationships/image" Target="../media/image57.png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3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7" Type="http://schemas.openxmlformats.org/officeDocument/2006/relationships/image" Target="../media/image5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55.png"/><Relationship Id="rId4" Type="http://schemas.openxmlformats.org/officeDocument/2006/relationships/image" Target="../media/image48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0.png"/><Relationship Id="rId4" Type="http://schemas.openxmlformats.org/officeDocument/2006/relationships/image" Target="../media/image36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0.png"/><Relationship Id="rId5" Type="http://schemas.openxmlformats.org/officeDocument/2006/relationships/image" Target="../media/image401.png"/><Relationship Id="rId4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png"/><Relationship Id="rId4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3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80.png"/><Relationship Id="rId7" Type="http://schemas.openxmlformats.org/officeDocument/2006/relationships/image" Target="../media/image75.pn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image" Target="../media/image79.png"/><Relationship Id="rId5" Type="http://schemas.openxmlformats.org/officeDocument/2006/relationships/image" Target="../media/image800.png"/><Relationship Id="rId10" Type="http://schemas.openxmlformats.org/officeDocument/2006/relationships/image" Target="../media/image78.jpeg"/><Relationship Id="rId4" Type="http://schemas.openxmlformats.org/officeDocument/2006/relationships/image" Target="../media/image790.png"/><Relationship Id="rId9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副标题 2"/>
          <p:cNvSpPr txBox="1">
            <a:spLocks/>
          </p:cNvSpPr>
          <p:nvPr/>
        </p:nvSpPr>
        <p:spPr>
          <a:xfrm>
            <a:off x="1066800" y="1371601"/>
            <a:ext cx="7205156" cy="4553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副标题 2"/>
          <p:cNvSpPr txBox="1">
            <a:spLocks/>
          </p:cNvSpPr>
          <p:nvPr/>
        </p:nvSpPr>
        <p:spPr>
          <a:xfrm>
            <a:off x="640806" y="990600"/>
            <a:ext cx="7680234" cy="4934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副标题 2"/>
          <p:cNvSpPr>
            <a:spLocks noGrp="1"/>
          </p:cNvSpPr>
          <p:nvPr>
            <p:ph type="subTitle" idx="1"/>
          </p:nvPr>
        </p:nvSpPr>
        <p:spPr>
          <a:xfrm>
            <a:off x="137315" y="1731718"/>
            <a:ext cx="8869369" cy="4193740"/>
          </a:xfrm>
        </p:spPr>
        <p:txBody>
          <a:bodyPr/>
          <a:lstStyle/>
          <a:p>
            <a:endParaRPr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sz="3000" dirty="0">
                <a:solidFill>
                  <a:srgbClr val="000000"/>
                </a:solidFill>
              </a:rPr>
              <a:t>Analysis of </a:t>
            </a:r>
            <a:r>
              <a:rPr kumimoji="1" lang="el-GR" altLang="zh-CN" sz="3000" dirty="0">
                <a:solidFill>
                  <a:srgbClr val="000000"/>
                </a:solidFill>
              </a:rPr>
              <a:t>ω(782) </a:t>
            </a:r>
            <a:r>
              <a:rPr kumimoji="1" lang="en-US" altLang="zh-CN" sz="3000" dirty="0">
                <a:solidFill>
                  <a:srgbClr val="000000"/>
                </a:solidFill>
              </a:rPr>
              <a:t>Electroproduction at CLAS12</a:t>
            </a:r>
          </a:p>
          <a:p>
            <a:endParaRPr kumimoji="1" lang="en-US" altLang="zh-CN" sz="3000" dirty="0">
              <a:solidFill>
                <a:srgbClr val="000000"/>
              </a:solidFill>
            </a:endParaRPr>
          </a:p>
          <a:p>
            <a:r>
              <a:rPr kumimoji="1" lang="en-US" altLang="zh-CN" sz="3000" dirty="0">
                <a:solidFill>
                  <a:srgbClr val="000000"/>
                </a:solidFill>
              </a:rPr>
              <a:t>Zhaozhong Shi (on behalf of the CLAS12 Collaboration)</a:t>
            </a:r>
            <a:endParaRPr kumimoji="1" lang="en-US" altLang="zh-CN" sz="3000" u="sng" dirty="0">
              <a:solidFill>
                <a:srgbClr val="000000"/>
              </a:solidFill>
            </a:endParaRPr>
          </a:p>
          <a:p>
            <a:r>
              <a:rPr kumimoji="1" lang="en-US" altLang="zh-CN" sz="3000" dirty="0">
                <a:solidFill>
                  <a:srgbClr val="000000"/>
                </a:solidFill>
              </a:rPr>
              <a:t>Lamar University</a:t>
            </a:r>
          </a:p>
          <a:p>
            <a:endParaRPr kumimoji="1" lang="en-US" altLang="zh-CN" sz="3000" dirty="0">
              <a:solidFill>
                <a:srgbClr val="000000"/>
              </a:solidFill>
            </a:endParaRPr>
          </a:p>
          <a:p>
            <a:r>
              <a:rPr kumimoji="1" lang="en-US" altLang="zh-CN" sz="3000" dirty="0">
                <a:solidFill>
                  <a:srgbClr val="000000"/>
                </a:solidFill>
              </a:rPr>
              <a:t>09/07/2026</a:t>
            </a:r>
            <a:endParaRPr kumimoji="1" lang="zh-CN" altLang="en-US" sz="3000" dirty="0">
              <a:solidFill>
                <a:srgbClr val="000000"/>
              </a:solidFill>
            </a:endParaRPr>
          </a:p>
        </p:txBody>
      </p:sp>
      <p:sp>
        <p:nvSpPr>
          <p:cNvPr id="16" name="标题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NSTAR 2026 Conference</a:t>
            </a:r>
          </a:p>
        </p:txBody>
      </p:sp>
      <p:pic>
        <p:nvPicPr>
          <p:cNvPr id="2" name="Picture 4" descr="Lamar University">
            <a:extLst>
              <a:ext uri="{FF2B5EF4-FFF2-40B4-BE49-F238E27FC236}">
                <a16:creationId xmlns:a16="http://schemas.microsoft.com/office/drawing/2014/main" id="{AA382A84-B831-ACA3-B0E9-B6B9296DD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752" y="5815584"/>
            <a:ext cx="2194560" cy="1042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Publications | Jefferson Lab">
            <a:extLst>
              <a:ext uri="{FF2B5EF4-FFF2-40B4-BE49-F238E27FC236}">
                <a16:creationId xmlns:a16="http://schemas.microsoft.com/office/drawing/2014/main" id="{40B6CE77-D202-7479-7811-488EA0EF5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15584"/>
            <a:ext cx="1949271" cy="1042416"/>
          </a:xfrm>
          <a:prstGeom prst="rect">
            <a:avLst/>
          </a:prstGeom>
        </p:spPr>
      </p:pic>
      <p:pic>
        <p:nvPicPr>
          <p:cNvPr id="4" name="Picture 3" descr="Home">
            <a:extLst>
              <a:ext uri="{FF2B5EF4-FFF2-40B4-BE49-F238E27FC236}">
                <a16:creationId xmlns:a16="http://schemas.microsoft.com/office/drawing/2014/main" id="{34DF91E0-F6E2-67A4-2BB0-A7F02492F5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82172"/>
            <a:ext cx="3632886" cy="914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1469D6-3A87-A919-AAA9-2F076A8B4AAA}"/>
              </a:ext>
            </a:extLst>
          </p:cNvPr>
          <p:cNvSpPr txBox="1"/>
          <p:nvPr/>
        </p:nvSpPr>
        <p:spPr>
          <a:xfrm>
            <a:off x="4505093" y="65346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pic>
        <p:nvPicPr>
          <p:cNvPr id="7" name="Picture 6" descr="NSF Policy on Brand Standards - Policies | NSF - U.S. ...">
            <a:extLst>
              <a:ext uri="{FF2B5EF4-FFF2-40B4-BE49-F238E27FC236}">
                <a16:creationId xmlns:a16="http://schemas.microsoft.com/office/drawing/2014/main" id="{49F36D09-AD41-F5DD-5B2F-3DECC9A09A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894" t="4817" r="15379" b="8443"/>
          <a:stretch>
            <a:fillRect/>
          </a:stretch>
        </p:blipFill>
        <p:spPr>
          <a:xfrm>
            <a:off x="8090664" y="689094"/>
            <a:ext cx="1041234" cy="90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87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8BF17-9F5B-F862-F7B6-F7028E262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1">
            <a:extLst>
              <a:ext uri="{FF2B5EF4-FFF2-40B4-BE49-F238E27FC236}">
                <a16:creationId xmlns:a16="http://schemas.microsoft.com/office/drawing/2014/main" id="{0B93CD8E-5066-8BC9-0ED6-39D1B8D7B3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614"/>
            <a:ext cx="9144000" cy="68579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500" dirty="0">
                <a:latin typeface="Calibri"/>
                <a:cs typeface="Calibri"/>
              </a:rPr>
              <a:t>Territory Map Electron-Proton Scattering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F3C92D-A82F-A659-5C56-56781AAF0D7C}"/>
              </a:ext>
            </a:extLst>
          </p:cNvPr>
          <p:cNvSpPr txBox="1"/>
          <p:nvPr/>
        </p:nvSpPr>
        <p:spPr>
          <a:xfrm>
            <a:off x="4505093" y="65346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1824F42-41FC-213B-3461-786460457138}"/>
              </a:ext>
            </a:extLst>
          </p:cNvPr>
          <p:cNvCxnSpPr>
            <a:cxnSpLocks/>
          </p:cNvCxnSpPr>
          <p:nvPr/>
        </p:nvCxnSpPr>
        <p:spPr>
          <a:xfrm flipV="1">
            <a:off x="1444037" y="5708607"/>
            <a:ext cx="6763694" cy="35011"/>
          </a:xfrm>
          <a:prstGeom prst="straightConnector1">
            <a:avLst/>
          </a:prstGeom>
          <a:ln w="50800">
            <a:tailEnd type="triangle"/>
          </a:ln>
          <a:effectLst>
            <a:outerShdw blurRad="40000" dist="20000" dir="5400000" sx="1000" sy="1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F39ADDE-EDC9-7F34-B85B-A0334E3E94F9}"/>
              </a:ext>
            </a:extLst>
          </p:cNvPr>
          <p:cNvCxnSpPr>
            <a:cxnSpLocks/>
          </p:cNvCxnSpPr>
          <p:nvPr/>
        </p:nvCxnSpPr>
        <p:spPr>
          <a:xfrm flipV="1">
            <a:off x="1460080" y="801114"/>
            <a:ext cx="0" cy="4931208"/>
          </a:xfrm>
          <a:prstGeom prst="straightConnector1">
            <a:avLst/>
          </a:prstGeom>
          <a:ln w="50800">
            <a:tailEnd type="triangle"/>
          </a:ln>
          <a:effectLst>
            <a:outerShdw blurRad="40000" dist="20000" dir="5400000" sx="1000" sy="1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3AF570C-B3C0-992A-CCD7-6C859A17BA16}"/>
                  </a:ext>
                </a:extLst>
              </p:cNvPr>
              <p:cNvSpPr txBox="1"/>
              <p:nvPr/>
            </p:nvSpPr>
            <p:spPr>
              <a:xfrm>
                <a:off x="7512752" y="5904124"/>
                <a:ext cx="148200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Factorizability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3AF570C-B3C0-992A-CCD7-6C859A17BA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2752" y="5904124"/>
                <a:ext cx="1482009" cy="646331"/>
              </a:xfrm>
              <a:prstGeom prst="rect">
                <a:avLst/>
              </a:prstGeom>
              <a:blipFill>
                <a:blip r:embed="rId2"/>
                <a:stretch>
                  <a:fillRect l="-2542" t="-5882" r="-2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A5A59A0-B873-C0CC-8832-DA4EED4B14EE}"/>
                  </a:ext>
                </a:extLst>
              </p:cNvPr>
              <p:cNvSpPr txBox="1"/>
              <p:nvPr/>
            </p:nvSpPr>
            <p:spPr>
              <a:xfrm>
                <a:off x="0" y="1108840"/>
                <a:ext cx="147155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Perturbativity</a:t>
                </a:r>
              </a:p>
              <a:p>
                <a:pPr algn="ctr"/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A5A59A0-B873-C0CC-8832-DA4EED4B1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08840"/>
                <a:ext cx="1471557" cy="646331"/>
              </a:xfrm>
              <a:prstGeom prst="rect">
                <a:avLst/>
              </a:prstGeom>
              <a:blipFill>
                <a:blip r:embed="rId3"/>
                <a:stretch>
                  <a:fillRect l="-3448" t="-5769" r="-3448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C124C94-A2B8-2D4D-F785-9A46DA55FF32}"/>
              </a:ext>
            </a:extLst>
          </p:cNvPr>
          <p:cNvCxnSpPr>
            <a:cxnSpLocks/>
          </p:cNvCxnSpPr>
          <p:nvPr/>
        </p:nvCxnSpPr>
        <p:spPr>
          <a:xfrm flipV="1">
            <a:off x="4209242" y="2379326"/>
            <a:ext cx="4014532" cy="947731"/>
          </a:xfrm>
          <a:prstGeom prst="line">
            <a:avLst/>
          </a:prstGeom>
          <a:ln>
            <a:solidFill>
              <a:srgbClr val="FF8000"/>
            </a:solidFill>
          </a:ln>
          <a:effectLst>
            <a:outerShdw blurRad="40000" dist="20000" dir="5400000" sx="1000" sy="1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63D0CEC-C96C-E29A-498C-410C3F7699DC}"/>
              </a:ext>
            </a:extLst>
          </p:cNvPr>
          <p:cNvCxnSpPr>
            <a:cxnSpLocks/>
          </p:cNvCxnSpPr>
          <p:nvPr/>
        </p:nvCxnSpPr>
        <p:spPr>
          <a:xfrm>
            <a:off x="4209242" y="1007927"/>
            <a:ext cx="0" cy="2319130"/>
          </a:xfrm>
          <a:prstGeom prst="line">
            <a:avLst/>
          </a:prstGeom>
          <a:ln>
            <a:solidFill>
              <a:srgbClr val="FF8000"/>
            </a:solidFill>
          </a:ln>
          <a:effectLst>
            <a:outerShdw blurRad="40000" dist="20000" dir="5400000" sx="1000" sy="1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AB3C01C-5789-9DA3-8F52-C4EDC584686F}"/>
              </a:ext>
            </a:extLst>
          </p:cNvPr>
          <p:cNvSpPr txBox="1"/>
          <p:nvPr/>
        </p:nvSpPr>
        <p:spPr>
          <a:xfrm>
            <a:off x="4918250" y="1481596"/>
            <a:ext cx="2785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High Energy/Perturbative QCD: DIS/PDF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130E32F-1522-1C84-8053-BF77503132D3}"/>
              </a:ext>
            </a:extLst>
          </p:cNvPr>
          <p:cNvSpPr txBox="1"/>
          <p:nvPr/>
        </p:nvSpPr>
        <p:spPr>
          <a:xfrm>
            <a:off x="6061933" y="2915030"/>
            <a:ext cx="23328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Non-Perturbative QCD Focus: GPD, Deep Exclusive Physics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570D421-7101-9F9A-616C-22817CFB457A}"/>
                  </a:ext>
                </a:extLst>
              </p:cNvPr>
              <p:cNvSpPr txBox="1"/>
              <p:nvPr/>
            </p:nvSpPr>
            <p:spPr>
              <a:xfrm>
                <a:off x="1695482" y="5213013"/>
                <a:ext cx="23328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Structure</a:t>
                </a: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570D421-7101-9F9A-616C-22817CFB4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5482" y="5213013"/>
                <a:ext cx="2332803" cy="369332"/>
              </a:xfrm>
              <a:prstGeom prst="rect">
                <a:avLst/>
              </a:prstGeom>
              <a:blipFill>
                <a:blip r:embed="rId4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31B7AB21-A77C-4537-783D-CEFFCBBB7445}"/>
              </a:ext>
            </a:extLst>
          </p:cNvPr>
          <p:cNvSpPr txBox="1"/>
          <p:nvPr/>
        </p:nvSpPr>
        <p:spPr>
          <a:xfrm>
            <a:off x="4201075" y="5047557"/>
            <a:ext cx="1268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Transition Region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59AFED6-00E8-93EF-36BC-3B44058EA8C4}"/>
              </a:ext>
            </a:extLst>
          </p:cNvPr>
          <p:cNvSpPr txBox="1"/>
          <p:nvPr/>
        </p:nvSpPr>
        <p:spPr>
          <a:xfrm>
            <a:off x="5869445" y="4937971"/>
            <a:ext cx="2525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Soft Diffractive Physics/Photoproduction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163B4F5-4456-B556-855E-42C8D1955CEF}"/>
              </a:ext>
            </a:extLst>
          </p:cNvPr>
          <p:cNvSpPr txBox="1"/>
          <p:nvPr/>
        </p:nvSpPr>
        <p:spPr>
          <a:xfrm>
            <a:off x="1792320" y="2505670"/>
            <a:ext cx="2343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Coupled Channels/Partial Wave Amplitudes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272C0252-3C4F-17ED-8496-8C8D34FF7E30}"/>
              </a:ext>
            </a:extLst>
          </p:cNvPr>
          <p:cNvSpPr/>
          <p:nvPr/>
        </p:nvSpPr>
        <p:spPr>
          <a:xfrm>
            <a:off x="2789227" y="3910669"/>
            <a:ext cx="4220777" cy="1001449"/>
          </a:xfrm>
          <a:prstGeom prst="round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  <a:ln w="38100">
            <a:solidFill>
              <a:srgbClr val="00B050"/>
            </a:solidFill>
          </a:ln>
          <a:effectLst>
            <a:outerShdw blurRad="40000" dist="23000" dir="5400000" sx="1000" sy="1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9E4FC4D-ACD2-5B93-A543-F5EDC394BE9B}"/>
                  </a:ext>
                </a:extLst>
              </p:cNvPr>
              <p:cNvSpPr txBox="1"/>
              <p:nvPr/>
            </p:nvSpPr>
            <p:spPr>
              <a:xfrm>
                <a:off x="3027928" y="4204902"/>
                <a:ext cx="37806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Exclusive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𝝎</m:t>
                    </m:r>
                    <m:d>
                      <m:d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𝟕𝟖𝟐</m:t>
                        </m:r>
                      </m:e>
                    </m:d>
                  </m:oMath>
                </a14:m>
                <a:r>
                  <a:rPr lang="en-US" b="1" dirty="0">
                    <a:solidFill>
                      <a:srgbClr val="FF0000"/>
                    </a:solidFill>
                  </a:rPr>
                  <a:t> Electroproduction </a:t>
                </a: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09E4FC4D-ACD2-5B93-A543-F5EDC394B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7928" y="4204902"/>
                <a:ext cx="3780645" cy="369332"/>
              </a:xfrm>
              <a:prstGeom prst="rect">
                <a:avLst/>
              </a:prstGeom>
              <a:blipFill>
                <a:blip r:embed="rId5"/>
                <a:stretch>
                  <a:fillRect l="-1338" t="-10345" b="-3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41ED30E-9418-BB4A-EA18-7F7B05FD8BD4}"/>
              </a:ext>
            </a:extLst>
          </p:cNvPr>
          <p:cNvCxnSpPr>
            <a:cxnSpLocks/>
          </p:cNvCxnSpPr>
          <p:nvPr/>
        </p:nvCxnSpPr>
        <p:spPr>
          <a:xfrm flipH="1">
            <a:off x="5520770" y="4686571"/>
            <a:ext cx="2732987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  <a:effectLst>
            <a:outerShdw blurRad="40000" dist="20000" dir="5400000" sx="1000" sy="1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3E69D978-7C6A-7767-363D-8AA716D56341}"/>
              </a:ext>
            </a:extLst>
          </p:cNvPr>
          <p:cNvCxnSpPr>
            <a:cxnSpLocks/>
          </p:cNvCxnSpPr>
          <p:nvPr/>
        </p:nvCxnSpPr>
        <p:spPr>
          <a:xfrm>
            <a:off x="5490787" y="3015049"/>
            <a:ext cx="6899" cy="2717273"/>
          </a:xfrm>
          <a:prstGeom prst="line">
            <a:avLst/>
          </a:prstGeom>
          <a:ln>
            <a:prstDash val="dash"/>
          </a:ln>
          <a:effectLst>
            <a:outerShdw blurRad="40000" dist="20000" dir="5400000" sx="1000" sy="1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FA8D2F8-C5CD-90A2-F958-5D51D51BA076}"/>
              </a:ext>
            </a:extLst>
          </p:cNvPr>
          <p:cNvCxnSpPr>
            <a:cxnSpLocks/>
          </p:cNvCxnSpPr>
          <p:nvPr/>
        </p:nvCxnSpPr>
        <p:spPr>
          <a:xfrm flipH="1">
            <a:off x="4201075" y="3333058"/>
            <a:ext cx="8167" cy="2410560"/>
          </a:xfrm>
          <a:prstGeom prst="line">
            <a:avLst/>
          </a:prstGeom>
          <a:ln>
            <a:prstDash val="dash"/>
          </a:ln>
          <a:effectLst>
            <a:outerShdw blurRad="40000" dist="20000" dir="5400000" sx="1000" sy="1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0E84156-8A34-A8BB-72CD-3EABB2F68CBA}"/>
              </a:ext>
            </a:extLst>
          </p:cNvPr>
          <p:cNvCxnSpPr>
            <a:cxnSpLocks/>
          </p:cNvCxnSpPr>
          <p:nvPr/>
        </p:nvCxnSpPr>
        <p:spPr>
          <a:xfrm flipV="1">
            <a:off x="1522159" y="3272210"/>
            <a:ext cx="2773928" cy="1880238"/>
          </a:xfrm>
          <a:prstGeom prst="line">
            <a:avLst/>
          </a:prstGeom>
          <a:ln>
            <a:solidFill>
              <a:srgbClr val="FF40FF"/>
            </a:solidFill>
            <a:prstDash val="dash"/>
          </a:ln>
          <a:effectLst>
            <a:outerShdw blurRad="40000" dist="20000" dir="5400000" sx="1000" sy="1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9F3DC8B-81D0-73E0-4CA5-43BFFB869CB5}"/>
              </a:ext>
            </a:extLst>
          </p:cNvPr>
          <p:cNvSpPr txBox="1"/>
          <p:nvPr/>
        </p:nvSpPr>
        <p:spPr>
          <a:xfrm>
            <a:off x="3921270" y="5865512"/>
            <a:ext cx="1037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~2.2 GeV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5CDA78-A1A2-B53B-0B8E-79655CB0A75D}"/>
              </a:ext>
            </a:extLst>
          </p:cNvPr>
          <p:cNvSpPr txBox="1"/>
          <p:nvPr/>
        </p:nvSpPr>
        <p:spPr>
          <a:xfrm>
            <a:off x="5139886" y="5865512"/>
            <a:ext cx="1037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~2.5 GeV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D34F844-B418-D12A-DBDA-64D94D414E75}"/>
                  </a:ext>
                </a:extLst>
              </p:cNvPr>
              <p:cNvSpPr txBox="1"/>
              <p:nvPr/>
            </p:nvSpPr>
            <p:spPr>
              <a:xfrm>
                <a:off x="1522159" y="5891454"/>
                <a:ext cx="4830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D34F844-B418-D12A-DBDA-64D94D414E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2159" y="5891454"/>
                <a:ext cx="48308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8C60DE-D624-955E-2CDC-BD5F3B9896C9}"/>
                  </a:ext>
                </a:extLst>
              </p:cNvPr>
              <p:cNvSpPr txBox="1"/>
              <p:nvPr/>
            </p:nvSpPr>
            <p:spPr>
              <a:xfrm>
                <a:off x="1998155" y="5891454"/>
                <a:ext cx="4884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08C60DE-D624-955E-2CDC-BD5F3B989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8155" y="5891454"/>
                <a:ext cx="48840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7559055-85A2-6988-DF32-3255819A2588}"/>
                  </a:ext>
                </a:extLst>
              </p:cNvPr>
              <p:cNvSpPr txBox="1"/>
              <p:nvPr/>
            </p:nvSpPr>
            <p:spPr>
              <a:xfrm>
                <a:off x="2445392" y="5889339"/>
                <a:ext cx="4884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7559055-85A2-6988-DF32-3255819A2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5392" y="5889339"/>
                <a:ext cx="48840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A63289-09C0-8F09-5011-1BDD1265C1F3}"/>
                  </a:ext>
                </a:extLst>
              </p:cNvPr>
              <p:cNvSpPr txBox="1"/>
              <p:nvPr/>
            </p:nvSpPr>
            <p:spPr>
              <a:xfrm>
                <a:off x="3361297" y="5889339"/>
                <a:ext cx="4884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6A63289-09C0-8F09-5011-1BDD1265C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1297" y="5889339"/>
                <a:ext cx="48840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5D48CF6-FEF4-0EA4-AB81-50B9444343A7}"/>
                  </a:ext>
                </a:extLst>
              </p:cNvPr>
              <p:cNvSpPr txBox="1"/>
              <p:nvPr/>
            </p:nvSpPr>
            <p:spPr>
              <a:xfrm>
                <a:off x="0" y="6196630"/>
                <a:ext cx="7339231" cy="669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measure how close you approach the quarks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Constructing the amplitude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5D48CF6-FEF4-0EA4-AB81-50B9444343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196630"/>
                <a:ext cx="7339231" cy="669992"/>
              </a:xfrm>
              <a:prstGeom prst="rect">
                <a:avLst/>
              </a:prstGeom>
              <a:blipFill>
                <a:blip r:embed="rId10"/>
                <a:stretch>
                  <a:fillRect l="-519" t="-5660" b="-11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779838E1-1B66-9EAE-C6DC-CD3C1058ADE9}"/>
              </a:ext>
            </a:extLst>
          </p:cNvPr>
          <p:cNvSpPr txBox="1"/>
          <p:nvPr/>
        </p:nvSpPr>
        <p:spPr>
          <a:xfrm>
            <a:off x="286127" y="4967782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1.0 GeV</a:t>
            </a:r>
            <a:r>
              <a:rPr lang="en-US" baseline="30000" dirty="0"/>
              <a:t>2</a:t>
            </a: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E86ABD9-5215-D09E-191A-34789F3EE35C}"/>
              </a:ext>
            </a:extLst>
          </p:cNvPr>
          <p:cNvCxnSpPr>
            <a:cxnSpLocks/>
          </p:cNvCxnSpPr>
          <p:nvPr/>
        </p:nvCxnSpPr>
        <p:spPr>
          <a:xfrm flipV="1">
            <a:off x="4945442" y="1008332"/>
            <a:ext cx="0" cy="149733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98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10EE4-E423-4CE6-3CCF-4DA28F60F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标题 1">
                <a:extLst>
                  <a:ext uri="{FF2B5EF4-FFF2-40B4-BE49-F238E27FC236}">
                    <a16:creationId xmlns:a16="http://schemas.microsoft.com/office/drawing/2014/main" id="{1E8BBF7F-0FAB-B62D-8026-F4D58B8FFF5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0" y="1"/>
                <a:ext cx="9144000" cy="685799"/>
              </a:xfr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3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𝛾</m:t>
                        </m:r>
                      </m:e>
                      <m:sup>
                        <m:r>
                          <a:rPr lang="en-US" sz="3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∗</m:t>
                        </m:r>
                      </m:sup>
                    </m:sSup>
                    <m:r>
                      <a:rPr lang="en-US" sz="3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𝑝</m:t>
                    </m:r>
                    <m:r>
                      <a:rPr lang="en-US" sz="3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→</m:t>
                    </m:r>
                    <m:r>
                      <a:rPr lang="en-US" sz="3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𝜔</m:t>
                    </m:r>
                    <m:r>
                      <a:rPr lang="en-US" sz="3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𝑝</m:t>
                    </m:r>
                  </m:oMath>
                </a14:m>
                <a:r>
                  <a:rPr lang="en-US" sz="3000" dirty="0">
                    <a:latin typeface="Calibri"/>
                    <a:cs typeface="Calibri"/>
                  </a:rPr>
                  <a:t> Meson Physics Studies</a:t>
                </a:r>
              </a:p>
            </p:txBody>
          </p:sp>
        </mc:Choice>
        <mc:Fallback xmlns="">
          <p:sp>
            <p:nvSpPr>
              <p:cNvPr id="16" name="标题 1">
                <a:extLst>
                  <a:ext uri="{FF2B5EF4-FFF2-40B4-BE49-F238E27FC236}">
                    <a16:creationId xmlns:a16="http://schemas.microsoft.com/office/drawing/2014/main" id="{1E8BBF7F-0FAB-B62D-8026-F4D58B8FFF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0" y="1"/>
                <a:ext cx="9144000" cy="685799"/>
              </a:xfrm>
              <a:blipFill>
                <a:blip r:embed="rId3"/>
                <a:stretch>
                  <a:fillRect b="-1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2B4F7CC-4F01-E95D-C554-8FF22F3473EB}"/>
              </a:ext>
            </a:extLst>
          </p:cNvPr>
          <p:cNvSpPr txBox="1"/>
          <p:nvPr/>
        </p:nvSpPr>
        <p:spPr>
          <a:xfrm>
            <a:off x="4505093" y="65346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726EB66-ED85-C81C-C2B7-DBAAD49C1C01}"/>
                  </a:ext>
                </a:extLst>
              </p:cNvPr>
              <p:cNvSpPr txBox="1"/>
              <p:nvPr/>
            </p:nvSpPr>
            <p:spPr>
              <a:xfrm>
                <a:off x="1270828" y="4596345"/>
                <a:ext cx="17711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b="1" dirty="0"/>
                  <a:t> Spectroscopy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726EB66-ED85-C81C-C2B7-DBAAD49C1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0828" y="4596345"/>
                <a:ext cx="1771191" cy="369332"/>
              </a:xfrm>
              <a:prstGeom prst="rect">
                <a:avLst/>
              </a:prstGeom>
              <a:blipFill>
                <a:blip r:embed="rId4"/>
                <a:stretch>
                  <a:fillRect t="-3226" r="-2128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96B33710-3D54-13A0-FF01-FBC4015C5F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828" y="2504632"/>
            <a:ext cx="6177965" cy="18483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98E780-8498-2F76-18CA-9A4E4D9E4936}"/>
              </a:ext>
            </a:extLst>
          </p:cNvPr>
          <p:cNvSpPr txBox="1"/>
          <p:nvPr/>
        </p:nvSpPr>
        <p:spPr>
          <a:xfrm>
            <a:off x="3431142" y="4492648"/>
            <a:ext cx="19883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Forward Scattering</a:t>
            </a:r>
          </a:p>
          <a:p>
            <a:pPr algn="ctr"/>
            <a:r>
              <a:rPr lang="en-US" b="1" dirty="0"/>
              <a:t> Diffractive Physics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AB6550-6B64-33F2-29B5-6E2AAC54F446}"/>
              </a:ext>
            </a:extLst>
          </p:cNvPr>
          <p:cNvSpPr txBox="1"/>
          <p:nvPr/>
        </p:nvSpPr>
        <p:spPr>
          <a:xfrm>
            <a:off x="5588460" y="4492647"/>
            <a:ext cx="2129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Backward Scattering</a:t>
            </a:r>
          </a:p>
          <a:p>
            <a:pPr algn="ctr"/>
            <a:r>
              <a:rPr lang="en-US" b="1" dirty="0"/>
              <a:t> Hall C Efforts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2592FD09-E2B3-C86E-191B-7EBD197013BD}"/>
                  </a:ext>
                </a:extLst>
              </p:cNvPr>
              <p:cNvSpPr/>
              <p:nvPr/>
            </p:nvSpPr>
            <p:spPr>
              <a:xfrm>
                <a:off x="681547" y="780920"/>
                <a:ext cx="450839" cy="450839"/>
              </a:xfrm>
              <a:prstGeom prst="ellipse">
                <a:avLst/>
              </a:prstGeom>
              <a:effectLst>
                <a:outerShdw blurRad="40000" dist="23000" dir="5400000" sx="1000" sy="1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2592FD09-E2B3-C86E-191B-7EBD197013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47" y="780920"/>
                <a:ext cx="450839" cy="450839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effectLst>
                <a:outerShdw blurRad="40000" dist="23000" dir="5400000" sx="1000" sy="1000" rotWithShape="0">
                  <a:srgbClr val="000000">
                    <a:alpha val="35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405FA4D4-CB41-E0A3-5394-D8F2869F66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041001">
            <a:off x="1403110" y="1450149"/>
            <a:ext cx="1115675" cy="9620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624DC7C0-7D74-A56B-9ED8-7B1220805E35}"/>
                  </a:ext>
                </a:extLst>
              </p:cNvPr>
              <p:cNvSpPr/>
              <p:nvPr/>
            </p:nvSpPr>
            <p:spPr>
              <a:xfrm>
                <a:off x="7785552" y="761361"/>
                <a:ext cx="450839" cy="450839"/>
              </a:xfrm>
              <a:prstGeom prst="ellipse">
                <a:avLst/>
              </a:prstGeom>
              <a:effectLst>
                <a:outerShdw blurRad="40000" dist="23000" dir="5400000" sx="1000" sy="1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624DC7C0-7D74-A56B-9ED8-7B1220805E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5552" y="761361"/>
                <a:ext cx="450839" cy="450839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effectLst>
                <a:outerShdw blurRad="40000" dist="23000" dir="5400000" sx="1000" sy="1000" rotWithShape="0">
                  <a:srgbClr val="000000">
                    <a:alpha val="35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FDAEE68C-BA43-7322-D996-E0CA05BA1F35}"/>
                  </a:ext>
                </a:extLst>
              </p:cNvPr>
              <p:cNvSpPr/>
              <p:nvPr/>
            </p:nvSpPr>
            <p:spPr>
              <a:xfrm>
                <a:off x="480579" y="1771802"/>
                <a:ext cx="685799" cy="685799"/>
              </a:xfrm>
              <a:prstGeom prst="ellipse">
                <a:avLst/>
              </a:prstGeom>
              <a:effectLst>
                <a:outerShdw blurRad="40000" dist="50800" dir="5400000" sx="1000" sy="1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FDAEE68C-BA43-7322-D996-E0CA05BA1F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79" y="1771802"/>
                <a:ext cx="685799" cy="685799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effectLst>
                <a:outerShdw blurRad="40000" dist="50800" dir="5400000" sx="1000" sy="1000" rotWithShape="0">
                  <a:srgbClr val="000000">
                    <a:alpha val="35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Picture 37">
            <a:extLst>
              <a:ext uri="{FF2B5EF4-FFF2-40B4-BE49-F238E27FC236}">
                <a16:creationId xmlns:a16="http://schemas.microsoft.com/office/drawing/2014/main" id="{93DE1017-8470-ED67-EADD-580EF87E38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644754">
            <a:off x="1383956" y="771674"/>
            <a:ext cx="1141681" cy="984466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744ABAAF-F08A-5D47-EF11-60BFC1080137}"/>
              </a:ext>
            </a:extLst>
          </p:cNvPr>
          <p:cNvSpPr/>
          <p:nvPr/>
        </p:nvSpPr>
        <p:spPr>
          <a:xfrm>
            <a:off x="7753624" y="1357922"/>
            <a:ext cx="685798" cy="685798"/>
          </a:xfrm>
          <a:prstGeom prst="ellipse">
            <a:avLst/>
          </a:prstGeom>
          <a:gradFill flip="none" rotWithShape="1">
            <a:tileRect/>
          </a:gradFill>
          <a:effectLst>
            <a:outerShdw blurRad="40000" dist="50800" sx="1000" sy="1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CD76F92-B094-9958-1EDF-9F3D0DE9A32E}"/>
                  </a:ext>
                </a:extLst>
              </p:cNvPr>
              <p:cNvSpPr/>
              <p:nvPr/>
            </p:nvSpPr>
            <p:spPr>
              <a:xfrm>
                <a:off x="7727175" y="2162809"/>
                <a:ext cx="685799" cy="685799"/>
              </a:xfrm>
              <a:prstGeom prst="ellipse">
                <a:avLst/>
              </a:prstGeom>
              <a:effectLst>
                <a:outerShdw blurRad="40000" dist="50800" dir="5400000" sx="1000" sy="1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CD76F92-B094-9958-1EDF-9F3D0DE9A3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7175" y="2162809"/>
                <a:ext cx="685799" cy="685799"/>
              </a:xfrm>
              <a:prstGeom prst="ellipse">
                <a:avLst/>
              </a:prstGeom>
              <a:blipFill>
                <a:blip r:embed="rId10"/>
                <a:stretch>
                  <a:fillRect/>
                </a:stretch>
              </a:blipFill>
              <a:effectLst>
                <a:outerShdw blurRad="40000" dist="50800" dir="5400000" sx="1000" sy="1000" rotWithShape="0">
                  <a:srgbClr val="000000">
                    <a:alpha val="35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Oval 40">
            <a:extLst>
              <a:ext uri="{FF2B5EF4-FFF2-40B4-BE49-F238E27FC236}">
                <a16:creationId xmlns:a16="http://schemas.microsoft.com/office/drawing/2014/main" id="{DCE330BC-4E77-56CA-4D88-680799D4EDE4}"/>
              </a:ext>
            </a:extLst>
          </p:cNvPr>
          <p:cNvSpPr/>
          <p:nvPr/>
        </p:nvSpPr>
        <p:spPr>
          <a:xfrm>
            <a:off x="2997833" y="1006340"/>
            <a:ext cx="2767884" cy="1259876"/>
          </a:xfrm>
          <a:prstGeom prst="ellipse">
            <a:avLst/>
          </a:prstGeom>
          <a:effectLst>
            <a:outerShdw blurRad="40000" dist="20000" dir="5400000" sx="1000" sy="1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Reactions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6C79D773-99E6-219B-6141-D2267D8360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658219">
            <a:off x="6310143" y="1198803"/>
            <a:ext cx="1100587" cy="94903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FA347A8-D414-61C0-2C40-45C47E3506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155306">
            <a:off x="6111393" y="709643"/>
            <a:ext cx="1098945" cy="94761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08561C9-162B-61EF-EA73-05447C7852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644754">
            <a:off x="6218787" y="1678560"/>
            <a:ext cx="1141681" cy="9844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0950DDF-98AB-5D23-DF4F-6BFF92BABD63}"/>
                  </a:ext>
                </a:extLst>
              </p:cNvPr>
              <p:cNvSpPr txBox="1"/>
              <p:nvPr/>
            </p:nvSpPr>
            <p:spPr>
              <a:xfrm>
                <a:off x="7753624" y="1525380"/>
                <a:ext cx="68579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0950DDF-98AB-5D23-DF4F-6BFF92BAB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3624" y="1525380"/>
                <a:ext cx="685798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EED8BFEA-C984-5A14-3096-DCFE31BB0DC0}"/>
              </a:ext>
            </a:extLst>
          </p:cNvPr>
          <p:cNvSpPr/>
          <p:nvPr/>
        </p:nvSpPr>
        <p:spPr>
          <a:xfrm>
            <a:off x="3867519" y="3282363"/>
            <a:ext cx="420130" cy="24713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E98E47DA-F729-CB0E-927B-59856E05C958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6237" b="7510"/>
          <a:stretch>
            <a:fillRect/>
          </a:stretch>
        </p:blipFill>
        <p:spPr>
          <a:xfrm>
            <a:off x="4287649" y="3168077"/>
            <a:ext cx="322896" cy="5190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5D841BF-23CB-6F3C-4E71-DDBA2A0A3C13}"/>
                  </a:ext>
                </a:extLst>
              </p:cNvPr>
              <p:cNvSpPr txBox="1"/>
              <p:nvPr/>
            </p:nvSpPr>
            <p:spPr>
              <a:xfrm>
                <a:off x="-19289" y="5081723"/>
                <a:ext cx="9182577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Not many studies 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(782)</m:t>
                    </m:r>
                  </m:oMath>
                </a14:m>
                <a:r>
                  <a:rPr lang="en-US" dirty="0"/>
                  <a:t> exist so far</a:t>
                </a:r>
              </a:p>
              <a:p>
                <a:pPr marL="742950" lvl="1" indent="-285750">
                  <a:buFont typeface="Courier New" panose="02070309020205020404" pitchFamily="49" charset="0"/>
                  <a:buChar char="o"/>
                </a:pPr>
                <a:r>
                  <a:rPr lang="en-US" dirty="0"/>
                  <a:t>Excellent exclusive measurement of CLAS12 in Hall B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-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-channel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(782)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742950" lvl="1" indent="-285750">
                  <a:buFont typeface="Courier New" panose="02070309020205020404" pitchFamily="49" charset="0"/>
                  <a:buChar char="o"/>
                </a:pPr>
                <a:r>
                  <a:rPr lang="en-US" dirty="0"/>
                  <a:t>Complementary to Hall C efforts on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/>
                  <a:t>-channel studies	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(782)</m:t>
                    </m:r>
                  </m:oMath>
                </a14:m>
                <a:r>
                  <a:rPr lang="en-US" dirty="0"/>
                  <a:t> Studies: Bridge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and Deep Exclusive Physics</a:t>
                </a:r>
              </a:p>
              <a:p>
                <a:pPr marL="742950" lvl="1" indent="-285750">
                  <a:buFont typeface="Courier New" panose="02070309020205020404" pitchFamily="49" charset="0"/>
                  <a:buChar char="o"/>
                </a:pPr>
                <a:r>
                  <a:rPr lang="en-US" dirty="0"/>
                  <a:t>Fourth resonance region and extension to the non-resonance and transition regime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contribution to the amplitudes for DIS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5D841BF-23CB-6F3C-4E71-DDBA2A0A3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289" y="5081723"/>
                <a:ext cx="9182577" cy="1754326"/>
              </a:xfrm>
              <a:prstGeom prst="rect">
                <a:avLst/>
              </a:prstGeom>
              <a:blipFill>
                <a:blip r:embed="rId13"/>
                <a:stretch>
                  <a:fillRect l="-414" t="-2158" b="-4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01A27C9-D04C-499F-6A06-D4C295496151}"/>
                  </a:ext>
                </a:extLst>
              </p:cNvPr>
              <p:cNvSpPr txBox="1"/>
              <p:nvPr/>
            </p:nvSpPr>
            <p:spPr>
              <a:xfrm>
                <a:off x="6473142" y="3290500"/>
                <a:ext cx="62467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01A27C9-D04C-499F-6A06-D4C2954961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3142" y="3290500"/>
                <a:ext cx="624673" cy="276999"/>
              </a:xfrm>
              <a:prstGeom prst="rect">
                <a:avLst/>
              </a:prstGeom>
              <a:blipFill>
                <a:blip r:embed="rId14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DB58DC-A1E2-4878-5B25-48E79D7DF34D}"/>
                  </a:ext>
                </a:extLst>
              </p:cNvPr>
              <p:cNvSpPr txBox="1"/>
              <p:nvPr/>
            </p:nvSpPr>
            <p:spPr>
              <a:xfrm>
                <a:off x="3808887" y="3257771"/>
                <a:ext cx="57288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DB58DC-A1E2-4878-5B25-48E79D7DF3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87" y="3257771"/>
                <a:ext cx="572888" cy="276999"/>
              </a:xfrm>
              <a:prstGeom prst="rect">
                <a:avLst/>
              </a:prstGeom>
              <a:blipFill>
                <a:blip r:embed="rId15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2482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EEB6F-00F4-5DDD-ACA5-BD7B7B321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8BBE5E1-410F-0B6B-2927-836541822640}"/>
              </a:ext>
            </a:extLst>
          </p:cNvPr>
          <p:cNvSpPr txBox="1"/>
          <p:nvPr/>
        </p:nvSpPr>
        <p:spPr>
          <a:xfrm>
            <a:off x="4505093" y="65346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57" name="标题 1">
            <a:extLst>
              <a:ext uri="{FF2B5EF4-FFF2-40B4-BE49-F238E27FC236}">
                <a16:creationId xmlns:a16="http://schemas.microsoft.com/office/drawing/2014/main" id="{9B309D38-772B-0E6D-A333-67E9F4A53655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6857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cs typeface="Calibri"/>
              </a:rPr>
              <a:t>CLAS12 in Hall B at CEBAF at Jefferson Laboratory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5464774-9012-EEB7-5A74-802AFA06CF25}"/>
                  </a:ext>
                </a:extLst>
              </p:cNvPr>
              <p:cNvSpPr txBox="1"/>
              <p:nvPr/>
            </p:nvSpPr>
            <p:spPr>
              <a:xfrm>
                <a:off x="0" y="3736722"/>
                <a:ext cx="537519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CLAS12: State-of-the-art detector with CEBAF located in Hall B at Jefferson Laboratory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Large acceptance coverage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Fast DAQ/trigger rate and efficiency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Excellent tracking performance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Well calibrated forward ECAL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PID capability for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/>
                  <a:t> separation</a:t>
                </a:r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Excellent experiment for exclusive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(872)</m:t>
                    </m:r>
                  </m:oMath>
                </a14:m>
                <a:r>
                  <a:rPr lang="en-US" sz="2000" dirty="0"/>
                  <a:t> electroproduction cross section measurement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5464774-9012-EEB7-5A74-802AFA06CF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736722"/>
                <a:ext cx="5375190" cy="2862322"/>
              </a:xfrm>
              <a:prstGeom prst="rect">
                <a:avLst/>
              </a:prstGeom>
              <a:blipFill>
                <a:blip r:embed="rId3"/>
                <a:stretch>
                  <a:fillRect l="-943" t="-1327" r="-236" b="-30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Schematic of the CEBAF accelerator showing the four experimental halls... |  Download Scientific Diagram">
            <a:extLst>
              <a:ext uri="{FF2B5EF4-FFF2-40B4-BE49-F238E27FC236}">
                <a16:creationId xmlns:a16="http://schemas.microsoft.com/office/drawing/2014/main" id="{AA92F493-AEC7-13B3-0929-FDF68EBBB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8056" y="725361"/>
            <a:ext cx="3107810" cy="2971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470D3B-BE07-BC81-DA8E-C0B1A6C4D6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7" y="747405"/>
            <a:ext cx="3966519" cy="29745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8CEBB0-EC0B-528C-AF70-92470FBF70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9280" y="4017554"/>
            <a:ext cx="3474720" cy="284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22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781A4-579A-9D6C-2604-DFE71C901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1">
            <a:extLst>
              <a:ext uri="{FF2B5EF4-FFF2-40B4-BE49-F238E27FC236}">
                <a16:creationId xmlns:a16="http://schemas.microsoft.com/office/drawing/2014/main" id="{9F53F3E2-1EE8-1D4E-0A18-7BCA672F60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614"/>
            <a:ext cx="9144000" cy="68579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500" dirty="0">
                <a:latin typeface="Calibri"/>
                <a:cs typeface="Calibri"/>
              </a:rPr>
              <a:t>Decay Topology and Analysis Strategies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093663-046C-97AF-238C-28AE7EDFBF84}"/>
              </a:ext>
            </a:extLst>
          </p:cNvPr>
          <p:cNvSpPr txBox="1"/>
          <p:nvPr/>
        </p:nvSpPr>
        <p:spPr>
          <a:xfrm>
            <a:off x="4505093" y="65346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5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F8836F2-60B6-6B4A-F464-33784826DA55}"/>
              </a:ext>
            </a:extLst>
          </p:cNvPr>
          <p:cNvSpPr/>
          <p:nvPr/>
        </p:nvSpPr>
        <p:spPr>
          <a:xfrm>
            <a:off x="253214" y="940053"/>
            <a:ext cx="4210335" cy="4593021"/>
          </a:xfrm>
          <a:prstGeom prst="roundRect">
            <a:avLst/>
          </a:prstGeom>
          <a:noFill/>
          <a:ln w="25400">
            <a:solidFill>
              <a:srgbClr val="FF0000"/>
            </a:solidFill>
          </a:ln>
          <a:effectLst>
            <a:outerShdw blurRad="40000" dist="23000" dir="5400000" sx="1000" sy="1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F6D1140-8E78-6929-1703-B36EF48BC2F7}"/>
              </a:ext>
            </a:extLst>
          </p:cNvPr>
          <p:cNvSpPr/>
          <p:nvPr/>
        </p:nvSpPr>
        <p:spPr>
          <a:xfrm>
            <a:off x="4744479" y="940052"/>
            <a:ext cx="4126252" cy="4593021"/>
          </a:xfrm>
          <a:prstGeom prst="roundRect">
            <a:avLst/>
          </a:prstGeom>
          <a:noFill/>
          <a:ln w="25400">
            <a:solidFill>
              <a:srgbClr val="0432FF"/>
            </a:solidFill>
          </a:ln>
          <a:effectLst>
            <a:outerShdw blurRad="40000" dist="23000" dir="5400000" sx="1000" sy="1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B3843ED-717C-0E2A-97D9-CC27EC94C723}"/>
                  </a:ext>
                </a:extLst>
              </p:cNvPr>
              <p:cNvSpPr txBox="1"/>
              <p:nvPr/>
            </p:nvSpPr>
            <p:spPr>
              <a:xfrm flipH="1">
                <a:off x="515659" y="1092273"/>
                <a:ext cx="3760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𝑒𝑝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𝛾𝛾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B3843ED-717C-0E2A-97D9-CC27EC94C7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15659" y="1092273"/>
                <a:ext cx="3760500" cy="369332"/>
              </a:xfrm>
              <a:prstGeom prst="rect">
                <a:avLst/>
              </a:prstGeom>
              <a:blipFill>
                <a:blip r:embed="rId2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2B9DC2D-FE25-1507-C8DD-7EDC7AE082D5}"/>
                  </a:ext>
                </a:extLst>
              </p:cNvPr>
              <p:cNvSpPr txBox="1"/>
              <p:nvPr/>
            </p:nvSpPr>
            <p:spPr>
              <a:xfrm flipH="1">
                <a:off x="5418478" y="1088499"/>
                <a:ext cx="27787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𝑒𝑝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𝛾𝛾𝛾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2B9DC2D-FE25-1507-C8DD-7EDC7AE082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418478" y="1088499"/>
                <a:ext cx="2778724" cy="369332"/>
              </a:xfrm>
              <a:prstGeom prst="rect">
                <a:avLst/>
              </a:prstGeom>
              <a:blipFill>
                <a:blip r:embed="rId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7AC0898-D322-AC64-BEC1-9D3DAE791E13}"/>
                  </a:ext>
                </a:extLst>
              </p:cNvPr>
              <p:cNvSpPr txBox="1"/>
              <p:nvPr/>
            </p:nvSpPr>
            <p:spPr>
              <a:xfrm>
                <a:off x="1163947" y="3650731"/>
                <a:ext cx="6096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7AC0898-D322-AC64-BEC1-9D3DAE791E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947" y="3650731"/>
                <a:ext cx="6096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437D7208-A121-1DFD-3C9A-2D9292270502}"/>
              </a:ext>
            </a:extLst>
          </p:cNvPr>
          <p:cNvSpPr/>
          <p:nvPr/>
        </p:nvSpPr>
        <p:spPr>
          <a:xfrm>
            <a:off x="2461975" y="2496081"/>
            <a:ext cx="315310" cy="315310"/>
          </a:xfrm>
          <a:prstGeom prst="ellipse">
            <a:avLst/>
          </a:prstGeom>
          <a:gradFill flip="none" rotWithShape="1">
            <a:tileRect/>
          </a:gradFill>
          <a:effectLst>
            <a:outerShdw blurRad="40000" dist="50800" sx="13000" sy="13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163D817-98A8-594B-8A5E-CBB4CAD766FC}"/>
              </a:ext>
            </a:extLst>
          </p:cNvPr>
          <p:cNvSpPr/>
          <p:nvPr/>
        </p:nvSpPr>
        <p:spPr>
          <a:xfrm>
            <a:off x="2467229" y="3887542"/>
            <a:ext cx="315310" cy="315310"/>
          </a:xfrm>
          <a:prstGeom prst="ellipse">
            <a:avLst/>
          </a:prstGeom>
          <a:gradFill flip="none" rotWithShape="1">
            <a:tileRect/>
          </a:gradFill>
          <a:effectLst>
            <a:outerShdw blurRad="40000" dist="50800" sx="13000" sy="13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6A31B95-804E-A821-B204-678EEDA80659}"/>
              </a:ext>
            </a:extLst>
          </p:cNvPr>
          <p:cNvSpPr/>
          <p:nvPr/>
        </p:nvSpPr>
        <p:spPr>
          <a:xfrm>
            <a:off x="2461975" y="3159373"/>
            <a:ext cx="315310" cy="315310"/>
          </a:xfrm>
          <a:prstGeom prst="ellipse">
            <a:avLst/>
          </a:prstGeom>
          <a:gradFill flip="none" rotWithShape="1">
            <a:tileRect/>
          </a:gradFill>
          <a:effectLst>
            <a:outerShdw blurRad="40000" dist="50800" sx="13000" sy="13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2158BEC-74E0-BE5E-F764-C0C46205F5E9}"/>
                  </a:ext>
                </a:extLst>
              </p:cNvPr>
              <p:cNvSpPr txBox="1"/>
              <p:nvPr/>
            </p:nvSpPr>
            <p:spPr>
              <a:xfrm>
                <a:off x="2461975" y="2102001"/>
                <a:ext cx="138736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2158BEC-74E0-BE5E-F764-C0C46205F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1975" y="2102001"/>
                <a:ext cx="138736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073737-E172-C6DE-BEF1-02FE4D0FD750}"/>
                  </a:ext>
                </a:extLst>
              </p:cNvPr>
              <p:cNvSpPr txBox="1"/>
              <p:nvPr/>
            </p:nvSpPr>
            <p:spPr>
              <a:xfrm>
                <a:off x="1950264" y="4386668"/>
                <a:ext cx="138736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7073737-E172-C6DE-BEF1-02FE4D0FD7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0264" y="4386668"/>
                <a:ext cx="138736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0D80DED-21F5-0FF5-6E46-C56571B11174}"/>
                  </a:ext>
                </a:extLst>
              </p:cNvPr>
              <p:cNvSpPr txBox="1"/>
              <p:nvPr/>
            </p:nvSpPr>
            <p:spPr>
              <a:xfrm>
                <a:off x="2395909" y="3546466"/>
                <a:ext cx="12244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0D80DED-21F5-0FF5-6E46-C56571B11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5909" y="3546466"/>
                <a:ext cx="122445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>
            <a:extLst>
              <a:ext uri="{FF2B5EF4-FFF2-40B4-BE49-F238E27FC236}">
                <a16:creationId xmlns:a16="http://schemas.microsoft.com/office/drawing/2014/main" id="{4A8E6164-625F-BE0F-98DA-80A0ECC49DB8}"/>
              </a:ext>
            </a:extLst>
          </p:cNvPr>
          <p:cNvSpPr/>
          <p:nvPr/>
        </p:nvSpPr>
        <p:spPr>
          <a:xfrm>
            <a:off x="3741609" y="2755052"/>
            <a:ext cx="315310" cy="315310"/>
          </a:xfrm>
          <a:prstGeom prst="ellipse">
            <a:avLst/>
          </a:prstGeom>
          <a:gradFill flip="none" rotWithShape="1">
            <a:tileRect/>
          </a:gradFill>
          <a:effectLst>
            <a:outerShdw blurRad="40000" dist="50800" sx="13000" sy="1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E9E45B2-6F77-387D-541B-BDBA00CE47A6}"/>
              </a:ext>
            </a:extLst>
          </p:cNvPr>
          <p:cNvSpPr/>
          <p:nvPr/>
        </p:nvSpPr>
        <p:spPr>
          <a:xfrm>
            <a:off x="3741609" y="3537466"/>
            <a:ext cx="315310" cy="315310"/>
          </a:xfrm>
          <a:prstGeom prst="ellipse">
            <a:avLst/>
          </a:prstGeom>
          <a:gradFill flip="none" rotWithShape="1">
            <a:tileRect/>
          </a:gradFill>
          <a:effectLst>
            <a:outerShdw blurRad="40000" dist="50800" sx="13000" sy="1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04FA5DB-F73A-CE7B-9BCF-8001D428D1FF}"/>
              </a:ext>
            </a:extLst>
          </p:cNvPr>
          <p:cNvCxnSpPr/>
          <p:nvPr/>
        </p:nvCxnSpPr>
        <p:spPr>
          <a:xfrm flipV="1">
            <a:off x="1753916" y="2755052"/>
            <a:ext cx="524128" cy="315310"/>
          </a:xfrm>
          <a:prstGeom prst="straightConnector1">
            <a:avLst/>
          </a:prstGeom>
          <a:ln>
            <a:tailEnd type="triangle"/>
          </a:ln>
          <a:effectLst>
            <a:outerShdw blurRad="40000" dist="50800" sx="13000" sy="13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FD443D3-B64B-8732-7A01-8EC6CCCDD264}"/>
              </a:ext>
            </a:extLst>
          </p:cNvPr>
          <p:cNvCxnSpPr>
            <a:cxnSpLocks/>
          </p:cNvCxnSpPr>
          <p:nvPr/>
        </p:nvCxnSpPr>
        <p:spPr>
          <a:xfrm>
            <a:off x="1753916" y="3317028"/>
            <a:ext cx="536325" cy="0"/>
          </a:xfrm>
          <a:prstGeom prst="straightConnector1">
            <a:avLst/>
          </a:prstGeom>
          <a:ln>
            <a:tailEnd type="triangle"/>
          </a:ln>
          <a:effectLst>
            <a:outerShdw blurRad="40000" dist="50800" sx="13000" sy="13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525067F-1B10-D361-855F-25418655BC92}"/>
              </a:ext>
            </a:extLst>
          </p:cNvPr>
          <p:cNvCxnSpPr>
            <a:cxnSpLocks/>
          </p:cNvCxnSpPr>
          <p:nvPr/>
        </p:nvCxnSpPr>
        <p:spPr>
          <a:xfrm>
            <a:off x="1742091" y="3605288"/>
            <a:ext cx="547777" cy="365969"/>
          </a:xfrm>
          <a:prstGeom prst="straightConnector1">
            <a:avLst/>
          </a:prstGeom>
          <a:ln>
            <a:tailEnd type="triangle"/>
          </a:ln>
          <a:effectLst>
            <a:outerShdw blurRad="40000" dist="50800" sx="13000" sy="13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12CB349-8996-0F42-704C-386AD5A53F53}"/>
              </a:ext>
            </a:extLst>
          </p:cNvPr>
          <p:cNvCxnSpPr>
            <a:cxnSpLocks/>
          </p:cNvCxnSpPr>
          <p:nvPr/>
        </p:nvCxnSpPr>
        <p:spPr>
          <a:xfrm flipV="1">
            <a:off x="2991060" y="2908031"/>
            <a:ext cx="547777" cy="310055"/>
          </a:xfrm>
          <a:prstGeom prst="straightConnector1">
            <a:avLst/>
          </a:prstGeom>
          <a:ln>
            <a:tailEnd type="triangle"/>
          </a:ln>
          <a:effectLst>
            <a:outerShdw blurRad="40000" dist="50800" sx="13000" sy="13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34D00BF-A2BF-C789-E236-6F59CA0C3B75}"/>
              </a:ext>
            </a:extLst>
          </p:cNvPr>
          <p:cNvCxnSpPr>
            <a:cxnSpLocks/>
          </p:cNvCxnSpPr>
          <p:nvPr/>
        </p:nvCxnSpPr>
        <p:spPr>
          <a:xfrm>
            <a:off x="3024375" y="3407143"/>
            <a:ext cx="588483" cy="243588"/>
          </a:xfrm>
          <a:prstGeom prst="straightConnector1">
            <a:avLst/>
          </a:prstGeom>
          <a:ln>
            <a:tailEnd type="triangle"/>
          </a:ln>
          <a:effectLst>
            <a:outerShdw blurRad="40000" dist="50800" sx="13000" sy="13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C9262D69-9AEC-9A1F-57DF-29014EF85B46}"/>
              </a:ext>
            </a:extLst>
          </p:cNvPr>
          <p:cNvSpPr/>
          <p:nvPr/>
        </p:nvSpPr>
        <p:spPr>
          <a:xfrm>
            <a:off x="7088320" y="3695627"/>
            <a:ext cx="315310" cy="315310"/>
          </a:xfrm>
          <a:prstGeom prst="ellipse">
            <a:avLst/>
          </a:prstGeom>
          <a:effectLst>
            <a:outerShdw blurRad="40000" dist="50800" dir="5400000" sx="1000" sy="1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D6C124C-3A95-BA49-37D9-55174F7C0E31}"/>
                  </a:ext>
                </a:extLst>
              </p:cNvPr>
              <p:cNvSpPr txBox="1"/>
              <p:nvPr/>
            </p:nvSpPr>
            <p:spPr>
              <a:xfrm>
                <a:off x="6585673" y="4128808"/>
                <a:ext cx="122445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D6C124C-3A95-BA49-37D9-55174F7C0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5673" y="4128808"/>
                <a:ext cx="122445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D7CC2276-A19C-D5DE-D0F3-12881679C8CA}"/>
              </a:ext>
            </a:extLst>
          </p:cNvPr>
          <p:cNvSpPr/>
          <p:nvPr/>
        </p:nvSpPr>
        <p:spPr>
          <a:xfrm>
            <a:off x="8370560" y="3339590"/>
            <a:ext cx="315310" cy="315310"/>
          </a:xfrm>
          <a:prstGeom prst="ellipse">
            <a:avLst/>
          </a:prstGeom>
          <a:effectLst>
            <a:outerShdw blurRad="40000" dist="50800" dir="5400000" sx="1000" sy="1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36568B9-0B60-6D75-BFC5-6E743AC9C808}"/>
              </a:ext>
            </a:extLst>
          </p:cNvPr>
          <p:cNvSpPr/>
          <p:nvPr/>
        </p:nvSpPr>
        <p:spPr>
          <a:xfrm>
            <a:off x="8370560" y="4122004"/>
            <a:ext cx="315310" cy="315310"/>
          </a:xfrm>
          <a:prstGeom prst="ellipse">
            <a:avLst/>
          </a:prstGeom>
          <a:effectLst>
            <a:outerShdw blurRad="40000" dist="50800" dir="5400000" sx="1000" sy="1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F967349-A7D0-2DA8-D429-D583437EE6AF}"/>
              </a:ext>
            </a:extLst>
          </p:cNvPr>
          <p:cNvCxnSpPr>
            <a:cxnSpLocks/>
          </p:cNvCxnSpPr>
          <p:nvPr/>
        </p:nvCxnSpPr>
        <p:spPr>
          <a:xfrm>
            <a:off x="6474378" y="3563666"/>
            <a:ext cx="512556" cy="224606"/>
          </a:xfrm>
          <a:prstGeom prst="straightConnector1">
            <a:avLst/>
          </a:prstGeom>
          <a:ln>
            <a:tailEnd type="triangle"/>
          </a:ln>
          <a:effectLst>
            <a:outerShdw blurRad="40000" dist="50800" dir="5400000" sx="1000" sy="1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84EDAE3-AF39-7DD9-F52B-BE08624969C5}"/>
              </a:ext>
            </a:extLst>
          </p:cNvPr>
          <p:cNvCxnSpPr>
            <a:cxnSpLocks/>
          </p:cNvCxnSpPr>
          <p:nvPr/>
        </p:nvCxnSpPr>
        <p:spPr>
          <a:xfrm flipV="1">
            <a:off x="7620011" y="3492569"/>
            <a:ext cx="547777" cy="310055"/>
          </a:xfrm>
          <a:prstGeom prst="straightConnector1">
            <a:avLst/>
          </a:prstGeom>
          <a:ln>
            <a:tailEnd type="triangle"/>
          </a:ln>
          <a:effectLst>
            <a:outerShdw blurRad="40000" dist="50800" dir="5400000" sx="1000" sy="1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B7941A6-FD4B-6601-F29A-AD82B95BE8D7}"/>
              </a:ext>
            </a:extLst>
          </p:cNvPr>
          <p:cNvCxnSpPr>
            <a:cxnSpLocks/>
          </p:cNvCxnSpPr>
          <p:nvPr/>
        </p:nvCxnSpPr>
        <p:spPr>
          <a:xfrm>
            <a:off x="7653326" y="3991681"/>
            <a:ext cx="588483" cy="243588"/>
          </a:xfrm>
          <a:prstGeom prst="straightConnector1">
            <a:avLst/>
          </a:prstGeom>
          <a:ln>
            <a:tailEnd type="triangle"/>
          </a:ln>
          <a:effectLst>
            <a:outerShdw blurRad="40000" dist="50800" dir="5400000" sx="1000" sy="1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C270B50-0C9E-B765-C639-0C1D830AABB8}"/>
                  </a:ext>
                </a:extLst>
              </p:cNvPr>
              <p:cNvSpPr txBox="1"/>
              <p:nvPr/>
            </p:nvSpPr>
            <p:spPr>
              <a:xfrm>
                <a:off x="5698788" y="3731132"/>
                <a:ext cx="6096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C270B50-0C9E-B765-C639-0C1D830AAB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788" y="3731132"/>
                <a:ext cx="60960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Oval 32">
            <a:extLst>
              <a:ext uri="{FF2B5EF4-FFF2-40B4-BE49-F238E27FC236}">
                <a16:creationId xmlns:a16="http://schemas.microsoft.com/office/drawing/2014/main" id="{E433EBE3-944B-7C24-2E94-4097BB2A6511}"/>
              </a:ext>
            </a:extLst>
          </p:cNvPr>
          <p:cNvSpPr/>
          <p:nvPr/>
        </p:nvSpPr>
        <p:spPr>
          <a:xfrm>
            <a:off x="7088320" y="2729192"/>
            <a:ext cx="315310" cy="315310"/>
          </a:xfrm>
          <a:prstGeom prst="ellipse">
            <a:avLst/>
          </a:prstGeom>
          <a:effectLst>
            <a:outerShdw blurRad="40000" dist="50800" dir="5400000" sx="1000" sy="1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CBDF457-C6BC-8E53-A9A5-A74ACBACE64E}"/>
              </a:ext>
            </a:extLst>
          </p:cNvPr>
          <p:cNvCxnSpPr>
            <a:cxnSpLocks/>
          </p:cNvCxnSpPr>
          <p:nvPr/>
        </p:nvCxnSpPr>
        <p:spPr>
          <a:xfrm flipV="1">
            <a:off x="6492295" y="2987918"/>
            <a:ext cx="489723" cy="308810"/>
          </a:xfrm>
          <a:prstGeom prst="straightConnector1">
            <a:avLst/>
          </a:prstGeom>
          <a:ln>
            <a:tailEnd type="triangle"/>
          </a:ln>
          <a:effectLst>
            <a:outerShdw blurRad="40000" dist="50800" dir="5400000" sx="1000" sy="1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25767C9-CE4D-6BB6-D3A8-996DFE6B5112}"/>
                  </a:ext>
                </a:extLst>
              </p:cNvPr>
              <p:cNvSpPr txBox="1"/>
              <p:nvPr/>
            </p:nvSpPr>
            <p:spPr>
              <a:xfrm>
                <a:off x="3662930" y="2255890"/>
                <a:ext cx="7365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25767C9-CE4D-6BB6-D3A8-996DFE6B5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2930" y="2255890"/>
                <a:ext cx="736591" cy="369332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3B238ED-9797-BCD4-4EB7-720D20C7D9B6}"/>
                  </a:ext>
                </a:extLst>
              </p:cNvPr>
              <p:cNvSpPr txBox="1"/>
              <p:nvPr/>
            </p:nvSpPr>
            <p:spPr>
              <a:xfrm>
                <a:off x="3658092" y="4007320"/>
                <a:ext cx="7365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3B238ED-9797-BCD4-4EB7-720D20C7D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8092" y="4007320"/>
                <a:ext cx="736591" cy="369332"/>
              </a:xfrm>
              <a:prstGeom prst="rect">
                <a:avLst/>
              </a:prstGeom>
              <a:blipFill>
                <a:blip r:embed="rId11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916F2EC-9BC4-7936-2EE5-AEBAF1F4F798}"/>
                  </a:ext>
                </a:extLst>
              </p:cNvPr>
              <p:cNvSpPr txBox="1"/>
              <p:nvPr/>
            </p:nvSpPr>
            <p:spPr>
              <a:xfrm>
                <a:off x="8159919" y="2847147"/>
                <a:ext cx="7365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916F2EC-9BC4-7936-2EE5-AEBAF1F4F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919" y="2847147"/>
                <a:ext cx="736591" cy="369332"/>
              </a:xfrm>
              <a:prstGeom prst="rect">
                <a:avLst/>
              </a:prstGeom>
              <a:blipFill>
                <a:blip r:embed="rId12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89803B2-5416-A282-5F7D-D61702EAD5E9}"/>
                  </a:ext>
                </a:extLst>
              </p:cNvPr>
              <p:cNvSpPr txBox="1"/>
              <p:nvPr/>
            </p:nvSpPr>
            <p:spPr>
              <a:xfrm>
                <a:off x="8197202" y="4521876"/>
                <a:ext cx="7365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89803B2-5416-A282-5F7D-D61702EAD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7202" y="4521876"/>
                <a:ext cx="736591" cy="369332"/>
              </a:xfrm>
              <a:prstGeom prst="rect">
                <a:avLst/>
              </a:prstGeom>
              <a:blipFill>
                <a:blip r:embed="rId12"/>
                <a:stretch>
                  <a:fillRect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Oval 40">
            <a:extLst>
              <a:ext uri="{FF2B5EF4-FFF2-40B4-BE49-F238E27FC236}">
                <a16:creationId xmlns:a16="http://schemas.microsoft.com/office/drawing/2014/main" id="{EEBC105C-CC9D-B80F-DBB1-1059E9CF8370}"/>
              </a:ext>
            </a:extLst>
          </p:cNvPr>
          <p:cNvSpPr/>
          <p:nvPr/>
        </p:nvSpPr>
        <p:spPr>
          <a:xfrm>
            <a:off x="4983271" y="4275255"/>
            <a:ext cx="315310" cy="315310"/>
          </a:xfrm>
          <a:prstGeom prst="ellipse">
            <a:avLst/>
          </a:prstGeom>
          <a:effectLst>
            <a:outerShdw blurRad="40000" dist="50800" dir="5400000" sx="1000" sy="1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059659F-AA03-B8F5-85D6-3B4C56812E03}"/>
              </a:ext>
            </a:extLst>
          </p:cNvPr>
          <p:cNvSpPr/>
          <p:nvPr/>
        </p:nvSpPr>
        <p:spPr>
          <a:xfrm>
            <a:off x="502321" y="4285080"/>
            <a:ext cx="315310" cy="315310"/>
          </a:xfrm>
          <a:prstGeom prst="ellipse">
            <a:avLst/>
          </a:prstGeom>
          <a:effectLst>
            <a:outerShdw blurRad="40000" dist="23000" dir="5400000" sx="1000" sy="1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19E36A4-B063-B8B1-3CBC-1ADE1E1E798A}"/>
              </a:ext>
            </a:extLst>
          </p:cNvPr>
          <p:cNvCxnSpPr>
            <a:cxnSpLocks/>
          </p:cNvCxnSpPr>
          <p:nvPr/>
        </p:nvCxnSpPr>
        <p:spPr>
          <a:xfrm>
            <a:off x="647626" y="3407143"/>
            <a:ext cx="0" cy="6129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BA347B3-72AB-5C61-6613-914CCCFA8EDF}"/>
              </a:ext>
            </a:extLst>
          </p:cNvPr>
          <p:cNvCxnSpPr>
            <a:cxnSpLocks/>
          </p:cNvCxnSpPr>
          <p:nvPr/>
        </p:nvCxnSpPr>
        <p:spPr>
          <a:xfrm flipV="1">
            <a:off x="775711" y="2286667"/>
            <a:ext cx="467721" cy="442525"/>
          </a:xfrm>
          <a:prstGeom prst="straightConnector1">
            <a:avLst/>
          </a:prstGeom>
          <a:ln>
            <a:tailEnd type="triangle"/>
          </a:ln>
          <a:effectLst>
            <a:outerShdw blurRad="40000" dist="50800" sx="13000" sy="13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5" name="Picture 2" descr="85 Collision Emoticons Royalty-Free Images, Stock Photos ...">
            <a:extLst>
              <a:ext uri="{FF2B5EF4-FFF2-40B4-BE49-F238E27FC236}">
                <a16:creationId xmlns:a16="http://schemas.microsoft.com/office/drawing/2014/main" id="{35885B1A-B7E1-9B4E-6852-6A0E9CEE3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75" y="2834824"/>
            <a:ext cx="471075" cy="47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449AC80-D8E2-5267-C048-7ADA126870C5}"/>
              </a:ext>
            </a:extLst>
          </p:cNvPr>
          <p:cNvCxnSpPr>
            <a:cxnSpLocks/>
          </p:cNvCxnSpPr>
          <p:nvPr/>
        </p:nvCxnSpPr>
        <p:spPr>
          <a:xfrm>
            <a:off x="836050" y="3120248"/>
            <a:ext cx="407382" cy="176298"/>
          </a:xfrm>
          <a:prstGeom prst="straightConnector1">
            <a:avLst/>
          </a:prstGeom>
          <a:ln>
            <a:tailEnd type="triangle"/>
          </a:ln>
          <a:effectLst>
            <a:outerShdw blurRad="40000" dist="50800" sx="13000" sy="13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7" name="Picture 2" descr="85 Collision Emoticons Royalty-Free Images, Stock Photos ...">
            <a:extLst>
              <a:ext uri="{FF2B5EF4-FFF2-40B4-BE49-F238E27FC236}">
                <a16:creationId xmlns:a16="http://schemas.microsoft.com/office/drawing/2014/main" id="{1EF761E0-B11A-0AD9-6773-F3D567B37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425" y="2972859"/>
            <a:ext cx="471075" cy="47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C48E7B9-8390-D674-3552-74549B6B050B}"/>
              </a:ext>
            </a:extLst>
          </p:cNvPr>
          <p:cNvCxnSpPr>
            <a:cxnSpLocks/>
          </p:cNvCxnSpPr>
          <p:nvPr/>
        </p:nvCxnSpPr>
        <p:spPr>
          <a:xfrm flipV="1">
            <a:off x="5214371" y="2507929"/>
            <a:ext cx="467721" cy="442525"/>
          </a:xfrm>
          <a:prstGeom prst="straightConnector1">
            <a:avLst/>
          </a:prstGeom>
          <a:ln>
            <a:tailEnd type="triangle"/>
          </a:ln>
          <a:effectLst>
            <a:outerShdw blurRad="40000" dist="50800" dir="5400000" sx="1000" sy="1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695CC1C-ADD5-673C-4598-D915D625B603}"/>
              </a:ext>
            </a:extLst>
          </p:cNvPr>
          <p:cNvCxnSpPr>
            <a:cxnSpLocks/>
          </p:cNvCxnSpPr>
          <p:nvPr/>
        </p:nvCxnSpPr>
        <p:spPr>
          <a:xfrm>
            <a:off x="5298581" y="3202125"/>
            <a:ext cx="407382" cy="176298"/>
          </a:xfrm>
          <a:prstGeom prst="straightConnector1">
            <a:avLst/>
          </a:prstGeom>
          <a:ln>
            <a:tailEnd type="triangle"/>
          </a:ln>
          <a:effectLst>
            <a:outerShdw blurRad="40000" dist="50800" dir="5400000" sx="1000" sy="1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414845E-1FC6-95BE-EF4E-DCAF293BCBCA}"/>
              </a:ext>
            </a:extLst>
          </p:cNvPr>
          <p:cNvCxnSpPr>
            <a:cxnSpLocks/>
          </p:cNvCxnSpPr>
          <p:nvPr/>
        </p:nvCxnSpPr>
        <p:spPr>
          <a:xfrm>
            <a:off x="5123937" y="3537466"/>
            <a:ext cx="0" cy="612920"/>
          </a:xfrm>
          <a:prstGeom prst="straightConnector1">
            <a:avLst/>
          </a:prstGeom>
          <a:ln>
            <a:tailEnd type="triangle"/>
          </a:ln>
          <a:effectLst>
            <a:outerShdw blurRad="40000" dist="50800" dir="5400000" sx="1000" sy="1000" rotWithShape="0">
              <a:srgbClr val="000000">
                <a:alpha val="38000"/>
              </a:srgbClr>
            </a:outerShdw>
          </a:effec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92FEEC5-9D1C-CC30-C7A3-32FC9C813FA7}"/>
                  </a:ext>
                </a:extLst>
              </p:cNvPr>
              <p:cNvSpPr txBox="1"/>
              <p:nvPr/>
            </p:nvSpPr>
            <p:spPr>
              <a:xfrm>
                <a:off x="6246858" y="1958009"/>
                <a:ext cx="2479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92FEEC5-9D1C-CC30-C7A3-32FC9C813F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6858" y="1958009"/>
                <a:ext cx="247952" cy="276999"/>
              </a:xfrm>
              <a:prstGeom prst="rect">
                <a:avLst/>
              </a:prstGeom>
              <a:blipFill>
                <a:blip r:embed="rId14"/>
                <a:stretch>
                  <a:fillRect l="-15000" r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EC9678D-64AB-8E8A-0371-69A4A676776B}"/>
                  </a:ext>
                </a:extLst>
              </p:cNvPr>
              <p:cNvSpPr txBox="1"/>
              <p:nvPr/>
            </p:nvSpPr>
            <p:spPr>
              <a:xfrm>
                <a:off x="5334864" y="4719027"/>
                <a:ext cx="2550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EC9678D-64AB-8E8A-0371-69A4A6767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864" y="4719027"/>
                <a:ext cx="255070" cy="276999"/>
              </a:xfrm>
              <a:prstGeom prst="rect">
                <a:avLst/>
              </a:prstGeom>
              <a:blipFill>
                <a:blip r:embed="rId15"/>
                <a:stretch>
                  <a:fillRect l="-23810" r="-4762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79FF272-3A03-C21C-2E17-A19A210137C4}"/>
                  </a:ext>
                </a:extLst>
              </p:cNvPr>
              <p:cNvSpPr txBox="1"/>
              <p:nvPr/>
            </p:nvSpPr>
            <p:spPr>
              <a:xfrm>
                <a:off x="882036" y="4617500"/>
                <a:ext cx="2550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79FF272-3A03-C21C-2E17-A19A21013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36" y="4617500"/>
                <a:ext cx="255070" cy="276999"/>
              </a:xfrm>
              <a:prstGeom prst="rect">
                <a:avLst/>
              </a:prstGeom>
              <a:blipFill>
                <a:blip r:embed="rId16"/>
                <a:stretch>
                  <a:fillRect l="-23810" r="-4762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493C828-A25B-0641-72DB-94E03501C345}"/>
                  </a:ext>
                </a:extLst>
              </p:cNvPr>
              <p:cNvSpPr txBox="1"/>
              <p:nvPr/>
            </p:nvSpPr>
            <p:spPr>
              <a:xfrm>
                <a:off x="1763433" y="1559166"/>
                <a:ext cx="2479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493C828-A25B-0641-72DB-94E03501C3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433" y="1559166"/>
                <a:ext cx="247952" cy="276999"/>
              </a:xfrm>
              <a:prstGeom prst="rect">
                <a:avLst/>
              </a:prstGeom>
              <a:blipFill>
                <a:blip r:embed="rId17"/>
                <a:stretch>
                  <a:fillRect l="-9524" r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FFA70BC-A296-A8E6-D035-D064A86473DC}"/>
                  </a:ext>
                </a:extLst>
              </p:cNvPr>
              <p:cNvSpPr txBox="1"/>
              <p:nvPr/>
            </p:nvSpPr>
            <p:spPr>
              <a:xfrm>
                <a:off x="7184471" y="2233033"/>
                <a:ext cx="73659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FFA70BC-A296-A8E6-D035-D064A86473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471" y="2233033"/>
                <a:ext cx="736591" cy="369332"/>
              </a:xfrm>
              <a:prstGeom prst="rect">
                <a:avLst/>
              </a:prstGeom>
              <a:blipFill>
                <a:blip r:embed="rId1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73661D2-663B-0A94-78D7-CC3573BAE664}"/>
                  </a:ext>
                </a:extLst>
              </p:cNvPr>
              <p:cNvSpPr txBox="1"/>
              <p:nvPr/>
            </p:nvSpPr>
            <p:spPr>
              <a:xfrm>
                <a:off x="-33454" y="5597649"/>
                <a:ext cx="896724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Full CLAS12 RG-A fall 2018 dataset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Fully reconstructed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782</m:t>
                        </m:r>
                      </m:e>
                    </m:d>
                  </m:oMath>
                </a14:m>
                <a:r>
                  <a:rPr lang="en-US" sz="2000" dirty="0"/>
                  <a:t> from decay daughters based on event information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Exclusivity further classified according to missing mass selection 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73661D2-663B-0A94-78D7-CC3573BAE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3454" y="5597649"/>
                <a:ext cx="8967247" cy="1015663"/>
              </a:xfrm>
              <a:prstGeom prst="rect">
                <a:avLst/>
              </a:prstGeom>
              <a:blipFill>
                <a:blip r:embed="rId19"/>
                <a:stretch>
                  <a:fillRect l="-566" t="-2469" b="-9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>
            <a:extLst>
              <a:ext uri="{FF2B5EF4-FFF2-40B4-BE49-F238E27FC236}">
                <a16:creationId xmlns:a16="http://schemas.microsoft.com/office/drawing/2014/main" id="{AD6FFA89-C663-811A-7EBB-6A6BC8573569}"/>
              </a:ext>
            </a:extLst>
          </p:cNvPr>
          <p:cNvSpPr txBox="1"/>
          <p:nvPr/>
        </p:nvSpPr>
        <p:spPr>
          <a:xfrm>
            <a:off x="647626" y="4914063"/>
            <a:ext cx="34843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Channel 1 BR = 89.2%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DA90972-197B-7B94-72BF-1681DE11553A}"/>
              </a:ext>
            </a:extLst>
          </p:cNvPr>
          <p:cNvSpPr txBox="1"/>
          <p:nvPr/>
        </p:nvSpPr>
        <p:spPr>
          <a:xfrm>
            <a:off x="5521022" y="4908130"/>
            <a:ext cx="27337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Channel 2 BR = 8.33% 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7DF54AF-0D2A-50BF-401B-BFAB95CA62D8}"/>
              </a:ext>
            </a:extLst>
          </p:cNvPr>
          <p:cNvSpPr/>
          <p:nvPr/>
        </p:nvSpPr>
        <p:spPr>
          <a:xfrm>
            <a:off x="5827087" y="2223209"/>
            <a:ext cx="315310" cy="315310"/>
          </a:xfrm>
          <a:prstGeom prst="ellipse">
            <a:avLst/>
          </a:prstGeom>
          <a:effectLst>
            <a:outerShdw blurRad="40000" dist="50800" dir="5400000" sx="1000" sy="1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6F07E9E-7D4E-B524-0A21-A2F31A79C163}"/>
              </a:ext>
            </a:extLst>
          </p:cNvPr>
          <p:cNvSpPr/>
          <p:nvPr/>
        </p:nvSpPr>
        <p:spPr>
          <a:xfrm>
            <a:off x="1349171" y="3155833"/>
            <a:ext cx="315310" cy="315310"/>
          </a:xfrm>
          <a:prstGeom prst="ellipse">
            <a:avLst/>
          </a:prstGeom>
          <a:gradFill flip="none" rotWithShape="1">
            <a:tileRect/>
          </a:gradFill>
          <a:effectLst>
            <a:outerShdw blurRad="40000" dist="50800" sx="13000" sy="1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A660040-BCC0-353D-9754-7A3CE552E346}"/>
              </a:ext>
            </a:extLst>
          </p:cNvPr>
          <p:cNvSpPr/>
          <p:nvPr/>
        </p:nvSpPr>
        <p:spPr>
          <a:xfrm>
            <a:off x="5908735" y="3271345"/>
            <a:ext cx="315310" cy="315310"/>
          </a:xfrm>
          <a:prstGeom prst="ellipse">
            <a:avLst/>
          </a:prstGeom>
          <a:gradFill flip="none" rotWithShape="1">
            <a:tileRect/>
          </a:gradFill>
          <a:effectLst>
            <a:outerShdw blurRad="40000" dist="50800" sx="13000" sy="1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A4E2E9A-B01A-DC3E-36AA-2E33D1B1EE44}"/>
              </a:ext>
            </a:extLst>
          </p:cNvPr>
          <p:cNvSpPr/>
          <p:nvPr/>
        </p:nvSpPr>
        <p:spPr>
          <a:xfrm>
            <a:off x="1349171" y="1966891"/>
            <a:ext cx="315310" cy="315310"/>
          </a:xfrm>
          <a:prstGeom prst="ellipse">
            <a:avLst/>
          </a:prstGeom>
          <a:effectLst>
            <a:outerShdw blurRad="40000" dist="50800" dir="5400000" sx="1000" sy="1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896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97B73-C292-D0D7-893D-43E4A93A6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700B4CB-65EB-353B-3789-745C5C70024A}"/>
              </a:ext>
            </a:extLst>
          </p:cNvPr>
          <p:cNvSpPr txBox="1"/>
          <p:nvPr/>
        </p:nvSpPr>
        <p:spPr>
          <a:xfrm>
            <a:off x="4505093" y="65346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6</a:t>
            </a:r>
          </a:p>
        </p:txBody>
      </p:sp>
      <p:sp>
        <p:nvSpPr>
          <p:cNvPr id="57" name="标题 1">
            <a:extLst>
              <a:ext uri="{FF2B5EF4-FFF2-40B4-BE49-F238E27FC236}">
                <a16:creationId xmlns:a16="http://schemas.microsoft.com/office/drawing/2014/main" id="{AFBFC538-0DDF-3E20-07F0-E740BD3BBDC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6857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cs typeface="Calibri"/>
              </a:rPr>
              <a:t>Missing Mass Distributions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731137E-74EB-F8C4-7BE9-9352D6822BD4}"/>
                  </a:ext>
                </a:extLst>
              </p:cNvPr>
              <p:cNvSpPr txBox="1"/>
              <p:nvPr/>
            </p:nvSpPr>
            <p:spPr>
              <a:xfrm>
                <a:off x="0" y="3946158"/>
                <a:ext cx="5535827" cy="262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Reaction: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𝑒𝑝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𝛾𝛾</m:t>
                    </m:r>
                  </m:oMath>
                </a14:m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Require: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(782)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𝑃𝐷𝐺</m:t>
                            </m:r>
                          </m:sup>
                        </m:sSub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&lt;0.05</m:t>
                    </m:r>
                  </m:oMath>
                </a14:m>
                <a:r>
                  <a:rPr lang="en-US" sz="2000" dirty="0"/>
                  <a:t> GeV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Black dashed line are PDG values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Orange dashed lines are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000" dirty="0"/>
                  <a:t> cut ranges near the PDG values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Reconstruction sanity check: strong agreement between exclusive and missing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000" dirty="0"/>
                  <a:t> events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731137E-74EB-F8C4-7BE9-9352D6822B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46158"/>
                <a:ext cx="5535827" cy="2623282"/>
              </a:xfrm>
              <a:prstGeom prst="rect">
                <a:avLst/>
              </a:prstGeom>
              <a:blipFill>
                <a:blip r:embed="rId3"/>
                <a:stretch>
                  <a:fillRect l="-917" t="-962" r="-459" b="-2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D2338334-3567-20E0-96B2-213F77132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85800"/>
            <a:ext cx="3334682" cy="3200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60A7BB-A379-A1D5-7416-5953CFA023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5187" y="685800"/>
            <a:ext cx="3334682" cy="3200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E5AAEB-5564-1F3B-679B-7A074151F0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9318" y="3641986"/>
            <a:ext cx="3334682" cy="3200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171624A-FDC9-A136-A873-DF5875492A6D}"/>
              </a:ext>
            </a:extLst>
          </p:cNvPr>
          <p:cNvSpPr txBox="1"/>
          <p:nvPr/>
        </p:nvSpPr>
        <p:spPr>
          <a:xfrm>
            <a:off x="4083908" y="2984156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D4CB3EA0-F0FE-4259-405D-203653770BA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6347539"/>
                  </p:ext>
                </p:extLst>
              </p:nvPr>
            </p:nvGraphicFramePr>
            <p:xfrm>
              <a:off x="6178573" y="821762"/>
              <a:ext cx="2878930" cy="251221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00649">
                      <a:extLst>
                        <a:ext uri="{9D8B030D-6E8A-4147-A177-3AD203B41FA5}">
                          <a16:colId xmlns:a16="http://schemas.microsoft.com/office/drawing/2014/main" val="1042591660"/>
                        </a:ext>
                      </a:extLst>
                    </a:gridCol>
                    <a:gridCol w="1278281">
                      <a:extLst>
                        <a:ext uri="{9D8B030D-6E8A-4147-A177-3AD203B41FA5}">
                          <a16:colId xmlns:a16="http://schemas.microsoft.com/office/drawing/2014/main" val="3207050950"/>
                        </a:ext>
                      </a:extLst>
                    </a:gridCol>
                  </a:tblGrid>
                  <a:tr h="6047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Event Topology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Percent Statistics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98682241"/>
                      </a:ext>
                    </a:extLst>
                  </a:tr>
                  <a:tr h="46803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Fully Exclusive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1.69%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57774442"/>
                      </a:ext>
                    </a:extLst>
                  </a:tr>
                  <a:tr h="46803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Missing</a:t>
                          </a:r>
                          <a:r>
                            <a:rPr lang="en-US" baseline="0" dirty="0"/>
                            <a:t> Proton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2.03%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5758562"/>
                      </a:ext>
                    </a:extLst>
                  </a:tr>
                  <a:tr h="46803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Missing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oMath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51.7%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02695695"/>
                      </a:ext>
                    </a:extLst>
                  </a:tr>
                  <a:tr h="468034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Missing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oMath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44.6%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540197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D4CB3EA0-F0FE-4259-405D-203653770BA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06347539"/>
                  </p:ext>
                </p:extLst>
              </p:nvPr>
            </p:nvGraphicFramePr>
            <p:xfrm>
              <a:off x="6178573" y="821762"/>
              <a:ext cx="2878930" cy="251221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00649">
                      <a:extLst>
                        <a:ext uri="{9D8B030D-6E8A-4147-A177-3AD203B41FA5}">
                          <a16:colId xmlns:a16="http://schemas.microsoft.com/office/drawing/2014/main" val="1042591660"/>
                        </a:ext>
                      </a:extLst>
                    </a:gridCol>
                    <a:gridCol w="1278281">
                      <a:extLst>
                        <a:ext uri="{9D8B030D-6E8A-4147-A177-3AD203B41FA5}">
                          <a16:colId xmlns:a16="http://schemas.microsoft.com/office/drawing/2014/main" val="3207050950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Event Topology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Percent Statistics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98682241"/>
                      </a:ext>
                    </a:extLst>
                  </a:tr>
                  <a:tr h="46803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Fully Exclusive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1.69%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57774442"/>
                      </a:ext>
                    </a:extLst>
                  </a:tr>
                  <a:tr h="46803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Missing</a:t>
                          </a:r>
                          <a:r>
                            <a:rPr lang="en-US" baseline="0" dirty="0"/>
                            <a:t> Proton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2.03%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5758562"/>
                      </a:ext>
                    </a:extLst>
                  </a:tr>
                  <a:tr h="4680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787" t="-343243" r="-80315" b="-10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51.7%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02695695"/>
                      </a:ext>
                    </a:extLst>
                  </a:tr>
                  <a:tr h="46803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787" t="-443243" r="-80315" b="-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44.6%</a:t>
                          </a:r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540197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33512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5EDA7-1971-D88A-AB88-F054D53BE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标题 1">
                <a:extLst>
                  <a:ext uri="{FF2B5EF4-FFF2-40B4-BE49-F238E27FC236}">
                    <a16:creationId xmlns:a16="http://schemas.microsoft.com/office/drawing/2014/main" id="{6422DC15-8B1E-71CD-5789-448B851F0283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0" y="15614"/>
                <a:ext cx="9144000" cy="685799"/>
              </a:xfr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>
                <a:normAutofit/>
              </a:bodyPr>
              <a:lstStyle/>
              <a:p>
                <a:r>
                  <a:rPr lang="en-US" sz="3500" dirty="0">
                    <a:latin typeface="Calibri"/>
                    <a:cs typeface="Calibri"/>
                  </a:rPr>
                  <a:t>Channel 1: </a:t>
                </a:r>
                <a14:m>
                  <m:oMath xmlns:m="http://schemas.openxmlformats.org/officeDocument/2006/math">
                    <m:r>
                      <a:rPr lang="en-US" sz="3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𝜔</m:t>
                    </m:r>
                    <m:r>
                      <a:rPr lang="en-US" sz="3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→</m:t>
                    </m:r>
                    <m:sSup>
                      <m:sSupPr>
                        <m:ctrlPr>
                          <a:rPr lang="en-US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𝜋</m:t>
                        </m:r>
                      </m:e>
                      <m:sup>
                        <m:r>
                          <a:rPr lang="en-US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𝜋</m:t>
                        </m:r>
                      </m:e>
                      <m:sup>
                        <m:r>
                          <a:rPr lang="en-US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𝜋</m:t>
                        </m:r>
                      </m:e>
                      <m:sup>
                        <m:r>
                          <a:rPr lang="en-US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3500" dirty="0">
                    <a:latin typeface="Calibri"/>
                    <a:cs typeface="Calibri"/>
                  </a:rPr>
                  <a:t> Reconstruction</a:t>
                </a:r>
              </a:p>
            </p:txBody>
          </p:sp>
        </mc:Choice>
        <mc:Fallback xmlns="">
          <p:sp>
            <p:nvSpPr>
              <p:cNvPr id="16" name="标题 1">
                <a:extLst>
                  <a:ext uri="{FF2B5EF4-FFF2-40B4-BE49-F238E27FC236}">
                    <a16:creationId xmlns:a16="http://schemas.microsoft.com/office/drawing/2014/main" id="{6422DC15-8B1E-71CD-5789-448B851F02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0" y="15614"/>
                <a:ext cx="9144000" cy="685799"/>
              </a:xfrm>
              <a:blipFill>
                <a:blip r:embed="rId2"/>
                <a:stretch>
                  <a:fillRect t="-909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26218B4-4F8F-38E5-B43B-41DE8D7096E9}"/>
                  </a:ext>
                </a:extLst>
              </p:cNvPr>
              <p:cNvSpPr txBox="1"/>
              <p:nvPr/>
            </p:nvSpPr>
            <p:spPr>
              <a:xfrm>
                <a:off x="-5124" y="720344"/>
                <a:ext cx="9144000" cy="16430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Analysis Summary: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𝛾𝛾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𝑃𝐷𝐺</m:t>
                            </m:r>
                          </m:sup>
                        </m:sSubSup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&lt;0.025</m:t>
                    </m:r>
                  </m:oMath>
                </a14:m>
                <a:r>
                  <a:rPr lang="en-US" sz="2000" dirty="0"/>
                  <a:t> GeV  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For fully exclusive: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|&lt;0.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/>
                  <a:t> GeV</a:t>
                </a:r>
                <a:r>
                  <a:rPr lang="en-US" sz="2000" baseline="30000" dirty="0"/>
                  <a:t>2</a:t>
                </a:r>
                <a:endParaRPr lang="en-US" sz="2000" dirty="0"/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𝑃𝐷𝐺</m:t>
                            </m:r>
                          </m:sup>
                        </m:sSubSup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|&lt;0.1</m:t>
                    </m:r>
                  </m:oMath>
                </a14:m>
                <a:r>
                  <a:rPr lang="en-US" sz="2000" dirty="0"/>
                  <a:t> GeV</a:t>
                </a:r>
                <a:r>
                  <a:rPr lang="en-US" sz="2000" baseline="30000" dirty="0"/>
                  <a:t>2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sSup>
                          <m:sSupPr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±</m:t>
                            </m:r>
                          </m:sup>
                        </m:sSup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2000" dirty="0"/>
                  <a:t>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</m:t>
                                </m:r>
                              </m:sup>
                            </m:sSup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𝑃𝐷𝐺</m:t>
                            </m:r>
                          </m:sup>
                        </m:sSubSup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|&lt;0.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02</m:t>
                    </m:r>
                  </m:oMath>
                </a14:m>
                <a:r>
                  <a:rPr lang="en-US" sz="2000" dirty="0"/>
                  <a:t> GeV</a:t>
                </a:r>
                <a:r>
                  <a:rPr lang="en-US" sz="2000" baseline="30000" dirty="0"/>
                  <a:t>2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26218B4-4F8F-38E5-B43B-41DE8D7096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124" y="720344"/>
                <a:ext cx="9144000" cy="1643014"/>
              </a:xfrm>
              <a:prstGeom prst="rect">
                <a:avLst/>
              </a:prstGeom>
              <a:blipFill>
                <a:blip r:embed="rId3"/>
                <a:stretch>
                  <a:fillRect l="-555" b="-1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A46CA70-A83B-6A9A-0668-6B8F869D8202}"/>
                  </a:ext>
                </a:extLst>
              </p:cNvPr>
              <p:cNvSpPr txBox="1"/>
              <p:nvPr/>
            </p:nvSpPr>
            <p:spPr>
              <a:xfrm>
                <a:off x="-5125" y="2456795"/>
                <a:ext cx="4359627" cy="3785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Clear exclusive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782</m:t>
                        </m:r>
                      </m:e>
                    </m:d>
                  </m:oMath>
                </a14:m>
                <a:r>
                  <a:rPr lang="en-US" sz="2000" dirty="0"/>
                  <a:t> with consistent peak, reasonable detector resolution, and high statistics observed after cuts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Fits Model: </a:t>
                </a:r>
                <a:r>
                  <a:rPr lang="en-US" sz="2000" dirty="0">
                    <a:solidFill>
                      <a:srgbClr val="FF8000"/>
                    </a:solidFill>
                  </a:rPr>
                  <a:t>Single Gaussian</a:t>
                </a:r>
                <a:r>
                  <a:rPr lang="en-US" sz="2000" dirty="0">
                    <a:solidFill>
                      <a:srgbClr val="FFC000"/>
                    </a:solidFill>
                  </a:rPr>
                  <a:t> </a:t>
                </a:r>
                <a:r>
                  <a:rPr lang="en-US" sz="2000" dirty="0"/>
                  <a:t>(signal region) + </a:t>
                </a:r>
                <a:r>
                  <a:rPr lang="en-US" sz="2000" dirty="0">
                    <a:solidFill>
                      <a:schemeClr val="bg1">
                        <a:lumMod val="50000"/>
                      </a:schemeClr>
                    </a:solidFill>
                  </a:rPr>
                  <a:t>quadratic polynomial </a:t>
                </a:r>
                <a:r>
                  <a:rPr lang="en-US" sz="2000" dirty="0"/>
                  <a:t>(background model)</a:t>
                </a:r>
              </a:p>
              <a:p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Feasible for physics observable studies and exploration in different kinematics regions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A46CA70-A83B-6A9A-0668-6B8F869D8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125" y="2456795"/>
                <a:ext cx="4359627" cy="3785652"/>
              </a:xfrm>
              <a:prstGeom prst="rect">
                <a:avLst/>
              </a:prstGeom>
              <a:blipFill>
                <a:blip r:embed="rId4"/>
                <a:stretch>
                  <a:fillRect l="-1163" t="-669" r="-2326" b="-20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9DA09168-D56B-BB07-0B55-B16F7CD207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2556" y="2206834"/>
            <a:ext cx="4846320" cy="4651166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3D5F572-3DAD-4426-18F2-A5EC26040F97}"/>
              </a:ext>
            </a:extLst>
          </p:cNvPr>
          <p:cNvCxnSpPr/>
          <p:nvPr/>
        </p:nvCxnSpPr>
        <p:spPr>
          <a:xfrm>
            <a:off x="5214552" y="5362832"/>
            <a:ext cx="0" cy="5313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>
            <a:outerShdw blurRad="40000" dist="20000" dir="5400000" sx="1000" sy="1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B5359E7-CEEC-A0AC-ADA7-B6717EF5A30F}"/>
                  </a:ext>
                </a:extLst>
              </p:cNvPr>
              <p:cNvSpPr txBox="1"/>
              <p:nvPr/>
            </p:nvSpPr>
            <p:spPr>
              <a:xfrm>
                <a:off x="4948880" y="4924168"/>
                <a:ext cx="113064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𝜼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𝟓𝟓𝟎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B5359E7-CEEC-A0AC-ADA7-B6717EF5A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8880" y="4924168"/>
                <a:ext cx="1130643" cy="307777"/>
              </a:xfrm>
              <a:prstGeom prst="rect">
                <a:avLst/>
              </a:prstGeom>
              <a:blipFill>
                <a:blip r:embed="rId6"/>
                <a:stretch>
                  <a:fillRect b="-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334AF33E-DBC5-8F95-F466-A80C42883AAE}"/>
              </a:ext>
            </a:extLst>
          </p:cNvPr>
          <p:cNvSpPr txBox="1"/>
          <p:nvPr/>
        </p:nvSpPr>
        <p:spPr>
          <a:xfrm>
            <a:off x="4505093" y="65346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123453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5995B-E235-75A9-8D3B-ECC1AD5E1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标题 1">
                <a:extLst>
                  <a:ext uri="{FF2B5EF4-FFF2-40B4-BE49-F238E27FC236}">
                    <a16:creationId xmlns:a16="http://schemas.microsoft.com/office/drawing/2014/main" id="{6B7777C6-58B0-B590-EE04-3A21DF0FEBE7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0" y="15614"/>
                <a:ext cx="9144000" cy="685799"/>
              </a:xfr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>
                <a:normAutofit/>
              </a:bodyPr>
              <a:lstStyle/>
              <a:p>
                <a:r>
                  <a:rPr lang="en-US" sz="3500" dirty="0">
                    <a:latin typeface="Calibri"/>
                    <a:cs typeface="Calibri"/>
                  </a:rPr>
                  <a:t>Channel 2: </a:t>
                </a:r>
                <a14:m>
                  <m:oMath xmlns:m="http://schemas.openxmlformats.org/officeDocument/2006/math">
                    <m:r>
                      <a:rPr lang="en-US" sz="3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𝜔</m:t>
                    </m:r>
                    <m:r>
                      <a:rPr lang="en-US" sz="3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→</m:t>
                    </m:r>
                    <m:sSup>
                      <m:sSupPr>
                        <m:ctrlPr>
                          <a:rPr lang="en-US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3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𝜋</m:t>
                        </m:r>
                      </m:e>
                      <m:sup>
                        <m:r>
                          <a:rPr lang="en-US" sz="3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0</m:t>
                        </m:r>
                      </m:sup>
                    </m:sSup>
                    <m:r>
                      <a:rPr lang="en-US" sz="3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𝛾</m:t>
                    </m:r>
                  </m:oMath>
                </a14:m>
                <a:r>
                  <a:rPr lang="en-US" sz="3500" dirty="0">
                    <a:cs typeface="Calibri"/>
                  </a:rPr>
                  <a:t> Reconstruction</a:t>
                </a:r>
                <a:endParaRPr lang="en-US" sz="3500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6" name="标题 1">
                <a:extLst>
                  <a:ext uri="{FF2B5EF4-FFF2-40B4-BE49-F238E27FC236}">
                    <a16:creationId xmlns:a16="http://schemas.microsoft.com/office/drawing/2014/main" id="{6B7777C6-58B0-B590-EE04-3A21DF0FEB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0" y="15614"/>
                <a:ext cx="9144000" cy="685799"/>
              </a:xfrm>
              <a:blipFill>
                <a:blip r:embed="rId2"/>
                <a:stretch>
                  <a:fillRect t="-909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C986600-4A5F-1327-B4E0-DF3B09D50D60}"/>
              </a:ext>
            </a:extLst>
          </p:cNvPr>
          <p:cNvSpPr txBox="1"/>
          <p:nvPr/>
        </p:nvSpPr>
        <p:spPr>
          <a:xfrm>
            <a:off x="4505093" y="65346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F4654A5-F6F2-8E2B-F959-A8770DFE11D3}"/>
                  </a:ext>
                </a:extLst>
              </p:cNvPr>
              <p:cNvSpPr txBox="1"/>
              <p:nvPr/>
            </p:nvSpPr>
            <p:spPr>
              <a:xfrm>
                <a:off x="0" y="5374385"/>
                <a:ext cx="9144000" cy="10686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Selection: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000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𝛾𝛾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𝑃𝐷𝐺</m:t>
                            </m:r>
                          </m:sup>
                        </m:sSub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&lt;0.025</m:t>
                    </m:r>
                  </m:oMath>
                </a14:m>
                <a:r>
                  <a:rPr lang="en-US" sz="2000" dirty="0"/>
                  <a:t> GeV,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&gt;0.8</m:t>
                    </m:r>
                  </m:oMath>
                </a14:m>
                <a:r>
                  <a:rPr lang="en-US" sz="2000" dirty="0"/>
                  <a:t> GeV,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|&lt;0.01</m:t>
                    </m:r>
                  </m:oMath>
                </a14:m>
                <a:r>
                  <a:rPr lang="en-US" sz="2000" dirty="0"/>
                  <a:t> GeV</a:t>
                </a:r>
                <a:r>
                  <a:rPr lang="en-US" sz="2000" baseline="30000" dirty="0"/>
                  <a:t>2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Also, clear signal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000" dirty="0"/>
                  <a:t>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(782)</m:t>
                    </m:r>
                  </m:oMath>
                </a14:m>
                <a:r>
                  <a:rPr lang="en-US" sz="2000" dirty="0"/>
                  <a:t> observed in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𝛾𝛾𝛾</m:t>
                    </m:r>
                  </m:oMath>
                </a14:m>
                <a:r>
                  <a:rPr lang="en-US" sz="2000" dirty="0"/>
                  <a:t> channel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Additional channel to constrain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000" dirty="0"/>
                  <a:t> spin density matrix elements (SDMEs)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F4654A5-F6F2-8E2B-F959-A8770DFE11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74385"/>
                <a:ext cx="9144000" cy="1068690"/>
              </a:xfrm>
              <a:prstGeom prst="rect">
                <a:avLst/>
              </a:prstGeom>
              <a:blipFill>
                <a:blip r:embed="rId3"/>
                <a:stretch>
                  <a:fillRect l="-556" t="-1176" b="-9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70AB1CBB-64D4-C4D5-485B-47A5A7D02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01413"/>
            <a:ext cx="4573279" cy="43891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B01488-AB73-EC67-1504-C724DB801F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1328" y="701413"/>
            <a:ext cx="457327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827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D3220-E237-95AA-BF3B-1BD910ECD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CF07858-B17B-5EAC-6FB6-83BC665D611B}"/>
              </a:ext>
            </a:extLst>
          </p:cNvPr>
          <p:cNvSpPr txBox="1"/>
          <p:nvPr/>
        </p:nvSpPr>
        <p:spPr>
          <a:xfrm>
            <a:off x="4505093" y="65346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C1A03ECB-D9A0-EEA9-E477-3DF1B7A57E21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0" y="1"/>
                <a:ext cx="9144000" cy="685799"/>
              </a:xfr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𝜔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(782)</m:t>
                    </m:r>
                  </m:oMath>
                </a14:m>
                <a:r>
                  <a:rPr lang="en-US" sz="3200" dirty="0">
                    <a:latin typeface="Calibri"/>
                    <a:cs typeface="Calibri"/>
                  </a:rPr>
                  <a:t> Signal Statistics Kinematics Distributions</a:t>
                </a:r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C1A03ECB-D9A0-EEA9-E477-3DF1B7A57E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0" y="1"/>
                <a:ext cx="9144000" cy="685799"/>
              </a:xfrm>
              <a:blipFill>
                <a:blip r:embed="rId3"/>
                <a:stretch>
                  <a:fillRect t="-3636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E1BB84F-854F-1544-BB48-262D54BE1D3C}"/>
                  </a:ext>
                </a:extLst>
              </p:cNvPr>
              <p:cNvSpPr txBox="1"/>
              <p:nvPr/>
            </p:nvSpPr>
            <p:spPr>
              <a:xfrm>
                <a:off x="1" y="4980337"/>
                <a:ext cx="9143999" cy="1554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9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Broad range of kinematics in the phase space coverage with excellent statistics</a:t>
                </a:r>
                <a:endParaRPr lang="en-US" sz="1900" dirty="0"/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r>
                      <a:rPr lang="en-US" sz="1900" i="1">
                        <a:latin typeface="Cambria Math" panose="02040503050406030204" pitchFamily="18" charset="0"/>
                      </a:rPr>
                      <m:t>1.8&lt;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&lt;4.5</m:t>
                    </m:r>
                  </m:oMath>
                </a14:m>
                <a:r>
                  <a:rPr lang="en-US" sz="1900" i="1" dirty="0">
                    <a:latin typeface="Cambria Math" panose="02040503050406030204" pitchFamily="18" charset="0"/>
                  </a:rPr>
                  <a:t> </a:t>
                </a:r>
                <a:r>
                  <a:rPr lang="en-US" sz="19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GeV, </a:t>
                </a:r>
                <a:r>
                  <a:rPr lang="en-US" sz="1900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90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1900" i="1" dirty="0">
                    <a:latin typeface="Cambria Math" panose="02040503050406030204" pitchFamily="18" charset="0"/>
                  </a:rPr>
                  <a:t> </a:t>
                </a:r>
                <a:r>
                  <a:rPr lang="en-US" sz="19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GeV</a:t>
                </a:r>
                <a:r>
                  <a:rPr lang="en-US" sz="1900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en-US" sz="1900" i="1" dirty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9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1900" i="1">
                        <a:latin typeface="Cambria Math" panose="02040503050406030204" pitchFamily="18" charset="0"/>
                      </a:rPr>
                      <m:t>&lt;4</m:t>
                    </m:r>
                  </m:oMath>
                </a14:m>
                <a:r>
                  <a:rPr lang="en-US" sz="1900" i="1" dirty="0">
                    <a:latin typeface="Cambria Math" panose="02040503050406030204" pitchFamily="18" charset="0"/>
                  </a:rPr>
                  <a:t> </a:t>
                </a:r>
                <a:r>
                  <a:rPr lang="en-US" sz="19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GeV</a:t>
                </a:r>
                <a:r>
                  <a:rPr lang="en-US" sz="1900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19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Covering both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19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𝑁</m:t>
                        </m:r>
                      </m:e>
                      <m:sup>
                        <m:r>
                          <a:rPr lang="en-US" sz="19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9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and deep exclusive physics </a:t>
                </a:r>
                <a:r>
                  <a:rPr lang="en-US" sz="19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regimes</a:t>
                </a:r>
                <a:endParaRPr lang="en-US" sz="1900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900" b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Both CLAS12 forward tagger (FT) and forward detector (FD) are included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19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Further trigger selections may be applied for different physics topics</a:t>
                </a:r>
                <a:endParaRPr lang="en-US" sz="1900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E1BB84F-854F-1544-BB48-262D54BE1D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4980337"/>
                <a:ext cx="9143999" cy="1554272"/>
              </a:xfrm>
              <a:prstGeom prst="rect">
                <a:avLst/>
              </a:prstGeom>
              <a:blipFill>
                <a:blip r:embed="rId4"/>
                <a:stretch>
                  <a:fillRect l="-556" t="-2439" b="-56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8CBE7571-870D-7ED9-E962-CAFFF03E4E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685800"/>
            <a:ext cx="4573279" cy="43891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7E0BA2-C6DF-D9D4-AE2D-2B653EF6B1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0720" y="685800"/>
            <a:ext cx="457327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09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3B8A7-5696-C460-C544-58A67A020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79510BD-43B3-6B32-792A-AA1DA1722FA4}"/>
              </a:ext>
            </a:extLst>
          </p:cNvPr>
          <p:cNvSpPr txBox="1"/>
          <p:nvPr/>
        </p:nvSpPr>
        <p:spPr>
          <a:xfrm>
            <a:off x="4505093" y="653460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A7AD7A5-E1F0-08E3-27DD-455F98F30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Calibri"/>
                <a:cs typeface="Calibri"/>
              </a:rPr>
              <a:t>Direct Comparison with Other Experiments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AD6C207-35A0-0F8C-8815-6564D7437158}"/>
                  </a:ext>
                </a:extLst>
              </p:cNvPr>
              <p:cNvSpPr txBox="1"/>
              <p:nvPr/>
            </p:nvSpPr>
            <p:spPr>
              <a:xfrm>
                <a:off x="-1" y="685800"/>
                <a:ext cx="3545079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CLAS12 vs CLAS6: more statistics, broader kinematics phase space coverage, and better event reconstruction </a:t>
                </a:r>
                <a:endParaRPr lang="en-US" sz="2000" b="0" dirty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b="0" dirty="0"/>
                  <a:t>Broader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 distribution due to the higher electron beam energy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/>
                  <a:t> Feasibility to investigate twist-2 GPDs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 can go up to 10 GeV</a:t>
                </a:r>
                <a:r>
                  <a:rPr lang="en-US" sz="2000" baseline="30000" dirty="0"/>
                  <a:t>2 </a:t>
                </a:r>
                <a:endParaRPr lang="en-US" sz="2000" dirty="0"/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Opportunities for better understand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 structure  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More information on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 resonances at higher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/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AD6C207-35A0-0F8C-8815-6564D7437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685800"/>
                <a:ext cx="3545079" cy="5632311"/>
              </a:xfrm>
              <a:prstGeom prst="rect">
                <a:avLst/>
              </a:prstGeom>
              <a:blipFill>
                <a:blip r:embed="rId3"/>
                <a:stretch>
                  <a:fillRect l="-1429" t="-676" r="-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67DDB4D5-BB8C-99C3-A8F3-796C3613B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7402" y="685800"/>
            <a:ext cx="5716598" cy="5486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8EFF418-4551-FA72-D407-D192028E59D2}"/>
              </a:ext>
            </a:extLst>
          </p:cNvPr>
          <p:cNvSpPr txBox="1"/>
          <p:nvPr/>
        </p:nvSpPr>
        <p:spPr>
          <a:xfrm rot="16200000">
            <a:off x="3710803" y="3781578"/>
            <a:ext cx="1191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HERMES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1103E6-2A97-B21F-2F0E-C1A2DF9D7609}"/>
              </a:ext>
            </a:extLst>
          </p:cNvPr>
          <p:cNvSpPr txBox="1"/>
          <p:nvPr/>
        </p:nvSpPr>
        <p:spPr>
          <a:xfrm>
            <a:off x="4594826" y="3976136"/>
            <a:ext cx="1304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CORNELL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70C8659-53EF-B7EE-EFD0-2C2E0E36652E}"/>
              </a:ext>
            </a:extLst>
          </p:cNvPr>
          <p:cNvSpPr txBox="1"/>
          <p:nvPr/>
        </p:nvSpPr>
        <p:spPr>
          <a:xfrm>
            <a:off x="4237760" y="4940029"/>
            <a:ext cx="830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DESY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8DC45D4-80CC-C8B9-5B7E-7CB9B0890F1B}"/>
              </a:ext>
            </a:extLst>
          </p:cNvPr>
          <p:cNvSpPr txBox="1"/>
          <p:nvPr/>
        </p:nvSpPr>
        <p:spPr>
          <a:xfrm>
            <a:off x="5017939" y="4491804"/>
            <a:ext cx="830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Fpi-2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06898C-A7A9-36AC-CE85-790E7733DE45}"/>
              </a:ext>
            </a:extLst>
          </p:cNvPr>
          <p:cNvSpPr txBox="1"/>
          <p:nvPr/>
        </p:nvSpPr>
        <p:spPr>
          <a:xfrm>
            <a:off x="4872501" y="5243909"/>
            <a:ext cx="1952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432FF"/>
                </a:solidFill>
              </a:rPr>
              <a:t>Hall C (2004)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1838E3D-1113-56CF-34C6-4080591EC412}"/>
              </a:ext>
            </a:extLst>
          </p:cNvPr>
          <p:cNvSpPr txBox="1"/>
          <p:nvPr/>
        </p:nvSpPr>
        <p:spPr>
          <a:xfrm>
            <a:off x="5972297" y="3784462"/>
            <a:ext cx="837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40FF"/>
                </a:solidFill>
              </a:rPr>
              <a:t>CLAS6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1BDFB6-BF3D-4EDE-FD91-7097E35DB180}"/>
              </a:ext>
            </a:extLst>
          </p:cNvPr>
          <p:cNvSpPr txBox="1"/>
          <p:nvPr/>
        </p:nvSpPr>
        <p:spPr>
          <a:xfrm>
            <a:off x="5305647" y="6122047"/>
            <a:ext cx="3725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+mn-lt"/>
              </a:rPr>
              <a:t>Eur. Phys. J. A 24 (2005) 445-458</a:t>
            </a:r>
          </a:p>
          <a:p>
            <a:pPr algn="ctr"/>
            <a:r>
              <a:rPr lang="en-US" b="1" dirty="0"/>
              <a:t>Phys. Rev. Lett. 123 (2019) 182501 </a:t>
            </a:r>
          </a:p>
        </p:txBody>
      </p:sp>
    </p:spTree>
    <p:extLst>
      <p:ext uri="{BB962C8B-B14F-4D97-AF65-F5344CB8AC3E}">
        <p14:creationId xmlns:p14="http://schemas.microsoft.com/office/powerpoint/2010/main" val="424879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41393-C2C5-CB57-1592-D5047E11A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9A036D5-B8C7-497F-329D-136668627268}"/>
              </a:ext>
            </a:extLst>
          </p:cNvPr>
          <p:cNvSpPr txBox="1"/>
          <p:nvPr/>
        </p:nvSpPr>
        <p:spPr>
          <a:xfrm>
            <a:off x="4505093" y="653460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标题 1">
                <a:extLst>
                  <a:ext uri="{FF2B5EF4-FFF2-40B4-BE49-F238E27FC236}">
                    <a16:creationId xmlns:a16="http://schemas.microsoft.com/office/drawing/2014/main" id="{E73A69CA-A7CE-DBEB-E16B-E23CF57E5C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1"/>
                <a:ext cx="9144000" cy="68579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𝜔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(782)</m:t>
                    </m:r>
                  </m:oMath>
                </a14:m>
                <a:r>
                  <a:rPr lang="en-US" sz="3200" dirty="0">
                    <a:latin typeface="Calibri"/>
                    <a:cs typeface="Calibri"/>
                  </a:rPr>
                  <a:t> Physical Observable Outlook</a:t>
                </a:r>
              </a:p>
            </p:txBody>
          </p:sp>
        </mc:Choice>
        <mc:Fallback xmlns="">
          <p:sp>
            <p:nvSpPr>
              <p:cNvPr id="57" name="标题 1">
                <a:extLst>
                  <a:ext uri="{FF2B5EF4-FFF2-40B4-BE49-F238E27FC236}">
                    <a16:creationId xmlns:a16="http://schemas.microsoft.com/office/drawing/2014/main" id="{E73A69CA-A7CE-DBEB-E16B-E23CF57E5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"/>
                <a:ext cx="9144000" cy="685799"/>
              </a:xfrm>
              <a:prstGeom prst="rect">
                <a:avLst/>
              </a:prstGeom>
              <a:blipFill>
                <a:blip r:embed="rId3"/>
                <a:stretch>
                  <a:fillRect t="-3636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diagram of a reaction plane&#10;&#10;AI-generated content may be incorrect.">
            <a:extLst>
              <a:ext uri="{FF2B5EF4-FFF2-40B4-BE49-F238E27FC236}">
                <a16:creationId xmlns:a16="http://schemas.microsoft.com/office/drawing/2014/main" id="{6785194A-C5E8-9BA2-8B06-CB974BBAD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44" y="3134177"/>
            <a:ext cx="5251851" cy="2743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476E63C-F08A-8009-991E-CC21959F59A1}"/>
                  </a:ext>
                </a:extLst>
              </p:cNvPr>
              <p:cNvSpPr txBox="1"/>
              <p:nvPr/>
            </p:nvSpPr>
            <p:spPr>
              <a:xfrm>
                <a:off x="0" y="673443"/>
                <a:ext cx="9152428" cy="1267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Measurements of Experimental Observables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Polarization dependent exclusive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dirty="0"/>
                  <a:t> cross section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Beam Spin Asymmetry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𝐿𝑈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sup>
                    </m:sSubSup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Potential SDMEs and coupled channel partial wave amplitude analysis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476E63C-F08A-8009-991E-CC21959F59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73443"/>
                <a:ext cx="9152428" cy="1267719"/>
              </a:xfrm>
              <a:prstGeom prst="rect">
                <a:avLst/>
              </a:prstGeom>
              <a:blipFill>
                <a:blip r:embed="rId5"/>
                <a:stretch>
                  <a:fillRect l="-555" t="-1980" b="-6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8555051-35AC-B37A-86FB-47CF91C6070A}"/>
              </a:ext>
            </a:extLst>
          </p:cNvPr>
          <p:cNvSpPr txBox="1"/>
          <p:nvPr/>
        </p:nvSpPr>
        <p:spPr>
          <a:xfrm>
            <a:off x="0" y="5871067"/>
            <a:ext cx="4249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Excellent statistics of longitudinally polarized electron beam with ±1 helicity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0D63AD4-348A-44EE-1FDF-1283E0BA2D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0174" y="2650753"/>
            <a:ext cx="3429959" cy="32918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96FECA1-2074-75FD-5D52-63F00A48BFF1}"/>
                  </a:ext>
                </a:extLst>
              </p:cNvPr>
              <p:cNvSpPr txBox="1"/>
              <p:nvPr/>
            </p:nvSpPr>
            <p:spPr>
              <a:xfrm>
                <a:off x="5555892" y="5942593"/>
                <a:ext cx="344424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Almost all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(782)</m:t>
                    </m:r>
                  </m:oMath>
                </a14:m>
                <a:r>
                  <a:rPr lang="en-US" dirty="0"/>
                  <a:t> events contain helicity information and are statistically equal for +1 and - 1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96FECA1-2074-75FD-5D52-63F00A48B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5892" y="5942593"/>
                <a:ext cx="3444241" cy="923330"/>
              </a:xfrm>
              <a:prstGeom prst="rect">
                <a:avLst/>
              </a:prstGeom>
              <a:blipFill>
                <a:blip r:embed="rId7"/>
                <a:stretch>
                  <a:fillRect t="-4110" r="-1103" b="-9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EC70FF8-CE1B-722E-7766-BD4C8D2A9D16}"/>
                  </a:ext>
                </a:extLst>
              </p:cNvPr>
              <p:cNvSpPr txBox="1"/>
              <p:nvPr/>
            </p:nvSpPr>
            <p:spPr>
              <a:xfrm>
                <a:off x="961931" y="1945925"/>
                <a:ext cx="6575765" cy="664926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den>
                      </m:f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𝑇𝑇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</m:d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EC70FF8-CE1B-722E-7766-BD4C8D2A9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931" y="1945925"/>
                <a:ext cx="6575765" cy="664926"/>
              </a:xfrm>
              <a:prstGeom prst="rect">
                <a:avLst/>
              </a:prstGeom>
              <a:blipFill>
                <a:blip r:embed="rId8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302ABB0-8CDA-ABC1-0085-017DCED56DE5}"/>
                  </a:ext>
                </a:extLst>
              </p:cNvPr>
              <p:cNvSpPr txBox="1"/>
              <p:nvPr/>
            </p:nvSpPr>
            <p:spPr>
              <a:xfrm>
                <a:off x="1559415" y="2709600"/>
                <a:ext cx="2627451" cy="430887"/>
              </a:xfrm>
              <a:prstGeom prst="rect">
                <a:avLst/>
              </a:prstGeom>
              <a:ln>
                <a:solidFill>
                  <a:srgbClr val="0432FF"/>
                </a:solidFill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200" b="1" dirty="0"/>
                  <a:t>Trento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sz="2200" b="1" dirty="0"/>
                  <a:t> Convention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302ABB0-8CDA-ABC1-0085-017DCED56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9415" y="2709600"/>
                <a:ext cx="2627451" cy="430887"/>
              </a:xfrm>
              <a:prstGeom prst="rect">
                <a:avLst/>
              </a:prstGeom>
              <a:blipFill>
                <a:blip r:embed="rId9"/>
                <a:stretch>
                  <a:fillRect l="-2381" t="-5405" r="-1429" b="-24324"/>
                </a:stretch>
              </a:blipFill>
              <a:ln>
                <a:solidFill>
                  <a:srgbClr val="0432F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2007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22C7D-471C-EE57-6F73-E3AA88A4A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A70DF58-C110-D212-37A7-93AE85AADE85}"/>
              </a:ext>
            </a:extLst>
          </p:cNvPr>
          <p:cNvSpPr txBox="1"/>
          <p:nvPr/>
        </p:nvSpPr>
        <p:spPr>
          <a:xfrm>
            <a:off x="4505093" y="653460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标题 1">
                <a:extLst>
                  <a:ext uri="{FF2B5EF4-FFF2-40B4-BE49-F238E27FC236}">
                    <a16:creationId xmlns:a16="http://schemas.microsoft.com/office/drawing/2014/main" id="{EE4AF7B1-6353-9AF6-DF0D-8F0A6E10316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1"/>
                <a:ext cx="9144000" cy="68579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3200" dirty="0">
                    <a:latin typeface="Calibri"/>
                    <a:cs typeface="Calibri"/>
                  </a:rPr>
                  <a:t>Bridging Forward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Calibri"/>
                          </a:rPr>
                          <m:t>𝑁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Calibri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3200" dirty="0">
                    <a:latin typeface="Calibri"/>
                    <a:cs typeface="Calibri"/>
                  </a:rPr>
                  <a:t> Physics</a:t>
                </a:r>
              </a:p>
            </p:txBody>
          </p:sp>
        </mc:Choice>
        <mc:Fallback xmlns="">
          <p:sp>
            <p:nvSpPr>
              <p:cNvPr id="57" name="标题 1">
                <a:extLst>
                  <a:ext uri="{FF2B5EF4-FFF2-40B4-BE49-F238E27FC236}">
                    <a16:creationId xmlns:a16="http://schemas.microsoft.com/office/drawing/2014/main" id="{EE4AF7B1-6353-9AF6-DF0D-8F0A6E1031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"/>
                <a:ext cx="9144000" cy="685799"/>
              </a:xfrm>
              <a:prstGeom prst="rect">
                <a:avLst/>
              </a:prstGeom>
              <a:blipFill>
                <a:blip r:embed="rId3"/>
                <a:stretch>
                  <a:fillRect t="-3636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5DEB7334-6F5E-F0CD-08CA-63A24A68D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5627" y="3813187"/>
            <a:ext cx="3558747" cy="16741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DB8115-41B6-7802-37BB-DC45A8848C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2501" y="961867"/>
            <a:ext cx="3991233" cy="30112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ADD65C1-5BD1-2C6B-2635-B5C0FBE42D8A}"/>
                  </a:ext>
                </a:extLst>
              </p:cNvPr>
              <p:cNvSpPr txBox="1"/>
              <p:nvPr/>
            </p:nvSpPr>
            <p:spPr>
              <a:xfrm>
                <a:off x="6603073" y="1647112"/>
                <a:ext cx="4953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ADD65C1-5BD1-2C6B-2635-B5C0FBE42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3073" y="1647112"/>
                <a:ext cx="495371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8FC3DCB-ACC4-6001-AC21-3230E23E1DA5}"/>
                  </a:ext>
                </a:extLst>
              </p:cNvPr>
              <p:cNvSpPr txBox="1"/>
              <p:nvPr/>
            </p:nvSpPr>
            <p:spPr>
              <a:xfrm>
                <a:off x="6603073" y="2332911"/>
                <a:ext cx="4953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8FC3DCB-ACC4-6001-AC21-3230E23E1D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3073" y="2332911"/>
                <a:ext cx="495371" cy="369332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5DDE3BD-9950-8737-AD1B-B3AACDEE47C1}"/>
              </a:ext>
            </a:extLst>
          </p:cNvPr>
          <p:cNvSpPr txBox="1"/>
          <p:nvPr/>
        </p:nvSpPr>
        <p:spPr>
          <a:xfrm>
            <a:off x="5592028" y="730208"/>
            <a:ext cx="2798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Regge</a:t>
            </a:r>
            <a:r>
              <a:rPr lang="en-US" sz="2000" b="1" dirty="0"/>
              <a:t> Phenomenology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18E3A2F-D0C2-2B42-FC52-098BE5C86835}"/>
                  </a:ext>
                </a:extLst>
              </p:cNvPr>
              <p:cNvSpPr/>
              <p:nvPr/>
            </p:nvSpPr>
            <p:spPr>
              <a:xfrm>
                <a:off x="8278450" y="1776638"/>
                <a:ext cx="701040" cy="55627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18E3A2F-D0C2-2B42-FC52-098BE5C868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8450" y="1776638"/>
                <a:ext cx="701040" cy="55627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DA495F0E-DC42-F493-485E-C3AA4443740A}"/>
              </a:ext>
            </a:extLst>
          </p:cNvPr>
          <p:cNvSpPr/>
          <p:nvPr/>
        </p:nvSpPr>
        <p:spPr>
          <a:xfrm>
            <a:off x="4809591" y="717404"/>
            <a:ext cx="4190219" cy="475979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7981AD-54FE-8D7C-3DA1-4FCDE52674A1}"/>
              </a:ext>
            </a:extLst>
          </p:cNvPr>
          <p:cNvSpPr/>
          <p:nvPr/>
        </p:nvSpPr>
        <p:spPr>
          <a:xfrm>
            <a:off x="174671" y="727564"/>
            <a:ext cx="4190219" cy="4759790"/>
          </a:xfrm>
          <a:prstGeom prst="rect">
            <a:avLst/>
          </a:prstGeom>
          <a:noFill/>
          <a:ln w="25400">
            <a:solidFill>
              <a:srgbClr val="0432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4C1CC3-5DC3-1E3F-C2CA-7F951FBBF289}"/>
                  </a:ext>
                </a:extLst>
              </p:cNvPr>
              <p:cNvSpPr txBox="1"/>
              <p:nvPr/>
            </p:nvSpPr>
            <p:spPr>
              <a:xfrm>
                <a:off x="434080" y="759082"/>
                <a:ext cx="367139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𝒅</m:t>
                    </m:r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b="1" dirty="0"/>
                  <a:t>Flavor Decomposed GPDs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4C1CC3-5DC3-1E3F-C2CA-7F951FBBF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80" y="759082"/>
                <a:ext cx="3671397" cy="400110"/>
              </a:xfrm>
              <a:prstGeom prst="rect">
                <a:avLst/>
              </a:prstGeom>
              <a:blipFill>
                <a:blip r:embed="rId9"/>
                <a:stretch>
                  <a:fillRect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DE370675-1A06-95E2-9164-559B8583269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47755" b="7158"/>
          <a:stretch>
            <a:fillRect/>
          </a:stretch>
        </p:blipFill>
        <p:spPr>
          <a:xfrm>
            <a:off x="793426" y="1159192"/>
            <a:ext cx="2952707" cy="23115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22F103-19F8-8C20-F2D4-E2452F9CB7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7670" y="3470764"/>
            <a:ext cx="2806261" cy="19357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8FC5BE7-4EA5-033C-AC25-384D71310A9E}"/>
                  </a:ext>
                </a:extLst>
              </p:cNvPr>
              <p:cNvSpPr txBox="1"/>
              <p:nvPr/>
            </p:nvSpPr>
            <p:spPr>
              <a:xfrm>
                <a:off x="7543145" y="2507100"/>
                <a:ext cx="126808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b="1" dirty="0"/>
                  <a:t> …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8FC5BE7-4EA5-033C-AC25-384D71310A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145" y="2507100"/>
                <a:ext cx="1268082" cy="276999"/>
              </a:xfrm>
              <a:prstGeom prst="rect">
                <a:avLst/>
              </a:prstGeom>
              <a:blipFill>
                <a:blip r:embed="rId12"/>
                <a:stretch>
                  <a:fillRect l="-5941" t="-26087" b="-47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EEA515F-80BA-F113-0FC0-5D5D3DDC7859}"/>
                  </a:ext>
                </a:extLst>
              </p:cNvPr>
              <p:cNvSpPr txBox="1"/>
              <p:nvPr/>
            </p:nvSpPr>
            <p:spPr>
              <a:xfrm>
                <a:off x="0" y="5624076"/>
                <a:ext cx="9152428" cy="946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Bridging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and Deep Exclusive Physics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Fourth resonance + non-resonance effect studies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Explore the QCD factorization transition regime and hard cut off range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EEA515F-80BA-F113-0FC0-5D5D3DDC7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24076"/>
                <a:ext cx="9152428" cy="946991"/>
              </a:xfrm>
              <a:prstGeom prst="rect">
                <a:avLst/>
              </a:prstGeom>
              <a:blipFill>
                <a:blip r:embed="rId13"/>
                <a:stretch>
                  <a:fillRect l="-555" t="-4000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7607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A32FB-A488-188F-B435-A86591848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70A9360-ECB7-F932-657C-582A512683FC}"/>
              </a:ext>
            </a:extLst>
          </p:cNvPr>
          <p:cNvSpPr txBox="1"/>
          <p:nvPr/>
        </p:nvSpPr>
        <p:spPr>
          <a:xfrm>
            <a:off x="4505093" y="653460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13</a:t>
            </a:r>
          </a:p>
        </p:txBody>
      </p:sp>
      <p:sp>
        <p:nvSpPr>
          <p:cNvPr id="57" name="标题 1">
            <a:extLst>
              <a:ext uri="{FF2B5EF4-FFF2-40B4-BE49-F238E27FC236}">
                <a16:creationId xmlns:a16="http://schemas.microsoft.com/office/drawing/2014/main" id="{571FFCC5-E8F9-71EA-D7A2-4B4CFD40AFB3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6857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"/>
                <a:cs typeface="Calibri"/>
              </a:rPr>
              <a:t>Summary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9923652-AC85-E5B2-8CD9-94AEF5FA13C5}"/>
                  </a:ext>
                </a:extLst>
              </p:cNvPr>
              <p:cNvSpPr txBox="1"/>
              <p:nvPr/>
            </p:nvSpPr>
            <p:spPr>
              <a:xfrm>
                <a:off x="0" y="685800"/>
                <a:ext cx="9144000" cy="6069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(782)</m:t>
                    </m:r>
                  </m:oMath>
                </a14:m>
                <a:r>
                  <a:rPr lang="en-US" dirty="0"/>
                  <a:t> electroproduction at CLAS12 provides access to previously unexplored kinematic regions, offering new opportunities to study the strong interaction in electron scattering</a:t>
                </a:r>
              </a:p>
              <a:p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Complementary </a:t>
                </a:r>
                <a14:m>
                  <m:oMath xmlns:m="http://schemas.openxmlformats.org/officeDocument/2006/math"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(782)</m:t>
                    </m:r>
                  </m:oMath>
                </a14:m>
                <a:r>
                  <a:rPr lang="en-US" dirty="0"/>
                  <a:t> Measurements with CEBAF at Jefferson Laboratory</a:t>
                </a:r>
              </a:p>
              <a:p>
                <a:pPr marL="742950" lvl="1" indent="-285750">
                  <a:buFont typeface="Courier New" panose="02070309020205020404" pitchFamily="49" charset="0"/>
                  <a:buChar char="o"/>
                </a:pPr>
                <a:r>
                  <a:rPr lang="en-US" b="1" dirty="0"/>
                  <a:t>Hall B/CLAS12: </a:t>
                </a:r>
                <a:r>
                  <a:rPr lang="en-US" dirty="0"/>
                  <a:t>large kinematic coverage with excellent exclusivity </a:t>
                </a:r>
              </a:p>
              <a:p>
                <a:pPr marL="742950" lvl="1" indent="-285750">
                  <a:buFont typeface="Courier New" panose="02070309020205020404" pitchFamily="49" charset="0"/>
                  <a:buChar char="o"/>
                </a:pPr>
                <a:r>
                  <a:rPr lang="en-US" b="1" dirty="0"/>
                  <a:t>Hall C: </a:t>
                </a:r>
                <a:r>
                  <a:rPr lang="en-US" dirty="0"/>
                  <a:t>precision focused cross section measurement through missing mass techniques</a:t>
                </a:r>
              </a:p>
              <a:p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b="1" dirty="0"/>
                  <a:t>Clear exclusive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𝝎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𝟕𝟖𝟐</m:t>
                        </m:r>
                      </m:e>
                    </m:d>
                  </m:oMath>
                </a14:m>
                <a:r>
                  <a:rPr lang="en-US" b="1" dirty="0"/>
                  <a:t> signal </a:t>
                </a:r>
                <a:r>
                  <a:rPr lang="en-US" dirty="0"/>
                  <a:t>observed for both channels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𝝎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en-US" b="1" dirty="0"/>
                  <a:t> and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𝝎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</m:oMath>
                </a14:m>
                <a:r>
                  <a:rPr lang="en-US" b="1" dirty="0"/>
                  <a:t> </a:t>
                </a:r>
              </a:p>
              <a:p>
                <a:pPr marL="742950" lvl="1" indent="-285750">
                  <a:buFont typeface="Courier New" panose="02070309020205020404" pitchFamily="49" charset="0"/>
                  <a:buChar char="o"/>
                </a:pPr>
                <a:r>
                  <a:rPr lang="en-US" dirty="0"/>
                  <a:t>Analysis development currently focusing on: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 marL="742950" lvl="1" indent="-285750">
                  <a:buFont typeface="Courier New" panose="02070309020205020404" pitchFamily="49" charset="0"/>
                  <a:buChar char="o"/>
                </a:pPr>
                <a:r>
                  <a:rPr lang="en-US" dirty="0"/>
                  <a:t>Further improvement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 with potential </a:t>
                </a:r>
                <a:r>
                  <a:rPr lang="en-US" b="1" dirty="0"/>
                  <a:t>ML/AI applications</a:t>
                </a:r>
              </a:p>
              <a:p>
                <a:pPr marL="742950" lvl="1" indent="-285750">
                  <a:buFont typeface="Courier New" panose="02070309020205020404" pitchFamily="49" charset="0"/>
                  <a:buChar char="o"/>
                </a:pPr>
                <a:endParaRPr lang="en-US" sz="1600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b="1" dirty="0"/>
                  <a:t>CLAS12 RG-A Data: Improved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𝝎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𝟕𝟖𝟐</m:t>
                        </m:r>
                      </m:e>
                    </m:d>
                  </m:oMath>
                </a14:m>
                <a:r>
                  <a:rPr lang="en-US" b="1" dirty="0"/>
                  <a:t> studies compared with CLAS6</a:t>
                </a:r>
              </a:p>
              <a:p>
                <a:pPr marL="742950" lvl="1" indent="-285750">
                  <a:buFont typeface="Courier New" panose="02070309020205020404" pitchFamily="49" charset="0"/>
                  <a:buChar char="o"/>
                </a:pPr>
                <a:r>
                  <a:rPr lang="en-US" dirty="0"/>
                  <a:t>Current results: Fall 2018 RG-A data only from CLAS12</a:t>
                </a:r>
              </a:p>
              <a:p>
                <a:pPr marL="742950" lvl="1" indent="-285750">
                  <a:buFont typeface="Courier New" panose="02070309020205020404" pitchFamily="49" charset="0"/>
                  <a:buChar char="o"/>
                </a:pPr>
                <a:r>
                  <a:rPr lang="en-US" dirty="0"/>
                  <a:t>Inclusion of RG-A spring 2018 and 2019 expect </a:t>
                </a:r>
                <a:r>
                  <a:rPr lang="en-US" b="1" dirty="0"/>
                  <a:t>factor of &gt;</a:t>
                </a:r>
                <a:r>
                  <a:rPr lang="en-US" b="1"/>
                  <a:t>2 statistics</a:t>
                </a:r>
                <a:endParaRPr lang="en-US" dirty="0"/>
              </a:p>
              <a:p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The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782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channel analysis is currently </a:t>
                </a:r>
                <a:r>
                  <a:rPr lang="en-US" b="1" dirty="0"/>
                  <a:t>in continual progress</a:t>
                </a:r>
              </a:p>
              <a:p>
                <a:pPr marL="742950" lvl="1" indent="-285750">
                  <a:buFont typeface="Courier New" panose="02070309020205020404" pitchFamily="49" charset="0"/>
                  <a:buChar char="o"/>
                </a:pPr>
                <a:r>
                  <a:rPr lang="en-US" dirty="0"/>
                  <a:t>Proposed polarized cross section, beam spin asymmetry, and potential SDMEs</a:t>
                </a:r>
              </a:p>
              <a:p>
                <a:pPr marL="742950" lvl="1" indent="-285750">
                  <a:buFont typeface="Courier New" panose="02070309020205020404" pitchFamily="49" charset="0"/>
                  <a:buChar char="o"/>
                </a:pPr>
                <a:r>
                  <a:rPr lang="en-US" dirty="0"/>
                  <a:t>Shedding light on higher resonance regions and hybrid baryon structure</a:t>
                </a:r>
              </a:p>
              <a:p>
                <a:pPr marL="742950" lvl="1" indent="-285750">
                  <a:buFont typeface="Courier New" panose="02070309020205020404" pitchFamily="49" charset="0"/>
                  <a:buChar char="o"/>
                </a:pPr>
                <a:r>
                  <a:rPr lang="en-US" dirty="0"/>
                  <a:t>Monte Carlo acceptance and efficiency simulations are being developed</a:t>
                </a:r>
              </a:p>
              <a:p>
                <a:pPr marL="742950" lvl="1" indent="-285750">
                  <a:buFont typeface="Courier New" panose="02070309020205020404" pitchFamily="49" charset="0"/>
                  <a:buChar char="o"/>
                </a:pPr>
                <a:r>
                  <a:rPr lang="en-US" dirty="0"/>
                  <a:t>Radiative correction and final state interaction will also be included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b="1" dirty="0"/>
                  <a:t>Stay tuned for our preliminary physics results with full CLAS12 statistics in the Future!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9923652-AC85-E5B2-8CD9-94AEF5FA13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85800"/>
                <a:ext cx="9144000" cy="6069418"/>
              </a:xfrm>
              <a:prstGeom prst="rect">
                <a:avLst/>
              </a:prstGeom>
              <a:blipFill>
                <a:blip r:embed="rId3"/>
                <a:stretch>
                  <a:fillRect l="-417" t="-628" b="-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3287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F41CB-194E-7013-E8FC-36F63DD10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815E837-C644-E9E3-AF2A-EAD3B67C3DD0}"/>
              </a:ext>
            </a:extLst>
          </p:cNvPr>
          <p:cNvSpPr txBox="1"/>
          <p:nvPr/>
        </p:nvSpPr>
        <p:spPr>
          <a:xfrm>
            <a:off x="4505093" y="653460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14</a:t>
            </a:r>
          </a:p>
        </p:txBody>
      </p:sp>
      <p:sp>
        <p:nvSpPr>
          <p:cNvPr id="57" name="标题 1">
            <a:extLst>
              <a:ext uri="{FF2B5EF4-FFF2-40B4-BE49-F238E27FC236}">
                <a16:creationId xmlns:a16="http://schemas.microsoft.com/office/drawing/2014/main" id="{8889E7CF-064B-D867-7C09-296156B74A9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6857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"/>
                <a:cs typeface="Calibri"/>
              </a:rPr>
              <a:t>Thank You</a:t>
            </a:r>
          </a:p>
        </p:txBody>
      </p:sp>
      <p:pic>
        <p:nvPicPr>
          <p:cNvPr id="2" name="Picture 1" descr="NSTAR2026">
            <a:extLst>
              <a:ext uri="{FF2B5EF4-FFF2-40B4-BE49-F238E27FC236}">
                <a16:creationId xmlns:a16="http://schemas.microsoft.com/office/drawing/2014/main" id="{6AA5F405-B647-1A4A-B4C5-FF8B61F90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317" y="893432"/>
            <a:ext cx="6202661" cy="3488997"/>
          </a:xfrm>
          <a:prstGeom prst="rect">
            <a:avLst/>
          </a:prstGeom>
        </p:spPr>
      </p:pic>
      <p:pic>
        <p:nvPicPr>
          <p:cNvPr id="3" name="Picture 2" descr="NSF Policy on Brand Standards - Policies | NSF - U.S. ...">
            <a:extLst>
              <a:ext uri="{FF2B5EF4-FFF2-40B4-BE49-F238E27FC236}">
                <a16:creationId xmlns:a16="http://schemas.microsoft.com/office/drawing/2014/main" id="{DC7BF83D-52F9-033C-CD1C-37FB120EE1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894" t="4817" r="15379" b="8443"/>
          <a:stretch>
            <a:fillRect/>
          </a:stretch>
        </p:blipFill>
        <p:spPr>
          <a:xfrm>
            <a:off x="4130776" y="5479995"/>
            <a:ext cx="1116041" cy="969145"/>
          </a:xfrm>
          <a:prstGeom prst="rect">
            <a:avLst/>
          </a:prstGeom>
        </p:spPr>
      </p:pic>
      <p:pic>
        <p:nvPicPr>
          <p:cNvPr id="4" name="Picture 3" descr="Home">
            <a:extLst>
              <a:ext uri="{FF2B5EF4-FFF2-40B4-BE49-F238E27FC236}">
                <a16:creationId xmlns:a16="http://schemas.microsoft.com/office/drawing/2014/main" id="{68DD8F97-58B2-0DEF-D989-78826BC101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581262"/>
            <a:ext cx="3138616" cy="7899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7EB749-D65B-1F2C-AC1A-5047BB303982}"/>
              </a:ext>
            </a:extLst>
          </p:cNvPr>
          <p:cNvSpPr txBox="1"/>
          <p:nvPr/>
        </p:nvSpPr>
        <p:spPr>
          <a:xfrm>
            <a:off x="0" y="4382429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This work is supported by: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NSF Grant PHY-2310034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JLab</a:t>
            </a:r>
            <a:r>
              <a:rPr lang="en-US" sz="2000" dirty="0"/>
              <a:t>-University Bridge Program under the direction of the DOE</a:t>
            </a:r>
          </a:p>
        </p:txBody>
      </p:sp>
      <p:pic>
        <p:nvPicPr>
          <p:cNvPr id="6" name="Picture 5" descr="US Department of Energy (DOE) | Tethys">
            <a:extLst>
              <a:ext uri="{FF2B5EF4-FFF2-40B4-BE49-F238E27FC236}">
                <a16:creationId xmlns:a16="http://schemas.microsoft.com/office/drawing/2014/main" id="{1CB847FB-5660-1413-06CF-F9616EC04E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4232" y="5534740"/>
            <a:ext cx="318976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88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71D49-78AB-07A0-B765-FCA1B5D75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5812A98-FFA9-B4D8-238E-50EDE74DDF41}"/>
              </a:ext>
            </a:extLst>
          </p:cNvPr>
          <p:cNvSpPr txBox="1"/>
          <p:nvPr/>
        </p:nvSpPr>
        <p:spPr>
          <a:xfrm>
            <a:off x="4505093" y="653460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15</a:t>
            </a:r>
          </a:p>
        </p:txBody>
      </p:sp>
      <p:sp>
        <p:nvSpPr>
          <p:cNvPr id="57" name="标题 1">
            <a:extLst>
              <a:ext uri="{FF2B5EF4-FFF2-40B4-BE49-F238E27FC236}">
                <a16:creationId xmlns:a16="http://schemas.microsoft.com/office/drawing/2014/main" id="{AB4FE010-9DE2-3D51-415C-BA5736046B62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6857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latin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513BBD-483E-48C9-8E5E-AB9CAE97C18F}"/>
              </a:ext>
            </a:extLst>
          </p:cNvPr>
          <p:cNvSpPr txBox="1"/>
          <p:nvPr/>
        </p:nvSpPr>
        <p:spPr>
          <a:xfrm>
            <a:off x="58479" y="2355562"/>
            <a:ext cx="90270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dirty="0"/>
              <a:t>Back Up</a:t>
            </a:r>
          </a:p>
        </p:txBody>
      </p:sp>
    </p:spTree>
    <p:extLst>
      <p:ext uri="{BB962C8B-B14F-4D97-AF65-F5344CB8AC3E}">
        <p14:creationId xmlns:p14="http://schemas.microsoft.com/office/powerpoint/2010/main" val="839457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8A8ED-9B4A-2707-282D-FD52782DA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1">
            <a:extLst>
              <a:ext uri="{FF2B5EF4-FFF2-40B4-BE49-F238E27FC236}">
                <a16:creationId xmlns:a16="http://schemas.microsoft.com/office/drawing/2014/main" id="{E313CB3C-9589-25F0-FE09-9EC285ABA6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500" dirty="0">
                <a:latin typeface="Calibri"/>
                <a:cs typeface="Calibri"/>
              </a:rPr>
              <a:t>Handbag Diagrams: GPD/TDA Type of Physics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982BC2-A548-9447-EE2A-F44044D58834}"/>
              </a:ext>
            </a:extLst>
          </p:cNvPr>
          <p:cNvSpPr txBox="1"/>
          <p:nvPr/>
        </p:nvSpPr>
        <p:spPr>
          <a:xfrm>
            <a:off x="4505093" y="653460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4DD1A1E-10DC-884E-05EB-0DD72C8498F1}"/>
                  </a:ext>
                </a:extLst>
              </p:cNvPr>
              <p:cNvSpPr txBox="1"/>
              <p:nvPr/>
            </p:nvSpPr>
            <p:spPr>
              <a:xfrm>
                <a:off x="4707924" y="4303454"/>
                <a:ext cx="4436076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Physics Impacts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First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000" dirty="0"/>
                  <a:t> meson measurement with CLAS12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Sensitive to 𝑢-𝑑 quark flavor separated chiral‑even GPDs (Complementary to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000" dirty="0"/>
                  <a:t>)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Enable flavor‑resolved imaging of the proton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4DD1A1E-10DC-884E-05EB-0DD72C8498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7924" y="4303454"/>
                <a:ext cx="4436076" cy="2554545"/>
              </a:xfrm>
              <a:prstGeom prst="rect">
                <a:avLst/>
              </a:prstGeom>
              <a:blipFill>
                <a:blip r:embed="rId3"/>
                <a:stretch>
                  <a:fillRect l="-1143" t="-990" r="-2286" b="-3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8C31025-3848-0B27-E64B-75159B7176AF}"/>
                  </a:ext>
                </a:extLst>
              </p:cNvPr>
              <p:cNvSpPr txBox="1"/>
              <p:nvPr/>
            </p:nvSpPr>
            <p:spPr>
              <a:xfrm>
                <a:off x="0" y="4183453"/>
                <a:ext cx="4589480" cy="265893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Conditions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GPD: a factorized approach particularly applied to exclusive reaction: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𝑒𝑝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𝑒𝑝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n-US" sz="2000" dirty="0"/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Sufficiently Large (Deep)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≫</m:t>
                    </m:r>
                    <m:sSubSup>
                      <m:sSubSupPr>
                        <m:ctrlPr>
                          <a:rPr lang="el-G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l-GR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𝛬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𝑄𝐶𝐷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sz="2000" b="0" dirty="0"/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Large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000" dirty="0"/>
                  <a:t> (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&gt;2.5</m:t>
                    </m:r>
                  </m:oMath>
                </a14:m>
                <a:r>
                  <a:rPr lang="en-US" sz="2000" dirty="0"/>
                  <a:t> GeV) 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Small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000" b="0" dirty="0"/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Moderate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8C31025-3848-0B27-E64B-75159B717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83453"/>
                <a:ext cx="4589480" cy="2658933"/>
              </a:xfrm>
              <a:prstGeom prst="rect">
                <a:avLst/>
              </a:prstGeom>
              <a:blipFill>
                <a:blip r:embed="rId4"/>
                <a:stretch>
                  <a:fillRect l="-3315" t="-2857" r="-1381" b="-52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D7C28B0C-BBE3-43EF-88E2-998FEE3F9FE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7755"/>
          <a:stretch>
            <a:fillRect/>
          </a:stretch>
        </p:blipFill>
        <p:spPr>
          <a:xfrm>
            <a:off x="367085" y="707527"/>
            <a:ext cx="3855309" cy="32509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0D6334-7CE9-7424-CBE9-77757545EB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2501" y="701413"/>
            <a:ext cx="4270641" cy="32768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EC4737-2BA1-FA88-E01A-08BBF78EA5EB}"/>
                  </a:ext>
                </a:extLst>
              </p:cNvPr>
              <p:cNvSpPr txBox="1"/>
              <p:nvPr/>
            </p:nvSpPr>
            <p:spPr>
              <a:xfrm>
                <a:off x="3119471" y="3677982"/>
                <a:ext cx="3806491" cy="631776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̅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</m:acc>
                      </m:num>
                      <m:den>
                        <m:rad>
                          <m:radPr>
                            <m:degHide m:val="on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200" dirty="0"/>
                  <a:t> :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2EC4737-2BA1-FA88-E01A-08BBF78EA5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9471" y="3677982"/>
                <a:ext cx="3806491" cy="631776"/>
              </a:xfrm>
              <a:prstGeom prst="rect">
                <a:avLst/>
              </a:prstGeom>
              <a:blipFill>
                <a:blip r:embed="rId7"/>
                <a:stretch>
                  <a:fillRect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5107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BE5F2-81BE-7207-F5DF-343BBF1CA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FDAEA9B-F58D-CCBD-FCD3-2554AED8B78C}"/>
              </a:ext>
            </a:extLst>
          </p:cNvPr>
          <p:cNvSpPr txBox="1"/>
          <p:nvPr/>
        </p:nvSpPr>
        <p:spPr>
          <a:xfrm>
            <a:off x="4505093" y="653460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C4A8522-D22C-83B2-A55B-6E5B1DCAFDB7}"/>
                  </a:ext>
                </a:extLst>
              </p:cNvPr>
              <p:cNvSpPr txBox="1"/>
              <p:nvPr/>
            </p:nvSpPr>
            <p:spPr>
              <a:xfrm>
                <a:off x="634436" y="3183812"/>
                <a:ext cx="7895967" cy="407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/>
                  <a:t>Kinematics definitions for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𝒆𝒑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𝝎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</m:t>
                        </m:r>
                      </m:e>
                      <m:sup>
                        <m: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C4A8522-D22C-83B2-A55B-6E5B1DCAFD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36" y="3183812"/>
                <a:ext cx="7895967" cy="407099"/>
              </a:xfrm>
              <a:prstGeom prst="rect">
                <a:avLst/>
              </a:prstGeom>
              <a:blipFill>
                <a:blip r:embed="rId3"/>
                <a:stretch>
                  <a:fillRect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8A87C7-80E9-9469-75AC-6384F3D4AEB4}"/>
                  </a:ext>
                </a:extLst>
              </p:cNvPr>
              <p:cNvSpPr txBox="1"/>
              <p:nvPr/>
            </p:nvSpPr>
            <p:spPr>
              <a:xfrm>
                <a:off x="4582419" y="4253341"/>
                <a:ext cx="4371960" cy="174374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sSup>
                            <m:sSupPr>
                              <m:ctrlPr>
                                <a:rPr lang="en-US" sz="2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200" dirty="0"/>
              </a:p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22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sub>
                          </m:s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22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p>
                            </m:sub>
                          </m:sSub>
                        </m:e>
                      </m:d>
                    </m:oMath>
                  </m:oMathPara>
                </a14:m>
                <a:endParaRPr lang="en-US" sz="2200" dirty="0"/>
              </a:p>
              <a:p>
                <a:pPr algn="ctr"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US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  <m:r>
                            <a:rPr lang="en-US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sup>
                              </m:sSubSup>
                            </m:e>
                          </m:nary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8A87C7-80E9-9469-75AC-6384F3D4A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419" y="4253341"/>
                <a:ext cx="4371960" cy="1743747"/>
              </a:xfrm>
              <a:prstGeom prst="rect">
                <a:avLst/>
              </a:prstGeom>
              <a:blipFill>
                <a:blip r:embed="rId4"/>
                <a:stretch>
                  <a:fillRect t="-21739" b="-92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4">
            <a:extLst>
              <a:ext uri="{FF2B5EF4-FFF2-40B4-BE49-F238E27FC236}">
                <a16:creationId xmlns:a16="http://schemas.microsoft.com/office/drawing/2014/main" id="{1F4BEF1A-E5E0-D3F6-27DD-15A75C1260A8}"/>
              </a:ext>
            </a:extLst>
          </p:cNvPr>
          <p:cNvGrpSpPr>
            <a:grpSpLocks/>
          </p:cNvGrpSpPr>
          <p:nvPr/>
        </p:nvGrpSpPr>
        <p:grpSpPr bwMode="auto">
          <a:xfrm>
            <a:off x="1255609" y="776365"/>
            <a:ext cx="6686131" cy="2305669"/>
            <a:chOff x="432" y="768"/>
            <a:chExt cx="4944" cy="1340"/>
          </a:xfrm>
        </p:grpSpPr>
        <p:sp>
          <p:nvSpPr>
            <p:cNvPr id="7" name="AutoShape 5">
              <a:extLst>
                <a:ext uri="{FF2B5EF4-FFF2-40B4-BE49-F238E27FC236}">
                  <a16:creationId xmlns:a16="http://schemas.microsoft.com/office/drawing/2014/main" id="{8E299EF1-6BF7-BC7C-DE9A-5DC3B6E90C2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32" y="1351"/>
              <a:ext cx="1872" cy="384"/>
            </a:xfrm>
            <a:prstGeom prst="flowChartInputOutput">
              <a:avLst/>
            </a:prstGeom>
            <a:solidFill>
              <a:srgbClr val="4BACB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8" name="Oval 6">
              <a:extLst>
                <a:ext uri="{FF2B5EF4-FFF2-40B4-BE49-F238E27FC236}">
                  <a16:creationId xmlns:a16="http://schemas.microsoft.com/office/drawing/2014/main" id="{702D0DBE-7C3C-1E13-5CA1-B5C9D5BF9C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1248"/>
              <a:ext cx="555" cy="55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B11C7F0C-CB1D-DEE4-FA1C-A2E257E7C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940"/>
              <a:ext cx="624" cy="67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" name="Text Box 8">
              <a:extLst>
                <a:ext uri="{FF2B5EF4-FFF2-40B4-BE49-F238E27FC236}">
                  <a16:creationId xmlns:a16="http://schemas.microsoft.com/office/drawing/2014/main" id="{260E240D-1597-8895-20B8-8922756DFD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1680"/>
              <a:ext cx="240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dirty="0">
                  <a:latin typeface="Symbol" pitchFamily="-109" charset="2"/>
                </a:rPr>
                <a:t>f</a:t>
              </a:r>
            </a:p>
          </p:txBody>
        </p:sp>
        <p:sp>
          <p:nvSpPr>
            <p:cNvPr id="12" name="AutoShape 9">
              <a:extLst>
                <a:ext uri="{FF2B5EF4-FFF2-40B4-BE49-F238E27FC236}">
                  <a16:creationId xmlns:a16="http://schemas.microsoft.com/office/drawing/2014/main" id="{E2A85F31-6E8E-6955-7E54-5D680E28D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7" y="1318"/>
              <a:ext cx="1946" cy="480"/>
            </a:xfrm>
            <a:prstGeom prst="flowChartInputOutput">
              <a:avLst/>
            </a:prstGeom>
            <a:solidFill>
              <a:srgbClr val="FF4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800" dirty="0"/>
            </a:p>
          </p:txBody>
        </p:sp>
        <p:grpSp>
          <p:nvGrpSpPr>
            <p:cNvPr id="13" name="Group 10">
              <a:extLst>
                <a:ext uri="{FF2B5EF4-FFF2-40B4-BE49-F238E27FC236}">
                  <a16:creationId xmlns:a16="http://schemas.microsoft.com/office/drawing/2014/main" id="{8F25A001-FD94-C3C4-7E96-10281275E6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26" y="1374"/>
              <a:ext cx="192" cy="337"/>
              <a:chOff x="2352" y="1825"/>
              <a:chExt cx="240" cy="289"/>
            </a:xfrm>
          </p:grpSpPr>
          <p:sp>
            <p:nvSpPr>
              <p:cNvPr id="51" name="door">
                <a:extLst>
                  <a:ext uri="{FF2B5EF4-FFF2-40B4-BE49-F238E27FC236}">
                    <a16:creationId xmlns:a16="http://schemas.microsoft.com/office/drawing/2014/main" id="{4282A746-EEA0-97D8-1BDF-B1000D9FA986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2352" y="1825"/>
                <a:ext cx="240" cy="14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2700 w 21600"/>
                  <a:gd name="T10" fmla="*/ 11178 h 21600"/>
                  <a:gd name="T11" fmla="*/ 13410 w 21600"/>
                  <a:gd name="T12" fmla="*/ 2009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21600" y="21600"/>
                    </a:moveTo>
                    <a:lnTo>
                      <a:pt x="6007" y="127"/>
                    </a:lnTo>
                    <a:lnTo>
                      <a:pt x="4665" y="2541"/>
                    </a:lnTo>
                    <a:lnTo>
                      <a:pt x="3579" y="5209"/>
                    </a:lnTo>
                    <a:lnTo>
                      <a:pt x="2492" y="8259"/>
                    </a:lnTo>
                    <a:lnTo>
                      <a:pt x="1598" y="11308"/>
                    </a:lnTo>
                    <a:lnTo>
                      <a:pt x="959" y="14739"/>
                    </a:lnTo>
                    <a:lnTo>
                      <a:pt x="383" y="18169"/>
                    </a:lnTo>
                    <a:lnTo>
                      <a:pt x="0" y="2160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52" name="door">
                <a:extLst>
                  <a:ext uri="{FF2B5EF4-FFF2-40B4-BE49-F238E27FC236}">
                    <a16:creationId xmlns:a16="http://schemas.microsoft.com/office/drawing/2014/main" id="{34487323-F00D-112C-D3A9-7AA366BEE232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 flipV="1">
                <a:off x="2352" y="1971"/>
                <a:ext cx="240" cy="14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2700 w 21600"/>
                  <a:gd name="T10" fmla="*/ 11178 h 21600"/>
                  <a:gd name="T11" fmla="*/ 13410 w 21600"/>
                  <a:gd name="T12" fmla="*/ 2009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21600" y="21600"/>
                    </a:moveTo>
                    <a:lnTo>
                      <a:pt x="6007" y="127"/>
                    </a:lnTo>
                    <a:lnTo>
                      <a:pt x="4665" y="2541"/>
                    </a:lnTo>
                    <a:lnTo>
                      <a:pt x="3579" y="5209"/>
                    </a:lnTo>
                    <a:lnTo>
                      <a:pt x="2492" y="8259"/>
                    </a:lnTo>
                    <a:lnTo>
                      <a:pt x="1598" y="11308"/>
                    </a:lnTo>
                    <a:lnTo>
                      <a:pt x="959" y="14739"/>
                    </a:lnTo>
                    <a:lnTo>
                      <a:pt x="383" y="18169"/>
                    </a:lnTo>
                    <a:lnTo>
                      <a:pt x="0" y="2160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dash"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sp>
          <p:nvSpPr>
            <p:cNvPr id="14" name="Text Box 13">
              <a:extLst>
                <a:ext uri="{FF2B5EF4-FFF2-40B4-BE49-F238E27FC236}">
                  <a16:creationId xmlns:a16="http://schemas.microsoft.com/office/drawing/2014/main" id="{99C4D54A-431B-B700-42C8-92C0D3865B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" y="1530"/>
              <a:ext cx="240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latin typeface="Symbol" pitchFamily="-109" charset="2"/>
                </a:rPr>
                <a:t>F</a:t>
              </a:r>
            </a:p>
          </p:txBody>
        </p:sp>
        <p:sp>
          <p:nvSpPr>
            <p:cNvPr id="15" name="AutoShape 14">
              <a:extLst>
                <a:ext uri="{FF2B5EF4-FFF2-40B4-BE49-F238E27FC236}">
                  <a16:creationId xmlns:a16="http://schemas.microsoft.com/office/drawing/2014/main" id="{9AB7A959-5B65-404A-9E55-AC77A4EC4D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816"/>
              <a:ext cx="1550" cy="1145"/>
            </a:xfrm>
            <a:prstGeom prst="flowChartInputOutput">
              <a:avLst/>
            </a:prstGeom>
            <a:solidFill>
              <a:srgbClr val="FF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800" dirty="0"/>
            </a:p>
          </p:txBody>
        </p:sp>
        <p:sp>
          <p:nvSpPr>
            <p:cNvPr id="17" name="Line 15">
              <a:extLst>
                <a:ext uri="{FF2B5EF4-FFF2-40B4-BE49-F238E27FC236}">
                  <a16:creationId xmlns:a16="http://schemas.microsoft.com/office/drawing/2014/main" id="{2A3109C5-9A73-29DA-64A9-AF73063A1E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4" y="1392"/>
              <a:ext cx="12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Text Box 16">
              <a:extLst>
                <a:ext uri="{FF2B5EF4-FFF2-40B4-BE49-F238E27FC236}">
                  <a16:creationId xmlns:a16="http://schemas.microsoft.com/office/drawing/2014/main" id="{74CCE1F7-B508-65FA-230F-5653526BB3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6" y="1405"/>
              <a:ext cx="1344" cy="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00" i="1" dirty="0"/>
                <a:t>Quantization axis</a:t>
              </a:r>
            </a:p>
          </p:txBody>
        </p:sp>
        <p:sp>
          <p:nvSpPr>
            <p:cNvPr id="19" name="Line 17">
              <a:extLst>
                <a:ext uri="{FF2B5EF4-FFF2-40B4-BE49-F238E27FC236}">
                  <a16:creationId xmlns:a16="http://schemas.microsoft.com/office/drawing/2014/main" id="{05DBB27F-8A6E-2FBA-389B-CFAB71EE65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92" y="153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971FFB76-2BF9-1561-CE1B-13A9593055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536"/>
              <a:ext cx="1728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9">
              <a:extLst>
                <a:ext uri="{FF2B5EF4-FFF2-40B4-BE49-F238E27FC236}">
                  <a16:creationId xmlns:a16="http://schemas.microsoft.com/office/drawing/2014/main" id="{421F6491-B9F6-8A15-0BE0-C8192C3F33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4" y="1392"/>
              <a:ext cx="100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>
              <a:extLst>
                <a:ext uri="{FF2B5EF4-FFF2-40B4-BE49-F238E27FC236}">
                  <a16:creationId xmlns:a16="http://schemas.microsoft.com/office/drawing/2014/main" id="{1FB1781C-7DB7-0804-1974-2A9829F622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1536"/>
              <a:ext cx="480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3" name="Group 21">
              <a:extLst>
                <a:ext uri="{FF2B5EF4-FFF2-40B4-BE49-F238E27FC236}">
                  <a16:creationId xmlns:a16="http://schemas.microsoft.com/office/drawing/2014/main" id="{5A773471-F208-5793-E3FE-05820B5158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4" y="922"/>
              <a:ext cx="96" cy="96"/>
              <a:chOff x="1796" y="1284"/>
              <a:chExt cx="96" cy="96"/>
            </a:xfrm>
          </p:grpSpPr>
          <p:sp>
            <p:nvSpPr>
              <p:cNvPr id="49" name="Oval 22">
                <a:extLst>
                  <a:ext uri="{FF2B5EF4-FFF2-40B4-BE49-F238E27FC236}">
                    <a16:creationId xmlns:a16="http://schemas.microsoft.com/office/drawing/2014/main" id="{37AF6AD1-E6F4-BBE8-5E01-1456DFB619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6" y="1284"/>
                <a:ext cx="96" cy="96"/>
              </a:xfrm>
              <a:prstGeom prst="ellipse">
                <a:avLst/>
              </a:prstGeom>
              <a:solidFill>
                <a:srgbClr val="F6A8A8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50" name="Oval 23">
                <a:extLst>
                  <a:ext uri="{FF2B5EF4-FFF2-40B4-BE49-F238E27FC236}">
                    <a16:creationId xmlns:a16="http://schemas.microsoft.com/office/drawing/2014/main" id="{57DECA5D-CC22-2ABD-C9BB-35420D048E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1296"/>
                <a:ext cx="48" cy="48"/>
              </a:xfrm>
              <a:prstGeom prst="ellipse">
                <a:avLst/>
              </a:prstGeom>
              <a:solidFill>
                <a:srgbClr val="F9FD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sp>
          <p:nvSpPr>
            <p:cNvPr id="24" name="Line 24">
              <a:extLst>
                <a:ext uri="{FF2B5EF4-FFF2-40B4-BE49-F238E27FC236}">
                  <a16:creationId xmlns:a16="http://schemas.microsoft.com/office/drawing/2014/main" id="{06E7283B-05CE-864B-B8F4-CA91BC3D29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92" y="1008"/>
              <a:ext cx="432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>
              <a:extLst>
                <a:ext uri="{FF2B5EF4-FFF2-40B4-BE49-F238E27FC236}">
                  <a16:creationId xmlns:a16="http://schemas.microsoft.com/office/drawing/2014/main" id="{4F9E1737-7A30-5C20-8276-A7C336CCAE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2" y="1392"/>
              <a:ext cx="672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" name="Group 26">
              <a:extLst>
                <a:ext uri="{FF2B5EF4-FFF2-40B4-BE49-F238E27FC236}">
                  <a16:creationId xmlns:a16="http://schemas.microsoft.com/office/drawing/2014/main" id="{B0FD988B-0772-57DB-4AA3-B77096A9C9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4" y="1752"/>
              <a:ext cx="96" cy="96"/>
              <a:chOff x="1796" y="1284"/>
              <a:chExt cx="96" cy="96"/>
            </a:xfrm>
          </p:grpSpPr>
          <p:sp>
            <p:nvSpPr>
              <p:cNvPr id="47" name="Oval 27">
                <a:extLst>
                  <a:ext uri="{FF2B5EF4-FFF2-40B4-BE49-F238E27FC236}">
                    <a16:creationId xmlns:a16="http://schemas.microsoft.com/office/drawing/2014/main" id="{C696CDCE-FA7A-E681-6C29-D705E796C8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6" y="1284"/>
                <a:ext cx="96" cy="96"/>
              </a:xfrm>
              <a:prstGeom prst="ellipse">
                <a:avLst/>
              </a:prstGeom>
              <a:solidFill>
                <a:srgbClr val="F6A8A8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8" name="Oval 28">
                <a:extLst>
                  <a:ext uri="{FF2B5EF4-FFF2-40B4-BE49-F238E27FC236}">
                    <a16:creationId xmlns:a16="http://schemas.microsoft.com/office/drawing/2014/main" id="{674EB14B-2BEB-98A6-BC3D-11152B1AB3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1296"/>
                <a:ext cx="48" cy="48"/>
              </a:xfrm>
              <a:prstGeom prst="ellipse">
                <a:avLst/>
              </a:prstGeom>
              <a:solidFill>
                <a:srgbClr val="F9FD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27" name="Group 29">
              <a:extLst>
                <a:ext uri="{FF2B5EF4-FFF2-40B4-BE49-F238E27FC236}">
                  <a16:creationId xmlns:a16="http://schemas.microsoft.com/office/drawing/2014/main" id="{4B4FCD3F-3B78-520F-C0A8-E49A317572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0" y="1464"/>
              <a:ext cx="144" cy="144"/>
              <a:chOff x="1796" y="1284"/>
              <a:chExt cx="96" cy="96"/>
            </a:xfrm>
          </p:grpSpPr>
          <p:sp>
            <p:nvSpPr>
              <p:cNvPr id="45" name="Oval 30">
                <a:extLst>
                  <a:ext uri="{FF2B5EF4-FFF2-40B4-BE49-F238E27FC236}">
                    <a16:creationId xmlns:a16="http://schemas.microsoft.com/office/drawing/2014/main" id="{0494E750-EDEF-E11E-EB31-2A83024E28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6" y="1284"/>
                <a:ext cx="96" cy="96"/>
              </a:xfrm>
              <a:prstGeom prst="ellipse">
                <a:avLst/>
              </a:prstGeom>
              <a:solidFill>
                <a:schemeClr val="fol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6" name="Oval 31">
                <a:extLst>
                  <a:ext uri="{FF2B5EF4-FFF2-40B4-BE49-F238E27FC236}">
                    <a16:creationId xmlns:a16="http://schemas.microsoft.com/office/drawing/2014/main" id="{38AFBDDC-8F9E-AC66-BEC4-6096A138D3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1296"/>
                <a:ext cx="48" cy="48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28" name="Group 32">
              <a:extLst>
                <a:ext uri="{FF2B5EF4-FFF2-40B4-BE49-F238E27FC236}">
                  <a16:creationId xmlns:a16="http://schemas.microsoft.com/office/drawing/2014/main" id="{10F86E29-A7D1-63E8-6DEC-177594F6EF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4" y="1644"/>
              <a:ext cx="96" cy="96"/>
              <a:chOff x="1796" y="1284"/>
              <a:chExt cx="96" cy="96"/>
            </a:xfrm>
          </p:grpSpPr>
          <p:sp>
            <p:nvSpPr>
              <p:cNvPr id="43" name="Oval 33">
                <a:extLst>
                  <a:ext uri="{FF2B5EF4-FFF2-40B4-BE49-F238E27FC236}">
                    <a16:creationId xmlns:a16="http://schemas.microsoft.com/office/drawing/2014/main" id="{31240E81-B6EB-AD7C-55B5-3ECD28C0E4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6" y="1284"/>
                <a:ext cx="96" cy="96"/>
              </a:xfrm>
              <a:prstGeom prst="ellipse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4" name="Oval 34">
                <a:extLst>
                  <a:ext uri="{FF2B5EF4-FFF2-40B4-BE49-F238E27FC236}">
                    <a16:creationId xmlns:a16="http://schemas.microsoft.com/office/drawing/2014/main" id="{D10C984E-0133-F9C3-E783-2964DE7FD3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1296"/>
                <a:ext cx="48" cy="48"/>
              </a:xfrm>
              <a:prstGeom prst="ellipse">
                <a:avLst/>
              </a:prstGeom>
              <a:solidFill>
                <a:srgbClr val="F9FD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sp>
          <p:nvSpPr>
            <p:cNvPr id="29" name="Text Box 35">
              <a:extLst>
                <a:ext uri="{FF2B5EF4-FFF2-40B4-BE49-F238E27FC236}">
                  <a16:creationId xmlns:a16="http://schemas.microsoft.com/office/drawing/2014/main" id="{BFDAE55F-AE7D-6CCD-CF90-F36A3767DE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1296"/>
              <a:ext cx="240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dirty="0">
                  <a:latin typeface="Symbol" pitchFamily="-109" charset="2"/>
                </a:rPr>
                <a:t>w</a:t>
              </a:r>
            </a:p>
          </p:txBody>
        </p:sp>
        <p:sp>
          <p:nvSpPr>
            <p:cNvPr id="30" name="Text Box 36">
              <a:extLst>
                <a:ext uri="{FF2B5EF4-FFF2-40B4-BE49-F238E27FC236}">
                  <a16:creationId xmlns:a16="http://schemas.microsoft.com/office/drawing/2014/main" id="{3214DEC6-8054-5D3A-4239-B061170B1A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0" y="768"/>
              <a:ext cx="240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latin typeface="Symbol" pitchFamily="-109" charset="2"/>
                </a:rPr>
                <a:t>p</a:t>
              </a:r>
              <a:r>
                <a:rPr lang="en-US" sz="1400" baseline="30000">
                  <a:latin typeface="Symbol" pitchFamily="-109" charset="2"/>
                </a:rPr>
                <a:t>+</a:t>
              </a:r>
            </a:p>
          </p:txBody>
        </p:sp>
        <p:sp>
          <p:nvSpPr>
            <p:cNvPr id="31" name="Text Box 37">
              <a:extLst>
                <a:ext uri="{FF2B5EF4-FFF2-40B4-BE49-F238E27FC236}">
                  <a16:creationId xmlns:a16="http://schemas.microsoft.com/office/drawing/2014/main" id="{365D0147-9636-35D1-A90F-ED40405726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1728"/>
              <a:ext cx="240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dirty="0">
                  <a:latin typeface="Symbol" pitchFamily="-109" charset="2"/>
                </a:rPr>
                <a:t>p</a:t>
              </a:r>
              <a:r>
                <a:rPr lang="en-US" sz="1400" baseline="30000" dirty="0">
                  <a:latin typeface="Symbol" pitchFamily="-109" charset="2"/>
                </a:rPr>
                <a:t>-</a:t>
              </a:r>
            </a:p>
          </p:txBody>
        </p:sp>
        <p:sp>
          <p:nvSpPr>
            <p:cNvPr id="32" name="Text Box 38">
              <a:extLst>
                <a:ext uri="{FF2B5EF4-FFF2-40B4-BE49-F238E27FC236}">
                  <a16:creationId xmlns:a16="http://schemas.microsoft.com/office/drawing/2014/main" id="{E71D40F6-F56C-CC9E-74CD-BC9976D1ED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1584"/>
              <a:ext cx="240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dirty="0"/>
                <a:t>p</a:t>
              </a:r>
              <a:endParaRPr lang="en-US" sz="1400" baseline="30000" dirty="0"/>
            </a:p>
          </p:txBody>
        </p:sp>
        <p:sp>
          <p:nvSpPr>
            <p:cNvPr id="33" name="Line 39">
              <a:extLst>
                <a:ext uri="{FF2B5EF4-FFF2-40B4-BE49-F238E27FC236}">
                  <a16:creationId xmlns:a16="http://schemas.microsoft.com/office/drawing/2014/main" id="{89AFE16F-4C65-4A7D-5BE0-BB507D505D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" y="1711"/>
              <a:ext cx="31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40">
              <a:extLst>
                <a:ext uri="{FF2B5EF4-FFF2-40B4-BE49-F238E27FC236}">
                  <a16:creationId xmlns:a16="http://schemas.microsoft.com/office/drawing/2014/main" id="{3700486B-BC6B-2DFE-C94C-102FF40AD8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1536"/>
              <a:ext cx="1248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41">
              <a:extLst>
                <a:ext uri="{FF2B5EF4-FFF2-40B4-BE49-F238E27FC236}">
                  <a16:creationId xmlns:a16="http://schemas.microsoft.com/office/drawing/2014/main" id="{86FACAFB-5D0C-631C-24F0-7B16FC5ED6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92" y="1104"/>
              <a:ext cx="912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6" name="Group 42">
              <a:extLst>
                <a:ext uri="{FF2B5EF4-FFF2-40B4-BE49-F238E27FC236}">
                  <a16:creationId xmlns:a16="http://schemas.microsoft.com/office/drawing/2014/main" id="{8BE893BB-B33F-02E5-3738-C17674BECB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04" y="1036"/>
              <a:ext cx="96" cy="96"/>
              <a:chOff x="1796" y="1284"/>
              <a:chExt cx="96" cy="96"/>
            </a:xfrm>
          </p:grpSpPr>
          <p:sp>
            <p:nvSpPr>
              <p:cNvPr id="41" name="Oval 43">
                <a:extLst>
                  <a:ext uri="{FF2B5EF4-FFF2-40B4-BE49-F238E27FC236}">
                    <a16:creationId xmlns:a16="http://schemas.microsoft.com/office/drawing/2014/main" id="{019179D3-35E5-61CC-9ED7-0CEEA5676D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6" y="1284"/>
                <a:ext cx="96" cy="96"/>
              </a:xfrm>
              <a:prstGeom prst="ellipse">
                <a:avLst/>
              </a:prstGeom>
              <a:solidFill>
                <a:srgbClr val="F6A8A8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  <p:sp>
            <p:nvSpPr>
              <p:cNvPr id="42" name="Oval 44">
                <a:extLst>
                  <a:ext uri="{FF2B5EF4-FFF2-40B4-BE49-F238E27FC236}">
                    <a16:creationId xmlns:a16="http://schemas.microsoft.com/office/drawing/2014/main" id="{6947AADA-3981-8F61-2669-FFAD8944C7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1296"/>
                <a:ext cx="48" cy="48"/>
              </a:xfrm>
              <a:prstGeom prst="ellipse">
                <a:avLst/>
              </a:prstGeom>
              <a:solidFill>
                <a:srgbClr val="F9FDFD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800"/>
              </a:p>
            </p:txBody>
          </p:sp>
        </p:grpSp>
        <p:sp>
          <p:nvSpPr>
            <p:cNvPr id="37" name="Text Box 45">
              <a:extLst>
                <a:ext uri="{FF2B5EF4-FFF2-40B4-BE49-F238E27FC236}">
                  <a16:creationId xmlns:a16="http://schemas.microsoft.com/office/drawing/2014/main" id="{79371F9E-6EB4-3E19-DB39-8BBDC7A85A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882"/>
              <a:ext cx="240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latin typeface="Symbol" pitchFamily="-109" charset="2"/>
                </a:rPr>
                <a:t>p</a:t>
              </a:r>
              <a:r>
                <a:rPr lang="en-US" sz="1400" baseline="30000">
                  <a:latin typeface="Symbol" pitchFamily="-109" charset="2"/>
                </a:rPr>
                <a:t>o</a:t>
              </a:r>
            </a:p>
          </p:txBody>
        </p:sp>
        <p:sp>
          <p:nvSpPr>
            <p:cNvPr id="38" name="Text Box 46">
              <a:extLst>
                <a:ext uri="{FF2B5EF4-FFF2-40B4-BE49-F238E27FC236}">
                  <a16:creationId xmlns:a16="http://schemas.microsoft.com/office/drawing/2014/main" id="{5A2967E2-86F8-1AE9-C936-FD5F2EBD7E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2006"/>
              <a:ext cx="1344" cy="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00" i="1"/>
                <a:t>Production Plane</a:t>
              </a:r>
            </a:p>
          </p:txBody>
        </p:sp>
        <p:sp>
          <p:nvSpPr>
            <p:cNvPr id="39" name="Text Box 47">
              <a:extLst>
                <a:ext uri="{FF2B5EF4-FFF2-40B4-BE49-F238E27FC236}">
                  <a16:creationId xmlns:a16="http://schemas.microsoft.com/office/drawing/2014/main" id="{0378C61F-D1D5-4030-8BAF-FF5CC41658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2016"/>
              <a:ext cx="1344" cy="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00" i="1"/>
                <a:t>Decay Plane</a:t>
              </a:r>
            </a:p>
          </p:txBody>
        </p:sp>
        <p:sp>
          <p:nvSpPr>
            <p:cNvPr id="40" name="Text Box 48">
              <a:extLst>
                <a:ext uri="{FF2B5EF4-FFF2-40B4-BE49-F238E27FC236}">
                  <a16:creationId xmlns:a16="http://schemas.microsoft.com/office/drawing/2014/main" id="{B8DF4643-5FC1-A5BD-3479-0B9F4A0D4C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2004"/>
              <a:ext cx="1344" cy="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000" i="1"/>
                <a:t>Plane of Photon Polarization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160785E-7544-11F5-3934-C604E0FA016B}"/>
                  </a:ext>
                </a:extLst>
              </p:cNvPr>
              <p:cNvSpPr txBox="1"/>
              <p:nvPr/>
            </p:nvSpPr>
            <p:spPr>
              <a:xfrm>
                <a:off x="189621" y="3619555"/>
                <a:ext cx="3938958" cy="311482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9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sz="19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  <m:sup>
                              <m:r>
                                <a:rPr lang="en-US" sz="1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19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en-US" sz="1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9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9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sz="19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  <m:sup>
                              <m:r>
                                <a:rPr lang="en-US" sz="1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  <m: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19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en-US" sz="1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9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9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𝑊</m:t>
                      </m:r>
                      <m:r>
                        <a:rPr lang="en-US" sz="19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9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sz="1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sz="19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en-US" sz="1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𝑁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19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𝑝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19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9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sz="19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nary>
                        </m:e>
                      </m:d>
                      <m:r>
                        <a:rPr lang="en-US" sz="19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</m:e>
                      </m:d>
                    </m:oMath>
                  </m:oMathPara>
                </a14:m>
                <a:endParaRPr lang="en-US" sz="1900" dirty="0"/>
              </a:p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9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9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19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9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9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19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9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9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19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𝜐</m:t>
                          </m:r>
                        </m:den>
                      </m:f>
                      <m:r>
                        <a:rPr lang="en-US" sz="19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9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19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9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sz="19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9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9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19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sz="19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9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9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sz="19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9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9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b>
                          </m:sSub>
                          <m:r>
                            <a:rPr lang="en-US" sz="19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900" dirty="0"/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1900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9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9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9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  <m:sup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sup>
                              </m:sSubSup>
                              <m:r>
                                <a:rPr lang="en-US" sz="1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US" sz="19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9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9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  <m:sup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sup>
                              </m:sSubSup>
                              <m:r>
                                <a:rPr lang="en-US" sz="19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US" sz="19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9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p>
                                      <m:r>
                                        <a:rPr lang="en-US" sz="19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  <m:sup>
                                  <m:r>
                                    <a:rPr lang="en-US" sz="19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US" sz="19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900" dirty="0"/>
              </a:p>
              <a:p>
                <a:pPr algn="ctr"/>
                <a:endParaRPr lang="en-US" sz="19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160785E-7544-11F5-3934-C604E0FA01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621" y="3619555"/>
                <a:ext cx="3938958" cy="3114827"/>
              </a:xfrm>
              <a:prstGeom prst="rect">
                <a:avLst/>
              </a:prstGeom>
              <a:blipFill>
                <a:blip r:embed="rId6"/>
                <a:stretch>
                  <a:fillRect t="-609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1">
            <a:extLst>
              <a:ext uri="{FF2B5EF4-FFF2-40B4-BE49-F238E27FC236}">
                <a16:creationId xmlns:a16="http://schemas.microsoft.com/office/drawing/2014/main" id="{911A71E3-4E6C-EF65-2AD9-84AFB3E82B0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6857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Calibri"/>
                <a:cs typeface="Calibri"/>
              </a:rPr>
              <a:t>Kinematics Definition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A65686-0C19-243D-2068-E65CF00BDE80}"/>
              </a:ext>
            </a:extLst>
          </p:cNvPr>
          <p:cNvSpPr/>
          <p:nvPr/>
        </p:nvSpPr>
        <p:spPr>
          <a:xfrm>
            <a:off x="284205" y="3590911"/>
            <a:ext cx="3743890" cy="237549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535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E8C46-56C0-64AF-7501-894051347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标题 1">
                <a:extLst>
                  <a:ext uri="{FF2B5EF4-FFF2-40B4-BE49-F238E27FC236}">
                    <a16:creationId xmlns:a16="http://schemas.microsoft.com/office/drawing/2014/main" id="{E419C34B-279B-948D-1D9A-3A97221313EA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0" y="1"/>
                <a:ext cx="9144000" cy="685799"/>
              </a:xfr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𝜔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(782)</m:t>
                    </m:r>
                  </m:oMath>
                </a14:m>
                <a:r>
                  <a:rPr lang="en-US" sz="3200" dirty="0">
                    <a:latin typeface="Calibri"/>
                    <a:cs typeface="Calibri"/>
                  </a:rPr>
                  <a:t> Reconstruction with Missing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𝜋</m:t>
                        </m:r>
                      </m:e>
                      <m:sup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±</m:t>
                        </m:r>
                      </m:sup>
                    </m:sSup>
                  </m:oMath>
                </a14:m>
                <a:endParaRPr lang="en-US" sz="3200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6" name="标题 1">
                <a:extLst>
                  <a:ext uri="{FF2B5EF4-FFF2-40B4-BE49-F238E27FC236}">
                    <a16:creationId xmlns:a16="http://schemas.microsoft.com/office/drawing/2014/main" id="{E419C34B-279B-948D-1D9A-3A97221313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0" y="1"/>
                <a:ext cx="9144000" cy="685799"/>
              </a:xfrm>
              <a:blipFill>
                <a:blip r:embed="rId3"/>
                <a:stretch>
                  <a:fillRect t="-1818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76619F49-695F-A6B3-4A05-6FE0A305D10C}"/>
              </a:ext>
            </a:extLst>
          </p:cNvPr>
          <p:cNvSpPr txBox="1"/>
          <p:nvPr/>
        </p:nvSpPr>
        <p:spPr>
          <a:xfrm>
            <a:off x="4505093" y="653460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18</a:t>
            </a:r>
          </a:p>
        </p:txBody>
      </p:sp>
      <p:pic>
        <p:nvPicPr>
          <p:cNvPr id="3" name="Picture 2" descr="A diagram of a mathematical equation&#10;&#10;AI-generated content may be incorrect.">
            <a:extLst>
              <a:ext uri="{FF2B5EF4-FFF2-40B4-BE49-F238E27FC236}">
                <a16:creationId xmlns:a16="http://schemas.microsoft.com/office/drawing/2014/main" id="{D2D4D58B-90D4-E63E-F58F-C5BD24B4A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0538" y="685800"/>
            <a:ext cx="3813461" cy="4114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F25BBE1-D359-6EF3-29B8-E5AB82043088}"/>
                  </a:ext>
                </a:extLst>
              </p:cNvPr>
              <p:cNvSpPr txBox="1"/>
              <p:nvPr/>
            </p:nvSpPr>
            <p:spPr>
              <a:xfrm>
                <a:off x="0" y="685800"/>
                <a:ext cx="5523470" cy="4238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Algorithms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Select events with exactly 1 proton, 1 electron, 1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/>
                  <a:t>, and at least 2 photons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Calculate the missing 4 vector </a:t>
                </a:r>
              </a:p>
              <a:p>
                <a:pPr lvl="1"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∓ </m:t>
                              </m:r>
                            </m:sup>
                          </m:sSup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sup>
                          </m:sSup>
                        </m:sub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  <a:p>
                <a:pPr lvl="1"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∓ </m:t>
                              </m:r>
                            </m:sup>
                          </m:sSup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sup>
                          </m:sSup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Mass definitions: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p>
                                </m:sSup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b>
                          <m: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</m:sup>
                        </m:sSubSup>
                      </m:e>
                    </m:rad>
                  </m:oMath>
                </a14:m>
                <a:endParaRPr lang="en-US" dirty="0"/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±</m:t>
                            </m:r>
                          </m:sup>
                        </m:sSup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±</m:t>
                                    </m:r>
                                  </m:sup>
                                </m:sSup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b>
                          <m: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</m:t>
                                </m:r>
                              </m:sup>
                            </m:sSup>
                          </m:sup>
                        </m:sSubSup>
                      </m:e>
                    </m:rad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Mass forcing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𝑃𝐷𝐺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&lt;0.025</m:t>
                    </m:r>
                  </m:oMath>
                </a14:m>
                <a:r>
                  <a:rPr lang="en-US" dirty="0"/>
                  <a:t> GeV, we force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dirty="0"/>
                  <a:t> to be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𝑃𝐷𝐺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p>
                    </m:sSubSup>
                  </m:oMath>
                </a14:m>
                <a:r>
                  <a:rPr lang="en-US" dirty="0"/>
                  <a:t> calculations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F25BBE1-D359-6EF3-29B8-E5AB82043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85800"/>
                <a:ext cx="5523470" cy="4238468"/>
              </a:xfrm>
              <a:prstGeom prst="rect">
                <a:avLst/>
              </a:prstGeom>
              <a:blipFill>
                <a:blip r:embed="rId5"/>
                <a:stretch>
                  <a:fillRect l="-920" t="-898" b="-8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35648AB-B576-8818-F71E-915AA74833FC}"/>
                  </a:ext>
                </a:extLst>
              </p:cNvPr>
              <p:cNvSpPr txBox="1"/>
              <p:nvPr/>
            </p:nvSpPr>
            <p:spPr>
              <a:xfrm>
                <a:off x="0" y="4823840"/>
                <a:ext cx="9143999" cy="18168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PID Cuts Options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No Cuts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𝑃𝐷𝐺</m:t>
                            </m:r>
                          </m:sup>
                        </m:sSub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&lt;0.025</m:t>
                    </m:r>
                  </m:oMath>
                </a14:m>
                <a:r>
                  <a:rPr lang="en-US" dirty="0"/>
                  <a:t> GeV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𝑃𝐷𝐺</m:t>
                            </m:r>
                          </m:sup>
                        </m:sSub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&lt;0.025</m:t>
                    </m:r>
                  </m:oMath>
                </a14:m>
                <a:r>
                  <a:rPr lang="en-US" dirty="0"/>
                  <a:t> GeV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</m:t>
                                </m:r>
                              </m:sup>
                            </m:sSup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±</m:t>
                                        </m:r>
                                      </m:sup>
                                    </m:sSup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𝑃𝐷𝐺</m:t>
                                    </m:r>
                                  </m:sup>
                                </m:sSubSup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&lt;0.0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dirty="0"/>
                  <a:t> GeV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Exclusion: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𝑃𝐷𝐺</m:t>
                            </m:r>
                          </m:sup>
                        </m:sSub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&lt;0.025</m:t>
                    </m:r>
                  </m:oMath>
                </a14:m>
                <a:r>
                  <a:rPr lang="en-US" dirty="0"/>
                  <a:t> GeV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±</m:t>
                                </m:r>
                              </m:sup>
                            </m:sSup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±</m:t>
                                        </m:r>
                                      </m:sup>
                                    </m:sSup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𝑃𝐷𝐺</m:t>
                                    </m:r>
                                  </m:sup>
                                </m:sSubSup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 GeV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35648AB-B576-8818-F71E-915AA7483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823840"/>
                <a:ext cx="9143999" cy="1816844"/>
              </a:xfrm>
              <a:prstGeom prst="rect">
                <a:avLst/>
              </a:prstGeom>
              <a:blipFill>
                <a:blip r:embed="rId6"/>
                <a:stretch>
                  <a:fillRect l="-556" t="-1389" b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2206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0AA63-9973-C6DD-E665-23100DD0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1">
            <a:extLst>
              <a:ext uri="{FF2B5EF4-FFF2-40B4-BE49-F238E27FC236}">
                <a16:creationId xmlns:a16="http://schemas.microsoft.com/office/drawing/2014/main" id="{EA038D49-EDBE-6D35-9DF7-289D2C5F2D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8579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>
                <a:latin typeface="Calibri"/>
                <a:cs typeface="Calibri"/>
              </a:rPr>
              <a:t>Cut </a:t>
            </a:r>
            <a:r>
              <a:rPr lang="en-US" sz="3200" dirty="0" err="1">
                <a:latin typeface="Calibri"/>
                <a:cs typeface="Calibri"/>
              </a:rPr>
              <a:t>UnZoom</a:t>
            </a:r>
            <a:r>
              <a:rPr lang="en-US" sz="3200" dirty="0">
                <a:latin typeface="Calibri"/>
                <a:cs typeface="Calibri"/>
              </a:rPr>
              <a:t> and Background Check (Torus - 1)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3D9877-83F2-6AB2-6974-34687D3D55C4}"/>
              </a:ext>
            </a:extLst>
          </p:cNvPr>
          <p:cNvSpPr txBox="1"/>
          <p:nvPr/>
        </p:nvSpPr>
        <p:spPr>
          <a:xfrm>
            <a:off x="4505093" y="653460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777B552-E756-D62B-6C3C-C064F3B6886F}"/>
                  </a:ext>
                </a:extLst>
              </p:cNvPr>
              <p:cNvSpPr txBox="1"/>
              <p:nvPr/>
            </p:nvSpPr>
            <p:spPr>
              <a:xfrm>
                <a:off x="0" y="5169066"/>
                <a:ext cx="9144000" cy="1354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Peaking shape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000" dirty="0"/>
                  <a:t> near 0: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000" dirty="0"/>
                  <a:t> no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Either not accepting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𝛾𝛾</m:t>
                    </m:r>
                  </m:oMath>
                </a14:m>
                <a:r>
                  <a:rPr lang="en-US" sz="2000" dirty="0"/>
                  <a:t>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000" dirty="0"/>
                  <a:t> by the ECAL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Or it is simply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000" dirty="0"/>
                  <a:t> which fundamentally does not have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Break into 3 cases: </a:t>
                </a:r>
                <a:r>
                  <a:rPr lang="en-US" sz="2000" dirty="0">
                    <a:solidFill>
                      <a:srgbClr val="FF40FF"/>
                    </a:solidFill>
                  </a:rPr>
                  <a:t>Enforcing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rgbClr val="FF4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FF4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 i="1">
                            <a:solidFill>
                              <a:srgbClr val="FF40FF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FF40FF"/>
                    </a:solidFill>
                  </a:rPr>
                  <a:t>, </a:t>
                </a:r>
                <a:r>
                  <a:rPr lang="en-US" sz="2000" dirty="0">
                    <a:solidFill>
                      <a:srgbClr val="FF0000"/>
                    </a:solidFill>
                  </a:rPr>
                  <a:t>Enforcing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000" dirty="0"/>
                  <a:t>, and </a:t>
                </a:r>
                <a:r>
                  <a:rPr lang="en-US" sz="2000" dirty="0">
                    <a:solidFill>
                      <a:srgbClr val="FF8000"/>
                    </a:solidFill>
                  </a:rPr>
                  <a:t>excluding everything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777B552-E756-D62B-6C3C-C064F3B68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69066"/>
                <a:ext cx="9144000" cy="1354089"/>
              </a:xfrm>
              <a:prstGeom prst="rect">
                <a:avLst/>
              </a:prstGeom>
              <a:blipFill>
                <a:blip r:embed="rId3"/>
                <a:stretch>
                  <a:fillRect l="-556" t="-2804" b="-56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152932B-F377-4F13-C6DC-D4118718131B}"/>
              </a:ext>
            </a:extLst>
          </p:cNvPr>
          <p:cNvSpPr txBox="1"/>
          <p:nvPr/>
        </p:nvSpPr>
        <p:spPr>
          <a:xfrm>
            <a:off x="7030995" y="-383059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4880C16-5AD8-7BDD-D899-0AE8D7554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85800"/>
            <a:ext cx="4573279" cy="438912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AEE09CF-1B2E-2DCD-8322-FA2507ECD5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685800"/>
            <a:ext cx="457327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900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54887-5B0B-B5A8-FAC3-45EAA5677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标题 1">
                <a:extLst>
                  <a:ext uri="{FF2B5EF4-FFF2-40B4-BE49-F238E27FC236}">
                    <a16:creationId xmlns:a16="http://schemas.microsoft.com/office/drawing/2014/main" id="{13DBF835-5654-A112-AA5F-5A6F9B771CFD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0" y="1"/>
                <a:ext cx="9144000" cy="685799"/>
              </a:xfr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𝜌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Calibri"/>
                          </a:rPr>
                          <m:t>0</m:t>
                        </m:r>
                      </m:sup>
                    </m:sSup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→</m:t>
                    </m:r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𝜋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3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𝜋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3200" dirty="0">
                    <a:latin typeface="Calibri"/>
                    <a:cs typeface="Calibri"/>
                  </a:rPr>
                  <a:t> Background Rejection</a:t>
                </a:r>
              </a:p>
            </p:txBody>
          </p:sp>
        </mc:Choice>
        <mc:Fallback xmlns="">
          <p:sp>
            <p:nvSpPr>
              <p:cNvPr id="16" name="标题 1">
                <a:extLst>
                  <a:ext uri="{FF2B5EF4-FFF2-40B4-BE49-F238E27FC236}">
                    <a16:creationId xmlns:a16="http://schemas.microsoft.com/office/drawing/2014/main" id="{13DBF835-5654-A112-AA5F-5A6F9B771C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0" y="1"/>
                <a:ext cx="9144000" cy="685799"/>
              </a:xfrm>
              <a:blipFill>
                <a:blip r:embed="rId3"/>
                <a:stretch>
                  <a:fillRect t="-3636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7E021D5-9BD6-F35C-8FF8-E8801ACC8218}"/>
              </a:ext>
            </a:extLst>
          </p:cNvPr>
          <p:cNvSpPr txBox="1"/>
          <p:nvPr/>
        </p:nvSpPr>
        <p:spPr>
          <a:xfrm>
            <a:off x="4505093" y="653460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AFE980-721F-B457-38B4-6DE2AD6E195D}"/>
              </a:ext>
            </a:extLst>
          </p:cNvPr>
          <p:cNvSpPr txBox="1"/>
          <p:nvPr/>
        </p:nvSpPr>
        <p:spPr>
          <a:xfrm>
            <a:off x="7030995" y="-383059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F486429-92F7-EF34-C9C3-96130E59436A}"/>
                  </a:ext>
                </a:extLst>
              </p:cNvPr>
              <p:cNvSpPr txBox="1"/>
              <p:nvPr/>
            </p:nvSpPr>
            <p:spPr>
              <a:xfrm>
                <a:off x="0" y="5009192"/>
                <a:ext cx="9144000" cy="1525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Indeed, the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000" dirty="0"/>
                  <a:t> meson cases dominates if there is no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&lt;0.1</m:t>
                    </m:r>
                  </m:oMath>
                </a14:m>
                <a:r>
                  <a:rPr lang="en-US" sz="2000" dirty="0"/>
                  <a:t> GeV</a:t>
                </a:r>
                <a:r>
                  <a:rPr lang="en-US" sz="2000" baseline="30000" dirty="0"/>
                  <a:t>2</a:t>
                </a:r>
                <a:r>
                  <a:rPr lang="en-US" sz="2000" dirty="0"/>
                  <a:t> cuts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sz="2000" dirty="0"/>
                  <a:t>Need to trace deeper into missing photon studies to extract additional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000" dirty="0"/>
                  <a:t> from the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000" dirty="0"/>
                  <a:t> meson decay background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If we enforce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p>
                            </m:sSup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p>
                                    </m:sSup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𝑃𝐷𝐺</m:t>
                                    </m:r>
                                  </m:sup>
                                </m:sSubSup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&lt;0.025</m:t>
                    </m:r>
                  </m:oMath>
                </a14:m>
                <a:r>
                  <a:rPr lang="en-US" sz="2000" dirty="0"/>
                  <a:t> GeV, we are able to see the clear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(782)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F486429-92F7-EF34-C9C3-96130E5943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009192"/>
                <a:ext cx="9144000" cy="1525418"/>
              </a:xfrm>
              <a:prstGeom prst="rect">
                <a:avLst/>
              </a:prstGeom>
              <a:blipFill>
                <a:blip r:embed="rId4"/>
                <a:stretch>
                  <a:fillRect l="-556" t="-826" r="-139" b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4A321A9-BD79-EC4B-BF13-62AEFE0838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99528"/>
            <a:ext cx="4573279" cy="43891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273006-B09D-EC01-5726-EBD7D2D0AD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9442" y="699527"/>
            <a:ext cx="457327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596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2060C-B13B-4DD1-ACF1-ADDA231F0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标题 1">
                <a:extLst>
                  <a:ext uri="{FF2B5EF4-FFF2-40B4-BE49-F238E27FC236}">
                    <a16:creationId xmlns:a16="http://schemas.microsoft.com/office/drawing/2014/main" id="{C3A398C7-8AC1-E12F-3F76-9C5702CA7431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0" y="1"/>
                <a:ext cx="9144000" cy="685799"/>
              </a:xfr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𝜔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(782)</m:t>
                    </m:r>
                  </m:oMath>
                </a14:m>
                <a:r>
                  <a:rPr lang="en-US" sz="3200" dirty="0">
                    <a:latin typeface="Calibri"/>
                    <a:cs typeface="Calibri"/>
                  </a:rPr>
                  <a:t> Summary for Torus + 1 and Torus-1</a:t>
                </a:r>
              </a:p>
            </p:txBody>
          </p:sp>
        </mc:Choice>
        <mc:Fallback xmlns="">
          <p:sp>
            <p:nvSpPr>
              <p:cNvPr id="16" name="标题 1">
                <a:extLst>
                  <a:ext uri="{FF2B5EF4-FFF2-40B4-BE49-F238E27FC236}">
                    <a16:creationId xmlns:a16="http://schemas.microsoft.com/office/drawing/2014/main" id="{C3A398C7-8AC1-E12F-3F76-9C5702CA74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0" y="1"/>
                <a:ext cx="9144000" cy="685799"/>
              </a:xfrm>
              <a:blipFill>
                <a:blip r:embed="rId3"/>
                <a:stretch>
                  <a:fillRect t="-3636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5B879854-3C47-30DC-E3DF-4F04F173A7E3}"/>
              </a:ext>
            </a:extLst>
          </p:cNvPr>
          <p:cNvSpPr txBox="1"/>
          <p:nvPr/>
        </p:nvSpPr>
        <p:spPr>
          <a:xfrm>
            <a:off x="4505093" y="653460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B0DF1B8-D231-ACC6-6210-E81719BE330F}"/>
                  </a:ext>
                </a:extLst>
              </p:cNvPr>
              <p:cNvSpPr txBox="1"/>
              <p:nvPr/>
            </p:nvSpPr>
            <p:spPr>
              <a:xfrm>
                <a:off x="1279" y="5330882"/>
                <a:ext cx="91427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Not worthing doing the missing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/>
                  <a:t> channel for now because the gain in statistics is not that much compared to the effort of dealing with the systematics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B0DF1B8-D231-ACC6-6210-E81719BE33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9" y="5330882"/>
                <a:ext cx="9142721" cy="646331"/>
              </a:xfrm>
              <a:prstGeom prst="rect">
                <a:avLst/>
              </a:prstGeom>
              <a:blipFill>
                <a:blip r:embed="rId4"/>
                <a:stretch>
                  <a:fillRect l="-417"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C5FC088-BB1C-06A0-22DC-679CF476A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360" y="684800"/>
            <a:ext cx="4573279" cy="43891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91A976-3059-D3A9-590D-520C284EB1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558" y="684800"/>
            <a:ext cx="457327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859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DC4D1-E574-3858-829A-AC0F9E677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标题 1">
                <a:extLst>
                  <a:ext uri="{FF2B5EF4-FFF2-40B4-BE49-F238E27FC236}">
                    <a16:creationId xmlns:a16="http://schemas.microsoft.com/office/drawing/2014/main" id="{02D60964-8BF3-60A6-4BDF-8144CF203103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0" y="1"/>
                <a:ext cx="9144000" cy="685799"/>
              </a:xfr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3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</a:rPr>
                      <m:t>𝜔</m:t>
                    </m:r>
                  </m:oMath>
                </a14:m>
                <a:r>
                  <a:rPr lang="en-US" sz="3000" dirty="0">
                    <a:latin typeface="Calibri"/>
                    <a:cs typeface="Calibri"/>
                  </a:rPr>
                  <a:t> Analysis To Do List</a:t>
                </a:r>
              </a:p>
            </p:txBody>
          </p:sp>
        </mc:Choice>
        <mc:Fallback xmlns="">
          <p:sp>
            <p:nvSpPr>
              <p:cNvPr id="16" name="标题 1">
                <a:extLst>
                  <a:ext uri="{FF2B5EF4-FFF2-40B4-BE49-F238E27FC236}">
                    <a16:creationId xmlns:a16="http://schemas.microsoft.com/office/drawing/2014/main" id="{6F6935D1-0D9D-0608-E215-96A86F73DE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0" y="1"/>
                <a:ext cx="9144000" cy="685799"/>
              </a:xfrm>
              <a:blipFill>
                <a:blip r:embed="rId3"/>
                <a:stretch>
                  <a:fillRect b="-1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D32277D5-0BCE-96C7-7B7A-50FEA01716F4}"/>
              </a:ext>
            </a:extLst>
          </p:cNvPr>
          <p:cNvSpPr txBox="1"/>
          <p:nvPr/>
        </p:nvSpPr>
        <p:spPr>
          <a:xfrm>
            <a:off x="4505093" y="653460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2">
                <a:extLst>
                  <a:ext uri="{FF2B5EF4-FFF2-40B4-BE49-F238E27FC236}">
                    <a16:creationId xmlns:a16="http://schemas.microsoft.com/office/drawing/2014/main" id="{FE6F7B19-5E34-5C34-6B3C-4E289D63C51F}"/>
                  </a:ext>
                </a:extLst>
              </p:cNvPr>
              <p:cNvSpPr/>
              <p:nvPr/>
            </p:nvSpPr>
            <p:spPr>
              <a:xfrm>
                <a:off x="108121" y="759233"/>
                <a:ext cx="2926080" cy="5776918"/>
              </a:xfrm>
              <a:prstGeom prst="roundRect">
                <a:avLst/>
              </a:prstGeom>
              <a:solidFill>
                <a:schemeClr val="bg1"/>
              </a:solidFill>
              <a:ln w="25400">
                <a:solidFill>
                  <a:srgbClr val="0432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Include Missing </a:t>
                </a:r>
                <a:r>
                  <a:rPr lang="en-US" b="1" dirty="0" err="1">
                    <a:solidFill>
                      <a:schemeClr val="tx1"/>
                    </a:solidFill>
                  </a:rPr>
                  <a:t>Pions</a:t>
                </a:r>
                <a:r>
                  <a:rPr lang="en-US" b="1" dirty="0">
                    <a:solidFill>
                      <a:schemeClr val="tx1"/>
                    </a:solidFill>
                  </a:rPr>
                  <a:t> to Enhance the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 Yield</a:t>
                </a: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ounded Rectangle 2">
                <a:extLst>
                  <a:ext uri="{FF2B5EF4-FFF2-40B4-BE49-F238E27FC236}">
                    <a16:creationId xmlns:a16="http://schemas.microsoft.com/office/drawing/2014/main" id="{D5328F9E-CA55-30C9-5E53-DC3B94645D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21" y="759233"/>
                <a:ext cx="2926080" cy="577691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rgbClr val="0432F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1B5CBB31-95D7-AF92-BF15-761BBBEE9723}"/>
                  </a:ext>
                </a:extLst>
              </p:cNvPr>
              <p:cNvSpPr/>
              <p:nvPr/>
            </p:nvSpPr>
            <p:spPr>
              <a:xfrm>
                <a:off x="3139258" y="764705"/>
                <a:ext cx="2926080" cy="5769904"/>
              </a:xfrm>
              <a:prstGeom prst="roundRect">
                <a:avLst/>
              </a:prstGeom>
              <a:solidFill>
                <a:schemeClr val="bg1"/>
              </a:solidFill>
              <a:ln w="254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MC Generation and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𝝎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</a:rPr>
                  <a:t> Yield Optimization </a:t>
                </a: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A8103DA6-F842-299C-5EC3-1290853E94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9258" y="764705"/>
                <a:ext cx="2926080" cy="576990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7165AB9-7702-6C58-3912-4A149B3183C6}"/>
              </a:ext>
            </a:extLst>
          </p:cNvPr>
          <p:cNvSpPr/>
          <p:nvPr/>
        </p:nvSpPr>
        <p:spPr>
          <a:xfrm>
            <a:off x="6168492" y="759233"/>
            <a:ext cx="2926080" cy="5769904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Efficiency Correction and Physics Measurements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7" name="Picture 6" descr="A diagram of a mathematical equation&#10;&#10;AI-generated content may be incorrect.">
            <a:extLst>
              <a:ext uri="{FF2B5EF4-FFF2-40B4-BE49-F238E27FC236}">
                <a16:creationId xmlns:a16="http://schemas.microsoft.com/office/drawing/2014/main" id="{3796DE65-ED4E-4380-3471-7795753B77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620" y="1490566"/>
            <a:ext cx="2286000" cy="2466639"/>
          </a:xfrm>
          <a:prstGeom prst="rect">
            <a:avLst/>
          </a:prstGeom>
        </p:spPr>
      </p:pic>
      <p:pic>
        <p:nvPicPr>
          <p:cNvPr id="8" name="Picture 7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EB519EF6-A46E-8F42-247C-A68F074ACE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8885" y="5604940"/>
            <a:ext cx="2552763" cy="657929"/>
          </a:xfrm>
          <a:prstGeom prst="rect">
            <a:avLst/>
          </a:prstGeom>
        </p:spPr>
      </p:pic>
      <p:pic>
        <p:nvPicPr>
          <p:cNvPr id="9" name="Picture 8" descr="A graph of a function&#10;&#10;AI-generated content may be incorrect.">
            <a:extLst>
              <a:ext uri="{FF2B5EF4-FFF2-40B4-BE49-F238E27FC236}">
                <a16:creationId xmlns:a16="http://schemas.microsoft.com/office/drawing/2014/main" id="{46DEFCE4-FEC2-C2AF-2C04-42990021E3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5150" y="1618488"/>
            <a:ext cx="2520234" cy="1810512"/>
          </a:xfrm>
          <a:prstGeom prst="rect">
            <a:avLst/>
          </a:prstGeom>
        </p:spPr>
      </p:pic>
      <p:pic>
        <p:nvPicPr>
          <p:cNvPr id="12" name="Picture 11" descr="A diagram of a mathematical equation&#10;&#10;AI-generated content may be incorrect.">
            <a:extLst>
              <a:ext uri="{FF2B5EF4-FFF2-40B4-BE49-F238E27FC236}">
                <a16:creationId xmlns:a16="http://schemas.microsoft.com/office/drawing/2014/main" id="{75723A32-D206-8AD4-0FC3-AB3883DB7B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8161" y="3903157"/>
            <a:ext cx="2286000" cy="2558762"/>
          </a:xfrm>
          <a:prstGeom prst="rect">
            <a:avLst/>
          </a:prstGeom>
        </p:spPr>
      </p:pic>
      <p:pic>
        <p:nvPicPr>
          <p:cNvPr id="1026" name="Picture 2" descr="My Journey to GSoC'22 with CERN-HSF">
            <a:extLst>
              <a:ext uri="{FF2B5EF4-FFF2-40B4-BE49-F238E27FC236}">
                <a16:creationId xmlns:a16="http://schemas.microsoft.com/office/drawing/2014/main" id="{0CDB9A49-58D7-C6E9-2B10-C9FD33A55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846" y="4139794"/>
            <a:ext cx="2567458" cy="142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nalysis at Jefferson Lab">
            <a:extLst>
              <a:ext uri="{FF2B5EF4-FFF2-40B4-BE49-F238E27FC236}">
                <a16:creationId xmlns:a16="http://schemas.microsoft.com/office/drawing/2014/main" id="{00D27678-A2E8-F8A5-03B3-6D7A59B07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928" y="1993319"/>
            <a:ext cx="2570376" cy="163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graph with a red line&#10;&#10;AI-generated content may be incorrect.">
            <a:extLst>
              <a:ext uri="{FF2B5EF4-FFF2-40B4-BE49-F238E27FC236}">
                <a16:creationId xmlns:a16="http://schemas.microsoft.com/office/drawing/2014/main" id="{E2BD51EE-4E67-A682-629A-4A93A98A834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47803" y="3724078"/>
            <a:ext cx="2567458" cy="158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75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164784</TotalTime>
  <Words>1578</Words>
  <Application>Microsoft Macintosh PowerPoint</Application>
  <PresentationFormat>On-screen Show (4:3)</PresentationFormat>
  <Paragraphs>331</Paragraphs>
  <Slides>22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Cambria Math</vt:lpstr>
      <vt:lpstr>Courier New</vt:lpstr>
      <vt:lpstr>Symbol</vt:lpstr>
      <vt:lpstr>Office 主题</vt:lpstr>
      <vt:lpstr>NSTAR 2026 Conference</vt:lpstr>
      <vt:lpstr>Territory Map Electron-Proton Scattering</vt:lpstr>
      <vt:lpstr>γ^∗ p→ωp Meson Physics Studies</vt:lpstr>
      <vt:lpstr>PowerPoint Presentation</vt:lpstr>
      <vt:lpstr>Decay Topology and Analysis Strategies</vt:lpstr>
      <vt:lpstr>PowerPoint Presentation</vt:lpstr>
      <vt:lpstr>Channel 1: ω→π^+ π^- π^0 Reconstruction</vt:lpstr>
      <vt:lpstr>Channel 2: ω→π^0 γ Reconstruction</vt:lpstr>
      <vt:lpstr>ω(782) Signal Statistics Kinematics Distributions</vt:lpstr>
      <vt:lpstr>Direct Comparison with Other Experiments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Handbag Diagrams: GPD/TDA Type of Physics</vt:lpstr>
      <vt:lpstr>PowerPoint Presentation</vt:lpstr>
      <vt:lpstr>ω(782) Reconstruction with Missing π^±</vt:lpstr>
      <vt:lpstr>Cut UnZoom and Background Check (Torus - 1)</vt:lpstr>
      <vt:lpstr>ρ^0→π^+ π^- Background Rejection</vt:lpstr>
      <vt:lpstr>ω(782) Summary for Torus + 1 and Torus-1</vt:lpstr>
      <vt:lpstr>ω Analysis To Do List</vt:lpstr>
    </vt:vector>
  </TitlesOfParts>
  <Company>LBL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Shi Zhaozhong</dc:creator>
  <cp:lastModifiedBy>Zhaozhong Shi</cp:lastModifiedBy>
  <cp:revision>2919</cp:revision>
  <cp:lastPrinted>2021-03-23T00:38:54Z</cp:lastPrinted>
  <dcterms:created xsi:type="dcterms:W3CDTF">2018-03-03T22:57:12Z</dcterms:created>
  <dcterms:modified xsi:type="dcterms:W3CDTF">2026-09-07T09:46:37Z</dcterms:modified>
</cp:coreProperties>
</file>