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omments/modernComment_113_BE564648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661" r:id="rId5"/>
    <p:sldMasterId id="2147483682" r:id="rId6"/>
    <p:sldMasterId id="2147483672" r:id="rId7"/>
  </p:sldMasterIdLst>
  <p:notesMasterIdLst>
    <p:notesMasterId r:id="rId18"/>
  </p:notesMasterIdLst>
  <p:handoutMasterIdLst>
    <p:handoutMasterId r:id="rId19"/>
  </p:handoutMasterIdLst>
  <p:sldIdLst>
    <p:sldId id="258" r:id="rId8"/>
    <p:sldId id="275" r:id="rId9"/>
    <p:sldId id="277" r:id="rId10"/>
    <p:sldId id="283" r:id="rId11"/>
    <p:sldId id="278" r:id="rId12"/>
    <p:sldId id="285" r:id="rId13"/>
    <p:sldId id="294" r:id="rId14"/>
    <p:sldId id="292" r:id="rId15"/>
    <p:sldId id="290" r:id="rId16"/>
    <p:sldId id="282" r:id="rId17"/>
  </p:sldIdLst>
  <p:sldSz cx="12192000" cy="6858000"/>
  <p:notesSz cx="6858000" cy="9144000"/>
  <p:embeddedFontLst>
    <p:embeddedFont>
      <p:font typeface="Cambria Math" panose="02040503050406030204" pitchFamily="18" charset="0"/>
      <p:regular r:id="rId20"/>
    </p:embeddedFont>
    <p:embeddedFont>
      <p:font typeface="P22 Mackinac Pro Book" panose="02000000000000000000" charset="0"/>
      <p:regular r:id="rId21"/>
      <p:italic r:id="rId22"/>
    </p:embeddedFont>
    <p:embeddedFont>
      <p:font typeface="P22 Mackinac Pro Medium" panose="02000000000000000000" charset="0"/>
      <p:regular r:id="rId23"/>
      <p:italic r:id="rId24"/>
    </p:embeddedFont>
    <p:embeddedFont>
      <p:font typeface="Proxima Nova" panose="020B060402020202020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441887-F44D-C2CB-3B3D-0E4F119B58A3}" name="Smith, Noah" initials="NS" userId="S::ns989221@ohio.edu::e1f5ac97-299f-4a1a-beff-f905369cffc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FCC00"/>
    <a:srgbClr val="FFFF00"/>
    <a:srgbClr val="FF0000"/>
    <a:srgbClr val="121CBC"/>
    <a:srgbClr val="FAF7EE"/>
    <a:srgbClr val="006649"/>
    <a:srgbClr val="124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6"/>
    <p:restoredTop sz="94830"/>
  </p:normalViewPr>
  <p:slideViewPr>
    <p:cSldViewPr snapToGrid="0" snapToObjects="1">
      <p:cViewPr varScale="1">
        <p:scale>
          <a:sx n="78" d="100"/>
          <a:sy n="78" d="100"/>
        </p:scale>
        <p:origin x="129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6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3.xml"/><Relationship Id="rId19" Type="http://schemas.openxmlformats.org/officeDocument/2006/relationships/handoutMaster" Target="handoutMasters/handoutMaster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comments/modernComment_113_BE56464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508D309-D8E6-4D14-BB14-899D08BACFE9}" authorId="{4F441887-F44D-C2CB-3B3D-0E4F119B58A3}" created="2025-08-21T16:56:49.82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193325128" sldId="275"/>
      <ac:spMk id="4" creationId="{0F80B4B5-FEB2-E55C-CAFF-0F395F990C78}"/>
    </ac:deMkLst>
    <p188:txBody>
      <a:bodyPr/>
      <a:lstStyle/>
      <a:p>
        <a:r>
          <a:rPr lang="en-US"/>
          <a:t>Confinement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612718-190A-FB4F-8100-25B2679704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8DC88D-9CBE-7D62-E75D-09EFA0CED5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9F8F3-BE28-481B-A1C1-7F569E57025A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BEA89B-6A76-13C5-8B45-9ED04AA90E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E7E809-4BF3-E98F-10A9-1B8AD77979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403AA-6E4B-4E76-B5D1-7B765C067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00472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BE1DA-B2B2-C645-9207-9EF8F2C3057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D4823-81A0-CC40-87FD-FD596FB59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6578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80068F9-40BA-7643-A1DE-51DCC699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8"/>
            <a:ext cx="10067728" cy="5104767"/>
          </a:xfrm>
        </p:spPr>
        <p:txBody>
          <a:bodyPr>
            <a:normAutofit/>
          </a:bodyPr>
          <a:lstStyle>
            <a:lvl1pPr>
              <a:lnSpc>
                <a:spcPts val="7000"/>
              </a:lnSpc>
              <a:defRPr sz="70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78EC6B5-8F05-084E-8974-BA791269C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5FD9E1B-2D19-BB4E-8578-0D0F8DA7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Department of Physics &amp; Astronomy</a:t>
            </a:r>
          </a:p>
        </p:txBody>
      </p:sp>
    </p:spTree>
    <p:extLst>
      <p:ext uri="{BB962C8B-B14F-4D97-AF65-F5344CB8AC3E}">
        <p14:creationId xmlns:p14="http://schemas.microsoft.com/office/powerpoint/2010/main" val="288666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B2A6862-9E43-3F45-BC14-57A9FE05A1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799" y="4790038"/>
            <a:ext cx="9896669" cy="937727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FAF7E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80068F9-40BA-7643-A1DE-51DCC699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8"/>
            <a:ext cx="10067728" cy="4108999"/>
          </a:xfrm>
        </p:spPr>
        <p:txBody>
          <a:bodyPr>
            <a:normAutofit/>
          </a:bodyPr>
          <a:lstStyle>
            <a:lvl1pPr>
              <a:lnSpc>
                <a:spcPts val="7000"/>
              </a:lnSpc>
              <a:defRPr sz="7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78EC6B5-8F05-084E-8974-BA791269C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5FD9E1B-2D19-BB4E-8578-0D0F8DA7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Department of Physics &amp; Astronomy</a:t>
            </a:r>
          </a:p>
        </p:txBody>
      </p:sp>
    </p:spTree>
    <p:extLst>
      <p:ext uri="{BB962C8B-B14F-4D97-AF65-F5344CB8AC3E}">
        <p14:creationId xmlns:p14="http://schemas.microsoft.com/office/powerpoint/2010/main" val="295759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7556C-D915-EC47-A507-F3F432006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358" y="2118049"/>
            <a:ext cx="10077062" cy="3868683"/>
          </a:xfrm>
        </p:spPr>
        <p:txBody>
          <a:bodyPr/>
          <a:lstStyle>
            <a:lvl1pPr>
              <a:defRPr sz="2200" b="0" i="0">
                <a:latin typeface="+mn-lt"/>
              </a:defRPr>
            </a:lvl1pPr>
            <a:lvl2pPr>
              <a:defRPr sz="2000" b="0" i="0">
                <a:solidFill>
                  <a:srgbClr val="FAF7EE"/>
                </a:solidFill>
                <a:latin typeface="+mn-lt"/>
              </a:defRPr>
            </a:lvl2pPr>
            <a:lvl3pPr>
              <a:defRPr b="0" i="0">
                <a:solidFill>
                  <a:srgbClr val="FAF7EE"/>
                </a:solidFill>
                <a:latin typeface="+mn-lt"/>
              </a:defRPr>
            </a:lvl3pPr>
            <a:lvl4pPr>
              <a:defRPr b="0" i="0">
                <a:solidFill>
                  <a:srgbClr val="FAF7EE"/>
                </a:solidFill>
                <a:latin typeface="+mn-lt"/>
              </a:defRPr>
            </a:lvl4pPr>
            <a:lvl5pPr>
              <a:defRPr b="0" i="0">
                <a:solidFill>
                  <a:srgbClr val="FAF7E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2E4E12D-3B5D-DA40-BA34-6330CDD6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5677A01-B108-DC48-A573-724476E25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2FF1E83-7CE6-A543-ADA0-7D22452B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374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7556C-D915-EC47-A507-F3F432006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358" y="2118049"/>
            <a:ext cx="10077062" cy="3868683"/>
          </a:xfrm>
        </p:spPr>
        <p:txBody>
          <a:bodyPr/>
          <a:lstStyle>
            <a:lvl1pPr>
              <a:defRPr sz="2200" b="0" i="0">
                <a:latin typeface="+mn-lt"/>
              </a:defRPr>
            </a:lvl1pPr>
            <a:lvl2pPr>
              <a:defRPr sz="2000" b="0" i="0">
                <a:solidFill>
                  <a:srgbClr val="FAF7EE"/>
                </a:solidFill>
                <a:latin typeface="+mn-lt"/>
              </a:defRPr>
            </a:lvl2pPr>
            <a:lvl3pPr>
              <a:defRPr b="0" i="0">
                <a:solidFill>
                  <a:srgbClr val="FAF7EE"/>
                </a:solidFill>
                <a:latin typeface="+mn-lt"/>
              </a:defRPr>
            </a:lvl3pPr>
            <a:lvl4pPr>
              <a:defRPr b="0" i="0">
                <a:solidFill>
                  <a:srgbClr val="FAF7EE"/>
                </a:solidFill>
                <a:latin typeface="+mn-lt"/>
              </a:defRPr>
            </a:lvl4pPr>
            <a:lvl5pPr>
              <a:defRPr b="0" i="0">
                <a:solidFill>
                  <a:srgbClr val="FAF7E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2E4E12D-3B5D-DA40-BA34-6330CDD6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5677A01-B108-DC48-A573-724476E25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2FF1E83-7CE6-A543-ADA0-7D22452B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3052BA-08B3-794C-9992-5F2F2E34A8BC}"/>
              </a:ext>
            </a:extLst>
          </p:cNvPr>
          <p:cNvSpPr txBox="1"/>
          <p:nvPr userDrawn="1"/>
        </p:nvSpPr>
        <p:spPr>
          <a:xfrm>
            <a:off x="1275127" y="185787"/>
            <a:ext cx="10678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0" dirty="0">
                <a:solidFill>
                  <a:schemeClr val="bg2"/>
                </a:solidFill>
                <a:latin typeface="+mj-lt"/>
              </a:rPr>
              <a:t>Continued headline for slides that share the same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119612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39C26-B195-A14C-9C06-92539D0A31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5028" y="2103929"/>
            <a:ext cx="4974771" cy="3874177"/>
          </a:xfrm>
        </p:spPr>
        <p:txBody>
          <a:bodyPr/>
          <a:lstStyle>
            <a:lvl1pPr>
              <a:defRPr sz="2200"/>
            </a:lvl1pPr>
            <a:lvl2pPr>
              <a:defRPr>
                <a:solidFill>
                  <a:srgbClr val="FAF7EE"/>
                </a:solidFill>
              </a:defRPr>
            </a:lvl2pPr>
            <a:lvl3pPr>
              <a:defRPr>
                <a:solidFill>
                  <a:srgbClr val="FAF7EE"/>
                </a:solidFill>
              </a:defRPr>
            </a:lvl3pPr>
            <a:lvl4pPr>
              <a:defRPr>
                <a:solidFill>
                  <a:srgbClr val="FAF7EE"/>
                </a:solidFill>
              </a:defRPr>
            </a:lvl4pPr>
            <a:lvl5pPr>
              <a:defRPr>
                <a:solidFill>
                  <a:srgbClr val="FAF7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EB298-6BB5-2042-8E99-5FF29C615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03929"/>
            <a:ext cx="4974771" cy="3874177"/>
          </a:xfrm>
        </p:spPr>
        <p:txBody>
          <a:bodyPr/>
          <a:lstStyle>
            <a:lvl1pPr>
              <a:defRPr sz="2200"/>
            </a:lvl1pPr>
            <a:lvl2pPr>
              <a:defRPr>
                <a:solidFill>
                  <a:srgbClr val="FAF7EE"/>
                </a:solidFill>
              </a:defRPr>
            </a:lvl2pPr>
            <a:lvl3pPr>
              <a:defRPr>
                <a:solidFill>
                  <a:srgbClr val="FAF7EE"/>
                </a:solidFill>
              </a:defRPr>
            </a:lvl3pPr>
            <a:lvl4pPr>
              <a:defRPr>
                <a:solidFill>
                  <a:srgbClr val="FAF7EE"/>
                </a:solidFill>
              </a:defRPr>
            </a:lvl4pPr>
            <a:lvl5pPr>
              <a:defRPr>
                <a:solidFill>
                  <a:srgbClr val="FAF7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D3C2FD9-A378-A140-9800-64379F9D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C37D004-ABCE-DB42-9BFC-9C6FB070B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46534E7-CD58-4F4D-A5FE-125B0009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3161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C7C5E-6F4D-BF45-AE18-604209EE2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1039"/>
            <a:ext cx="6720196" cy="51800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BFF73-EC43-3A4A-851B-7C797987B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057400"/>
            <a:ext cx="372699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6FA34B7-003E-8F4E-9365-0F545260D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7014C1D-B276-E24A-9C05-3109AD185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D3F150D-ABB7-864E-8755-60BB9203C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9"/>
            <a:ext cx="3726996" cy="1269060"/>
          </a:xfrm>
        </p:spPr>
        <p:txBody>
          <a:bodyPr>
            <a:normAutofit/>
          </a:bodyPr>
          <a:lstStyle>
            <a:lvl1pPr>
              <a:lnSpc>
                <a:spcPts val="3000"/>
              </a:lnSpc>
              <a:defRPr sz="32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2852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104AC7-8DA5-6B4D-BB5F-C75BB72EA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35022" y="783766"/>
            <a:ext cx="5665665" cy="51131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46823A-5ACE-D44C-9DE7-515BCDEE4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F419EC-B994-0B45-A542-CFD472AD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736AB55-4F93-C44B-BF9D-1D4B66FA259E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81981" y="783766"/>
            <a:ext cx="5665665" cy="51131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943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46823A-5ACE-D44C-9DE7-515BCDEE4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F419EC-B994-0B45-A542-CFD472AD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736AB55-4F93-C44B-BF9D-1D4B66FA259E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75129" y="783774"/>
            <a:ext cx="11628255" cy="5113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17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FF0EC-EF4C-A042-8378-EECB37081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B65A5-5C48-174F-A6F9-63BEEF44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257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80068F9-40BA-7643-A1DE-51DCC699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8"/>
            <a:ext cx="10067728" cy="5104767"/>
          </a:xfrm>
        </p:spPr>
        <p:txBody>
          <a:bodyPr>
            <a:normAutofit/>
          </a:bodyPr>
          <a:lstStyle>
            <a:lvl1pPr>
              <a:lnSpc>
                <a:spcPts val="7000"/>
              </a:lnSpc>
              <a:defRPr sz="7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78EC6B5-8F05-084E-8974-BA791269C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5FD9E1B-2D19-BB4E-8578-0D0F8DA7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</p:spTree>
    <p:extLst>
      <p:ext uri="{BB962C8B-B14F-4D97-AF65-F5344CB8AC3E}">
        <p14:creationId xmlns:p14="http://schemas.microsoft.com/office/powerpoint/2010/main" val="1292980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B2A6862-9E43-3F45-BC14-57A9FE05A1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799" y="4790038"/>
            <a:ext cx="9896669" cy="93772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80068F9-40BA-7643-A1DE-51DCC699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8"/>
            <a:ext cx="10067728" cy="4108999"/>
          </a:xfrm>
        </p:spPr>
        <p:txBody>
          <a:bodyPr>
            <a:normAutofit/>
          </a:bodyPr>
          <a:lstStyle>
            <a:lvl1pPr>
              <a:lnSpc>
                <a:spcPts val="7000"/>
              </a:lnSpc>
              <a:defRPr sz="7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78EC6B5-8F05-084E-8974-BA791269C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5FD9E1B-2D19-BB4E-8578-0D0F8DA7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</p:spTree>
    <p:extLst>
      <p:ext uri="{BB962C8B-B14F-4D97-AF65-F5344CB8AC3E}">
        <p14:creationId xmlns:p14="http://schemas.microsoft.com/office/powerpoint/2010/main" val="2635204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7556C-D915-EC47-A507-F3F432006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358" y="2118049"/>
            <a:ext cx="10077062" cy="3894562"/>
          </a:xfrm>
        </p:spPr>
        <p:txBody>
          <a:bodyPr/>
          <a:lstStyle>
            <a:lvl1pPr>
              <a:defRPr sz="2200" b="0" i="0">
                <a:latin typeface="+mn-lt"/>
              </a:defRPr>
            </a:lvl1pPr>
            <a:lvl2pPr>
              <a:defRPr sz="2000" b="0" i="0">
                <a:solidFill>
                  <a:srgbClr val="006649"/>
                </a:solidFill>
                <a:latin typeface="+mn-lt"/>
              </a:defRPr>
            </a:lvl2pPr>
            <a:lvl3pPr>
              <a:defRPr b="0" i="0">
                <a:solidFill>
                  <a:srgbClr val="006649"/>
                </a:solidFill>
                <a:latin typeface="+mn-lt"/>
              </a:defRPr>
            </a:lvl3pPr>
            <a:lvl4pPr>
              <a:defRPr b="0" i="0">
                <a:solidFill>
                  <a:srgbClr val="006649"/>
                </a:solidFill>
                <a:latin typeface="+mn-lt"/>
              </a:defRPr>
            </a:lvl4pPr>
            <a:lvl5pPr>
              <a:defRPr b="0" i="0">
                <a:solidFill>
                  <a:srgbClr val="006649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2E4E12D-3B5D-DA40-BA34-6330CDD6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5677A01-B108-DC48-A573-724476E25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2FF1E83-7CE6-A543-ADA0-7D22452B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</p:spTree>
    <p:extLst>
      <p:ext uri="{BB962C8B-B14F-4D97-AF65-F5344CB8AC3E}">
        <p14:creationId xmlns:p14="http://schemas.microsoft.com/office/powerpoint/2010/main" val="2511848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7556C-D915-EC47-A507-F3F432006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358" y="2118049"/>
            <a:ext cx="10077062" cy="3868683"/>
          </a:xfrm>
        </p:spPr>
        <p:txBody>
          <a:bodyPr/>
          <a:lstStyle>
            <a:lvl1pPr>
              <a:defRPr sz="2200" b="0" i="0">
                <a:latin typeface="+mn-lt"/>
              </a:defRPr>
            </a:lvl1pPr>
            <a:lvl2pPr>
              <a:defRPr sz="2000" b="0" i="0">
                <a:solidFill>
                  <a:schemeClr val="tx2"/>
                </a:solidFill>
                <a:latin typeface="+mn-lt"/>
              </a:defRPr>
            </a:lvl2pPr>
            <a:lvl3pPr>
              <a:defRPr b="0" i="0">
                <a:solidFill>
                  <a:schemeClr val="tx2"/>
                </a:solidFill>
                <a:latin typeface="+mn-lt"/>
              </a:defRPr>
            </a:lvl3pPr>
            <a:lvl4pPr>
              <a:defRPr b="0" i="0">
                <a:solidFill>
                  <a:schemeClr val="tx2"/>
                </a:solidFill>
                <a:latin typeface="+mn-lt"/>
              </a:defRPr>
            </a:lvl4pPr>
            <a:lvl5pPr>
              <a:defRPr b="0" i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2E4E12D-3B5D-DA40-BA34-6330CDD6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5677A01-B108-DC48-A573-724476E25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2FF1E83-7CE6-A543-ADA0-7D22452B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3052BA-08B3-794C-9992-5F2F2E34A8BC}"/>
              </a:ext>
            </a:extLst>
          </p:cNvPr>
          <p:cNvSpPr txBox="1"/>
          <p:nvPr userDrawn="1"/>
        </p:nvSpPr>
        <p:spPr>
          <a:xfrm>
            <a:off x="1275127" y="185787"/>
            <a:ext cx="10678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0" dirty="0">
                <a:solidFill>
                  <a:schemeClr val="tx1"/>
                </a:solidFill>
                <a:latin typeface="+mj-lt"/>
              </a:rPr>
              <a:t>Continued headline for slides that share the same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637320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39C26-B195-A14C-9C06-92539D0A31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5028" y="2103929"/>
            <a:ext cx="4974771" cy="3891429"/>
          </a:xfrm>
        </p:spPr>
        <p:txBody>
          <a:bodyPr/>
          <a:lstStyle>
            <a:lvl1pPr>
              <a:defRPr sz="2200"/>
            </a:lvl1pPr>
            <a:lvl2pPr>
              <a:defRPr>
                <a:solidFill>
                  <a:srgbClr val="006649"/>
                </a:solidFill>
              </a:defRPr>
            </a:lvl2pPr>
            <a:lvl3pPr>
              <a:defRPr>
                <a:solidFill>
                  <a:srgbClr val="006649"/>
                </a:solidFill>
              </a:defRPr>
            </a:lvl3pPr>
            <a:lvl4pPr>
              <a:defRPr>
                <a:solidFill>
                  <a:srgbClr val="006649"/>
                </a:solidFill>
              </a:defRPr>
            </a:lvl4pPr>
            <a:lvl5pPr>
              <a:defRPr>
                <a:solidFill>
                  <a:srgbClr val="00664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EB298-6BB5-2042-8E99-5FF29C615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03929"/>
            <a:ext cx="4974771" cy="3891429"/>
          </a:xfrm>
        </p:spPr>
        <p:txBody>
          <a:bodyPr/>
          <a:lstStyle>
            <a:lvl1pPr>
              <a:defRPr sz="2200"/>
            </a:lvl1pPr>
            <a:lvl2pPr>
              <a:defRPr>
                <a:solidFill>
                  <a:srgbClr val="006649"/>
                </a:solidFill>
              </a:defRPr>
            </a:lvl2pPr>
            <a:lvl3pPr>
              <a:defRPr>
                <a:solidFill>
                  <a:srgbClr val="006649"/>
                </a:solidFill>
              </a:defRPr>
            </a:lvl3pPr>
            <a:lvl4pPr>
              <a:defRPr>
                <a:solidFill>
                  <a:srgbClr val="006649"/>
                </a:solidFill>
              </a:defRPr>
            </a:lvl4pPr>
            <a:lvl5pPr>
              <a:defRPr>
                <a:solidFill>
                  <a:srgbClr val="00664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D3C2FD9-A378-A140-9800-64379F9D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C37D004-ABCE-DB42-9BFC-9C6FB070B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46534E7-CD58-4F4D-A5FE-125B0009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2467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C7C5E-6F4D-BF45-AE18-604209EE2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1039"/>
            <a:ext cx="6720196" cy="51800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BFF73-EC43-3A4A-851B-7C797987B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057400"/>
            <a:ext cx="372699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6FA34B7-003E-8F4E-9365-0F545260D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7014C1D-B276-E24A-9C05-3109AD185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D3F150D-ABB7-864E-8755-60BB9203C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9"/>
            <a:ext cx="3726996" cy="1269060"/>
          </a:xfrm>
        </p:spPr>
        <p:txBody>
          <a:bodyPr>
            <a:normAutofit/>
          </a:bodyPr>
          <a:lstStyle>
            <a:lvl1pPr>
              <a:lnSpc>
                <a:spcPts val="3000"/>
              </a:lnSpc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9261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104AC7-8DA5-6B4D-BB5F-C75BB72EA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35022" y="783766"/>
            <a:ext cx="5665665" cy="51131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46823A-5ACE-D44C-9DE7-515BCDEE4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F419EC-B994-0B45-A542-CFD472AD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736AB55-4F93-C44B-BF9D-1D4B66FA259E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81981" y="783766"/>
            <a:ext cx="5665665" cy="51131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54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46823A-5ACE-D44C-9DE7-515BCDEE4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F419EC-B994-0B45-A542-CFD472AD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736AB55-4F93-C44B-BF9D-1D4B66FA259E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75129" y="783774"/>
            <a:ext cx="11628255" cy="5113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892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FF0EC-EF4C-A042-8378-EECB37081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B65A5-5C48-174F-A6F9-63BEEF44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585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80068F9-40BA-7643-A1DE-51DCC699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8"/>
            <a:ext cx="10067728" cy="5104767"/>
          </a:xfrm>
        </p:spPr>
        <p:txBody>
          <a:bodyPr>
            <a:normAutofit/>
          </a:bodyPr>
          <a:lstStyle>
            <a:lvl1pPr>
              <a:lnSpc>
                <a:spcPts val="7000"/>
              </a:lnSpc>
              <a:defRPr sz="70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78EC6B5-8F05-084E-8974-BA791269C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5FD9E1B-2D19-BB4E-8578-0D0F8DA7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4489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B2A6862-9E43-3F45-BC14-57A9FE05A1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799" y="4790038"/>
            <a:ext cx="9896669" cy="937727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FAF7E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80068F9-40BA-7643-A1DE-51DCC699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8"/>
            <a:ext cx="10067728" cy="4108999"/>
          </a:xfrm>
        </p:spPr>
        <p:txBody>
          <a:bodyPr>
            <a:normAutofit/>
          </a:bodyPr>
          <a:lstStyle>
            <a:lvl1pPr>
              <a:lnSpc>
                <a:spcPts val="7000"/>
              </a:lnSpc>
              <a:defRPr sz="7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78EC6B5-8F05-084E-8974-BA791269C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5FD9E1B-2D19-BB4E-8578-0D0F8DA7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0506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7556C-D915-EC47-A507-F3F432006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358" y="2118049"/>
            <a:ext cx="10077062" cy="3868683"/>
          </a:xfrm>
        </p:spPr>
        <p:txBody>
          <a:bodyPr/>
          <a:lstStyle>
            <a:lvl1pPr>
              <a:defRPr sz="2200" b="0" i="0">
                <a:latin typeface="+mn-lt"/>
              </a:defRPr>
            </a:lvl1pPr>
            <a:lvl2pPr>
              <a:defRPr sz="2000" b="0" i="0">
                <a:solidFill>
                  <a:srgbClr val="FAF7EE"/>
                </a:solidFill>
                <a:latin typeface="+mn-lt"/>
              </a:defRPr>
            </a:lvl2pPr>
            <a:lvl3pPr>
              <a:defRPr b="0" i="0">
                <a:solidFill>
                  <a:srgbClr val="FAF7EE"/>
                </a:solidFill>
                <a:latin typeface="+mn-lt"/>
              </a:defRPr>
            </a:lvl3pPr>
            <a:lvl4pPr>
              <a:defRPr b="0" i="0">
                <a:solidFill>
                  <a:srgbClr val="FAF7EE"/>
                </a:solidFill>
                <a:latin typeface="+mn-lt"/>
              </a:defRPr>
            </a:lvl4pPr>
            <a:lvl5pPr>
              <a:defRPr b="0" i="0">
                <a:solidFill>
                  <a:srgbClr val="FAF7E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2E4E12D-3B5D-DA40-BA34-6330CDD6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5677A01-B108-DC48-A573-724476E25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2FF1E83-7CE6-A543-ADA0-7D22452B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449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7556C-D915-EC47-A507-F3F432006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358" y="2118049"/>
            <a:ext cx="10077062" cy="3868683"/>
          </a:xfrm>
        </p:spPr>
        <p:txBody>
          <a:bodyPr/>
          <a:lstStyle>
            <a:lvl1pPr>
              <a:defRPr sz="2200" b="0" i="0">
                <a:latin typeface="+mn-lt"/>
              </a:defRPr>
            </a:lvl1pPr>
            <a:lvl2pPr>
              <a:defRPr sz="2000" b="0" i="0">
                <a:solidFill>
                  <a:srgbClr val="FAF7EE"/>
                </a:solidFill>
                <a:latin typeface="+mn-lt"/>
              </a:defRPr>
            </a:lvl2pPr>
            <a:lvl3pPr>
              <a:defRPr b="0" i="0">
                <a:solidFill>
                  <a:srgbClr val="FAF7EE"/>
                </a:solidFill>
                <a:latin typeface="+mn-lt"/>
              </a:defRPr>
            </a:lvl3pPr>
            <a:lvl4pPr>
              <a:defRPr b="0" i="0">
                <a:solidFill>
                  <a:srgbClr val="FAF7EE"/>
                </a:solidFill>
                <a:latin typeface="+mn-lt"/>
              </a:defRPr>
            </a:lvl4pPr>
            <a:lvl5pPr>
              <a:defRPr b="0" i="0">
                <a:solidFill>
                  <a:srgbClr val="FAF7E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2E4E12D-3B5D-DA40-BA34-6330CDD6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5677A01-B108-DC48-A573-724476E25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2FF1E83-7CE6-A543-ADA0-7D22452B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3052BA-08B3-794C-9992-5F2F2E34A8BC}"/>
              </a:ext>
            </a:extLst>
          </p:cNvPr>
          <p:cNvSpPr txBox="1"/>
          <p:nvPr userDrawn="1"/>
        </p:nvSpPr>
        <p:spPr>
          <a:xfrm>
            <a:off x="1275127" y="185787"/>
            <a:ext cx="10678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0" dirty="0">
                <a:solidFill>
                  <a:schemeClr val="bg2"/>
                </a:solidFill>
                <a:latin typeface="+mj-lt"/>
              </a:rPr>
              <a:t>Continued headline for slides that share the same section title</a:t>
            </a:r>
          </a:p>
        </p:txBody>
      </p:sp>
    </p:spTree>
    <p:extLst>
      <p:ext uri="{BB962C8B-B14F-4D97-AF65-F5344CB8AC3E}">
        <p14:creationId xmlns:p14="http://schemas.microsoft.com/office/powerpoint/2010/main" val="6583580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39C26-B195-A14C-9C06-92539D0A31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5028" y="2103929"/>
            <a:ext cx="4974771" cy="3874177"/>
          </a:xfrm>
        </p:spPr>
        <p:txBody>
          <a:bodyPr/>
          <a:lstStyle>
            <a:lvl1pPr>
              <a:defRPr sz="2200"/>
            </a:lvl1pPr>
            <a:lvl2pPr>
              <a:defRPr>
                <a:solidFill>
                  <a:srgbClr val="FAF7EE"/>
                </a:solidFill>
              </a:defRPr>
            </a:lvl2pPr>
            <a:lvl3pPr>
              <a:defRPr>
                <a:solidFill>
                  <a:srgbClr val="FAF7EE"/>
                </a:solidFill>
              </a:defRPr>
            </a:lvl3pPr>
            <a:lvl4pPr>
              <a:defRPr>
                <a:solidFill>
                  <a:srgbClr val="FAF7EE"/>
                </a:solidFill>
              </a:defRPr>
            </a:lvl4pPr>
            <a:lvl5pPr>
              <a:defRPr>
                <a:solidFill>
                  <a:srgbClr val="FAF7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EB298-6BB5-2042-8E99-5FF29C615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03929"/>
            <a:ext cx="4974771" cy="3874177"/>
          </a:xfrm>
        </p:spPr>
        <p:txBody>
          <a:bodyPr/>
          <a:lstStyle>
            <a:lvl1pPr>
              <a:defRPr sz="2200"/>
            </a:lvl1pPr>
            <a:lvl2pPr>
              <a:defRPr>
                <a:solidFill>
                  <a:srgbClr val="FAF7EE"/>
                </a:solidFill>
              </a:defRPr>
            </a:lvl2pPr>
            <a:lvl3pPr>
              <a:defRPr>
                <a:solidFill>
                  <a:srgbClr val="FAF7EE"/>
                </a:solidFill>
              </a:defRPr>
            </a:lvl3pPr>
            <a:lvl4pPr>
              <a:defRPr>
                <a:solidFill>
                  <a:srgbClr val="FAF7EE"/>
                </a:solidFill>
              </a:defRPr>
            </a:lvl4pPr>
            <a:lvl5pPr>
              <a:defRPr>
                <a:solidFill>
                  <a:srgbClr val="FAF7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D3C2FD9-A378-A140-9800-64379F9D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C37D004-ABCE-DB42-9BFC-9C6FB070B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46534E7-CD58-4F4D-A5FE-125B0009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14153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C7C5E-6F4D-BF45-AE18-604209EE2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1039"/>
            <a:ext cx="6720196" cy="51800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BFF73-EC43-3A4A-851B-7C797987B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057400"/>
            <a:ext cx="372699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6FA34B7-003E-8F4E-9365-0F545260D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7014C1D-B276-E24A-9C05-3109AD185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D3F150D-ABB7-864E-8755-60BB9203C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9"/>
            <a:ext cx="3726996" cy="1269060"/>
          </a:xfrm>
        </p:spPr>
        <p:txBody>
          <a:bodyPr>
            <a:normAutofit/>
          </a:bodyPr>
          <a:lstStyle>
            <a:lvl1pPr>
              <a:lnSpc>
                <a:spcPts val="3000"/>
              </a:lnSpc>
              <a:defRPr sz="32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0861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104AC7-8DA5-6B4D-BB5F-C75BB72EA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35022" y="783766"/>
            <a:ext cx="5665665" cy="51131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46823A-5ACE-D44C-9DE7-515BCDEE4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F419EC-B994-0B45-A542-CFD472AD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736AB55-4F93-C44B-BF9D-1D4B66FA259E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81981" y="783766"/>
            <a:ext cx="5665665" cy="51131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823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46823A-5ACE-D44C-9DE7-515BCDEE4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F419EC-B994-0B45-A542-CFD472AD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736AB55-4F93-C44B-BF9D-1D4B66FA259E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75129" y="783774"/>
            <a:ext cx="11628255" cy="5113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92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FF0EC-EF4C-A042-8378-EECB37081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B65A5-5C48-174F-A6F9-63BEEF44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3223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80068F9-40BA-7643-A1DE-51DCC699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8"/>
            <a:ext cx="10067728" cy="5104767"/>
          </a:xfrm>
        </p:spPr>
        <p:txBody>
          <a:bodyPr>
            <a:normAutofit/>
          </a:bodyPr>
          <a:lstStyle>
            <a:lvl1pPr>
              <a:lnSpc>
                <a:spcPts val="7000"/>
              </a:lnSpc>
              <a:defRPr sz="7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78EC6B5-8F05-084E-8974-BA791269C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5FD9E1B-2D19-BB4E-8578-0D0F8DA7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</p:spTree>
    <p:extLst>
      <p:ext uri="{BB962C8B-B14F-4D97-AF65-F5344CB8AC3E}">
        <p14:creationId xmlns:p14="http://schemas.microsoft.com/office/powerpoint/2010/main" val="39375316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B2A6862-9E43-3F45-BC14-57A9FE05A1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799" y="4790038"/>
            <a:ext cx="9896669" cy="93772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80068F9-40BA-7643-A1DE-51DCC699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8"/>
            <a:ext cx="10067728" cy="4108999"/>
          </a:xfrm>
        </p:spPr>
        <p:txBody>
          <a:bodyPr>
            <a:normAutofit/>
          </a:bodyPr>
          <a:lstStyle>
            <a:lvl1pPr>
              <a:lnSpc>
                <a:spcPts val="7000"/>
              </a:lnSpc>
              <a:defRPr sz="7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78EC6B5-8F05-084E-8974-BA791269C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5FD9E1B-2D19-BB4E-8578-0D0F8DA7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</p:spTree>
    <p:extLst>
      <p:ext uri="{BB962C8B-B14F-4D97-AF65-F5344CB8AC3E}">
        <p14:creationId xmlns:p14="http://schemas.microsoft.com/office/powerpoint/2010/main" val="24590784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7556C-D915-EC47-A507-F3F432006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358" y="2118049"/>
            <a:ext cx="10077062" cy="3894562"/>
          </a:xfrm>
        </p:spPr>
        <p:txBody>
          <a:bodyPr/>
          <a:lstStyle>
            <a:lvl1pPr>
              <a:defRPr sz="2200" b="0" i="0">
                <a:latin typeface="+mn-lt"/>
              </a:defRPr>
            </a:lvl1pPr>
            <a:lvl2pPr>
              <a:defRPr sz="2000" b="0" i="0">
                <a:solidFill>
                  <a:srgbClr val="006649"/>
                </a:solidFill>
                <a:latin typeface="+mn-lt"/>
              </a:defRPr>
            </a:lvl2pPr>
            <a:lvl3pPr>
              <a:defRPr b="0" i="0">
                <a:solidFill>
                  <a:srgbClr val="006649"/>
                </a:solidFill>
                <a:latin typeface="+mn-lt"/>
              </a:defRPr>
            </a:lvl3pPr>
            <a:lvl4pPr>
              <a:defRPr b="0" i="0">
                <a:solidFill>
                  <a:srgbClr val="006649"/>
                </a:solidFill>
                <a:latin typeface="+mn-lt"/>
              </a:defRPr>
            </a:lvl4pPr>
            <a:lvl5pPr>
              <a:defRPr b="0" i="0">
                <a:solidFill>
                  <a:srgbClr val="006649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2E4E12D-3B5D-DA40-BA34-6330CDD6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5677A01-B108-DC48-A573-724476E25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2FF1E83-7CE6-A543-ADA0-7D22452B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</p:spTree>
    <p:extLst>
      <p:ext uri="{BB962C8B-B14F-4D97-AF65-F5344CB8AC3E}">
        <p14:creationId xmlns:p14="http://schemas.microsoft.com/office/powerpoint/2010/main" val="10961849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7556C-D915-EC47-A507-F3F432006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358" y="2118049"/>
            <a:ext cx="10077062" cy="3868683"/>
          </a:xfrm>
        </p:spPr>
        <p:txBody>
          <a:bodyPr/>
          <a:lstStyle>
            <a:lvl1pPr>
              <a:defRPr sz="2200" b="0" i="0">
                <a:latin typeface="+mn-lt"/>
              </a:defRPr>
            </a:lvl1pPr>
            <a:lvl2pPr>
              <a:defRPr sz="2000" b="0" i="0">
                <a:solidFill>
                  <a:schemeClr val="tx2"/>
                </a:solidFill>
                <a:latin typeface="+mn-lt"/>
              </a:defRPr>
            </a:lvl2pPr>
            <a:lvl3pPr>
              <a:defRPr b="0" i="0">
                <a:solidFill>
                  <a:schemeClr val="tx2"/>
                </a:solidFill>
                <a:latin typeface="+mn-lt"/>
              </a:defRPr>
            </a:lvl3pPr>
            <a:lvl4pPr>
              <a:defRPr b="0" i="0">
                <a:solidFill>
                  <a:schemeClr val="tx2"/>
                </a:solidFill>
                <a:latin typeface="+mn-lt"/>
              </a:defRPr>
            </a:lvl4pPr>
            <a:lvl5pPr>
              <a:defRPr b="0" i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2E4E12D-3B5D-DA40-BA34-6330CDD6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5677A01-B108-DC48-A573-724476E25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2FF1E83-7CE6-A543-ADA0-7D22452B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3052BA-08B3-794C-9992-5F2F2E34A8BC}"/>
              </a:ext>
            </a:extLst>
          </p:cNvPr>
          <p:cNvSpPr txBox="1"/>
          <p:nvPr userDrawn="1"/>
        </p:nvSpPr>
        <p:spPr>
          <a:xfrm>
            <a:off x="1275127" y="185787"/>
            <a:ext cx="10678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0" dirty="0">
                <a:solidFill>
                  <a:schemeClr val="tx1"/>
                </a:solidFill>
                <a:latin typeface="+mj-lt"/>
              </a:rPr>
              <a:t>Continued headline for slides that share the same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024237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39C26-B195-A14C-9C06-92539D0A31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5028" y="2103929"/>
            <a:ext cx="4974771" cy="3891429"/>
          </a:xfrm>
        </p:spPr>
        <p:txBody>
          <a:bodyPr/>
          <a:lstStyle>
            <a:lvl1pPr>
              <a:defRPr sz="2200"/>
            </a:lvl1pPr>
            <a:lvl2pPr>
              <a:defRPr>
                <a:solidFill>
                  <a:srgbClr val="006649"/>
                </a:solidFill>
              </a:defRPr>
            </a:lvl2pPr>
            <a:lvl3pPr>
              <a:defRPr>
                <a:solidFill>
                  <a:srgbClr val="006649"/>
                </a:solidFill>
              </a:defRPr>
            </a:lvl3pPr>
            <a:lvl4pPr>
              <a:defRPr>
                <a:solidFill>
                  <a:srgbClr val="006649"/>
                </a:solidFill>
              </a:defRPr>
            </a:lvl4pPr>
            <a:lvl5pPr>
              <a:defRPr>
                <a:solidFill>
                  <a:srgbClr val="00664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EB298-6BB5-2042-8E99-5FF29C615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03929"/>
            <a:ext cx="4974771" cy="3891429"/>
          </a:xfrm>
        </p:spPr>
        <p:txBody>
          <a:bodyPr/>
          <a:lstStyle>
            <a:lvl1pPr>
              <a:defRPr sz="2200"/>
            </a:lvl1pPr>
            <a:lvl2pPr>
              <a:defRPr>
                <a:solidFill>
                  <a:srgbClr val="006649"/>
                </a:solidFill>
              </a:defRPr>
            </a:lvl2pPr>
            <a:lvl3pPr>
              <a:defRPr>
                <a:solidFill>
                  <a:srgbClr val="006649"/>
                </a:solidFill>
              </a:defRPr>
            </a:lvl3pPr>
            <a:lvl4pPr>
              <a:defRPr>
                <a:solidFill>
                  <a:srgbClr val="006649"/>
                </a:solidFill>
              </a:defRPr>
            </a:lvl4pPr>
            <a:lvl5pPr>
              <a:defRPr>
                <a:solidFill>
                  <a:srgbClr val="00664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D3C2FD9-A378-A140-9800-64379F9D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C37D004-ABCE-DB42-9BFC-9C6FB070B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46534E7-CD58-4F4D-A5FE-125B0009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76920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C7C5E-6F4D-BF45-AE18-604209EE2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1039"/>
            <a:ext cx="6720196" cy="51800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BFF73-EC43-3A4A-851B-7C797987B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029" y="2057400"/>
            <a:ext cx="372699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6FA34B7-003E-8F4E-9365-0F545260D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7014C1D-B276-E24A-9C05-3109AD185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D3F150D-ABB7-864E-8755-60BB9203C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9"/>
            <a:ext cx="3726996" cy="1269060"/>
          </a:xfrm>
        </p:spPr>
        <p:txBody>
          <a:bodyPr>
            <a:normAutofit/>
          </a:bodyPr>
          <a:lstStyle>
            <a:lvl1pPr>
              <a:lnSpc>
                <a:spcPts val="3000"/>
              </a:lnSpc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78157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104AC7-8DA5-6B4D-BB5F-C75BB72EA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35022" y="783766"/>
            <a:ext cx="5665665" cy="51131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46823A-5ACE-D44C-9DE7-515BCDEE4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F419EC-B994-0B45-A542-CFD472AD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736AB55-4F93-C44B-BF9D-1D4B66FA259E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81981" y="783766"/>
            <a:ext cx="5665665" cy="51131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2825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C46823A-5ACE-D44C-9DE7-515BCDEE4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F419EC-B994-0B45-A542-CFD472AD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736AB55-4F93-C44B-BF9D-1D4B66FA259E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75129" y="783774"/>
            <a:ext cx="11628255" cy="5113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0543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FF0EC-EF4C-A042-8378-EECB37081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B65A5-5C48-174F-A6F9-63BEEF44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Department of Physics &amp; Astronomy</a:t>
            </a:r>
          </a:p>
        </p:txBody>
      </p:sp>
    </p:spTree>
    <p:extLst>
      <p:ext uri="{BB962C8B-B14F-4D97-AF65-F5344CB8AC3E}">
        <p14:creationId xmlns:p14="http://schemas.microsoft.com/office/powerpoint/2010/main" val="3877321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D518D3-0EB2-B54D-A090-F2CE58EF0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9"/>
            <a:ext cx="10067728" cy="12690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7C963-C9D4-0D49-A999-206A24669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5028" y="2118049"/>
            <a:ext cx="10067729" cy="381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C0C15E0-FC37-6044-8B98-5F49A1E55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20267" y="6356350"/>
            <a:ext cx="2892491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spc="100" baseline="0">
                <a:solidFill>
                  <a:srgbClr val="FAF7EE"/>
                </a:solidFill>
                <a:latin typeface="P22 Mackinac Pro Medium" panose="02000000000000000000" pitchFamily="2" charset="77"/>
                <a:ea typeface="P22 Mackinac Pro Medium" panose="02000000000000000000" pitchFamily="2" charset="77"/>
              </a:defRPr>
            </a:lvl1pPr>
          </a:lstStyle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D27BDD3-0222-E346-83FF-DD84E9303F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951" y="6356350"/>
            <a:ext cx="7985449" cy="365125"/>
          </a:xfrm>
          <a:prstGeom prst="rect">
            <a:avLst/>
          </a:prstGeom>
        </p:spPr>
        <p:txBody>
          <a:bodyPr anchor="ctr"/>
          <a:lstStyle>
            <a:lvl1pPr algn="l">
              <a:defRPr sz="1200" b="0" i="0" spc="100" baseline="0">
                <a:solidFill>
                  <a:schemeClr val="bg1"/>
                </a:solidFill>
                <a:latin typeface="P22 Mackinac Pro Medium" panose="02000000000000000000" pitchFamily="2" charset="77"/>
                <a:ea typeface="P22 Mackinac Pro Medium" panose="02000000000000000000" pitchFamily="2" charset="77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/>
              <a:t>Department of Physics &amp; Astronomy</a:t>
            </a:r>
          </a:p>
        </p:txBody>
      </p:sp>
    </p:spTree>
    <p:extLst>
      <p:ext uri="{BB962C8B-B14F-4D97-AF65-F5344CB8AC3E}">
        <p14:creationId xmlns:p14="http://schemas.microsoft.com/office/powerpoint/2010/main" val="360405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70" r:id="rId4"/>
    <p:sldLayoutId id="2147483652" r:id="rId5"/>
    <p:sldLayoutId id="2147483656" r:id="rId6"/>
    <p:sldLayoutId id="2147483658" r:id="rId7"/>
    <p:sldLayoutId id="2147483659" r:id="rId8"/>
    <p:sldLayoutId id="2147483655" r:id="rId9"/>
  </p:sldLayoutIdLst>
  <p:hf hd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0" i="0" kern="1200">
          <a:solidFill>
            <a:srgbClr val="FAF7EE"/>
          </a:solidFill>
          <a:latin typeface="+mj-lt"/>
          <a:ea typeface="P22 Mackinac Pro Book" panose="02000000000000000000" pitchFamily="2" charset="7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D518D3-0EB2-B54D-A090-F2CE58EF0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9"/>
            <a:ext cx="10067728" cy="12690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7C963-C9D4-0D49-A999-206A24669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5028" y="2118049"/>
            <a:ext cx="10067729" cy="387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C0C15E0-FC37-6044-8B98-5F49A1E55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20267" y="6356350"/>
            <a:ext cx="2892491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spc="100" baseline="0">
                <a:solidFill>
                  <a:srgbClr val="124735"/>
                </a:solidFill>
                <a:latin typeface="P22 Mackinac Pro Medium" panose="02000000000000000000" pitchFamily="2" charset="77"/>
                <a:ea typeface="P22 Mackinac Pro Medium" panose="02000000000000000000" pitchFamily="2" charset="77"/>
              </a:defRPr>
            </a:lvl1pPr>
          </a:lstStyle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D27BDD3-0222-E346-83FF-DD84E9303F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951" y="6356350"/>
            <a:ext cx="7985449" cy="365125"/>
          </a:xfrm>
          <a:prstGeom prst="rect">
            <a:avLst/>
          </a:prstGeom>
        </p:spPr>
        <p:txBody>
          <a:bodyPr anchor="ctr"/>
          <a:lstStyle>
            <a:lvl1pPr algn="l">
              <a:defRPr sz="1200" b="0" i="0" spc="100" baseline="0">
                <a:solidFill>
                  <a:srgbClr val="124735"/>
                </a:solidFill>
                <a:latin typeface="P22 Mackinac Pro Medium" panose="02000000000000000000" pitchFamily="2" charset="77"/>
                <a:ea typeface="P22 Mackinac Pro Medium" panose="02000000000000000000" pitchFamily="2" charset="77"/>
              </a:defRPr>
            </a:lvl1pPr>
          </a:lstStyle>
          <a:p>
            <a:r>
              <a:rPr lang="en-US" dirty="0"/>
              <a:t>Department of Physics &amp; Astronomy</a:t>
            </a:r>
          </a:p>
        </p:txBody>
      </p:sp>
    </p:spTree>
    <p:extLst>
      <p:ext uri="{BB962C8B-B14F-4D97-AF65-F5344CB8AC3E}">
        <p14:creationId xmlns:p14="http://schemas.microsoft.com/office/powerpoint/2010/main" val="1541149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71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0" i="0" kern="1200">
          <a:solidFill>
            <a:srgbClr val="006649"/>
          </a:solidFill>
          <a:latin typeface="+mj-lt"/>
          <a:ea typeface="P22 Mackinac Pro Book" panose="02000000000000000000" pitchFamily="2" charset="7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66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66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66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66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D518D3-0EB2-B54D-A090-F2CE58EF0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9"/>
            <a:ext cx="10067728" cy="12690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7C963-C9D4-0D49-A999-206A24669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5028" y="2118049"/>
            <a:ext cx="10067729" cy="381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C0C15E0-FC37-6044-8B98-5F49A1E55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20267" y="6356350"/>
            <a:ext cx="3803782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spc="100" baseline="0">
                <a:solidFill>
                  <a:srgbClr val="FAF7EE"/>
                </a:solidFill>
                <a:latin typeface="P22 Mackinac Pro Medium" panose="02000000000000000000" pitchFamily="2" charset="77"/>
                <a:ea typeface="P22 Mackinac Pro Medium" panose="02000000000000000000" pitchFamily="2" charset="77"/>
              </a:defRPr>
            </a:lvl1pPr>
          </a:lstStyle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D27BDD3-0222-E346-83FF-DD84E9303F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951" y="6356350"/>
            <a:ext cx="7985449" cy="365125"/>
          </a:xfrm>
          <a:prstGeom prst="rect">
            <a:avLst/>
          </a:prstGeom>
        </p:spPr>
        <p:txBody>
          <a:bodyPr anchor="ctr"/>
          <a:lstStyle>
            <a:lvl1pPr algn="l">
              <a:defRPr sz="1200" b="0" i="0" spc="100" baseline="0">
                <a:solidFill>
                  <a:schemeClr val="bg1"/>
                </a:solidFill>
                <a:latin typeface="P22 Mackinac Pro Medium" panose="02000000000000000000" pitchFamily="2" charset="77"/>
                <a:ea typeface="P22 Mackinac Pro Medium" panose="02000000000000000000" pitchFamily="2" charset="77"/>
              </a:defRPr>
            </a:lvl1pPr>
          </a:lstStyle>
          <a:p>
            <a:r>
              <a:rPr lang="en-US"/>
              <a:t>Department of Physics &amp; Astronomy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32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</p:sldLayoutIdLst>
  <p:hf hd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0" i="0" kern="1200">
          <a:solidFill>
            <a:srgbClr val="FAF7EE"/>
          </a:solidFill>
          <a:latin typeface="+mj-lt"/>
          <a:ea typeface="P22 Mackinac Pro Book" panose="02000000000000000000" pitchFamily="2" charset="7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D518D3-0EB2-B54D-A090-F2CE58EF0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681039"/>
            <a:ext cx="10067728" cy="12690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7C963-C9D4-0D49-A999-206A24669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5028" y="2118049"/>
            <a:ext cx="10067729" cy="387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C0C15E0-FC37-6044-8B98-5F49A1E55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60950" y="6356350"/>
            <a:ext cx="3163099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 spc="100" baseline="0">
                <a:solidFill>
                  <a:schemeClr val="bg2"/>
                </a:solidFill>
                <a:latin typeface="P22 Mackinac Pro Medium" panose="02000000000000000000" pitchFamily="2" charset="77"/>
                <a:ea typeface="P22 Mackinac Pro Medium" panose="02000000000000000000" pitchFamily="2" charset="77"/>
              </a:defRPr>
            </a:lvl1pPr>
          </a:lstStyle>
          <a:p>
            <a:r>
              <a:rPr lang="en-US"/>
              <a:t>August 22, 2025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D27BDD3-0222-E346-83FF-DD84E9303F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951" y="6356350"/>
            <a:ext cx="7985449" cy="365125"/>
          </a:xfrm>
          <a:prstGeom prst="rect">
            <a:avLst/>
          </a:prstGeom>
        </p:spPr>
        <p:txBody>
          <a:bodyPr anchor="ctr"/>
          <a:lstStyle>
            <a:lvl1pPr algn="l">
              <a:defRPr sz="1200" b="0" i="0" spc="100" baseline="0">
                <a:solidFill>
                  <a:schemeClr val="bg2"/>
                </a:solidFill>
                <a:latin typeface="P22 Mackinac Pro Medium" panose="02000000000000000000" pitchFamily="2" charset="77"/>
                <a:ea typeface="P22 Mackinac Pro Medium" panose="02000000000000000000" pitchFamily="2" charset="77"/>
              </a:defRPr>
            </a:lvl1pPr>
          </a:lstStyle>
          <a:p>
            <a:r>
              <a:rPr lang="en-US" dirty="0"/>
              <a:t>Department of Physics &amp; Astronomy</a:t>
            </a:r>
          </a:p>
        </p:txBody>
      </p:sp>
    </p:spTree>
    <p:extLst>
      <p:ext uri="{BB962C8B-B14F-4D97-AF65-F5344CB8AC3E}">
        <p14:creationId xmlns:p14="http://schemas.microsoft.com/office/powerpoint/2010/main" val="160624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0" i="0" kern="1200">
          <a:solidFill>
            <a:srgbClr val="006649"/>
          </a:solidFill>
          <a:latin typeface="+mj-lt"/>
          <a:ea typeface="P22 Mackinac Pro Book" panose="02000000000000000000" pitchFamily="2" charset="7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66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66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66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66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microsoft.com/office/2018/10/relationships/comments" Target="../comments/modernComment_113_BE564648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6.jpe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6.png"/><Relationship Id="rId11" Type="http://schemas.openxmlformats.org/officeDocument/2006/relationships/image" Target="../media/image6.jpe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itle 14">
            <a:extLst>
              <a:ext uri="{FF2B5EF4-FFF2-40B4-BE49-F238E27FC236}">
                <a16:creationId xmlns:a16="http://schemas.microsoft.com/office/drawing/2014/main" id="{6E7D83E5-38E2-BC46-9165-635F485C9E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Noah Smith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A49B078-616A-4948-A0E2-47AA03ED1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CLAS12 Single Pion ep </a:t>
            </a:r>
            <a:r>
              <a:rPr lang="en-US" dirty="0">
                <a:latin typeface="+mn-lt"/>
                <a:sym typeface="Wingdings" panose="05000000000000000000" pitchFamily="2" charset="2"/>
              </a:rPr>
              <a:t></a:t>
            </a:r>
            <a:r>
              <a:rPr lang="en-US" dirty="0"/>
              <a:t> </a:t>
            </a:r>
            <a:r>
              <a:rPr lang="en-US" dirty="0" err="1"/>
              <a:t>e’n</a:t>
            </a:r>
            <a:r>
              <a:rPr lang="el-GR" dirty="0"/>
              <a:t>π</a:t>
            </a:r>
            <a:r>
              <a:rPr lang="en-US" baseline="30000" dirty="0"/>
              <a:t>+</a:t>
            </a:r>
            <a:r>
              <a:rPr lang="en-US" dirty="0"/>
              <a:t> Electroproduction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A06260-4270-EC45-B116-F264AD253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6EDDBA-CA73-D944-950A-61D62AE84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Department of Physics &amp; Astronomy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BABF48-E45A-1164-130F-23F7711CC1B5}"/>
              </a:ext>
            </a:extLst>
          </p:cNvPr>
          <p:cNvSpPr txBox="1"/>
          <p:nvPr/>
        </p:nvSpPr>
        <p:spPr>
          <a:xfrm>
            <a:off x="560439" y="4817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774501-FF72-D81B-5963-F0F5377DA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9509" y="-68825"/>
            <a:ext cx="2892491" cy="11328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6DD19F-172C-E172-4042-D2C6E9252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28333"/>
            <a:ext cx="1099583" cy="58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42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25F891-5ECE-D6F1-8A79-7AC60BABC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C76A60-3AB0-9FF6-9144-E110956F4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BD2E42-4CBC-7D1C-7E01-8097DFB22346}"/>
              </a:ext>
            </a:extLst>
          </p:cNvPr>
          <p:cNvSpPr txBox="1">
            <a:spLocks/>
          </p:cNvSpPr>
          <p:nvPr/>
        </p:nvSpPr>
        <p:spPr>
          <a:xfrm>
            <a:off x="209212" y="1318028"/>
            <a:ext cx="6828302" cy="45046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N* structure as a window into strong QCD. Extract </a:t>
            </a:r>
            <a:r>
              <a:rPr lang="el-GR" sz="2000" dirty="0"/>
              <a:t>γ</a:t>
            </a:r>
            <a:r>
              <a:rPr lang="en-US" sz="2000" baseline="-25000" dirty="0" err="1"/>
              <a:t>v</a:t>
            </a:r>
            <a:r>
              <a:rPr lang="en-US" sz="2000" dirty="0" err="1"/>
              <a:t>pN</a:t>
            </a:r>
            <a:r>
              <a:rPr lang="en-US" sz="2000" baseline="30000" dirty="0"/>
              <a:t>*</a:t>
            </a:r>
            <a:r>
              <a:rPr lang="en-US" sz="2000" dirty="0"/>
              <a:t> electrocouplings from exclusive meson electroproduction observables with CLAS</a:t>
            </a:r>
          </a:p>
          <a:p>
            <a:r>
              <a:rPr lang="en-US" sz="2000" dirty="0"/>
              <a:t>n</a:t>
            </a:r>
            <a:r>
              <a:rPr lang="el-GR" sz="2000" dirty="0"/>
              <a:t>π</a:t>
            </a:r>
            <a:r>
              <a:rPr lang="en-US" sz="2000" baseline="30000" dirty="0"/>
              <a:t>+ </a:t>
            </a:r>
            <a:r>
              <a:rPr lang="en-US" sz="2000" dirty="0">
                <a:sym typeface="Symbol" panose="05050102010706020507" pitchFamily="18" charset="2"/>
              </a:rPr>
              <a:t> dominant channel in 1</a:t>
            </a:r>
            <a:r>
              <a:rPr lang="en-US" sz="2000" baseline="30000" dirty="0">
                <a:sym typeface="Symbol" panose="05050102010706020507" pitchFamily="18" charset="2"/>
              </a:rPr>
              <a:t>st</a:t>
            </a:r>
            <a:r>
              <a:rPr lang="en-US" sz="2000" dirty="0">
                <a:sym typeface="Symbol" panose="05050102010706020507" pitchFamily="18" charset="2"/>
              </a:rPr>
              <a:t> and 2</a:t>
            </a:r>
            <a:r>
              <a:rPr lang="en-US" sz="2000" baseline="30000" dirty="0">
                <a:sym typeface="Symbol" panose="05050102010706020507" pitchFamily="18" charset="2"/>
              </a:rPr>
              <a:t>nd</a:t>
            </a:r>
            <a:r>
              <a:rPr lang="en-US" sz="2000" dirty="0">
                <a:sym typeface="Symbol" panose="05050102010706020507" pitchFamily="18" charset="2"/>
              </a:rPr>
              <a:t> resonance regions with significant contributions in the 3</a:t>
            </a:r>
            <a:r>
              <a:rPr lang="en-US" sz="2000" baseline="30000" dirty="0">
                <a:sym typeface="Symbol" panose="05050102010706020507" pitchFamily="18" charset="2"/>
              </a:rPr>
              <a:t>rd</a:t>
            </a:r>
            <a:r>
              <a:rPr lang="en-US" sz="2000" dirty="0">
                <a:sym typeface="Symbol" panose="05050102010706020507" pitchFamily="18" charset="2"/>
              </a:rPr>
              <a:t>.</a:t>
            </a:r>
          </a:p>
          <a:p>
            <a:r>
              <a:rPr lang="en-US" sz="2000" dirty="0">
                <a:sym typeface="Symbol" panose="05050102010706020507" pitchFamily="18" charset="2"/>
              </a:rPr>
              <a:t>Goal: Extract differential cross sections &amp; beam spin asymmetry for </a:t>
            </a:r>
            <a:r>
              <a:rPr lang="en-US" sz="2000" dirty="0" err="1">
                <a:sym typeface="Symbol" panose="05050102010706020507" pitchFamily="18" charset="2"/>
              </a:rPr>
              <a:t>epe’n</a:t>
            </a:r>
            <a:r>
              <a:rPr lang="el-GR" sz="2000" dirty="0">
                <a:sym typeface="Symbol" panose="05050102010706020507" pitchFamily="18" charset="2"/>
              </a:rPr>
              <a:t>π</a:t>
            </a:r>
            <a:r>
              <a:rPr lang="en-US" sz="2000" baseline="30000" dirty="0">
                <a:sym typeface="Symbol" panose="05050102010706020507" pitchFamily="18" charset="2"/>
              </a:rPr>
              <a:t>+</a:t>
            </a:r>
            <a:r>
              <a:rPr lang="en-US" sz="2000" dirty="0">
                <a:sym typeface="Symbol" panose="05050102010706020507" pitchFamily="18" charset="2"/>
              </a:rPr>
              <a:t>.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5F98ABF-9122-9F0C-1C37-E258DE74E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6253" y="136525"/>
            <a:ext cx="4814865" cy="5761703"/>
          </a:xfrm>
          <a:prstGeom prst="rect">
            <a:avLst/>
          </a:prstGeom>
        </p:spPr>
      </p:pic>
      <p:sp>
        <p:nvSpPr>
          <p:cNvPr id="16" name="Title 2">
            <a:extLst>
              <a:ext uri="{FF2B5EF4-FFF2-40B4-BE49-F238E27FC236}">
                <a16:creationId xmlns:a16="http://schemas.microsoft.com/office/drawing/2014/main" id="{1587B7B9-267E-B985-7963-618FF1C6F7E6}"/>
              </a:ext>
            </a:extLst>
          </p:cNvPr>
          <p:cNvSpPr txBox="1">
            <a:spLocks/>
          </p:cNvSpPr>
          <p:nvPr/>
        </p:nvSpPr>
        <p:spPr>
          <a:xfrm>
            <a:off x="1554986" y="171450"/>
            <a:ext cx="5553738" cy="151422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0" i="0" kern="1200">
                <a:solidFill>
                  <a:srgbClr val="006649"/>
                </a:solidFill>
                <a:latin typeface="+mj-lt"/>
                <a:ea typeface="P22 Mackinac Pro Book" panose="02000000000000000000" pitchFamily="2" charset="77"/>
                <a:cs typeface="+mj-cs"/>
              </a:defRPr>
            </a:lvl1pPr>
          </a:lstStyle>
          <a:p>
            <a:r>
              <a:rPr lang="en-US" dirty="0">
                <a:solidFill>
                  <a:srgbClr val="000000"/>
                </a:solidFill>
              </a:rPr>
              <a:t>N* Structure in Experiments of CLAS12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B31B3B-4706-2DF0-2978-6385F4099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854" y="5981236"/>
            <a:ext cx="2892491" cy="1132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45C151-3A94-3C6C-AC6E-21E103373A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8675" y="6230457"/>
            <a:ext cx="1185010" cy="6343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51AF0E-1B93-8BD8-9845-E3B054FF33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667083"/>
            <a:ext cx="5796181" cy="174060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182C82-39CD-A958-3E80-19CBAC515C19}"/>
              </a:ext>
            </a:extLst>
          </p:cNvPr>
          <p:cNvSpPr/>
          <p:nvPr/>
        </p:nvSpPr>
        <p:spPr>
          <a:xfrm>
            <a:off x="2346960" y="4117023"/>
            <a:ext cx="1071880" cy="182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FD47CD-6D3D-BC49-A5BD-9B1F61214295}"/>
              </a:ext>
            </a:extLst>
          </p:cNvPr>
          <p:cNvSpPr/>
          <p:nvPr/>
        </p:nvSpPr>
        <p:spPr>
          <a:xfrm>
            <a:off x="4612640" y="4162743"/>
            <a:ext cx="274320" cy="182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10AC79-2353-5294-05A8-D06087D72D57}"/>
              </a:ext>
            </a:extLst>
          </p:cNvPr>
          <p:cNvSpPr/>
          <p:nvPr/>
        </p:nvSpPr>
        <p:spPr>
          <a:xfrm>
            <a:off x="4475480" y="5120262"/>
            <a:ext cx="274320" cy="182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127815-28FF-F22D-0A02-D782B4CBEB02}"/>
              </a:ext>
            </a:extLst>
          </p:cNvPr>
          <p:cNvSpPr/>
          <p:nvPr/>
        </p:nvSpPr>
        <p:spPr>
          <a:xfrm>
            <a:off x="2136541" y="4848543"/>
            <a:ext cx="274320" cy="182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0E3DFF-29F5-AA91-A9E0-7414CA044863}"/>
              </a:ext>
            </a:extLst>
          </p:cNvPr>
          <p:cNvSpPr/>
          <p:nvPr/>
        </p:nvSpPr>
        <p:spPr>
          <a:xfrm>
            <a:off x="3134360" y="5120262"/>
            <a:ext cx="274320" cy="182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47796B-5E36-ACA7-A0E7-175868A013B0}"/>
              </a:ext>
            </a:extLst>
          </p:cNvPr>
          <p:cNvSpPr/>
          <p:nvPr/>
        </p:nvSpPr>
        <p:spPr>
          <a:xfrm>
            <a:off x="546657" y="4894263"/>
            <a:ext cx="274320" cy="182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D8A275-0ADB-F3BD-E369-27FBCC5A5ED2}"/>
              </a:ext>
            </a:extLst>
          </p:cNvPr>
          <p:cNvSpPr txBox="1"/>
          <p:nvPr/>
        </p:nvSpPr>
        <p:spPr>
          <a:xfrm>
            <a:off x="589279" y="5031423"/>
            <a:ext cx="231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8B3A56-4918-8158-01BE-BEDE3192052B}"/>
              </a:ext>
            </a:extLst>
          </p:cNvPr>
          <p:cNvSpPr txBox="1"/>
          <p:nvPr/>
        </p:nvSpPr>
        <p:spPr>
          <a:xfrm>
            <a:off x="3187143" y="5057171"/>
            <a:ext cx="231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2801E5C-219F-8578-C374-3C60F70954E5}"/>
              </a:ext>
            </a:extLst>
          </p:cNvPr>
          <p:cNvSpPr txBox="1"/>
          <p:nvPr/>
        </p:nvSpPr>
        <p:spPr>
          <a:xfrm>
            <a:off x="2108199" y="5031423"/>
            <a:ext cx="231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E85829-1CB4-4299-C5E5-2B40EF53040C}"/>
              </a:ext>
            </a:extLst>
          </p:cNvPr>
          <p:cNvSpPr txBox="1"/>
          <p:nvPr/>
        </p:nvSpPr>
        <p:spPr>
          <a:xfrm>
            <a:off x="4368799" y="5090130"/>
            <a:ext cx="231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1A28E2E-AB56-2090-0C6E-EBBF3F8774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642" t="15192" r="11232"/>
          <a:stretch>
            <a:fillRect/>
          </a:stretch>
        </p:blipFill>
        <p:spPr>
          <a:xfrm>
            <a:off x="4967224" y="3750092"/>
            <a:ext cx="2070290" cy="177186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44C6E08-2856-1263-0B9C-1E4EE954B43D}"/>
              </a:ext>
            </a:extLst>
          </p:cNvPr>
          <p:cNvSpPr txBox="1"/>
          <p:nvPr/>
        </p:nvSpPr>
        <p:spPr>
          <a:xfrm>
            <a:off x="9066543" y="5828717"/>
            <a:ext cx="3027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V.I. </a:t>
            </a:r>
            <a:r>
              <a:rPr lang="en-US" sz="1200" dirty="0" err="1">
                <a:solidFill>
                  <a:srgbClr val="000000"/>
                </a:solidFill>
              </a:rPr>
              <a:t>Mokeev</a:t>
            </a:r>
            <a:r>
              <a:rPr lang="en-US" sz="1200" dirty="0">
                <a:solidFill>
                  <a:srgbClr val="000000"/>
                </a:solidFill>
              </a:rPr>
              <a:t>, </a:t>
            </a:r>
            <a:r>
              <a:rPr lang="en-US" sz="1200" dirty="0"/>
              <a:t>Baryon Transition Form Factors from Experiment 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8E124D2-E082-689A-18AA-796B4A8858F7}"/>
              </a:ext>
            </a:extLst>
          </p:cNvPr>
          <p:cNvSpPr txBox="1"/>
          <p:nvPr/>
        </p:nvSpPr>
        <p:spPr>
          <a:xfrm>
            <a:off x="4596181" y="5506062"/>
            <a:ext cx="3374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K. Park, M. </a:t>
            </a:r>
            <a:r>
              <a:rPr lang="en-US" sz="1200" dirty="0" err="1">
                <a:solidFill>
                  <a:srgbClr val="000000"/>
                </a:solidFill>
              </a:rPr>
              <a:t>Guidal</a:t>
            </a:r>
            <a:r>
              <a:rPr lang="en-US" sz="1200" dirty="0">
                <a:solidFill>
                  <a:srgbClr val="000000"/>
                </a:solidFill>
              </a:rPr>
              <a:t>, R. Gothe, et al. Deep exclusive π+ electroproduction off the proton at CLAS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EE0720D-A21B-1B21-C8B4-139D38913E46}"/>
              </a:ext>
            </a:extLst>
          </p:cNvPr>
          <p:cNvSpPr txBox="1"/>
          <p:nvPr/>
        </p:nvSpPr>
        <p:spPr>
          <a:xfrm>
            <a:off x="249290" y="5433395"/>
            <a:ext cx="3374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D.S. Carman, K. Joo , V.I. </a:t>
            </a:r>
            <a:r>
              <a:rPr lang="en-US" sz="1200" dirty="0" err="1">
                <a:solidFill>
                  <a:srgbClr val="000000"/>
                </a:solidFill>
              </a:rPr>
              <a:t>Mokeev</a:t>
            </a:r>
            <a:r>
              <a:rPr lang="en-US" sz="1200" dirty="0">
                <a:solidFill>
                  <a:srgbClr val="000000"/>
                </a:solidFill>
              </a:rPr>
              <a:t>, Strong QCD Insights from Excited Nucleon Structure</a:t>
            </a:r>
          </a:p>
          <a:p>
            <a:r>
              <a:rPr lang="en-US" sz="1200" dirty="0">
                <a:solidFill>
                  <a:srgbClr val="000000"/>
                </a:solidFill>
              </a:rPr>
              <a:t>Studies with CLAS and CLAS12 </a:t>
            </a:r>
          </a:p>
        </p:txBody>
      </p:sp>
    </p:spTree>
    <p:extLst>
      <p:ext uri="{BB962C8B-B14F-4D97-AF65-F5344CB8AC3E}">
        <p14:creationId xmlns:p14="http://schemas.microsoft.com/office/powerpoint/2010/main" val="31933251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BDC6AA9-9322-0606-F4A6-93F6510A27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1" r="8063" b="2546"/>
          <a:stretch>
            <a:fillRect/>
          </a:stretch>
        </p:blipFill>
        <p:spPr>
          <a:xfrm>
            <a:off x="6066442" y="719104"/>
            <a:ext cx="6098039" cy="473338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91E952-EADC-F95D-34AA-B0F65474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33E9BD-AE3D-1393-EAD5-B095011A1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36DBAB-A0F3-0A32-943E-C3AA7BA41951}"/>
              </a:ext>
            </a:extLst>
          </p:cNvPr>
          <p:cNvSpPr txBox="1">
            <a:spLocks/>
          </p:cNvSpPr>
          <p:nvPr/>
        </p:nvSpPr>
        <p:spPr>
          <a:xfrm>
            <a:off x="1280160" y="136525"/>
            <a:ext cx="1153668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0" i="0" kern="1200">
                <a:solidFill>
                  <a:srgbClr val="006649"/>
                </a:solidFill>
                <a:latin typeface="+mj-lt"/>
                <a:ea typeface="P22 Mackinac Pro Book" panose="02000000000000000000" pitchFamily="2" charset="77"/>
                <a:cs typeface="+mj-cs"/>
              </a:defRPr>
            </a:lvl1pPr>
          </a:lstStyle>
          <a:p>
            <a:r>
              <a:rPr lang="en-US" dirty="0">
                <a:solidFill>
                  <a:srgbClr val="000000"/>
                </a:solidFill>
              </a:rPr>
              <a:t>Previous Analysis &amp; Aims of Current Work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24B3CD9-E59C-C82A-94A2-01A314BF0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3003"/>
            <a:ext cx="5638532" cy="18364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184EAE-6434-1979-C430-D9A6A64C3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854" y="5981236"/>
            <a:ext cx="2892491" cy="11328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271FFA74-1163-D5DE-AD87-0BCD313D35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33440" y="2945656"/>
                <a:ext cx="6220445" cy="3141454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b="0" i="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b="0" i="0" kern="1200">
                    <a:solidFill>
                      <a:srgbClr val="006649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b="0" i="0" kern="1200">
                    <a:solidFill>
                      <a:srgbClr val="006649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rgbClr val="006649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rgbClr val="006649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Goal: To extend the </a:t>
                </a:r>
                <a:r>
                  <a:rPr lang="el-GR" dirty="0"/>
                  <a:t>π</a:t>
                </a:r>
                <a:r>
                  <a:rPr lang="en-US" baseline="30000" dirty="0"/>
                  <a:t>+</a:t>
                </a:r>
                <a:r>
                  <a:rPr lang="en-US" dirty="0"/>
                  <a:t>n analysis of the cross section and asymmetry in Q</a:t>
                </a:r>
                <a:r>
                  <a:rPr lang="en-US" baseline="30000" dirty="0"/>
                  <a:t>2</a:t>
                </a:r>
                <a:r>
                  <a:rPr lang="en-US" dirty="0"/>
                  <a:t> up to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dirty="0"/>
                  <a:t>8 GeV</a:t>
                </a:r>
                <a:r>
                  <a:rPr lang="en-US" baseline="30000" dirty="0"/>
                  <a:t>2</a:t>
                </a:r>
                <a:r>
                  <a:rPr lang="en-US" dirty="0"/>
                  <a:t> moving closer toward the transition region between nonperturbative QCD and perturbative QCD.</a:t>
                </a:r>
              </a:p>
              <a:p>
                <a:r>
                  <a:rPr lang="en-US" dirty="0"/>
                  <a:t>Restricted by statistics &amp; available event generators.</a:t>
                </a:r>
              </a:p>
            </p:txBody>
          </p:sp>
        </mc:Choice>
        <mc:Fallback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271FFA74-1163-D5DE-AD87-0BCD313D3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3440" y="2945656"/>
                <a:ext cx="6220445" cy="3141454"/>
              </a:xfrm>
              <a:prstGeom prst="rect">
                <a:avLst/>
              </a:prstGeom>
              <a:blipFill>
                <a:blip r:embed="rId5"/>
                <a:stretch>
                  <a:fillRect l="-1373" t="-2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A1066241-8B64-8DB5-B630-5B72CBF44F6E}"/>
              </a:ext>
            </a:extLst>
          </p:cNvPr>
          <p:cNvSpPr/>
          <p:nvPr/>
        </p:nvSpPr>
        <p:spPr>
          <a:xfrm>
            <a:off x="7376160" y="2945656"/>
            <a:ext cx="1653540" cy="1738203"/>
          </a:xfrm>
          <a:prstGeom prst="rect">
            <a:avLst/>
          </a:prstGeom>
          <a:solidFill>
            <a:srgbClr val="7030A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algn="ctr"/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50F831-BC2A-D390-BC84-4AACEF77FC05}"/>
              </a:ext>
            </a:extLst>
          </p:cNvPr>
          <p:cNvSpPr/>
          <p:nvPr/>
        </p:nvSpPr>
        <p:spPr>
          <a:xfrm>
            <a:off x="7376160" y="3882916"/>
            <a:ext cx="1407159" cy="726572"/>
          </a:xfrm>
          <a:prstGeom prst="rect">
            <a:avLst/>
          </a:prstGeom>
          <a:solidFill>
            <a:srgbClr val="FFCC0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B8C87AF-9810-52A4-150B-21F0030931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8675" y="6230457"/>
            <a:ext cx="1185010" cy="63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42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3A8BC1D-1BB4-90B9-E0B7-974439399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42029"/>
            <a:ext cx="12192000" cy="2972423"/>
          </a:xfrm>
        </p:spPr>
        <p:txBody>
          <a:bodyPr>
            <a:normAutofit/>
          </a:bodyPr>
          <a:lstStyle/>
          <a:p>
            <a:r>
              <a:rPr lang="el-GR" sz="2000" dirty="0"/>
              <a:t>Δ</a:t>
            </a:r>
            <a:r>
              <a:rPr lang="en-US" sz="2000" dirty="0" err="1"/>
              <a:t>N</a:t>
            </a:r>
            <a:r>
              <a:rPr lang="en-US" sz="2000" baseline="-25000" dirty="0" err="1"/>
              <a:t>Full</a:t>
            </a:r>
            <a:r>
              <a:rPr lang="en-US" sz="2000" baseline="-25000" dirty="0"/>
              <a:t> </a:t>
            </a:r>
            <a:r>
              <a:rPr lang="en-US" sz="2000" dirty="0"/>
              <a:t>and </a:t>
            </a:r>
            <a:r>
              <a:rPr lang="el-GR" sz="2000" dirty="0"/>
              <a:t> Δ</a:t>
            </a:r>
            <a:r>
              <a:rPr lang="en-US" sz="2000" dirty="0" err="1"/>
              <a:t>N</a:t>
            </a:r>
            <a:r>
              <a:rPr lang="en-US" sz="2000" baseline="-25000" dirty="0" err="1"/>
              <a:t>Empty</a:t>
            </a:r>
            <a:r>
              <a:rPr lang="en-US" sz="2000" dirty="0"/>
              <a:t>: The number of good single pion events in a given bin for a full target and empty target run.</a:t>
            </a:r>
          </a:p>
          <a:p>
            <a:r>
              <a:rPr lang="el-GR" sz="2000" dirty="0"/>
              <a:t>Δ</a:t>
            </a:r>
            <a:r>
              <a:rPr lang="en-US" sz="2000" dirty="0" err="1"/>
              <a:t>Q</a:t>
            </a:r>
            <a:r>
              <a:rPr lang="en-US" sz="2000" baseline="-25000" dirty="0" err="1"/>
              <a:t>Full</a:t>
            </a:r>
            <a:r>
              <a:rPr lang="en-US" sz="2000" dirty="0"/>
              <a:t> and</a:t>
            </a:r>
            <a:r>
              <a:rPr lang="el-GR" sz="2000" dirty="0"/>
              <a:t> Δ</a:t>
            </a:r>
            <a:r>
              <a:rPr lang="en-US" sz="2000" dirty="0" err="1"/>
              <a:t>Q</a:t>
            </a:r>
            <a:r>
              <a:rPr lang="en-US" sz="2000" baseline="-25000" dirty="0" err="1"/>
              <a:t>Empty</a:t>
            </a:r>
            <a:r>
              <a:rPr lang="en-US" sz="2000" dirty="0"/>
              <a:t>: The total charge collected by the Faraday cup for each bin.</a:t>
            </a:r>
          </a:p>
          <a:p>
            <a:r>
              <a:rPr lang="en-US" sz="2000" dirty="0"/>
              <a:t>A: The acceptance correction which accounts for the loss of good events through detector efficiency, geometrical acceptance, and particle identification cuts.</a:t>
            </a:r>
          </a:p>
          <a:p>
            <a:r>
              <a:rPr lang="en-US" sz="2000" dirty="0" err="1"/>
              <a:t>E</a:t>
            </a:r>
            <a:r>
              <a:rPr lang="en-US" sz="2000" baseline="-25000" dirty="0" err="1"/>
              <a:t>c</a:t>
            </a:r>
            <a:r>
              <a:rPr lang="en-US" sz="2000" dirty="0"/>
              <a:t>: Correction due to efficiency difference of simulation and experiment.</a:t>
            </a:r>
          </a:p>
          <a:p>
            <a:r>
              <a:rPr lang="en-US" sz="2000" dirty="0"/>
              <a:t>R: Radiative correction as the electron may radiate a photon during its interaction with the proton.</a:t>
            </a:r>
            <a:endParaRPr lang="el-GR" sz="2000" dirty="0"/>
          </a:p>
          <a:p>
            <a:r>
              <a:rPr lang="en-US" sz="2000" dirty="0"/>
              <a:t>L: Integrated luminosity which represents the number of potential interactions.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ACECAE-CD0E-4858-08BF-E23FA89C5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616" y="-79550"/>
            <a:ext cx="10067728" cy="761379"/>
          </a:xfrm>
        </p:spPr>
        <p:txBody>
          <a:bodyPr/>
          <a:lstStyle/>
          <a:p>
            <a:r>
              <a:rPr lang="en-US" dirty="0"/>
              <a:t>Differential Cross Section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BAA3C-C2EE-4A2E-30CA-8C681A168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September 7,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F6096-82EE-3E09-E3A0-EF082BCEA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562FF7-6666-D32C-70FA-D2ED7C2E1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854" y="5981236"/>
            <a:ext cx="2892491" cy="1132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29D5C3-9127-DB34-1C30-A94A74F623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59"/>
          <a:stretch>
            <a:fillRect/>
          </a:stretch>
        </p:blipFill>
        <p:spPr>
          <a:xfrm>
            <a:off x="265872" y="613424"/>
            <a:ext cx="11758177" cy="14985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26D4D1-CB0A-FE5D-5674-1DB433094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1" y="4889192"/>
            <a:ext cx="2859050" cy="1252744"/>
          </a:xfrm>
          <a:prstGeom prst="rect">
            <a:avLst/>
          </a:prstGeom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35950392-CB66-7692-8930-4C0A8F5E104F}"/>
              </a:ext>
            </a:extLst>
          </p:cNvPr>
          <p:cNvSpPr txBox="1">
            <a:spLocks/>
          </p:cNvSpPr>
          <p:nvPr/>
        </p:nvSpPr>
        <p:spPr>
          <a:xfrm>
            <a:off x="2947232" y="5238700"/>
            <a:ext cx="648528" cy="589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3600" dirty="0">
                <a:sym typeface="Symbol" panose="05050102010706020507" pitchFamily="18" charset="2"/>
              </a:rPr>
              <a:t></a:t>
            </a:r>
            <a:endParaRPr lang="en-US" sz="3600" dirty="0"/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57747062-1494-D8D6-6EA8-EE519540BE0C}"/>
              </a:ext>
            </a:extLst>
          </p:cNvPr>
          <p:cNvSpPr txBox="1">
            <a:spLocks/>
          </p:cNvSpPr>
          <p:nvPr/>
        </p:nvSpPr>
        <p:spPr>
          <a:xfrm>
            <a:off x="3557710" y="5113821"/>
            <a:ext cx="8634289" cy="768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121CBC"/>
                </a:solidFill>
              </a:rPr>
              <a:t>Will look at polarization dependence of the integrated cross section which factors into higher order corrections for the electrocouplings.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B251455-BB67-AE11-9310-999F22333D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8675" y="6230457"/>
            <a:ext cx="1185010" cy="63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72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282E17-A477-67D4-8E1C-94078538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709498-1880-85E7-DC8C-5BD7CDC91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B77F6BD-E4E9-EE22-E352-901005FCD65D}"/>
              </a:ext>
            </a:extLst>
          </p:cNvPr>
          <p:cNvSpPr txBox="1">
            <a:spLocks/>
          </p:cNvSpPr>
          <p:nvPr/>
        </p:nvSpPr>
        <p:spPr>
          <a:xfrm>
            <a:off x="641180" y="-60696"/>
            <a:ext cx="10909640" cy="1065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0" i="0" kern="1200">
                <a:solidFill>
                  <a:srgbClr val="006649"/>
                </a:solidFill>
                <a:latin typeface="+mj-lt"/>
                <a:ea typeface="P22 Mackinac Pro Book" panose="02000000000000000000" pitchFamily="2" charset="77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000000"/>
                </a:solidFill>
              </a:rPr>
              <a:t>CLAS12 Detector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BD5705-329C-63EE-33A3-E7B801B14C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50"/>
          <a:stretch>
            <a:fillRect/>
          </a:stretch>
        </p:blipFill>
        <p:spPr>
          <a:xfrm flipH="1">
            <a:off x="0" y="762001"/>
            <a:ext cx="5575360" cy="38365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9964C7-4F98-5008-17FD-3D5968026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802" y="762001"/>
            <a:ext cx="5183198" cy="386148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D6F945C-EE04-053B-1D89-1EDACA6FA825}"/>
              </a:ext>
            </a:extLst>
          </p:cNvPr>
          <p:cNvSpPr txBox="1">
            <a:spLocks/>
          </p:cNvSpPr>
          <p:nvPr/>
        </p:nvSpPr>
        <p:spPr>
          <a:xfrm>
            <a:off x="0" y="4697258"/>
            <a:ext cx="12192000" cy="150826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10</a:t>
            </a:r>
            <a:r>
              <a:rPr lang="en-US" baseline="30000" dirty="0"/>
              <a:t>35 </a:t>
            </a:r>
            <a:r>
              <a:rPr lang="en-US" dirty="0"/>
              <a:t>cm</a:t>
            </a:r>
            <a:r>
              <a:rPr lang="en-US" baseline="30000" dirty="0"/>
              <a:t>-2 </a:t>
            </a:r>
            <a:r>
              <a:rPr lang="en-US" dirty="0"/>
              <a:t>sec</a:t>
            </a:r>
            <a:r>
              <a:rPr lang="en-US" baseline="30000" dirty="0"/>
              <a:t>-1 </a:t>
            </a:r>
            <a:r>
              <a:rPr lang="en-US" dirty="0"/>
              <a:t>luminosity, 1.5 &lt; Q</a:t>
            </a:r>
            <a:r>
              <a:rPr lang="en-US" baseline="30000" dirty="0"/>
              <a:t>2</a:t>
            </a:r>
            <a:r>
              <a:rPr lang="en-US" dirty="0"/>
              <a:t> &lt; 10 GeV</a:t>
            </a:r>
            <a:r>
              <a:rPr lang="en-US" baseline="30000" dirty="0"/>
              <a:t>2 </a:t>
            </a:r>
            <a:r>
              <a:rPr lang="en-US" dirty="0"/>
              <a:t>coverage.</a:t>
            </a:r>
          </a:p>
          <a:p>
            <a:r>
              <a:rPr lang="en-US" dirty="0"/>
              <a:t>Current data presented from fall2018 10.6 GeV beam energy.</a:t>
            </a:r>
          </a:p>
          <a:p>
            <a:r>
              <a:rPr lang="en-US" dirty="0"/>
              <a:t>Forward Detector covers 5⁰-35⁰, Central detector covers 35⁰-125⁰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620383-52C5-9010-DC8D-2823B2302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854" y="5981236"/>
            <a:ext cx="2892491" cy="11328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37F6BC-C7F4-2E26-6AB1-C20924323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8675" y="6230457"/>
            <a:ext cx="1185010" cy="6343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786435-5FE1-07B3-9303-C68187ADA399}"/>
              </a:ext>
            </a:extLst>
          </p:cNvPr>
          <p:cNvSpPr txBox="1"/>
          <p:nvPr/>
        </p:nvSpPr>
        <p:spPr>
          <a:xfrm>
            <a:off x="8860950" y="4553911"/>
            <a:ext cx="348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https://www.jlab.org/physics/hall-b/clas12</a:t>
            </a:r>
          </a:p>
        </p:txBody>
      </p:sp>
    </p:spTree>
    <p:extLst>
      <p:ext uri="{BB962C8B-B14F-4D97-AF65-F5344CB8AC3E}">
        <p14:creationId xmlns:p14="http://schemas.microsoft.com/office/powerpoint/2010/main" val="816799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C88ACB-3653-19B6-E348-124B8F4CA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2524" y="4239404"/>
            <a:ext cx="5653547" cy="2444359"/>
          </a:xfrm>
        </p:spPr>
        <p:txBody>
          <a:bodyPr>
            <a:normAutofit/>
          </a:bodyPr>
          <a:lstStyle/>
          <a:p>
            <a:r>
              <a:rPr lang="en-US" sz="2000" dirty="0"/>
              <a:t>Vertex z coordinate</a:t>
            </a:r>
          </a:p>
          <a:p>
            <a:r>
              <a:rPr lang="en-US" sz="2000" dirty="0"/>
              <a:t>DC &amp; PCAL Fiducial</a:t>
            </a:r>
          </a:p>
          <a:p>
            <a:r>
              <a:rPr lang="en-US" sz="2000" dirty="0"/>
              <a:t>Momentum &gt; 0.45 GeV</a:t>
            </a:r>
          </a:p>
          <a:p>
            <a:r>
              <a:rPr lang="en-US" sz="2000" dirty="0"/>
              <a:t>Sampling fraction</a:t>
            </a:r>
          </a:p>
          <a:p>
            <a:r>
              <a:rPr lang="en-US" sz="2000" dirty="0"/>
              <a:t>Number of photoelectrons in the HTCC</a:t>
            </a:r>
          </a:p>
          <a:p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7D3D24-1D4B-3627-2D7A-962A50ACC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029" y="161513"/>
            <a:ext cx="10067728" cy="724974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Event Selection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4F5C0-2A16-CF36-9992-DBDC247E5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September 7,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4D179-3223-10F4-DBE1-AD94851C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pic>
        <p:nvPicPr>
          <p:cNvPr id="7" name="Picture 6" descr="A blue and yellow graph&#10;&#10;AI-generated content may be incorrect.">
            <a:extLst>
              <a:ext uri="{FF2B5EF4-FFF2-40B4-BE49-F238E27FC236}">
                <a16:creationId xmlns:a16="http://schemas.microsoft.com/office/drawing/2014/main" id="{3C8D125E-7D4F-8D43-75E2-4373AC096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1147250"/>
            <a:ext cx="2617019" cy="1872579"/>
          </a:xfrm>
          <a:prstGeom prst="rect">
            <a:avLst/>
          </a:prstGeom>
        </p:spPr>
      </p:pic>
      <p:pic>
        <p:nvPicPr>
          <p:cNvPr id="9" name="Picture 8" descr="A graph of a trumpet&#10;&#10;AI-generated content may be incorrect.">
            <a:extLst>
              <a:ext uri="{FF2B5EF4-FFF2-40B4-BE49-F238E27FC236}">
                <a16:creationId xmlns:a16="http://schemas.microsoft.com/office/drawing/2014/main" id="{36C4971B-0B67-FF1B-9D3A-A2FA5F8F8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844" y="1021172"/>
            <a:ext cx="3019671" cy="21606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3E391C-B4FC-1FDB-B811-D1F944A59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1634" y="17206"/>
            <a:ext cx="2705119" cy="19356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2C9DF1E-439E-5687-9CC0-A434542E03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6515" y="17206"/>
            <a:ext cx="2705119" cy="19356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75CC68-2C01-7621-404A-9E8FC2BA38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9930" y="1952825"/>
            <a:ext cx="2705121" cy="19356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3191546-8A0B-203F-B6D3-C7BC941376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0950" y="1952824"/>
            <a:ext cx="2705121" cy="1935619"/>
          </a:xfrm>
          <a:prstGeom prst="rect">
            <a:avLst/>
          </a:prstGeom>
        </p:spPr>
      </p:pic>
      <p:sp>
        <p:nvSpPr>
          <p:cNvPr id="20" name="Title 2">
            <a:extLst>
              <a:ext uri="{FF2B5EF4-FFF2-40B4-BE49-F238E27FC236}">
                <a16:creationId xmlns:a16="http://schemas.microsoft.com/office/drawing/2014/main" id="{0D21A0C4-6706-FCBE-2D9E-BD940EB65DD3}"/>
              </a:ext>
            </a:extLst>
          </p:cNvPr>
          <p:cNvSpPr txBox="1">
            <a:spLocks/>
          </p:cNvSpPr>
          <p:nvPr/>
        </p:nvSpPr>
        <p:spPr>
          <a:xfrm>
            <a:off x="6096000" y="3534636"/>
            <a:ext cx="10067728" cy="7249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0" i="0" kern="1200">
                <a:solidFill>
                  <a:srgbClr val="006649"/>
                </a:solidFill>
                <a:latin typeface="+mj-lt"/>
                <a:ea typeface="P22 Mackinac Pro Book" panose="02000000000000000000" pitchFamily="2" charset="77"/>
                <a:cs typeface="+mj-cs"/>
              </a:defRPr>
            </a:lvl1pPr>
          </a:lstStyle>
          <a:p>
            <a:r>
              <a:rPr lang="en-US" sz="2800" dirty="0">
                <a:solidFill>
                  <a:srgbClr val="000000"/>
                </a:solidFill>
              </a:rPr>
              <a:t>Electron</a:t>
            </a:r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0D01CE77-E18C-C9A1-D514-183B7C6B574F}"/>
              </a:ext>
            </a:extLst>
          </p:cNvPr>
          <p:cNvSpPr txBox="1">
            <a:spLocks/>
          </p:cNvSpPr>
          <p:nvPr/>
        </p:nvSpPr>
        <p:spPr>
          <a:xfrm>
            <a:off x="322199" y="2765763"/>
            <a:ext cx="10067728" cy="7249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0" i="0" kern="1200">
                <a:solidFill>
                  <a:srgbClr val="006649"/>
                </a:solidFill>
                <a:latin typeface="+mj-lt"/>
                <a:ea typeface="P22 Mackinac Pro Book" panose="02000000000000000000" pitchFamily="2" charset="77"/>
                <a:cs typeface="+mj-cs"/>
              </a:defRPr>
            </a:lvl1pPr>
          </a:lstStyle>
          <a:p>
            <a:r>
              <a:rPr lang="en-US" sz="2800" dirty="0">
                <a:solidFill>
                  <a:srgbClr val="000000"/>
                </a:solidFill>
              </a:rPr>
              <a:t>Hadron</a:t>
            </a:r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C2791AE6-3FCE-A15A-F1E9-DEBAFAA10967}"/>
              </a:ext>
            </a:extLst>
          </p:cNvPr>
          <p:cNvSpPr txBox="1">
            <a:spLocks/>
          </p:cNvSpPr>
          <p:nvPr/>
        </p:nvSpPr>
        <p:spPr>
          <a:xfrm>
            <a:off x="193961" y="3519422"/>
            <a:ext cx="5653547" cy="2444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Vertex z coordinate</a:t>
            </a:r>
          </a:p>
          <a:p>
            <a:r>
              <a:rPr lang="en-US" sz="2000" dirty="0"/>
              <a:t>DC &amp; PCAL Fiducial</a:t>
            </a:r>
          </a:p>
          <a:p>
            <a:r>
              <a:rPr lang="en-US" sz="2000" dirty="0"/>
              <a:t>Momentum &gt; 0.45 GeV</a:t>
            </a:r>
          </a:p>
          <a:p>
            <a:r>
              <a:rPr lang="el-GR" sz="2000" dirty="0"/>
              <a:t>Δ</a:t>
            </a:r>
            <a:r>
              <a:rPr lang="en-US" sz="2000" dirty="0"/>
              <a:t>t &amp; </a:t>
            </a:r>
            <a:r>
              <a:rPr lang="en-US" sz="2000" dirty="0" err="1"/>
              <a:t>pid</a:t>
            </a:r>
            <a:r>
              <a:rPr lang="en-US" sz="2000" dirty="0"/>
              <a:t> </a:t>
            </a:r>
            <a:r>
              <a:rPr lang="el-GR" sz="2000" dirty="0"/>
              <a:t>χ</a:t>
            </a:r>
            <a:r>
              <a:rPr lang="en-US" sz="2000" dirty="0"/>
              <a:t>² cut – both cut on </a:t>
            </a:r>
            <a:r>
              <a:rPr lang="el-GR" sz="2000" dirty="0"/>
              <a:t>Δ</a:t>
            </a:r>
            <a:r>
              <a:rPr lang="en-US" sz="2000" dirty="0"/>
              <a:t>t but the first cuts near zero, the second minimizes </a:t>
            </a:r>
            <a:r>
              <a:rPr lang="el-GR" sz="2000" dirty="0"/>
              <a:t>Δ</a:t>
            </a:r>
            <a:r>
              <a:rPr lang="en-US" sz="2000" dirty="0"/>
              <a:t>t for each particle. 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E01369A-D564-6577-AE1B-F6ADE22AAA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5854" y="5981236"/>
            <a:ext cx="2892491" cy="113280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1DE8298-A965-8747-EBF6-81A9D26562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8675" y="6230457"/>
            <a:ext cx="1185010" cy="63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90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3ED3A-0AA1-E4B7-543E-BFE61AAEC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9EA907-7154-4CD2-2350-B26760350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053780"/>
            <a:ext cx="12024049" cy="1061883"/>
          </a:xfrm>
        </p:spPr>
        <p:txBody>
          <a:bodyPr>
            <a:normAutofit/>
          </a:bodyPr>
          <a:lstStyle/>
          <a:p>
            <a:r>
              <a:rPr lang="en-US" sz="2000" dirty="0"/>
              <a:t>Fit peak to select neutron and count </a:t>
            </a:r>
            <a:r>
              <a:rPr lang="en-US" sz="2000" dirty="0" err="1"/>
              <a:t>e’n</a:t>
            </a:r>
            <a:r>
              <a:rPr lang="el-GR" sz="2000" dirty="0"/>
              <a:t>π</a:t>
            </a:r>
            <a:r>
              <a:rPr lang="en-US" sz="2000" baseline="30000" dirty="0"/>
              <a:t>+ </a:t>
            </a:r>
            <a:r>
              <a:rPr lang="en-US" sz="2000" dirty="0"/>
              <a:t>exclusive events.</a:t>
            </a:r>
          </a:p>
          <a:p>
            <a:r>
              <a:rPr lang="en-US" sz="2000" dirty="0"/>
              <a:t>Work on background subtraction, determine appropriate binning especially for high Q².</a:t>
            </a:r>
          </a:p>
          <a:p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4BF8BB-046B-FA33-BD1C-1F33847DF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029" y="133859"/>
            <a:ext cx="10067728" cy="724974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Event Selection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F4C68-FC96-F236-C729-063D2D553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September 7,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7321B-633A-B23B-2CA8-9BACB60F8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BB12549-2562-D1FC-2796-B216E4C17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854" y="5981236"/>
            <a:ext cx="2892491" cy="11328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52ACCB-2F93-A9E1-10A9-BE2C399EC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" y="714963"/>
            <a:ext cx="2836999" cy="21277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8F369D-7D09-55B0-9D99-00BC4D1D8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528" y="742336"/>
            <a:ext cx="2836999" cy="21277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29C9C4-81FB-25EF-87C6-640739595F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619" y="748380"/>
            <a:ext cx="2836999" cy="21277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C2E3DA9-D659-30C9-D376-EEACCB93E0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42" y="2865154"/>
            <a:ext cx="2723524" cy="20426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AF79EB3-2EA5-4DD5-FFA3-8C439BE928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8458" y="2876841"/>
            <a:ext cx="2723524" cy="204264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B699B85-D060-A517-79B2-74148F5875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0619" y="2842713"/>
            <a:ext cx="2836999" cy="212774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8FC2E7F-CABF-E8DB-3969-AECD623A42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1525" y="2831737"/>
            <a:ext cx="2836999" cy="212774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41196C1-CD80-8776-E316-F2F5BD639B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5746" y="714963"/>
            <a:ext cx="2837000" cy="212775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7A406B3-E716-EDF2-65D0-8CD06762AB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18675" y="6230457"/>
            <a:ext cx="1185010" cy="63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94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C2B0B5-D024-FC92-26FB-D327CF16D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94085"/>
            <a:ext cx="5454596" cy="3526703"/>
          </a:xfrm>
        </p:spPr>
        <p:txBody>
          <a:bodyPr>
            <a:normAutofit/>
          </a:bodyPr>
          <a:lstStyle/>
          <a:p>
            <a:r>
              <a:rPr lang="en-US" dirty="0"/>
              <a:t>GENIE </a:t>
            </a:r>
            <a:r>
              <a:rPr lang="en-US" dirty="0">
                <a:sym typeface="Wingdings" panose="05000000000000000000" pitchFamily="2" charset="2"/>
              </a:rPr>
              <a:t> Uses Berger Sehgal model for resonance production, Bodek and Yang for </a:t>
            </a:r>
            <a:r>
              <a:rPr lang="en-US" dirty="0" err="1">
                <a:sym typeface="Wingdings" panose="05000000000000000000" pitchFamily="2" charset="2"/>
              </a:rPr>
              <a:t>nonresonant</a:t>
            </a:r>
            <a:r>
              <a:rPr lang="en-US" dirty="0">
                <a:sym typeface="Wingdings" panose="05000000000000000000" pitchFamily="2" charset="2"/>
              </a:rPr>
              <a:t> production. Implementation of MAID to come in the future.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>
                <a:sym typeface="Wingdings" panose="05000000000000000000" pitchFamily="2" charset="2"/>
              </a:rPr>
              <a:t>genKYandOnePion</a:t>
            </a:r>
            <a:r>
              <a:rPr lang="en-US" dirty="0">
                <a:sym typeface="Wingdings" panose="05000000000000000000" pitchFamily="2" charset="2"/>
              </a:rPr>
              <a:t>  Fit to data up to 1.8 GeV in W and 5 GeV² in Q² and extrapolated beyond.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A01228-57B5-D32C-C23A-6703CC207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136" y="533230"/>
            <a:ext cx="10067728" cy="713046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Simulation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D8359-BACA-1667-451C-6087F4C24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September 7,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D6221-4811-E363-04A5-8C06E3410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2E3637-C115-2948-8090-0F042643C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854" y="5929453"/>
            <a:ext cx="2892491" cy="1132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A53275-D63B-E2F3-4BEC-207908344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704" y="141707"/>
            <a:ext cx="6420296" cy="47790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7FB2EF-843A-C02C-F56A-6CB141281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8675" y="6230457"/>
            <a:ext cx="1185010" cy="6343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79BC37E-9063-8258-3F35-3A6DAA9F147A}"/>
              </a:ext>
            </a:extLst>
          </p:cNvPr>
          <p:cNvSpPr txBox="1"/>
          <p:nvPr/>
        </p:nvSpPr>
        <p:spPr>
          <a:xfrm>
            <a:off x="351714" y="3012338"/>
            <a:ext cx="61304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C. Andreopoulos, J. Berger, J. Hewes, M. Roda, Genie Physics &amp; User Manual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299C19-0E25-D1D1-C18A-C2BB7F7AC25E}"/>
              </a:ext>
            </a:extLst>
          </p:cNvPr>
          <p:cNvSpPr txBox="1"/>
          <p:nvPr/>
        </p:nvSpPr>
        <p:spPr>
          <a:xfrm>
            <a:off x="332019" y="4920788"/>
            <a:ext cx="479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V. Klimenko, D.S. Carman, V.I. </a:t>
            </a:r>
            <a:r>
              <a:rPr lang="en-US" sz="1400" dirty="0" err="1"/>
              <a:t>Mokeev</a:t>
            </a:r>
            <a:r>
              <a:rPr lang="en-US" sz="1400" dirty="0"/>
              <a:t>, The </a:t>
            </a:r>
            <a:r>
              <a:rPr lang="en-US" sz="1400" dirty="0" err="1"/>
              <a:t>genKYandOnePion</a:t>
            </a:r>
            <a:r>
              <a:rPr lang="en-US" sz="1400" dirty="0"/>
              <a:t> Event Generator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181F17-EFF5-7E91-2733-F33E0F358B8D}"/>
              </a:ext>
            </a:extLst>
          </p:cNvPr>
          <p:cNvSpPr txBox="1"/>
          <p:nvPr/>
        </p:nvSpPr>
        <p:spPr>
          <a:xfrm>
            <a:off x="5361900" y="5610518"/>
            <a:ext cx="4790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https://github.com/JeffersonLab/aao_gen</a:t>
            </a:r>
          </a:p>
        </p:txBody>
      </p: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7786DEBA-D9AC-270A-BD66-2A7A4DCA2851}"/>
              </a:ext>
            </a:extLst>
          </p:cNvPr>
          <p:cNvSpPr txBox="1">
            <a:spLocks/>
          </p:cNvSpPr>
          <p:nvPr/>
        </p:nvSpPr>
        <p:spPr>
          <a:xfrm>
            <a:off x="-1" y="5610518"/>
            <a:ext cx="5594555" cy="5793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Aao_gen</a:t>
            </a:r>
            <a:r>
              <a:rPr lang="en-US" dirty="0"/>
              <a:t> in the future, based on MAID 2000</a:t>
            </a:r>
          </a:p>
        </p:txBody>
      </p:sp>
    </p:spTree>
    <p:extLst>
      <p:ext uri="{BB962C8B-B14F-4D97-AF65-F5344CB8AC3E}">
        <p14:creationId xmlns:p14="http://schemas.microsoft.com/office/powerpoint/2010/main" val="2859393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14F6BE-1C7B-9E9A-A0D7-93466C6B3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749" y="-142470"/>
            <a:ext cx="10067728" cy="877938"/>
          </a:xfrm>
        </p:spPr>
        <p:txBody>
          <a:bodyPr/>
          <a:lstStyle/>
          <a:p>
            <a:r>
              <a:rPr lang="en-US" dirty="0"/>
              <a:t>Yields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3C722-01A1-71FE-44DC-9B2295867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September 7,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3E942-8028-2AAF-62E3-6C1B580C3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EBA673-7E97-829C-7062-37469720F5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26" t="5582" r="5982" b="1959"/>
          <a:stretch>
            <a:fillRect/>
          </a:stretch>
        </p:blipFill>
        <p:spPr>
          <a:xfrm>
            <a:off x="433828" y="566386"/>
            <a:ext cx="3123808" cy="2412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023FDE-5945-FB02-8818-CACB80FCA6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80" t="7541" r="7729" b="3713"/>
          <a:stretch>
            <a:fillRect/>
          </a:stretch>
        </p:blipFill>
        <p:spPr>
          <a:xfrm>
            <a:off x="3706761" y="605339"/>
            <a:ext cx="3123810" cy="23156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08B624-4365-09FF-281A-8619AEEE4F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13" t="7541" r="6096" b="3712"/>
          <a:stretch>
            <a:fillRect/>
          </a:stretch>
        </p:blipFill>
        <p:spPr>
          <a:xfrm>
            <a:off x="7499164" y="566386"/>
            <a:ext cx="3123811" cy="23156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659F04-3E6A-B663-EBE8-2B2E0A0A6A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67" t="5581" r="7042" b="1959"/>
          <a:stretch>
            <a:fillRect/>
          </a:stretch>
        </p:blipFill>
        <p:spPr>
          <a:xfrm>
            <a:off x="433828" y="3008422"/>
            <a:ext cx="3123810" cy="24124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9E2D1E0-4744-E5C1-73A6-87D629CDC39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227" r="5603" b="1313"/>
          <a:stretch>
            <a:fillRect/>
          </a:stretch>
        </p:blipFill>
        <p:spPr>
          <a:xfrm>
            <a:off x="3700807" y="3036389"/>
            <a:ext cx="3284044" cy="24124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27F3607-ABD2-BF36-8D83-FEFE79C1989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980" r="5603" b="3273"/>
          <a:stretch>
            <a:fillRect/>
          </a:stretch>
        </p:blipFill>
        <p:spPr>
          <a:xfrm>
            <a:off x="7338931" y="3080117"/>
            <a:ext cx="3284044" cy="23156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9ED3B2-3AB4-BC92-F04E-71C4144059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5854" y="5981236"/>
            <a:ext cx="2892491" cy="113280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9DF6D3B-60F2-5F3C-53DA-DF227A2A1D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8675" y="6230457"/>
            <a:ext cx="1185010" cy="63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40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BE996-E6D8-FEDB-5708-31C099E6D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September 7,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937AC7-D869-BF36-DC27-E16F09CB4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Department of Physics &amp; Astronomy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5EDB7B-96BD-C052-AD61-28295377D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854" y="5981236"/>
            <a:ext cx="2892491" cy="1132808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B94BED24-4502-830B-9D40-F0C2B8099105}"/>
              </a:ext>
            </a:extLst>
          </p:cNvPr>
          <p:cNvSpPr txBox="1">
            <a:spLocks/>
          </p:cNvSpPr>
          <p:nvPr/>
        </p:nvSpPr>
        <p:spPr>
          <a:xfrm>
            <a:off x="317288" y="1052912"/>
            <a:ext cx="7597680" cy="13255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Radiative Corrections &amp; EXCLURAD – Takes into account Hadron radiation which is crucial for exclusive meson production.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1E99AC6-FA53-B04B-DE0F-E321BC226C5E}"/>
              </a:ext>
            </a:extLst>
          </p:cNvPr>
          <p:cNvSpPr txBox="1">
            <a:spLocks/>
          </p:cNvSpPr>
          <p:nvPr/>
        </p:nvSpPr>
        <p:spPr>
          <a:xfrm>
            <a:off x="1359112" y="136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0" i="0" kern="1200">
                <a:solidFill>
                  <a:srgbClr val="006649"/>
                </a:solidFill>
                <a:latin typeface="+mj-lt"/>
                <a:ea typeface="P22 Mackinac Pro Book" panose="02000000000000000000" pitchFamily="2" charset="77"/>
                <a:cs typeface="+mj-cs"/>
              </a:defRPr>
            </a:lvl1pPr>
          </a:lstStyle>
          <a:p>
            <a:r>
              <a:rPr lang="en-US" dirty="0">
                <a:solidFill>
                  <a:srgbClr val="000000"/>
                </a:solidFill>
              </a:rPr>
              <a:t>Next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7DE9480-358B-E0FB-C616-1E89F19E9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8675" y="6230457"/>
            <a:ext cx="1185010" cy="6343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6E8B23-8E2D-5A7B-96E4-E13137CB2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1037" y="613831"/>
            <a:ext cx="3863675" cy="344453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B01CF2-1514-8145-3C0D-316234621C44}"/>
              </a:ext>
            </a:extLst>
          </p:cNvPr>
          <p:cNvSpPr txBox="1"/>
          <p:nvPr/>
        </p:nvSpPr>
        <p:spPr>
          <a:xfrm>
            <a:off x="577825" y="2021564"/>
            <a:ext cx="47905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A. Afanasev, I. </a:t>
            </a:r>
            <a:r>
              <a:rPr lang="en-US" sz="1400" dirty="0" err="1">
                <a:solidFill>
                  <a:srgbClr val="000000"/>
                </a:solidFill>
              </a:rPr>
              <a:t>Akushevich</a:t>
            </a:r>
            <a:r>
              <a:rPr lang="en-US" sz="1400" dirty="0">
                <a:solidFill>
                  <a:srgbClr val="000000"/>
                </a:solidFill>
              </a:rPr>
              <a:t>, V. Burkert, K. Joo, </a:t>
            </a:r>
            <a:r>
              <a:rPr lang="en-US" sz="1400" dirty="0"/>
              <a:t>QED Radiative Corrections in Processes of Exclusive Pion Electroproduction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803D2D0A-4674-2F58-A553-8C6A9069CCE5}"/>
              </a:ext>
            </a:extLst>
          </p:cNvPr>
          <p:cNvSpPr txBox="1">
            <a:spLocks/>
          </p:cNvSpPr>
          <p:nvPr/>
        </p:nvSpPr>
        <p:spPr>
          <a:xfrm>
            <a:off x="317287" y="3097287"/>
            <a:ext cx="8954531" cy="31331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00664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Energy &amp; Momentum Corrections – Energy lost in detector interactions</a:t>
            </a:r>
          </a:p>
          <a:p>
            <a:r>
              <a:rPr lang="en-US" dirty="0"/>
              <a:t>Bin Centering – The distribution across each differential cross section bin is not necessarily linear, so the center of the bin may not be the average.</a:t>
            </a:r>
          </a:p>
          <a:p>
            <a:r>
              <a:rPr lang="en-US" dirty="0"/>
              <a:t>Bin Migration – Due to measurement uncertainties, events can end up in neighboring bins. Is take care of if event generator is reasonably close to the shape of the measured cross section.</a:t>
            </a:r>
          </a:p>
        </p:txBody>
      </p:sp>
    </p:spTree>
    <p:extLst>
      <p:ext uri="{BB962C8B-B14F-4D97-AF65-F5344CB8AC3E}">
        <p14:creationId xmlns:p14="http://schemas.microsoft.com/office/powerpoint/2010/main" val="2977788656"/>
      </p:ext>
    </p:extLst>
  </p:cSld>
  <p:clrMapOvr>
    <a:masterClrMapping/>
  </p:clrMapOvr>
</p:sld>
</file>

<file path=ppt/theme/theme1.xml><?xml version="1.0" encoding="utf-8"?>
<a:theme xmlns:a="http://schemas.openxmlformats.org/drawingml/2006/main" name="Forever OHIO - Dark">
  <a:themeElements>
    <a:clrScheme name="Forever OHIO Dark">
      <a:dk1>
        <a:srgbClr val="114734"/>
      </a:dk1>
      <a:lt1>
        <a:srgbClr val="F8F6F0"/>
      </a:lt1>
      <a:dk2>
        <a:srgbClr val="006648"/>
      </a:dk2>
      <a:lt2>
        <a:srgbClr val="FFFCF4"/>
      </a:lt2>
      <a:accent1>
        <a:srgbClr val="00694D"/>
      </a:accent1>
      <a:accent2>
        <a:srgbClr val="FA4616"/>
      </a:accent2>
      <a:accent3>
        <a:srgbClr val="766E63"/>
      </a:accent3>
      <a:accent4>
        <a:srgbClr val="A98A00"/>
      </a:accent4>
      <a:accent5>
        <a:srgbClr val="B4E3D7"/>
      </a:accent5>
      <a:accent6>
        <a:srgbClr val="E6ECC2"/>
      </a:accent6>
      <a:hlink>
        <a:srgbClr val="99CE5F"/>
      </a:hlink>
      <a:folHlink>
        <a:srgbClr val="8AB958"/>
      </a:folHlink>
    </a:clrScheme>
    <a:fontScheme name="ForeverOHIO">
      <a:majorFont>
        <a:latin typeface="P22 Mackinac Pro Book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hio_University_Powerpoint_Template" id="{96A2D130-C817-3A48-B073-5F38A56F9775}" vid="{E8E2D9A7-67EA-CE4B-BF5B-C4EC48EA6BC7}"/>
    </a:ext>
  </a:extLst>
</a:theme>
</file>

<file path=ppt/theme/theme2.xml><?xml version="1.0" encoding="utf-8"?>
<a:theme xmlns:a="http://schemas.openxmlformats.org/drawingml/2006/main" name="Forever OHIO - Light">
  <a:themeElements>
    <a:clrScheme name="Forever OHIO Dark">
      <a:dk1>
        <a:srgbClr val="114734"/>
      </a:dk1>
      <a:lt1>
        <a:srgbClr val="F8F6F0"/>
      </a:lt1>
      <a:dk2>
        <a:srgbClr val="006648"/>
      </a:dk2>
      <a:lt2>
        <a:srgbClr val="FFFCF4"/>
      </a:lt2>
      <a:accent1>
        <a:srgbClr val="00694D"/>
      </a:accent1>
      <a:accent2>
        <a:srgbClr val="FA4616"/>
      </a:accent2>
      <a:accent3>
        <a:srgbClr val="766E63"/>
      </a:accent3>
      <a:accent4>
        <a:srgbClr val="A98A00"/>
      </a:accent4>
      <a:accent5>
        <a:srgbClr val="B4E3D7"/>
      </a:accent5>
      <a:accent6>
        <a:srgbClr val="E6ECC2"/>
      </a:accent6>
      <a:hlink>
        <a:srgbClr val="99CE5F"/>
      </a:hlink>
      <a:folHlink>
        <a:srgbClr val="8AB958"/>
      </a:folHlink>
    </a:clrScheme>
    <a:fontScheme name="ForeverOHIO">
      <a:majorFont>
        <a:latin typeface="P22 Mackinac Pro Book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hio_University_Powerpoint_Template" id="{96A2D130-C817-3A48-B073-5F38A56F9775}" vid="{DADA01F0-A89A-CD4F-A6F8-B5B34E2DC3D8}"/>
    </a:ext>
  </a:extLst>
</a:theme>
</file>

<file path=ppt/theme/theme3.xml><?xml version="1.0" encoding="utf-8"?>
<a:theme xmlns:a="http://schemas.openxmlformats.org/drawingml/2006/main" name="Cutler Dark">
  <a:themeElements>
    <a:clrScheme name="Forever OHIO Dark">
      <a:dk1>
        <a:srgbClr val="114734"/>
      </a:dk1>
      <a:lt1>
        <a:srgbClr val="F8F6F0"/>
      </a:lt1>
      <a:dk2>
        <a:srgbClr val="006648"/>
      </a:dk2>
      <a:lt2>
        <a:srgbClr val="FFFCF4"/>
      </a:lt2>
      <a:accent1>
        <a:srgbClr val="00694D"/>
      </a:accent1>
      <a:accent2>
        <a:srgbClr val="FA4616"/>
      </a:accent2>
      <a:accent3>
        <a:srgbClr val="766E63"/>
      </a:accent3>
      <a:accent4>
        <a:srgbClr val="A98A00"/>
      </a:accent4>
      <a:accent5>
        <a:srgbClr val="B4E3D7"/>
      </a:accent5>
      <a:accent6>
        <a:srgbClr val="E6ECC2"/>
      </a:accent6>
      <a:hlink>
        <a:srgbClr val="99CE5F"/>
      </a:hlink>
      <a:folHlink>
        <a:srgbClr val="8AB958"/>
      </a:folHlink>
    </a:clrScheme>
    <a:fontScheme name="ForeverOHIO">
      <a:majorFont>
        <a:latin typeface="P22 Mackinac Pro Book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hio_University_Powerpoint_Template" id="{96A2D130-C817-3A48-B073-5F38A56F9775}" vid="{E8E2D9A7-67EA-CE4B-BF5B-C4EC48EA6BC7}"/>
    </a:ext>
  </a:extLst>
</a:theme>
</file>

<file path=ppt/theme/theme4.xml><?xml version="1.0" encoding="utf-8"?>
<a:theme xmlns:a="http://schemas.openxmlformats.org/drawingml/2006/main" name="Cutler Light">
  <a:themeElements>
    <a:clrScheme name="Forever OHIO Dark">
      <a:dk1>
        <a:srgbClr val="114734"/>
      </a:dk1>
      <a:lt1>
        <a:srgbClr val="F8F6F0"/>
      </a:lt1>
      <a:dk2>
        <a:srgbClr val="006648"/>
      </a:dk2>
      <a:lt2>
        <a:srgbClr val="FFFCF4"/>
      </a:lt2>
      <a:accent1>
        <a:srgbClr val="00694D"/>
      </a:accent1>
      <a:accent2>
        <a:srgbClr val="FA4616"/>
      </a:accent2>
      <a:accent3>
        <a:srgbClr val="766E63"/>
      </a:accent3>
      <a:accent4>
        <a:srgbClr val="A98A00"/>
      </a:accent4>
      <a:accent5>
        <a:srgbClr val="B4E3D7"/>
      </a:accent5>
      <a:accent6>
        <a:srgbClr val="E6ECC2"/>
      </a:accent6>
      <a:hlink>
        <a:srgbClr val="99CE5F"/>
      </a:hlink>
      <a:folHlink>
        <a:srgbClr val="8AB958"/>
      </a:folHlink>
    </a:clrScheme>
    <a:fontScheme name="ForeverOHIO">
      <a:majorFont>
        <a:latin typeface="P22 Mackinac Pro Book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hio_University_Powerpoint_Template" id="{96A2D130-C817-3A48-B073-5F38A56F9775}" vid="{08172613-8834-5B4A-8532-6F9723108CE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528302D91E1042A2787C8087A23928" ma:contentTypeVersion="3" ma:contentTypeDescription="Create a new document." ma:contentTypeScope="" ma:versionID="42096eb3a20876bd65c53f8e116bf151">
  <xsd:schema xmlns:xsd="http://www.w3.org/2001/XMLSchema" xmlns:xs="http://www.w3.org/2001/XMLSchema" xmlns:p="http://schemas.microsoft.com/office/2006/metadata/properties" xmlns:ns2="d22edd1e-0214-4897-b854-9234fbe73a61" targetNamespace="http://schemas.microsoft.com/office/2006/metadata/properties" ma:root="true" ma:fieldsID="efa568e115ab2ed30b584230fbcafaa2" ns2:_="">
    <xsd:import namespace="d22edd1e-0214-4897-b854-9234fbe73a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edd1e-0214-4897-b854-9234fbe73a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E099C3-F8B3-4B49-87CB-DF1D1A7E7ECB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d22edd1e-0214-4897-b854-9234fbe73a61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010A4B2-61D7-4FAF-BB2B-9BF3FF4496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2edd1e-0214-4897-b854-9234fbe73a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D5BEC5-7293-436C-858B-75E6BF3228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15133</TotalTime>
  <Words>796</Words>
  <Application>Microsoft Office PowerPoint</Application>
  <PresentationFormat>Widescreen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Cambria Math</vt:lpstr>
      <vt:lpstr>Wingdings</vt:lpstr>
      <vt:lpstr>Calibri</vt:lpstr>
      <vt:lpstr>Aptos</vt:lpstr>
      <vt:lpstr>Symbol</vt:lpstr>
      <vt:lpstr>P22 Mackinac Pro Book</vt:lpstr>
      <vt:lpstr>P22 Mackinac Pro Medium</vt:lpstr>
      <vt:lpstr>Proxima Nova</vt:lpstr>
      <vt:lpstr>Arial</vt:lpstr>
      <vt:lpstr>Forever OHIO - Dark</vt:lpstr>
      <vt:lpstr>Forever OHIO - Light</vt:lpstr>
      <vt:lpstr>Cutler Dark</vt:lpstr>
      <vt:lpstr>Cutler Light</vt:lpstr>
      <vt:lpstr>Analysis of CLAS12 Single Pion ep  e’nπ+ Electroproduction</vt:lpstr>
      <vt:lpstr>PowerPoint Presentation</vt:lpstr>
      <vt:lpstr>PowerPoint Presentation</vt:lpstr>
      <vt:lpstr>Differential Cross Section</vt:lpstr>
      <vt:lpstr>PowerPoint Presentation</vt:lpstr>
      <vt:lpstr>Event Selection</vt:lpstr>
      <vt:lpstr>Event Selection</vt:lpstr>
      <vt:lpstr>Simulation</vt:lpstr>
      <vt:lpstr>Yields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Harden, Aaron</dc:creator>
  <cp:lastModifiedBy>Smith, Noah</cp:lastModifiedBy>
  <cp:revision>93</cp:revision>
  <dcterms:created xsi:type="dcterms:W3CDTF">2021-05-05T16:47:15Z</dcterms:created>
  <dcterms:modified xsi:type="dcterms:W3CDTF">2026-09-07T12:06:52Z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0x01010077528302D91E1042A2787C8087A23928</vt:lpwstr>
  </property>
</Properties>
</file>