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0" r:id="rId4"/>
    <p:sldId id="258" r:id="rId5"/>
    <p:sldId id="260" r:id="rId6"/>
    <p:sldId id="266" r:id="rId7"/>
    <p:sldId id="262" r:id="rId8"/>
    <p:sldId id="273" r:id="rId9"/>
    <p:sldId id="263" r:id="rId10"/>
    <p:sldId id="276" r:id="rId11"/>
    <p:sldId id="264" r:id="rId12"/>
    <p:sldId id="274" r:id="rId13"/>
    <p:sldId id="278" r:id="rId14"/>
    <p:sldId id="277" r:id="rId15"/>
    <p:sldId id="265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7FF"/>
    <a:srgbClr val="0432FF"/>
    <a:srgbClr val="800000"/>
    <a:srgbClr val="9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42"/>
    <p:restoredTop sz="97033"/>
  </p:normalViewPr>
  <p:slideViewPr>
    <p:cSldViewPr snapToGrid="0">
      <p:cViewPr varScale="1">
        <p:scale>
          <a:sx n="132" d="100"/>
          <a:sy n="132" d="100"/>
        </p:scale>
        <p:origin x="16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80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B94632-97A8-BDB6-FEA4-9FE667E9B5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64D22-35EF-7AC2-2853-D2FFE7AF97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5ECBC-5EFF-7643-BFC2-04C373DDD6F1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6942C8-5694-1B28-3A8F-E6857F9BA5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331F8-65F2-6D24-5006-D9EAD98B94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F6C73-1CDB-744C-A2C7-C26B3189C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95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B4A2F-A5DD-C844-BEFC-37EE8CB3870E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47D49-FD14-6B43-AB1C-4F4BFC82D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81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GOAL: better separation of signal and background →</a:t>
            </a:r>
            <a:r>
              <a:rPr lang="en-US" dirty="0">
                <a:sym typeface="Wingdings" pitchFamily="2" charset="2"/>
              </a:rPr>
              <a:t> less uncertainty in cross sections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7D49-FD14-6B43-AB1C-4F4BFC82DF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78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7D49-FD14-6B43-AB1C-4F4BFC82DF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51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7D49-FD14-6B43-AB1C-4F4BFC82DF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18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7D49-FD14-6B43-AB1C-4F4BFC82DF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19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A0F8D-E108-AC50-04B6-86EB306C7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FF269-9981-4908-8DE6-4B2ECCF6E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F33A4-596F-01DF-E865-C3349FB0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BC6A4-FDBB-4FFE-DD5B-983FE379B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955D4-CD90-7E0A-7E9F-CB78153C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6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E2F2-6FB7-8752-0D29-1F143A777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2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A2EBF-7799-8F65-5D98-9FC6B4669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CC50F-FD08-5E59-F959-F70CC8DA1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FD0B49-0968-EA7A-AB8B-0C44FF29736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4" y="6422613"/>
            <a:ext cx="2360288" cy="34696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C709E3-E638-C475-BBEF-1A56F75DD036}"/>
              </a:ext>
            </a:extLst>
          </p:cNvPr>
          <p:cNvSpPr txBox="1">
            <a:spLocks/>
          </p:cNvSpPr>
          <p:nvPr userDrawn="1"/>
        </p:nvSpPr>
        <p:spPr>
          <a:xfrm>
            <a:off x="3021168" y="6518495"/>
            <a:ext cx="51956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Alexis Osmond     </a:t>
            </a:r>
            <a:r>
              <a:rPr lang="en-US" dirty="0" err="1"/>
              <a:t>aosmond@email.sc.edu</a:t>
            </a:r>
            <a:r>
              <a:rPr lang="en-US" dirty="0"/>
              <a:t>      September 7, 2026</a:t>
            </a:r>
          </a:p>
        </p:txBody>
      </p:sp>
      <p:pic>
        <p:nvPicPr>
          <p:cNvPr id="9" name="Picture 2" descr="JLab and Partnership Logos | Jefferson Lab">
            <a:extLst>
              <a:ext uri="{FF2B5EF4-FFF2-40B4-BE49-F238E27FC236}">
                <a16:creationId xmlns:a16="http://schemas.microsoft.com/office/drawing/2014/main" id="{DF1CD4F5-A676-1C84-AADC-836FEA57E2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027" y="6381592"/>
            <a:ext cx="813172" cy="44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ublications | Jefferson Lab">
            <a:extLst>
              <a:ext uri="{FF2B5EF4-FFF2-40B4-BE49-F238E27FC236}">
                <a16:creationId xmlns:a16="http://schemas.microsoft.com/office/drawing/2014/main" id="{8CE7D045-C398-A8D6-F8D7-0C1EF70689E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5829" r="2841" b="3762"/>
          <a:stretch/>
        </p:blipFill>
        <p:spPr bwMode="auto">
          <a:xfrm>
            <a:off x="9725025" y="6402517"/>
            <a:ext cx="679450" cy="40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757172-188D-BC88-5203-FDF5DDEFF46D}"/>
              </a:ext>
            </a:extLst>
          </p:cNvPr>
          <p:cNvCxnSpPr>
            <a:cxnSpLocks/>
          </p:cNvCxnSpPr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9C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41D5CE1-7B50-68EC-48D5-73C0E6313FD6}"/>
              </a:ext>
            </a:extLst>
          </p:cNvPr>
          <p:cNvSpPr txBox="1"/>
          <p:nvPr userDrawn="1"/>
        </p:nvSpPr>
        <p:spPr>
          <a:xfrm>
            <a:off x="3038822" y="6351643"/>
            <a:ext cx="5160332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r>
              <a:rPr lang="en-US" sz="1400" dirty="0"/>
              <a:t>CLAS12 Double-Pion Electroproduction in the Resonance Region</a:t>
            </a:r>
          </a:p>
        </p:txBody>
      </p:sp>
    </p:spTree>
    <p:extLst>
      <p:ext uri="{BB962C8B-B14F-4D97-AF65-F5344CB8AC3E}">
        <p14:creationId xmlns:p14="http://schemas.microsoft.com/office/powerpoint/2010/main" val="262628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C5971-C6C7-F8C1-8C84-E9B7F1174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B6EB7-E436-354D-E03E-1C6E3FFBC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68396-DDFA-4D8B-CF5F-494C4AF0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0025A-2ECB-5806-3D82-C72765B54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94AA5-A8BD-8539-9B35-60209AF511A9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44" y="6422613"/>
            <a:ext cx="2360288" cy="346964"/>
          </a:xfrm>
          <a:prstGeom prst="rect">
            <a:avLst/>
          </a:prstGeom>
        </p:spPr>
      </p:pic>
      <p:pic>
        <p:nvPicPr>
          <p:cNvPr id="9" name="Picture 2" descr="JLab and Partnership Logos | Jefferson Lab">
            <a:extLst>
              <a:ext uri="{FF2B5EF4-FFF2-40B4-BE49-F238E27FC236}">
                <a16:creationId xmlns:a16="http://schemas.microsoft.com/office/drawing/2014/main" id="{BD08CAAB-D08C-A59D-C358-6B4851BE70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027" y="6381592"/>
            <a:ext cx="813172" cy="44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Publications | Jefferson Lab">
            <a:extLst>
              <a:ext uri="{FF2B5EF4-FFF2-40B4-BE49-F238E27FC236}">
                <a16:creationId xmlns:a16="http://schemas.microsoft.com/office/drawing/2014/main" id="{2DD02D00-D265-1DE6-9F8C-2BC0D1047E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5829" r="2841" b="3762"/>
          <a:stretch/>
        </p:blipFill>
        <p:spPr bwMode="auto">
          <a:xfrm>
            <a:off x="9725025" y="6402517"/>
            <a:ext cx="679450" cy="40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84AF47-B771-8FF0-6669-EB05D2CCAD00}"/>
              </a:ext>
            </a:extLst>
          </p:cNvPr>
          <p:cNvCxnSpPr>
            <a:cxnSpLocks/>
          </p:cNvCxnSpPr>
          <p:nvPr userDrawn="1"/>
        </p:nvCxnSpPr>
        <p:spPr>
          <a:xfrm>
            <a:off x="0" y="6356350"/>
            <a:ext cx="12192000" cy="0"/>
          </a:xfrm>
          <a:prstGeom prst="line">
            <a:avLst/>
          </a:prstGeom>
          <a:ln>
            <a:solidFill>
              <a:srgbClr val="9C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6FA3EB3-04B3-6AF7-9384-F7E9025422DA}"/>
              </a:ext>
            </a:extLst>
          </p:cNvPr>
          <p:cNvSpPr txBox="1">
            <a:spLocks/>
          </p:cNvSpPr>
          <p:nvPr userDrawn="1"/>
        </p:nvSpPr>
        <p:spPr>
          <a:xfrm>
            <a:off x="3021168" y="6518495"/>
            <a:ext cx="51956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Alexis Osmond     </a:t>
            </a:r>
            <a:r>
              <a:rPr lang="en-US" dirty="0" err="1"/>
              <a:t>aosmond@email.sc.edu</a:t>
            </a:r>
            <a:r>
              <a:rPr lang="en-US" dirty="0"/>
              <a:t>      September 7,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0E4CCA-4459-8BD6-B680-E307650A66BE}"/>
              </a:ext>
            </a:extLst>
          </p:cNvPr>
          <p:cNvSpPr txBox="1"/>
          <p:nvPr userDrawn="1"/>
        </p:nvSpPr>
        <p:spPr>
          <a:xfrm>
            <a:off x="3038822" y="6351643"/>
            <a:ext cx="5160332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r>
              <a:rPr lang="en-US" sz="1400" dirty="0"/>
              <a:t>CLAS12 Double-Pion Electroproduction in the Resonance Region</a:t>
            </a:r>
          </a:p>
        </p:txBody>
      </p:sp>
    </p:spTree>
    <p:extLst>
      <p:ext uri="{BB962C8B-B14F-4D97-AF65-F5344CB8AC3E}">
        <p14:creationId xmlns:p14="http://schemas.microsoft.com/office/powerpoint/2010/main" val="378523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F708-BCDD-5081-32F6-918CB33B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7C511-8FE5-8C2F-8937-549A6F82D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3BE2F-F0BA-A07E-F56C-63D8D599A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09512-CB81-D170-050E-A3319E09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BD77C-03DA-B397-740E-1E1675398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621D9-409A-F41A-D5EB-0DCFA455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85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0B5D3-3E92-5E54-655F-F6458ACA3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6F9C9-E087-A42D-8DDC-22F34BA3C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95FD52-6A78-7EA6-EFEA-D9297505B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95A6B0-A943-BF81-E4E4-D11B639D9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5FD7AE-C813-7FFB-00EC-E239BF41A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3BA308-F8B2-3B84-B332-B0C0A65FC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D132FA-18A5-F77A-DABF-C0241ECA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3C60B2-CB8D-6413-0425-8E7A2C6C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4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9A559-B49B-8111-404D-565A6CE7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9735B-F7AE-80D5-111E-7CA2AC69B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4199E-E2FD-81B2-F92F-ADDC87B50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D25BD-FE30-17B4-28DC-67565F03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5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7BE4C0-90CD-D0BF-84BC-87CF11DB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9D225-BA63-1271-DC3B-14A0FFCF3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5E5A7-AD08-F4EA-4E11-20709DB5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20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EFCAA-C458-78CB-F9FA-DD4064EBA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D9A8C-45F1-A5CE-2528-075B1628D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F42F5-9771-912E-F908-D9A097EF4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9437F-21CA-B0A6-3691-8EB9ACFCC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52E4B-4BE8-2A91-D8CC-387C7EBA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108F4-B3F4-38CC-F45A-70D6C51B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8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BF3D-60D0-D6F1-138B-3375262B3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267E41-0A0D-D15F-4C11-397484D7E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7F33A-38AE-8518-64ED-2E1223A3F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3493D-3C47-7BE6-BFA8-7F30E1FE9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E2BA9-01A7-70C3-3822-E1DCC2BC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CC6D09-2BC8-7E72-1081-00DC133E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2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7DD04-CF01-FF75-C395-898BD19F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0CC3E-BDAD-AE1C-C7A5-53A718A71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A60C8-3503-0FD4-2C41-4715D876A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89D19-986B-A477-4354-2027A94E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3AC46-EB3A-06D8-6BC2-82ED245EA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7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7CCFCE-6E26-030A-855E-8F90630DF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173CDE-7C1A-FE33-2069-65898A1383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48916-432C-5B53-3AA9-167711514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6F65F-7794-49FB-6379-33A5C5BF7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95774-842E-C867-425F-F17AA287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6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93B701-BE76-719D-0280-32861E214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4F618-7726-A3E0-4DB4-B49F8299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3F42F-25D6-4319-57F4-02472126D6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3BE91-C0AD-E68B-0785-08B5BFB18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64D23-39D3-A0E8-8CD3-4672DC5115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F9331-0558-694E-AAC9-31C83613C1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3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lab.org/physics/hall-b/clas1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91FBE-9761-DD8D-E001-AD4708C70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581" y="743508"/>
            <a:ext cx="11376837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CLAS12 Double-Pion Electroproduction in the Resonance Region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4681CB-0105-4C3B-403D-28DE0F93E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0967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Alexis Osmond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dirty="0"/>
              <a:t>September 7,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34173-8534-D324-B1CE-D40AFABD9AC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795" y="4728215"/>
            <a:ext cx="3260408" cy="479282"/>
          </a:xfrm>
          <a:prstGeom prst="rect">
            <a:avLst/>
          </a:prstGeom>
        </p:spPr>
      </p:pic>
      <p:pic>
        <p:nvPicPr>
          <p:cNvPr id="5" name="Picture 2" descr="JLab and Partnership Logos | Jefferson Lab">
            <a:extLst>
              <a:ext uri="{FF2B5EF4-FFF2-40B4-BE49-F238E27FC236}">
                <a16:creationId xmlns:a16="http://schemas.microsoft.com/office/drawing/2014/main" id="{5DDC13B6-AAF5-9064-4781-9CC0B9FB2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484" y="4565285"/>
            <a:ext cx="1214405" cy="66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ublications | Jefferson Lab">
            <a:extLst>
              <a:ext uri="{FF2B5EF4-FFF2-40B4-BE49-F238E27FC236}">
                <a16:creationId xmlns:a16="http://schemas.microsoft.com/office/drawing/2014/main" id="{C86BD589-2E9A-6C65-25C7-6FA1283E9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5829" r="2841" b="3762"/>
          <a:stretch/>
        </p:blipFill>
        <p:spPr bwMode="auto">
          <a:xfrm>
            <a:off x="8079109" y="4636319"/>
            <a:ext cx="1117991" cy="66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23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24C242-5C32-724F-495E-9F3EAC0F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065" y="968809"/>
            <a:ext cx="5397413" cy="4315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958C06-E29E-5434-1488-3A761513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1F07-C8F6-4E70-3FBE-D973DD6D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22" y="1499926"/>
            <a:ext cx="5288260" cy="4039843"/>
          </a:xfrm>
        </p:spPr>
        <p:txBody>
          <a:bodyPr>
            <a:normAutofit/>
          </a:bodyPr>
          <a:lstStyle/>
          <a:p>
            <a:r>
              <a:rPr lang="en-US" dirty="0"/>
              <a:t>Double-Pion Electroproduction &amp; CLAS12</a:t>
            </a:r>
          </a:p>
          <a:p>
            <a:r>
              <a:rPr lang="en-US" dirty="0"/>
              <a:t>Signal and Background Investigation</a:t>
            </a:r>
          </a:p>
          <a:p>
            <a:pPr lvl="1"/>
            <a:r>
              <a:rPr lang="en-US" dirty="0"/>
              <a:t>Particle Misidentification</a:t>
            </a:r>
          </a:p>
          <a:p>
            <a:pPr lvl="1"/>
            <a:r>
              <a:rPr lang="en-US" dirty="0"/>
              <a:t>Enhanced Understanding of Signal and Background Shapes</a:t>
            </a:r>
          </a:p>
          <a:p>
            <a:r>
              <a:rPr lang="en-US" dirty="0"/>
              <a:t>Cross Sections</a:t>
            </a:r>
          </a:p>
          <a:p>
            <a:r>
              <a:rPr lang="en-US" dirty="0"/>
              <a:t>Summary &amp; Outlook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80E3C-1D06-C2E5-F5F2-20C3C5C4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70199D-6076-1BDC-6202-EF1C84A8513B}"/>
              </a:ext>
            </a:extLst>
          </p:cNvPr>
          <p:cNvSpPr txBox="1"/>
          <p:nvPr/>
        </p:nvSpPr>
        <p:spPr>
          <a:xfrm>
            <a:off x="6390276" y="5678708"/>
            <a:ext cx="5216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W-Q</a:t>
            </a:r>
            <a:r>
              <a:rPr lang="en-US" sz="1400" baseline="30000" dirty="0"/>
              <a:t>2</a:t>
            </a:r>
            <a:r>
              <a:rPr lang="en-US" sz="1400" dirty="0"/>
              <a:t> range included in this analysis, showing Spring 2019 </a:t>
            </a:r>
            <a:r>
              <a:rPr lang="en-US" sz="1400" dirty="0" err="1"/>
              <a:t>inbending</a:t>
            </a:r>
            <a:r>
              <a:rPr lang="en-US" sz="1400" dirty="0"/>
              <a:t> experiment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EC2651-34A5-2B24-7010-C29E0FD55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371" y="622713"/>
            <a:ext cx="5638800" cy="5016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180FDA-1F4C-F7EC-0423-5624F2D11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371" y="618432"/>
            <a:ext cx="5638800" cy="5016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E62461-E2A4-937E-CBE0-BC9524E64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371" y="657927"/>
            <a:ext cx="5638800" cy="50165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E772A2-331A-DDFB-7FDC-5088865F9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9371" y="653646"/>
            <a:ext cx="56388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0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662C9BF-B3BA-8552-B327-92555F25FE6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 Electroproduction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662C9BF-B3BA-8552-B327-92555F25FE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9DFEAA-DB30-D2A8-0246-9E73DCF910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99541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Incoming electron beam</a:t>
                </a:r>
              </a:p>
              <a:p>
                <a:r>
                  <a:rPr lang="en-US" dirty="0"/>
                  <a:t>Target protons (liquid hydrogen)</a:t>
                </a:r>
              </a:p>
              <a:p>
                <a:r>
                  <a:rPr lang="en-US" dirty="0"/>
                  <a:t>Interaction via virtual photon, excites proton</a:t>
                </a:r>
              </a:p>
              <a:p>
                <a:r>
                  <a:rPr lang="en-US" dirty="0"/>
                  <a:t>Nucleon resonance N*</a:t>
                </a:r>
              </a:p>
              <a:p>
                <a:pPr lvl="1"/>
                <a:r>
                  <a:rPr lang="en-US" dirty="0"/>
                  <a:t>~ 1-2 GeV</a:t>
                </a:r>
              </a:p>
              <a:p>
                <a:r>
                  <a:rPr lang="en-US" dirty="0"/>
                  <a:t>N* can decay to N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Detect decayed particles to study baryon structure</a:t>
                </a:r>
              </a:p>
              <a:p>
                <a:r>
                  <a:rPr lang="en-US" b="1" dirty="0"/>
                  <a:t>Goal</a:t>
                </a:r>
                <a:r>
                  <a:rPr lang="en-US" dirty="0"/>
                  <a:t>: extract cross sections in the resonance region through analysis of experiment and simulation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9DFEAA-DB30-D2A8-0246-9E73DCF910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99541"/>
                <a:ext cx="10515600" cy="4351338"/>
              </a:xfrm>
              <a:blipFill>
                <a:blip r:embed="rId3"/>
                <a:stretch>
                  <a:fillRect l="-1086" t="-2326" b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E95D6-1C75-2670-2F1C-152B79DA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 descr="A diagram of a circle with arrows and lines&#10;&#10;Description automatically generated">
            <a:extLst>
              <a:ext uri="{FF2B5EF4-FFF2-40B4-BE49-F238E27FC236}">
                <a16:creationId xmlns:a16="http://schemas.microsoft.com/office/drawing/2014/main" id="{5F7ACA0B-35C3-8779-B832-EA9A3E0DE2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979" b="1920"/>
          <a:stretch/>
        </p:blipFill>
        <p:spPr>
          <a:xfrm>
            <a:off x="8167240" y="202921"/>
            <a:ext cx="3504396" cy="3226079"/>
          </a:xfrm>
          <a:prstGeom prst="rect">
            <a:avLst/>
          </a:prstGeom>
        </p:spPr>
      </p:pic>
      <p:pic>
        <p:nvPicPr>
          <p:cNvPr id="6" name="Picture 5" descr="A black symbols on a white background&#10;&#10;Description automatically generated">
            <a:extLst>
              <a:ext uri="{FF2B5EF4-FFF2-40B4-BE49-F238E27FC236}">
                <a16:creationId xmlns:a16="http://schemas.microsoft.com/office/drawing/2014/main" id="{CC3F6D19-AB0E-59A2-1032-129CB29C2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139" y="3775210"/>
            <a:ext cx="3704597" cy="6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70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37C43-6BD6-3B22-B8E8-1EA2AB27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3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8DFF3F-7739-2981-1289-90845908A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8637"/>
            <a:ext cx="6544161" cy="4351338"/>
          </a:xfrm>
        </p:spPr>
        <p:txBody>
          <a:bodyPr>
            <a:normAutofit/>
          </a:bodyPr>
          <a:lstStyle/>
          <a:p>
            <a:r>
              <a:rPr lang="en-US" dirty="0"/>
              <a:t>CEBAF Large Acceptance Spectrometer (CLAS12)</a:t>
            </a:r>
          </a:p>
          <a:p>
            <a:r>
              <a:rPr lang="en-US" dirty="0"/>
              <a:t>10-11 GeV electron beam</a:t>
            </a:r>
          </a:p>
          <a:p>
            <a:r>
              <a:rPr lang="en-US" dirty="0"/>
              <a:t>Target surrounded by detectors</a:t>
            </a:r>
          </a:p>
          <a:p>
            <a:r>
              <a:rPr lang="en-US" dirty="0"/>
              <a:t>Determine detector resolution and sources of background</a:t>
            </a:r>
          </a:p>
          <a:p>
            <a:r>
              <a:rPr lang="en-US" dirty="0"/>
              <a:t>Deeper understanding of baryon structure</a:t>
            </a:r>
          </a:p>
        </p:txBody>
      </p:sp>
      <p:pic>
        <p:nvPicPr>
          <p:cNvPr id="7" name="Picture 6" descr="Jefferson Lab Experimental Hall B">
            <a:extLst>
              <a:ext uri="{FF2B5EF4-FFF2-40B4-BE49-F238E27FC236}">
                <a16:creationId xmlns:a16="http://schemas.microsoft.com/office/drawing/2014/main" id="{A264CF69-F8B5-355C-8554-24F85CA27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418" y="3015773"/>
            <a:ext cx="3296409" cy="27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DF0A57-5647-7796-080A-8D128E5D9A3B}"/>
              </a:ext>
            </a:extLst>
          </p:cNvPr>
          <p:cNvSpPr txBox="1"/>
          <p:nvPr/>
        </p:nvSpPr>
        <p:spPr>
          <a:xfrm>
            <a:off x="7405923" y="5751248"/>
            <a:ext cx="4309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Thomas Jefferson National Accelerator Facility </a:t>
            </a:r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JLab</a:t>
            </a:r>
            <a:r>
              <a:rPr lang="en-US" sz="1600" dirty="0"/>
              <a:t>) Newport News, 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EA5BAD-5870-C7C1-D547-89428FDF322A}"/>
              </a:ext>
            </a:extLst>
          </p:cNvPr>
          <p:cNvSpPr txBox="1"/>
          <p:nvPr/>
        </p:nvSpPr>
        <p:spPr>
          <a:xfrm>
            <a:off x="10658786" y="4422097"/>
            <a:ext cx="793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ighlight>
                  <a:srgbClr val="FFFF00"/>
                </a:highlight>
              </a:rPr>
              <a:t> Hall B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AF2958-574E-762D-2E63-866F233C2B5E}"/>
              </a:ext>
            </a:extLst>
          </p:cNvPr>
          <p:cNvCxnSpPr>
            <a:cxnSpLocks/>
          </p:cNvCxnSpPr>
          <p:nvPr/>
        </p:nvCxnSpPr>
        <p:spPr>
          <a:xfrm flipH="1">
            <a:off x="10107924" y="4693426"/>
            <a:ext cx="906088" cy="33637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8ECB7CB3-93B7-89E7-275E-FEA038FD91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0" r="6018"/>
          <a:stretch>
            <a:fillRect/>
          </a:stretch>
        </p:blipFill>
        <p:spPr bwMode="auto">
          <a:xfrm>
            <a:off x="7809418" y="184636"/>
            <a:ext cx="3296409" cy="28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3948B06-97BA-42BC-D12C-674BED0C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CLAS12 Detector</a:t>
            </a:r>
          </a:p>
        </p:txBody>
      </p:sp>
    </p:spTree>
    <p:extLst>
      <p:ext uri="{BB962C8B-B14F-4D97-AF65-F5344CB8AC3E}">
        <p14:creationId xmlns:p14="http://schemas.microsoft.com/office/powerpoint/2010/main" val="4293978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AC7D50-FBCC-8191-4B49-E567ED623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and Background Investigation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EB9A5-B0B8-2DAA-11E2-2F3A119B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9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558610-9315-C4AC-ED42-837345A6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Misidentification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0BCC5-AFDB-4704-D1F5-97AB2533A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FF892B-0EA3-A4CC-C563-B4EFB4734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18" t="1205" r="8220"/>
          <a:stretch>
            <a:fillRect/>
          </a:stretch>
        </p:blipFill>
        <p:spPr>
          <a:xfrm>
            <a:off x="7492455" y="173569"/>
            <a:ext cx="4098234" cy="30361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C9EAB1-B0D9-97A1-B20B-0BB11AB0EA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85" r="6856"/>
          <a:stretch>
            <a:fillRect/>
          </a:stretch>
        </p:blipFill>
        <p:spPr>
          <a:xfrm>
            <a:off x="7492455" y="3201494"/>
            <a:ext cx="4129786" cy="30361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CD1F9EE-6236-89D7-FEC9-77F69D669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759" y="1165056"/>
            <a:ext cx="6417366" cy="1742599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Simulation-based study</a:t>
            </a:r>
          </a:p>
          <a:p>
            <a:pPr lvl="1"/>
            <a:r>
              <a:rPr lang="en-US" sz="1800" dirty="0"/>
              <a:t>Includes background merging and smearing</a:t>
            </a:r>
          </a:p>
          <a:p>
            <a:pPr lvl="1"/>
            <a:r>
              <a:rPr lang="en-US" sz="1800" dirty="0"/>
              <a:t>Showing Spring 2019 </a:t>
            </a:r>
            <a:r>
              <a:rPr lang="en-US" sz="1800" dirty="0" err="1"/>
              <a:t>inbending</a:t>
            </a:r>
            <a:endParaRPr lang="en-US" sz="1800" dirty="0"/>
          </a:p>
          <a:p>
            <a:r>
              <a:rPr lang="en-US" sz="2000" dirty="0"/>
              <a:t>Determine the number of mismatches in the left tail</a:t>
            </a:r>
          </a:p>
          <a:p>
            <a:r>
              <a:rPr lang="en-US" sz="2000" dirty="0"/>
              <a:t>Mismatches dominate the left tail</a:t>
            </a:r>
          </a:p>
          <a:p>
            <a:endParaRPr lang="en-US" sz="20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D89FB81-2BCE-F198-FE25-81D3EF7D3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44" y="2907655"/>
            <a:ext cx="55753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10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B06C-12E9-3AA9-10BA-47338776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Signal and Enhanced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1C582-4E9E-12DC-8617-E71A761B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0277400E-C9D0-3D6D-DBDA-7C541C02B9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29167"/>
              </p:ext>
            </p:extLst>
          </p:nvPr>
        </p:nvGraphicFramePr>
        <p:xfrm>
          <a:off x="838200" y="1778000"/>
          <a:ext cx="105156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82794392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6437169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5779424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8708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 of cut</a:t>
                      </a:r>
                    </a:p>
                  </a:txBody>
                  <a:tcPr>
                    <a:solidFill>
                      <a:srgbClr val="9C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MM</a:t>
                      </a:r>
                      <a:r>
                        <a:rPr lang="en-US" baseline="30000" dirty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9C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Theta, </a:t>
                      </a:r>
                      <a:r>
                        <a:rPr lang="en-US" sz="1800" b="1" i="1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θ</a:t>
                      </a:r>
                      <a:endParaRPr lang="en-US" i="1" dirty="0"/>
                    </a:p>
                  </a:txBody>
                  <a:tcPr>
                    <a:solidFill>
                      <a:srgbClr val="9C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Momentum, </a:t>
                      </a:r>
                      <a:r>
                        <a:rPr lang="en-US" i="1" dirty="0"/>
                        <a:t>p</a:t>
                      </a:r>
                    </a:p>
                  </a:txBody>
                  <a:tcPr>
                    <a:solidFill>
                      <a:srgbClr val="9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06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Enhanced signal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-4.0</a:t>
                      </a:r>
                      <a:r>
                        <a:rPr lang="el-G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+4.5</a:t>
                      </a:r>
                      <a:r>
                        <a:rPr lang="el-G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US" dirty="0"/>
                        <a:t> cut inside excl, </a:t>
                      </a:r>
                      <a:r>
                        <a:rPr lang="en-US" dirty="0" err="1"/>
                        <a:t>mProt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mPip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4.0</a:t>
                      </a:r>
                      <a:r>
                        <a:rPr lang="el-G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US" dirty="0"/>
                        <a:t> cut inside </a:t>
                      </a:r>
                      <a:r>
                        <a:rPr lang="en-US" dirty="0" err="1"/>
                        <a:t>prot</a:t>
                      </a:r>
                      <a:r>
                        <a:rPr lang="en-US" dirty="0"/>
                        <a:t>, pip, </a:t>
                      </a:r>
                      <a:r>
                        <a:rPr lang="en-US" dirty="0" err="1"/>
                        <a:t>pim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</a:t>
                      </a:r>
                      <a:r>
                        <a:rPr lang="el-G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US" dirty="0"/>
                        <a:t> cut inside </a:t>
                      </a:r>
                      <a:r>
                        <a:rPr lang="en-US" dirty="0" err="1"/>
                        <a:t>prot</a:t>
                      </a:r>
                      <a:r>
                        <a:rPr lang="en-US" dirty="0"/>
                        <a:t>, pip, </a:t>
                      </a:r>
                      <a:r>
                        <a:rPr lang="en-US" dirty="0" err="1"/>
                        <a:t>pim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49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Enhanced background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  <a:r>
                        <a:rPr lang="el-G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US" dirty="0"/>
                        <a:t> cut outside excl, </a:t>
                      </a:r>
                      <a:r>
                        <a:rPr lang="en-US" dirty="0" err="1"/>
                        <a:t>mProt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mPip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cut applied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cut applied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96584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F0D69E7-BC51-E6D6-924B-5B01D02FB8F2}"/>
              </a:ext>
            </a:extLst>
          </p:cNvPr>
          <p:cNvSpPr txBox="1"/>
          <p:nvPr/>
        </p:nvSpPr>
        <p:spPr>
          <a:xfrm>
            <a:off x="3743721" y="1230718"/>
            <a:ext cx="470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exclusive topology, </a:t>
            </a:r>
            <a:r>
              <a:rPr lang="en-US" dirty="0" err="1"/>
              <a:t>mPim</a:t>
            </a:r>
            <a:r>
              <a:rPr lang="en-US" dirty="0"/>
              <a:t> MM</a:t>
            </a:r>
            <a:r>
              <a:rPr lang="en-US" baseline="30000" dirty="0"/>
              <a:t>2</a:t>
            </a:r>
            <a:r>
              <a:rPr lang="en-US" dirty="0"/>
              <a:t> histograms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2BEA7C-FFFC-9DAA-7C1D-5F72FF1AE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064" y="3529059"/>
            <a:ext cx="3362736" cy="21399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C77422-2A72-B07D-8EC9-359810564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632" y="3529059"/>
            <a:ext cx="3362736" cy="21399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058129-9DEF-3F54-4C67-772F58A0D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529059"/>
            <a:ext cx="3362736" cy="21399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07C4223-F3C9-2675-76C9-0CA714E74E17}"/>
              </a:ext>
            </a:extLst>
          </p:cNvPr>
          <p:cNvSpPr txBox="1"/>
          <p:nvPr/>
        </p:nvSpPr>
        <p:spPr>
          <a:xfrm>
            <a:off x="4065744" y="5920217"/>
            <a:ext cx="406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Figures: examples of sigma cut regions.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A82F09-F8CC-D8F4-13CD-96BBA321207A}"/>
              </a:ext>
            </a:extLst>
          </p:cNvPr>
          <p:cNvSpPr txBox="1"/>
          <p:nvPr/>
        </p:nvSpPr>
        <p:spPr>
          <a:xfrm>
            <a:off x="2134911" y="5612440"/>
            <a:ext cx="769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(a) MM</a:t>
            </a:r>
            <a:r>
              <a:rPr lang="en-US" sz="1400" baseline="30000" dirty="0"/>
              <a:t>2</a:t>
            </a:r>
            <a:endParaRPr lang="en-U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F6060E-C15F-0538-4A50-AC537F2E964E}"/>
              </a:ext>
            </a:extLst>
          </p:cNvPr>
          <p:cNvSpPr txBox="1"/>
          <p:nvPr/>
        </p:nvSpPr>
        <p:spPr>
          <a:xfrm>
            <a:off x="5679411" y="5612440"/>
            <a:ext cx="833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(b) theta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88B1F5-F80E-A619-428A-5FA0C06A86DA}"/>
              </a:ext>
            </a:extLst>
          </p:cNvPr>
          <p:cNvSpPr txBox="1"/>
          <p:nvPr/>
        </p:nvSpPr>
        <p:spPr>
          <a:xfrm>
            <a:off x="9004621" y="5612440"/>
            <a:ext cx="1335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(c) momentum</a:t>
            </a:r>
          </a:p>
        </p:txBody>
      </p:sp>
    </p:spTree>
    <p:extLst>
      <p:ext uri="{BB962C8B-B14F-4D97-AF65-F5344CB8AC3E}">
        <p14:creationId xmlns:p14="http://schemas.microsoft.com/office/powerpoint/2010/main" val="149300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49EF1-0E08-742D-14E8-E9036AA5D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CA3AB3B-AB3B-9D86-7E49-D9EDE266C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150" y="3093399"/>
            <a:ext cx="5188915" cy="32430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EBD57F-14F3-3BA9-7354-47E44BF29D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85" r="6891"/>
          <a:stretch>
            <a:fillRect/>
          </a:stretch>
        </p:blipFill>
        <p:spPr>
          <a:xfrm>
            <a:off x="9057862" y="1034698"/>
            <a:ext cx="2948610" cy="21323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EB50E-496E-89A6-9C99-6BDE64A78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Enhanced Signal and Enhanced Background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9A6144-9465-6398-2A67-CEC67E396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6503" r="7158"/>
          <a:stretch>
            <a:fillRect/>
          </a:stretch>
        </p:blipFill>
        <p:spPr>
          <a:xfrm>
            <a:off x="6096000" y="1032576"/>
            <a:ext cx="2948609" cy="21344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BC176-8232-7627-39B1-A24CB63C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BD078D-48AD-2D65-844D-6854F17BE68C}"/>
              </a:ext>
            </a:extLst>
          </p:cNvPr>
          <p:cNvSpPr txBox="1"/>
          <p:nvPr/>
        </p:nvSpPr>
        <p:spPr>
          <a:xfrm>
            <a:off x="6661241" y="1415384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alpha val="50321"/>
                  </a:schemeClr>
                </a:solidFill>
              </a:rPr>
              <a:t>enhanced signal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AECD29-9547-E05A-0EC5-57019AC21640}"/>
              </a:ext>
            </a:extLst>
          </p:cNvPr>
          <p:cNvSpPr txBox="1"/>
          <p:nvPr/>
        </p:nvSpPr>
        <p:spPr>
          <a:xfrm>
            <a:off x="9796228" y="1415384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alpha val="50321"/>
                  </a:schemeClr>
                </a:solidFill>
              </a:rPr>
              <a:t>enhanced </a:t>
            </a:r>
            <a:r>
              <a:rPr lang="en-US" dirty="0" err="1">
                <a:solidFill>
                  <a:schemeClr val="tx1">
                    <a:alpha val="50321"/>
                  </a:schemeClr>
                </a:solidFill>
              </a:rPr>
              <a:t>bg</a:t>
            </a:r>
            <a:endParaRPr lang="en-US" dirty="0">
              <a:solidFill>
                <a:schemeClr val="tx1">
                  <a:alpha val="50321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FABA66-BB71-519D-BFAC-282CA3DCC5D1}"/>
              </a:ext>
            </a:extLst>
          </p:cNvPr>
          <p:cNvSpPr txBox="1"/>
          <p:nvPr/>
        </p:nvSpPr>
        <p:spPr>
          <a:xfrm>
            <a:off x="7383737" y="3450532"/>
            <a:ext cx="3321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alpha val="50321"/>
                  </a:schemeClr>
                </a:solidFill>
              </a:rPr>
              <a:t>enhanced signal + enhanced </a:t>
            </a:r>
            <a:r>
              <a:rPr lang="en-US" dirty="0" err="1">
                <a:solidFill>
                  <a:schemeClr val="tx1">
                    <a:alpha val="50321"/>
                  </a:schemeClr>
                </a:solidFill>
              </a:rPr>
              <a:t>bg</a:t>
            </a:r>
            <a:endParaRPr lang="en-US" dirty="0">
              <a:solidFill>
                <a:schemeClr val="tx1">
                  <a:alpha val="50321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4E54-9DC2-E4F1-61B9-7A65C1112A50}"/>
              </a:ext>
            </a:extLst>
          </p:cNvPr>
          <p:cNvSpPr txBox="1">
            <a:spLocks/>
          </p:cNvSpPr>
          <p:nvPr/>
        </p:nvSpPr>
        <p:spPr>
          <a:xfrm>
            <a:off x="681894" y="1558637"/>
            <a:ext cx="5142436" cy="4522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Experiment-based study</a:t>
            </a:r>
          </a:p>
          <a:p>
            <a:pPr lvl="1"/>
            <a:r>
              <a:rPr lang="en-US" sz="1800" dirty="0"/>
              <a:t>Showing Spring 2019 </a:t>
            </a:r>
            <a:r>
              <a:rPr lang="en-US" sz="1800" dirty="0" err="1"/>
              <a:t>inbending</a:t>
            </a:r>
            <a:endParaRPr lang="en-US" sz="1800" dirty="0"/>
          </a:p>
          <a:p>
            <a:r>
              <a:rPr lang="en-US" sz="2000" dirty="0"/>
              <a:t>Enhanced signal scaled by maximum</a:t>
            </a:r>
          </a:p>
          <a:p>
            <a:r>
              <a:rPr lang="en-US" sz="2000" dirty="0"/>
              <a:t>Enhanced background scaled by integral in the outer tail regions (outside ±1.25</a:t>
            </a:r>
            <a:r>
              <a:rPr lang="el-GR" sz="2000" dirty="0">
                <a:solidFill>
                  <a:schemeClr val="dk1"/>
                </a:solidFill>
              </a:rPr>
              <a:t>σ</a:t>
            </a:r>
            <a:r>
              <a:rPr lang="en-US" sz="2000" dirty="0">
                <a:solidFill>
                  <a:schemeClr val="dk1"/>
                </a:solidFill>
              </a:rPr>
              <a:t>)</a:t>
            </a:r>
          </a:p>
          <a:p>
            <a:r>
              <a:rPr lang="en-US" sz="2000" dirty="0">
                <a:solidFill>
                  <a:schemeClr val="dk1"/>
                </a:solidFill>
              </a:rPr>
              <a:t>Enhanced signal + enhanced </a:t>
            </a:r>
            <a:r>
              <a:rPr lang="en-US" sz="2000" dirty="0" err="1">
                <a:solidFill>
                  <a:schemeClr val="dk1"/>
                </a:solidFill>
              </a:rPr>
              <a:t>bg</a:t>
            </a:r>
            <a:r>
              <a:rPr lang="en-US" sz="2000" dirty="0">
                <a:solidFill>
                  <a:schemeClr val="dk1"/>
                </a:solidFill>
              </a:rPr>
              <a:t> scaled by A*signal + B*</a:t>
            </a:r>
            <a:r>
              <a:rPr lang="en-US" sz="2000" dirty="0" err="1">
                <a:solidFill>
                  <a:schemeClr val="dk1"/>
                </a:solidFill>
              </a:rPr>
              <a:t>bg</a:t>
            </a:r>
            <a:endParaRPr lang="en-US" sz="2000" dirty="0">
              <a:solidFill>
                <a:schemeClr val="dk1"/>
              </a:solidFill>
            </a:endParaRPr>
          </a:p>
          <a:p>
            <a:r>
              <a:rPr lang="en-US" sz="2000" dirty="0">
                <a:solidFill>
                  <a:schemeClr val="dk1"/>
                </a:solidFill>
              </a:rPr>
              <a:t>Separation of enhanced signal and enhanced </a:t>
            </a:r>
            <a:r>
              <a:rPr lang="en-US" sz="2000" dirty="0" err="1">
                <a:solidFill>
                  <a:schemeClr val="dk1"/>
                </a:solidFill>
              </a:rPr>
              <a:t>bg</a:t>
            </a:r>
            <a:r>
              <a:rPr lang="en-US" sz="2000" dirty="0">
                <a:solidFill>
                  <a:schemeClr val="dk1"/>
                </a:solidFill>
              </a:rPr>
              <a:t> leads to less uncertainty in cross sections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876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759263-52B2-0C01-03DB-D9803CF12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Sections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4B257-1DC4-46E3-B997-8F3845DF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1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F332-07AC-A234-7CC6-F24FF49F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TWOPEG: </a:t>
            </a:r>
            <a:r>
              <a:rPr lang="en-US" dirty="0" err="1"/>
              <a:t>TwoPion</a:t>
            </a:r>
            <a:r>
              <a:rPr lang="en-US" dirty="0"/>
              <a:t> Event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321CB-094E-EB49-0DAF-066490F1F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869" y="1415384"/>
            <a:ext cx="5413131" cy="4351338"/>
          </a:xfrm>
        </p:spPr>
        <p:txBody>
          <a:bodyPr>
            <a:normAutofit/>
          </a:bodyPr>
          <a:lstStyle/>
          <a:p>
            <a:r>
              <a:rPr lang="en-US" sz="2400" dirty="0"/>
              <a:t>For 𝜋</a:t>
            </a:r>
            <a:r>
              <a:rPr lang="en-US" sz="2400" baseline="30000" dirty="0"/>
              <a:t>+</a:t>
            </a:r>
            <a:r>
              <a:rPr lang="en-US" sz="2400" dirty="0"/>
              <a:t>𝜋</a:t>
            </a:r>
            <a:r>
              <a:rPr lang="en-US" sz="2400" baseline="30000" dirty="0"/>
              <a:t>-</a:t>
            </a:r>
            <a:r>
              <a:rPr lang="en-US" sz="2400" dirty="0"/>
              <a:t> electroproduction off protons</a:t>
            </a:r>
          </a:p>
          <a:p>
            <a:pPr lvl="1"/>
            <a:r>
              <a:rPr lang="en-US" sz="2000" dirty="0"/>
              <a:t>Julia </a:t>
            </a:r>
            <a:r>
              <a:rPr lang="en-US" sz="2000" dirty="0" err="1"/>
              <a:t>Skorodumina</a:t>
            </a:r>
            <a:endParaRPr lang="en-US" sz="2000" dirty="0"/>
          </a:p>
          <a:p>
            <a:r>
              <a:rPr lang="en-US" sz="2400" dirty="0"/>
              <a:t>Event generation weighted by cross section</a:t>
            </a:r>
          </a:p>
          <a:p>
            <a:r>
              <a:rPr lang="en-US" sz="2400" dirty="0"/>
              <a:t>No background sources, but can include background merging</a:t>
            </a:r>
          </a:p>
          <a:p>
            <a:r>
              <a:rPr lang="en-US" sz="2400" dirty="0"/>
              <a:t>Unique to TWOPEG: has experiment extrapolated cs, can calculate simulation cs</a:t>
            </a:r>
          </a:p>
          <a:p>
            <a:r>
              <a:rPr lang="en-US" sz="2400" dirty="0"/>
              <a:t>~25 TB simulation for each run period (6 run periods)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47DBE-2C68-F34B-A512-3C7AD188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9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94252E9-864A-5AF0-BF27-E56938460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174" y="1023840"/>
            <a:ext cx="5413131" cy="48103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A4905FF-8130-9A63-337B-4225F726A4FE}"/>
              </a:ext>
            </a:extLst>
          </p:cNvPr>
          <p:cNvSpPr txBox="1"/>
          <p:nvPr/>
        </p:nvSpPr>
        <p:spPr>
          <a:xfrm>
            <a:off x="6720315" y="5771575"/>
            <a:ext cx="5216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W-Q</a:t>
            </a:r>
            <a:r>
              <a:rPr lang="en-US" sz="1600" baseline="30000" dirty="0"/>
              <a:t>2</a:t>
            </a:r>
            <a:r>
              <a:rPr lang="en-US" sz="1600" dirty="0"/>
              <a:t> range included in this analysis (histogram shows Fall 2018 </a:t>
            </a:r>
            <a:r>
              <a:rPr lang="en-US" sz="1600" dirty="0" err="1"/>
              <a:t>inbending</a:t>
            </a:r>
            <a:r>
              <a:rPr lang="en-US" sz="1600" dirty="0"/>
              <a:t> simulation)</a:t>
            </a:r>
          </a:p>
        </p:txBody>
      </p:sp>
    </p:spTree>
    <p:extLst>
      <p:ext uri="{BB962C8B-B14F-4D97-AF65-F5344CB8AC3E}">
        <p14:creationId xmlns:p14="http://schemas.microsoft.com/office/powerpoint/2010/main" val="311093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A26231-35CC-04E2-F813-112D8A588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Cross Sections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53D7F6-F6AB-6E4B-2FC5-7CDB217A5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384"/>
            <a:ext cx="10515600" cy="48263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Experiment cross sections to be done, need:</a:t>
            </a:r>
          </a:p>
          <a:p>
            <a:pPr lvl="1"/>
            <a:r>
              <a:rPr lang="en-US" dirty="0"/>
              <a:t>✅ Acceptance factor</a:t>
            </a:r>
          </a:p>
          <a:p>
            <a:pPr lvl="1"/>
            <a:r>
              <a:rPr lang="en-US" dirty="0"/>
              <a:t>Efficiency correction factor –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progress</a:t>
            </a:r>
          </a:p>
          <a:p>
            <a:pPr lvl="1"/>
            <a:r>
              <a:rPr lang="en-US" dirty="0"/>
              <a:t>Radiative correction factor –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progress</a:t>
            </a:r>
          </a:p>
          <a:p>
            <a:pPr lvl="1"/>
            <a:r>
              <a:rPr lang="en-US" dirty="0"/>
              <a:t>Hadronic five-dimensional phase space cell</a:t>
            </a:r>
          </a:p>
          <a:p>
            <a:pPr lvl="2"/>
            <a:r>
              <a:rPr lang="en-US" dirty="0"/>
              <a:t> </a:t>
            </a:r>
          </a:p>
          <a:p>
            <a:pPr lvl="1"/>
            <a:r>
              <a:rPr lang="en-US" dirty="0"/>
              <a:t>Faraday cup data and number of good events in full and empty target</a:t>
            </a:r>
          </a:p>
          <a:p>
            <a:pPr lvl="1"/>
            <a:r>
              <a:rPr lang="en-US" dirty="0"/>
              <a:t>Luminosity calculation</a:t>
            </a:r>
          </a:p>
          <a:p>
            <a:pPr lvl="1"/>
            <a:r>
              <a:rPr lang="en-US" dirty="0"/>
              <a:t>Nine single-differential cross sections for three sets of hadronic variables</a:t>
            </a:r>
          </a:p>
          <a:p>
            <a:r>
              <a:rPr lang="en-US" dirty="0"/>
              <a:t>✅ Preliminary simulation cross sections from TWOPEG</a:t>
            </a:r>
          </a:p>
          <a:p>
            <a:pPr lvl="1"/>
            <a:r>
              <a:rPr lang="en-US" dirty="0"/>
              <a:t>Increasing statistics -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progress</a:t>
            </a:r>
            <a:endParaRPr lang="en-US" dirty="0"/>
          </a:p>
          <a:p>
            <a:pPr lvl="1"/>
            <a:r>
              <a:rPr lang="en-US" dirty="0"/>
              <a:t>Additional datasets included -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 progress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FA7C8-8C1A-1560-8079-6D47B8652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10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2F5F4F-99B2-1B9D-6CA9-DDAC69EBA0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5" t="27785" r="2233" b="17514"/>
          <a:stretch>
            <a:fillRect/>
          </a:stretch>
        </p:blipFill>
        <p:spPr>
          <a:xfrm>
            <a:off x="2091506" y="3212626"/>
            <a:ext cx="4193770" cy="36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13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4966372-D304-6019-4F30-DE6F2C8C69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211073" y="1326368"/>
            <a:ext cx="5287853" cy="4719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F3528B-A90E-FB1E-1F2F-0CDE89A2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C33DF-5B97-C6C6-89EC-43E9C278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348F94-5933-32DD-F2DB-086D42AF77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597" b="66276"/>
          <a:stretch>
            <a:fillRect/>
          </a:stretch>
        </p:blipFill>
        <p:spPr>
          <a:xfrm>
            <a:off x="6357793" y="391289"/>
            <a:ext cx="3977928" cy="108435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FAB8D1-4846-9DD7-FA49-487367A80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937" y="1786421"/>
            <a:ext cx="5747326" cy="4259155"/>
          </a:xfrm>
        </p:spPr>
        <p:txBody>
          <a:bodyPr>
            <a:normAutofit/>
          </a:bodyPr>
          <a:lstStyle/>
          <a:p>
            <a:r>
              <a:rPr lang="en-US" sz="2000" dirty="0"/>
              <a:t>Started with 10.6 GeV Fall 2018 </a:t>
            </a:r>
            <a:r>
              <a:rPr lang="en-US" sz="2000" dirty="0" err="1"/>
              <a:t>inbending</a:t>
            </a:r>
            <a:r>
              <a:rPr lang="en-US" sz="2000" dirty="0"/>
              <a:t> sim</a:t>
            </a:r>
          </a:p>
          <a:p>
            <a:r>
              <a:rPr lang="en-US" sz="2000" dirty="0"/>
              <a:t>Measure of simulated events that would be seen by the detectors</a:t>
            </a:r>
          </a:p>
          <a:p>
            <a:r>
              <a:rPr lang="en-US" sz="2000" dirty="0"/>
              <a:t>Artificially large acceptance (yellow bin, low W, high Q</a:t>
            </a:r>
            <a:r>
              <a:rPr lang="en-US" sz="2000" baseline="30000" dirty="0"/>
              <a:t>2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Limited number of significant figures</a:t>
            </a:r>
          </a:p>
          <a:p>
            <a:pPr lvl="1"/>
            <a:r>
              <a:rPr lang="en-US" sz="1800" dirty="0"/>
              <a:t>Weights assigned zero due to lack of precision</a:t>
            </a:r>
          </a:p>
          <a:p>
            <a:pPr lvl="1"/>
            <a:r>
              <a:rPr lang="en-US" sz="1800" dirty="0"/>
              <a:t>TWOPEG precision increased in December 2025 by Julia </a:t>
            </a:r>
            <a:r>
              <a:rPr lang="en-US" sz="1800" dirty="0" err="1"/>
              <a:t>Skorodumina</a:t>
            </a:r>
            <a:endParaRPr lang="en-US" sz="1800" dirty="0"/>
          </a:p>
          <a:p>
            <a:pPr lvl="1"/>
            <a:r>
              <a:rPr lang="en-US" sz="1800" dirty="0"/>
              <a:t>Similar effect seen in 22 GeV sim</a:t>
            </a:r>
          </a:p>
          <a:p>
            <a:r>
              <a:rPr lang="en-US" sz="2000" dirty="0"/>
              <a:t>Can calculate needed luminosity, charge, and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54DBD5-4506-33FD-8502-12FE89DC2C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795"/>
          <a:stretch>
            <a:fillRect/>
          </a:stretch>
        </p:blipFill>
        <p:spPr>
          <a:xfrm>
            <a:off x="211072" y="1326368"/>
            <a:ext cx="5287853" cy="469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3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A142D-621C-E3B6-F827-C4DDB3A80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6AEF8F00-6A46-E265-1F98-56BD640D3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074" y="3709181"/>
            <a:ext cx="2583662" cy="25836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46D0E40-9007-81CC-1379-FA4F41DAD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20" y="3697229"/>
            <a:ext cx="2583662" cy="258366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FB9000C-522B-831E-026D-053432BFE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560" y="3702090"/>
            <a:ext cx="2583662" cy="258366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5FEAA7A-A5F0-688E-C841-839A72293A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4522" y="3702090"/>
            <a:ext cx="2583662" cy="258366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3027A59-8A9C-ADDF-FBA0-470E5A975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7458" y="1127858"/>
            <a:ext cx="2581323" cy="25813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E60C2CE-6882-7A71-326F-8B502A299B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9282" y="1125519"/>
            <a:ext cx="2583662" cy="25836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394DD83-9358-E312-3D25-17BC0E1A75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2560" y="1125519"/>
            <a:ext cx="2583662" cy="25836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C55254B-F8DC-E6BF-C279-25C71A5F31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4522" y="1115906"/>
            <a:ext cx="2583662" cy="258366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9AE43-A338-1D2E-7ABD-C171BD74B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12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55E6C6-7695-F903-2363-D9B97F23D777}"/>
              </a:ext>
            </a:extLst>
          </p:cNvPr>
          <p:cNvSpPr txBox="1"/>
          <p:nvPr/>
        </p:nvSpPr>
        <p:spPr>
          <a:xfrm>
            <a:off x="7534603" y="490917"/>
            <a:ext cx="136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ighlight>
                  <a:srgbClr val="800000"/>
                </a:highlight>
              </a:rPr>
              <a:t> MODEL</a:t>
            </a:r>
            <a:r>
              <a:rPr lang="en-US" sz="2400" dirty="0">
                <a:solidFill>
                  <a:srgbClr val="800000"/>
                </a:solidFill>
                <a:highlight>
                  <a:srgbClr val="800000"/>
                </a:highlight>
              </a:rPr>
              <a:t>.</a:t>
            </a:r>
            <a:r>
              <a:rPr lang="en-US" sz="2400" dirty="0">
                <a:solidFill>
                  <a:schemeClr val="bg1"/>
                </a:solidFill>
                <a:highlight>
                  <a:srgbClr val="800000"/>
                </a:highlight>
              </a:rPr>
              <a:t>  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FB3DD2C-F200-4808-77AB-D9B76D419613}"/>
              </a:ext>
            </a:extLst>
          </p:cNvPr>
          <p:cNvSpPr txBox="1"/>
          <p:nvPr/>
        </p:nvSpPr>
        <p:spPr>
          <a:xfrm>
            <a:off x="9811932" y="380233"/>
            <a:ext cx="2210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*W scaled where scale factors available (up to W 2.1 GeV)</a:t>
            </a:r>
          </a:p>
        </p:txBody>
      </p:sp>
      <p:sp>
        <p:nvSpPr>
          <p:cNvPr id="61" name="Title 4">
            <a:extLst>
              <a:ext uri="{FF2B5EF4-FFF2-40B4-BE49-F238E27FC236}">
                <a16:creationId xmlns:a16="http://schemas.microsoft.com/office/drawing/2014/main" id="{6F21432F-B3D0-2929-FE84-9C33F1B0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21"/>
            <a:ext cx="6614786" cy="1325563"/>
          </a:xfrm>
        </p:spPr>
        <p:txBody>
          <a:bodyPr/>
          <a:lstStyle/>
          <a:p>
            <a:r>
              <a:rPr lang="en-US" dirty="0"/>
              <a:t>Integrated Cross Sections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CC44489-9065-3627-E64A-8ABE6C4323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32" y="1113567"/>
            <a:ext cx="2583662" cy="258366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FFEBBF6-F144-CD31-9E08-AD26B82197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338" y="3709181"/>
            <a:ext cx="2583662" cy="258366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BE0DAD5-C11A-D422-B237-66B99A2C2A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10787" y="5176787"/>
            <a:ext cx="1681213" cy="16812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C6E37D-00F2-796E-679B-3F09EEE68AC4}"/>
              </a:ext>
            </a:extLst>
          </p:cNvPr>
          <p:cNvSpPr txBox="1"/>
          <p:nvPr/>
        </p:nvSpPr>
        <p:spPr>
          <a:xfrm rot="20359046">
            <a:off x="623610" y="2389206"/>
            <a:ext cx="107465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>
                <a:solidFill>
                  <a:schemeClr val="tx1">
                    <a:alpha val="7484"/>
                  </a:schemeClr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512370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A9CB1-DF6A-C7B5-735C-09F98F0E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350E97-F28B-F277-34BC-CDB572845FEC}"/>
              </a:ext>
            </a:extLst>
          </p:cNvPr>
          <p:cNvSpPr txBox="1"/>
          <p:nvPr/>
        </p:nvSpPr>
        <p:spPr>
          <a:xfrm>
            <a:off x="6396275" y="426970"/>
            <a:ext cx="540699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Dr. Krishna Neupane’s cross sections (will be on </a:t>
            </a:r>
            <a:r>
              <a:rPr lang="en-US" sz="1600" dirty="0" err="1"/>
              <a:t>arXiv</a:t>
            </a:r>
            <a:r>
              <a:rPr lang="en-US" sz="1600" dirty="0"/>
              <a:t> soon)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FBC8C67-E1EC-3DDF-3A1A-1226CF9B7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859" y="2488315"/>
            <a:ext cx="1945175" cy="19451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6E31B1-6CC9-EDE1-EA95-DE0689539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156" y="4379247"/>
            <a:ext cx="1946938" cy="194693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CFE4B08-8D56-7959-47E4-09F44B418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553" y="4377434"/>
            <a:ext cx="1946938" cy="194693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E92DB71-7977-6885-4713-5C4E82D70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25" y="4363438"/>
            <a:ext cx="1946938" cy="194693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6D4C90-E3B8-A277-7B48-3E521F5CC2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960" y="2472264"/>
            <a:ext cx="1944429" cy="19444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CC61C9-63E7-61A3-32DD-9D98973CD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8247" y="534474"/>
            <a:ext cx="1944429" cy="19444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0B5A829-B01E-FB6A-D083-8151673FF9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45" y="541377"/>
            <a:ext cx="1944429" cy="194442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F4D2E78-0F09-69DB-367F-8CBAF6149E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351" y="534351"/>
            <a:ext cx="1946938" cy="19469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7E1B9D-7D12-8A6C-A3F3-A2C86482799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371" r="10582" b="8248"/>
          <a:stretch>
            <a:fillRect/>
          </a:stretch>
        </p:blipFill>
        <p:spPr>
          <a:xfrm>
            <a:off x="6297211" y="744069"/>
            <a:ext cx="5605125" cy="51343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35FD-8DD8-C650-F771-EB4E71C6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A2FE89-7066-D177-58FC-21ACA73C754D}"/>
              </a:ext>
            </a:extLst>
          </p:cNvPr>
          <p:cNvSpPr/>
          <p:nvPr/>
        </p:nvSpPr>
        <p:spPr>
          <a:xfrm>
            <a:off x="6356759" y="792259"/>
            <a:ext cx="1957692" cy="1708381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C8CC27-82EE-184D-747D-1F90A52B26BF}"/>
              </a:ext>
            </a:extLst>
          </p:cNvPr>
          <p:cNvSpPr/>
          <p:nvPr/>
        </p:nvSpPr>
        <p:spPr>
          <a:xfrm>
            <a:off x="8373999" y="797539"/>
            <a:ext cx="1724232" cy="1678569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D346AA-1172-25A4-445F-8743EB29BE3E}"/>
              </a:ext>
            </a:extLst>
          </p:cNvPr>
          <p:cNvSpPr/>
          <p:nvPr/>
        </p:nvSpPr>
        <p:spPr>
          <a:xfrm>
            <a:off x="2138589" y="547619"/>
            <a:ext cx="1875927" cy="1902887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A30079A-054C-6CDD-4BAB-51CE1E13C1A7}"/>
              </a:ext>
            </a:extLst>
          </p:cNvPr>
          <p:cNvSpPr/>
          <p:nvPr/>
        </p:nvSpPr>
        <p:spPr>
          <a:xfrm>
            <a:off x="6297211" y="4141101"/>
            <a:ext cx="1957692" cy="1666055"/>
          </a:xfrm>
          <a:prstGeom prst="rect">
            <a:avLst/>
          </a:prstGeom>
          <a:noFill/>
          <a:ln w="38100"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E7D682-1FB7-58A7-8BF8-06024655DEF4}"/>
              </a:ext>
            </a:extLst>
          </p:cNvPr>
          <p:cNvSpPr txBox="1"/>
          <p:nvPr/>
        </p:nvSpPr>
        <p:spPr>
          <a:xfrm>
            <a:off x="8254903" y="33176"/>
            <a:ext cx="2319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ighlight>
                  <a:srgbClr val="800000"/>
                </a:highlight>
              </a:rPr>
              <a:t> DATA + MODEL</a:t>
            </a:r>
            <a:r>
              <a:rPr lang="en-US" sz="2400" dirty="0">
                <a:solidFill>
                  <a:srgbClr val="800000"/>
                </a:solidFill>
                <a:highlight>
                  <a:srgbClr val="800000"/>
                </a:highlight>
              </a:rPr>
              <a:t>.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01621B0-9DFF-6DE3-669B-4E60C8A9E15D}"/>
              </a:ext>
            </a:extLst>
          </p:cNvPr>
          <p:cNvCxnSpPr>
            <a:cxnSpLocks/>
          </p:cNvCxnSpPr>
          <p:nvPr/>
        </p:nvCxnSpPr>
        <p:spPr>
          <a:xfrm>
            <a:off x="6112950" y="0"/>
            <a:ext cx="0" cy="6356350"/>
          </a:xfrm>
          <a:prstGeom prst="line">
            <a:avLst/>
          </a:prstGeom>
          <a:ln>
            <a:solidFill>
              <a:srgbClr val="9C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55CA4FA-9007-6379-28AF-0FFE78721F54}"/>
              </a:ext>
            </a:extLst>
          </p:cNvPr>
          <p:cNvSpPr txBox="1"/>
          <p:nvPr/>
        </p:nvSpPr>
        <p:spPr>
          <a:xfrm>
            <a:off x="4139194" y="4010275"/>
            <a:ext cx="1935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*W scaled where scale factors available (up to W 2.1 GeV)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85BFAE-7598-EFCF-9DAE-D27F4934B90C}"/>
              </a:ext>
            </a:extLst>
          </p:cNvPr>
          <p:cNvSpPr/>
          <p:nvPr/>
        </p:nvSpPr>
        <p:spPr>
          <a:xfrm>
            <a:off x="201981" y="547624"/>
            <a:ext cx="1896978" cy="190288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45F6B4-9DC3-E48F-07DE-36B5723FA0F4}"/>
              </a:ext>
            </a:extLst>
          </p:cNvPr>
          <p:cNvSpPr txBox="1"/>
          <p:nvPr/>
        </p:nvSpPr>
        <p:spPr>
          <a:xfrm>
            <a:off x="2259200" y="28098"/>
            <a:ext cx="1404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ighlight>
                  <a:srgbClr val="800000"/>
                </a:highlight>
              </a:rPr>
              <a:t> MODEL</a:t>
            </a:r>
            <a:r>
              <a:rPr lang="en-US" sz="2400" dirty="0">
                <a:solidFill>
                  <a:srgbClr val="800000"/>
                </a:solidFill>
                <a:highlight>
                  <a:srgbClr val="800000"/>
                </a:highlight>
              </a:rPr>
              <a:t>.</a:t>
            </a:r>
            <a:r>
              <a:rPr lang="en-US" sz="2400" dirty="0">
                <a:solidFill>
                  <a:schemeClr val="bg1"/>
                </a:solidFill>
                <a:highlight>
                  <a:srgbClr val="800000"/>
                </a:highligh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9D1C31-1CF3-C23B-9562-C8A94C70D433}"/>
              </a:ext>
            </a:extLst>
          </p:cNvPr>
          <p:cNvSpPr txBox="1"/>
          <p:nvPr/>
        </p:nvSpPr>
        <p:spPr>
          <a:xfrm>
            <a:off x="6204499" y="5797531"/>
            <a:ext cx="5955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FIG. 14. Integrated cross sections for various Q2 bins comparing the measured CLAS/CLAS12 data (blue/magenta points), the original TWOPEG model (red points), and the adjusted/scaled TWOPEG (green points) cross sections.</a:t>
            </a:r>
          </a:p>
          <a:p>
            <a:endParaRPr lang="en-US" sz="11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402FA1-5359-09AE-90E3-FD0450174073}"/>
              </a:ext>
            </a:extLst>
          </p:cNvPr>
          <p:cNvSpPr/>
          <p:nvPr/>
        </p:nvSpPr>
        <p:spPr>
          <a:xfrm>
            <a:off x="169089" y="4379247"/>
            <a:ext cx="1922948" cy="1903138"/>
          </a:xfrm>
          <a:prstGeom prst="rect">
            <a:avLst/>
          </a:prstGeom>
          <a:noFill/>
          <a:ln w="38100">
            <a:solidFill>
              <a:srgbClr val="9437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2A04E22-AC41-A184-D679-136BFFE0E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1837"/>
              </p:ext>
            </p:extLst>
          </p:nvPr>
        </p:nvGraphicFramePr>
        <p:xfrm>
          <a:off x="4073320" y="2447041"/>
          <a:ext cx="1966420" cy="16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9608">
                  <a:extLst>
                    <a:ext uri="{9D8B030D-6E8A-4147-A177-3AD203B41FA5}">
                      <a16:colId xmlns:a16="http://schemas.microsoft.com/office/drawing/2014/main" val="2441023649"/>
                    </a:ext>
                  </a:extLst>
                </a:gridCol>
                <a:gridCol w="1046812">
                  <a:extLst>
                    <a:ext uri="{9D8B030D-6E8A-4147-A177-3AD203B41FA5}">
                      <a16:colId xmlns:a16="http://schemas.microsoft.com/office/drawing/2014/main" val="2236394058"/>
                    </a:ext>
                  </a:extLst>
                </a:gridCol>
              </a:tblGrid>
              <a:tr h="421421">
                <a:tc>
                  <a:txBody>
                    <a:bodyPr/>
                    <a:lstStyle/>
                    <a:p>
                      <a:r>
                        <a:rPr lang="en-US" sz="11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DATA + MODEL</a:t>
                      </a:r>
                    </a:p>
                  </a:txBody>
                  <a:tcPr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6472"/>
                  </a:ext>
                </a:extLst>
              </a:tr>
              <a:tr h="269564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TWOPEG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FF0000"/>
                          </a:solidFill>
                        </a:rPr>
                        <a:t>TWOPEG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415930"/>
                  </a:ext>
                </a:extLst>
              </a:tr>
              <a:tr h="458258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TWOPEG Q</a:t>
                      </a:r>
                      <a:r>
                        <a:rPr lang="en-US" sz="1100" baseline="300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  <a:r>
                        <a:rPr lang="en-US" sz="110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scaled</a:t>
                      </a:r>
                      <a:endParaRPr lang="en-US" sz="11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TWOPEG scaled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502251"/>
                  </a:ext>
                </a:extLst>
              </a:tr>
              <a:tr h="458258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9437FF"/>
                          </a:solidFill>
                        </a:rPr>
                        <a:t>TWOPEG Q</a:t>
                      </a:r>
                      <a:r>
                        <a:rPr lang="en-US" sz="1100" baseline="30000" dirty="0">
                          <a:solidFill>
                            <a:srgbClr val="9437FF"/>
                          </a:solidFill>
                        </a:rPr>
                        <a:t>2</a:t>
                      </a:r>
                      <a:r>
                        <a:rPr lang="en-US" sz="1100" baseline="0" dirty="0">
                          <a:solidFill>
                            <a:srgbClr val="9437FF"/>
                          </a:solidFill>
                        </a:rPr>
                        <a:t> + W scaled*</a:t>
                      </a:r>
                      <a:endParaRPr lang="en-US" sz="1100" dirty="0">
                        <a:solidFill>
                          <a:srgbClr val="9437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0432FF"/>
                          </a:solidFill>
                        </a:rPr>
                        <a:t>CLAS</a:t>
                      </a:r>
                      <a:r>
                        <a:rPr lang="en-US" sz="1100" dirty="0"/>
                        <a:t>/</a:t>
                      </a:r>
                      <a:r>
                        <a:rPr lang="en-US" sz="11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CLAS12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298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2D9196F-6E7F-35A2-4D09-96C89F39EF3E}"/>
              </a:ext>
            </a:extLst>
          </p:cNvPr>
          <p:cNvSpPr txBox="1"/>
          <p:nvPr/>
        </p:nvSpPr>
        <p:spPr>
          <a:xfrm rot="19364782">
            <a:off x="-307196" y="2546080"/>
            <a:ext cx="69224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tx1">
                    <a:alpha val="7484"/>
                  </a:schemeClr>
                </a:solidFill>
              </a:rPr>
              <a:t>PRELIMINARY</a:t>
            </a:r>
            <a:endParaRPr lang="en-US" sz="8000" dirty="0">
              <a:solidFill>
                <a:schemeClr val="tx1">
                  <a:alpha val="7484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10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A799B10-9473-5C33-98E4-1395B38E04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199"/>
          <a:stretch>
            <a:fillRect/>
          </a:stretch>
        </p:blipFill>
        <p:spPr>
          <a:xfrm>
            <a:off x="9727155" y="4277536"/>
            <a:ext cx="2121338" cy="20534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A835CD-81A7-9275-1EC4-08C6762DAA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200"/>
          <a:stretch>
            <a:fillRect/>
          </a:stretch>
        </p:blipFill>
        <p:spPr>
          <a:xfrm>
            <a:off x="7605814" y="4269444"/>
            <a:ext cx="2121338" cy="2053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38D77F-7BCA-47BA-7903-2D1E0C01F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196" y="2109321"/>
            <a:ext cx="3531915" cy="2207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4B4C95-894B-D777-8839-1159C9449769}"/>
              </a:ext>
            </a:extLst>
          </p:cNvPr>
          <p:cNvSpPr txBox="1"/>
          <p:nvPr/>
        </p:nvSpPr>
        <p:spPr>
          <a:xfrm>
            <a:off x="8503291" y="2529597"/>
            <a:ext cx="2724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alpha val="50321"/>
                  </a:schemeClr>
                </a:solidFill>
              </a:rPr>
              <a:t>enhanced signal + enhanced </a:t>
            </a:r>
            <a:r>
              <a:rPr lang="en-US" sz="1400" dirty="0" err="1">
                <a:solidFill>
                  <a:schemeClr val="tx1">
                    <a:alpha val="50321"/>
                  </a:schemeClr>
                </a:solidFill>
              </a:rPr>
              <a:t>bg</a:t>
            </a:r>
            <a:endParaRPr lang="en-US" sz="1400" dirty="0">
              <a:solidFill>
                <a:schemeClr val="tx1">
                  <a:alpha val="50321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3E39AE-9811-05CF-D180-EDF486FA1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&amp;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F6E41-28E4-AA6C-2042-77BACDC3A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2028"/>
            <a:ext cx="6589332" cy="5081953"/>
          </a:xfrm>
        </p:spPr>
        <p:txBody>
          <a:bodyPr>
            <a:normAutofit/>
          </a:bodyPr>
          <a:lstStyle/>
          <a:p>
            <a:r>
              <a:rPr lang="en-US" sz="2000" dirty="0"/>
              <a:t>Matching PIDs show a significant resolution broadening</a:t>
            </a:r>
          </a:p>
          <a:p>
            <a:r>
              <a:rPr lang="en-US" sz="2000" dirty="0"/>
              <a:t>Left tail has large contribution from resolution</a:t>
            </a:r>
          </a:p>
          <a:p>
            <a:r>
              <a:rPr lang="en-US" sz="2000" dirty="0"/>
              <a:t>Further into the tail → mismatch PIDs dominate</a:t>
            </a:r>
          </a:p>
          <a:p>
            <a:r>
              <a:rPr lang="en-US" sz="2000" dirty="0"/>
              <a:t>MM</a:t>
            </a:r>
            <a:r>
              <a:rPr lang="en-US" sz="2000" baseline="30000" dirty="0"/>
              <a:t>2</a:t>
            </a:r>
            <a:r>
              <a:rPr lang="en-US" sz="2000" dirty="0"/>
              <a:t>, theta, and momentum cuts can be used to improve the signal and background shapes</a:t>
            </a:r>
          </a:p>
          <a:p>
            <a:r>
              <a:rPr lang="en-US" sz="2000" dirty="0"/>
              <a:t>Combining the enhanced signal and enhanced background represents all the events in each W-Q</a:t>
            </a:r>
            <a:r>
              <a:rPr lang="en-US" sz="2000" baseline="30000" dirty="0"/>
              <a:t>2</a:t>
            </a:r>
            <a:r>
              <a:rPr lang="en-US" sz="2000" dirty="0"/>
              <a:t> bin well</a:t>
            </a:r>
          </a:p>
          <a:p>
            <a:r>
              <a:rPr lang="en-US" sz="2000" dirty="0"/>
              <a:t>Outlook</a:t>
            </a:r>
          </a:p>
          <a:p>
            <a:pPr lvl="1"/>
            <a:r>
              <a:rPr lang="en-US" sz="1800" dirty="0"/>
              <a:t>Correction factors</a:t>
            </a:r>
          </a:p>
          <a:p>
            <a:pPr lvl="1"/>
            <a:r>
              <a:rPr lang="en-US" sz="1800" dirty="0"/>
              <a:t>Improved cross sections for a larger W-Q</a:t>
            </a:r>
            <a:r>
              <a:rPr lang="en-US" sz="1800" baseline="30000" dirty="0"/>
              <a:t>2</a:t>
            </a:r>
            <a:r>
              <a:rPr lang="en-US" sz="1800" dirty="0"/>
              <a:t> range than the previous study</a:t>
            </a:r>
          </a:p>
          <a:p>
            <a:pPr lvl="1"/>
            <a:r>
              <a:rPr lang="en-US" sz="1800" dirty="0"/>
              <a:t>Combine statistics of exclusive and missing particle topologies for all RGA run periods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A819F-FB1F-B354-8BFA-6FBBADE57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14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B89DF6-B2A2-FF98-7063-8B44362055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585" r="6856"/>
          <a:stretch>
            <a:fillRect/>
          </a:stretch>
        </p:blipFill>
        <p:spPr>
          <a:xfrm>
            <a:off x="8225519" y="-7951"/>
            <a:ext cx="3003267" cy="220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66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8D88-5887-060A-2E67-89B3DB62F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C67C8-7F43-ABA3-5D13-7A81D57E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F9331-0558-694E-AAC9-31C83613C1F7}" type="slidenum">
              <a:rPr lang="en-US" smtClean="0"/>
              <a:t>15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68399D-B046-4644-B13B-D5A58E6B40FE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107268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Jefferson Lab. </a:t>
            </a:r>
            <a:r>
              <a:rPr lang="en-US" sz="2400" i="1" dirty="0"/>
              <a:t>CLAS12</a:t>
            </a:r>
            <a:r>
              <a:rPr lang="en-US" sz="2400" dirty="0"/>
              <a:t>. </a:t>
            </a:r>
            <a:r>
              <a:rPr lang="en-US" sz="2400" dirty="0">
                <a:hlinkClick r:id="rId2"/>
              </a:rPr>
              <a:t>https://www.jlab.org/physics/hall-b/clas12</a:t>
            </a:r>
            <a:r>
              <a:rPr lang="en-US" sz="2400" dirty="0"/>
              <a:t> </a:t>
            </a:r>
          </a:p>
          <a:p>
            <a:r>
              <a:rPr lang="en-US" sz="2400" dirty="0"/>
              <a:t>Neupane, Krishna. “First CLAS12 Double-Pion (N</a:t>
            </a:r>
            <a:r>
              <a:rPr lang="el-GR" sz="2400" dirty="0" err="1"/>
              <a:t>ππ</a:t>
            </a:r>
            <a:r>
              <a:rPr lang="el-GR" sz="2400" dirty="0"/>
              <a:t>) </a:t>
            </a:r>
            <a:r>
              <a:rPr lang="en-US" sz="2400" dirty="0"/>
              <a:t>Electroproduction Analysis.” University of South Carolina, 2025.</a:t>
            </a:r>
          </a:p>
          <a:p>
            <a:r>
              <a:rPr lang="en-US" sz="2400" dirty="0"/>
              <a:t>Krishna Neupane et al. (2026) under CLAS Collaboration Review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062CF6-4A29-03F3-F9B2-75A1334CCD00}"/>
              </a:ext>
            </a:extLst>
          </p:cNvPr>
          <p:cNvSpPr txBox="1"/>
          <p:nvPr/>
        </p:nvSpPr>
        <p:spPr>
          <a:xfrm>
            <a:off x="5049494" y="4459433"/>
            <a:ext cx="20930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Thank you!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BFA1556-B94D-B0C0-F6F9-C1D7C5052415}"/>
              </a:ext>
            </a:extLst>
          </p:cNvPr>
          <p:cNvCxnSpPr>
            <a:cxnSpLocks/>
          </p:cNvCxnSpPr>
          <p:nvPr/>
        </p:nvCxnSpPr>
        <p:spPr>
          <a:xfrm>
            <a:off x="1446068" y="3461615"/>
            <a:ext cx="9299863" cy="0"/>
          </a:xfrm>
          <a:prstGeom prst="line">
            <a:avLst/>
          </a:prstGeom>
          <a:ln>
            <a:solidFill>
              <a:srgbClr val="9C0000">
                <a:alpha val="63922"/>
              </a:srgb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505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26298</TotalTime>
  <Words>862</Words>
  <Application>Microsoft Macintosh PowerPoint</Application>
  <PresentationFormat>Widescreen</PresentationFormat>
  <Paragraphs>152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Cambria Math</vt:lpstr>
      <vt:lpstr>Wingdings</vt:lpstr>
      <vt:lpstr>Office Theme</vt:lpstr>
      <vt:lpstr>CLAS12 Double-Pion Electroproduction in the Resonance Region</vt:lpstr>
      <vt:lpstr>Outline</vt:lpstr>
      <vt:lpstr>π^+ π^- Electroproduction</vt:lpstr>
      <vt:lpstr>CLAS12 Detector</vt:lpstr>
      <vt:lpstr>Signal and Background Investigation</vt:lpstr>
      <vt:lpstr>Particle Misidentification</vt:lpstr>
      <vt:lpstr>Enhanced Signal and Enhanced Background</vt:lpstr>
      <vt:lpstr>Enhanced Signal and Enhanced Background</vt:lpstr>
      <vt:lpstr>Cross Sections</vt:lpstr>
      <vt:lpstr>TWOPEG: TwoPion Event Generator</vt:lpstr>
      <vt:lpstr>Integrated Cross Sections</vt:lpstr>
      <vt:lpstr>Acceptance</vt:lpstr>
      <vt:lpstr>Integrated Cross Sections</vt:lpstr>
      <vt:lpstr>PowerPoint Presentation</vt:lpstr>
      <vt:lpstr>Summary &amp; Outlook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Osmond, Alexis</dc:creator>
  <cp:lastModifiedBy>Osmond, Alexis</cp:lastModifiedBy>
  <cp:revision>3</cp:revision>
  <cp:lastPrinted>2026-09-06T12:53:35Z</cp:lastPrinted>
  <dcterms:created xsi:type="dcterms:W3CDTF">2026-07-28T14:00:25Z</dcterms:created>
  <dcterms:modified xsi:type="dcterms:W3CDTF">2026-09-06T23:43:58Z</dcterms:modified>
</cp:coreProperties>
</file>