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40"/>
  </p:notesMasterIdLst>
  <p:handoutMasterIdLst>
    <p:handoutMasterId r:id="rId41"/>
  </p:handoutMasterIdLst>
  <p:sldIdLst>
    <p:sldId id="256" r:id="rId2"/>
    <p:sldId id="707" r:id="rId3"/>
    <p:sldId id="368" r:id="rId4"/>
    <p:sldId id="786" r:id="rId5"/>
    <p:sldId id="771" r:id="rId6"/>
    <p:sldId id="719" r:id="rId7"/>
    <p:sldId id="266" r:id="rId8"/>
    <p:sldId id="387" r:id="rId9"/>
    <p:sldId id="788" r:id="rId10"/>
    <p:sldId id="339" r:id="rId11"/>
    <p:sldId id="291" r:id="rId12"/>
    <p:sldId id="292" r:id="rId13"/>
    <p:sldId id="790" r:id="rId14"/>
    <p:sldId id="286" r:id="rId15"/>
    <p:sldId id="343" r:id="rId16"/>
    <p:sldId id="321" r:id="rId17"/>
    <p:sldId id="377" r:id="rId18"/>
    <p:sldId id="345" r:id="rId19"/>
    <p:sldId id="363" r:id="rId20"/>
    <p:sldId id="370" r:id="rId21"/>
    <p:sldId id="364" r:id="rId22"/>
    <p:sldId id="322" r:id="rId23"/>
    <p:sldId id="349" r:id="rId24"/>
    <p:sldId id="390" r:id="rId25"/>
    <p:sldId id="391" r:id="rId26"/>
    <p:sldId id="392" r:id="rId27"/>
    <p:sldId id="393" r:id="rId28"/>
    <p:sldId id="394" r:id="rId29"/>
    <p:sldId id="395" r:id="rId30"/>
    <p:sldId id="396" r:id="rId31"/>
    <p:sldId id="397" r:id="rId32"/>
    <p:sldId id="398" r:id="rId33"/>
    <p:sldId id="399" r:id="rId34"/>
    <p:sldId id="382" r:id="rId35"/>
    <p:sldId id="689" r:id="rId36"/>
    <p:sldId id="257" r:id="rId37"/>
    <p:sldId id="781" r:id="rId38"/>
    <p:sldId id="362" r:id="rId39"/>
  </p:sldIdLst>
  <p:sldSz cx="9144000" cy="5143500" type="screen16x9"/>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a:srgbClr val="821B8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665"/>
    <p:restoredTop sz="99823" autoAdjust="0"/>
  </p:normalViewPr>
  <p:slideViewPr>
    <p:cSldViewPr snapToGrid="0" snapToObjects="1">
      <p:cViewPr varScale="1">
        <p:scale>
          <a:sx n="164" d="100"/>
          <a:sy n="164" d="100"/>
        </p:scale>
        <p:origin x="752" y="168"/>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783665D-AC83-CB48-BC0A-B4CD4228519B}" type="datetimeFigureOut">
              <a:rPr lang="it-IT" smtClean="0"/>
              <a:t>09/09/26</a:t>
            </a:fld>
            <a:endParaRPr lang="it-IT"/>
          </a:p>
        </p:txBody>
      </p:sp>
      <p:sp>
        <p:nvSpPr>
          <p:cNvPr id="4" name="Segnaposto piè di pa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5" name="Segnaposto numero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622C7EF-A2A0-1245-879B-1EB3B71AD491}" type="slidenum">
              <a:rPr lang="it-IT" smtClean="0"/>
              <a:t>‹N›</a:t>
            </a:fld>
            <a:endParaRPr lang="it-IT"/>
          </a:p>
        </p:txBody>
      </p:sp>
    </p:spTree>
    <p:extLst>
      <p:ext uri="{BB962C8B-B14F-4D97-AF65-F5344CB8AC3E}">
        <p14:creationId xmlns:p14="http://schemas.microsoft.com/office/powerpoint/2010/main" val="193401787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A8084B-478B-394F-8FE0-F741D786CD8E}" type="datetimeFigureOut">
              <a:rPr lang="it-IT" smtClean="0"/>
              <a:t>09/09/26</a:t>
            </a:fld>
            <a:endParaRPr lang="it-IT"/>
          </a:p>
        </p:txBody>
      </p:sp>
      <p:sp>
        <p:nvSpPr>
          <p:cNvPr id="4" name="Segnaposto immagine diapositiva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28EFDE0-AEF1-404B-8329-E9D5A5C6DBAD}" type="slidenum">
              <a:rPr lang="it-IT" smtClean="0"/>
              <a:t>‹N›</a:t>
            </a:fld>
            <a:endParaRPr lang="it-IT"/>
          </a:p>
        </p:txBody>
      </p:sp>
    </p:spTree>
    <p:extLst>
      <p:ext uri="{BB962C8B-B14F-4D97-AF65-F5344CB8AC3E}">
        <p14:creationId xmlns:p14="http://schemas.microsoft.com/office/powerpoint/2010/main" val="1080690997"/>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3700" y="693738"/>
            <a:ext cx="6070600" cy="3414712"/>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3387958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65146C-2381-E845-AEC8-0B41B4187267}" type="slidenum">
              <a:rPr lang="en-US" smtClean="0">
                <a:solidFill>
                  <a:prstClr val="black"/>
                </a:solidFill>
              </a:rPr>
              <a:pPr/>
              <a:t>15</a:t>
            </a:fld>
            <a:endParaRPr lang="en-US">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F800E6-C8EB-234F-AE70-937F9EF05710}" type="slidenum">
              <a:rPr lang="en-US"/>
              <a:pPr/>
              <a:t>17</a:t>
            </a:fld>
            <a:endParaRPr lang="en-US"/>
          </a:p>
        </p:txBody>
      </p:sp>
      <p:sp>
        <p:nvSpPr>
          <p:cNvPr id="4098" name="Rectangle 2"/>
          <p:cNvSpPr>
            <a:spLocks noGrp="1" noRot="1" noChangeAspect="1" noChangeArrowheads="1" noTextEdit="1"/>
          </p:cNvSpPr>
          <p:nvPr>
            <p:ph type="sldImg"/>
          </p:nvPr>
        </p:nvSpPr>
        <p:spPr>
          <a:xfrm>
            <a:off x="381000" y="685800"/>
            <a:ext cx="6096000" cy="3429000"/>
          </a:xfrm>
          <a:ln/>
          <a:extLst>
            <a:ext uri="{FAA26D3D-D897-4be2-8F04-BA451C77F1D7}">
              <ma14:placeholderFlag xmlns="" xmlns:ma14="http://schemas.microsoft.com/office/mac/drawingml/2011/main" val="1"/>
            </a:ext>
          </a:extLst>
        </p:spPr>
      </p:sp>
      <p:sp>
        <p:nvSpPr>
          <p:cNvPr id="4099" name="Rectangle 3"/>
          <p:cNvSpPr>
            <a:spLocks noGrp="1" noChangeArrowheads="1"/>
          </p:cNvSpPr>
          <p:nvPr>
            <p:ph type="body" idx="1"/>
          </p:nvPr>
        </p:nvSpPr>
        <p:spPr/>
        <p:txBody>
          <a:bodyPr/>
          <a:lstStyle/>
          <a:p>
            <a:endParaRPr lang="it-IT"/>
          </a:p>
        </p:txBody>
      </p:sp>
      <p:sp>
        <p:nvSpPr>
          <p:cNvPr id="2" name="Segnaposto piè di pagina 1"/>
          <p:cNvSpPr>
            <a:spLocks noGrp="1"/>
          </p:cNvSpPr>
          <p:nvPr>
            <p:ph type="ftr" sz="quarter" idx="10"/>
          </p:nvPr>
        </p:nvSpPr>
        <p:spPr/>
        <p:txBody>
          <a:bodyPr/>
          <a:lstStyle/>
          <a:p>
            <a:r>
              <a:rPr lang="en-US"/>
              <a:t>Annalisa D'Angelo - The Baryon Spectroscopy program at Jlab</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p:cNvSpPr>
          <p:nvPr>
            <p:ph type="sldImg"/>
          </p:nvPr>
        </p:nvSpPr>
        <p:spPr>
          <a:xfrm>
            <a:off x="381000" y="685800"/>
            <a:ext cx="6096000" cy="3429000"/>
          </a:xfrm>
          <a:ln/>
        </p:spPr>
      </p:sp>
      <p:sp>
        <p:nvSpPr>
          <p:cNvPr id="58371" name="Notes Placeholder 2"/>
          <p:cNvSpPr>
            <a:spLocks noGrp="1"/>
          </p:cNvSpPr>
          <p:nvPr>
            <p:ph type="body" idx="1"/>
          </p:nvPr>
        </p:nvSpPr>
        <p:spPr>
          <a:noFill/>
          <a:ln w="9525"/>
        </p:spPr>
        <p:txBody>
          <a:bodyPr/>
          <a:lstStyle/>
          <a:p>
            <a:endParaRPr lang="en-US">
              <a:latin typeface="Arial" pitchFamily="34" charset="0"/>
            </a:endParaRPr>
          </a:p>
        </p:txBody>
      </p:sp>
      <p:sp>
        <p:nvSpPr>
          <p:cNvPr id="58372" name="Slide Number Placeholder 3"/>
          <p:cNvSpPr>
            <a:spLocks noGrp="1"/>
          </p:cNvSpPr>
          <p:nvPr>
            <p:ph type="sldNum" sz="quarter" idx="4294967295"/>
          </p:nvPr>
        </p:nvSpPr>
        <p:spPr bwMode="auto">
          <a:xfrm>
            <a:off x="3884756" y="8685553"/>
            <a:ext cx="2971697" cy="456888"/>
          </a:xfrm>
          <a:prstGeom prst="rect">
            <a:avLst/>
          </a:prstGeom>
          <a:noFill/>
          <a:ln>
            <a:miter lim="800000"/>
            <a:headEnd/>
            <a:tailEnd/>
          </a:ln>
        </p:spPr>
        <p:txBody>
          <a:bodyPr lIns="89842" tIns="44922" rIns="89842" bIns="44922"/>
          <a:lstStyle/>
          <a:p>
            <a:pPr algn="ctr" eaLnBrk="0" hangingPunct="0"/>
            <a:fld id="{6BB2F47E-F193-4D70-B546-24E07DA967B7}" type="slidenum">
              <a:rPr lang="en-US"/>
              <a:pPr algn="ctr" eaLnBrk="0" hangingPunct="0"/>
              <a:t>19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3700" y="693738"/>
            <a:ext cx="6070600" cy="3414712"/>
          </a:xfrm>
        </p:spPr>
      </p:sp>
      <p:sp>
        <p:nvSpPr>
          <p:cNvPr id="3" name="Notes Placeholder 2"/>
          <p:cNvSpPr>
            <a:spLocks noGrp="1"/>
          </p:cNvSpPr>
          <p:nvPr>
            <p:ph type="body" idx="1"/>
          </p:nvPr>
        </p:nvSpPr>
        <p:spPr/>
        <p:txBody>
          <a:bodyPr>
            <a:normAutofit/>
          </a:bodyPr>
          <a:lstStyle/>
          <a:p>
            <a:endParaRPr lang="en-US" dirty="0"/>
          </a:p>
        </p:txBody>
      </p:sp>
    </p:spTree>
    <p:extLst>
      <p:ext uri="{BB962C8B-B14F-4D97-AF65-F5344CB8AC3E}">
        <p14:creationId xmlns:p14="http://schemas.microsoft.com/office/powerpoint/2010/main" val="1080436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65146C-2381-E845-AEC8-0B41B4187267}" type="slidenum">
              <a:rPr lang="en-US" smtClean="0"/>
              <a:pPr/>
              <a:t>23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D13E564-DB54-9B44-B6B0-B17C03A40BB6}"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547646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65146C-2381-E845-AEC8-0B41B4187267}" type="slidenum">
              <a:rPr lang="en-US" smtClean="0"/>
              <a:pPr/>
              <a:t>26</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65146C-2381-E845-AEC8-0B41B4187267}" type="slidenum">
              <a:rPr lang="en-US" smtClean="0"/>
              <a:pPr/>
              <a:t>28</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sz="800" i="1" kern="1200" dirty="0">
                <a:solidFill>
                  <a:srgbClr val="000090"/>
                </a:solidFill>
                <a:latin typeface="Arial" charset="0"/>
                <a:ea typeface="ＭＳ Ｐゴシック" charset="0"/>
                <a:cs typeface="ＭＳ Ｐゴシック" charset="0"/>
              </a:rPr>
              <a:t>Example of a 2-resonance analysis in </a:t>
            </a:r>
          </a:p>
          <a:p>
            <a:r>
              <a:rPr lang="en-US" sz="800" i="1" kern="1200" dirty="0">
                <a:solidFill>
                  <a:srgbClr val="000090"/>
                </a:solidFill>
                <a:latin typeface="Arial" charset="0"/>
                <a:ea typeface="ＭＳ Ｐゴシック" charset="0"/>
                <a:cs typeface="ＭＳ Ｐゴシック" charset="0"/>
              </a:rPr>
              <a:t>the </a:t>
            </a:r>
            <a:r>
              <a:rPr lang="en-US" sz="800" i="1" kern="1200" dirty="0" err="1">
                <a:solidFill>
                  <a:srgbClr val="000090"/>
                </a:solidFill>
                <a:latin typeface="Arial" charset="0"/>
                <a:ea typeface="ＭＳ Ｐゴシック" charset="0"/>
                <a:cs typeface="ＭＳ Ｐゴシック" charset="0"/>
              </a:rPr>
              <a:t>γp</a:t>
            </a:r>
            <a:r>
              <a:rPr lang="en-US" sz="800" i="1" kern="1200" dirty="0">
                <a:solidFill>
                  <a:srgbClr val="000090"/>
                </a:solidFill>
                <a:latin typeface="Arial" charset="0"/>
                <a:ea typeface="ＭＳ Ｐゴシック" charset="0"/>
                <a:cs typeface="ＭＳ Ｐゴシック" charset="0"/>
              </a:rPr>
              <a:t> -&gt; Nπ, KΣ, pπ</a:t>
            </a:r>
            <a:r>
              <a:rPr lang="en-US" sz="800" i="1" kern="1200" baseline="30000" dirty="0">
                <a:solidFill>
                  <a:srgbClr val="000090"/>
                </a:solidFill>
                <a:latin typeface="Arial" charset="0"/>
                <a:ea typeface="ＭＳ Ｐゴシック" charset="0"/>
                <a:cs typeface="ＭＳ Ｐゴシック" charset="0"/>
              </a:rPr>
              <a:t>0</a:t>
            </a:r>
            <a:r>
              <a:rPr lang="en-US" sz="800" i="1" kern="1200" dirty="0">
                <a:solidFill>
                  <a:srgbClr val="000090"/>
                </a:solidFill>
                <a:latin typeface="Arial" charset="0"/>
                <a:ea typeface="ＭＳ Ｐゴシック" charset="0"/>
                <a:cs typeface="ＭＳ Ｐゴシック" charset="0"/>
              </a:rPr>
              <a:t>π</a:t>
            </a:r>
            <a:r>
              <a:rPr lang="en-US" sz="800" i="1" kern="1200" baseline="30000" dirty="0">
                <a:solidFill>
                  <a:srgbClr val="000090"/>
                </a:solidFill>
                <a:latin typeface="Arial" charset="0"/>
                <a:ea typeface="ＭＳ Ｐゴシック" charset="0"/>
                <a:cs typeface="ＭＳ Ｐゴシック" charset="0"/>
              </a:rPr>
              <a:t>0</a:t>
            </a:r>
            <a:r>
              <a:rPr lang="en-US" sz="800" i="1" kern="1200" dirty="0">
                <a:solidFill>
                  <a:srgbClr val="000090"/>
                </a:solidFill>
                <a:latin typeface="Arial" charset="0"/>
                <a:ea typeface="ＭＳ Ｐゴシック" charset="0"/>
                <a:cs typeface="ＭＳ Ｐゴシック" charset="0"/>
              </a:rPr>
              <a:t>, pπ</a:t>
            </a:r>
            <a:r>
              <a:rPr lang="en-US" sz="800" i="1" kern="1200" baseline="30000" dirty="0">
                <a:solidFill>
                  <a:srgbClr val="000090"/>
                </a:solidFill>
                <a:latin typeface="Arial" charset="0"/>
                <a:ea typeface="ＭＳ Ｐゴシック" charset="0"/>
                <a:cs typeface="ＭＳ Ｐゴシック" charset="0"/>
              </a:rPr>
              <a:t>0</a:t>
            </a:r>
            <a:r>
              <a:rPr lang="en-US" sz="800" i="1" kern="1200" dirty="0">
                <a:solidFill>
                  <a:srgbClr val="000090"/>
                </a:solidFill>
                <a:latin typeface="Arial" charset="0"/>
                <a:ea typeface="ＭＳ Ｐゴシック" charset="0"/>
                <a:cs typeface="ＭＳ Ｐゴシック" charset="0"/>
              </a:rPr>
              <a:t>η channels that involves all  available cross section and polarization observables. </a:t>
            </a:r>
          </a:p>
          <a:p>
            <a:endParaRPr lang="en-US" sz="800" kern="1200" dirty="0">
              <a:solidFill>
                <a:schemeClr val="tx1"/>
              </a:solidFill>
              <a:latin typeface="Arial" charset="0"/>
              <a:ea typeface="ＭＳ Ｐゴシック" charset="0"/>
              <a:cs typeface="ＭＳ Ｐゴシック" charset="0"/>
            </a:endParaRPr>
          </a:p>
          <a:p>
            <a:r>
              <a:rPr lang="en-US" sz="1050" kern="1200" dirty="0">
                <a:solidFill>
                  <a:schemeClr val="tx1"/>
                </a:solidFill>
                <a:latin typeface="Arial" charset="0"/>
                <a:ea typeface="ＭＳ Ｐゴシック" charset="0"/>
                <a:cs typeface="ＭＳ Ｐゴシック" charset="0"/>
              </a:rPr>
              <a:t>The Figure shows the χ</a:t>
            </a:r>
            <a:r>
              <a:rPr lang="en-US" sz="1050" kern="1200" baseline="30000" dirty="0">
                <a:solidFill>
                  <a:schemeClr val="tx1"/>
                </a:solidFill>
                <a:latin typeface="Arial" charset="0"/>
                <a:ea typeface="ＭＳ Ｐゴシック" charset="0"/>
                <a:cs typeface="ＭＳ Ｐゴシック" charset="0"/>
              </a:rPr>
              <a:t>2</a:t>
            </a:r>
            <a:r>
              <a:rPr lang="en-US" sz="1050" kern="1200" dirty="0">
                <a:solidFill>
                  <a:schemeClr val="tx1"/>
                </a:solidFill>
                <a:latin typeface="Arial" charset="0"/>
                <a:ea typeface="ＭＳ Ｐゴシック" charset="0"/>
                <a:cs typeface="ＭＳ Ｐゴシック" charset="0"/>
              </a:rPr>
              <a:t> difference  Δχ</a:t>
            </a:r>
            <a:r>
              <a:rPr lang="en-US" sz="1050" kern="1200" baseline="30000" dirty="0">
                <a:solidFill>
                  <a:schemeClr val="tx1"/>
                </a:solidFill>
                <a:latin typeface="Arial" charset="0"/>
                <a:ea typeface="ＭＳ Ｐゴシック" charset="0"/>
                <a:cs typeface="ＭＳ Ｐゴシック" charset="0"/>
              </a:rPr>
              <a:t>2</a:t>
            </a:r>
            <a:r>
              <a:rPr lang="en-US" sz="1050" kern="1200" dirty="0">
                <a:solidFill>
                  <a:schemeClr val="tx1"/>
                </a:solidFill>
                <a:latin typeface="Arial" charset="0"/>
                <a:ea typeface="ＭＳ Ｐゴシック" charset="0"/>
                <a:cs typeface="ＭＳ Ｐゴシック" charset="0"/>
              </a:rPr>
              <a:t> when a new state </a:t>
            </a:r>
            <a:r>
              <a:rPr lang="en-US" sz="1050" kern="1200" dirty="0" err="1">
                <a:solidFill>
                  <a:schemeClr val="tx1"/>
                </a:solidFill>
                <a:latin typeface="Arial" charset="0"/>
                <a:ea typeface="ＭＳ Ｐゴシック" charset="0"/>
                <a:cs typeface="ＭＳ Ｐゴシック" charset="0"/>
              </a:rPr>
              <a:t>Δ</a:t>
            </a:r>
            <a:r>
              <a:rPr lang="en-US" sz="1050" kern="1200" dirty="0">
                <a:solidFill>
                  <a:schemeClr val="tx1"/>
                </a:solidFill>
                <a:latin typeface="Arial" charset="0"/>
                <a:ea typeface="ＭＳ Ｐゴシック" charset="0"/>
                <a:cs typeface="ＭＳ Ｐゴシック" charset="0"/>
              </a:rPr>
              <a:t>(M</a:t>
            </a:r>
            <a:r>
              <a:rPr lang="en-US" sz="1050" kern="1200" baseline="-25000" dirty="0">
                <a:solidFill>
                  <a:schemeClr val="tx1"/>
                </a:solidFill>
                <a:latin typeface="Arial" charset="0"/>
                <a:ea typeface="ＭＳ Ｐゴシック" charset="0"/>
                <a:cs typeface="ＭＳ Ｐゴシック" charset="0"/>
              </a:rPr>
              <a:t>R</a:t>
            </a:r>
            <a:r>
              <a:rPr lang="en-US" sz="1050" kern="1200" dirty="0">
                <a:solidFill>
                  <a:schemeClr val="tx1"/>
                </a:solidFill>
                <a:latin typeface="Arial" charset="0"/>
                <a:ea typeface="ＭＳ Ｐゴシック" charset="0"/>
                <a:cs typeface="ＭＳ Ｐゴシック" charset="0"/>
              </a:rPr>
              <a:t>)7/2</a:t>
            </a:r>
            <a:r>
              <a:rPr lang="en-US" sz="1050" kern="1200" baseline="30000" dirty="0">
                <a:solidFill>
                  <a:schemeClr val="tx1"/>
                </a:solidFill>
                <a:latin typeface="Arial" charset="0"/>
                <a:ea typeface="ＭＳ Ｐゴシック" charset="0"/>
                <a:cs typeface="ＭＳ Ｐゴシック" charset="0"/>
              </a:rPr>
              <a:t>+</a:t>
            </a:r>
            <a:r>
              <a:rPr lang="en-US" sz="1050" kern="1200" dirty="0">
                <a:solidFill>
                  <a:schemeClr val="tx1"/>
                </a:solidFill>
                <a:latin typeface="Arial" charset="0"/>
                <a:ea typeface="ＭＳ Ｐゴシック" charset="0"/>
                <a:cs typeface="ＭＳ Ｐゴシック" charset="0"/>
              </a:rPr>
              <a:t> (full line) or </a:t>
            </a:r>
            <a:r>
              <a:rPr lang="en-US" sz="1050" kern="1200" dirty="0" err="1">
                <a:solidFill>
                  <a:schemeClr val="tx1"/>
                </a:solidFill>
                <a:latin typeface="Arial" charset="0"/>
                <a:ea typeface="ＭＳ Ｐゴシック" charset="0"/>
                <a:cs typeface="ＭＳ Ｐゴシック" charset="0"/>
              </a:rPr>
              <a:t>Δ</a:t>
            </a:r>
            <a:r>
              <a:rPr lang="en-US" sz="1050" kern="1200" dirty="0">
                <a:solidFill>
                  <a:schemeClr val="tx1"/>
                </a:solidFill>
                <a:latin typeface="Arial" charset="0"/>
                <a:ea typeface="ＭＳ Ｐゴシック" charset="0"/>
                <a:cs typeface="ＭＳ Ｐゴシック" charset="0"/>
              </a:rPr>
              <a:t>(M</a:t>
            </a:r>
            <a:r>
              <a:rPr lang="en-US" sz="1050" kern="1200" baseline="-25000" dirty="0">
                <a:solidFill>
                  <a:schemeClr val="tx1"/>
                </a:solidFill>
                <a:latin typeface="Arial" charset="0"/>
                <a:ea typeface="ＭＳ Ｐゴシック" charset="0"/>
                <a:cs typeface="ＭＳ Ｐゴシック" charset="0"/>
              </a:rPr>
              <a:t>R</a:t>
            </a:r>
            <a:r>
              <a:rPr lang="en-US" sz="1050" kern="1200" dirty="0">
                <a:solidFill>
                  <a:schemeClr val="tx1"/>
                </a:solidFill>
                <a:latin typeface="Arial" charset="0"/>
                <a:ea typeface="ＭＳ Ｐゴシック" charset="0"/>
                <a:cs typeface="ＭＳ Ｐゴシック" charset="0"/>
              </a:rPr>
              <a:t>)7/2</a:t>
            </a:r>
            <a:r>
              <a:rPr lang="en-US" sz="1050" kern="1200" baseline="30000" dirty="0">
                <a:solidFill>
                  <a:schemeClr val="tx1"/>
                </a:solidFill>
                <a:latin typeface="Arial" charset="0"/>
                <a:ea typeface="ＭＳ Ｐゴシック" charset="0"/>
                <a:cs typeface="ＭＳ Ｐゴシック" charset="0"/>
              </a:rPr>
              <a:t>-</a:t>
            </a:r>
            <a:r>
              <a:rPr lang="en-US" sz="1050" kern="1200" dirty="0">
                <a:solidFill>
                  <a:schemeClr val="tx1"/>
                </a:solidFill>
                <a:latin typeface="Arial" charset="0"/>
                <a:ea typeface="ＭＳ Ｐゴシック" charset="0"/>
                <a:cs typeface="ＭＳ Ｐゴシック" charset="0"/>
              </a:rPr>
              <a:t> (dashed line) are added, and the resonance mass M</a:t>
            </a:r>
            <a:r>
              <a:rPr lang="en-US" sz="1050" kern="1200" baseline="-25000" dirty="0">
                <a:solidFill>
                  <a:schemeClr val="tx1"/>
                </a:solidFill>
                <a:latin typeface="Arial" charset="0"/>
                <a:ea typeface="ＭＳ Ｐゴシック" charset="0"/>
                <a:cs typeface="ＭＳ Ｐゴシック" charset="0"/>
              </a:rPr>
              <a:t>R</a:t>
            </a:r>
            <a:r>
              <a:rPr lang="en-US" sz="1050" kern="1200" dirty="0">
                <a:solidFill>
                  <a:schemeClr val="tx1"/>
                </a:solidFill>
                <a:latin typeface="Arial" charset="0"/>
                <a:ea typeface="ＭＳ Ｐゴシック" charset="0"/>
                <a:cs typeface="ＭＳ Ｐゴシック" charset="0"/>
              </a:rPr>
              <a:t> is scanned in a large range. The fit includes the full known spectrum of resonances except the one in question. The existence of the state near 1900 MeV (a well known state) is confirmed and a new (missing) state near 2200 MeV is evident. </a:t>
            </a:r>
          </a:p>
          <a:p>
            <a:endParaRPr lang="en-US" sz="1050" kern="1200" dirty="0">
              <a:solidFill>
                <a:schemeClr val="tx1"/>
              </a:solidFill>
              <a:latin typeface="Arial" charset="0"/>
              <a:ea typeface="ＭＳ Ｐゴシック" charset="0"/>
              <a:cs typeface="ＭＳ Ｐゴシック" charset="0"/>
            </a:endParaRPr>
          </a:p>
          <a:p>
            <a:r>
              <a:rPr lang="en-US" sz="1050" kern="1200" dirty="0">
                <a:solidFill>
                  <a:schemeClr val="tx1"/>
                </a:solidFill>
                <a:latin typeface="Arial" charset="0"/>
                <a:ea typeface="ＭＳ Ｐゴシック" charset="0"/>
                <a:cs typeface="ＭＳ Ｐゴシック" charset="0"/>
              </a:rPr>
              <a:t>(The Δχ</a:t>
            </a:r>
            <a:r>
              <a:rPr lang="en-US" sz="1050" kern="1200" baseline="30000" dirty="0">
                <a:solidFill>
                  <a:schemeClr val="tx1"/>
                </a:solidFill>
                <a:latin typeface="Arial" charset="0"/>
                <a:ea typeface="ＭＳ Ｐゴシック" charset="0"/>
                <a:cs typeface="ＭＳ Ｐゴシック" charset="0"/>
              </a:rPr>
              <a:t>2 </a:t>
            </a:r>
            <a:r>
              <a:rPr lang="en-US" sz="1050" kern="1200" dirty="0">
                <a:solidFill>
                  <a:schemeClr val="tx1"/>
                </a:solidFill>
                <a:latin typeface="Arial" charset="0"/>
                <a:ea typeface="ＭＳ Ｐゴシック" charset="0"/>
                <a:cs typeface="ＭＳ Ｐゴシック" charset="0"/>
              </a:rPr>
              <a:t>is normalized to 0 at the minimum for better comparison, and two different y scales are used for the two resonance scans.)</a:t>
            </a:r>
          </a:p>
          <a:p>
            <a:endParaRPr lang="it-IT" dirty="0"/>
          </a:p>
        </p:txBody>
      </p:sp>
      <p:sp>
        <p:nvSpPr>
          <p:cNvPr id="4" name="Segnaposto piè di pagina 3"/>
          <p:cNvSpPr>
            <a:spLocks noGrp="1"/>
          </p:cNvSpPr>
          <p:nvPr>
            <p:ph type="ftr" sz="quarter" idx="10"/>
          </p:nvPr>
        </p:nvSpPr>
        <p:spPr/>
        <p:txBody>
          <a:bodyPr/>
          <a:lstStyle/>
          <a:p>
            <a:r>
              <a:rPr lang="en-US"/>
              <a:t>Annalisa D'Angelo - The Baryon Spectroscopy program at Jlab</a:t>
            </a:r>
          </a:p>
        </p:txBody>
      </p:sp>
      <p:sp>
        <p:nvSpPr>
          <p:cNvPr id="5" name="Segnaposto numero diapositiva 4"/>
          <p:cNvSpPr>
            <a:spLocks noGrp="1"/>
          </p:cNvSpPr>
          <p:nvPr>
            <p:ph type="sldNum" sz="quarter" idx="11"/>
          </p:nvPr>
        </p:nvSpPr>
        <p:spPr/>
        <p:txBody>
          <a:bodyPr/>
          <a:lstStyle/>
          <a:p>
            <a:fld id="{13F845E0-32E9-9948-A60B-2F8D6AAAFCD0}" type="slidenum">
              <a:rPr lang="en-US" smtClean="0"/>
              <a:pPr/>
              <a:t>29</a:t>
            </a:fld>
            <a:endParaRPr lang="en-US"/>
          </a:p>
        </p:txBody>
      </p:sp>
    </p:spTree>
    <p:extLst>
      <p:ext uri="{BB962C8B-B14F-4D97-AF65-F5344CB8AC3E}">
        <p14:creationId xmlns:p14="http://schemas.microsoft.com/office/powerpoint/2010/main" val="19035048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65146C-2381-E845-AEC8-0B41B4187267}" type="slidenum">
              <a:rPr lang="en-US" smtClean="0"/>
              <a:pPr/>
              <a:t>34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465146C-2381-E845-AEC8-0B41B4187267}" type="slidenum">
              <a:rPr lang="en-US" smtClean="0"/>
              <a:pPr/>
              <a:t>35</a:t>
            </a:fld>
            <a:endParaRPr lang="en-US"/>
          </a:p>
        </p:txBody>
      </p:sp>
    </p:spTree>
    <p:extLst>
      <p:ext uri="{BB962C8B-B14F-4D97-AF65-F5344CB8AC3E}">
        <p14:creationId xmlns:p14="http://schemas.microsoft.com/office/powerpoint/2010/main" val="32400466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361BC-925F-ED4D-A273-9CA14E890D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BA2EA7-067F-7FAC-573D-51CCD87EFE9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6D7CBA2-06BF-9A42-C5BE-2C8E86696190}"/>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8C4FD21F-095E-8667-6A58-135A20AA3147}"/>
              </a:ext>
            </a:extLst>
          </p:cNvPr>
          <p:cNvSpPr>
            <a:spLocks noGrp="1"/>
          </p:cNvSpPr>
          <p:nvPr>
            <p:ph type="sldNum" sz="quarter" idx="10"/>
          </p:nvPr>
        </p:nvSpPr>
        <p:spPr/>
        <p:txBody>
          <a:bodyPr/>
          <a:lstStyle/>
          <a:p>
            <a:fld id="{B465146C-2381-E845-AEC8-0B41B4187267}" type="slidenum">
              <a:rPr lang="en-US" smtClean="0"/>
              <a:pPr/>
              <a:t>37</a:t>
            </a:fld>
            <a:endParaRPr lang="en-US"/>
          </a:p>
        </p:txBody>
      </p:sp>
    </p:spTree>
    <p:extLst>
      <p:ext uri="{BB962C8B-B14F-4D97-AF65-F5344CB8AC3E}">
        <p14:creationId xmlns:p14="http://schemas.microsoft.com/office/powerpoint/2010/main" val="5785149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465146C-2381-E845-AEC8-0B41B4187267}" type="slidenum">
              <a:rPr lang="en-US" smtClean="0"/>
              <a:pPr/>
              <a:t>38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1597819"/>
            <a:ext cx="7772400" cy="1102519"/>
          </a:xfrm>
        </p:spPr>
        <p:txBody>
          <a:bodyPr/>
          <a:lstStyle/>
          <a:p>
            <a:r>
              <a:rPr lang="it-IT"/>
              <a:t>Fare clic per modificare stile</a:t>
            </a:r>
          </a:p>
        </p:txBody>
      </p:sp>
      <p:sp>
        <p:nvSpPr>
          <p:cNvPr id="3" name="Sottotitolo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a:xfrm>
            <a:off x="457200" y="4767263"/>
            <a:ext cx="2133600" cy="273844"/>
          </a:xfrm>
          <a:prstGeom prst="rect">
            <a:avLst/>
          </a:prstGeom>
        </p:spPr>
        <p:txBody>
          <a:bodyPr/>
          <a:lstStyle/>
          <a:p>
            <a:endParaRPr lang="it-IT"/>
          </a:p>
        </p:txBody>
      </p:sp>
      <p:sp>
        <p:nvSpPr>
          <p:cNvPr id="5" name="Segnaposto piè di pagina 4"/>
          <p:cNvSpPr>
            <a:spLocks noGrp="1"/>
          </p:cNvSpPr>
          <p:nvPr>
            <p:ph type="ftr" sz="quarter" idx="11"/>
          </p:nvPr>
        </p:nvSpPr>
        <p:spPr/>
        <p:txBody>
          <a:bodyPr/>
          <a:lstStyle/>
          <a:p>
            <a:r>
              <a:rPr lang="it-IT"/>
              <a:t>NSTAR 2026 -  September 7 - 11  2026  - Annalisa D’Angelo </a:t>
            </a:r>
          </a:p>
        </p:txBody>
      </p:sp>
      <p:sp>
        <p:nvSpPr>
          <p:cNvPr id="6" name="Segnaposto numero diapositiva 5"/>
          <p:cNvSpPr>
            <a:spLocks noGrp="1"/>
          </p:cNvSpPr>
          <p:nvPr>
            <p:ph type="sldNum" sz="quarter" idx="12"/>
          </p:nvPr>
        </p:nvSpPr>
        <p:spPr/>
        <p:txBody>
          <a:bodyPr/>
          <a:lstStyle/>
          <a:p>
            <a:fld id="{E33505E3-9B21-8742-B4DC-5DD2FCC133AE}" type="slidenum">
              <a:rPr lang="it-IT" smtClean="0"/>
              <a:t>‹N›</a:t>
            </a:fld>
            <a:endParaRPr lang="it-IT"/>
          </a:p>
        </p:txBody>
      </p:sp>
    </p:spTree>
    <p:extLst>
      <p:ext uri="{BB962C8B-B14F-4D97-AF65-F5344CB8AC3E}">
        <p14:creationId xmlns:p14="http://schemas.microsoft.com/office/powerpoint/2010/main" val="432261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a:xfrm>
            <a:off x="457200" y="4767263"/>
            <a:ext cx="2133600" cy="273844"/>
          </a:xfrm>
          <a:prstGeom prst="rect">
            <a:avLst/>
          </a:prstGeom>
        </p:spPr>
        <p:txBody>
          <a:bodyPr/>
          <a:lstStyle/>
          <a:p>
            <a:endParaRPr lang="it-IT"/>
          </a:p>
        </p:txBody>
      </p:sp>
      <p:sp>
        <p:nvSpPr>
          <p:cNvPr id="5" name="Segnaposto piè di pagina 4"/>
          <p:cNvSpPr>
            <a:spLocks noGrp="1"/>
          </p:cNvSpPr>
          <p:nvPr>
            <p:ph type="ftr" sz="quarter" idx="11"/>
          </p:nvPr>
        </p:nvSpPr>
        <p:spPr/>
        <p:txBody>
          <a:bodyPr/>
          <a:lstStyle/>
          <a:p>
            <a:r>
              <a:rPr lang="it-IT"/>
              <a:t>NSTAR 2026 -  September 7 - 11  2026  - Annalisa D’Angelo </a:t>
            </a:r>
          </a:p>
        </p:txBody>
      </p:sp>
      <p:sp>
        <p:nvSpPr>
          <p:cNvPr id="6" name="Segnaposto numero diapositiva 5"/>
          <p:cNvSpPr>
            <a:spLocks noGrp="1"/>
          </p:cNvSpPr>
          <p:nvPr>
            <p:ph type="sldNum" sz="quarter" idx="12"/>
          </p:nvPr>
        </p:nvSpPr>
        <p:spPr/>
        <p:txBody>
          <a:bodyPr/>
          <a:lstStyle/>
          <a:p>
            <a:fld id="{E33505E3-9B21-8742-B4DC-5DD2FCC133AE}" type="slidenum">
              <a:rPr lang="it-IT" smtClean="0"/>
              <a:t>‹N›</a:t>
            </a:fld>
            <a:endParaRPr lang="it-IT"/>
          </a:p>
        </p:txBody>
      </p:sp>
    </p:spTree>
    <p:extLst>
      <p:ext uri="{BB962C8B-B14F-4D97-AF65-F5344CB8AC3E}">
        <p14:creationId xmlns:p14="http://schemas.microsoft.com/office/powerpoint/2010/main" val="3766227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3305176"/>
            <a:ext cx="7772400" cy="1021556"/>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a:xfrm>
            <a:off x="457200" y="4767263"/>
            <a:ext cx="2133600" cy="273844"/>
          </a:xfrm>
          <a:prstGeom prst="rect">
            <a:avLst/>
          </a:prstGeom>
        </p:spPr>
        <p:txBody>
          <a:bodyPr/>
          <a:lstStyle/>
          <a:p>
            <a:endParaRPr lang="it-IT"/>
          </a:p>
        </p:txBody>
      </p:sp>
      <p:sp>
        <p:nvSpPr>
          <p:cNvPr id="5" name="Segnaposto piè di pagina 4"/>
          <p:cNvSpPr>
            <a:spLocks noGrp="1"/>
          </p:cNvSpPr>
          <p:nvPr>
            <p:ph type="ftr" sz="quarter" idx="11"/>
          </p:nvPr>
        </p:nvSpPr>
        <p:spPr/>
        <p:txBody>
          <a:bodyPr/>
          <a:lstStyle/>
          <a:p>
            <a:r>
              <a:rPr lang="it-IT"/>
              <a:t>NSTAR 2026 -  September 7 - 11  2026  - Annalisa D’Angelo </a:t>
            </a:r>
          </a:p>
        </p:txBody>
      </p:sp>
      <p:sp>
        <p:nvSpPr>
          <p:cNvPr id="6" name="Segnaposto numero diapositiva 5"/>
          <p:cNvSpPr>
            <a:spLocks noGrp="1"/>
          </p:cNvSpPr>
          <p:nvPr>
            <p:ph type="sldNum" sz="quarter" idx="12"/>
          </p:nvPr>
        </p:nvSpPr>
        <p:spPr/>
        <p:txBody>
          <a:bodyPr/>
          <a:lstStyle/>
          <a:p>
            <a:fld id="{E33505E3-9B21-8742-B4DC-5DD2FCC133AE}" type="slidenum">
              <a:rPr lang="it-IT" smtClean="0"/>
              <a:t>‹N›</a:t>
            </a:fld>
            <a:endParaRPr lang="it-IT"/>
          </a:p>
        </p:txBody>
      </p:sp>
    </p:spTree>
    <p:extLst>
      <p:ext uri="{BB962C8B-B14F-4D97-AF65-F5344CB8AC3E}">
        <p14:creationId xmlns:p14="http://schemas.microsoft.com/office/powerpoint/2010/main" val="30555009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a:xfrm>
            <a:off x="457200" y="4767263"/>
            <a:ext cx="2133600" cy="273844"/>
          </a:xfrm>
          <a:prstGeom prst="rect">
            <a:avLst/>
          </a:prstGeom>
        </p:spPr>
        <p:txBody>
          <a:bodyPr/>
          <a:lstStyle/>
          <a:p>
            <a:endParaRPr lang="it-IT"/>
          </a:p>
        </p:txBody>
      </p:sp>
      <p:sp>
        <p:nvSpPr>
          <p:cNvPr id="6" name="Segnaposto piè di pagina 5"/>
          <p:cNvSpPr>
            <a:spLocks noGrp="1"/>
          </p:cNvSpPr>
          <p:nvPr>
            <p:ph type="ftr" sz="quarter" idx="11"/>
          </p:nvPr>
        </p:nvSpPr>
        <p:spPr/>
        <p:txBody>
          <a:bodyPr/>
          <a:lstStyle/>
          <a:p>
            <a:r>
              <a:rPr lang="it-IT"/>
              <a:t>NSTAR 2026 -  September 7 - 11  2026  - Annalisa D’Angelo </a:t>
            </a:r>
          </a:p>
        </p:txBody>
      </p:sp>
      <p:sp>
        <p:nvSpPr>
          <p:cNvPr id="7" name="Segnaposto numero diapositiva 6"/>
          <p:cNvSpPr>
            <a:spLocks noGrp="1"/>
          </p:cNvSpPr>
          <p:nvPr>
            <p:ph type="sldNum" sz="quarter" idx="12"/>
          </p:nvPr>
        </p:nvSpPr>
        <p:spPr/>
        <p:txBody>
          <a:bodyPr/>
          <a:lstStyle/>
          <a:p>
            <a:fld id="{E33505E3-9B21-8742-B4DC-5DD2FCC133AE}" type="slidenum">
              <a:rPr lang="it-IT" smtClean="0"/>
              <a:t>‹N›</a:t>
            </a:fld>
            <a:endParaRPr lang="it-IT"/>
          </a:p>
        </p:txBody>
      </p:sp>
    </p:spTree>
    <p:extLst>
      <p:ext uri="{BB962C8B-B14F-4D97-AF65-F5344CB8AC3E}">
        <p14:creationId xmlns:p14="http://schemas.microsoft.com/office/powerpoint/2010/main" val="1262767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05979"/>
            <a:ext cx="8229600" cy="857250"/>
          </a:xfrm>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a:xfrm>
            <a:off x="457200" y="4767263"/>
            <a:ext cx="2133600" cy="273844"/>
          </a:xfrm>
          <a:prstGeom prst="rect">
            <a:avLst/>
          </a:prstGeom>
        </p:spPr>
        <p:txBody>
          <a:bodyPr/>
          <a:lstStyle/>
          <a:p>
            <a:endParaRPr lang="it-IT"/>
          </a:p>
        </p:txBody>
      </p:sp>
      <p:sp>
        <p:nvSpPr>
          <p:cNvPr id="8" name="Segnaposto piè di pagina 7"/>
          <p:cNvSpPr>
            <a:spLocks noGrp="1"/>
          </p:cNvSpPr>
          <p:nvPr>
            <p:ph type="ftr" sz="quarter" idx="11"/>
          </p:nvPr>
        </p:nvSpPr>
        <p:spPr/>
        <p:txBody>
          <a:bodyPr/>
          <a:lstStyle/>
          <a:p>
            <a:r>
              <a:rPr lang="it-IT"/>
              <a:t>NSTAR 2026 -  September 7 - 11  2026  - Annalisa D’Angelo </a:t>
            </a:r>
          </a:p>
        </p:txBody>
      </p:sp>
      <p:sp>
        <p:nvSpPr>
          <p:cNvPr id="9" name="Segnaposto numero diapositiva 8"/>
          <p:cNvSpPr>
            <a:spLocks noGrp="1"/>
          </p:cNvSpPr>
          <p:nvPr>
            <p:ph type="sldNum" sz="quarter" idx="12"/>
          </p:nvPr>
        </p:nvSpPr>
        <p:spPr/>
        <p:txBody>
          <a:bodyPr/>
          <a:lstStyle/>
          <a:p>
            <a:fld id="{E33505E3-9B21-8742-B4DC-5DD2FCC133AE}" type="slidenum">
              <a:rPr lang="it-IT" smtClean="0"/>
              <a:t>‹N›</a:t>
            </a:fld>
            <a:endParaRPr lang="it-IT"/>
          </a:p>
        </p:txBody>
      </p:sp>
    </p:spTree>
    <p:extLst>
      <p:ext uri="{BB962C8B-B14F-4D97-AF65-F5344CB8AC3E}">
        <p14:creationId xmlns:p14="http://schemas.microsoft.com/office/powerpoint/2010/main" val="1355775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a:xfrm>
            <a:off x="457200" y="4767263"/>
            <a:ext cx="2133600" cy="273844"/>
          </a:xfrm>
          <a:prstGeom prst="rect">
            <a:avLst/>
          </a:prstGeom>
        </p:spPr>
        <p:txBody>
          <a:bodyPr/>
          <a:lstStyle/>
          <a:p>
            <a:endParaRPr lang="it-IT"/>
          </a:p>
        </p:txBody>
      </p:sp>
      <p:sp>
        <p:nvSpPr>
          <p:cNvPr id="4" name="Segnaposto piè di pagina 3"/>
          <p:cNvSpPr>
            <a:spLocks noGrp="1"/>
          </p:cNvSpPr>
          <p:nvPr>
            <p:ph type="ftr" sz="quarter" idx="11"/>
          </p:nvPr>
        </p:nvSpPr>
        <p:spPr/>
        <p:txBody>
          <a:bodyPr/>
          <a:lstStyle/>
          <a:p>
            <a:r>
              <a:rPr lang="it-IT"/>
              <a:t>NSTAR 2026 -  September 7 - 11  2026  - Annalisa D’Angelo </a:t>
            </a:r>
          </a:p>
        </p:txBody>
      </p:sp>
      <p:sp>
        <p:nvSpPr>
          <p:cNvPr id="5" name="Segnaposto numero diapositiva 4"/>
          <p:cNvSpPr>
            <a:spLocks noGrp="1"/>
          </p:cNvSpPr>
          <p:nvPr>
            <p:ph type="sldNum" sz="quarter" idx="12"/>
          </p:nvPr>
        </p:nvSpPr>
        <p:spPr/>
        <p:txBody>
          <a:bodyPr/>
          <a:lstStyle/>
          <a:p>
            <a:fld id="{E33505E3-9B21-8742-B4DC-5DD2FCC133AE}" type="slidenum">
              <a:rPr lang="it-IT" smtClean="0"/>
              <a:t>‹N›</a:t>
            </a:fld>
            <a:endParaRPr lang="it-IT"/>
          </a:p>
        </p:txBody>
      </p:sp>
    </p:spTree>
    <p:extLst>
      <p:ext uri="{BB962C8B-B14F-4D97-AF65-F5344CB8AC3E}">
        <p14:creationId xmlns:p14="http://schemas.microsoft.com/office/powerpoint/2010/main" val="42030633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a:xfrm>
            <a:off x="457200" y="4767263"/>
            <a:ext cx="2133600" cy="273844"/>
          </a:xfrm>
          <a:prstGeom prst="rect">
            <a:avLst/>
          </a:prstGeom>
        </p:spPr>
        <p:txBody>
          <a:bodyPr/>
          <a:lstStyle/>
          <a:p>
            <a:endParaRPr lang="it-IT"/>
          </a:p>
        </p:txBody>
      </p:sp>
      <p:sp>
        <p:nvSpPr>
          <p:cNvPr id="3" name="Segnaposto piè di pagina 2"/>
          <p:cNvSpPr>
            <a:spLocks noGrp="1"/>
          </p:cNvSpPr>
          <p:nvPr>
            <p:ph type="ftr" sz="quarter" idx="11"/>
          </p:nvPr>
        </p:nvSpPr>
        <p:spPr/>
        <p:txBody>
          <a:bodyPr/>
          <a:lstStyle/>
          <a:p>
            <a:r>
              <a:rPr lang="it-IT"/>
              <a:t>NSTAR 2026 -  September 7 - 11  2026  - Annalisa D’Angelo </a:t>
            </a:r>
          </a:p>
        </p:txBody>
      </p:sp>
      <p:sp>
        <p:nvSpPr>
          <p:cNvPr id="4" name="Segnaposto numero diapositiva 3"/>
          <p:cNvSpPr>
            <a:spLocks noGrp="1"/>
          </p:cNvSpPr>
          <p:nvPr>
            <p:ph type="sldNum" sz="quarter" idx="12"/>
          </p:nvPr>
        </p:nvSpPr>
        <p:spPr/>
        <p:txBody>
          <a:bodyPr/>
          <a:lstStyle/>
          <a:p>
            <a:fld id="{E33505E3-9B21-8742-B4DC-5DD2FCC133AE}" type="slidenum">
              <a:rPr lang="it-IT" smtClean="0"/>
              <a:t>‹N›</a:t>
            </a:fld>
            <a:endParaRPr lang="it-IT"/>
          </a:p>
        </p:txBody>
      </p:sp>
    </p:spTree>
    <p:extLst>
      <p:ext uri="{BB962C8B-B14F-4D97-AF65-F5344CB8AC3E}">
        <p14:creationId xmlns:p14="http://schemas.microsoft.com/office/powerpoint/2010/main" val="30796137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1" y="204787"/>
            <a:ext cx="3008313" cy="871538"/>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a:xfrm>
            <a:off x="457200" y="4767263"/>
            <a:ext cx="2133600" cy="273844"/>
          </a:xfrm>
          <a:prstGeom prst="rect">
            <a:avLst/>
          </a:prstGeom>
        </p:spPr>
        <p:txBody>
          <a:bodyPr/>
          <a:lstStyle/>
          <a:p>
            <a:endParaRPr lang="it-IT"/>
          </a:p>
        </p:txBody>
      </p:sp>
      <p:sp>
        <p:nvSpPr>
          <p:cNvPr id="6" name="Segnaposto piè di pagina 5"/>
          <p:cNvSpPr>
            <a:spLocks noGrp="1"/>
          </p:cNvSpPr>
          <p:nvPr>
            <p:ph type="ftr" sz="quarter" idx="11"/>
          </p:nvPr>
        </p:nvSpPr>
        <p:spPr/>
        <p:txBody>
          <a:bodyPr/>
          <a:lstStyle/>
          <a:p>
            <a:r>
              <a:rPr lang="it-IT"/>
              <a:t>NSTAR 2026 -  September 7 - 11  2026  - Annalisa D’Angelo </a:t>
            </a:r>
          </a:p>
        </p:txBody>
      </p:sp>
      <p:sp>
        <p:nvSpPr>
          <p:cNvPr id="7" name="Segnaposto numero diapositiva 6"/>
          <p:cNvSpPr>
            <a:spLocks noGrp="1"/>
          </p:cNvSpPr>
          <p:nvPr>
            <p:ph type="sldNum" sz="quarter" idx="12"/>
          </p:nvPr>
        </p:nvSpPr>
        <p:spPr/>
        <p:txBody>
          <a:bodyPr/>
          <a:lstStyle/>
          <a:p>
            <a:fld id="{E33505E3-9B21-8742-B4DC-5DD2FCC133AE}" type="slidenum">
              <a:rPr lang="it-IT" smtClean="0"/>
              <a:t>‹N›</a:t>
            </a:fld>
            <a:endParaRPr lang="it-IT"/>
          </a:p>
        </p:txBody>
      </p:sp>
    </p:spTree>
    <p:extLst>
      <p:ext uri="{BB962C8B-B14F-4D97-AF65-F5344CB8AC3E}">
        <p14:creationId xmlns:p14="http://schemas.microsoft.com/office/powerpoint/2010/main" val="976485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3600450"/>
            <a:ext cx="5486400" cy="425054"/>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a:xfrm>
            <a:off x="457200" y="4767263"/>
            <a:ext cx="2133600" cy="273844"/>
          </a:xfrm>
          <a:prstGeom prst="rect">
            <a:avLst/>
          </a:prstGeom>
        </p:spPr>
        <p:txBody>
          <a:bodyPr/>
          <a:lstStyle/>
          <a:p>
            <a:endParaRPr lang="it-IT"/>
          </a:p>
        </p:txBody>
      </p:sp>
      <p:sp>
        <p:nvSpPr>
          <p:cNvPr id="6" name="Segnaposto piè di pagina 5"/>
          <p:cNvSpPr>
            <a:spLocks noGrp="1"/>
          </p:cNvSpPr>
          <p:nvPr>
            <p:ph type="ftr" sz="quarter" idx="11"/>
          </p:nvPr>
        </p:nvSpPr>
        <p:spPr/>
        <p:txBody>
          <a:bodyPr/>
          <a:lstStyle/>
          <a:p>
            <a:r>
              <a:rPr lang="it-IT"/>
              <a:t>NSTAR 2026 -  September 7 - 11  2026  - Annalisa D’Angelo </a:t>
            </a:r>
          </a:p>
        </p:txBody>
      </p:sp>
      <p:sp>
        <p:nvSpPr>
          <p:cNvPr id="7" name="Segnaposto numero diapositiva 6"/>
          <p:cNvSpPr>
            <a:spLocks noGrp="1"/>
          </p:cNvSpPr>
          <p:nvPr>
            <p:ph type="sldNum" sz="quarter" idx="12"/>
          </p:nvPr>
        </p:nvSpPr>
        <p:spPr/>
        <p:txBody>
          <a:bodyPr/>
          <a:lstStyle/>
          <a:p>
            <a:fld id="{E33505E3-9B21-8742-B4DC-5DD2FCC133AE}" type="slidenum">
              <a:rPr lang="it-IT" smtClean="0"/>
              <a:t>‹N›</a:t>
            </a:fld>
            <a:endParaRPr lang="it-IT"/>
          </a:p>
        </p:txBody>
      </p:sp>
    </p:spTree>
    <p:extLst>
      <p:ext uri="{BB962C8B-B14F-4D97-AF65-F5344CB8AC3E}">
        <p14:creationId xmlns:p14="http://schemas.microsoft.com/office/powerpoint/2010/main" val="1686504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a:xfrm>
            <a:off x="457200" y="4767263"/>
            <a:ext cx="2133600" cy="273844"/>
          </a:xfrm>
          <a:prstGeom prst="rect">
            <a:avLst/>
          </a:prstGeom>
        </p:spPr>
        <p:txBody>
          <a:bodyPr/>
          <a:lstStyle/>
          <a:p>
            <a:endParaRPr lang="it-IT"/>
          </a:p>
        </p:txBody>
      </p:sp>
      <p:sp>
        <p:nvSpPr>
          <p:cNvPr id="5" name="Segnaposto piè di pagina 4"/>
          <p:cNvSpPr>
            <a:spLocks noGrp="1"/>
          </p:cNvSpPr>
          <p:nvPr>
            <p:ph type="ftr" sz="quarter" idx="11"/>
          </p:nvPr>
        </p:nvSpPr>
        <p:spPr/>
        <p:txBody>
          <a:bodyPr/>
          <a:lstStyle/>
          <a:p>
            <a:r>
              <a:rPr lang="it-IT"/>
              <a:t>NSTAR 2026 -  September 7 - 11  2026  - Annalisa D’Angelo </a:t>
            </a:r>
          </a:p>
        </p:txBody>
      </p:sp>
      <p:sp>
        <p:nvSpPr>
          <p:cNvPr id="6" name="Segnaposto numero diapositiva 5"/>
          <p:cNvSpPr>
            <a:spLocks noGrp="1"/>
          </p:cNvSpPr>
          <p:nvPr>
            <p:ph type="sldNum" sz="quarter" idx="12"/>
          </p:nvPr>
        </p:nvSpPr>
        <p:spPr/>
        <p:txBody>
          <a:bodyPr/>
          <a:lstStyle/>
          <a:p>
            <a:fld id="{E33505E3-9B21-8742-B4DC-5DD2FCC133AE}" type="slidenum">
              <a:rPr lang="it-IT" smtClean="0"/>
              <a:t>‹N›</a:t>
            </a:fld>
            <a:endParaRPr lang="it-IT"/>
          </a:p>
        </p:txBody>
      </p:sp>
    </p:spTree>
    <p:extLst>
      <p:ext uri="{BB962C8B-B14F-4D97-AF65-F5344CB8AC3E}">
        <p14:creationId xmlns:p14="http://schemas.microsoft.com/office/powerpoint/2010/main" val="1465490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154781"/>
            <a:ext cx="2057400" cy="3290888"/>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154781"/>
            <a:ext cx="6019800" cy="329088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a:xfrm>
            <a:off x="457200" y="4767263"/>
            <a:ext cx="2133600" cy="273844"/>
          </a:xfrm>
          <a:prstGeom prst="rect">
            <a:avLst/>
          </a:prstGeom>
        </p:spPr>
        <p:txBody>
          <a:bodyPr/>
          <a:lstStyle/>
          <a:p>
            <a:endParaRPr lang="it-IT"/>
          </a:p>
        </p:txBody>
      </p:sp>
      <p:sp>
        <p:nvSpPr>
          <p:cNvPr id="5" name="Segnaposto piè di pagina 4"/>
          <p:cNvSpPr>
            <a:spLocks noGrp="1"/>
          </p:cNvSpPr>
          <p:nvPr>
            <p:ph type="ftr" sz="quarter" idx="11"/>
          </p:nvPr>
        </p:nvSpPr>
        <p:spPr/>
        <p:txBody>
          <a:bodyPr/>
          <a:lstStyle/>
          <a:p>
            <a:r>
              <a:rPr lang="it-IT"/>
              <a:t>NSTAR 2026 -  September 7 - 11  2026  - Annalisa D’Angelo </a:t>
            </a:r>
          </a:p>
        </p:txBody>
      </p:sp>
      <p:sp>
        <p:nvSpPr>
          <p:cNvPr id="6" name="Segnaposto numero diapositiva 5"/>
          <p:cNvSpPr>
            <a:spLocks noGrp="1"/>
          </p:cNvSpPr>
          <p:nvPr>
            <p:ph type="sldNum" sz="quarter" idx="12"/>
          </p:nvPr>
        </p:nvSpPr>
        <p:spPr/>
        <p:txBody>
          <a:bodyPr/>
          <a:lstStyle/>
          <a:p>
            <a:fld id="{E33505E3-9B21-8742-B4DC-5DD2FCC133AE}" type="slidenum">
              <a:rPr lang="it-IT" smtClean="0"/>
              <a:t>‹N›</a:t>
            </a:fld>
            <a:endParaRPr lang="it-IT"/>
          </a:p>
        </p:txBody>
      </p:sp>
    </p:spTree>
    <p:extLst>
      <p:ext uri="{BB962C8B-B14F-4D97-AF65-F5344CB8AC3E}">
        <p14:creationId xmlns:p14="http://schemas.microsoft.com/office/powerpoint/2010/main" val="37013601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noProof="0" dirty="0"/>
              <a:t>Fare </a:t>
            </a:r>
            <a:r>
              <a:rPr lang="en-US" noProof="0" dirty="0" err="1"/>
              <a:t>clic</a:t>
            </a:r>
            <a:r>
              <a:rPr lang="en-US" noProof="0" dirty="0"/>
              <a:t> per </a:t>
            </a:r>
            <a:r>
              <a:rPr lang="en-US" noProof="0" dirty="0" err="1"/>
              <a:t>modificare</a:t>
            </a:r>
            <a:r>
              <a:rPr lang="en-US" noProof="0" dirty="0"/>
              <a:t> </a:t>
            </a:r>
            <a:r>
              <a:rPr lang="en-US" noProof="0" dirty="0" err="1"/>
              <a:t>gli</a:t>
            </a:r>
            <a:r>
              <a:rPr lang="en-US" noProof="0" dirty="0"/>
              <a:t> </a:t>
            </a:r>
            <a:r>
              <a:rPr lang="en-US" noProof="0" dirty="0" err="1"/>
              <a:t>stili</a:t>
            </a:r>
            <a:r>
              <a:rPr lang="en-US" noProof="0" dirty="0"/>
              <a:t> del </a:t>
            </a:r>
            <a:r>
              <a:rPr lang="en-US" noProof="0" dirty="0" err="1"/>
              <a:t>testo</a:t>
            </a:r>
            <a:r>
              <a:rPr lang="en-US" noProof="0" dirty="0"/>
              <a:t> </a:t>
            </a:r>
            <a:r>
              <a:rPr lang="en-US" noProof="0" dirty="0" err="1"/>
              <a:t>dello</a:t>
            </a:r>
            <a:r>
              <a:rPr lang="en-US" noProof="0" dirty="0"/>
              <a:t> schema</a:t>
            </a:r>
          </a:p>
          <a:p>
            <a:pPr lvl="1"/>
            <a:r>
              <a:rPr lang="en-US" noProof="0" dirty="0"/>
              <a:t>Secondo </a:t>
            </a:r>
            <a:r>
              <a:rPr lang="en-US" noProof="0" dirty="0" err="1"/>
              <a:t>livello</a:t>
            </a:r>
            <a:endParaRPr lang="en-US" noProof="0" dirty="0"/>
          </a:p>
          <a:p>
            <a:pPr lvl="2"/>
            <a:r>
              <a:rPr lang="en-US" noProof="0" dirty="0" err="1"/>
              <a:t>Terzo</a:t>
            </a:r>
            <a:r>
              <a:rPr lang="en-US" noProof="0" dirty="0"/>
              <a:t> </a:t>
            </a:r>
            <a:r>
              <a:rPr lang="en-US" noProof="0" dirty="0" err="1"/>
              <a:t>livello</a:t>
            </a:r>
            <a:endParaRPr lang="en-US" noProof="0" dirty="0"/>
          </a:p>
          <a:p>
            <a:pPr lvl="3"/>
            <a:r>
              <a:rPr lang="en-US" noProof="0" dirty="0"/>
              <a:t>Quarto </a:t>
            </a:r>
            <a:r>
              <a:rPr lang="en-US" noProof="0" dirty="0" err="1"/>
              <a:t>livello</a:t>
            </a:r>
            <a:endParaRPr lang="en-US" noProof="0" dirty="0"/>
          </a:p>
          <a:p>
            <a:pPr lvl="4"/>
            <a:r>
              <a:rPr lang="en-US" noProof="0" dirty="0" err="1"/>
              <a:t>Quinto</a:t>
            </a:r>
            <a:r>
              <a:rPr lang="en-US" noProof="0" dirty="0"/>
              <a:t> </a:t>
            </a:r>
            <a:r>
              <a:rPr lang="en-US" noProof="0" dirty="0" err="1"/>
              <a:t>livello</a:t>
            </a:r>
            <a:endParaRPr lang="en-US" noProof="0" dirty="0"/>
          </a:p>
        </p:txBody>
      </p:sp>
      <p:sp>
        <p:nvSpPr>
          <p:cNvPr id="5" name="Segnaposto piè di pagina 4"/>
          <p:cNvSpPr>
            <a:spLocks noGrp="1"/>
          </p:cNvSpPr>
          <p:nvPr>
            <p:ph type="ftr" sz="quarter" idx="3"/>
          </p:nvPr>
        </p:nvSpPr>
        <p:spPr>
          <a:xfrm>
            <a:off x="1439144" y="4793604"/>
            <a:ext cx="6371338" cy="273844"/>
          </a:xfrm>
          <a:prstGeom prst="rect">
            <a:avLst/>
          </a:prstGeom>
        </p:spPr>
        <p:txBody>
          <a:bodyPr vert="horz" lIns="91440" tIns="45720" rIns="91440" bIns="45720" rtlCol="0" anchor="ctr"/>
          <a:lstStyle>
            <a:lvl1pPr algn="ctr">
              <a:defRPr sz="1200">
                <a:solidFill>
                  <a:srgbClr val="800000"/>
                </a:solidFill>
              </a:defRPr>
            </a:lvl1pPr>
          </a:lstStyle>
          <a:p>
            <a:r>
              <a:rPr lang="it-IT"/>
              <a:t>NSTAR 2026 -  September 7 - 11  2026  - Annalisa D’Angelo </a:t>
            </a:r>
            <a:endParaRPr lang="en-US" dirty="0"/>
          </a:p>
        </p:txBody>
      </p:sp>
      <p:sp>
        <p:nvSpPr>
          <p:cNvPr id="6" name="Segnaposto numero diapositiva 5"/>
          <p:cNvSpPr>
            <a:spLocks noGrp="1"/>
          </p:cNvSpPr>
          <p:nvPr>
            <p:ph type="sldNum" sz="quarter" idx="4"/>
          </p:nvPr>
        </p:nvSpPr>
        <p:spPr>
          <a:xfrm>
            <a:off x="7810482" y="4785815"/>
            <a:ext cx="404992" cy="273844"/>
          </a:xfrm>
          <a:prstGeom prst="rect">
            <a:avLst/>
          </a:prstGeom>
        </p:spPr>
        <p:txBody>
          <a:bodyPr vert="horz" lIns="91440" tIns="45720" rIns="91440" bIns="45720" rtlCol="0" anchor="ctr"/>
          <a:lstStyle>
            <a:lvl1pPr algn="r">
              <a:defRPr sz="1200">
                <a:solidFill>
                  <a:srgbClr val="800000"/>
                </a:solidFill>
              </a:defRPr>
            </a:lvl1pPr>
          </a:lstStyle>
          <a:p>
            <a:fld id="{E33505E3-9B21-8742-B4DC-5DD2FCC133AE}" type="slidenum">
              <a:rPr lang="it-IT" smtClean="0"/>
              <a:pPr/>
              <a:t>‹N›</a:t>
            </a:fld>
            <a:endParaRPr lang="it-IT" dirty="0"/>
          </a:p>
        </p:txBody>
      </p:sp>
      <p:pic>
        <p:nvPicPr>
          <p:cNvPr id="7" name="Picture 9" descr="JLab_logo.jpg"/>
          <p:cNvPicPr>
            <a:picLocks noChangeAspect="1"/>
          </p:cNvPicPr>
          <p:nvPr userDrawn="1"/>
        </p:nvPicPr>
        <p:blipFill>
          <a:blip r:embed="rId13"/>
          <a:stretch>
            <a:fillRect/>
          </a:stretch>
        </p:blipFill>
        <p:spPr>
          <a:xfrm>
            <a:off x="2" y="4674870"/>
            <a:ext cx="1499616" cy="468630"/>
          </a:xfrm>
          <a:prstGeom prst="rect">
            <a:avLst/>
          </a:prstGeom>
          <a:ln>
            <a:noFill/>
          </a:ln>
          <a:effectLst/>
        </p:spPr>
      </p:pic>
      <p:pic>
        <p:nvPicPr>
          <p:cNvPr id="8" name="Immagine 7"/>
          <p:cNvPicPr>
            <a:picLocks noChangeAspect="1"/>
          </p:cNvPicPr>
          <p:nvPr userDrawn="1"/>
        </p:nvPicPr>
        <p:blipFill>
          <a:blip r:embed="rId14"/>
          <a:stretch>
            <a:fillRect/>
          </a:stretch>
        </p:blipFill>
        <p:spPr>
          <a:xfrm>
            <a:off x="8215474" y="4639552"/>
            <a:ext cx="942652" cy="503948"/>
          </a:xfrm>
          <a:prstGeom prst="rect">
            <a:avLst/>
          </a:prstGeom>
          <a:ln>
            <a:noFill/>
          </a:ln>
          <a:effectLst/>
        </p:spPr>
      </p:pic>
      <p:cxnSp>
        <p:nvCxnSpPr>
          <p:cNvPr id="9" name="Connettore 1 8"/>
          <p:cNvCxnSpPr/>
          <p:nvPr userDrawn="1"/>
        </p:nvCxnSpPr>
        <p:spPr bwMode="auto">
          <a:xfrm>
            <a:off x="1439144" y="4767263"/>
            <a:ext cx="6776330" cy="0"/>
          </a:xfrm>
          <a:prstGeom prst="line">
            <a:avLst/>
          </a:prstGeom>
          <a:solidFill>
            <a:schemeClr val="accent1"/>
          </a:solidFill>
          <a:ln w="38100" cap="flat" cmpd="sng" algn="ctr">
            <a:solidFill>
              <a:srgbClr val="8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Tree>
    <p:extLst>
      <p:ext uri="{BB962C8B-B14F-4D97-AF65-F5344CB8AC3E}">
        <p14:creationId xmlns:p14="http://schemas.microsoft.com/office/powerpoint/2010/main" val="35367988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8.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22.tif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jpe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hyperlink" Target="https://arxiv.org/abs/2606.14451"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7.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jpeg"/></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4.png"/><Relationship Id="rId1" Type="http://schemas.openxmlformats.org/officeDocument/2006/relationships/slideLayout" Target="../slideLayouts/slideLayout2.xml"/><Relationship Id="rId5" Type="http://schemas.openxmlformats.org/officeDocument/2006/relationships/image" Target="../media/image46.png"/><Relationship Id="rId4" Type="http://schemas.openxmlformats.org/officeDocument/2006/relationships/image" Target="../media/image45.emf"/></Relationships>
</file>

<file path=ppt/slides/_rels/slide2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26.xml.rels><?xml version="1.0" encoding="UTF-8" standalone="yes"?>
<Relationships xmlns="http://schemas.openxmlformats.org/package/2006/relationships"><Relationship Id="rId3" Type="http://schemas.openxmlformats.org/officeDocument/2006/relationships/image" Target="../media/image54.png"/><Relationship Id="rId7" Type="http://schemas.openxmlformats.org/officeDocument/2006/relationships/image" Target="../media/image58.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55.png"/></Relationships>
</file>

<file path=ppt/slides/_rels/slide27.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2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67.png"/><Relationship Id="rId4" Type="http://schemas.openxmlformats.org/officeDocument/2006/relationships/image" Target="../media/image63.png"/></Relationships>
</file>

<file path=ppt/slides/_rels/slide3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64.gif"/><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33.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72.jpeg"/><Relationship Id="rId4" Type="http://schemas.openxmlformats.org/officeDocument/2006/relationships/image" Target="../media/image71.png"/></Relationships>
</file>

<file path=ppt/slides/_rels/slide3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74.tiff"/></Relationships>
</file>

<file path=ppt/slides/_rels/slide3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CasellaDiTesto 17">
            <a:extLst>
              <a:ext uri="{FF2B5EF4-FFF2-40B4-BE49-F238E27FC236}">
                <a16:creationId xmlns:a16="http://schemas.microsoft.com/office/drawing/2014/main" id="{0BBB40F0-BD2D-9284-4185-FDB7B5C71259}"/>
              </a:ext>
            </a:extLst>
          </p:cNvPr>
          <p:cNvSpPr txBox="1"/>
          <p:nvPr/>
        </p:nvSpPr>
        <p:spPr>
          <a:xfrm>
            <a:off x="-4632" y="1955978"/>
            <a:ext cx="8515088" cy="1077218"/>
          </a:xfrm>
          <a:prstGeom prst="rect">
            <a:avLst/>
          </a:prstGeom>
          <a:noFill/>
        </p:spPr>
        <p:txBody>
          <a:bodyPr wrap="none" rtlCol="0">
            <a:spAutoFit/>
          </a:bodyPr>
          <a:lstStyle/>
          <a:p>
            <a:r>
              <a:rPr lang="en-US" sz="2700" b="1" noProof="0" dirty="0">
                <a:solidFill>
                  <a:srgbClr val="C00000"/>
                </a:solidFill>
              </a:rPr>
              <a:t>Hybrid Baryon Spectroscopy with CLAS12 at Jefferson Lab</a:t>
            </a:r>
            <a:r>
              <a:rPr lang="en-US" sz="3200" noProof="0" dirty="0"/>
              <a:t> </a:t>
            </a:r>
          </a:p>
          <a:p>
            <a:pPr marL="1707618" indent="-1707618"/>
            <a:r>
              <a:rPr lang="en-US" b="1" noProof="0" dirty="0"/>
              <a:t>	Annalisa D’Angelo</a:t>
            </a:r>
            <a:endParaRPr lang="en-US" noProof="0" dirty="0"/>
          </a:p>
          <a:p>
            <a:r>
              <a:rPr lang="en-US" sz="1400" noProof="0" dirty="0"/>
              <a:t>	University of Rome Tor Vergata &amp; INFN Rome Tor Vergata</a:t>
            </a:r>
          </a:p>
        </p:txBody>
      </p:sp>
      <p:sp>
        <p:nvSpPr>
          <p:cNvPr id="7" name="CasellaDiTesto 6"/>
          <p:cNvSpPr txBox="1"/>
          <p:nvPr/>
        </p:nvSpPr>
        <p:spPr>
          <a:xfrm>
            <a:off x="-4632" y="1955978"/>
            <a:ext cx="9303381" cy="1077218"/>
          </a:xfrm>
          <a:prstGeom prst="rect">
            <a:avLst/>
          </a:prstGeom>
          <a:noFill/>
        </p:spPr>
        <p:txBody>
          <a:bodyPr wrap="none" rtlCol="0">
            <a:spAutoFit/>
          </a:bodyPr>
          <a:lstStyle/>
          <a:p>
            <a:r>
              <a:rPr lang="en-US" sz="2700" b="1" noProof="0" dirty="0">
                <a:solidFill>
                  <a:srgbClr val="C00000"/>
                </a:solidFill>
              </a:rPr>
              <a:t>Exotic Hadron Spectroscopy with CLAS/CLAS12 at Jefferson Lab</a:t>
            </a:r>
            <a:r>
              <a:rPr lang="en-US" sz="3200" noProof="0" dirty="0"/>
              <a:t> </a:t>
            </a:r>
          </a:p>
          <a:p>
            <a:pPr marL="1707618" indent="-1707618"/>
            <a:r>
              <a:rPr lang="en-US" b="1" noProof="0" dirty="0"/>
              <a:t>	Annalisa D’Angelo</a:t>
            </a:r>
            <a:endParaRPr lang="en-US" noProof="0" dirty="0"/>
          </a:p>
          <a:p>
            <a:r>
              <a:rPr lang="en-US" sz="1400" noProof="0" dirty="0"/>
              <a:t>	University of Rome Tor Vergata &amp; INFN Rome Tor Vergata</a:t>
            </a:r>
          </a:p>
        </p:txBody>
      </p:sp>
      <p:sp>
        <p:nvSpPr>
          <p:cNvPr id="2" name="CasellaDiTesto 1"/>
          <p:cNvSpPr txBox="1"/>
          <p:nvPr/>
        </p:nvSpPr>
        <p:spPr>
          <a:xfrm>
            <a:off x="105270" y="3111630"/>
            <a:ext cx="4814138" cy="1569660"/>
          </a:xfrm>
          <a:prstGeom prst="rect">
            <a:avLst/>
          </a:prstGeom>
          <a:noFill/>
        </p:spPr>
        <p:txBody>
          <a:bodyPr wrap="none" rtlCol="0">
            <a:spAutoFit/>
          </a:bodyPr>
          <a:lstStyle/>
          <a:p>
            <a:r>
              <a:rPr lang="en-US" sz="1600" b="1" dirty="0">
                <a:solidFill>
                  <a:srgbClr val="000090"/>
                </a:solidFill>
              </a:rPr>
              <a:t>Outline:</a:t>
            </a:r>
            <a:r>
              <a:rPr lang="en-US" sz="1600" dirty="0">
                <a:solidFill>
                  <a:srgbClr val="000090"/>
                </a:solidFill>
              </a:rPr>
              <a:t> </a:t>
            </a:r>
          </a:p>
          <a:p>
            <a:pPr marL="285750" indent="-285750">
              <a:buFont typeface="Arial"/>
              <a:buChar char="•"/>
            </a:pPr>
            <a:r>
              <a:rPr lang="en-US" sz="1600" dirty="0">
                <a:solidFill>
                  <a:srgbClr val="000090"/>
                </a:solidFill>
              </a:rPr>
              <a:t>Physics case: hybrid baryons and the role of the glue</a:t>
            </a:r>
          </a:p>
          <a:p>
            <a:pPr marL="285750" indent="-285750">
              <a:buFont typeface="Arial"/>
              <a:buChar char="•"/>
            </a:pPr>
            <a:r>
              <a:rPr lang="en-US" sz="1600" dirty="0">
                <a:solidFill>
                  <a:srgbClr val="000090"/>
                </a:solidFill>
              </a:rPr>
              <a:t>Hybrid baryons signature</a:t>
            </a:r>
          </a:p>
          <a:p>
            <a:pPr marL="285750" indent="-285750">
              <a:buFont typeface="Arial"/>
              <a:buChar char="•"/>
            </a:pPr>
            <a:r>
              <a:rPr lang="en-US" sz="1600" dirty="0">
                <a:solidFill>
                  <a:srgbClr val="000090"/>
                </a:solidFill>
              </a:rPr>
              <a:t>KY and ππ </a:t>
            </a:r>
            <a:r>
              <a:rPr lang="en-US" sz="1600" dirty="0" err="1">
                <a:solidFill>
                  <a:srgbClr val="000090"/>
                </a:solidFill>
              </a:rPr>
              <a:t>electroproduction</a:t>
            </a:r>
            <a:r>
              <a:rPr lang="en-US" sz="1600" dirty="0">
                <a:solidFill>
                  <a:srgbClr val="000090"/>
                </a:solidFill>
              </a:rPr>
              <a:t> in CLAS12 </a:t>
            </a:r>
          </a:p>
          <a:p>
            <a:pPr marL="285750" indent="-285750">
              <a:buFont typeface="Arial"/>
              <a:buChar char="•"/>
            </a:pPr>
            <a:r>
              <a:rPr lang="en-US" sz="1600" dirty="0">
                <a:solidFill>
                  <a:srgbClr val="000090"/>
                </a:solidFill>
              </a:rPr>
              <a:t>Current Status</a:t>
            </a:r>
            <a:endParaRPr lang="en-US" dirty="0"/>
          </a:p>
          <a:p>
            <a:pPr marL="285750" indent="-285750">
              <a:buFont typeface="Arial"/>
              <a:buChar char="•"/>
            </a:pPr>
            <a:r>
              <a:rPr lang="en-US" sz="1600" dirty="0">
                <a:solidFill>
                  <a:srgbClr val="000090"/>
                </a:solidFill>
              </a:rPr>
              <a:t>Outlook &amp; conclusions</a:t>
            </a:r>
          </a:p>
        </p:txBody>
      </p:sp>
      <p:pic>
        <p:nvPicPr>
          <p:cNvPr id="3" name="Immagine 2" descr="Schermata 2016-09-13 alle 04.47.30.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86280" y="2419596"/>
            <a:ext cx="2226369" cy="2163233"/>
          </a:xfrm>
          <a:prstGeom prst="rect">
            <a:avLst/>
          </a:prstGeom>
        </p:spPr>
      </p:pic>
      <p:sp>
        <p:nvSpPr>
          <p:cNvPr id="4" name="CasellaDiTesto 3"/>
          <p:cNvSpPr txBox="1"/>
          <p:nvPr/>
        </p:nvSpPr>
        <p:spPr>
          <a:xfrm>
            <a:off x="6156245" y="4473705"/>
            <a:ext cx="723275" cy="276999"/>
          </a:xfrm>
          <a:prstGeom prst="rect">
            <a:avLst/>
          </a:prstGeom>
          <a:noFill/>
        </p:spPr>
        <p:txBody>
          <a:bodyPr wrap="none" rtlCol="0">
            <a:spAutoFit/>
          </a:bodyPr>
          <a:lstStyle/>
          <a:p>
            <a:r>
              <a:rPr lang="en-US" sz="1200" dirty="0"/>
              <a:t>W (GeV)</a:t>
            </a:r>
          </a:p>
        </p:txBody>
      </p:sp>
      <p:cxnSp>
        <p:nvCxnSpPr>
          <p:cNvPr id="9" name="Straight Connector 31"/>
          <p:cNvCxnSpPr/>
          <p:nvPr/>
        </p:nvCxnSpPr>
        <p:spPr>
          <a:xfrm>
            <a:off x="0" y="1552614"/>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5" name="Picture 16">
            <a:extLst>
              <a:ext uri="{FF2B5EF4-FFF2-40B4-BE49-F238E27FC236}">
                <a16:creationId xmlns:a16="http://schemas.microsoft.com/office/drawing/2014/main" id="{2DDA85DB-550A-9B01-1BC1-532EEBBADB6A}"/>
              </a:ext>
            </a:extLst>
          </p:cNvPr>
          <p:cNvPicPr>
            <a:picLocks noChangeAspect="1"/>
          </p:cNvPicPr>
          <p:nvPr/>
        </p:nvPicPr>
        <p:blipFill>
          <a:blip r:embed="rId3"/>
          <a:srcRect l="11764" b="65"/>
          <a:stretch>
            <a:fillRect/>
          </a:stretch>
        </p:blipFill>
        <p:spPr>
          <a:xfrm>
            <a:off x="6879520" y="3000031"/>
            <a:ext cx="2174069" cy="1641549"/>
          </a:xfrm>
          <a:prstGeom prst="rect">
            <a:avLst/>
          </a:prstGeom>
          <a:ln>
            <a:solidFill>
              <a:schemeClr val="tx1"/>
            </a:solidFill>
          </a:ln>
        </p:spPr>
      </p:pic>
      <p:pic>
        <p:nvPicPr>
          <p:cNvPr id="17" name="Immagine 16">
            <a:extLst>
              <a:ext uri="{FF2B5EF4-FFF2-40B4-BE49-F238E27FC236}">
                <a16:creationId xmlns:a16="http://schemas.microsoft.com/office/drawing/2014/main" id="{55233134-02A3-A825-344D-BD571BC89015}"/>
              </a:ext>
            </a:extLst>
          </p:cNvPr>
          <p:cNvPicPr>
            <a:picLocks noChangeAspect="1"/>
          </p:cNvPicPr>
          <p:nvPr/>
        </p:nvPicPr>
        <p:blipFill>
          <a:blip r:embed="rId4"/>
          <a:stretch>
            <a:fillRect/>
          </a:stretch>
        </p:blipFill>
        <p:spPr>
          <a:xfrm>
            <a:off x="-4632" y="10533"/>
            <a:ext cx="9144000" cy="1600734"/>
          </a:xfrm>
          <a:prstGeom prst="rect">
            <a:avLst/>
          </a:prstGeom>
        </p:spPr>
      </p:pic>
      <p:pic>
        <p:nvPicPr>
          <p:cNvPr id="12" name="Immagine 11">
            <a:extLst>
              <a:ext uri="{FF2B5EF4-FFF2-40B4-BE49-F238E27FC236}">
                <a16:creationId xmlns:a16="http://schemas.microsoft.com/office/drawing/2014/main" id="{1DC35971-4681-739B-19F4-5F2ED309E0FB}"/>
              </a:ext>
            </a:extLst>
          </p:cNvPr>
          <p:cNvPicPr>
            <a:picLocks noChangeAspect="1"/>
          </p:cNvPicPr>
          <p:nvPr/>
        </p:nvPicPr>
        <p:blipFill>
          <a:blip r:embed="rId5"/>
          <a:stretch>
            <a:fillRect/>
          </a:stretch>
        </p:blipFill>
        <p:spPr>
          <a:xfrm>
            <a:off x="4633" y="1349555"/>
            <a:ext cx="9143999" cy="691299"/>
          </a:xfrm>
          <a:prstGeom prst="rect">
            <a:avLst/>
          </a:prstGeom>
        </p:spPr>
      </p:pic>
    </p:spTree>
    <p:extLst>
      <p:ext uri="{BB962C8B-B14F-4D97-AF65-F5344CB8AC3E}">
        <p14:creationId xmlns:p14="http://schemas.microsoft.com/office/powerpoint/2010/main" val="4120870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xit" presetSubtype="4" fill="hold" grpId="0" nodeType="clickEffect">
                                  <p:stCondLst>
                                    <p:cond delay="0"/>
                                  </p:stCondLst>
                                  <p:childTnLst>
                                    <p:anim calcmode="lin" valueType="num">
                                      <p:cBhvr additive="base">
                                        <p:cTn id="6" dur="500"/>
                                        <p:tgtEl>
                                          <p:spTgt spid="7"/>
                                        </p:tgtEl>
                                        <p:attrNameLst>
                                          <p:attrName>ppt_y</p:attrName>
                                        </p:attrNameLst>
                                      </p:cBhvr>
                                      <p:tavLst>
                                        <p:tav tm="0">
                                          <p:val>
                                            <p:strVal val="#ppt_y"/>
                                          </p:val>
                                        </p:tav>
                                        <p:tav tm="100000">
                                          <p:val>
                                            <p:strVal val="#ppt_y+#ppt_h*1.125000"/>
                                          </p:val>
                                        </p:tav>
                                      </p:tavLst>
                                    </p:anim>
                                    <p:animEffect transition="out" filter="wipe(down)">
                                      <p:cBhvr>
                                        <p:cTn id="7" dur="500"/>
                                        <p:tgtEl>
                                          <p:spTgt spid="7"/>
                                        </p:tgtEl>
                                      </p:cBhvr>
                                    </p:animEffect>
                                    <p:set>
                                      <p:cBhvr>
                                        <p:cTn id="8" dur="1" fill="hold">
                                          <p:stCondLst>
                                            <p:cond delay="499"/>
                                          </p:stCondLst>
                                        </p:cTn>
                                        <p:tgtEl>
                                          <p:spTgt spid="7"/>
                                        </p:tgtEl>
                                        <p:attrNameLst>
                                          <p:attrName>style.visibility</p:attrName>
                                        </p:attrNameLst>
                                      </p:cBhvr>
                                      <p:to>
                                        <p:strVal val="hidden"/>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127" y="-117596"/>
            <a:ext cx="9669879" cy="857250"/>
          </a:xfrm>
          <a:ln>
            <a:noFill/>
          </a:ln>
        </p:spPr>
        <p:txBody>
          <a:bodyPr lIns="81605" tIns="40802" rIns="81605" bIns="40802">
            <a:normAutofit/>
          </a:bodyPr>
          <a:lstStyle/>
          <a:p>
            <a:r>
              <a:rPr lang="en-US" sz="2800" b="1" dirty="0">
                <a:solidFill>
                  <a:srgbClr val="800000"/>
                </a:solidFill>
              </a:rPr>
              <a:t>Critical QCD Question Addressed in Hadron Spectroscopy</a:t>
            </a:r>
          </a:p>
        </p:txBody>
      </p:sp>
      <p:cxnSp>
        <p:nvCxnSpPr>
          <p:cNvPr id="8" name="Straight Connector 31"/>
          <p:cNvCxnSpPr/>
          <p:nvPr/>
        </p:nvCxnSpPr>
        <p:spPr>
          <a:xfrm>
            <a:off x="0" y="617020"/>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7" name="Segnaposto piè di pagina 6"/>
          <p:cNvSpPr>
            <a:spLocks noGrp="1"/>
          </p:cNvSpPr>
          <p:nvPr>
            <p:ph type="ftr" sz="quarter" idx="11"/>
          </p:nvPr>
        </p:nvSpPr>
        <p:spPr/>
        <p:txBody>
          <a:bodyPr/>
          <a:lstStyle/>
          <a:p>
            <a:r>
              <a:rPr lang="it-IT"/>
              <a:t>NSTAR 2026 -  September 7 - 11  2026  - Annalisa D’Angelo </a:t>
            </a:r>
          </a:p>
        </p:txBody>
      </p:sp>
      <p:sp>
        <p:nvSpPr>
          <p:cNvPr id="9" name="Segnaposto numero diapositiva 8">
            <a:extLst>
              <a:ext uri="{FF2B5EF4-FFF2-40B4-BE49-F238E27FC236}">
                <a16:creationId xmlns:a16="http://schemas.microsoft.com/office/drawing/2014/main" id="{5CCD6E1A-71BC-5FDD-E1A0-49863577346D}"/>
              </a:ext>
            </a:extLst>
          </p:cNvPr>
          <p:cNvSpPr>
            <a:spLocks noGrp="1"/>
          </p:cNvSpPr>
          <p:nvPr>
            <p:ph type="sldNum" sz="quarter" idx="12"/>
          </p:nvPr>
        </p:nvSpPr>
        <p:spPr/>
        <p:txBody>
          <a:bodyPr/>
          <a:lstStyle/>
          <a:p>
            <a:fld id="{E33505E3-9B21-8742-B4DC-5DD2FCC133AE}" type="slidenum">
              <a:rPr lang="it-IT" smtClean="0"/>
              <a:t>2</a:t>
            </a:fld>
            <a:endParaRPr lang="it-IT"/>
          </a:p>
        </p:txBody>
      </p:sp>
      <mc:AlternateContent xmlns:mc="http://schemas.openxmlformats.org/markup-compatibility/2006" xmlns:a14="http://schemas.microsoft.com/office/drawing/2010/main">
        <mc:Choice Requires="a14">
          <p:sp>
            <p:nvSpPr>
              <p:cNvPr id="4" name="TextBox 2">
                <a:extLst>
                  <a:ext uri="{FF2B5EF4-FFF2-40B4-BE49-F238E27FC236}">
                    <a16:creationId xmlns:a16="http://schemas.microsoft.com/office/drawing/2014/main" id="{CFEC0D3C-8B41-8A64-44DE-99BEB3CDC584}"/>
                  </a:ext>
                </a:extLst>
              </p:cNvPr>
              <p:cNvSpPr txBox="1"/>
              <p:nvPr/>
            </p:nvSpPr>
            <p:spPr>
              <a:xfrm>
                <a:off x="94051" y="654859"/>
                <a:ext cx="8955897" cy="2754600"/>
              </a:xfrm>
              <a:prstGeom prst="rect">
                <a:avLst/>
              </a:prstGeom>
              <a:noFill/>
            </p:spPr>
            <p:txBody>
              <a:bodyPr wrap="square" rtlCol="0">
                <a:spAutoFit/>
              </a:bodyPr>
              <a:lstStyle/>
              <a:p>
                <a:pPr marL="342900" indent="-342900">
                  <a:buFont typeface="+mj-lt"/>
                  <a:buAutoNum type="arabicPeriod"/>
                </a:pPr>
                <a:r>
                  <a:rPr lang="en-US" sz="1400" b="1" dirty="0">
                    <a:solidFill>
                      <a:srgbClr val="0070C0"/>
                    </a:solidFill>
                    <a:cs typeface="Calibri"/>
                  </a:rPr>
                  <a:t>What is the nature of the mass of hadrons?				    	      </a:t>
                </a:r>
                <a:r>
                  <a:rPr lang="en-US" sz="1400" dirty="0">
                    <a:solidFill>
                      <a:srgbClr val="C00000"/>
                    </a:solidFill>
                    <a:cs typeface="Calibri"/>
                  </a:rPr>
                  <a:t>Plenary Talk by Craig Roberts on Monday</a:t>
                </a:r>
                <a:endParaRPr lang="en-US" sz="1400" b="1" dirty="0">
                  <a:solidFill>
                    <a:srgbClr val="0070C0"/>
                  </a:solidFill>
                  <a:cs typeface="Calibri"/>
                </a:endParaRPr>
              </a:p>
              <a:p>
                <a:pPr marL="354013" algn="just"/>
                <a:r>
                  <a:rPr lang="en-US" sz="1400" dirty="0">
                    <a:cs typeface="Calibri"/>
                  </a:rPr>
                  <a:t>Quarks accounts only for a small fraction of the mass of the proton (m</a:t>
                </a:r>
                <a:r>
                  <a:rPr lang="en-US" sz="1400" baseline="-25000" dirty="0">
                    <a:cs typeface="Calibri"/>
                  </a:rPr>
                  <a:t>u</a:t>
                </a:r>
                <a:r>
                  <a:rPr lang="en-US" sz="1400" dirty="0">
                    <a:cs typeface="Calibri"/>
                  </a:rPr>
                  <a:t>=1.7-3.3 MeV, m</a:t>
                </a:r>
                <a:r>
                  <a:rPr lang="en-US" sz="1400" baseline="-25000" dirty="0">
                    <a:cs typeface="Calibri"/>
                  </a:rPr>
                  <a:t>d</a:t>
                </a:r>
                <a:r>
                  <a:rPr lang="en-US" sz="1400" dirty="0">
                    <a:cs typeface="Calibri"/>
                  </a:rPr>
                  <a:t>=4.1-5.8 MeV): what leads to the ~GeV mass??		</a:t>
                </a:r>
              </a:p>
              <a:p>
                <a:pPr marL="354013" indent="-354013">
                  <a:buFont typeface="+mj-lt"/>
                  <a:buAutoNum type="arabicPeriod" startAt="2"/>
                </a:pPr>
                <a:r>
                  <a:rPr lang="en-US" sz="1400" b="1" dirty="0">
                    <a:solidFill>
                      <a:srgbClr val="0070C0"/>
                    </a:solidFill>
                    <a:cs typeface="Calibri"/>
                  </a:rPr>
                  <a:t>What are the relevant degrees of freedom?			</a:t>
                </a:r>
                <a:r>
                  <a:rPr lang="en-US" sz="1400" dirty="0">
                    <a:solidFill>
                      <a:srgbClr val="C00000"/>
                    </a:solidFill>
                    <a:cs typeface="Calibri"/>
                  </a:rPr>
                  <a:t>Plenary Talk by Victor </a:t>
                </a:r>
                <a:r>
                  <a:rPr lang="en-US" sz="1400" dirty="0" err="1">
                    <a:solidFill>
                      <a:srgbClr val="C00000"/>
                    </a:solidFill>
                    <a:cs typeface="Calibri"/>
                  </a:rPr>
                  <a:t>Mokeev</a:t>
                </a:r>
                <a:r>
                  <a:rPr lang="en-US" sz="1400" dirty="0">
                    <a:solidFill>
                      <a:srgbClr val="C00000"/>
                    </a:solidFill>
                    <a:cs typeface="Calibri"/>
                  </a:rPr>
                  <a:t> and Ralf Gothe on Monday</a:t>
                </a:r>
                <a:endParaRPr lang="en-US" sz="1400" b="1" dirty="0">
                  <a:solidFill>
                    <a:srgbClr val="0070C0"/>
                  </a:solidFill>
                  <a:cs typeface="Calibri"/>
                </a:endParaRPr>
              </a:p>
              <a:p>
                <a:pPr marL="361950" lvl="0"/>
                <a:r>
                  <a:rPr lang="en-US" sz="1400" dirty="0">
                    <a:solidFill>
                      <a:prstClr val="black"/>
                    </a:solidFill>
                    <a:cs typeface="Calibri"/>
                  </a:rPr>
                  <a:t>At high energy, phenomena can be described in terms of quark and gluons; at low energy, we observed baryons and meson: what are the real degrees of freedom and how the transition from small to large distances occurs??</a:t>
                </a:r>
                <a:endParaRPr lang="en-US" sz="1400" b="1" dirty="0">
                  <a:solidFill>
                    <a:srgbClr val="008000"/>
                  </a:solidFill>
                  <a:cs typeface="Calibri"/>
                </a:endParaRPr>
              </a:p>
              <a:p>
                <a:pPr marL="354013" indent="-354013">
                  <a:buFont typeface="+mj-lt"/>
                  <a:buAutoNum type="arabicPeriod" startAt="3"/>
                </a:pPr>
                <a:r>
                  <a:rPr lang="en-US" sz="1400" b="1" dirty="0">
                    <a:solidFill>
                      <a:srgbClr val="0070C0"/>
                    </a:solidFill>
                    <a:cs typeface="Calibri"/>
                  </a:rPr>
                  <a:t>What is the origin of confinement?</a:t>
                </a:r>
              </a:p>
              <a:p>
                <a:pPr marL="361950" lvl="0"/>
                <a:r>
                  <a:rPr lang="en-US" sz="1400" dirty="0">
                    <a:solidFill>
                      <a:prstClr val="black"/>
                    </a:solidFill>
                    <a:cs typeface="Calibri"/>
                  </a:rPr>
                  <a:t>Are quarks confined within colorless objects? Can we prove and explain it?</a:t>
                </a:r>
                <a:endParaRPr lang="en-US" sz="1400" b="1" dirty="0">
                  <a:solidFill>
                    <a:srgbClr val="008000"/>
                  </a:solidFill>
                  <a:cs typeface="Calibri"/>
                </a:endParaRPr>
              </a:p>
              <a:p>
                <a:pPr marL="342900" indent="-342900">
                  <a:buFont typeface="+mj-lt"/>
                  <a:buAutoNum type="arabicPeriod" startAt="4"/>
                </a:pPr>
                <a:r>
                  <a:rPr lang="en-US" sz="1400" b="1" dirty="0">
                    <a:solidFill>
                      <a:srgbClr val="0070C0"/>
                    </a:solidFill>
                    <a:cs typeface="Calibri"/>
                  </a:rPr>
                  <a:t>Do quark configuration beyond </a:t>
                </a:r>
                <a:r>
                  <a:rPr lang="en-US" sz="1400" b="1" dirty="0" err="1">
                    <a:solidFill>
                      <a:srgbClr val="0070C0"/>
                    </a:solidFill>
                    <a:cs typeface="Calibri"/>
                  </a:rPr>
                  <a:t>qqq</a:t>
                </a:r>
                <a:r>
                  <a:rPr lang="en-US" sz="1400" b="1" dirty="0">
                    <a:solidFill>
                      <a:srgbClr val="0070C0"/>
                    </a:solidFill>
                    <a:cs typeface="Calibri"/>
                  </a:rPr>
                  <a:t> and q</a:t>
                </a:r>
                <a14:m>
                  <m:oMath xmlns:m="http://schemas.openxmlformats.org/officeDocument/2006/math">
                    <m:acc>
                      <m:accPr>
                        <m:chr m:val="̅"/>
                        <m:ctrlPr>
                          <a:rPr lang="en-US" sz="1400" b="1" i="1" dirty="0" smtClean="0">
                            <a:solidFill>
                              <a:srgbClr val="0070C0"/>
                            </a:solidFill>
                            <a:latin typeface="Cambria Math" panose="02040503050406030204" pitchFamily="18" charset="0"/>
                            <a:cs typeface="Calibri"/>
                          </a:rPr>
                        </m:ctrlPr>
                      </m:accPr>
                      <m:e>
                        <m:r>
                          <m:rPr>
                            <m:nor/>
                          </m:rPr>
                          <a:rPr lang="en-US" sz="1400" b="1" dirty="0">
                            <a:solidFill>
                              <a:srgbClr val="0070C0"/>
                            </a:solidFill>
                            <a:cs typeface="Calibri"/>
                          </a:rPr>
                          <m:t>q</m:t>
                        </m:r>
                      </m:e>
                    </m:acc>
                  </m:oMath>
                </a14:m>
                <a:r>
                  <a:rPr lang="en-US" sz="1400" b="1" dirty="0">
                    <a:solidFill>
                      <a:srgbClr val="0070C0"/>
                    </a:solidFill>
                    <a:cs typeface="Calibri"/>
                  </a:rPr>
                  <a:t> exist?				</a:t>
                </a:r>
                <a:r>
                  <a:rPr lang="en-US" sz="1400" dirty="0">
                    <a:solidFill>
                      <a:srgbClr val="C00000"/>
                    </a:solidFill>
                    <a:cs typeface="Calibri"/>
                  </a:rPr>
                  <a:t> 	Plenary Talk by Qian Wang on Tuesday</a:t>
                </a:r>
                <a:endParaRPr lang="en-US" sz="1400" b="1" dirty="0">
                  <a:solidFill>
                    <a:srgbClr val="0070C0"/>
                  </a:solidFill>
                  <a:cs typeface="Calibri"/>
                </a:endParaRPr>
              </a:p>
              <a:p>
                <a:pPr marL="361950" lvl="0">
                  <a:spcAft>
                    <a:spcPts val="600"/>
                  </a:spcAft>
                </a:pPr>
                <a:r>
                  <a:rPr lang="en-US" sz="1400" dirty="0">
                    <a:solidFill>
                      <a:prstClr val="black"/>
                    </a:solidFill>
                    <a:cs typeface="Calibri"/>
                  </a:rPr>
                  <a:t>The theory of strong interactions does not prohibit  hadronic states with different quark configurations (4q, gg, 2qg, 3qg). Can we find evidence of the existence of such states?</a:t>
                </a:r>
              </a:p>
              <a:p>
                <a:pPr marL="176213" indent="-176213">
                  <a:buFont typeface="Arial"/>
                  <a:buChar char="•"/>
                </a:pPr>
                <a:endParaRPr lang="en-US" sz="1400" b="1" dirty="0">
                  <a:solidFill>
                    <a:srgbClr val="008000"/>
                  </a:solidFill>
                  <a:cs typeface="Calibri"/>
                </a:endParaRPr>
              </a:p>
            </p:txBody>
          </p:sp>
        </mc:Choice>
        <mc:Fallback xmlns="">
          <p:sp>
            <p:nvSpPr>
              <p:cNvPr id="4" name="TextBox 2">
                <a:extLst>
                  <a:ext uri="{FF2B5EF4-FFF2-40B4-BE49-F238E27FC236}">
                    <a16:creationId xmlns:a16="http://schemas.microsoft.com/office/drawing/2014/main" id="{CFEC0D3C-8B41-8A64-44DE-99BEB3CDC584}"/>
                  </a:ext>
                </a:extLst>
              </p:cNvPr>
              <p:cNvSpPr txBox="1">
                <a:spLocks noRot="1" noChangeAspect="1" noMove="1" noResize="1" noEditPoints="1" noAdjustHandles="1" noChangeArrowheads="1" noChangeShapeType="1" noTextEdit="1"/>
              </p:cNvSpPr>
              <p:nvPr/>
            </p:nvSpPr>
            <p:spPr>
              <a:xfrm>
                <a:off x="94051" y="654859"/>
                <a:ext cx="8955897" cy="2754600"/>
              </a:xfrm>
              <a:prstGeom prst="rect">
                <a:avLst/>
              </a:prstGeom>
              <a:blipFill>
                <a:blip r:embed="rId2"/>
                <a:stretch>
                  <a:fillRect l="-283" t="-459" r="-283"/>
                </a:stretch>
              </a:blipFill>
            </p:spPr>
            <p:txBody>
              <a:bodyPr/>
              <a:lstStyle/>
              <a:p>
                <a:r>
                  <a:rPr lang="en-US">
                    <a:noFill/>
                  </a:rPr>
                  <a:t> </a:t>
                </a:r>
              </a:p>
            </p:txBody>
          </p:sp>
        </mc:Fallback>
      </mc:AlternateContent>
      <p:sp>
        <p:nvSpPr>
          <p:cNvPr id="5" name="Text Box 6">
            <a:extLst>
              <a:ext uri="{FF2B5EF4-FFF2-40B4-BE49-F238E27FC236}">
                <a16:creationId xmlns:a16="http://schemas.microsoft.com/office/drawing/2014/main" id="{3C81ADB6-D672-A06B-900A-5BC13104D87C}"/>
              </a:ext>
            </a:extLst>
          </p:cNvPr>
          <p:cNvSpPr txBox="1">
            <a:spLocks noChangeArrowheads="1"/>
          </p:cNvSpPr>
          <p:nvPr/>
        </p:nvSpPr>
        <p:spPr bwMode="auto">
          <a:xfrm>
            <a:off x="5945760" y="4428776"/>
            <a:ext cx="2390775" cy="3492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defTabSz="457200">
              <a:tabLst>
                <a:tab pos="912813" algn="l"/>
                <a:tab pos="1827213" algn="l"/>
                <a:tab pos="2171700" algn="l"/>
              </a:tabLst>
              <a:defRPr>
                <a:solidFill>
                  <a:schemeClr val="tx1"/>
                </a:solidFill>
                <a:latin typeface="Arial" charset="0"/>
                <a:ea typeface="ＭＳ Ｐゴシック" charset="0"/>
              </a:defRPr>
            </a:lvl1pPr>
            <a:lvl2pPr marL="431800" indent="-215900" defTabSz="457200">
              <a:tabLst>
                <a:tab pos="912813" algn="l"/>
                <a:tab pos="1827213" algn="l"/>
                <a:tab pos="2171700" algn="l"/>
              </a:tabLst>
              <a:defRPr>
                <a:solidFill>
                  <a:schemeClr val="tx1"/>
                </a:solidFill>
                <a:latin typeface="Arial" charset="0"/>
                <a:ea typeface="ＭＳ Ｐゴシック" charset="0"/>
              </a:defRPr>
            </a:lvl2pPr>
            <a:lvl3pPr marL="647700" indent="-215900" defTabSz="457200">
              <a:tabLst>
                <a:tab pos="912813" algn="l"/>
                <a:tab pos="1827213" algn="l"/>
                <a:tab pos="2171700" algn="l"/>
              </a:tabLst>
              <a:defRPr>
                <a:solidFill>
                  <a:schemeClr val="tx1"/>
                </a:solidFill>
                <a:latin typeface="Arial" charset="0"/>
                <a:ea typeface="ＭＳ Ｐゴシック" charset="0"/>
              </a:defRPr>
            </a:lvl3pPr>
            <a:lvl4pPr marL="863600" indent="-215900" defTabSz="457200">
              <a:tabLst>
                <a:tab pos="912813" algn="l"/>
                <a:tab pos="1827213" algn="l"/>
                <a:tab pos="2171700" algn="l"/>
              </a:tabLst>
              <a:defRPr>
                <a:solidFill>
                  <a:schemeClr val="tx1"/>
                </a:solidFill>
                <a:latin typeface="Arial" charset="0"/>
                <a:ea typeface="ＭＳ Ｐゴシック" charset="0"/>
              </a:defRPr>
            </a:lvl4pPr>
            <a:lvl5pPr marL="1079500" indent="-215900" defTabSz="457200">
              <a:tabLst>
                <a:tab pos="912813" algn="l"/>
                <a:tab pos="1827213" algn="l"/>
                <a:tab pos="2171700" algn="l"/>
              </a:tabLst>
              <a:defRPr>
                <a:solidFill>
                  <a:schemeClr val="tx1"/>
                </a:solidFill>
                <a:latin typeface="Arial" charset="0"/>
                <a:ea typeface="ＭＳ Ｐゴシック" charset="0"/>
              </a:defRPr>
            </a:lvl5pPr>
            <a:lvl6pPr marL="1536700" indent="-215900" fontAlgn="base">
              <a:spcBef>
                <a:spcPct val="0"/>
              </a:spcBef>
              <a:spcAft>
                <a:spcPct val="0"/>
              </a:spcAft>
              <a:tabLst>
                <a:tab pos="912813" algn="l"/>
                <a:tab pos="1827213" algn="l"/>
                <a:tab pos="2171700" algn="l"/>
              </a:tabLst>
              <a:defRPr>
                <a:solidFill>
                  <a:schemeClr val="tx1"/>
                </a:solidFill>
                <a:latin typeface="Arial" charset="0"/>
                <a:ea typeface="ＭＳ Ｐゴシック" charset="0"/>
              </a:defRPr>
            </a:lvl6pPr>
            <a:lvl7pPr marL="1993900" indent="-215900" fontAlgn="base">
              <a:spcBef>
                <a:spcPct val="0"/>
              </a:spcBef>
              <a:spcAft>
                <a:spcPct val="0"/>
              </a:spcAft>
              <a:tabLst>
                <a:tab pos="912813" algn="l"/>
                <a:tab pos="1827213" algn="l"/>
                <a:tab pos="2171700" algn="l"/>
              </a:tabLst>
              <a:defRPr>
                <a:solidFill>
                  <a:schemeClr val="tx1"/>
                </a:solidFill>
                <a:latin typeface="Arial" charset="0"/>
                <a:ea typeface="ＭＳ Ｐゴシック" charset="0"/>
              </a:defRPr>
            </a:lvl7pPr>
            <a:lvl8pPr marL="2451100" indent="-215900" fontAlgn="base">
              <a:spcBef>
                <a:spcPct val="0"/>
              </a:spcBef>
              <a:spcAft>
                <a:spcPct val="0"/>
              </a:spcAft>
              <a:tabLst>
                <a:tab pos="912813" algn="l"/>
                <a:tab pos="1827213" algn="l"/>
                <a:tab pos="2171700" algn="l"/>
              </a:tabLst>
              <a:defRPr>
                <a:solidFill>
                  <a:schemeClr val="tx1"/>
                </a:solidFill>
                <a:latin typeface="Arial" charset="0"/>
                <a:ea typeface="ＭＳ Ｐゴシック" charset="0"/>
              </a:defRPr>
            </a:lvl8pPr>
            <a:lvl9pPr marL="2908300" indent="-215900" fontAlgn="base">
              <a:spcBef>
                <a:spcPct val="0"/>
              </a:spcBef>
              <a:spcAft>
                <a:spcPct val="0"/>
              </a:spcAft>
              <a:tabLst>
                <a:tab pos="912813" algn="l"/>
                <a:tab pos="1827213" algn="l"/>
                <a:tab pos="2171700" algn="l"/>
              </a:tabLst>
              <a:defRPr>
                <a:solidFill>
                  <a:schemeClr val="tx1"/>
                </a:solidFill>
                <a:latin typeface="Arial" charset="0"/>
                <a:ea typeface="ＭＳ Ｐゴシック" charset="0"/>
              </a:defRPr>
            </a:lvl9pPr>
          </a:lstStyle>
          <a:p>
            <a:pPr algn="ctr" hangingPunct="0">
              <a:lnSpc>
                <a:spcPct val="117000"/>
              </a:lnSpc>
              <a:spcBef>
                <a:spcPts val="463"/>
              </a:spcBef>
              <a:buClr>
                <a:srgbClr val="000000"/>
              </a:buClr>
              <a:buSzPct val="45000"/>
              <a:buFont typeface="Wingdings" charset="0"/>
              <a:buNone/>
            </a:pPr>
            <a:r>
              <a:rPr lang="en-GB" sz="1600" dirty="0">
                <a:latin typeface="+mn-lt"/>
              </a:rPr>
              <a:t>Mesons &amp; Baryons</a:t>
            </a:r>
          </a:p>
        </p:txBody>
      </p:sp>
      <p:grpSp>
        <p:nvGrpSpPr>
          <p:cNvPr id="6" name="Group 44">
            <a:extLst>
              <a:ext uri="{FF2B5EF4-FFF2-40B4-BE49-F238E27FC236}">
                <a16:creationId xmlns:a16="http://schemas.microsoft.com/office/drawing/2014/main" id="{AFFB501F-A0AE-1851-BA4A-524F94373FEE}"/>
              </a:ext>
            </a:extLst>
          </p:cNvPr>
          <p:cNvGrpSpPr/>
          <p:nvPr/>
        </p:nvGrpSpPr>
        <p:grpSpPr>
          <a:xfrm>
            <a:off x="6317180" y="3276807"/>
            <a:ext cx="1453583" cy="1011891"/>
            <a:chOff x="7088188" y="4614863"/>
            <a:chExt cx="1500187" cy="1122362"/>
          </a:xfrm>
        </p:grpSpPr>
        <p:sp>
          <p:nvSpPr>
            <p:cNvPr id="10" name="Oval 8">
              <a:extLst>
                <a:ext uri="{FF2B5EF4-FFF2-40B4-BE49-F238E27FC236}">
                  <a16:creationId xmlns:a16="http://schemas.microsoft.com/office/drawing/2014/main" id="{C3800A48-F6AE-49D3-F84D-B44C2722971B}"/>
                </a:ext>
              </a:extLst>
            </p:cNvPr>
            <p:cNvSpPr>
              <a:spLocks noChangeArrowheads="1"/>
            </p:cNvSpPr>
            <p:nvPr/>
          </p:nvSpPr>
          <p:spPr bwMode="auto">
            <a:xfrm rot="20988022">
              <a:off x="7273925" y="4722813"/>
              <a:ext cx="1314450" cy="989012"/>
            </a:xfrm>
            <a:prstGeom prst="ellipse">
              <a:avLst/>
            </a:prstGeom>
            <a:noFill/>
            <a:ln w="28575">
              <a:solidFill>
                <a:schemeClr val="tx1">
                  <a:lumMod val="50000"/>
                  <a:lumOff val="50000"/>
                </a:schemeClr>
              </a:solidFill>
              <a:prstDash val="dash"/>
              <a:round/>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2" name="Oval 9">
              <a:extLst>
                <a:ext uri="{FF2B5EF4-FFF2-40B4-BE49-F238E27FC236}">
                  <a16:creationId xmlns:a16="http://schemas.microsoft.com/office/drawing/2014/main" id="{6DDED027-34CC-029D-4095-533C4F81740A}"/>
                </a:ext>
              </a:extLst>
            </p:cNvPr>
            <p:cNvSpPr>
              <a:spLocks noChangeArrowheads="1"/>
            </p:cNvSpPr>
            <p:nvPr/>
          </p:nvSpPr>
          <p:spPr bwMode="auto">
            <a:xfrm>
              <a:off x="7088188" y="4960938"/>
              <a:ext cx="801687" cy="776287"/>
            </a:xfrm>
            <a:prstGeom prst="ellipse">
              <a:avLst/>
            </a:prstGeom>
            <a:solidFill>
              <a:schemeClr val="accent2">
                <a:lumMod val="60000"/>
                <a:lumOff val="40000"/>
              </a:schemeClr>
            </a:solidFill>
            <a:ln w="9525">
              <a:solidFill>
                <a:schemeClr val="bg2"/>
              </a:solidFill>
              <a:round/>
              <a:headEnd/>
              <a:tailEnd/>
            </a:ln>
            <a:effectLst/>
          </p:spPr>
          <p:txBody>
            <a:bodyPr wrap="none" anchor="ctr"/>
            <a:lstStyle/>
            <a:p>
              <a:pPr algn="ctr"/>
              <a:endParaRPr lang="en-US" sz="3200">
                <a:latin typeface="Verdana" charset="0"/>
              </a:endParaRPr>
            </a:p>
          </p:txBody>
        </p:sp>
        <p:sp>
          <p:nvSpPr>
            <p:cNvPr id="13" name="Text Box 10">
              <a:extLst>
                <a:ext uri="{FF2B5EF4-FFF2-40B4-BE49-F238E27FC236}">
                  <a16:creationId xmlns:a16="http://schemas.microsoft.com/office/drawing/2014/main" id="{C80F9400-45F3-8955-FAC6-D78CD0C794BD}"/>
                </a:ext>
              </a:extLst>
            </p:cNvPr>
            <p:cNvSpPr txBox="1">
              <a:spLocks noChangeArrowheads="1"/>
            </p:cNvSpPr>
            <p:nvPr/>
          </p:nvSpPr>
          <p:spPr bwMode="auto">
            <a:xfrm>
              <a:off x="8061325" y="4614863"/>
              <a:ext cx="463550" cy="701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4000" dirty="0">
                  <a:latin typeface="Symbol" charset="0"/>
                </a:rPr>
                <a:t>p</a:t>
              </a:r>
            </a:p>
          </p:txBody>
        </p:sp>
        <p:sp>
          <p:nvSpPr>
            <p:cNvPr id="14" name="Text Box 11">
              <a:extLst>
                <a:ext uri="{FF2B5EF4-FFF2-40B4-BE49-F238E27FC236}">
                  <a16:creationId xmlns:a16="http://schemas.microsoft.com/office/drawing/2014/main" id="{EF86AF12-A6DB-F60C-8678-43C7DAF7C771}"/>
                </a:ext>
              </a:extLst>
            </p:cNvPr>
            <p:cNvSpPr txBox="1">
              <a:spLocks noChangeArrowheads="1"/>
            </p:cNvSpPr>
            <p:nvPr/>
          </p:nvSpPr>
          <p:spPr bwMode="auto">
            <a:xfrm>
              <a:off x="7292975" y="4945063"/>
              <a:ext cx="428625" cy="646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3600">
                  <a:latin typeface="Times New Roman" charset="0"/>
                </a:rPr>
                <a:t>p</a:t>
              </a:r>
            </a:p>
          </p:txBody>
        </p:sp>
      </p:grpSp>
      <p:sp>
        <p:nvSpPr>
          <p:cNvPr id="15" name="Text Box 12">
            <a:extLst>
              <a:ext uri="{FF2B5EF4-FFF2-40B4-BE49-F238E27FC236}">
                <a16:creationId xmlns:a16="http://schemas.microsoft.com/office/drawing/2014/main" id="{B5141954-DBB2-2685-384C-DDD983766C4D}"/>
              </a:ext>
            </a:extLst>
          </p:cNvPr>
          <p:cNvSpPr txBox="1">
            <a:spLocks noChangeArrowheads="1"/>
          </p:cNvSpPr>
          <p:nvPr/>
        </p:nvSpPr>
        <p:spPr bwMode="auto">
          <a:xfrm>
            <a:off x="6710995" y="3014587"/>
            <a:ext cx="784189"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b="1" dirty="0"/>
              <a:t>&gt; 1 </a:t>
            </a:r>
            <a:r>
              <a:rPr lang="en-US" b="1" dirty="0" err="1"/>
              <a:t>fm</a:t>
            </a:r>
            <a:endParaRPr lang="en-US" b="1" dirty="0"/>
          </a:p>
        </p:txBody>
      </p:sp>
      <p:pic>
        <p:nvPicPr>
          <p:cNvPr id="16" name="Picture 13" descr="qcd">
            <a:extLst>
              <a:ext uri="{FF2B5EF4-FFF2-40B4-BE49-F238E27FC236}">
                <a16:creationId xmlns:a16="http://schemas.microsoft.com/office/drawing/2014/main" id="{8704644F-4A17-CADB-F37B-F53B464607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7067" y="3347625"/>
            <a:ext cx="1756892" cy="1181194"/>
          </a:xfrm>
          <a:prstGeom prst="rect">
            <a:avLst/>
          </a:prstGeom>
          <a:noFill/>
          <a:extLst>
            <a:ext uri="{909E8E84-426E-40dd-AFC4-6F175D3DCCD1}">
              <a14:hiddenFill xmlns:a14="http://schemas.microsoft.com/office/drawing/2010/main" xmlns="">
                <a:solidFill>
                  <a:srgbClr val="FFFFFF"/>
                </a:solidFill>
              </a14:hiddenFill>
            </a:ext>
          </a:extLst>
        </p:spPr>
      </p:pic>
      <p:sp>
        <p:nvSpPr>
          <p:cNvPr id="17" name="Text Box 14">
            <a:extLst>
              <a:ext uri="{FF2B5EF4-FFF2-40B4-BE49-F238E27FC236}">
                <a16:creationId xmlns:a16="http://schemas.microsoft.com/office/drawing/2014/main" id="{35A30B25-B76B-6868-0752-87F7777B8475}"/>
              </a:ext>
            </a:extLst>
          </p:cNvPr>
          <p:cNvSpPr txBox="1">
            <a:spLocks noChangeArrowheads="1"/>
          </p:cNvSpPr>
          <p:nvPr/>
        </p:nvSpPr>
        <p:spPr bwMode="auto">
          <a:xfrm>
            <a:off x="2633748" y="4456371"/>
            <a:ext cx="2635593"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1600" dirty="0"/>
              <a:t>Effective Degrees of Freedom</a:t>
            </a:r>
          </a:p>
        </p:txBody>
      </p:sp>
      <p:grpSp>
        <p:nvGrpSpPr>
          <p:cNvPr id="18" name="Group 43">
            <a:extLst>
              <a:ext uri="{FF2B5EF4-FFF2-40B4-BE49-F238E27FC236}">
                <a16:creationId xmlns:a16="http://schemas.microsoft.com/office/drawing/2014/main" id="{DB4CEDD9-037C-E535-22A9-7AF113C231AD}"/>
              </a:ext>
            </a:extLst>
          </p:cNvPr>
          <p:cNvGrpSpPr/>
          <p:nvPr/>
        </p:nvGrpSpPr>
        <p:grpSpPr>
          <a:xfrm>
            <a:off x="774022" y="3347625"/>
            <a:ext cx="1077540" cy="1056221"/>
            <a:chOff x="849313" y="4354513"/>
            <a:chExt cx="1636712" cy="1624012"/>
          </a:xfrm>
        </p:grpSpPr>
        <p:sp>
          <p:nvSpPr>
            <p:cNvPr id="19" name="Freeform 16">
              <a:extLst>
                <a:ext uri="{FF2B5EF4-FFF2-40B4-BE49-F238E27FC236}">
                  <a16:creationId xmlns:a16="http://schemas.microsoft.com/office/drawing/2014/main" id="{53E575CB-65C0-94D0-65A3-0734D9DCEB04}"/>
                </a:ext>
              </a:extLst>
            </p:cNvPr>
            <p:cNvSpPr>
              <a:spLocks noChangeArrowheads="1"/>
            </p:cNvSpPr>
            <p:nvPr/>
          </p:nvSpPr>
          <p:spPr bwMode="auto">
            <a:xfrm rot="12299718">
              <a:off x="2105025" y="5329238"/>
              <a:ext cx="301625" cy="261937"/>
            </a:xfrm>
            <a:custGeom>
              <a:avLst/>
              <a:gdLst>
                <a:gd name="T0" fmla="*/ 19 w 1185"/>
                <a:gd name="T1" fmla="*/ 853 h 950"/>
                <a:gd name="T2" fmla="*/ 19 w 1185"/>
                <a:gd name="T3" fmla="*/ 724 h 950"/>
                <a:gd name="T4" fmla="*/ 50 w 1185"/>
                <a:gd name="T5" fmla="*/ 665 h 950"/>
                <a:gd name="T6" fmla="*/ 99 w 1185"/>
                <a:gd name="T7" fmla="*/ 633 h 950"/>
                <a:gd name="T8" fmla="*/ 198 w 1185"/>
                <a:gd name="T9" fmla="*/ 619 h 950"/>
                <a:gd name="T10" fmla="*/ 343 w 1185"/>
                <a:gd name="T11" fmla="*/ 656 h 950"/>
                <a:gd name="T12" fmla="*/ 436 w 1185"/>
                <a:gd name="T13" fmla="*/ 741 h 950"/>
                <a:gd name="T14" fmla="*/ 487 w 1185"/>
                <a:gd name="T15" fmla="*/ 859 h 950"/>
                <a:gd name="T16" fmla="*/ 403 w 1185"/>
                <a:gd name="T17" fmla="*/ 908 h 950"/>
                <a:gd name="T18" fmla="*/ 260 w 1185"/>
                <a:gd name="T19" fmla="*/ 858 h 950"/>
                <a:gd name="T20" fmla="*/ 179 w 1185"/>
                <a:gd name="T21" fmla="*/ 761 h 950"/>
                <a:gd name="T22" fmla="*/ 181 w 1185"/>
                <a:gd name="T23" fmla="*/ 631 h 950"/>
                <a:gd name="T24" fmla="*/ 213 w 1185"/>
                <a:gd name="T25" fmla="*/ 549 h 950"/>
                <a:gd name="T26" fmla="*/ 260 w 1185"/>
                <a:gd name="T27" fmla="*/ 514 h 950"/>
                <a:gd name="T28" fmla="*/ 376 w 1185"/>
                <a:gd name="T29" fmla="*/ 494 h 950"/>
                <a:gd name="T30" fmla="*/ 522 w 1185"/>
                <a:gd name="T31" fmla="*/ 540 h 950"/>
                <a:gd name="T32" fmla="*/ 614 w 1185"/>
                <a:gd name="T33" fmla="*/ 623 h 950"/>
                <a:gd name="T34" fmla="*/ 665 w 1185"/>
                <a:gd name="T35" fmla="*/ 730 h 950"/>
                <a:gd name="T36" fmla="*/ 613 w 1185"/>
                <a:gd name="T37" fmla="*/ 775 h 950"/>
                <a:gd name="T38" fmla="*/ 548 w 1185"/>
                <a:gd name="T39" fmla="*/ 765 h 950"/>
                <a:gd name="T40" fmla="*/ 487 w 1185"/>
                <a:gd name="T41" fmla="*/ 741 h 950"/>
                <a:gd name="T42" fmla="*/ 423 w 1185"/>
                <a:gd name="T43" fmla="*/ 706 h 950"/>
                <a:gd name="T44" fmla="*/ 357 w 1185"/>
                <a:gd name="T45" fmla="*/ 635 h 950"/>
                <a:gd name="T46" fmla="*/ 376 w 1185"/>
                <a:gd name="T47" fmla="*/ 506 h 950"/>
                <a:gd name="T48" fmla="*/ 409 w 1185"/>
                <a:gd name="T49" fmla="*/ 434 h 950"/>
                <a:gd name="T50" fmla="*/ 444 w 1185"/>
                <a:gd name="T51" fmla="*/ 398 h 950"/>
                <a:gd name="T52" fmla="*/ 540 w 1185"/>
                <a:gd name="T53" fmla="*/ 377 h 950"/>
                <a:gd name="T54" fmla="*/ 686 w 1185"/>
                <a:gd name="T55" fmla="*/ 424 h 950"/>
                <a:gd name="T56" fmla="*/ 749 w 1185"/>
                <a:gd name="T57" fmla="*/ 469 h 950"/>
                <a:gd name="T58" fmla="*/ 796 w 1185"/>
                <a:gd name="T59" fmla="*/ 520 h 950"/>
                <a:gd name="T60" fmla="*/ 826 w 1185"/>
                <a:gd name="T61" fmla="*/ 568 h 950"/>
                <a:gd name="T62" fmla="*/ 826 w 1185"/>
                <a:gd name="T63" fmla="*/ 613 h 950"/>
                <a:gd name="T64" fmla="*/ 790 w 1185"/>
                <a:gd name="T65" fmla="*/ 638 h 950"/>
                <a:gd name="T66" fmla="*/ 728 w 1185"/>
                <a:gd name="T67" fmla="*/ 634 h 950"/>
                <a:gd name="T68" fmla="*/ 663 w 1185"/>
                <a:gd name="T69" fmla="*/ 625 h 950"/>
                <a:gd name="T70" fmla="*/ 599 w 1185"/>
                <a:gd name="T71" fmla="*/ 587 h 950"/>
                <a:gd name="T72" fmla="*/ 537 w 1185"/>
                <a:gd name="T73" fmla="*/ 519 h 950"/>
                <a:gd name="T74" fmla="*/ 556 w 1185"/>
                <a:gd name="T75" fmla="*/ 377 h 950"/>
                <a:gd name="T76" fmla="*/ 587 w 1185"/>
                <a:gd name="T77" fmla="*/ 302 h 950"/>
                <a:gd name="T78" fmla="*/ 618 w 1185"/>
                <a:gd name="T79" fmla="*/ 270 h 950"/>
                <a:gd name="T80" fmla="*/ 718 w 1185"/>
                <a:gd name="T81" fmla="*/ 245 h 950"/>
                <a:gd name="T82" fmla="*/ 846 w 1185"/>
                <a:gd name="T83" fmla="*/ 284 h 950"/>
                <a:gd name="T84" fmla="*/ 957 w 1185"/>
                <a:gd name="T85" fmla="*/ 356 h 950"/>
                <a:gd name="T86" fmla="*/ 1005 w 1185"/>
                <a:gd name="T87" fmla="*/ 472 h 950"/>
                <a:gd name="T88" fmla="*/ 939 w 1185"/>
                <a:gd name="T89" fmla="*/ 534 h 950"/>
                <a:gd name="T90" fmla="*/ 794 w 1185"/>
                <a:gd name="T91" fmla="*/ 486 h 950"/>
                <a:gd name="T92" fmla="*/ 700 w 1185"/>
                <a:gd name="T93" fmla="*/ 388 h 950"/>
                <a:gd name="T94" fmla="*/ 700 w 1185"/>
                <a:gd name="T95" fmla="*/ 247 h 950"/>
                <a:gd name="T96" fmla="*/ 751 w 1185"/>
                <a:gd name="T97" fmla="*/ 174 h 950"/>
                <a:gd name="T98" fmla="*/ 801 w 1185"/>
                <a:gd name="T99" fmla="*/ 144 h 950"/>
                <a:gd name="T100" fmla="*/ 896 w 1185"/>
                <a:gd name="T101" fmla="*/ 129 h 950"/>
                <a:gd name="T102" fmla="*/ 1028 w 1185"/>
                <a:gd name="T103" fmla="*/ 166 h 950"/>
                <a:gd name="T104" fmla="*/ 1120 w 1185"/>
                <a:gd name="T105" fmla="*/ 238 h 950"/>
                <a:gd name="T106" fmla="*/ 1184 w 1185"/>
                <a:gd name="T107" fmla="*/ 343 h 950"/>
                <a:gd name="T108" fmla="*/ 1122 w 1185"/>
                <a:gd name="T109" fmla="*/ 405 h 950"/>
                <a:gd name="T110" fmla="*/ 957 w 1185"/>
                <a:gd name="T111" fmla="*/ 356 h 950"/>
                <a:gd name="T112" fmla="*/ 880 w 1185"/>
                <a:gd name="T113" fmla="*/ 258 h 950"/>
                <a:gd name="T114" fmla="*/ 883 w 1185"/>
                <a:gd name="T115" fmla="*/ 117 h 950"/>
                <a:gd name="T116" fmla="*/ 932 w 1185"/>
                <a:gd name="T117" fmla="*/ 47 h 950"/>
                <a:gd name="T118" fmla="*/ 995 w 1185"/>
                <a:gd name="T119" fmla="*/ 26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5" h="950">
                  <a:moveTo>
                    <a:pt x="33" y="949"/>
                  </a:moveTo>
                  <a:lnTo>
                    <a:pt x="19" y="853"/>
                  </a:lnTo>
                  <a:lnTo>
                    <a:pt x="0" y="786"/>
                  </a:lnTo>
                  <a:lnTo>
                    <a:pt x="19" y="724"/>
                  </a:lnTo>
                  <a:lnTo>
                    <a:pt x="33" y="688"/>
                  </a:lnTo>
                  <a:lnTo>
                    <a:pt x="50" y="665"/>
                  </a:lnTo>
                  <a:lnTo>
                    <a:pt x="68" y="640"/>
                  </a:lnTo>
                  <a:lnTo>
                    <a:pt x="99" y="633"/>
                  </a:lnTo>
                  <a:lnTo>
                    <a:pt x="134" y="621"/>
                  </a:lnTo>
                  <a:lnTo>
                    <a:pt x="198" y="619"/>
                  </a:lnTo>
                  <a:lnTo>
                    <a:pt x="277" y="636"/>
                  </a:lnTo>
                  <a:lnTo>
                    <a:pt x="343" y="656"/>
                  </a:lnTo>
                  <a:lnTo>
                    <a:pt x="389" y="694"/>
                  </a:lnTo>
                  <a:lnTo>
                    <a:pt x="436" y="741"/>
                  </a:lnTo>
                  <a:lnTo>
                    <a:pt x="467" y="799"/>
                  </a:lnTo>
                  <a:lnTo>
                    <a:pt x="487" y="859"/>
                  </a:lnTo>
                  <a:lnTo>
                    <a:pt x="468" y="893"/>
                  </a:lnTo>
                  <a:lnTo>
                    <a:pt x="403" y="908"/>
                  </a:lnTo>
                  <a:lnTo>
                    <a:pt x="342" y="893"/>
                  </a:lnTo>
                  <a:lnTo>
                    <a:pt x="260" y="858"/>
                  </a:lnTo>
                  <a:lnTo>
                    <a:pt x="212" y="820"/>
                  </a:lnTo>
                  <a:lnTo>
                    <a:pt x="179" y="761"/>
                  </a:lnTo>
                  <a:lnTo>
                    <a:pt x="164" y="690"/>
                  </a:lnTo>
                  <a:lnTo>
                    <a:pt x="181" y="631"/>
                  </a:lnTo>
                  <a:lnTo>
                    <a:pt x="213" y="572"/>
                  </a:lnTo>
                  <a:lnTo>
                    <a:pt x="213" y="549"/>
                  </a:lnTo>
                  <a:lnTo>
                    <a:pt x="246" y="527"/>
                  </a:lnTo>
                  <a:lnTo>
                    <a:pt x="260" y="514"/>
                  </a:lnTo>
                  <a:lnTo>
                    <a:pt x="294" y="504"/>
                  </a:lnTo>
                  <a:lnTo>
                    <a:pt x="376" y="494"/>
                  </a:lnTo>
                  <a:lnTo>
                    <a:pt x="443" y="517"/>
                  </a:lnTo>
                  <a:lnTo>
                    <a:pt x="522" y="540"/>
                  </a:lnTo>
                  <a:lnTo>
                    <a:pt x="568" y="576"/>
                  </a:lnTo>
                  <a:lnTo>
                    <a:pt x="614" y="623"/>
                  </a:lnTo>
                  <a:lnTo>
                    <a:pt x="649" y="672"/>
                  </a:lnTo>
                  <a:lnTo>
                    <a:pt x="665" y="730"/>
                  </a:lnTo>
                  <a:lnTo>
                    <a:pt x="647" y="765"/>
                  </a:lnTo>
                  <a:lnTo>
                    <a:pt x="613" y="775"/>
                  </a:lnTo>
                  <a:lnTo>
                    <a:pt x="580" y="774"/>
                  </a:lnTo>
                  <a:lnTo>
                    <a:pt x="548" y="765"/>
                  </a:lnTo>
                  <a:lnTo>
                    <a:pt x="516" y="765"/>
                  </a:lnTo>
                  <a:lnTo>
                    <a:pt x="487" y="741"/>
                  </a:lnTo>
                  <a:lnTo>
                    <a:pt x="453" y="728"/>
                  </a:lnTo>
                  <a:lnTo>
                    <a:pt x="423" y="706"/>
                  </a:lnTo>
                  <a:lnTo>
                    <a:pt x="389" y="694"/>
                  </a:lnTo>
                  <a:lnTo>
                    <a:pt x="357" y="635"/>
                  </a:lnTo>
                  <a:lnTo>
                    <a:pt x="359" y="563"/>
                  </a:lnTo>
                  <a:lnTo>
                    <a:pt x="376" y="506"/>
                  </a:lnTo>
                  <a:lnTo>
                    <a:pt x="395" y="447"/>
                  </a:lnTo>
                  <a:lnTo>
                    <a:pt x="409" y="434"/>
                  </a:lnTo>
                  <a:lnTo>
                    <a:pt x="428" y="412"/>
                  </a:lnTo>
                  <a:lnTo>
                    <a:pt x="444" y="398"/>
                  </a:lnTo>
                  <a:lnTo>
                    <a:pt x="475" y="386"/>
                  </a:lnTo>
                  <a:lnTo>
                    <a:pt x="540" y="377"/>
                  </a:lnTo>
                  <a:lnTo>
                    <a:pt x="618" y="398"/>
                  </a:lnTo>
                  <a:lnTo>
                    <a:pt x="686" y="424"/>
                  </a:lnTo>
                  <a:lnTo>
                    <a:pt x="730" y="445"/>
                  </a:lnTo>
                  <a:lnTo>
                    <a:pt x="749" y="469"/>
                  </a:lnTo>
                  <a:lnTo>
                    <a:pt x="779" y="486"/>
                  </a:lnTo>
                  <a:lnTo>
                    <a:pt x="796" y="520"/>
                  </a:lnTo>
                  <a:lnTo>
                    <a:pt x="812" y="543"/>
                  </a:lnTo>
                  <a:lnTo>
                    <a:pt x="826" y="568"/>
                  </a:lnTo>
                  <a:lnTo>
                    <a:pt x="826" y="593"/>
                  </a:lnTo>
                  <a:lnTo>
                    <a:pt x="826" y="613"/>
                  </a:lnTo>
                  <a:lnTo>
                    <a:pt x="807" y="627"/>
                  </a:lnTo>
                  <a:lnTo>
                    <a:pt x="790" y="638"/>
                  </a:lnTo>
                  <a:lnTo>
                    <a:pt x="761" y="645"/>
                  </a:lnTo>
                  <a:lnTo>
                    <a:pt x="728" y="634"/>
                  </a:lnTo>
                  <a:lnTo>
                    <a:pt x="695" y="636"/>
                  </a:lnTo>
                  <a:lnTo>
                    <a:pt x="663" y="625"/>
                  </a:lnTo>
                  <a:lnTo>
                    <a:pt x="616" y="610"/>
                  </a:lnTo>
                  <a:lnTo>
                    <a:pt x="599" y="587"/>
                  </a:lnTo>
                  <a:lnTo>
                    <a:pt x="568" y="576"/>
                  </a:lnTo>
                  <a:lnTo>
                    <a:pt x="537" y="519"/>
                  </a:lnTo>
                  <a:lnTo>
                    <a:pt x="537" y="447"/>
                  </a:lnTo>
                  <a:lnTo>
                    <a:pt x="556" y="377"/>
                  </a:lnTo>
                  <a:lnTo>
                    <a:pt x="570" y="317"/>
                  </a:lnTo>
                  <a:lnTo>
                    <a:pt x="587" y="302"/>
                  </a:lnTo>
                  <a:lnTo>
                    <a:pt x="606" y="282"/>
                  </a:lnTo>
                  <a:lnTo>
                    <a:pt x="618" y="270"/>
                  </a:lnTo>
                  <a:lnTo>
                    <a:pt x="655" y="260"/>
                  </a:lnTo>
                  <a:lnTo>
                    <a:pt x="718" y="245"/>
                  </a:lnTo>
                  <a:lnTo>
                    <a:pt x="781" y="260"/>
                  </a:lnTo>
                  <a:lnTo>
                    <a:pt x="846" y="284"/>
                  </a:lnTo>
                  <a:lnTo>
                    <a:pt x="911" y="305"/>
                  </a:lnTo>
                  <a:lnTo>
                    <a:pt x="957" y="356"/>
                  </a:lnTo>
                  <a:lnTo>
                    <a:pt x="991" y="416"/>
                  </a:lnTo>
                  <a:lnTo>
                    <a:pt x="1005" y="472"/>
                  </a:lnTo>
                  <a:lnTo>
                    <a:pt x="987" y="520"/>
                  </a:lnTo>
                  <a:lnTo>
                    <a:pt x="939" y="534"/>
                  </a:lnTo>
                  <a:lnTo>
                    <a:pt x="861" y="518"/>
                  </a:lnTo>
                  <a:lnTo>
                    <a:pt x="794" y="486"/>
                  </a:lnTo>
                  <a:lnTo>
                    <a:pt x="730" y="445"/>
                  </a:lnTo>
                  <a:lnTo>
                    <a:pt x="700" y="388"/>
                  </a:lnTo>
                  <a:lnTo>
                    <a:pt x="700" y="317"/>
                  </a:lnTo>
                  <a:lnTo>
                    <a:pt x="700" y="247"/>
                  </a:lnTo>
                  <a:lnTo>
                    <a:pt x="734" y="197"/>
                  </a:lnTo>
                  <a:lnTo>
                    <a:pt x="751" y="174"/>
                  </a:lnTo>
                  <a:lnTo>
                    <a:pt x="767" y="151"/>
                  </a:lnTo>
                  <a:lnTo>
                    <a:pt x="801" y="144"/>
                  </a:lnTo>
                  <a:lnTo>
                    <a:pt x="817" y="131"/>
                  </a:lnTo>
                  <a:lnTo>
                    <a:pt x="896" y="129"/>
                  </a:lnTo>
                  <a:lnTo>
                    <a:pt x="961" y="144"/>
                  </a:lnTo>
                  <a:lnTo>
                    <a:pt x="1028" y="166"/>
                  </a:lnTo>
                  <a:lnTo>
                    <a:pt x="1088" y="204"/>
                  </a:lnTo>
                  <a:lnTo>
                    <a:pt x="1120" y="238"/>
                  </a:lnTo>
                  <a:lnTo>
                    <a:pt x="1167" y="299"/>
                  </a:lnTo>
                  <a:lnTo>
                    <a:pt x="1184" y="343"/>
                  </a:lnTo>
                  <a:lnTo>
                    <a:pt x="1167" y="391"/>
                  </a:lnTo>
                  <a:lnTo>
                    <a:pt x="1122" y="405"/>
                  </a:lnTo>
                  <a:lnTo>
                    <a:pt x="1040" y="378"/>
                  </a:lnTo>
                  <a:lnTo>
                    <a:pt x="957" y="356"/>
                  </a:lnTo>
                  <a:lnTo>
                    <a:pt x="911" y="305"/>
                  </a:lnTo>
                  <a:lnTo>
                    <a:pt x="880" y="258"/>
                  </a:lnTo>
                  <a:lnTo>
                    <a:pt x="864" y="189"/>
                  </a:lnTo>
                  <a:lnTo>
                    <a:pt x="883" y="117"/>
                  </a:lnTo>
                  <a:lnTo>
                    <a:pt x="910" y="69"/>
                  </a:lnTo>
                  <a:lnTo>
                    <a:pt x="932" y="47"/>
                  </a:lnTo>
                  <a:lnTo>
                    <a:pt x="965" y="37"/>
                  </a:lnTo>
                  <a:lnTo>
                    <a:pt x="995" y="26"/>
                  </a:lnTo>
                  <a:lnTo>
                    <a:pt x="1059" y="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0" name="Freeform 17">
              <a:extLst>
                <a:ext uri="{FF2B5EF4-FFF2-40B4-BE49-F238E27FC236}">
                  <a16:creationId xmlns:a16="http://schemas.microsoft.com/office/drawing/2014/main" id="{993ADB77-75F4-FFD9-06A7-14F450091B0D}"/>
                </a:ext>
              </a:extLst>
            </p:cNvPr>
            <p:cNvSpPr>
              <a:spLocks noChangeArrowheads="1"/>
            </p:cNvSpPr>
            <p:nvPr/>
          </p:nvSpPr>
          <p:spPr bwMode="auto">
            <a:xfrm rot="14822062">
              <a:off x="2181225" y="4956175"/>
              <a:ext cx="301625" cy="261937"/>
            </a:xfrm>
            <a:custGeom>
              <a:avLst/>
              <a:gdLst>
                <a:gd name="T0" fmla="*/ 19 w 1185"/>
                <a:gd name="T1" fmla="*/ 853 h 950"/>
                <a:gd name="T2" fmla="*/ 19 w 1185"/>
                <a:gd name="T3" fmla="*/ 724 h 950"/>
                <a:gd name="T4" fmla="*/ 50 w 1185"/>
                <a:gd name="T5" fmla="*/ 665 h 950"/>
                <a:gd name="T6" fmla="*/ 99 w 1185"/>
                <a:gd name="T7" fmla="*/ 633 h 950"/>
                <a:gd name="T8" fmla="*/ 198 w 1185"/>
                <a:gd name="T9" fmla="*/ 619 h 950"/>
                <a:gd name="T10" fmla="*/ 343 w 1185"/>
                <a:gd name="T11" fmla="*/ 656 h 950"/>
                <a:gd name="T12" fmla="*/ 436 w 1185"/>
                <a:gd name="T13" fmla="*/ 741 h 950"/>
                <a:gd name="T14" fmla="*/ 487 w 1185"/>
                <a:gd name="T15" fmla="*/ 859 h 950"/>
                <a:gd name="T16" fmla="*/ 403 w 1185"/>
                <a:gd name="T17" fmla="*/ 908 h 950"/>
                <a:gd name="T18" fmla="*/ 260 w 1185"/>
                <a:gd name="T19" fmla="*/ 858 h 950"/>
                <a:gd name="T20" fmla="*/ 179 w 1185"/>
                <a:gd name="T21" fmla="*/ 761 h 950"/>
                <a:gd name="T22" fmla="*/ 181 w 1185"/>
                <a:gd name="T23" fmla="*/ 631 h 950"/>
                <a:gd name="T24" fmla="*/ 213 w 1185"/>
                <a:gd name="T25" fmla="*/ 549 h 950"/>
                <a:gd name="T26" fmla="*/ 260 w 1185"/>
                <a:gd name="T27" fmla="*/ 514 h 950"/>
                <a:gd name="T28" fmla="*/ 376 w 1185"/>
                <a:gd name="T29" fmla="*/ 494 h 950"/>
                <a:gd name="T30" fmla="*/ 522 w 1185"/>
                <a:gd name="T31" fmla="*/ 540 h 950"/>
                <a:gd name="T32" fmla="*/ 614 w 1185"/>
                <a:gd name="T33" fmla="*/ 623 h 950"/>
                <a:gd name="T34" fmla="*/ 665 w 1185"/>
                <a:gd name="T35" fmla="*/ 730 h 950"/>
                <a:gd name="T36" fmla="*/ 613 w 1185"/>
                <a:gd name="T37" fmla="*/ 775 h 950"/>
                <a:gd name="T38" fmla="*/ 548 w 1185"/>
                <a:gd name="T39" fmla="*/ 765 h 950"/>
                <a:gd name="T40" fmla="*/ 487 w 1185"/>
                <a:gd name="T41" fmla="*/ 741 h 950"/>
                <a:gd name="T42" fmla="*/ 423 w 1185"/>
                <a:gd name="T43" fmla="*/ 706 h 950"/>
                <a:gd name="T44" fmla="*/ 357 w 1185"/>
                <a:gd name="T45" fmla="*/ 635 h 950"/>
                <a:gd name="T46" fmla="*/ 376 w 1185"/>
                <a:gd name="T47" fmla="*/ 506 h 950"/>
                <a:gd name="T48" fmla="*/ 409 w 1185"/>
                <a:gd name="T49" fmla="*/ 434 h 950"/>
                <a:gd name="T50" fmla="*/ 444 w 1185"/>
                <a:gd name="T51" fmla="*/ 398 h 950"/>
                <a:gd name="T52" fmla="*/ 540 w 1185"/>
                <a:gd name="T53" fmla="*/ 377 h 950"/>
                <a:gd name="T54" fmla="*/ 686 w 1185"/>
                <a:gd name="T55" fmla="*/ 424 h 950"/>
                <a:gd name="T56" fmla="*/ 749 w 1185"/>
                <a:gd name="T57" fmla="*/ 469 h 950"/>
                <a:gd name="T58" fmla="*/ 796 w 1185"/>
                <a:gd name="T59" fmla="*/ 520 h 950"/>
                <a:gd name="T60" fmla="*/ 826 w 1185"/>
                <a:gd name="T61" fmla="*/ 568 h 950"/>
                <a:gd name="T62" fmla="*/ 826 w 1185"/>
                <a:gd name="T63" fmla="*/ 613 h 950"/>
                <a:gd name="T64" fmla="*/ 790 w 1185"/>
                <a:gd name="T65" fmla="*/ 638 h 950"/>
                <a:gd name="T66" fmla="*/ 728 w 1185"/>
                <a:gd name="T67" fmla="*/ 634 h 950"/>
                <a:gd name="T68" fmla="*/ 663 w 1185"/>
                <a:gd name="T69" fmla="*/ 625 h 950"/>
                <a:gd name="T70" fmla="*/ 599 w 1185"/>
                <a:gd name="T71" fmla="*/ 587 h 950"/>
                <a:gd name="T72" fmla="*/ 537 w 1185"/>
                <a:gd name="T73" fmla="*/ 519 h 950"/>
                <a:gd name="T74" fmla="*/ 556 w 1185"/>
                <a:gd name="T75" fmla="*/ 377 h 950"/>
                <a:gd name="T76" fmla="*/ 587 w 1185"/>
                <a:gd name="T77" fmla="*/ 302 h 950"/>
                <a:gd name="T78" fmla="*/ 618 w 1185"/>
                <a:gd name="T79" fmla="*/ 270 h 950"/>
                <a:gd name="T80" fmla="*/ 718 w 1185"/>
                <a:gd name="T81" fmla="*/ 245 h 950"/>
                <a:gd name="T82" fmla="*/ 846 w 1185"/>
                <a:gd name="T83" fmla="*/ 284 h 950"/>
                <a:gd name="T84" fmla="*/ 957 w 1185"/>
                <a:gd name="T85" fmla="*/ 356 h 950"/>
                <a:gd name="T86" fmla="*/ 1005 w 1185"/>
                <a:gd name="T87" fmla="*/ 472 h 950"/>
                <a:gd name="T88" fmla="*/ 939 w 1185"/>
                <a:gd name="T89" fmla="*/ 534 h 950"/>
                <a:gd name="T90" fmla="*/ 794 w 1185"/>
                <a:gd name="T91" fmla="*/ 486 h 950"/>
                <a:gd name="T92" fmla="*/ 700 w 1185"/>
                <a:gd name="T93" fmla="*/ 388 h 950"/>
                <a:gd name="T94" fmla="*/ 700 w 1185"/>
                <a:gd name="T95" fmla="*/ 247 h 950"/>
                <a:gd name="T96" fmla="*/ 751 w 1185"/>
                <a:gd name="T97" fmla="*/ 174 h 950"/>
                <a:gd name="T98" fmla="*/ 801 w 1185"/>
                <a:gd name="T99" fmla="*/ 144 h 950"/>
                <a:gd name="T100" fmla="*/ 896 w 1185"/>
                <a:gd name="T101" fmla="*/ 129 h 950"/>
                <a:gd name="T102" fmla="*/ 1028 w 1185"/>
                <a:gd name="T103" fmla="*/ 166 h 950"/>
                <a:gd name="T104" fmla="*/ 1120 w 1185"/>
                <a:gd name="T105" fmla="*/ 238 h 950"/>
                <a:gd name="T106" fmla="*/ 1184 w 1185"/>
                <a:gd name="T107" fmla="*/ 343 h 950"/>
                <a:gd name="T108" fmla="*/ 1122 w 1185"/>
                <a:gd name="T109" fmla="*/ 405 h 950"/>
                <a:gd name="T110" fmla="*/ 957 w 1185"/>
                <a:gd name="T111" fmla="*/ 356 h 950"/>
                <a:gd name="T112" fmla="*/ 880 w 1185"/>
                <a:gd name="T113" fmla="*/ 258 h 950"/>
                <a:gd name="T114" fmla="*/ 883 w 1185"/>
                <a:gd name="T115" fmla="*/ 117 h 950"/>
                <a:gd name="T116" fmla="*/ 932 w 1185"/>
                <a:gd name="T117" fmla="*/ 47 h 950"/>
                <a:gd name="T118" fmla="*/ 995 w 1185"/>
                <a:gd name="T119" fmla="*/ 26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5" h="950">
                  <a:moveTo>
                    <a:pt x="33" y="949"/>
                  </a:moveTo>
                  <a:lnTo>
                    <a:pt x="19" y="853"/>
                  </a:lnTo>
                  <a:lnTo>
                    <a:pt x="0" y="786"/>
                  </a:lnTo>
                  <a:lnTo>
                    <a:pt x="19" y="724"/>
                  </a:lnTo>
                  <a:lnTo>
                    <a:pt x="33" y="688"/>
                  </a:lnTo>
                  <a:lnTo>
                    <a:pt x="50" y="665"/>
                  </a:lnTo>
                  <a:lnTo>
                    <a:pt x="68" y="640"/>
                  </a:lnTo>
                  <a:lnTo>
                    <a:pt x="99" y="633"/>
                  </a:lnTo>
                  <a:lnTo>
                    <a:pt x="134" y="621"/>
                  </a:lnTo>
                  <a:lnTo>
                    <a:pt x="198" y="619"/>
                  </a:lnTo>
                  <a:lnTo>
                    <a:pt x="277" y="636"/>
                  </a:lnTo>
                  <a:lnTo>
                    <a:pt x="343" y="656"/>
                  </a:lnTo>
                  <a:lnTo>
                    <a:pt x="389" y="694"/>
                  </a:lnTo>
                  <a:lnTo>
                    <a:pt x="436" y="741"/>
                  </a:lnTo>
                  <a:lnTo>
                    <a:pt x="467" y="799"/>
                  </a:lnTo>
                  <a:lnTo>
                    <a:pt x="487" y="859"/>
                  </a:lnTo>
                  <a:lnTo>
                    <a:pt x="468" y="893"/>
                  </a:lnTo>
                  <a:lnTo>
                    <a:pt x="403" y="908"/>
                  </a:lnTo>
                  <a:lnTo>
                    <a:pt x="342" y="893"/>
                  </a:lnTo>
                  <a:lnTo>
                    <a:pt x="260" y="858"/>
                  </a:lnTo>
                  <a:lnTo>
                    <a:pt x="212" y="820"/>
                  </a:lnTo>
                  <a:lnTo>
                    <a:pt x="179" y="761"/>
                  </a:lnTo>
                  <a:lnTo>
                    <a:pt x="164" y="690"/>
                  </a:lnTo>
                  <a:lnTo>
                    <a:pt x="181" y="631"/>
                  </a:lnTo>
                  <a:lnTo>
                    <a:pt x="213" y="572"/>
                  </a:lnTo>
                  <a:lnTo>
                    <a:pt x="213" y="549"/>
                  </a:lnTo>
                  <a:lnTo>
                    <a:pt x="246" y="527"/>
                  </a:lnTo>
                  <a:lnTo>
                    <a:pt x="260" y="514"/>
                  </a:lnTo>
                  <a:lnTo>
                    <a:pt x="294" y="504"/>
                  </a:lnTo>
                  <a:lnTo>
                    <a:pt x="376" y="494"/>
                  </a:lnTo>
                  <a:lnTo>
                    <a:pt x="443" y="517"/>
                  </a:lnTo>
                  <a:lnTo>
                    <a:pt x="522" y="540"/>
                  </a:lnTo>
                  <a:lnTo>
                    <a:pt x="568" y="576"/>
                  </a:lnTo>
                  <a:lnTo>
                    <a:pt x="614" y="623"/>
                  </a:lnTo>
                  <a:lnTo>
                    <a:pt x="649" y="672"/>
                  </a:lnTo>
                  <a:lnTo>
                    <a:pt x="665" y="730"/>
                  </a:lnTo>
                  <a:lnTo>
                    <a:pt x="647" y="765"/>
                  </a:lnTo>
                  <a:lnTo>
                    <a:pt x="613" y="775"/>
                  </a:lnTo>
                  <a:lnTo>
                    <a:pt x="580" y="774"/>
                  </a:lnTo>
                  <a:lnTo>
                    <a:pt x="548" y="765"/>
                  </a:lnTo>
                  <a:lnTo>
                    <a:pt x="516" y="765"/>
                  </a:lnTo>
                  <a:lnTo>
                    <a:pt x="487" y="741"/>
                  </a:lnTo>
                  <a:lnTo>
                    <a:pt x="453" y="728"/>
                  </a:lnTo>
                  <a:lnTo>
                    <a:pt x="423" y="706"/>
                  </a:lnTo>
                  <a:lnTo>
                    <a:pt x="389" y="694"/>
                  </a:lnTo>
                  <a:lnTo>
                    <a:pt x="357" y="635"/>
                  </a:lnTo>
                  <a:lnTo>
                    <a:pt x="359" y="563"/>
                  </a:lnTo>
                  <a:lnTo>
                    <a:pt x="376" y="506"/>
                  </a:lnTo>
                  <a:lnTo>
                    <a:pt x="395" y="447"/>
                  </a:lnTo>
                  <a:lnTo>
                    <a:pt x="409" y="434"/>
                  </a:lnTo>
                  <a:lnTo>
                    <a:pt x="428" y="412"/>
                  </a:lnTo>
                  <a:lnTo>
                    <a:pt x="444" y="398"/>
                  </a:lnTo>
                  <a:lnTo>
                    <a:pt x="475" y="386"/>
                  </a:lnTo>
                  <a:lnTo>
                    <a:pt x="540" y="377"/>
                  </a:lnTo>
                  <a:lnTo>
                    <a:pt x="618" y="398"/>
                  </a:lnTo>
                  <a:lnTo>
                    <a:pt x="686" y="424"/>
                  </a:lnTo>
                  <a:lnTo>
                    <a:pt x="730" y="445"/>
                  </a:lnTo>
                  <a:lnTo>
                    <a:pt x="749" y="469"/>
                  </a:lnTo>
                  <a:lnTo>
                    <a:pt x="779" y="486"/>
                  </a:lnTo>
                  <a:lnTo>
                    <a:pt x="796" y="520"/>
                  </a:lnTo>
                  <a:lnTo>
                    <a:pt x="812" y="543"/>
                  </a:lnTo>
                  <a:lnTo>
                    <a:pt x="826" y="568"/>
                  </a:lnTo>
                  <a:lnTo>
                    <a:pt x="826" y="593"/>
                  </a:lnTo>
                  <a:lnTo>
                    <a:pt x="826" y="613"/>
                  </a:lnTo>
                  <a:lnTo>
                    <a:pt x="807" y="627"/>
                  </a:lnTo>
                  <a:lnTo>
                    <a:pt x="790" y="638"/>
                  </a:lnTo>
                  <a:lnTo>
                    <a:pt x="761" y="645"/>
                  </a:lnTo>
                  <a:lnTo>
                    <a:pt x="728" y="634"/>
                  </a:lnTo>
                  <a:lnTo>
                    <a:pt x="695" y="636"/>
                  </a:lnTo>
                  <a:lnTo>
                    <a:pt x="663" y="625"/>
                  </a:lnTo>
                  <a:lnTo>
                    <a:pt x="616" y="610"/>
                  </a:lnTo>
                  <a:lnTo>
                    <a:pt x="599" y="587"/>
                  </a:lnTo>
                  <a:lnTo>
                    <a:pt x="568" y="576"/>
                  </a:lnTo>
                  <a:lnTo>
                    <a:pt x="537" y="519"/>
                  </a:lnTo>
                  <a:lnTo>
                    <a:pt x="537" y="447"/>
                  </a:lnTo>
                  <a:lnTo>
                    <a:pt x="556" y="377"/>
                  </a:lnTo>
                  <a:lnTo>
                    <a:pt x="570" y="317"/>
                  </a:lnTo>
                  <a:lnTo>
                    <a:pt x="587" y="302"/>
                  </a:lnTo>
                  <a:lnTo>
                    <a:pt x="606" y="282"/>
                  </a:lnTo>
                  <a:lnTo>
                    <a:pt x="618" y="270"/>
                  </a:lnTo>
                  <a:lnTo>
                    <a:pt x="655" y="260"/>
                  </a:lnTo>
                  <a:lnTo>
                    <a:pt x="718" y="245"/>
                  </a:lnTo>
                  <a:lnTo>
                    <a:pt x="781" y="260"/>
                  </a:lnTo>
                  <a:lnTo>
                    <a:pt x="846" y="284"/>
                  </a:lnTo>
                  <a:lnTo>
                    <a:pt x="911" y="305"/>
                  </a:lnTo>
                  <a:lnTo>
                    <a:pt x="957" y="356"/>
                  </a:lnTo>
                  <a:lnTo>
                    <a:pt x="991" y="416"/>
                  </a:lnTo>
                  <a:lnTo>
                    <a:pt x="1005" y="472"/>
                  </a:lnTo>
                  <a:lnTo>
                    <a:pt x="987" y="520"/>
                  </a:lnTo>
                  <a:lnTo>
                    <a:pt x="939" y="534"/>
                  </a:lnTo>
                  <a:lnTo>
                    <a:pt x="861" y="518"/>
                  </a:lnTo>
                  <a:lnTo>
                    <a:pt x="794" y="486"/>
                  </a:lnTo>
                  <a:lnTo>
                    <a:pt x="730" y="445"/>
                  </a:lnTo>
                  <a:lnTo>
                    <a:pt x="700" y="388"/>
                  </a:lnTo>
                  <a:lnTo>
                    <a:pt x="700" y="317"/>
                  </a:lnTo>
                  <a:lnTo>
                    <a:pt x="700" y="247"/>
                  </a:lnTo>
                  <a:lnTo>
                    <a:pt x="734" y="197"/>
                  </a:lnTo>
                  <a:lnTo>
                    <a:pt x="751" y="174"/>
                  </a:lnTo>
                  <a:lnTo>
                    <a:pt x="767" y="151"/>
                  </a:lnTo>
                  <a:lnTo>
                    <a:pt x="801" y="144"/>
                  </a:lnTo>
                  <a:lnTo>
                    <a:pt x="817" y="131"/>
                  </a:lnTo>
                  <a:lnTo>
                    <a:pt x="896" y="129"/>
                  </a:lnTo>
                  <a:lnTo>
                    <a:pt x="961" y="144"/>
                  </a:lnTo>
                  <a:lnTo>
                    <a:pt x="1028" y="166"/>
                  </a:lnTo>
                  <a:lnTo>
                    <a:pt x="1088" y="204"/>
                  </a:lnTo>
                  <a:lnTo>
                    <a:pt x="1120" y="238"/>
                  </a:lnTo>
                  <a:lnTo>
                    <a:pt x="1167" y="299"/>
                  </a:lnTo>
                  <a:lnTo>
                    <a:pt x="1184" y="343"/>
                  </a:lnTo>
                  <a:lnTo>
                    <a:pt x="1167" y="391"/>
                  </a:lnTo>
                  <a:lnTo>
                    <a:pt x="1122" y="405"/>
                  </a:lnTo>
                  <a:lnTo>
                    <a:pt x="1040" y="378"/>
                  </a:lnTo>
                  <a:lnTo>
                    <a:pt x="957" y="356"/>
                  </a:lnTo>
                  <a:lnTo>
                    <a:pt x="911" y="305"/>
                  </a:lnTo>
                  <a:lnTo>
                    <a:pt x="880" y="258"/>
                  </a:lnTo>
                  <a:lnTo>
                    <a:pt x="864" y="189"/>
                  </a:lnTo>
                  <a:lnTo>
                    <a:pt x="883" y="117"/>
                  </a:lnTo>
                  <a:lnTo>
                    <a:pt x="910" y="69"/>
                  </a:lnTo>
                  <a:lnTo>
                    <a:pt x="932" y="47"/>
                  </a:lnTo>
                  <a:lnTo>
                    <a:pt x="965" y="37"/>
                  </a:lnTo>
                  <a:lnTo>
                    <a:pt x="995" y="26"/>
                  </a:lnTo>
                  <a:lnTo>
                    <a:pt x="1059" y="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1" name="Freeform 18">
              <a:extLst>
                <a:ext uri="{FF2B5EF4-FFF2-40B4-BE49-F238E27FC236}">
                  <a16:creationId xmlns:a16="http://schemas.microsoft.com/office/drawing/2014/main" id="{F768C2C9-AAA7-5141-769D-960EC0AF7CE1}"/>
                </a:ext>
              </a:extLst>
            </p:cNvPr>
            <p:cNvSpPr>
              <a:spLocks noChangeArrowheads="1"/>
            </p:cNvSpPr>
            <p:nvPr/>
          </p:nvSpPr>
          <p:spPr bwMode="auto">
            <a:xfrm rot="12299718">
              <a:off x="1473200" y="4583113"/>
              <a:ext cx="301625" cy="261937"/>
            </a:xfrm>
            <a:custGeom>
              <a:avLst/>
              <a:gdLst>
                <a:gd name="T0" fmla="*/ 19 w 1185"/>
                <a:gd name="T1" fmla="*/ 853 h 950"/>
                <a:gd name="T2" fmla="*/ 19 w 1185"/>
                <a:gd name="T3" fmla="*/ 724 h 950"/>
                <a:gd name="T4" fmla="*/ 50 w 1185"/>
                <a:gd name="T5" fmla="*/ 665 h 950"/>
                <a:gd name="T6" fmla="*/ 99 w 1185"/>
                <a:gd name="T7" fmla="*/ 633 h 950"/>
                <a:gd name="T8" fmla="*/ 198 w 1185"/>
                <a:gd name="T9" fmla="*/ 619 h 950"/>
                <a:gd name="T10" fmla="*/ 343 w 1185"/>
                <a:gd name="T11" fmla="*/ 656 h 950"/>
                <a:gd name="T12" fmla="*/ 436 w 1185"/>
                <a:gd name="T13" fmla="*/ 741 h 950"/>
                <a:gd name="T14" fmla="*/ 487 w 1185"/>
                <a:gd name="T15" fmla="*/ 859 h 950"/>
                <a:gd name="T16" fmla="*/ 403 w 1185"/>
                <a:gd name="T17" fmla="*/ 908 h 950"/>
                <a:gd name="T18" fmla="*/ 260 w 1185"/>
                <a:gd name="T19" fmla="*/ 858 h 950"/>
                <a:gd name="T20" fmla="*/ 179 w 1185"/>
                <a:gd name="T21" fmla="*/ 761 h 950"/>
                <a:gd name="T22" fmla="*/ 181 w 1185"/>
                <a:gd name="T23" fmla="*/ 631 h 950"/>
                <a:gd name="T24" fmla="*/ 213 w 1185"/>
                <a:gd name="T25" fmla="*/ 549 h 950"/>
                <a:gd name="T26" fmla="*/ 260 w 1185"/>
                <a:gd name="T27" fmla="*/ 514 h 950"/>
                <a:gd name="T28" fmla="*/ 376 w 1185"/>
                <a:gd name="T29" fmla="*/ 494 h 950"/>
                <a:gd name="T30" fmla="*/ 522 w 1185"/>
                <a:gd name="T31" fmla="*/ 540 h 950"/>
                <a:gd name="T32" fmla="*/ 614 w 1185"/>
                <a:gd name="T33" fmla="*/ 623 h 950"/>
                <a:gd name="T34" fmla="*/ 665 w 1185"/>
                <a:gd name="T35" fmla="*/ 730 h 950"/>
                <a:gd name="T36" fmla="*/ 613 w 1185"/>
                <a:gd name="T37" fmla="*/ 775 h 950"/>
                <a:gd name="T38" fmla="*/ 548 w 1185"/>
                <a:gd name="T39" fmla="*/ 765 h 950"/>
                <a:gd name="T40" fmla="*/ 487 w 1185"/>
                <a:gd name="T41" fmla="*/ 741 h 950"/>
                <a:gd name="T42" fmla="*/ 423 w 1185"/>
                <a:gd name="T43" fmla="*/ 706 h 950"/>
                <a:gd name="T44" fmla="*/ 357 w 1185"/>
                <a:gd name="T45" fmla="*/ 635 h 950"/>
                <a:gd name="T46" fmla="*/ 376 w 1185"/>
                <a:gd name="T47" fmla="*/ 506 h 950"/>
                <a:gd name="T48" fmla="*/ 409 w 1185"/>
                <a:gd name="T49" fmla="*/ 434 h 950"/>
                <a:gd name="T50" fmla="*/ 444 w 1185"/>
                <a:gd name="T51" fmla="*/ 398 h 950"/>
                <a:gd name="T52" fmla="*/ 540 w 1185"/>
                <a:gd name="T53" fmla="*/ 377 h 950"/>
                <a:gd name="T54" fmla="*/ 686 w 1185"/>
                <a:gd name="T55" fmla="*/ 424 h 950"/>
                <a:gd name="T56" fmla="*/ 749 w 1185"/>
                <a:gd name="T57" fmla="*/ 469 h 950"/>
                <a:gd name="T58" fmla="*/ 796 w 1185"/>
                <a:gd name="T59" fmla="*/ 520 h 950"/>
                <a:gd name="T60" fmla="*/ 826 w 1185"/>
                <a:gd name="T61" fmla="*/ 568 h 950"/>
                <a:gd name="T62" fmla="*/ 826 w 1185"/>
                <a:gd name="T63" fmla="*/ 613 h 950"/>
                <a:gd name="T64" fmla="*/ 790 w 1185"/>
                <a:gd name="T65" fmla="*/ 638 h 950"/>
                <a:gd name="T66" fmla="*/ 728 w 1185"/>
                <a:gd name="T67" fmla="*/ 634 h 950"/>
                <a:gd name="T68" fmla="*/ 663 w 1185"/>
                <a:gd name="T69" fmla="*/ 625 h 950"/>
                <a:gd name="T70" fmla="*/ 599 w 1185"/>
                <a:gd name="T71" fmla="*/ 587 h 950"/>
                <a:gd name="T72" fmla="*/ 537 w 1185"/>
                <a:gd name="T73" fmla="*/ 519 h 950"/>
                <a:gd name="T74" fmla="*/ 556 w 1185"/>
                <a:gd name="T75" fmla="*/ 377 h 950"/>
                <a:gd name="T76" fmla="*/ 587 w 1185"/>
                <a:gd name="T77" fmla="*/ 302 h 950"/>
                <a:gd name="T78" fmla="*/ 618 w 1185"/>
                <a:gd name="T79" fmla="*/ 270 h 950"/>
                <a:gd name="T80" fmla="*/ 718 w 1185"/>
                <a:gd name="T81" fmla="*/ 245 h 950"/>
                <a:gd name="T82" fmla="*/ 846 w 1185"/>
                <a:gd name="T83" fmla="*/ 284 h 950"/>
                <a:gd name="T84" fmla="*/ 957 w 1185"/>
                <a:gd name="T85" fmla="*/ 356 h 950"/>
                <a:gd name="T86" fmla="*/ 1005 w 1185"/>
                <a:gd name="T87" fmla="*/ 472 h 950"/>
                <a:gd name="T88" fmla="*/ 939 w 1185"/>
                <a:gd name="T89" fmla="*/ 534 h 950"/>
                <a:gd name="T90" fmla="*/ 794 w 1185"/>
                <a:gd name="T91" fmla="*/ 486 h 950"/>
                <a:gd name="T92" fmla="*/ 700 w 1185"/>
                <a:gd name="T93" fmla="*/ 388 h 950"/>
                <a:gd name="T94" fmla="*/ 700 w 1185"/>
                <a:gd name="T95" fmla="*/ 247 h 950"/>
                <a:gd name="T96" fmla="*/ 751 w 1185"/>
                <a:gd name="T97" fmla="*/ 174 h 950"/>
                <a:gd name="T98" fmla="*/ 801 w 1185"/>
                <a:gd name="T99" fmla="*/ 144 h 950"/>
                <a:gd name="T100" fmla="*/ 896 w 1185"/>
                <a:gd name="T101" fmla="*/ 129 h 950"/>
                <a:gd name="T102" fmla="*/ 1028 w 1185"/>
                <a:gd name="T103" fmla="*/ 166 h 950"/>
                <a:gd name="T104" fmla="*/ 1120 w 1185"/>
                <a:gd name="T105" fmla="*/ 238 h 950"/>
                <a:gd name="T106" fmla="*/ 1184 w 1185"/>
                <a:gd name="T107" fmla="*/ 343 h 950"/>
                <a:gd name="T108" fmla="*/ 1122 w 1185"/>
                <a:gd name="T109" fmla="*/ 405 h 950"/>
                <a:gd name="T110" fmla="*/ 957 w 1185"/>
                <a:gd name="T111" fmla="*/ 356 h 950"/>
                <a:gd name="T112" fmla="*/ 880 w 1185"/>
                <a:gd name="T113" fmla="*/ 258 h 950"/>
                <a:gd name="T114" fmla="*/ 883 w 1185"/>
                <a:gd name="T115" fmla="*/ 117 h 950"/>
                <a:gd name="T116" fmla="*/ 932 w 1185"/>
                <a:gd name="T117" fmla="*/ 47 h 950"/>
                <a:gd name="T118" fmla="*/ 995 w 1185"/>
                <a:gd name="T119" fmla="*/ 26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5" h="950">
                  <a:moveTo>
                    <a:pt x="33" y="949"/>
                  </a:moveTo>
                  <a:lnTo>
                    <a:pt x="19" y="853"/>
                  </a:lnTo>
                  <a:lnTo>
                    <a:pt x="0" y="786"/>
                  </a:lnTo>
                  <a:lnTo>
                    <a:pt x="19" y="724"/>
                  </a:lnTo>
                  <a:lnTo>
                    <a:pt x="33" y="688"/>
                  </a:lnTo>
                  <a:lnTo>
                    <a:pt x="50" y="665"/>
                  </a:lnTo>
                  <a:lnTo>
                    <a:pt x="68" y="640"/>
                  </a:lnTo>
                  <a:lnTo>
                    <a:pt x="99" y="633"/>
                  </a:lnTo>
                  <a:lnTo>
                    <a:pt x="134" y="621"/>
                  </a:lnTo>
                  <a:lnTo>
                    <a:pt x="198" y="619"/>
                  </a:lnTo>
                  <a:lnTo>
                    <a:pt x="277" y="636"/>
                  </a:lnTo>
                  <a:lnTo>
                    <a:pt x="343" y="656"/>
                  </a:lnTo>
                  <a:lnTo>
                    <a:pt x="389" y="694"/>
                  </a:lnTo>
                  <a:lnTo>
                    <a:pt x="436" y="741"/>
                  </a:lnTo>
                  <a:lnTo>
                    <a:pt x="467" y="799"/>
                  </a:lnTo>
                  <a:lnTo>
                    <a:pt x="487" y="859"/>
                  </a:lnTo>
                  <a:lnTo>
                    <a:pt x="468" y="893"/>
                  </a:lnTo>
                  <a:lnTo>
                    <a:pt x="403" y="908"/>
                  </a:lnTo>
                  <a:lnTo>
                    <a:pt x="342" y="893"/>
                  </a:lnTo>
                  <a:lnTo>
                    <a:pt x="260" y="858"/>
                  </a:lnTo>
                  <a:lnTo>
                    <a:pt x="212" y="820"/>
                  </a:lnTo>
                  <a:lnTo>
                    <a:pt x="179" y="761"/>
                  </a:lnTo>
                  <a:lnTo>
                    <a:pt x="164" y="690"/>
                  </a:lnTo>
                  <a:lnTo>
                    <a:pt x="181" y="631"/>
                  </a:lnTo>
                  <a:lnTo>
                    <a:pt x="213" y="572"/>
                  </a:lnTo>
                  <a:lnTo>
                    <a:pt x="213" y="549"/>
                  </a:lnTo>
                  <a:lnTo>
                    <a:pt x="246" y="527"/>
                  </a:lnTo>
                  <a:lnTo>
                    <a:pt x="260" y="514"/>
                  </a:lnTo>
                  <a:lnTo>
                    <a:pt x="294" y="504"/>
                  </a:lnTo>
                  <a:lnTo>
                    <a:pt x="376" y="494"/>
                  </a:lnTo>
                  <a:lnTo>
                    <a:pt x="443" y="517"/>
                  </a:lnTo>
                  <a:lnTo>
                    <a:pt x="522" y="540"/>
                  </a:lnTo>
                  <a:lnTo>
                    <a:pt x="568" y="576"/>
                  </a:lnTo>
                  <a:lnTo>
                    <a:pt x="614" y="623"/>
                  </a:lnTo>
                  <a:lnTo>
                    <a:pt x="649" y="672"/>
                  </a:lnTo>
                  <a:lnTo>
                    <a:pt x="665" y="730"/>
                  </a:lnTo>
                  <a:lnTo>
                    <a:pt x="647" y="765"/>
                  </a:lnTo>
                  <a:lnTo>
                    <a:pt x="613" y="775"/>
                  </a:lnTo>
                  <a:lnTo>
                    <a:pt x="580" y="774"/>
                  </a:lnTo>
                  <a:lnTo>
                    <a:pt x="548" y="765"/>
                  </a:lnTo>
                  <a:lnTo>
                    <a:pt x="516" y="765"/>
                  </a:lnTo>
                  <a:lnTo>
                    <a:pt x="487" y="741"/>
                  </a:lnTo>
                  <a:lnTo>
                    <a:pt x="453" y="728"/>
                  </a:lnTo>
                  <a:lnTo>
                    <a:pt x="423" y="706"/>
                  </a:lnTo>
                  <a:lnTo>
                    <a:pt x="389" y="694"/>
                  </a:lnTo>
                  <a:lnTo>
                    <a:pt x="357" y="635"/>
                  </a:lnTo>
                  <a:lnTo>
                    <a:pt x="359" y="563"/>
                  </a:lnTo>
                  <a:lnTo>
                    <a:pt x="376" y="506"/>
                  </a:lnTo>
                  <a:lnTo>
                    <a:pt x="395" y="447"/>
                  </a:lnTo>
                  <a:lnTo>
                    <a:pt x="409" y="434"/>
                  </a:lnTo>
                  <a:lnTo>
                    <a:pt x="428" y="412"/>
                  </a:lnTo>
                  <a:lnTo>
                    <a:pt x="444" y="398"/>
                  </a:lnTo>
                  <a:lnTo>
                    <a:pt x="475" y="386"/>
                  </a:lnTo>
                  <a:lnTo>
                    <a:pt x="540" y="377"/>
                  </a:lnTo>
                  <a:lnTo>
                    <a:pt x="618" y="398"/>
                  </a:lnTo>
                  <a:lnTo>
                    <a:pt x="686" y="424"/>
                  </a:lnTo>
                  <a:lnTo>
                    <a:pt x="730" y="445"/>
                  </a:lnTo>
                  <a:lnTo>
                    <a:pt x="749" y="469"/>
                  </a:lnTo>
                  <a:lnTo>
                    <a:pt x="779" y="486"/>
                  </a:lnTo>
                  <a:lnTo>
                    <a:pt x="796" y="520"/>
                  </a:lnTo>
                  <a:lnTo>
                    <a:pt x="812" y="543"/>
                  </a:lnTo>
                  <a:lnTo>
                    <a:pt x="826" y="568"/>
                  </a:lnTo>
                  <a:lnTo>
                    <a:pt x="826" y="593"/>
                  </a:lnTo>
                  <a:lnTo>
                    <a:pt x="826" y="613"/>
                  </a:lnTo>
                  <a:lnTo>
                    <a:pt x="807" y="627"/>
                  </a:lnTo>
                  <a:lnTo>
                    <a:pt x="790" y="638"/>
                  </a:lnTo>
                  <a:lnTo>
                    <a:pt x="761" y="645"/>
                  </a:lnTo>
                  <a:lnTo>
                    <a:pt x="728" y="634"/>
                  </a:lnTo>
                  <a:lnTo>
                    <a:pt x="695" y="636"/>
                  </a:lnTo>
                  <a:lnTo>
                    <a:pt x="663" y="625"/>
                  </a:lnTo>
                  <a:lnTo>
                    <a:pt x="616" y="610"/>
                  </a:lnTo>
                  <a:lnTo>
                    <a:pt x="599" y="587"/>
                  </a:lnTo>
                  <a:lnTo>
                    <a:pt x="568" y="576"/>
                  </a:lnTo>
                  <a:lnTo>
                    <a:pt x="537" y="519"/>
                  </a:lnTo>
                  <a:lnTo>
                    <a:pt x="537" y="447"/>
                  </a:lnTo>
                  <a:lnTo>
                    <a:pt x="556" y="377"/>
                  </a:lnTo>
                  <a:lnTo>
                    <a:pt x="570" y="317"/>
                  </a:lnTo>
                  <a:lnTo>
                    <a:pt x="587" y="302"/>
                  </a:lnTo>
                  <a:lnTo>
                    <a:pt x="606" y="282"/>
                  </a:lnTo>
                  <a:lnTo>
                    <a:pt x="618" y="270"/>
                  </a:lnTo>
                  <a:lnTo>
                    <a:pt x="655" y="260"/>
                  </a:lnTo>
                  <a:lnTo>
                    <a:pt x="718" y="245"/>
                  </a:lnTo>
                  <a:lnTo>
                    <a:pt x="781" y="260"/>
                  </a:lnTo>
                  <a:lnTo>
                    <a:pt x="846" y="284"/>
                  </a:lnTo>
                  <a:lnTo>
                    <a:pt x="911" y="305"/>
                  </a:lnTo>
                  <a:lnTo>
                    <a:pt x="957" y="356"/>
                  </a:lnTo>
                  <a:lnTo>
                    <a:pt x="991" y="416"/>
                  </a:lnTo>
                  <a:lnTo>
                    <a:pt x="1005" y="472"/>
                  </a:lnTo>
                  <a:lnTo>
                    <a:pt x="987" y="520"/>
                  </a:lnTo>
                  <a:lnTo>
                    <a:pt x="939" y="534"/>
                  </a:lnTo>
                  <a:lnTo>
                    <a:pt x="861" y="518"/>
                  </a:lnTo>
                  <a:lnTo>
                    <a:pt x="794" y="486"/>
                  </a:lnTo>
                  <a:lnTo>
                    <a:pt x="730" y="445"/>
                  </a:lnTo>
                  <a:lnTo>
                    <a:pt x="700" y="388"/>
                  </a:lnTo>
                  <a:lnTo>
                    <a:pt x="700" y="317"/>
                  </a:lnTo>
                  <a:lnTo>
                    <a:pt x="700" y="247"/>
                  </a:lnTo>
                  <a:lnTo>
                    <a:pt x="734" y="197"/>
                  </a:lnTo>
                  <a:lnTo>
                    <a:pt x="751" y="174"/>
                  </a:lnTo>
                  <a:lnTo>
                    <a:pt x="767" y="151"/>
                  </a:lnTo>
                  <a:lnTo>
                    <a:pt x="801" y="144"/>
                  </a:lnTo>
                  <a:lnTo>
                    <a:pt x="817" y="131"/>
                  </a:lnTo>
                  <a:lnTo>
                    <a:pt x="896" y="129"/>
                  </a:lnTo>
                  <a:lnTo>
                    <a:pt x="961" y="144"/>
                  </a:lnTo>
                  <a:lnTo>
                    <a:pt x="1028" y="166"/>
                  </a:lnTo>
                  <a:lnTo>
                    <a:pt x="1088" y="204"/>
                  </a:lnTo>
                  <a:lnTo>
                    <a:pt x="1120" y="238"/>
                  </a:lnTo>
                  <a:lnTo>
                    <a:pt x="1167" y="299"/>
                  </a:lnTo>
                  <a:lnTo>
                    <a:pt x="1184" y="343"/>
                  </a:lnTo>
                  <a:lnTo>
                    <a:pt x="1167" y="391"/>
                  </a:lnTo>
                  <a:lnTo>
                    <a:pt x="1122" y="405"/>
                  </a:lnTo>
                  <a:lnTo>
                    <a:pt x="1040" y="378"/>
                  </a:lnTo>
                  <a:lnTo>
                    <a:pt x="957" y="356"/>
                  </a:lnTo>
                  <a:lnTo>
                    <a:pt x="911" y="305"/>
                  </a:lnTo>
                  <a:lnTo>
                    <a:pt x="880" y="258"/>
                  </a:lnTo>
                  <a:lnTo>
                    <a:pt x="864" y="189"/>
                  </a:lnTo>
                  <a:lnTo>
                    <a:pt x="883" y="117"/>
                  </a:lnTo>
                  <a:lnTo>
                    <a:pt x="910" y="69"/>
                  </a:lnTo>
                  <a:lnTo>
                    <a:pt x="932" y="47"/>
                  </a:lnTo>
                  <a:lnTo>
                    <a:pt x="965" y="37"/>
                  </a:lnTo>
                  <a:lnTo>
                    <a:pt x="995" y="26"/>
                  </a:lnTo>
                  <a:lnTo>
                    <a:pt x="1059" y="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2" name="Freeform 19">
              <a:extLst>
                <a:ext uri="{FF2B5EF4-FFF2-40B4-BE49-F238E27FC236}">
                  <a16:creationId xmlns:a16="http://schemas.microsoft.com/office/drawing/2014/main" id="{0BF581BD-F23C-B1AA-AAFE-AF6FC0618B4B}"/>
                </a:ext>
              </a:extLst>
            </p:cNvPr>
            <p:cNvSpPr>
              <a:spLocks noChangeArrowheads="1"/>
            </p:cNvSpPr>
            <p:nvPr/>
          </p:nvSpPr>
          <p:spPr bwMode="auto">
            <a:xfrm rot="10800000">
              <a:off x="1744663" y="4437063"/>
              <a:ext cx="323850" cy="301625"/>
            </a:xfrm>
            <a:custGeom>
              <a:avLst/>
              <a:gdLst>
                <a:gd name="T0" fmla="*/ 19 w 1185"/>
                <a:gd name="T1" fmla="*/ 853 h 950"/>
                <a:gd name="T2" fmla="*/ 19 w 1185"/>
                <a:gd name="T3" fmla="*/ 724 h 950"/>
                <a:gd name="T4" fmla="*/ 50 w 1185"/>
                <a:gd name="T5" fmla="*/ 665 h 950"/>
                <a:gd name="T6" fmla="*/ 99 w 1185"/>
                <a:gd name="T7" fmla="*/ 633 h 950"/>
                <a:gd name="T8" fmla="*/ 198 w 1185"/>
                <a:gd name="T9" fmla="*/ 619 h 950"/>
                <a:gd name="T10" fmla="*/ 343 w 1185"/>
                <a:gd name="T11" fmla="*/ 656 h 950"/>
                <a:gd name="T12" fmla="*/ 436 w 1185"/>
                <a:gd name="T13" fmla="*/ 741 h 950"/>
                <a:gd name="T14" fmla="*/ 487 w 1185"/>
                <a:gd name="T15" fmla="*/ 859 h 950"/>
                <a:gd name="T16" fmla="*/ 403 w 1185"/>
                <a:gd name="T17" fmla="*/ 908 h 950"/>
                <a:gd name="T18" fmla="*/ 260 w 1185"/>
                <a:gd name="T19" fmla="*/ 858 h 950"/>
                <a:gd name="T20" fmla="*/ 179 w 1185"/>
                <a:gd name="T21" fmla="*/ 761 h 950"/>
                <a:gd name="T22" fmla="*/ 181 w 1185"/>
                <a:gd name="T23" fmla="*/ 631 h 950"/>
                <a:gd name="T24" fmla="*/ 213 w 1185"/>
                <a:gd name="T25" fmla="*/ 549 h 950"/>
                <a:gd name="T26" fmla="*/ 260 w 1185"/>
                <a:gd name="T27" fmla="*/ 514 h 950"/>
                <a:gd name="T28" fmla="*/ 376 w 1185"/>
                <a:gd name="T29" fmla="*/ 494 h 950"/>
                <a:gd name="T30" fmla="*/ 522 w 1185"/>
                <a:gd name="T31" fmla="*/ 540 h 950"/>
                <a:gd name="T32" fmla="*/ 614 w 1185"/>
                <a:gd name="T33" fmla="*/ 623 h 950"/>
                <a:gd name="T34" fmla="*/ 665 w 1185"/>
                <a:gd name="T35" fmla="*/ 730 h 950"/>
                <a:gd name="T36" fmla="*/ 613 w 1185"/>
                <a:gd name="T37" fmla="*/ 775 h 950"/>
                <a:gd name="T38" fmla="*/ 548 w 1185"/>
                <a:gd name="T39" fmla="*/ 765 h 950"/>
                <a:gd name="T40" fmla="*/ 487 w 1185"/>
                <a:gd name="T41" fmla="*/ 741 h 950"/>
                <a:gd name="T42" fmla="*/ 423 w 1185"/>
                <a:gd name="T43" fmla="*/ 706 h 950"/>
                <a:gd name="T44" fmla="*/ 357 w 1185"/>
                <a:gd name="T45" fmla="*/ 635 h 950"/>
                <a:gd name="T46" fmla="*/ 376 w 1185"/>
                <a:gd name="T47" fmla="*/ 506 h 950"/>
                <a:gd name="T48" fmla="*/ 409 w 1185"/>
                <a:gd name="T49" fmla="*/ 434 h 950"/>
                <a:gd name="T50" fmla="*/ 444 w 1185"/>
                <a:gd name="T51" fmla="*/ 398 h 950"/>
                <a:gd name="T52" fmla="*/ 540 w 1185"/>
                <a:gd name="T53" fmla="*/ 377 h 950"/>
                <a:gd name="T54" fmla="*/ 686 w 1185"/>
                <a:gd name="T55" fmla="*/ 424 h 950"/>
                <a:gd name="T56" fmla="*/ 749 w 1185"/>
                <a:gd name="T57" fmla="*/ 469 h 950"/>
                <a:gd name="T58" fmla="*/ 796 w 1185"/>
                <a:gd name="T59" fmla="*/ 520 h 950"/>
                <a:gd name="T60" fmla="*/ 826 w 1185"/>
                <a:gd name="T61" fmla="*/ 568 h 950"/>
                <a:gd name="T62" fmla="*/ 826 w 1185"/>
                <a:gd name="T63" fmla="*/ 613 h 950"/>
                <a:gd name="T64" fmla="*/ 790 w 1185"/>
                <a:gd name="T65" fmla="*/ 638 h 950"/>
                <a:gd name="T66" fmla="*/ 728 w 1185"/>
                <a:gd name="T67" fmla="*/ 634 h 950"/>
                <a:gd name="T68" fmla="*/ 663 w 1185"/>
                <a:gd name="T69" fmla="*/ 625 h 950"/>
                <a:gd name="T70" fmla="*/ 599 w 1185"/>
                <a:gd name="T71" fmla="*/ 587 h 950"/>
                <a:gd name="T72" fmla="*/ 537 w 1185"/>
                <a:gd name="T73" fmla="*/ 519 h 950"/>
                <a:gd name="T74" fmla="*/ 556 w 1185"/>
                <a:gd name="T75" fmla="*/ 377 h 950"/>
                <a:gd name="T76" fmla="*/ 587 w 1185"/>
                <a:gd name="T77" fmla="*/ 302 h 950"/>
                <a:gd name="T78" fmla="*/ 618 w 1185"/>
                <a:gd name="T79" fmla="*/ 270 h 950"/>
                <a:gd name="T80" fmla="*/ 718 w 1185"/>
                <a:gd name="T81" fmla="*/ 245 h 950"/>
                <a:gd name="T82" fmla="*/ 846 w 1185"/>
                <a:gd name="T83" fmla="*/ 284 h 950"/>
                <a:gd name="T84" fmla="*/ 957 w 1185"/>
                <a:gd name="T85" fmla="*/ 356 h 950"/>
                <a:gd name="T86" fmla="*/ 1005 w 1185"/>
                <a:gd name="T87" fmla="*/ 472 h 950"/>
                <a:gd name="T88" fmla="*/ 939 w 1185"/>
                <a:gd name="T89" fmla="*/ 534 h 950"/>
                <a:gd name="T90" fmla="*/ 794 w 1185"/>
                <a:gd name="T91" fmla="*/ 486 h 950"/>
                <a:gd name="T92" fmla="*/ 700 w 1185"/>
                <a:gd name="T93" fmla="*/ 388 h 950"/>
                <a:gd name="T94" fmla="*/ 700 w 1185"/>
                <a:gd name="T95" fmla="*/ 247 h 950"/>
                <a:gd name="T96" fmla="*/ 751 w 1185"/>
                <a:gd name="T97" fmla="*/ 174 h 950"/>
                <a:gd name="T98" fmla="*/ 801 w 1185"/>
                <a:gd name="T99" fmla="*/ 144 h 950"/>
                <a:gd name="T100" fmla="*/ 896 w 1185"/>
                <a:gd name="T101" fmla="*/ 129 h 950"/>
                <a:gd name="T102" fmla="*/ 1028 w 1185"/>
                <a:gd name="T103" fmla="*/ 166 h 950"/>
                <a:gd name="T104" fmla="*/ 1120 w 1185"/>
                <a:gd name="T105" fmla="*/ 238 h 950"/>
                <a:gd name="T106" fmla="*/ 1184 w 1185"/>
                <a:gd name="T107" fmla="*/ 343 h 950"/>
                <a:gd name="T108" fmla="*/ 1122 w 1185"/>
                <a:gd name="T109" fmla="*/ 405 h 950"/>
                <a:gd name="T110" fmla="*/ 957 w 1185"/>
                <a:gd name="T111" fmla="*/ 356 h 950"/>
                <a:gd name="T112" fmla="*/ 880 w 1185"/>
                <a:gd name="T113" fmla="*/ 258 h 950"/>
                <a:gd name="T114" fmla="*/ 883 w 1185"/>
                <a:gd name="T115" fmla="*/ 117 h 950"/>
                <a:gd name="T116" fmla="*/ 932 w 1185"/>
                <a:gd name="T117" fmla="*/ 47 h 950"/>
                <a:gd name="T118" fmla="*/ 995 w 1185"/>
                <a:gd name="T119" fmla="*/ 26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5" h="950">
                  <a:moveTo>
                    <a:pt x="33" y="949"/>
                  </a:moveTo>
                  <a:lnTo>
                    <a:pt x="19" y="853"/>
                  </a:lnTo>
                  <a:lnTo>
                    <a:pt x="0" y="786"/>
                  </a:lnTo>
                  <a:lnTo>
                    <a:pt x="19" y="724"/>
                  </a:lnTo>
                  <a:lnTo>
                    <a:pt x="33" y="688"/>
                  </a:lnTo>
                  <a:lnTo>
                    <a:pt x="50" y="665"/>
                  </a:lnTo>
                  <a:lnTo>
                    <a:pt x="68" y="640"/>
                  </a:lnTo>
                  <a:lnTo>
                    <a:pt x="99" y="633"/>
                  </a:lnTo>
                  <a:lnTo>
                    <a:pt x="134" y="621"/>
                  </a:lnTo>
                  <a:lnTo>
                    <a:pt x="198" y="619"/>
                  </a:lnTo>
                  <a:lnTo>
                    <a:pt x="277" y="636"/>
                  </a:lnTo>
                  <a:lnTo>
                    <a:pt x="343" y="656"/>
                  </a:lnTo>
                  <a:lnTo>
                    <a:pt x="389" y="694"/>
                  </a:lnTo>
                  <a:lnTo>
                    <a:pt x="436" y="741"/>
                  </a:lnTo>
                  <a:lnTo>
                    <a:pt x="467" y="799"/>
                  </a:lnTo>
                  <a:lnTo>
                    <a:pt x="487" y="859"/>
                  </a:lnTo>
                  <a:lnTo>
                    <a:pt x="468" y="893"/>
                  </a:lnTo>
                  <a:lnTo>
                    <a:pt x="403" y="908"/>
                  </a:lnTo>
                  <a:lnTo>
                    <a:pt x="342" y="893"/>
                  </a:lnTo>
                  <a:lnTo>
                    <a:pt x="260" y="858"/>
                  </a:lnTo>
                  <a:lnTo>
                    <a:pt x="212" y="820"/>
                  </a:lnTo>
                  <a:lnTo>
                    <a:pt x="179" y="761"/>
                  </a:lnTo>
                  <a:lnTo>
                    <a:pt x="164" y="690"/>
                  </a:lnTo>
                  <a:lnTo>
                    <a:pt x="181" y="631"/>
                  </a:lnTo>
                  <a:lnTo>
                    <a:pt x="213" y="572"/>
                  </a:lnTo>
                  <a:lnTo>
                    <a:pt x="213" y="549"/>
                  </a:lnTo>
                  <a:lnTo>
                    <a:pt x="246" y="527"/>
                  </a:lnTo>
                  <a:lnTo>
                    <a:pt x="260" y="514"/>
                  </a:lnTo>
                  <a:lnTo>
                    <a:pt x="294" y="504"/>
                  </a:lnTo>
                  <a:lnTo>
                    <a:pt x="376" y="494"/>
                  </a:lnTo>
                  <a:lnTo>
                    <a:pt x="443" y="517"/>
                  </a:lnTo>
                  <a:lnTo>
                    <a:pt x="522" y="540"/>
                  </a:lnTo>
                  <a:lnTo>
                    <a:pt x="568" y="576"/>
                  </a:lnTo>
                  <a:lnTo>
                    <a:pt x="614" y="623"/>
                  </a:lnTo>
                  <a:lnTo>
                    <a:pt x="649" y="672"/>
                  </a:lnTo>
                  <a:lnTo>
                    <a:pt x="665" y="730"/>
                  </a:lnTo>
                  <a:lnTo>
                    <a:pt x="647" y="765"/>
                  </a:lnTo>
                  <a:lnTo>
                    <a:pt x="613" y="775"/>
                  </a:lnTo>
                  <a:lnTo>
                    <a:pt x="580" y="774"/>
                  </a:lnTo>
                  <a:lnTo>
                    <a:pt x="548" y="765"/>
                  </a:lnTo>
                  <a:lnTo>
                    <a:pt x="516" y="765"/>
                  </a:lnTo>
                  <a:lnTo>
                    <a:pt x="487" y="741"/>
                  </a:lnTo>
                  <a:lnTo>
                    <a:pt x="453" y="728"/>
                  </a:lnTo>
                  <a:lnTo>
                    <a:pt x="423" y="706"/>
                  </a:lnTo>
                  <a:lnTo>
                    <a:pt x="389" y="694"/>
                  </a:lnTo>
                  <a:lnTo>
                    <a:pt x="357" y="635"/>
                  </a:lnTo>
                  <a:lnTo>
                    <a:pt x="359" y="563"/>
                  </a:lnTo>
                  <a:lnTo>
                    <a:pt x="376" y="506"/>
                  </a:lnTo>
                  <a:lnTo>
                    <a:pt x="395" y="447"/>
                  </a:lnTo>
                  <a:lnTo>
                    <a:pt x="409" y="434"/>
                  </a:lnTo>
                  <a:lnTo>
                    <a:pt x="428" y="412"/>
                  </a:lnTo>
                  <a:lnTo>
                    <a:pt x="444" y="398"/>
                  </a:lnTo>
                  <a:lnTo>
                    <a:pt x="475" y="386"/>
                  </a:lnTo>
                  <a:lnTo>
                    <a:pt x="540" y="377"/>
                  </a:lnTo>
                  <a:lnTo>
                    <a:pt x="618" y="398"/>
                  </a:lnTo>
                  <a:lnTo>
                    <a:pt x="686" y="424"/>
                  </a:lnTo>
                  <a:lnTo>
                    <a:pt x="730" y="445"/>
                  </a:lnTo>
                  <a:lnTo>
                    <a:pt x="749" y="469"/>
                  </a:lnTo>
                  <a:lnTo>
                    <a:pt x="779" y="486"/>
                  </a:lnTo>
                  <a:lnTo>
                    <a:pt x="796" y="520"/>
                  </a:lnTo>
                  <a:lnTo>
                    <a:pt x="812" y="543"/>
                  </a:lnTo>
                  <a:lnTo>
                    <a:pt x="826" y="568"/>
                  </a:lnTo>
                  <a:lnTo>
                    <a:pt x="826" y="593"/>
                  </a:lnTo>
                  <a:lnTo>
                    <a:pt x="826" y="613"/>
                  </a:lnTo>
                  <a:lnTo>
                    <a:pt x="807" y="627"/>
                  </a:lnTo>
                  <a:lnTo>
                    <a:pt x="790" y="638"/>
                  </a:lnTo>
                  <a:lnTo>
                    <a:pt x="761" y="645"/>
                  </a:lnTo>
                  <a:lnTo>
                    <a:pt x="728" y="634"/>
                  </a:lnTo>
                  <a:lnTo>
                    <a:pt x="695" y="636"/>
                  </a:lnTo>
                  <a:lnTo>
                    <a:pt x="663" y="625"/>
                  </a:lnTo>
                  <a:lnTo>
                    <a:pt x="616" y="610"/>
                  </a:lnTo>
                  <a:lnTo>
                    <a:pt x="599" y="587"/>
                  </a:lnTo>
                  <a:lnTo>
                    <a:pt x="568" y="576"/>
                  </a:lnTo>
                  <a:lnTo>
                    <a:pt x="537" y="519"/>
                  </a:lnTo>
                  <a:lnTo>
                    <a:pt x="537" y="447"/>
                  </a:lnTo>
                  <a:lnTo>
                    <a:pt x="556" y="377"/>
                  </a:lnTo>
                  <a:lnTo>
                    <a:pt x="570" y="317"/>
                  </a:lnTo>
                  <a:lnTo>
                    <a:pt x="587" y="302"/>
                  </a:lnTo>
                  <a:lnTo>
                    <a:pt x="606" y="282"/>
                  </a:lnTo>
                  <a:lnTo>
                    <a:pt x="618" y="270"/>
                  </a:lnTo>
                  <a:lnTo>
                    <a:pt x="655" y="260"/>
                  </a:lnTo>
                  <a:lnTo>
                    <a:pt x="718" y="245"/>
                  </a:lnTo>
                  <a:lnTo>
                    <a:pt x="781" y="260"/>
                  </a:lnTo>
                  <a:lnTo>
                    <a:pt x="846" y="284"/>
                  </a:lnTo>
                  <a:lnTo>
                    <a:pt x="911" y="305"/>
                  </a:lnTo>
                  <a:lnTo>
                    <a:pt x="957" y="356"/>
                  </a:lnTo>
                  <a:lnTo>
                    <a:pt x="991" y="416"/>
                  </a:lnTo>
                  <a:lnTo>
                    <a:pt x="1005" y="472"/>
                  </a:lnTo>
                  <a:lnTo>
                    <a:pt x="987" y="520"/>
                  </a:lnTo>
                  <a:lnTo>
                    <a:pt x="939" y="534"/>
                  </a:lnTo>
                  <a:lnTo>
                    <a:pt x="861" y="518"/>
                  </a:lnTo>
                  <a:lnTo>
                    <a:pt x="794" y="486"/>
                  </a:lnTo>
                  <a:lnTo>
                    <a:pt x="730" y="445"/>
                  </a:lnTo>
                  <a:lnTo>
                    <a:pt x="700" y="388"/>
                  </a:lnTo>
                  <a:lnTo>
                    <a:pt x="700" y="317"/>
                  </a:lnTo>
                  <a:lnTo>
                    <a:pt x="700" y="247"/>
                  </a:lnTo>
                  <a:lnTo>
                    <a:pt x="734" y="197"/>
                  </a:lnTo>
                  <a:lnTo>
                    <a:pt x="751" y="174"/>
                  </a:lnTo>
                  <a:lnTo>
                    <a:pt x="767" y="151"/>
                  </a:lnTo>
                  <a:lnTo>
                    <a:pt x="801" y="144"/>
                  </a:lnTo>
                  <a:lnTo>
                    <a:pt x="817" y="131"/>
                  </a:lnTo>
                  <a:lnTo>
                    <a:pt x="896" y="129"/>
                  </a:lnTo>
                  <a:lnTo>
                    <a:pt x="961" y="144"/>
                  </a:lnTo>
                  <a:lnTo>
                    <a:pt x="1028" y="166"/>
                  </a:lnTo>
                  <a:lnTo>
                    <a:pt x="1088" y="204"/>
                  </a:lnTo>
                  <a:lnTo>
                    <a:pt x="1120" y="238"/>
                  </a:lnTo>
                  <a:lnTo>
                    <a:pt x="1167" y="299"/>
                  </a:lnTo>
                  <a:lnTo>
                    <a:pt x="1184" y="343"/>
                  </a:lnTo>
                  <a:lnTo>
                    <a:pt x="1167" y="391"/>
                  </a:lnTo>
                  <a:lnTo>
                    <a:pt x="1122" y="405"/>
                  </a:lnTo>
                  <a:lnTo>
                    <a:pt x="1040" y="378"/>
                  </a:lnTo>
                  <a:lnTo>
                    <a:pt x="957" y="356"/>
                  </a:lnTo>
                  <a:lnTo>
                    <a:pt x="911" y="305"/>
                  </a:lnTo>
                  <a:lnTo>
                    <a:pt x="880" y="258"/>
                  </a:lnTo>
                  <a:lnTo>
                    <a:pt x="864" y="189"/>
                  </a:lnTo>
                  <a:lnTo>
                    <a:pt x="883" y="117"/>
                  </a:lnTo>
                  <a:lnTo>
                    <a:pt x="910" y="69"/>
                  </a:lnTo>
                  <a:lnTo>
                    <a:pt x="932" y="47"/>
                  </a:lnTo>
                  <a:lnTo>
                    <a:pt x="965" y="37"/>
                  </a:lnTo>
                  <a:lnTo>
                    <a:pt x="995" y="26"/>
                  </a:lnTo>
                  <a:lnTo>
                    <a:pt x="1059" y="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3" name="Freeform 20">
              <a:extLst>
                <a:ext uri="{FF2B5EF4-FFF2-40B4-BE49-F238E27FC236}">
                  <a16:creationId xmlns:a16="http://schemas.microsoft.com/office/drawing/2014/main" id="{4040BA96-760A-E7A3-CC9A-EEB7D43B5277}"/>
                </a:ext>
              </a:extLst>
            </p:cNvPr>
            <p:cNvSpPr>
              <a:spLocks noChangeArrowheads="1"/>
            </p:cNvSpPr>
            <p:nvPr/>
          </p:nvSpPr>
          <p:spPr bwMode="auto">
            <a:xfrm rot="9798045">
              <a:off x="1795463" y="5595938"/>
              <a:ext cx="323850" cy="301625"/>
            </a:xfrm>
            <a:custGeom>
              <a:avLst/>
              <a:gdLst>
                <a:gd name="T0" fmla="*/ 19 w 1185"/>
                <a:gd name="T1" fmla="*/ 853 h 950"/>
                <a:gd name="T2" fmla="*/ 19 w 1185"/>
                <a:gd name="T3" fmla="*/ 724 h 950"/>
                <a:gd name="T4" fmla="*/ 50 w 1185"/>
                <a:gd name="T5" fmla="*/ 665 h 950"/>
                <a:gd name="T6" fmla="*/ 99 w 1185"/>
                <a:gd name="T7" fmla="*/ 633 h 950"/>
                <a:gd name="T8" fmla="*/ 198 w 1185"/>
                <a:gd name="T9" fmla="*/ 619 h 950"/>
                <a:gd name="T10" fmla="*/ 343 w 1185"/>
                <a:gd name="T11" fmla="*/ 656 h 950"/>
                <a:gd name="T12" fmla="*/ 436 w 1185"/>
                <a:gd name="T13" fmla="*/ 741 h 950"/>
                <a:gd name="T14" fmla="*/ 487 w 1185"/>
                <a:gd name="T15" fmla="*/ 859 h 950"/>
                <a:gd name="T16" fmla="*/ 403 w 1185"/>
                <a:gd name="T17" fmla="*/ 908 h 950"/>
                <a:gd name="T18" fmla="*/ 260 w 1185"/>
                <a:gd name="T19" fmla="*/ 858 h 950"/>
                <a:gd name="T20" fmla="*/ 179 w 1185"/>
                <a:gd name="T21" fmla="*/ 761 h 950"/>
                <a:gd name="T22" fmla="*/ 181 w 1185"/>
                <a:gd name="T23" fmla="*/ 631 h 950"/>
                <a:gd name="T24" fmla="*/ 213 w 1185"/>
                <a:gd name="T25" fmla="*/ 549 h 950"/>
                <a:gd name="T26" fmla="*/ 260 w 1185"/>
                <a:gd name="T27" fmla="*/ 514 h 950"/>
                <a:gd name="T28" fmla="*/ 376 w 1185"/>
                <a:gd name="T29" fmla="*/ 494 h 950"/>
                <a:gd name="T30" fmla="*/ 522 w 1185"/>
                <a:gd name="T31" fmla="*/ 540 h 950"/>
                <a:gd name="T32" fmla="*/ 614 w 1185"/>
                <a:gd name="T33" fmla="*/ 623 h 950"/>
                <a:gd name="T34" fmla="*/ 665 w 1185"/>
                <a:gd name="T35" fmla="*/ 730 h 950"/>
                <a:gd name="T36" fmla="*/ 613 w 1185"/>
                <a:gd name="T37" fmla="*/ 775 h 950"/>
                <a:gd name="T38" fmla="*/ 548 w 1185"/>
                <a:gd name="T39" fmla="*/ 765 h 950"/>
                <a:gd name="T40" fmla="*/ 487 w 1185"/>
                <a:gd name="T41" fmla="*/ 741 h 950"/>
                <a:gd name="T42" fmla="*/ 423 w 1185"/>
                <a:gd name="T43" fmla="*/ 706 h 950"/>
                <a:gd name="T44" fmla="*/ 357 w 1185"/>
                <a:gd name="T45" fmla="*/ 635 h 950"/>
                <a:gd name="T46" fmla="*/ 376 w 1185"/>
                <a:gd name="T47" fmla="*/ 506 h 950"/>
                <a:gd name="T48" fmla="*/ 409 w 1185"/>
                <a:gd name="T49" fmla="*/ 434 h 950"/>
                <a:gd name="T50" fmla="*/ 444 w 1185"/>
                <a:gd name="T51" fmla="*/ 398 h 950"/>
                <a:gd name="T52" fmla="*/ 540 w 1185"/>
                <a:gd name="T53" fmla="*/ 377 h 950"/>
                <a:gd name="T54" fmla="*/ 686 w 1185"/>
                <a:gd name="T55" fmla="*/ 424 h 950"/>
                <a:gd name="T56" fmla="*/ 749 w 1185"/>
                <a:gd name="T57" fmla="*/ 469 h 950"/>
                <a:gd name="T58" fmla="*/ 796 w 1185"/>
                <a:gd name="T59" fmla="*/ 520 h 950"/>
                <a:gd name="T60" fmla="*/ 826 w 1185"/>
                <a:gd name="T61" fmla="*/ 568 h 950"/>
                <a:gd name="T62" fmla="*/ 826 w 1185"/>
                <a:gd name="T63" fmla="*/ 613 h 950"/>
                <a:gd name="T64" fmla="*/ 790 w 1185"/>
                <a:gd name="T65" fmla="*/ 638 h 950"/>
                <a:gd name="T66" fmla="*/ 728 w 1185"/>
                <a:gd name="T67" fmla="*/ 634 h 950"/>
                <a:gd name="T68" fmla="*/ 663 w 1185"/>
                <a:gd name="T69" fmla="*/ 625 h 950"/>
                <a:gd name="T70" fmla="*/ 599 w 1185"/>
                <a:gd name="T71" fmla="*/ 587 h 950"/>
                <a:gd name="T72" fmla="*/ 537 w 1185"/>
                <a:gd name="T73" fmla="*/ 519 h 950"/>
                <a:gd name="T74" fmla="*/ 556 w 1185"/>
                <a:gd name="T75" fmla="*/ 377 h 950"/>
                <a:gd name="T76" fmla="*/ 587 w 1185"/>
                <a:gd name="T77" fmla="*/ 302 h 950"/>
                <a:gd name="T78" fmla="*/ 618 w 1185"/>
                <a:gd name="T79" fmla="*/ 270 h 950"/>
                <a:gd name="T80" fmla="*/ 718 w 1185"/>
                <a:gd name="T81" fmla="*/ 245 h 950"/>
                <a:gd name="T82" fmla="*/ 846 w 1185"/>
                <a:gd name="T83" fmla="*/ 284 h 950"/>
                <a:gd name="T84" fmla="*/ 957 w 1185"/>
                <a:gd name="T85" fmla="*/ 356 h 950"/>
                <a:gd name="T86" fmla="*/ 1005 w 1185"/>
                <a:gd name="T87" fmla="*/ 472 h 950"/>
                <a:gd name="T88" fmla="*/ 939 w 1185"/>
                <a:gd name="T89" fmla="*/ 534 h 950"/>
                <a:gd name="T90" fmla="*/ 794 w 1185"/>
                <a:gd name="T91" fmla="*/ 486 h 950"/>
                <a:gd name="T92" fmla="*/ 700 w 1185"/>
                <a:gd name="T93" fmla="*/ 388 h 950"/>
                <a:gd name="T94" fmla="*/ 700 w 1185"/>
                <a:gd name="T95" fmla="*/ 247 h 950"/>
                <a:gd name="T96" fmla="*/ 751 w 1185"/>
                <a:gd name="T97" fmla="*/ 174 h 950"/>
                <a:gd name="T98" fmla="*/ 801 w 1185"/>
                <a:gd name="T99" fmla="*/ 144 h 950"/>
                <a:gd name="T100" fmla="*/ 896 w 1185"/>
                <a:gd name="T101" fmla="*/ 129 h 950"/>
                <a:gd name="T102" fmla="*/ 1028 w 1185"/>
                <a:gd name="T103" fmla="*/ 166 h 950"/>
                <a:gd name="T104" fmla="*/ 1120 w 1185"/>
                <a:gd name="T105" fmla="*/ 238 h 950"/>
                <a:gd name="T106" fmla="*/ 1184 w 1185"/>
                <a:gd name="T107" fmla="*/ 343 h 950"/>
                <a:gd name="T108" fmla="*/ 1122 w 1185"/>
                <a:gd name="T109" fmla="*/ 405 h 950"/>
                <a:gd name="T110" fmla="*/ 957 w 1185"/>
                <a:gd name="T111" fmla="*/ 356 h 950"/>
                <a:gd name="T112" fmla="*/ 880 w 1185"/>
                <a:gd name="T113" fmla="*/ 258 h 950"/>
                <a:gd name="T114" fmla="*/ 883 w 1185"/>
                <a:gd name="T115" fmla="*/ 117 h 950"/>
                <a:gd name="T116" fmla="*/ 932 w 1185"/>
                <a:gd name="T117" fmla="*/ 47 h 950"/>
                <a:gd name="T118" fmla="*/ 995 w 1185"/>
                <a:gd name="T119" fmla="*/ 26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5" h="950">
                  <a:moveTo>
                    <a:pt x="33" y="949"/>
                  </a:moveTo>
                  <a:lnTo>
                    <a:pt x="19" y="853"/>
                  </a:lnTo>
                  <a:lnTo>
                    <a:pt x="0" y="786"/>
                  </a:lnTo>
                  <a:lnTo>
                    <a:pt x="19" y="724"/>
                  </a:lnTo>
                  <a:lnTo>
                    <a:pt x="33" y="688"/>
                  </a:lnTo>
                  <a:lnTo>
                    <a:pt x="50" y="665"/>
                  </a:lnTo>
                  <a:lnTo>
                    <a:pt x="68" y="640"/>
                  </a:lnTo>
                  <a:lnTo>
                    <a:pt x="99" y="633"/>
                  </a:lnTo>
                  <a:lnTo>
                    <a:pt x="134" y="621"/>
                  </a:lnTo>
                  <a:lnTo>
                    <a:pt x="198" y="619"/>
                  </a:lnTo>
                  <a:lnTo>
                    <a:pt x="277" y="636"/>
                  </a:lnTo>
                  <a:lnTo>
                    <a:pt x="343" y="656"/>
                  </a:lnTo>
                  <a:lnTo>
                    <a:pt x="389" y="694"/>
                  </a:lnTo>
                  <a:lnTo>
                    <a:pt x="436" y="741"/>
                  </a:lnTo>
                  <a:lnTo>
                    <a:pt x="467" y="799"/>
                  </a:lnTo>
                  <a:lnTo>
                    <a:pt x="487" y="859"/>
                  </a:lnTo>
                  <a:lnTo>
                    <a:pt x="468" y="893"/>
                  </a:lnTo>
                  <a:lnTo>
                    <a:pt x="403" y="908"/>
                  </a:lnTo>
                  <a:lnTo>
                    <a:pt x="342" y="893"/>
                  </a:lnTo>
                  <a:lnTo>
                    <a:pt x="260" y="858"/>
                  </a:lnTo>
                  <a:lnTo>
                    <a:pt x="212" y="820"/>
                  </a:lnTo>
                  <a:lnTo>
                    <a:pt x="179" y="761"/>
                  </a:lnTo>
                  <a:lnTo>
                    <a:pt x="164" y="690"/>
                  </a:lnTo>
                  <a:lnTo>
                    <a:pt x="181" y="631"/>
                  </a:lnTo>
                  <a:lnTo>
                    <a:pt x="213" y="572"/>
                  </a:lnTo>
                  <a:lnTo>
                    <a:pt x="213" y="549"/>
                  </a:lnTo>
                  <a:lnTo>
                    <a:pt x="246" y="527"/>
                  </a:lnTo>
                  <a:lnTo>
                    <a:pt x="260" y="514"/>
                  </a:lnTo>
                  <a:lnTo>
                    <a:pt x="294" y="504"/>
                  </a:lnTo>
                  <a:lnTo>
                    <a:pt x="376" y="494"/>
                  </a:lnTo>
                  <a:lnTo>
                    <a:pt x="443" y="517"/>
                  </a:lnTo>
                  <a:lnTo>
                    <a:pt x="522" y="540"/>
                  </a:lnTo>
                  <a:lnTo>
                    <a:pt x="568" y="576"/>
                  </a:lnTo>
                  <a:lnTo>
                    <a:pt x="614" y="623"/>
                  </a:lnTo>
                  <a:lnTo>
                    <a:pt x="649" y="672"/>
                  </a:lnTo>
                  <a:lnTo>
                    <a:pt x="665" y="730"/>
                  </a:lnTo>
                  <a:lnTo>
                    <a:pt x="647" y="765"/>
                  </a:lnTo>
                  <a:lnTo>
                    <a:pt x="613" y="775"/>
                  </a:lnTo>
                  <a:lnTo>
                    <a:pt x="580" y="774"/>
                  </a:lnTo>
                  <a:lnTo>
                    <a:pt x="548" y="765"/>
                  </a:lnTo>
                  <a:lnTo>
                    <a:pt x="516" y="765"/>
                  </a:lnTo>
                  <a:lnTo>
                    <a:pt x="487" y="741"/>
                  </a:lnTo>
                  <a:lnTo>
                    <a:pt x="453" y="728"/>
                  </a:lnTo>
                  <a:lnTo>
                    <a:pt x="423" y="706"/>
                  </a:lnTo>
                  <a:lnTo>
                    <a:pt x="389" y="694"/>
                  </a:lnTo>
                  <a:lnTo>
                    <a:pt x="357" y="635"/>
                  </a:lnTo>
                  <a:lnTo>
                    <a:pt x="359" y="563"/>
                  </a:lnTo>
                  <a:lnTo>
                    <a:pt x="376" y="506"/>
                  </a:lnTo>
                  <a:lnTo>
                    <a:pt x="395" y="447"/>
                  </a:lnTo>
                  <a:lnTo>
                    <a:pt x="409" y="434"/>
                  </a:lnTo>
                  <a:lnTo>
                    <a:pt x="428" y="412"/>
                  </a:lnTo>
                  <a:lnTo>
                    <a:pt x="444" y="398"/>
                  </a:lnTo>
                  <a:lnTo>
                    <a:pt x="475" y="386"/>
                  </a:lnTo>
                  <a:lnTo>
                    <a:pt x="540" y="377"/>
                  </a:lnTo>
                  <a:lnTo>
                    <a:pt x="618" y="398"/>
                  </a:lnTo>
                  <a:lnTo>
                    <a:pt x="686" y="424"/>
                  </a:lnTo>
                  <a:lnTo>
                    <a:pt x="730" y="445"/>
                  </a:lnTo>
                  <a:lnTo>
                    <a:pt x="749" y="469"/>
                  </a:lnTo>
                  <a:lnTo>
                    <a:pt x="779" y="486"/>
                  </a:lnTo>
                  <a:lnTo>
                    <a:pt x="796" y="520"/>
                  </a:lnTo>
                  <a:lnTo>
                    <a:pt x="812" y="543"/>
                  </a:lnTo>
                  <a:lnTo>
                    <a:pt x="826" y="568"/>
                  </a:lnTo>
                  <a:lnTo>
                    <a:pt x="826" y="593"/>
                  </a:lnTo>
                  <a:lnTo>
                    <a:pt x="826" y="613"/>
                  </a:lnTo>
                  <a:lnTo>
                    <a:pt x="807" y="627"/>
                  </a:lnTo>
                  <a:lnTo>
                    <a:pt x="790" y="638"/>
                  </a:lnTo>
                  <a:lnTo>
                    <a:pt x="761" y="645"/>
                  </a:lnTo>
                  <a:lnTo>
                    <a:pt x="728" y="634"/>
                  </a:lnTo>
                  <a:lnTo>
                    <a:pt x="695" y="636"/>
                  </a:lnTo>
                  <a:lnTo>
                    <a:pt x="663" y="625"/>
                  </a:lnTo>
                  <a:lnTo>
                    <a:pt x="616" y="610"/>
                  </a:lnTo>
                  <a:lnTo>
                    <a:pt x="599" y="587"/>
                  </a:lnTo>
                  <a:lnTo>
                    <a:pt x="568" y="576"/>
                  </a:lnTo>
                  <a:lnTo>
                    <a:pt x="537" y="519"/>
                  </a:lnTo>
                  <a:lnTo>
                    <a:pt x="537" y="447"/>
                  </a:lnTo>
                  <a:lnTo>
                    <a:pt x="556" y="377"/>
                  </a:lnTo>
                  <a:lnTo>
                    <a:pt x="570" y="317"/>
                  </a:lnTo>
                  <a:lnTo>
                    <a:pt x="587" y="302"/>
                  </a:lnTo>
                  <a:lnTo>
                    <a:pt x="606" y="282"/>
                  </a:lnTo>
                  <a:lnTo>
                    <a:pt x="618" y="270"/>
                  </a:lnTo>
                  <a:lnTo>
                    <a:pt x="655" y="260"/>
                  </a:lnTo>
                  <a:lnTo>
                    <a:pt x="718" y="245"/>
                  </a:lnTo>
                  <a:lnTo>
                    <a:pt x="781" y="260"/>
                  </a:lnTo>
                  <a:lnTo>
                    <a:pt x="846" y="284"/>
                  </a:lnTo>
                  <a:lnTo>
                    <a:pt x="911" y="305"/>
                  </a:lnTo>
                  <a:lnTo>
                    <a:pt x="957" y="356"/>
                  </a:lnTo>
                  <a:lnTo>
                    <a:pt x="991" y="416"/>
                  </a:lnTo>
                  <a:lnTo>
                    <a:pt x="1005" y="472"/>
                  </a:lnTo>
                  <a:lnTo>
                    <a:pt x="987" y="520"/>
                  </a:lnTo>
                  <a:lnTo>
                    <a:pt x="939" y="534"/>
                  </a:lnTo>
                  <a:lnTo>
                    <a:pt x="861" y="518"/>
                  </a:lnTo>
                  <a:lnTo>
                    <a:pt x="794" y="486"/>
                  </a:lnTo>
                  <a:lnTo>
                    <a:pt x="730" y="445"/>
                  </a:lnTo>
                  <a:lnTo>
                    <a:pt x="700" y="388"/>
                  </a:lnTo>
                  <a:lnTo>
                    <a:pt x="700" y="317"/>
                  </a:lnTo>
                  <a:lnTo>
                    <a:pt x="700" y="247"/>
                  </a:lnTo>
                  <a:lnTo>
                    <a:pt x="734" y="197"/>
                  </a:lnTo>
                  <a:lnTo>
                    <a:pt x="751" y="174"/>
                  </a:lnTo>
                  <a:lnTo>
                    <a:pt x="767" y="151"/>
                  </a:lnTo>
                  <a:lnTo>
                    <a:pt x="801" y="144"/>
                  </a:lnTo>
                  <a:lnTo>
                    <a:pt x="817" y="131"/>
                  </a:lnTo>
                  <a:lnTo>
                    <a:pt x="896" y="129"/>
                  </a:lnTo>
                  <a:lnTo>
                    <a:pt x="961" y="144"/>
                  </a:lnTo>
                  <a:lnTo>
                    <a:pt x="1028" y="166"/>
                  </a:lnTo>
                  <a:lnTo>
                    <a:pt x="1088" y="204"/>
                  </a:lnTo>
                  <a:lnTo>
                    <a:pt x="1120" y="238"/>
                  </a:lnTo>
                  <a:lnTo>
                    <a:pt x="1167" y="299"/>
                  </a:lnTo>
                  <a:lnTo>
                    <a:pt x="1184" y="343"/>
                  </a:lnTo>
                  <a:lnTo>
                    <a:pt x="1167" y="391"/>
                  </a:lnTo>
                  <a:lnTo>
                    <a:pt x="1122" y="405"/>
                  </a:lnTo>
                  <a:lnTo>
                    <a:pt x="1040" y="378"/>
                  </a:lnTo>
                  <a:lnTo>
                    <a:pt x="957" y="356"/>
                  </a:lnTo>
                  <a:lnTo>
                    <a:pt x="911" y="305"/>
                  </a:lnTo>
                  <a:lnTo>
                    <a:pt x="880" y="258"/>
                  </a:lnTo>
                  <a:lnTo>
                    <a:pt x="864" y="189"/>
                  </a:lnTo>
                  <a:lnTo>
                    <a:pt x="883" y="117"/>
                  </a:lnTo>
                  <a:lnTo>
                    <a:pt x="910" y="69"/>
                  </a:lnTo>
                  <a:lnTo>
                    <a:pt x="932" y="47"/>
                  </a:lnTo>
                  <a:lnTo>
                    <a:pt x="965" y="37"/>
                  </a:lnTo>
                  <a:lnTo>
                    <a:pt x="995" y="26"/>
                  </a:lnTo>
                  <a:lnTo>
                    <a:pt x="1059" y="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4" name="Freeform 21">
              <a:extLst>
                <a:ext uri="{FF2B5EF4-FFF2-40B4-BE49-F238E27FC236}">
                  <a16:creationId xmlns:a16="http://schemas.microsoft.com/office/drawing/2014/main" id="{11FA170D-F31E-0BA1-2F88-935430351544}"/>
                </a:ext>
              </a:extLst>
            </p:cNvPr>
            <p:cNvSpPr>
              <a:spLocks noChangeArrowheads="1"/>
            </p:cNvSpPr>
            <p:nvPr/>
          </p:nvSpPr>
          <p:spPr bwMode="auto">
            <a:xfrm rot="10800000">
              <a:off x="1179513" y="5559425"/>
              <a:ext cx="323850" cy="301625"/>
            </a:xfrm>
            <a:custGeom>
              <a:avLst/>
              <a:gdLst>
                <a:gd name="T0" fmla="*/ 19 w 1185"/>
                <a:gd name="T1" fmla="*/ 853 h 950"/>
                <a:gd name="T2" fmla="*/ 19 w 1185"/>
                <a:gd name="T3" fmla="*/ 724 h 950"/>
                <a:gd name="T4" fmla="*/ 50 w 1185"/>
                <a:gd name="T5" fmla="*/ 665 h 950"/>
                <a:gd name="T6" fmla="*/ 99 w 1185"/>
                <a:gd name="T7" fmla="*/ 633 h 950"/>
                <a:gd name="T8" fmla="*/ 198 w 1185"/>
                <a:gd name="T9" fmla="*/ 619 h 950"/>
                <a:gd name="T10" fmla="*/ 343 w 1185"/>
                <a:gd name="T11" fmla="*/ 656 h 950"/>
                <a:gd name="T12" fmla="*/ 436 w 1185"/>
                <a:gd name="T13" fmla="*/ 741 h 950"/>
                <a:gd name="T14" fmla="*/ 487 w 1185"/>
                <a:gd name="T15" fmla="*/ 859 h 950"/>
                <a:gd name="T16" fmla="*/ 403 w 1185"/>
                <a:gd name="T17" fmla="*/ 908 h 950"/>
                <a:gd name="T18" fmla="*/ 260 w 1185"/>
                <a:gd name="T19" fmla="*/ 858 h 950"/>
                <a:gd name="T20" fmla="*/ 179 w 1185"/>
                <a:gd name="T21" fmla="*/ 761 h 950"/>
                <a:gd name="T22" fmla="*/ 181 w 1185"/>
                <a:gd name="T23" fmla="*/ 631 h 950"/>
                <a:gd name="T24" fmla="*/ 213 w 1185"/>
                <a:gd name="T25" fmla="*/ 549 h 950"/>
                <a:gd name="T26" fmla="*/ 260 w 1185"/>
                <a:gd name="T27" fmla="*/ 514 h 950"/>
                <a:gd name="T28" fmla="*/ 376 w 1185"/>
                <a:gd name="T29" fmla="*/ 494 h 950"/>
                <a:gd name="T30" fmla="*/ 522 w 1185"/>
                <a:gd name="T31" fmla="*/ 540 h 950"/>
                <a:gd name="T32" fmla="*/ 614 w 1185"/>
                <a:gd name="T33" fmla="*/ 623 h 950"/>
                <a:gd name="T34" fmla="*/ 665 w 1185"/>
                <a:gd name="T35" fmla="*/ 730 h 950"/>
                <a:gd name="T36" fmla="*/ 613 w 1185"/>
                <a:gd name="T37" fmla="*/ 775 h 950"/>
                <a:gd name="T38" fmla="*/ 548 w 1185"/>
                <a:gd name="T39" fmla="*/ 765 h 950"/>
                <a:gd name="T40" fmla="*/ 487 w 1185"/>
                <a:gd name="T41" fmla="*/ 741 h 950"/>
                <a:gd name="T42" fmla="*/ 423 w 1185"/>
                <a:gd name="T43" fmla="*/ 706 h 950"/>
                <a:gd name="T44" fmla="*/ 357 w 1185"/>
                <a:gd name="T45" fmla="*/ 635 h 950"/>
                <a:gd name="T46" fmla="*/ 376 w 1185"/>
                <a:gd name="T47" fmla="*/ 506 h 950"/>
                <a:gd name="T48" fmla="*/ 409 w 1185"/>
                <a:gd name="T49" fmla="*/ 434 h 950"/>
                <a:gd name="T50" fmla="*/ 444 w 1185"/>
                <a:gd name="T51" fmla="*/ 398 h 950"/>
                <a:gd name="T52" fmla="*/ 540 w 1185"/>
                <a:gd name="T53" fmla="*/ 377 h 950"/>
                <a:gd name="T54" fmla="*/ 686 w 1185"/>
                <a:gd name="T55" fmla="*/ 424 h 950"/>
                <a:gd name="T56" fmla="*/ 749 w 1185"/>
                <a:gd name="T57" fmla="*/ 469 h 950"/>
                <a:gd name="T58" fmla="*/ 796 w 1185"/>
                <a:gd name="T59" fmla="*/ 520 h 950"/>
                <a:gd name="T60" fmla="*/ 826 w 1185"/>
                <a:gd name="T61" fmla="*/ 568 h 950"/>
                <a:gd name="T62" fmla="*/ 826 w 1185"/>
                <a:gd name="T63" fmla="*/ 613 h 950"/>
                <a:gd name="T64" fmla="*/ 790 w 1185"/>
                <a:gd name="T65" fmla="*/ 638 h 950"/>
                <a:gd name="T66" fmla="*/ 728 w 1185"/>
                <a:gd name="T67" fmla="*/ 634 h 950"/>
                <a:gd name="T68" fmla="*/ 663 w 1185"/>
                <a:gd name="T69" fmla="*/ 625 h 950"/>
                <a:gd name="T70" fmla="*/ 599 w 1185"/>
                <a:gd name="T71" fmla="*/ 587 h 950"/>
                <a:gd name="T72" fmla="*/ 537 w 1185"/>
                <a:gd name="T73" fmla="*/ 519 h 950"/>
                <a:gd name="T74" fmla="*/ 556 w 1185"/>
                <a:gd name="T75" fmla="*/ 377 h 950"/>
                <a:gd name="T76" fmla="*/ 587 w 1185"/>
                <a:gd name="T77" fmla="*/ 302 h 950"/>
                <a:gd name="T78" fmla="*/ 618 w 1185"/>
                <a:gd name="T79" fmla="*/ 270 h 950"/>
                <a:gd name="T80" fmla="*/ 718 w 1185"/>
                <a:gd name="T81" fmla="*/ 245 h 950"/>
                <a:gd name="T82" fmla="*/ 846 w 1185"/>
                <a:gd name="T83" fmla="*/ 284 h 950"/>
                <a:gd name="T84" fmla="*/ 957 w 1185"/>
                <a:gd name="T85" fmla="*/ 356 h 950"/>
                <a:gd name="T86" fmla="*/ 1005 w 1185"/>
                <a:gd name="T87" fmla="*/ 472 h 950"/>
                <a:gd name="T88" fmla="*/ 939 w 1185"/>
                <a:gd name="T89" fmla="*/ 534 h 950"/>
                <a:gd name="T90" fmla="*/ 794 w 1185"/>
                <a:gd name="T91" fmla="*/ 486 h 950"/>
                <a:gd name="T92" fmla="*/ 700 w 1185"/>
                <a:gd name="T93" fmla="*/ 388 h 950"/>
                <a:gd name="T94" fmla="*/ 700 w 1185"/>
                <a:gd name="T95" fmla="*/ 247 h 950"/>
                <a:gd name="T96" fmla="*/ 751 w 1185"/>
                <a:gd name="T97" fmla="*/ 174 h 950"/>
                <a:gd name="T98" fmla="*/ 801 w 1185"/>
                <a:gd name="T99" fmla="*/ 144 h 950"/>
                <a:gd name="T100" fmla="*/ 896 w 1185"/>
                <a:gd name="T101" fmla="*/ 129 h 950"/>
                <a:gd name="T102" fmla="*/ 1028 w 1185"/>
                <a:gd name="T103" fmla="*/ 166 h 950"/>
                <a:gd name="T104" fmla="*/ 1120 w 1185"/>
                <a:gd name="T105" fmla="*/ 238 h 950"/>
                <a:gd name="T106" fmla="*/ 1184 w 1185"/>
                <a:gd name="T107" fmla="*/ 343 h 950"/>
                <a:gd name="T108" fmla="*/ 1122 w 1185"/>
                <a:gd name="T109" fmla="*/ 405 h 950"/>
                <a:gd name="T110" fmla="*/ 957 w 1185"/>
                <a:gd name="T111" fmla="*/ 356 h 950"/>
                <a:gd name="T112" fmla="*/ 880 w 1185"/>
                <a:gd name="T113" fmla="*/ 258 h 950"/>
                <a:gd name="T114" fmla="*/ 883 w 1185"/>
                <a:gd name="T115" fmla="*/ 117 h 950"/>
                <a:gd name="T116" fmla="*/ 932 w 1185"/>
                <a:gd name="T117" fmla="*/ 47 h 950"/>
                <a:gd name="T118" fmla="*/ 995 w 1185"/>
                <a:gd name="T119" fmla="*/ 26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5" h="950">
                  <a:moveTo>
                    <a:pt x="33" y="949"/>
                  </a:moveTo>
                  <a:lnTo>
                    <a:pt x="19" y="853"/>
                  </a:lnTo>
                  <a:lnTo>
                    <a:pt x="0" y="786"/>
                  </a:lnTo>
                  <a:lnTo>
                    <a:pt x="19" y="724"/>
                  </a:lnTo>
                  <a:lnTo>
                    <a:pt x="33" y="688"/>
                  </a:lnTo>
                  <a:lnTo>
                    <a:pt x="50" y="665"/>
                  </a:lnTo>
                  <a:lnTo>
                    <a:pt x="68" y="640"/>
                  </a:lnTo>
                  <a:lnTo>
                    <a:pt x="99" y="633"/>
                  </a:lnTo>
                  <a:lnTo>
                    <a:pt x="134" y="621"/>
                  </a:lnTo>
                  <a:lnTo>
                    <a:pt x="198" y="619"/>
                  </a:lnTo>
                  <a:lnTo>
                    <a:pt x="277" y="636"/>
                  </a:lnTo>
                  <a:lnTo>
                    <a:pt x="343" y="656"/>
                  </a:lnTo>
                  <a:lnTo>
                    <a:pt x="389" y="694"/>
                  </a:lnTo>
                  <a:lnTo>
                    <a:pt x="436" y="741"/>
                  </a:lnTo>
                  <a:lnTo>
                    <a:pt x="467" y="799"/>
                  </a:lnTo>
                  <a:lnTo>
                    <a:pt x="487" y="859"/>
                  </a:lnTo>
                  <a:lnTo>
                    <a:pt x="468" y="893"/>
                  </a:lnTo>
                  <a:lnTo>
                    <a:pt x="403" y="908"/>
                  </a:lnTo>
                  <a:lnTo>
                    <a:pt x="342" y="893"/>
                  </a:lnTo>
                  <a:lnTo>
                    <a:pt x="260" y="858"/>
                  </a:lnTo>
                  <a:lnTo>
                    <a:pt x="212" y="820"/>
                  </a:lnTo>
                  <a:lnTo>
                    <a:pt x="179" y="761"/>
                  </a:lnTo>
                  <a:lnTo>
                    <a:pt x="164" y="690"/>
                  </a:lnTo>
                  <a:lnTo>
                    <a:pt x="181" y="631"/>
                  </a:lnTo>
                  <a:lnTo>
                    <a:pt x="213" y="572"/>
                  </a:lnTo>
                  <a:lnTo>
                    <a:pt x="213" y="549"/>
                  </a:lnTo>
                  <a:lnTo>
                    <a:pt x="246" y="527"/>
                  </a:lnTo>
                  <a:lnTo>
                    <a:pt x="260" y="514"/>
                  </a:lnTo>
                  <a:lnTo>
                    <a:pt x="294" y="504"/>
                  </a:lnTo>
                  <a:lnTo>
                    <a:pt x="376" y="494"/>
                  </a:lnTo>
                  <a:lnTo>
                    <a:pt x="443" y="517"/>
                  </a:lnTo>
                  <a:lnTo>
                    <a:pt x="522" y="540"/>
                  </a:lnTo>
                  <a:lnTo>
                    <a:pt x="568" y="576"/>
                  </a:lnTo>
                  <a:lnTo>
                    <a:pt x="614" y="623"/>
                  </a:lnTo>
                  <a:lnTo>
                    <a:pt x="649" y="672"/>
                  </a:lnTo>
                  <a:lnTo>
                    <a:pt x="665" y="730"/>
                  </a:lnTo>
                  <a:lnTo>
                    <a:pt x="647" y="765"/>
                  </a:lnTo>
                  <a:lnTo>
                    <a:pt x="613" y="775"/>
                  </a:lnTo>
                  <a:lnTo>
                    <a:pt x="580" y="774"/>
                  </a:lnTo>
                  <a:lnTo>
                    <a:pt x="548" y="765"/>
                  </a:lnTo>
                  <a:lnTo>
                    <a:pt x="516" y="765"/>
                  </a:lnTo>
                  <a:lnTo>
                    <a:pt x="487" y="741"/>
                  </a:lnTo>
                  <a:lnTo>
                    <a:pt x="453" y="728"/>
                  </a:lnTo>
                  <a:lnTo>
                    <a:pt x="423" y="706"/>
                  </a:lnTo>
                  <a:lnTo>
                    <a:pt x="389" y="694"/>
                  </a:lnTo>
                  <a:lnTo>
                    <a:pt x="357" y="635"/>
                  </a:lnTo>
                  <a:lnTo>
                    <a:pt x="359" y="563"/>
                  </a:lnTo>
                  <a:lnTo>
                    <a:pt x="376" y="506"/>
                  </a:lnTo>
                  <a:lnTo>
                    <a:pt x="395" y="447"/>
                  </a:lnTo>
                  <a:lnTo>
                    <a:pt x="409" y="434"/>
                  </a:lnTo>
                  <a:lnTo>
                    <a:pt x="428" y="412"/>
                  </a:lnTo>
                  <a:lnTo>
                    <a:pt x="444" y="398"/>
                  </a:lnTo>
                  <a:lnTo>
                    <a:pt x="475" y="386"/>
                  </a:lnTo>
                  <a:lnTo>
                    <a:pt x="540" y="377"/>
                  </a:lnTo>
                  <a:lnTo>
                    <a:pt x="618" y="398"/>
                  </a:lnTo>
                  <a:lnTo>
                    <a:pt x="686" y="424"/>
                  </a:lnTo>
                  <a:lnTo>
                    <a:pt x="730" y="445"/>
                  </a:lnTo>
                  <a:lnTo>
                    <a:pt x="749" y="469"/>
                  </a:lnTo>
                  <a:lnTo>
                    <a:pt x="779" y="486"/>
                  </a:lnTo>
                  <a:lnTo>
                    <a:pt x="796" y="520"/>
                  </a:lnTo>
                  <a:lnTo>
                    <a:pt x="812" y="543"/>
                  </a:lnTo>
                  <a:lnTo>
                    <a:pt x="826" y="568"/>
                  </a:lnTo>
                  <a:lnTo>
                    <a:pt x="826" y="593"/>
                  </a:lnTo>
                  <a:lnTo>
                    <a:pt x="826" y="613"/>
                  </a:lnTo>
                  <a:lnTo>
                    <a:pt x="807" y="627"/>
                  </a:lnTo>
                  <a:lnTo>
                    <a:pt x="790" y="638"/>
                  </a:lnTo>
                  <a:lnTo>
                    <a:pt x="761" y="645"/>
                  </a:lnTo>
                  <a:lnTo>
                    <a:pt x="728" y="634"/>
                  </a:lnTo>
                  <a:lnTo>
                    <a:pt x="695" y="636"/>
                  </a:lnTo>
                  <a:lnTo>
                    <a:pt x="663" y="625"/>
                  </a:lnTo>
                  <a:lnTo>
                    <a:pt x="616" y="610"/>
                  </a:lnTo>
                  <a:lnTo>
                    <a:pt x="599" y="587"/>
                  </a:lnTo>
                  <a:lnTo>
                    <a:pt x="568" y="576"/>
                  </a:lnTo>
                  <a:lnTo>
                    <a:pt x="537" y="519"/>
                  </a:lnTo>
                  <a:lnTo>
                    <a:pt x="537" y="447"/>
                  </a:lnTo>
                  <a:lnTo>
                    <a:pt x="556" y="377"/>
                  </a:lnTo>
                  <a:lnTo>
                    <a:pt x="570" y="317"/>
                  </a:lnTo>
                  <a:lnTo>
                    <a:pt x="587" y="302"/>
                  </a:lnTo>
                  <a:lnTo>
                    <a:pt x="606" y="282"/>
                  </a:lnTo>
                  <a:lnTo>
                    <a:pt x="618" y="270"/>
                  </a:lnTo>
                  <a:lnTo>
                    <a:pt x="655" y="260"/>
                  </a:lnTo>
                  <a:lnTo>
                    <a:pt x="718" y="245"/>
                  </a:lnTo>
                  <a:lnTo>
                    <a:pt x="781" y="260"/>
                  </a:lnTo>
                  <a:lnTo>
                    <a:pt x="846" y="284"/>
                  </a:lnTo>
                  <a:lnTo>
                    <a:pt x="911" y="305"/>
                  </a:lnTo>
                  <a:lnTo>
                    <a:pt x="957" y="356"/>
                  </a:lnTo>
                  <a:lnTo>
                    <a:pt x="991" y="416"/>
                  </a:lnTo>
                  <a:lnTo>
                    <a:pt x="1005" y="472"/>
                  </a:lnTo>
                  <a:lnTo>
                    <a:pt x="987" y="520"/>
                  </a:lnTo>
                  <a:lnTo>
                    <a:pt x="939" y="534"/>
                  </a:lnTo>
                  <a:lnTo>
                    <a:pt x="861" y="518"/>
                  </a:lnTo>
                  <a:lnTo>
                    <a:pt x="794" y="486"/>
                  </a:lnTo>
                  <a:lnTo>
                    <a:pt x="730" y="445"/>
                  </a:lnTo>
                  <a:lnTo>
                    <a:pt x="700" y="388"/>
                  </a:lnTo>
                  <a:lnTo>
                    <a:pt x="700" y="317"/>
                  </a:lnTo>
                  <a:lnTo>
                    <a:pt x="700" y="247"/>
                  </a:lnTo>
                  <a:lnTo>
                    <a:pt x="734" y="197"/>
                  </a:lnTo>
                  <a:lnTo>
                    <a:pt x="751" y="174"/>
                  </a:lnTo>
                  <a:lnTo>
                    <a:pt x="767" y="151"/>
                  </a:lnTo>
                  <a:lnTo>
                    <a:pt x="801" y="144"/>
                  </a:lnTo>
                  <a:lnTo>
                    <a:pt x="817" y="131"/>
                  </a:lnTo>
                  <a:lnTo>
                    <a:pt x="896" y="129"/>
                  </a:lnTo>
                  <a:lnTo>
                    <a:pt x="961" y="144"/>
                  </a:lnTo>
                  <a:lnTo>
                    <a:pt x="1028" y="166"/>
                  </a:lnTo>
                  <a:lnTo>
                    <a:pt x="1088" y="204"/>
                  </a:lnTo>
                  <a:lnTo>
                    <a:pt x="1120" y="238"/>
                  </a:lnTo>
                  <a:lnTo>
                    <a:pt x="1167" y="299"/>
                  </a:lnTo>
                  <a:lnTo>
                    <a:pt x="1184" y="343"/>
                  </a:lnTo>
                  <a:lnTo>
                    <a:pt x="1167" y="391"/>
                  </a:lnTo>
                  <a:lnTo>
                    <a:pt x="1122" y="405"/>
                  </a:lnTo>
                  <a:lnTo>
                    <a:pt x="1040" y="378"/>
                  </a:lnTo>
                  <a:lnTo>
                    <a:pt x="957" y="356"/>
                  </a:lnTo>
                  <a:lnTo>
                    <a:pt x="911" y="305"/>
                  </a:lnTo>
                  <a:lnTo>
                    <a:pt x="880" y="258"/>
                  </a:lnTo>
                  <a:lnTo>
                    <a:pt x="864" y="189"/>
                  </a:lnTo>
                  <a:lnTo>
                    <a:pt x="883" y="117"/>
                  </a:lnTo>
                  <a:lnTo>
                    <a:pt x="910" y="69"/>
                  </a:lnTo>
                  <a:lnTo>
                    <a:pt x="932" y="47"/>
                  </a:lnTo>
                  <a:lnTo>
                    <a:pt x="965" y="37"/>
                  </a:lnTo>
                  <a:lnTo>
                    <a:pt x="995" y="26"/>
                  </a:lnTo>
                  <a:lnTo>
                    <a:pt x="1059" y="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5" name="Freeform 22">
              <a:extLst>
                <a:ext uri="{FF2B5EF4-FFF2-40B4-BE49-F238E27FC236}">
                  <a16:creationId xmlns:a16="http://schemas.microsoft.com/office/drawing/2014/main" id="{C7997DFC-37D9-7D70-5EE7-27A8423F00D2}"/>
                </a:ext>
              </a:extLst>
            </p:cNvPr>
            <p:cNvSpPr>
              <a:spLocks noChangeArrowheads="1"/>
            </p:cNvSpPr>
            <p:nvPr/>
          </p:nvSpPr>
          <p:spPr bwMode="auto">
            <a:xfrm rot="15537578">
              <a:off x="1862138" y="4657725"/>
              <a:ext cx="323850" cy="301625"/>
            </a:xfrm>
            <a:custGeom>
              <a:avLst/>
              <a:gdLst>
                <a:gd name="T0" fmla="*/ 19 w 1185"/>
                <a:gd name="T1" fmla="*/ 853 h 950"/>
                <a:gd name="T2" fmla="*/ 19 w 1185"/>
                <a:gd name="T3" fmla="*/ 724 h 950"/>
                <a:gd name="T4" fmla="*/ 50 w 1185"/>
                <a:gd name="T5" fmla="*/ 665 h 950"/>
                <a:gd name="T6" fmla="*/ 99 w 1185"/>
                <a:gd name="T7" fmla="*/ 633 h 950"/>
                <a:gd name="T8" fmla="*/ 198 w 1185"/>
                <a:gd name="T9" fmla="*/ 619 h 950"/>
                <a:gd name="T10" fmla="*/ 343 w 1185"/>
                <a:gd name="T11" fmla="*/ 656 h 950"/>
                <a:gd name="T12" fmla="*/ 436 w 1185"/>
                <a:gd name="T13" fmla="*/ 741 h 950"/>
                <a:gd name="T14" fmla="*/ 487 w 1185"/>
                <a:gd name="T15" fmla="*/ 859 h 950"/>
                <a:gd name="T16" fmla="*/ 403 w 1185"/>
                <a:gd name="T17" fmla="*/ 908 h 950"/>
                <a:gd name="T18" fmla="*/ 260 w 1185"/>
                <a:gd name="T19" fmla="*/ 858 h 950"/>
                <a:gd name="T20" fmla="*/ 179 w 1185"/>
                <a:gd name="T21" fmla="*/ 761 h 950"/>
                <a:gd name="T22" fmla="*/ 181 w 1185"/>
                <a:gd name="T23" fmla="*/ 631 h 950"/>
                <a:gd name="T24" fmla="*/ 213 w 1185"/>
                <a:gd name="T25" fmla="*/ 549 h 950"/>
                <a:gd name="T26" fmla="*/ 260 w 1185"/>
                <a:gd name="T27" fmla="*/ 514 h 950"/>
                <a:gd name="T28" fmla="*/ 376 w 1185"/>
                <a:gd name="T29" fmla="*/ 494 h 950"/>
                <a:gd name="T30" fmla="*/ 522 w 1185"/>
                <a:gd name="T31" fmla="*/ 540 h 950"/>
                <a:gd name="T32" fmla="*/ 614 w 1185"/>
                <a:gd name="T33" fmla="*/ 623 h 950"/>
                <a:gd name="T34" fmla="*/ 665 w 1185"/>
                <a:gd name="T35" fmla="*/ 730 h 950"/>
                <a:gd name="T36" fmla="*/ 613 w 1185"/>
                <a:gd name="T37" fmla="*/ 775 h 950"/>
                <a:gd name="T38" fmla="*/ 548 w 1185"/>
                <a:gd name="T39" fmla="*/ 765 h 950"/>
                <a:gd name="T40" fmla="*/ 487 w 1185"/>
                <a:gd name="T41" fmla="*/ 741 h 950"/>
                <a:gd name="T42" fmla="*/ 423 w 1185"/>
                <a:gd name="T43" fmla="*/ 706 h 950"/>
                <a:gd name="T44" fmla="*/ 357 w 1185"/>
                <a:gd name="T45" fmla="*/ 635 h 950"/>
                <a:gd name="T46" fmla="*/ 376 w 1185"/>
                <a:gd name="T47" fmla="*/ 506 h 950"/>
                <a:gd name="T48" fmla="*/ 409 w 1185"/>
                <a:gd name="T49" fmla="*/ 434 h 950"/>
                <a:gd name="T50" fmla="*/ 444 w 1185"/>
                <a:gd name="T51" fmla="*/ 398 h 950"/>
                <a:gd name="T52" fmla="*/ 540 w 1185"/>
                <a:gd name="T53" fmla="*/ 377 h 950"/>
                <a:gd name="T54" fmla="*/ 686 w 1185"/>
                <a:gd name="T55" fmla="*/ 424 h 950"/>
                <a:gd name="T56" fmla="*/ 749 w 1185"/>
                <a:gd name="T57" fmla="*/ 469 h 950"/>
                <a:gd name="T58" fmla="*/ 796 w 1185"/>
                <a:gd name="T59" fmla="*/ 520 h 950"/>
                <a:gd name="T60" fmla="*/ 826 w 1185"/>
                <a:gd name="T61" fmla="*/ 568 h 950"/>
                <a:gd name="T62" fmla="*/ 826 w 1185"/>
                <a:gd name="T63" fmla="*/ 613 h 950"/>
                <a:gd name="T64" fmla="*/ 790 w 1185"/>
                <a:gd name="T65" fmla="*/ 638 h 950"/>
                <a:gd name="T66" fmla="*/ 728 w 1185"/>
                <a:gd name="T67" fmla="*/ 634 h 950"/>
                <a:gd name="T68" fmla="*/ 663 w 1185"/>
                <a:gd name="T69" fmla="*/ 625 h 950"/>
                <a:gd name="T70" fmla="*/ 599 w 1185"/>
                <a:gd name="T71" fmla="*/ 587 h 950"/>
                <a:gd name="T72" fmla="*/ 537 w 1185"/>
                <a:gd name="T73" fmla="*/ 519 h 950"/>
                <a:gd name="T74" fmla="*/ 556 w 1185"/>
                <a:gd name="T75" fmla="*/ 377 h 950"/>
                <a:gd name="T76" fmla="*/ 587 w 1185"/>
                <a:gd name="T77" fmla="*/ 302 h 950"/>
                <a:gd name="T78" fmla="*/ 618 w 1185"/>
                <a:gd name="T79" fmla="*/ 270 h 950"/>
                <a:gd name="T80" fmla="*/ 718 w 1185"/>
                <a:gd name="T81" fmla="*/ 245 h 950"/>
                <a:gd name="T82" fmla="*/ 846 w 1185"/>
                <a:gd name="T83" fmla="*/ 284 h 950"/>
                <a:gd name="T84" fmla="*/ 957 w 1185"/>
                <a:gd name="T85" fmla="*/ 356 h 950"/>
                <a:gd name="T86" fmla="*/ 1005 w 1185"/>
                <a:gd name="T87" fmla="*/ 472 h 950"/>
                <a:gd name="T88" fmla="*/ 939 w 1185"/>
                <a:gd name="T89" fmla="*/ 534 h 950"/>
                <a:gd name="T90" fmla="*/ 794 w 1185"/>
                <a:gd name="T91" fmla="*/ 486 h 950"/>
                <a:gd name="T92" fmla="*/ 700 w 1185"/>
                <a:gd name="T93" fmla="*/ 388 h 950"/>
                <a:gd name="T94" fmla="*/ 700 w 1185"/>
                <a:gd name="T95" fmla="*/ 247 h 950"/>
                <a:gd name="T96" fmla="*/ 751 w 1185"/>
                <a:gd name="T97" fmla="*/ 174 h 950"/>
                <a:gd name="T98" fmla="*/ 801 w 1185"/>
                <a:gd name="T99" fmla="*/ 144 h 950"/>
                <a:gd name="T100" fmla="*/ 896 w 1185"/>
                <a:gd name="T101" fmla="*/ 129 h 950"/>
                <a:gd name="T102" fmla="*/ 1028 w 1185"/>
                <a:gd name="T103" fmla="*/ 166 h 950"/>
                <a:gd name="T104" fmla="*/ 1120 w 1185"/>
                <a:gd name="T105" fmla="*/ 238 h 950"/>
                <a:gd name="T106" fmla="*/ 1184 w 1185"/>
                <a:gd name="T107" fmla="*/ 343 h 950"/>
                <a:gd name="T108" fmla="*/ 1122 w 1185"/>
                <a:gd name="T109" fmla="*/ 405 h 950"/>
                <a:gd name="T110" fmla="*/ 957 w 1185"/>
                <a:gd name="T111" fmla="*/ 356 h 950"/>
                <a:gd name="T112" fmla="*/ 880 w 1185"/>
                <a:gd name="T113" fmla="*/ 258 h 950"/>
                <a:gd name="T114" fmla="*/ 883 w 1185"/>
                <a:gd name="T115" fmla="*/ 117 h 950"/>
                <a:gd name="T116" fmla="*/ 932 w 1185"/>
                <a:gd name="T117" fmla="*/ 47 h 950"/>
                <a:gd name="T118" fmla="*/ 995 w 1185"/>
                <a:gd name="T119" fmla="*/ 26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5" h="950">
                  <a:moveTo>
                    <a:pt x="33" y="949"/>
                  </a:moveTo>
                  <a:lnTo>
                    <a:pt x="19" y="853"/>
                  </a:lnTo>
                  <a:lnTo>
                    <a:pt x="0" y="786"/>
                  </a:lnTo>
                  <a:lnTo>
                    <a:pt x="19" y="724"/>
                  </a:lnTo>
                  <a:lnTo>
                    <a:pt x="33" y="688"/>
                  </a:lnTo>
                  <a:lnTo>
                    <a:pt x="50" y="665"/>
                  </a:lnTo>
                  <a:lnTo>
                    <a:pt x="68" y="640"/>
                  </a:lnTo>
                  <a:lnTo>
                    <a:pt x="99" y="633"/>
                  </a:lnTo>
                  <a:lnTo>
                    <a:pt x="134" y="621"/>
                  </a:lnTo>
                  <a:lnTo>
                    <a:pt x="198" y="619"/>
                  </a:lnTo>
                  <a:lnTo>
                    <a:pt x="277" y="636"/>
                  </a:lnTo>
                  <a:lnTo>
                    <a:pt x="343" y="656"/>
                  </a:lnTo>
                  <a:lnTo>
                    <a:pt x="389" y="694"/>
                  </a:lnTo>
                  <a:lnTo>
                    <a:pt x="436" y="741"/>
                  </a:lnTo>
                  <a:lnTo>
                    <a:pt x="467" y="799"/>
                  </a:lnTo>
                  <a:lnTo>
                    <a:pt x="487" y="859"/>
                  </a:lnTo>
                  <a:lnTo>
                    <a:pt x="468" y="893"/>
                  </a:lnTo>
                  <a:lnTo>
                    <a:pt x="403" y="908"/>
                  </a:lnTo>
                  <a:lnTo>
                    <a:pt x="342" y="893"/>
                  </a:lnTo>
                  <a:lnTo>
                    <a:pt x="260" y="858"/>
                  </a:lnTo>
                  <a:lnTo>
                    <a:pt x="212" y="820"/>
                  </a:lnTo>
                  <a:lnTo>
                    <a:pt x="179" y="761"/>
                  </a:lnTo>
                  <a:lnTo>
                    <a:pt x="164" y="690"/>
                  </a:lnTo>
                  <a:lnTo>
                    <a:pt x="181" y="631"/>
                  </a:lnTo>
                  <a:lnTo>
                    <a:pt x="213" y="572"/>
                  </a:lnTo>
                  <a:lnTo>
                    <a:pt x="213" y="549"/>
                  </a:lnTo>
                  <a:lnTo>
                    <a:pt x="246" y="527"/>
                  </a:lnTo>
                  <a:lnTo>
                    <a:pt x="260" y="514"/>
                  </a:lnTo>
                  <a:lnTo>
                    <a:pt x="294" y="504"/>
                  </a:lnTo>
                  <a:lnTo>
                    <a:pt x="376" y="494"/>
                  </a:lnTo>
                  <a:lnTo>
                    <a:pt x="443" y="517"/>
                  </a:lnTo>
                  <a:lnTo>
                    <a:pt x="522" y="540"/>
                  </a:lnTo>
                  <a:lnTo>
                    <a:pt x="568" y="576"/>
                  </a:lnTo>
                  <a:lnTo>
                    <a:pt x="614" y="623"/>
                  </a:lnTo>
                  <a:lnTo>
                    <a:pt x="649" y="672"/>
                  </a:lnTo>
                  <a:lnTo>
                    <a:pt x="665" y="730"/>
                  </a:lnTo>
                  <a:lnTo>
                    <a:pt x="647" y="765"/>
                  </a:lnTo>
                  <a:lnTo>
                    <a:pt x="613" y="775"/>
                  </a:lnTo>
                  <a:lnTo>
                    <a:pt x="580" y="774"/>
                  </a:lnTo>
                  <a:lnTo>
                    <a:pt x="548" y="765"/>
                  </a:lnTo>
                  <a:lnTo>
                    <a:pt x="516" y="765"/>
                  </a:lnTo>
                  <a:lnTo>
                    <a:pt x="487" y="741"/>
                  </a:lnTo>
                  <a:lnTo>
                    <a:pt x="453" y="728"/>
                  </a:lnTo>
                  <a:lnTo>
                    <a:pt x="423" y="706"/>
                  </a:lnTo>
                  <a:lnTo>
                    <a:pt x="389" y="694"/>
                  </a:lnTo>
                  <a:lnTo>
                    <a:pt x="357" y="635"/>
                  </a:lnTo>
                  <a:lnTo>
                    <a:pt x="359" y="563"/>
                  </a:lnTo>
                  <a:lnTo>
                    <a:pt x="376" y="506"/>
                  </a:lnTo>
                  <a:lnTo>
                    <a:pt x="395" y="447"/>
                  </a:lnTo>
                  <a:lnTo>
                    <a:pt x="409" y="434"/>
                  </a:lnTo>
                  <a:lnTo>
                    <a:pt x="428" y="412"/>
                  </a:lnTo>
                  <a:lnTo>
                    <a:pt x="444" y="398"/>
                  </a:lnTo>
                  <a:lnTo>
                    <a:pt x="475" y="386"/>
                  </a:lnTo>
                  <a:lnTo>
                    <a:pt x="540" y="377"/>
                  </a:lnTo>
                  <a:lnTo>
                    <a:pt x="618" y="398"/>
                  </a:lnTo>
                  <a:lnTo>
                    <a:pt x="686" y="424"/>
                  </a:lnTo>
                  <a:lnTo>
                    <a:pt x="730" y="445"/>
                  </a:lnTo>
                  <a:lnTo>
                    <a:pt x="749" y="469"/>
                  </a:lnTo>
                  <a:lnTo>
                    <a:pt x="779" y="486"/>
                  </a:lnTo>
                  <a:lnTo>
                    <a:pt x="796" y="520"/>
                  </a:lnTo>
                  <a:lnTo>
                    <a:pt x="812" y="543"/>
                  </a:lnTo>
                  <a:lnTo>
                    <a:pt x="826" y="568"/>
                  </a:lnTo>
                  <a:lnTo>
                    <a:pt x="826" y="593"/>
                  </a:lnTo>
                  <a:lnTo>
                    <a:pt x="826" y="613"/>
                  </a:lnTo>
                  <a:lnTo>
                    <a:pt x="807" y="627"/>
                  </a:lnTo>
                  <a:lnTo>
                    <a:pt x="790" y="638"/>
                  </a:lnTo>
                  <a:lnTo>
                    <a:pt x="761" y="645"/>
                  </a:lnTo>
                  <a:lnTo>
                    <a:pt x="728" y="634"/>
                  </a:lnTo>
                  <a:lnTo>
                    <a:pt x="695" y="636"/>
                  </a:lnTo>
                  <a:lnTo>
                    <a:pt x="663" y="625"/>
                  </a:lnTo>
                  <a:lnTo>
                    <a:pt x="616" y="610"/>
                  </a:lnTo>
                  <a:lnTo>
                    <a:pt x="599" y="587"/>
                  </a:lnTo>
                  <a:lnTo>
                    <a:pt x="568" y="576"/>
                  </a:lnTo>
                  <a:lnTo>
                    <a:pt x="537" y="519"/>
                  </a:lnTo>
                  <a:lnTo>
                    <a:pt x="537" y="447"/>
                  </a:lnTo>
                  <a:lnTo>
                    <a:pt x="556" y="377"/>
                  </a:lnTo>
                  <a:lnTo>
                    <a:pt x="570" y="317"/>
                  </a:lnTo>
                  <a:lnTo>
                    <a:pt x="587" y="302"/>
                  </a:lnTo>
                  <a:lnTo>
                    <a:pt x="606" y="282"/>
                  </a:lnTo>
                  <a:lnTo>
                    <a:pt x="618" y="270"/>
                  </a:lnTo>
                  <a:lnTo>
                    <a:pt x="655" y="260"/>
                  </a:lnTo>
                  <a:lnTo>
                    <a:pt x="718" y="245"/>
                  </a:lnTo>
                  <a:lnTo>
                    <a:pt x="781" y="260"/>
                  </a:lnTo>
                  <a:lnTo>
                    <a:pt x="846" y="284"/>
                  </a:lnTo>
                  <a:lnTo>
                    <a:pt x="911" y="305"/>
                  </a:lnTo>
                  <a:lnTo>
                    <a:pt x="957" y="356"/>
                  </a:lnTo>
                  <a:lnTo>
                    <a:pt x="991" y="416"/>
                  </a:lnTo>
                  <a:lnTo>
                    <a:pt x="1005" y="472"/>
                  </a:lnTo>
                  <a:lnTo>
                    <a:pt x="987" y="520"/>
                  </a:lnTo>
                  <a:lnTo>
                    <a:pt x="939" y="534"/>
                  </a:lnTo>
                  <a:lnTo>
                    <a:pt x="861" y="518"/>
                  </a:lnTo>
                  <a:lnTo>
                    <a:pt x="794" y="486"/>
                  </a:lnTo>
                  <a:lnTo>
                    <a:pt x="730" y="445"/>
                  </a:lnTo>
                  <a:lnTo>
                    <a:pt x="700" y="388"/>
                  </a:lnTo>
                  <a:lnTo>
                    <a:pt x="700" y="317"/>
                  </a:lnTo>
                  <a:lnTo>
                    <a:pt x="700" y="247"/>
                  </a:lnTo>
                  <a:lnTo>
                    <a:pt x="734" y="197"/>
                  </a:lnTo>
                  <a:lnTo>
                    <a:pt x="751" y="174"/>
                  </a:lnTo>
                  <a:lnTo>
                    <a:pt x="767" y="151"/>
                  </a:lnTo>
                  <a:lnTo>
                    <a:pt x="801" y="144"/>
                  </a:lnTo>
                  <a:lnTo>
                    <a:pt x="817" y="131"/>
                  </a:lnTo>
                  <a:lnTo>
                    <a:pt x="896" y="129"/>
                  </a:lnTo>
                  <a:lnTo>
                    <a:pt x="961" y="144"/>
                  </a:lnTo>
                  <a:lnTo>
                    <a:pt x="1028" y="166"/>
                  </a:lnTo>
                  <a:lnTo>
                    <a:pt x="1088" y="204"/>
                  </a:lnTo>
                  <a:lnTo>
                    <a:pt x="1120" y="238"/>
                  </a:lnTo>
                  <a:lnTo>
                    <a:pt x="1167" y="299"/>
                  </a:lnTo>
                  <a:lnTo>
                    <a:pt x="1184" y="343"/>
                  </a:lnTo>
                  <a:lnTo>
                    <a:pt x="1167" y="391"/>
                  </a:lnTo>
                  <a:lnTo>
                    <a:pt x="1122" y="405"/>
                  </a:lnTo>
                  <a:lnTo>
                    <a:pt x="1040" y="378"/>
                  </a:lnTo>
                  <a:lnTo>
                    <a:pt x="957" y="356"/>
                  </a:lnTo>
                  <a:lnTo>
                    <a:pt x="911" y="305"/>
                  </a:lnTo>
                  <a:lnTo>
                    <a:pt x="880" y="258"/>
                  </a:lnTo>
                  <a:lnTo>
                    <a:pt x="864" y="189"/>
                  </a:lnTo>
                  <a:lnTo>
                    <a:pt x="883" y="117"/>
                  </a:lnTo>
                  <a:lnTo>
                    <a:pt x="910" y="69"/>
                  </a:lnTo>
                  <a:lnTo>
                    <a:pt x="932" y="47"/>
                  </a:lnTo>
                  <a:lnTo>
                    <a:pt x="965" y="37"/>
                  </a:lnTo>
                  <a:lnTo>
                    <a:pt x="995" y="26"/>
                  </a:lnTo>
                  <a:lnTo>
                    <a:pt x="1059" y="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6" name="Freeform 23">
              <a:extLst>
                <a:ext uri="{FF2B5EF4-FFF2-40B4-BE49-F238E27FC236}">
                  <a16:creationId xmlns:a16="http://schemas.microsoft.com/office/drawing/2014/main" id="{6F9A44B7-DF92-5609-BF15-CBF33D853B3E}"/>
                </a:ext>
              </a:extLst>
            </p:cNvPr>
            <p:cNvSpPr>
              <a:spLocks noChangeArrowheads="1"/>
            </p:cNvSpPr>
            <p:nvPr/>
          </p:nvSpPr>
          <p:spPr bwMode="auto">
            <a:xfrm rot="17066929">
              <a:off x="1127125" y="5237163"/>
              <a:ext cx="323850" cy="301625"/>
            </a:xfrm>
            <a:custGeom>
              <a:avLst/>
              <a:gdLst>
                <a:gd name="T0" fmla="*/ 19 w 1185"/>
                <a:gd name="T1" fmla="*/ 853 h 950"/>
                <a:gd name="T2" fmla="*/ 19 w 1185"/>
                <a:gd name="T3" fmla="*/ 724 h 950"/>
                <a:gd name="T4" fmla="*/ 50 w 1185"/>
                <a:gd name="T5" fmla="*/ 665 h 950"/>
                <a:gd name="T6" fmla="*/ 99 w 1185"/>
                <a:gd name="T7" fmla="*/ 633 h 950"/>
                <a:gd name="T8" fmla="*/ 198 w 1185"/>
                <a:gd name="T9" fmla="*/ 619 h 950"/>
                <a:gd name="T10" fmla="*/ 343 w 1185"/>
                <a:gd name="T11" fmla="*/ 656 h 950"/>
                <a:gd name="T12" fmla="*/ 436 w 1185"/>
                <a:gd name="T13" fmla="*/ 741 h 950"/>
                <a:gd name="T14" fmla="*/ 487 w 1185"/>
                <a:gd name="T15" fmla="*/ 859 h 950"/>
                <a:gd name="T16" fmla="*/ 403 w 1185"/>
                <a:gd name="T17" fmla="*/ 908 h 950"/>
                <a:gd name="T18" fmla="*/ 260 w 1185"/>
                <a:gd name="T19" fmla="*/ 858 h 950"/>
                <a:gd name="T20" fmla="*/ 179 w 1185"/>
                <a:gd name="T21" fmla="*/ 761 h 950"/>
                <a:gd name="T22" fmla="*/ 181 w 1185"/>
                <a:gd name="T23" fmla="*/ 631 h 950"/>
                <a:gd name="T24" fmla="*/ 213 w 1185"/>
                <a:gd name="T25" fmla="*/ 549 h 950"/>
                <a:gd name="T26" fmla="*/ 260 w 1185"/>
                <a:gd name="T27" fmla="*/ 514 h 950"/>
                <a:gd name="T28" fmla="*/ 376 w 1185"/>
                <a:gd name="T29" fmla="*/ 494 h 950"/>
                <a:gd name="T30" fmla="*/ 522 w 1185"/>
                <a:gd name="T31" fmla="*/ 540 h 950"/>
                <a:gd name="T32" fmla="*/ 614 w 1185"/>
                <a:gd name="T33" fmla="*/ 623 h 950"/>
                <a:gd name="T34" fmla="*/ 665 w 1185"/>
                <a:gd name="T35" fmla="*/ 730 h 950"/>
                <a:gd name="T36" fmla="*/ 613 w 1185"/>
                <a:gd name="T37" fmla="*/ 775 h 950"/>
                <a:gd name="T38" fmla="*/ 548 w 1185"/>
                <a:gd name="T39" fmla="*/ 765 h 950"/>
                <a:gd name="T40" fmla="*/ 487 w 1185"/>
                <a:gd name="T41" fmla="*/ 741 h 950"/>
                <a:gd name="T42" fmla="*/ 423 w 1185"/>
                <a:gd name="T43" fmla="*/ 706 h 950"/>
                <a:gd name="T44" fmla="*/ 357 w 1185"/>
                <a:gd name="T45" fmla="*/ 635 h 950"/>
                <a:gd name="T46" fmla="*/ 376 w 1185"/>
                <a:gd name="T47" fmla="*/ 506 h 950"/>
                <a:gd name="T48" fmla="*/ 409 w 1185"/>
                <a:gd name="T49" fmla="*/ 434 h 950"/>
                <a:gd name="T50" fmla="*/ 444 w 1185"/>
                <a:gd name="T51" fmla="*/ 398 h 950"/>
                <a:gd name="T52" fmla="*/ 540 w 1185"/>
                <a:gd name="T53" fmla="*/ 377 h 950"/>
                <a:gd name="T54" fmla="*/ 686 w 1185"/>
                <a:gd name="T55" fmla="*/ 424 h 950"/>
                <a:gd name="T56" fmla="*/ 749 w 1185"/>
                <a:gd name="T57" fmla="*/ 469 h 950"/>
                <a:gd name="T58" fmla="*/ 796 w 1185"/>
                <a:gd name="T59" fmla="*/ 520 h 950"/>
                <a:gd name="T60" fmla="*/ 826 w 1185"/>
                <a:gd name="T61" fmla="*/ 568 h 950"/>
                <a:gd name="T62" fmla="*/ 826 w 1185"/>
                <a:gd name="T63" fmla="*/ 613 h 950"/>
                <a:gd name="T64" fmla="*/ 790 w 1185"/>
                <a:gd name="T65" fmla="*/ 638 h 950"/>
                <a:gd name="T66" fmla="*/ 728 w 1185"/>
                <a:gd name="T67" fmla="*/ 634 h 950"/>
                <a:gd name="T68" fmla="*/ 663 w 1185"/>
                <a:gd name="T69" fmla="*/ 625 h 950"/>
                <a:gd name="T70" fmla="*/ 599 w 1185"/>
                <a:gd name="T71" fmla="*/ 587 h 950"/>
                <a:gd name="T72" fmla="*/ 537 w 1185"/>
                <a:gd name="T73" fmla="*/ 519 h 950"/>
                <a:gd name="T74" fmla="*/ 556 w 1185"/>
                <a:gd name="T75" fmla="*/ 377 h 950"/>
                <a:gd name="T76" fmla="*/ 587 w 1185"/>
                <a:gd name="T77" fmla="*/ 302 h 950"/>
                <a:gd name="T78" fmla="*/ 618 w 1185"/>
                <a:gd name="T79" fmla="*/ 270 h 950"/>
                <a:gd name="T80" fmla="*/ 718 w 1185"/>
                <a:gd name="T81" fmla="*/ 245 h 950"/>
                <a:gd name="T82" fmla="*/ 846 w 1185"/>
                <a:gd name="T83" fmla="*/ 284 h 950"/>
                <a:gd name="T84" fmla="*/ 957 w 1185"/>
                <a:gd name="T85" fmla="*/ 356 h 950"/>
                <a:gd name="T86" fmla="*/ 1005 w 1185"/>
                <a:gd name="T87" fmla="*/ 472 h 950"/>
                <a:gd name="T88" fmla="*/ 939 w 1185"/>
                <a:gd name="T89" fmla="*/ 534 h 950"/>
                <a:gd name="T90" fmla="*/ 794 w 1185"/>
                <a:gd name="T91" fmla="*/ 486 h 950"/>
                <a:gd name="T92" fmla="*/ 700 w 1185"/>
                <a:gd name="T93" fmla="*/ 388 h 950"/>
                <a:gd name="T94" fmla="*/ 700 w 1185"/>
                <a:gd name="T95" fmla="*/ 247 h 950"/>
                <a:gd name="T96" fmla="*/ 751 w 1185"/>
                <a:gd name="T97" fmla="*/ 174 h 950"/>
                <a:gd name="T98" fmla="*/ 801 w 1185"/>
                <a:gd name="T99" fmla="*/ 144 h 950"/>
                <a:gd name="T100" fmla="*/ 896 w 1185"/>
                <a:gd name="T101" fmla="*/ 129 h 950"/>
                <a:gd name="T102" fmla="*/ 1028 w 1185"/>
                <a:gd name="T103" fmla="*/ 166 h 950"/>
                <a:gd name="T104" fmla="*/ 1120 w 1185"/>
                <a:gd name="T105" fmla="*/ 238 h 950"/>
                <a:gd name="T106" fmla="*/ 1184 w 1185"/>
                <a:gd name="T107" fmla="*/ 343 h 950"/>
                <a:gd name="T108" fmla="*/ 1122 w 1185"/>
                <a:gd name="T109" fmla="*/ 405 h 950"/>
                <a:gd name="T110" fmla="*/ 957 w 1185"/>
                <a:gd name="T111" fmla="*/ 356 h 950"/>
                <a:gd name="T112" fmla="*/ 880 w 1185"/>
                <a:gd name="T113" fmla="*/ 258 h 950"/>
                <a:gd name="T114" fmla="*/ 883 w 1185"/>
                <a:gd name="T115" fmla="*/ 117 h 950"/>
                <a:gd name="T116" fmla="*/ 932 w 1185"/>
                <a:gd name="T117" fmla="*/ 47 h 950"/>
                <a:gd name="T118" fmla="*/ 995 w 1185"/>
                <a:gd name="T119" fmla="*/ 26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5" h="950">
                  <a:moveTo>
                    <a:pt x="33" y="949"/>
                  </a:moveTo>
                  <a:lnTo>
                    <a:pt x="19" y="853"/>
                  </a:lnTo>
                  <a:lnTo>
                    <a:pt x="0" y="786"/>
                  </a:lnTo>
                  <a:lnTo>
                    <a:pt x="19" y="724"/>
                  </a:lnTo>
                  <a:lnTo>
                    <a:pt x="33" y="688"/>
                  </a:lnTo>
                  <a:lnTo>
                    <a:pt x="50" y="665"/>
                  </a:lnTo>
                  <a:lnTo>
                    <a:pt x="68" y="640"/>
                  </a:lnTo>
                  <a:lnTo>
                    <a:pt x="99" y="633"/>
                  </a:lnTo>
                  <a:lnTo>
                    <a:pt x="134" y="621"/>
                  </a:lnTo>
                  <a:lnTo>
                    <a:pt x="198" y="619"/>
                  </a:lnTo>
                  <a:lnTo>
                    <a:pt x="277" y="636"/>
                  </a:lnTo>
                  <a:lnTo>
                    <a:pt x="343" y="656"/>
                  </a:lnTo>
                  <a:lnTo>
                    <a:pt x="389" y="694"/>
                  </a:lnTo>
                  <a:lnTo>
                    <a:pt x="436" y="741"/>
                  </a:lnTo>
                  <a:lnTo>
                    <a:pt x="467" y="799"/>
                  </a:lnTo>
                  <a:lnTo>
                    <a:pt x="487" y="859"/>
                  </a:lnTo>
                  <a:lnTo>
                    <a:pt x="468" y="893"/>
                  </a:lnTo>
                  <a:lnTo>
                    <a:pt x="403" y="908"/>
                  </a:lnTo>
                  <a:lnTo>
                    <a:pt x="342" y="893"/>
                  </a:lnTo>
                  <a:lnTo>
                    <a:pt x="260" y="858"/>
                  </a:lnTo>
                  <a:lnTo>
                    <a:pt x="212" y="820"/>
                  </a:lnTo>
                  <a:lnTo>
                    <a:pt x="179" y="761"/>
                  </a:lnTo>
                  <a:lnTo>
                    <a:pt x="164" y="690"/>
                  </a:lnTo>
                  <a:lnTo>
                    <a:pt x="181" y="631"/>
                  </a:lnTo>
                  <a:lnTo>
                    <a:pt x="213" y="572"/>
                  </a:lnTo>
                  <a:lnTo>
                    <a:pt x="213" y="549"/>
                  </a:lnTo>
                  <a:lnTo>
                    <a:pt x="246" y="527"/>
                  </a:lnTo>
                  <a:lnTo>
                    <a:pt x="260" y="514"/>
                  </a:lnTo>
                  <a:lnTo>
                    <a:pt x="294" y="504"/>
                  </a:lnTo>
                  <a:lnTo>
                    <a:pt x="376" y="494"/>
                  </a:lnTo>
                  <a:lnTo>
                    <a:pt x="443" y="517"/>
                  </a:lnTo>
                  <a:lnTo>
                    <a:pt x="522" y="540"/>
                  </a:lnTo>
                  <a:lnTo>
                    <a:pt x="568" y="576"/>
                  </a:lnTo>
                  <a:lnTo>
                    <a:pt x="614" y="623"/>
                  </a:lnTo>
                  <a:lnTo>
                    <a:pt x="649" y="672"/>
                  </a:lnTo>
                  <a:lnTo>
                    <a:pt x="665" y="730"/>
                  </a:lnTo>
                  <a:lnTo>
                    <a:pt x="647" y="765"/>
                  </a:lnTo>
                  <a:lnTo>
                    <a:pt x="613" y="775"/>
                  </a:lnTo>
                  <a:lnTo>
                    <a:pt x="580" y="774"/>
                  </a:lnTo>
                  <a:lnTo>
                    <a:pt x="548" y="765"/>
                  </a:lnTo>
                  <a:lnTo>
                    <a:pt x="516" y="765"/>
                  </a:lnTo>
                  <a:lnTo>
                    <a:pt x="487" y="741"/>
                  </a:lnTo>
                  <a:lnTo>
                    <a:pt x="453" y="728"/>
                  </a:lnTo>
                  <a:lnTo>
                    <a:pt x="423" y="706"/>
                  </a:lnTo>
                  <a:lnTo>
                    <a:pt x="389" y="694"/>
                  </a:lnTo>
                  <a:lnTo>
                    <a:pt x="357" y="635"/>
                  </a:lnTo>
                  <a:lnTo>
                    <a:pt x="359" y="563"/>
                  </a:lnTo>
                  <a:lnTo>
                    <a:pt x="376" y="506"/>
                  </a:lnTo>
                  <a:lnTo>
                    <a:pt x="395" y="447"/>
                  </a:lnTo>
                  <a:lnTo>
                    <a:pt x="409" y="434"/>
                  </a:lnTo>
                  <a:lnTo>
                    <a:pt x="428" y="412"/>
                  </a:lnTo>
                  <a:lnTo>
                    <a:pt x="444" y="398"/>
                  </a:lnTo>
                  <a:lnTo>
                    <a:pt x="475" y="386"/>
                  </a:lnTo>
                  <a:lnTo>
                    <a:pt x="540" y="377"/>
                  </a:lnTo>
                  <a:lnTo>
                    <a:pt x="618" y="398"/>
                  </a:lnTo>
                  <a:lnTo>
                    <a:pt x="686" y="424"/>
                  </a:lnTo>
                  <a:lnTo>
                    <a:pt x="730" y="445"/>
                  </a:lnTo>
                  <a:lnTo>
                    <a:pt x="749" y="469"/>
                  </a:lnTo>
                  <a:lnTo>
                    <a:pt x="779" y="486"/>
                  </a:lnTo>
                  <a:lnTo>
                    <a:pt x="796" y="520"/>
                  </a:lnTo>
                  <a:lnTo>
                    <a:pt x="812" y="543"/>
                  </a:lnTo>
                  <a:lnTo>
                    <a:pt x="826" y="568"/>
                  </a:lnTo>
                  <a:lnTo>
                    <a:pt x="826" y="593"/>
                  </a:lnTo>
                  <a:lnTo>
                    <a:pt x="826" y="613"/>
                  </a:lnTo>
                  <a:lnTo>
                    <a:pt x="807" y="627"/>
                  </a:lnTo>
                  <a:lnTo>
                    <a:pt x="790" y="638"/>
                  </a:lnTo>
                  <a:lnTo>
                    <a:pt x="761" y="645"/>
                  </a:lnTo>
                  <a:lnTo>
                    <a:pt x="728" y="634"/>
                  </a:lnTo>
                  <a:lnTo>
                    <a:pt x="695" y="636"/>
                  </a:lnTo>
                  <a:lnTo>
                    <a:pt x="663" y="625"/>
                  </a:lnTo>
                  <a:lnTo>
                    <a:pt x="616" y="610"/>
                  </a:lnTo>
                  <a:lnTo>
                    <a:pt x="599" y="587"/>
                  </a:lnTo>
                  <a:lnTo>
                    <a:pt x="568" y="576"/>
                  </a:lnTo>
                  <a:lnTo>
                    <a:pt x="537" y="519"/>
                  </a:lnTo>
                  <a:lnTo>
                    <a:pt x="537" y="447"/>
                  </a:lnTo>
                  <a:lnTo>
                    <a:pt x="556" y="377"/>
                  </a:lnTo>
                  <a:lnTo>
                    <a:pt x="570" y="317"/>
                  </a:lnTo>
                  <a:lnTo>
                    <a:pt x="587" y="302"/>
                  </a:lnTo>
                  <a:lnTo>
                    <a:pt x="606" y="282"/>
                  </a:lnTo>
                  <a:lnTo>
                    <a:pt x="618" y="270"/>
                  </a:lnTo>
                  <a:lnTo>
                    <a:pt x="655" y="260"/>
                  </a:lnTo>
                  <a:lnTo>
                    <a:pt x="718" y="245"/>
                  </a:lnTo>
                  <a:lnTo>
                    <a:pt x="781" y="260"/>
                  </a:lnTo>
                  <a:lnTo>
                    <a:pt x="846" y="284"/>
                  </a:lnTo>
                  <a:lnTo>
                    <a:pt x="911" y="305"/>
                  </a:lnTo>
                  <a:lnTo>
                    <a:pt x="957" y="356"/>
                  </a:lnTo>
                  <a:lnTo>
                    <a:pt x="991" y="416"/>
                  </a:lnTo>
                  <a:lnTo>
                    <a:pt x="1005" y="472"/>
                  </a:lnTo>
                  <a:lnTo>
                    <a:pt x="987" y="520"/>
                  </a:lnTo>
                  <a:lnTo>
                    <a:pt x="939" y="534"/>
                  </a:lnTo>
                  <a:lnTo>
                    <a:pt x="861" y="518"/>
                  </a:lnTo>
                  <a:lnTo>
                    <a:pt x="794" y="486"/>
                  </a:lnTo>
                  <a:lnTo>
                    <a:pt x="730" y="445"/>
                  </a:lnTo>
                  <a:lnTo>
                    <a:pt x="700" y="388"/>
                  </a:lnTo>
                  <a:lnTo>
                    <a:pt x="700" y="317"/>
                  </a:lnTo>
                  <a:lnTo>
                    <a:pt x="700" y="247"/>
                  </a:lnTo>
                  <a:lnTo>
                    <a:pt x="734" y="197"/>
                  </a:lnTo>
                  <a:lnTo>
                    <a:pt x="751" y="174"/>
                  </a:lnTo>
                  <a:lnTo>
                    <a:pt x="767" y="151"/>
                  </a:lnTo>
                  <a:lnTo>
                    <a:pt x="801" y="144"/>
                  </a:lnTo>
                  <a:lnTo>
                    <a:pt x="817" y="131"/>
                  </a:lnTo>
                  <a:lnTo>
                    <a:pt x="896" y="129"/>
                  </a:lnTo>
                  <a:lnTo>
                    <a:pt x="961" y="144"/>
                  </a:lnTo>
                  <a:lnTo>
                    <a:pt x="1028" y="166"/>
                  </a:lnTo>
                  <a:lnTo>
                    <a:pt x="1088" y="204"/>
                  </a:lnTo>
                  <a:lnTo>
                    <a:pt x="1120" y="238"/>
                  </a:lnTo>
                  <a:lnTo>
                    <a:pt x="1167" y="299"/>
                  </a:lnTo>
                  <a:lnTo>
                    <a:pt x="1184" y="343"/>
                  </a:lnTo>
                  <a:lnTo>
                    <a:pt x="1167" y="391"/>
                  </a:lnTo>
                  <a:lnTo>
                    <a:pt x="1122" y="405"/>
                  </a:lnTo>
                  <a:lnTo>
                    <a:pt x="1040" y="378"/>
                  </a:lnTo>
                  <a:lnTo>
                    <a:pt x="957" y="356"/>
                  </a:lnTo>
                  <a:lnTo>
                    <a:pt x="911" y="305"/>
                  </a:lnTo>
                  <a:lnTo>
                    <a:pt x="880" y="258"/>
                  </a:lnTo>
                  <a:lnTo>
                    <a:pt x="864" y="189"/>
                  </a:lnTo>
                  <a:lnTo>
                    <a:pt x="883" y="117"/>
                  </a:lnTo>
                  <a:lnTo>
                    <a:pt x="910" y="69"/>
                  </a:lnTo>
                  <a:lnTo>
                    <a:pt x="932" y="47"/>
                  </a:lnTo>
                  <a:lnTo>
                    <a:pt x="965" y="37"/>
                  </a:lnTo>
                  <a:lnTo>
                    <a:pt x="995" y="26"/>
                  </a:lnTo>
                  <a:lnTo>
                    <a:pt x="1059" y="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7" name="Freeform 24">
              <a:extLst>
                <a:ext uri="{FF2B5EF4-FFF2-40B4-BE49-F238E27FC236}">
                  <a16:creationId xmlns:a16="http://schemas.microsoft.com/office/drawing/2014/main" id="{EBA9BA41-00AE-3DFE-4915-05FEAC3EA129}"/>
                </a:ext>
              </a:extLst>
            </p:cNvPr>
            <p:cNvSpPr>
              <a:spLocks noChangeArrowheads="1"/>
            </p:cNvSpPr>
            <p:nvPr/>
          </p:nvSpPr>
          <p:spPr bwMode="auto">
            <a:xfrm rot="15537578">
              <a:off x="896938" y="4864100"/>
              <a:ext cx="323850" cy="301625"/>
            </a:xfrm>
            <a:custGeom>
              <a:avLst/>
              <a:gdLst>
                <a:gd name="T0" fmla="*/ 19 w 1185"/>
                <a:gd name="T1" fmla="*/ 853 h 950"/>
                <a:gd name="T2" fmla="*/ 19 w 1185"/>
                <a:gd name="T3" fmla="*/ 724 h 950"/>
                <a:gd name="T4" fmla="*/ 50 w 1185"/>
                <a:gd name="T5" fmla="*/ 665 h 950"/>
                <a:gd name="T6" fmla="*/ 99 w 1185"/>
                <a:gd name="T7" fmla="*/ 633 h 950"/>
                <a:gd name="T8" fmla="*/ 198 w 1185"/>
                <a:gd name="T9" fmla="*/ 619 h 950"/>
                <a:gd name="T10" fmla="*/ 343 w 1185"/>
                <a:gd name="T11" fmla="*/ 656 h 950"/>
                <a:gd name="T12" fmla="*/ 436 w 1185"/>
                <a:gd name="T13" fmla="*/ 741 h 950"/>
                <a:gd name="T14" fmla="*/ 487 w 1185"/>
                <a:gd name="T15" fmla="*/ 859 h 950"/>
                <a:gd name="T16" fmla="*/ 403 w 1185"/>
                <a:gd name="T17" fmla="*/ 908 h 950"/>
                <a:gd name="T18" fmla="*/ 260 w 1185"/>
                <a:gd name="T19" fmla="*/ 858 h 950"/>
                <a:gd name="T20" fmla="*/ 179 w 1185"/>
                <a:gd name="T21" fmla="*/ 761 h 950"/>
                <a:gd name="T22" fmla="*/ 181 w 1185"/>
                <a:gd name="T23" fmla="*/ 631 h 950"/>
                <a:gd name="T24" fmla="*/ 213 w 1185"/>
                <a:gd name="T25" fmla="*/ 549 h 950"/>
                <a:gd name="T26" fmla="*/ 260 w 1185"/>
                <a:gd name="T27" fmla="*/ 514 h 950"/>
                <a:gd name="T28" fmla="*/ 376 w 1185"/>
                <a:gd name="T29" fmla="*/ 494 h 950"/>
                <a:gd name="T30" fmla="*/ 522 w 1185"/>
                <a:gd name="T31" fmla="*/ 540 h 950"/>
                <a:gd name="T32" fmla="*/ 614 w 1185"/>
                <a:gd name="T33" fmla="*/ 623 h 950"/>
                <a:gd name="T34" fmla="*/ 665 w 1185"/>
                <a:gd name="T35" fmla="*/ 730 h 950"/>
                <a:gd name="T36" fmla="*/ 613 w 1185"/>
                <a:gd name="T37" fmla="*/ 775 h 950"/>
                <a:gd name="T38" fmla="*/ 548 w 1185"/>
                <a:gd name="T39" fmla="*/ 765 h 950"/>
                <a:gd name="T40" fmla="*/ 487 w 1185"/>
                <a:gd name="T41" fmla="*/ 741 h 950"/>
                <a:gd name="T42" fmla="*/ 423 w 1185"/>
                <a:gd name="T43" fmla="*/ 706 h 950"/>
                <a:gd name="T44" fmla="*/ 357 w 1185"/>
                <a:gd name="T45" fmla="*/ 635 h 950"/>
                <a:gd name="T46" fmla="*/ 376 w 1185"/>
                <a:gd name="T47" fmla="*/ 506 h 950"/>
                <a:gd name="T48" fmla="*/ 409 w 1185"/>
                <a:gd name="T49" fmla="*/ 434 h 950"/>
                <a:gd name="T50" fmla="*/ 444 w 1185"/>
                <a:gd name="T51" fmla="*/ 398 h 950"/>
                <a:gd name="T52" fmla="*/ 540 w 1185"/>
                <a:gd name="T53" fmla="*/ 377 h 950"/>
                <a:gd name="T54" fmla="*/ 686 w 1185"/>
                <a:gd name="T55" fmla="*/ 424 h 950"/>
                <a:gd name="T56" fmla="*/ 749 w 1185"/>
                <a:gd name="T57" fmla="*/ 469 h 950"/>
                <a:gd name="T58" fmla="*/ 796 w 1185"/>
                <a:gd name="T59" fmla="*/ 520 h 950"/>
                <a:gd name="T60" fmla="*/ 826 w 1185"/>
                <a:gd name="T61" fmla="*/ 568 h 950"/>
                <a:gd name="T62" fmla="*/ 826 w 1185"/>
                <a:gd name="T63" fmla="*/ 613 h 950"/>
                <a:gd name="T64" fmla="*/ 790 w 1185"/>
                <a:gd name="T65" fmla="*/ 638 h 950"/>
                <a:gd name="T66" fmla="*/ 728 w 1185"/>
                <a:gd name="T67" fmla="*/ 634 h 950"/>
                <a:gd name="T68" fmla="*/ 663 w 1185"/>
                <a:gd name="T69" fmla="*/ 625 h 950"/>
                <a:gd name="T70" fmla="*/ 599 w 1185"/>
                <a:gd name="T71" fmla="*/ 587 h 950"/>
                <a:gd name="T72" fmla="*/ 537 w 1185"/>
                <a:gd name="T73" fmla="*/ 519 h 950"/>
                <a:gd name="T74" fmla="*/ 556 w 1185"/>
                <a:gd name="T75" fmla="*/ 377 h 950"/>
                <a:gd name="T76" fmla="*/ 587 w 1185"/>
                <a:gd name="T77" fmla="*/ 302 h 950"/>
                <a:gd name="T78" fmla="*/ 618 w 1185"/>
                <a:gd name="T79" fmla="*/ 270 h 950"/>
                <a:gd name="T80" fmla="*/ 718 w 1185"/>
                <a:gd name="T81" fmla="*/ 245 h 950"/>
                <a:gd name="T82" fmla="*/ 846 w 1185"/>
                <a:gd name="T83" fmla="*/ 284 h 950"/>
                <a:gd name="T84" fmla="*/ 957 w 1185"/>
                <a:gd name="T85" fmla="*/ 356 h 950"/>
                <a:gd name="T86" fmla="*/ 1005 w 1185"/>
                <a:gd name="T87" fmla="*/ 472 h 950"/>
                <a:gd name="T88" fmla="*/ 939 w 1185"/>
                <a:gd name="T89" fmla="*/ 534 h 950"/>
                <a:gd name="T90" fmla="*/ 794 w 1185"/>
                <a:gd name="T91" fmla="*/ 486 h 950"/>
                <a:gd name="T92" fmla="*/ 700 w 1185"/>
                <a:gd name="T93" fmla="*/ 388 h 950"/>
                <a:gd name="T94" fmla="*/ 700 w 1185"/>
                <a:gd name="T95" fmla="*/ 247 h 950"/>
                <a:gd name="T96" fmla="*/ 751 w 1185"/>
                <a:gd name="T97" fmla="*/ 174 h 950"/>
                <a:gd name="T98" fmla="*/ 801 w 1185"/>
                <a:gd name="T99" fmla="*/ 144 h 950"/>
                <a:gd name="T100" fmla="*/ 896 w 1185"/>
                <a:gd name="T101" fmla="*/ 129 h 950"/>
                <a:gd name="T102" fmla="*/ 1028 w 1185"/>
                <a:gd name="T103" fmla="*/ 166 h 950"/>
                <a:gd name="T104" fmla="*/ 1120 w 1185"/>
                <a:gd name="T105" fmla="*/ 238 h 950"/>
                <a:gd name="T106" fmla="*/ 1184 w 1185"/>
                <a:gd name="T107" fmla="*/ 343 h 950"/>
                <a:gd name="T108" fmla="*/ 1122 w 1185"/>
                <a:gd name="T109" fmla="*/ 405 h 950"/>
                <a:gd name="T110" fmla="*/ 957 w 1185"/>
                <a:gd name="T111" fmla="*/ 356 h 950"/>
                <a:gd name="T112" fmla="*/ 880 w 1185"/>
                <a:gd name="T113" fmla="*/ 258 h 950"/>
                <a:gd name="T114" fmla="*/ 883 w 1185"/>
                <a:gd name="T115" fmla="*/ 117 h 950"/>
                <a:gd name="T116" fmla="*/ 932 w 1185"/>
                <a:gd name="T117" fmla="*/ 47 h 950"/>
                <a:gd name="T118" fmla="*/ 995 w 1185"/>
                <a:gd name="T119" fmla="*/ 26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5" h="950">
                  <a:moveTo>
                    <a:pt x="33" y="949"/>
                  </a:moveTo>
                  <a:lnTo>
                    <a:pt x="19" y="853"/>
                  </a:lnTo>
                  <a:lnTo>
                    <a:pt x="0" y="786"/>
                  </a:lnTo>
                  <a:lnTo>
                    <a:pt x="19" y="724"/>
                  </a:lnTo>
                  <a:lnTo>
                    <a:pt x="33" y="688"/>
                  </a:lnTo>
                  <a:lnTo>
                    <a:pt x="50" y="665"/>
                  </a:lnTo>
                  <a:lnTo>
                    <a:pt x="68" y="640"/>
                  </a:lnTo>
                  <a:lnTo>
                    <a:pt x="99" y="633"/>
                  </a:lnTo>
                  <a:lnTo>
                    <a:pt x="134" y="621"/>
                  </a:lnTo>
                  <a:lnTo>
                    <a:pt x="198" y="619"/>
                  </a:lnTo>
                  <a:lnTo>
                    <a:pt x="277" y="636"/>
                  </a:lnTo>
                  <a:lnTo>
                    <a:pt x="343" y="656"/>
                  </a:lnTo>
                  <a:lnTo>
                    <a:pt x="389" y="694"/>
                  </a:lnTo>
                  <a:lnTo>
                    <a:pt x="436" y="741"/>
                  </a:lnTo>
                  <a:lnTo>
                    <a:pt x="467" y="799"/>
                  </a:lnTo>
                  <a:lnTo>
                    <a:pt x="487" y="859"/>
                  </a:lnTo>
                  <a:lnTo>
                    <a:pt x="468" y="893"/>
                  </a:lnTo>
                  <a:lnTo>
                    <a:pt x="403" y="908"/>
                  </a:lnTo>
                  <a:lnTo>
                    <a:pt x="342" y="893"/>
                  </a:lnTo>
                  <a:lnTo>
                    <a:pt x="260" y="858"/>
                  </a:lnTo>
                  <a:lnTo>
                    <a:pt x="212" y="820"/>
                  </a:lnTo>
                  <a:lnTo>
                    <a:pt x="179" y="761"/>
                  </a:lnTo>
                  <a:lnTo>
                    <a:pt x="164" y="690"/>
                  </a:lnTo>
                  <a:lnTo>
                    <a:pt x="181" y="631"/>
                  </a:lnTo>
                  <a:lnTo>
                    <a:pt x="213" y="572"/>
                  </a:lnTo>
                  <a:lnTo>
                    <a:pt x="213" y="549"/>
                  </a:lnTo>
                  <a:lnTo>
                    <a:pt x="246" y="527"/>
                  </a:lnTo>
                  <a:lnTo>
                    <a:pt x="260" y="514"/>
                  </a:lnTo>
                  <a:lnTo>
                    <a:pt x="294" y="504"/>
                  </a:lnTo>
                  <a:lnTo>
                    <a:pt x="376" y="494"/>
                  </a:lnTo>
                  <a:lnTo>
                    <a:pt x="443" y="517"/>
                  </a:lnTo>
                  <a:lnTo>
                    <a:pt x="522" y="540"/>
                  </a:lnTo>
                  <a:lnTo>
                    <a:pt x="568" y="576"/>
                  </a:lnTo>
                  <a:lnTo>
                    <a:pt x="614" y="623"/>
                  </a:lnTo>
                  <a:lnTo>
                    <a:pt x="649" y="672"/>
                  </a:lnTo>
                  <a:lnTo>
                    <a:pt x="665" y="730"/>
                  </a:lnTo>
                  <a:lnTo>
                    <a:pt x="647" y="765"/>
                  </a:lnTo>
                  <a:lnTo>
                    <a:pt x="613" y="775"/>
                  </a:lnTo>
                  <a:lnTo>
                    <a:pt x="580" y="774"/>
                  </a:lnTo>
                  <a:lnTo>
                    <a:pt x="548" y="765"/>
                  </a:lnTo>
                  <a:lnTo>
                    <a:pt x="516" y="765"/>
                  </a:lnTo>
                  <a:lnTo>
                    <a:pt x="487" y="741"/>
                  </a:lnTo>
                  <a:lnTo>
                    <a:pt x="453" y="728"/>
                  </a:lnTo>
                  <a:lnTo>
                    <a:pt x="423" y="706"/>
                  </a:lnTo>
                  <a:lnTo>
                    <a:pt x="389" y="694"/>
                  </a:lnTo>
                  <a:lnTo>
                    <a:pt x="357" y="635"/>
                  </a:lnTo>
                  <a:lnTo>
                    <a:pt x="359" y="563"/>
                  </a:lnTo>
                  <a:lnTo>
                    <a:pt x="376" y="506"/>
                  </a:lnTo>
                  <a:lnTo>
                    <a:pt x="395" y="447"/>
                  </a:lnTo>
                  <a:lnTo>
                    <a:pt x="409" y="434"/>
                  </a:lnTo>
                  <a:lnTo>
                    <a:pt x="428" y="412"/>
                  </a:lnTo>
                  <a:lnTo>
                    <a:pt x="444" y="398"/>
                  </a:lnTo>
                  <a:lnTo>
                    <a:pt x="475" y="386"/>
                  </a:lnTo>
                  <a:lnTo>
                    <a:pt x="540" y="377"/>
                  </a:lnTo>
                  <a:lnTo>
                    <a:pt x="618" y="398"/>
                  </a:lnTo>
                  <a:lnTo>
                    <a:pt x="686" y="424"/>
                  </a:lnTo>
                  <a:lnTo>
                    <a:pt x="730" y="445"/>
                  </a:lnTo>
                  <a:lnTo>
                    <a:pt x="749" y="469"/>
                  </a:lnTo>
                  <a:lnTo>
                    <a:pt x="779" y="486"/>
                  </a:lnTo>
                  <a:lnTo>
                    <a:pt x="796" y="520"/>
                  </a:lnTo>
                  <a:lnTo>
                    <a:pt x="812" y="543"/>
                  </a:lnTo>
                  <a:lnTo>
                    <a:pt x="826" y="568"/>
                  </a:lnTo>
                  <a:lnTo>
                    <a:pt x="826" y="593"/>
                  </a:lnTo>
                  <a:lnTo>
                    <a:pt x="826" y="613"/>
                  </a:lnTo>
                  <a:lnTo>
                    <a:pt x="807" y="627"/>
                  </a:lnTo>
                  <a:lnTo>
                    <a:pt x="790" y="638"/>
                  </a:lnTo>
                  <a:lnTo>
                    <a:pt x="761" y="645"/>
                  </a:lnTo>
                  <a:lnTo>
                    <a:pt x="728" y="634"/>
                  </a:lnTo>
                  <a:lnTo>
                    <a:pt x="695" y="636"/>
                  </a:lnTo>
                  <a:lnTo>
                    <a:pt x="663" y="625"/>
                  </a:lnTo>
                  <a:lnTo>
                    <a:pt x="616" y="610"/>
                  </a:lnTo>
                  <a:lnTo>
                    <a:pt x="599" y="587"/>
                  </a:lnTo>
                  <a:lnTo>
                    <a:pt x="568" y="576"/>
                  </a:lnTo>
                  <a:lnTo>
                    <a:pt x="537" y="519"/>
                  </a:lnTo>
                  <a:lnTo>
                    <a:pt x="537" y="447"/>
                  </a:lnTo>
                  <a:lnTo>
                    <a:pt x="556" y="377"/>
                  </a:lnTo>
                  <a:lnTo>
                    <a:pt x="570" y="317"/>
                  </a:lnTo>
                  <a:lnTo>
                    <a:pt x="587" y="302"/>
                  </a:lnTo>
                  <a:lnTo>
                    <a:pt x="606" y="282"/>
                  </a:lnTo>
                  <a:lnTo>
                    <a:pt x="618" y="270"/>
                  </a:lnTo>
                  <a:lnTo>
                    <a:pt x="655" y="260"/>
                  </a:lnTo>
                  <a:lnTo>
                    <a:pt x="718" y="245"/>
                  </a:lnTo>
                  <a:lnTo>
                    <a:pt x="781" y="260"/>
                  </a:lnTo>
                  <a:lnTo>
                    <a:pt x="846" y="284"/>
                  </a:lnTo>
                  <a:lnTo>
                    <a:pt x="911" y="305"/>
                  </a:lnTo>
                  <a:lnTo>
                    <a:pt x="957" y="356"/>
                  </a:lnTo>
                  <a:lnTo>
                    <a:pt x="991" y="416"/>
                  </a:lnTo>
                  <a:lnTo>
                    <a:pt x="1005" y="472"/>
                  </a:lnTo>
                  <a:lnTo>
                    <a:pt x="987" y="520"/>
                  </a:lnTo>
                  <a:lnTo>
                    <a:pt x="939" y="534"/>
                  </a:lnTo>
                  <a:lnTo>
                    <a:pt x="861" y="518"/>
                  </a:lnTo>
                  <a:lnTo>
                    <a:pt x="794" y="486"/>
                  </a:lnTo>
                  <a:lnTo>
                    <a:pt x="730" y="445"/>
                  </a:lnTo>
                  <a:lnTo>
                    <a:pt x="700" y="388"/>
                  </a:lnTo>
                  <a:lnTo>
                    <a:pt x="700" y="317"/>
                  </a:lnTo>
                  <a:lnTo>
                    <a:pt x="700" y="247"/>
                  </a:lnTo>
                  <a:lnTo>
                    <a:pt x="734" y="197"/>
                  </a:lnTo>
                  <a:lnTo>
                    <a:pt x="751" y="174"/>
                  </a:lnTo>
                  <a:lnTo>
                    <a:pt x="767" y="151"/>
                  </a:lnTo>
                  <a:lnTo>
                    <a:pt x="801" y="144"/>
                  </a:lnTo>
                  <a:lnTo>
                    <a:pt x="817" y="131"/>
                  </a:lnTo>
                  <a:lnTo>
                    <a:pt x="896" y="129"/>
                  </a:lnTo>
                  <a:lnTo>
                    <a:pt x="961" y="144"/>
                  </a:lnTo>
                  <a:lnTo>
                    <a:pt x="1028" y="166"/>
                  </a:lnTo>
                  <a:lnTo>
                    <a:pt x="1088" y="204"/>
                  </a:lnTo>
                  <a:lnTo>
                    <a:pt x="1120" y="238"/>
                  </a:lnTo>
                  <a:lnTo>
                    <a:pt x="1167" y="299"/>
                  </a:lnTo>
                  <a:lnTo>
                    <a:pt x="1184" y="343"/>
                  </a:lnTo>
                  <a:lnTo>
                    <a:pt x="1167" y="391"/>
                  </a:lnTo>
                  <a:lnTo>
                    <a:pt x="1122" y="405"/>
                  </a:lnTo>
                  <a:lnTo>
                    <a:pt x="1040" y="378"/>
                  </a:lnTo>
                  <a:lnTo>
                    <a:pt x="957" y="356"/>
                  </a:lnTo>
                  <a:lnTo>
                    <a:pt x="911" y="305"/>
                  </a:lnTo>
                  <a:lnTo>
                    <a:pt x="880" y="258"/>
                  </a:lnTo>
                  <a:lnTo>
                    <a:pt x="864" y="189"/>
                  </a:lnTo>
                  <a:lnTo>
                    <a:pt x="883" y="117"/>
                  </a:lnTo>
                  <a:lnTo>
                    <a:pt x="910" y="69"/>
                  </a:lnTo>
                  <a:lnTo>
                    <a:pt x="932" y="47"/>
                  </a:lnTo>
                  <a:lnTo>
                    <a:pt x="965" y="37"/>
                  </a:lnTo>
                  <a:lnTo>
                    <a:pt x="995" y="26"/>
                  </a:lnTo>
                  <a:lnTo>
                    <a:pt x="1059" y="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8" name="Freeform 25">
              <a:extLst>
                <a:ext uri="{FF2B5EF4-FFF2-40B4-BE49-F238E27FC236}">
                  <a16:creationId xmlns:a16="http://schemas.microsoft.com/office/drawing/2014/main" id="{7AE8431C-36F1-711C-FB35-E68BF3852D94}"/>
                </a:ext>
              </a:extLst>
            </p:cNvPr>
            <p:cNvSpPr>
              <a:spLocks noChangeArrowheads="1"/>
            </p:cNvSpPr>
            <p:nvPr/>
          </p:nvSpPr>
          <p:spPr bwMode="auto">
            <a:xfrm rot="15537578">
              <a:off x="1411288" y="4733925"/>
              <a:ext cx="323850" cy="301625"/>
            </a:xfrm>
            <a:custGeom>
              <a:avLst/>
              <a:gdLst>
                <a:gd name="T0" fmla="*/ 19 w 1185"/>
                <a:gd name="T1" fmla="*/ 853 h 950"/>
                <a:gd name="T2" fmla="*/ 19 w 1185"/>
                <a:gd name="T3" fmla="*/ 724 h 950"/>
                <a:gd name="T4" fmla="*/ 50 w 1185"/>
                <a:gd name="T5" fmla="*/ 665 h 950"/>
                <a:gd name="T6" fmla="*/ 99 w 1185"/>
                <a:gd name="T7" fmla="*/ 633 h 950"/>
                <a:gd name="T8" fmla="*/ 198 w 1185"/>
                <a:gd name="T9" fmla="*/ 619 h 950"/>
                <a:gd name="T10" fmla="*/ 343 w 1185"/>
                <a:gd name="T11" fmla="*/ 656 h 950"/>
                <a:gd name="T12" fmla="*/ 436 w 1185"/>
                <a:gd name="T13" fmla="*/ 741 h 950"/>
                <a:gd name="T14" fmla="*/ 487 w 1185"/>
                <a:gd name="T15" fmla="*/ 859 h 950"/>
                <a:gd name="T16" fmla="*/ 403 w 1185"/>
                <a:gd name="T17" fmla="*/ 908 h 950"/>
                <a:gd name="T18" fmla="*/ 260 w 1185"/>
                <a:gd name="T19" fmla="*/ 858 h 950"/>
                <a:gd name="T20" fmla="*/ 179 w 1185"/>
                <a:gd name="T21" fmla="*/ 761 h 950"/>
                <a:gd name="T22" fmla="*/ 181 w 1185"/>
                <a:gd name="T23" fmla="*/ 631 h 950"/>
                <a:gd name="T24" fmla="*/ 213 w 1185"/>
                <a:gd name="T25" fmla="*/ 549 h 950"/>
                <a:gd name="T26" fmla="*/ 260 w 1185"/>
                <a:gd name="T27" fmla="*/ 514 h 950"/>
                <a:gd name="T28" fmla="*/ 376 w 1185"/>
                <a:gd name="T29" fmla="*/ 494 h 950"/>
                <a:gd name="T30" fmla="*/ 522 w 1185"/>
                <a:gd name="T31" fmla="*/ 540 h 950"/>
                <a:gd name="T32" fmla="*/ 614 w 1185"/>
                <a:gd name="T33" fmla="*/ 623 h 950"/>
                <a:gd name="T34" fmla="*/ 665 w 1185"/>
                <a:gd name="T35" fmla="*/ 730 h 950"/>
                <a:gd name="T36" fmla="*/ 613 w 1185"/>
                <a:gd name="T37" fmla="*/ 775 h 950"/>
                <a:gd name="T38" fmla="*/ 548 w 1185"/>
                <a:gd name="T39" fmla="*/ 765 h 950"/>
                <a:gd name="T40" fmla="*/ 487 w 1185"/>
                <a:gd name="T41" fmla="*/ 741 h 950"/>
                <a:gd name="T42" fmla="*/ 423 w 1185"/>
                <a:gd name="T43" fmla="*/ 706 h 950"/>
                <a:gd name="T44" fmla="*/ 357 w 1185"/>
                <a:gd name="T45" fmla="*/ 635 h 950"/>
                <a:gd name="T46" fmla="*/ 376 w 1185"/>
                <a:gd name="T47" fmla="*/ 506 h 950"/>
                <a:gd name="T48" fmla="*/ 409 w 1185"/>
                <a:gd name="T49" fmla="*/ 434 h 950"/>
                <a:gd name="T50" fmla="*/ 444 w 1185"/>
                <a:gd name="T51" fmla="*/ 398 h 950"/>
                <a:gd name="T52" fmla="*/ 540 w 1185"/>
                <a:gd name="T53" fmla="*/ 377 h 950"/>
                <a:gd name="T54" fmla="*/ 686 w 1185"/>
                <a:gd name="T55" fmla="*/ 424 h 950"/>
                <a:gd name="T56" fmla="*/ 749 w 1185"/>
                <a:gd name="T57" fmla="*/ 469 h 950"/>
                <a:gd name="T58" fmla="*/ 796 w 1185"/>
                <a:gd name="T59" fmla="*/ 520 h 950"/>
                <a:gd name="T60" fmla="*/ 826 w 1185"/>
                <a:gd name="T61" fmla="*/ 568 h 950"/>
                <a:gd name="T62" fmla="*/ 826 w 1185"/>
                <a:gd name="T63" fmla="*/ 613 h 950"/>
                <a:gd name="T64" fmla="*/ 790 w 1185"/>
                <a:gd name="T65" fmla="*/ 638 h 950"/>
                <a:gd name="T66" fmla="*/ 728 w 1185"/>
                <a:gd name="T67" fmla="*/ 634 h 950"/>
                <a:gd name="T68" fmla="*/ 663 w 1185"/>
                <a:gd name="T69" fmla="*/ 625 h 950"/>
                <a:gd name="T70" fmla="*/ 599 w 1185"/>
                <a:gd name="T71" fmla="*/ 587 h 950"/>
                <a:gd name="T72" fmla="*/ 537 w 1185"/>
                <a:gd name="T73" fmla="*/ 519 h 950"/>
                <a:gd name="T74" fmla="*/ 556 w 1185"/>
                <a:gd name="T75" fmla="*/ 377 h 950"/>
                <a:gd name="T76" fmla="*/ 587 w 1185"/>
                <a:gd name="T77" fmla="*/ 302 h 950"/>
                <a:gd name="T78" fmla="*/ 618 w 1185"/>
                <a:gd name="T79" fmla="*/ 270 h 950"/>
                <a:gd name="T80" fmla="*/ 718 w 1185"/>
                <a:gd name="T81" fmla="*/ 245 h 950"/>
                <a:gd name="T82" fmla="*/ 846 w 1185"/>
                <a:gd name="T83" fmla="*/ 284 h 950"/>
                <a:gd name="T84" fmla="*/ 957 w 1185"/>
                <a:gd name="T85" fmla="*/ 356 h 950"/>
                <a:gd name="T86" fmla="*/ 1005 w 1185"/>
                <a:gd name="T87" fmla="*/ 472 h 950"/>
                <a:gd name="T88" fmla="*/ 939 w 1185"/>
                <a:gd name="T89" fmla="*/ 534 h 950"/>
                <a:gd name="T90" fmla="*/ 794 w 1185"/>
                <a:gd name="T91" fmla="*/ 486 h 950"/>
                <a:gd name="T92" fmla="*/ 700 w 1185"/>
                <a:gd name="T93" fmla="*/ 388 h 950"/>
                <a:gd name="T94" fmla="*/ 700 w 1185"/>
                <a:gd name="T95" fmla="*/ 247 h 950"/>
                <a:gd name="T96" fmla="*/ 751 w 1185"/>
                <a:gd name="T97" fmla="*/ 174 h 950"/>
                <a:gd name="T98" fmla="*/ 801 w 1185"/>
                <a:gd name="T99" fmla="*/ 144 h 950"/>
                <a:gd name="T100" fmla="*/ 896 w 1185"/>
                <a:gd name="T101" fmla="*/ 129 h 950"/>
                <a:gd name="T102" fmla="*/ 1028 w 1185"/>
                <a:gd name="T103" fmla="*/ 166 h 950"/>
                <a:gd name="T104" fmla="*/ 1120 w 1185"/>
                <a:gd name="T105" fmla="*/ 238 h 950"/>
                <a:gd name="T106" fmla="*/ 1184 w 1185"/>
                <a:gd name="T107" fmla="*/ 343 h 950"/>
                <a:gd name="T108" fmla="*/ 1122 w 1185"/>
                <a:gd name="T109" fmla="*/ 405 h 950"/>
                <a:gd name="T110" fmla="*/ 957 w 1185"/>
                <a:gd name="T111" fmla="*/ 356 h 950"/>
                <a:gd name="T112" fmla="*/ 880 w 1185"/>
                <a:gd name="T113" fmla="*/ 258 h 950"/>
                <a:gd name="T114" fmla="*/ 883 w 1185"/>
                <a:gd name="T115" fmla="*/ 117 h 950"/>
                <a:gd name="T116" fmla="*/ 932 w 1185"/>
                <a:gd name="T117" fmla="*/ 47 h 950"/>
                <a:gd name="T118" fmla="*/ 995 w 1185"/>
                <a:gd name="T119" fmla="*/ 26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5" h="950">
                  <a:moveTo>
                    <a:pt x="33" y="949"/>
                  </a:moveTo>
                  <a:lnTo>
                    <a:pt x="19" y="853"/>
                  </a:lnTo>
                  <a:lnTo>
                    <a:pt x="0" y="786"/>
                  </a:lnTo>
                  <a:lnTo>
                    <a:pt x="19" y="724"/>
                  </a:lnTo>
                  <a:lnTo>
                    <a:pt x="33" y="688"/>
                  </a:lnTo>
                  <a:lnTo>
                    <a:pt x="50" y="665"/>
                  </a:lnTo>
                  <a:lnTo>
                    <a:pt x="68" y="640"/>
                  </a:lnTo>
                  <a:lnTo>
                    <a:pt x="99" y="633"/>
                  </a:lnTo>
                  <a:lnTo>
                    <a:pt x="134" y="621"/>
                  </a:lnTo>
                  <a:lnTo>
                    <a:pt x="198" y="619"/>
                  </a:lnTo>
                  <a:lnTo>
                    <a:pt x="277" y="636"/>
                  </a:lnTo>
                  <a:lnTo>
                    <a:pt x="343" y="656"/>
                  </a:lnTo>
                  <a:lnTo>
                    <a:pt x="389" y="694"/>
                  </a:lnTo>
                  <a:lnTo>
                    <a:pt x="436" y="741"/>
                  </a:lnTo>
                  <a:lnTo>
                    <a:pt x="467" y="799"/>
                  </a:lnTo>
                  <a:lnTo>
                    <a:pt x="487" y="859"/>
                  </a:lnTo>
                  <a:lnTo>
                    <a:pt x="468" y="893"/>
                  </a:lnTo>
                  <a:lnTo>
                    <a:pt x="403" y="908"/>
                  </a:lnTo>
                  <a:lnTo>
                    <a:pt x="342" y="893"/>
                  </a:lnTo>
                  <a:lnTo>
                    <a:pt x="260" y="858"/>
                  </a:lnTo>
                  <a:lnTo>
                    <a:pt x="212" y="820"/>
                  </a:lnTo>
                  <a:lnTo>
                    <a:pt x="179" y="761"/>
                  </a:lnTo>
                  <a:lnTo>
                    <a:pt x="164" y="690"/>
                  </a:lnTo>
                  <a:lnTo>
                    <a:pt x="181" y="631"/>
                  </a:lnTo>
                  <a:lnTo>
                    <a:pt x="213" y="572"/>
                  </a:lnTo>
                  <a:lnTo>
                    <a:pt x="213" y="549"/>
                  </a:lnTo>
                  <a:lnTo>
                    <a:pt x="246" y="527"/>
                  </a:lnTo>
                  <a:lnTo>
                    <a:pt x="260" y="514"/>
                  </a:lnTo>
                  <a:lnTo>
                    <a:pt x="294" y="504"/>
                  </a:lnTo>
                  <a:lnTo>
                    <a:pt x="376" y="494"/>
                  </a:lnTo>
                  <a:lnTo>
                    <a:pt x="443" y="517"/>
                  </a:lnTo>
                  <a:lnTo>
                    <a:pt x="522" y="540"/>
                  </a:lnTo>
                  <a:lnTo>
                    <a:pt x="568" y="576"/>
                  </a:lnTo>
                  <a:lnTo>
                    <a:pt x="614" y="623"/>
                  </a:lnTo>
                  <a:lnTo>
                    <a:pt x="649" y="672"/>
                  </a:lnTo>
                  <a:lnTo>
                    <a:pt x="665" y="730"/>
                  </a:lnTo>
                  <a:lnTo>
                    <a:pt x="647" y="765"/>
                  </a:lnTo>
                  <a:lnTo>
                    <a:pt x="613" y="775"/>
                  </a:lnTo>
                  <a:lnTo>
                    <a:pt x="580" y="774"/>
                  </a:lnTo>
                  <a:lnTo>
                    <a:pt x="548" y="765"/>
                  </a:lnTo>
                  <a:lnTo>
                    <a:pt x="516" y="765"/>
                  </a:lnTo>
                  <a:lnTo>
                    <a:pt x="487" y="741"/>
                  </a:lnTo>
                  <a:lnTo>
                    <a:pt x="453" y="728"/>
                  </a:lnTo>
                  <a:lnTo>
                    <a:pt x="423" y="706"/>
                  </a:lnTo>
                  <a:lnTo>
                    <a:pt x="389" y="694"/>
                  </a:lnTo>
                  <a:lnTo>
                    <a:pt x="357" y="635"/>
                  </a:lnTo>
                  <a:lnTo>
                    <a:pt x="359" y="563"/>
                  </a:lnTo>
                  <a:lnTo>
                    <a:pt x="376" y="506"/>
                  </a:lnTo>
                  <a:lnTo>
                    <a:pt x="395" y="447"/>
                  </a:lnTo>
                  <a:lnTo>
                    <a:pt x="409" y="434"/>
                  </a:lnTo>
                  <a:lnTo>
                    <a:pt x="428" y="412"/>
                  </a:lnTo>
                  <a:lnTo>
                    <a:pt x="444" y="398"/>
                  </a:lnTo>
                  <a:lnTo>
                    <a:pt x="475" y="386"/>
                  </a:lnTo>
                  <a:lnTo>
                    <a:pt x="540" y="377"/>
                  </a:lnTo>
                  <a:lnTo>
                    <a:pt x="618" y="398"/>
                  </a:lnTo>
                  <a:lnTo>
                    <a:pt x="686" y="424"/>
                  </a:lnTo>
                  <a:lnTo>
                    <a:pt x="730" y="445"/>
                  </a:lnTo>
                  <a:lnTo>
                    <a:pt x="749" y="469"/>
                  </a:lnTo>
                  <a:lnTo>
                    <a:pt x="779" y="486"/>
                  </a:lnTo>
                  <a:lnTo>
                    <a:pt x="796" y="520"/>
                  </a:lnTo>
                  <a:lnTo>
                    <a:pt x="812" y="543"/>
                  </a:lnTo>
                  <a:lnTo>
                    <a:pt x="826" y="568"/>
                  </a:lnTo>
                  <a:lnTo>
                    <a:pt x="826" y="593"/>
                  </a:lnTo>
                  <a:lnTo>
                    <a:pt x="826" y="613"/>
                  </a:lnTo>
                  <a:lnTo>
                    <a:pt x="807" y="627"/>
                  </a:lnTo>
                  <a:lnTo>
                    <a:pt x="790" y="638"/>
                  </a:lnTo>
                  <a:lnTo>
                    <a:pt x="761" y="645"/>
                  </a:lnTo>
                  <a:lnTo>
                    <a:pt x="728" y="634"/>
                  </a:lnTo>
                  <a:lnTo>
                    <a:pt x="695" y="636"/>
                  </a:lnTo>
                  <a:lnTo>
                    <a:pt x="663" y="625"/>
                  </a:lnTo>
                  <a:lnTo>
                    <a:pt x="616" y="610"/>
                  </a:lnTo>
                  <a:lnTo>
                    <a:pt x="599" y="587"/>
                  </a:lnTo>
                  <a:lnTo>
                    <a:pt x="568" y="576"/>
                  </a:lnTo>
                  <a:lnTo>
                    <a:pt x="537" y="519"/>
                  </a:lnTo>
                  <a:lnTo>
                    <a:pt x="537" y="447"/>
                  </a:lnTo>
                  <a:lnTo>
                    <a:pt x="556" y="377"/>
                  </a:lnTo>
                  <a:lnTo>
                    <a:pt x="570" y="317"/>
                  </a:lnTo>
                  <a:lnTo>
                    <a:pt x="587" y="302"/>
                  </a:lnTo>
                  <a:lnTo>
                    <a:pt x="606" y="282"/>
                  </a:lnTo>
                  <a:lnTo>
                    <a:pt x="618" y="270"/>
                  </a:lnTo>
                  <a:lnTo>
                    <a:pt x="655" y="260"/>
                  </a:lnTo>
                  <a:lnTo>
                    <a:pt x="718" y="245"/>
                  </a:lnTo>
                  <a:lnTo>
                    <a:pt x="781" y="260"/>
                  </a:lnTo>
                  <a:lnTo>
                    <a:pt x="846" y="284"/>
                  </a:lnTo>
                  <a:lnTo>
                    <a:pt x="911" y="305"/>
                  </a:lnTo>
                  <a:lnTo>
                    <a:pt x="957" y="356"/>
                  </a:lnTo>
                  <a:lnTo>
                    <a:pt x="991" y="416"/>
                  </a:lnTo>
                  <a:lnTo>
                    <a:pt x="1005" y="472"/>
                  </a:lnTo>
                  <a:lnTo>
                    <a:pt x="987" y="520"/>
                  </a:lnTo>
                  <a:lnTo>
                    <a:pt x="939" y="534"/>
                  </a:lnTo>
                  <a:lnTo>
                    <a:pt x="861" y="518"/>
                  </a:lnTo>
                  <a:lnTo>
                    <a:pt x="794" y="486"/>
                  </a:lnTo>
                  <a:lnTo>
                    <a:pt x="730" y="445"/>
                  </a:lnTo>
                  <a:lnTo>
                    <a:pt x="700" y="388"/>
                  </a:lnTo>
                  <a:lnTo>
                    <a:pt x="700" y="317"/>
                  </a:lnTo>
                  <a:lnTo>
                    <a:pt x="700" y="247"/>
                  </a:lnTo>
                  <a:lnTo>
                    <a:pt x="734" y="197"/>
                  </a:lnTo>
                  <a:lnTo>
                    <a:pt x="751" y="174"/>
                  </a:lnTo>
                  <a:lnTo>
                    <a:pt x="767" y="151"/>
                  </a:lnTo>
                  <a:lnTo>
                    <a:pt x="801" y="144"/>
                  </a:lnTo>
                  <a:lnTo>
                    <a:pt x="817" y="131"/>
                  </a:lnTo>
                  <a:lnTo>
                    <a:pt x="896" y="129"/>
                  </a:lnTo>
                  <a:lnTo>
                    <a:pt x="961" y="144"/>
                  </a:lnTo>
                  <a:lnTo>
                    <a:pt x="1028" y="166"/>
                  </a:lnTo>
                  <a:lnTo>
                    <a:pt x="1088" y="204"/>
                  </a:lnTo>
                  <a:lnTo>
                    <a:pt x="1120" y="238"/>
                  </a:lnTo>
                  <a:lnTo>
                    <a:pt x="1167" y="299"/>
                  </a:lnTo>
                  <a:lnTo>
                    <a:pt x="1184" y="343"/>
                  </a:lnTo>
                  <a:lnTo>
                    <a:pt x="1167" y="391"/>
                  </a:lnTo>
                  <a:lnTo>
                    <a:pt x="1122" y="405"/>
                  </a:lnTo>
                  <a:lnTo>
                    <a:pt x="1040" y="378"/>
                  </a:lnTo>
                  <a:lnTo>
                    <a:pt x="957" y="356"/>
                  </a:lnTo>
                  <a:lnTo>
                    <a:pt x="911" y="305"/>
                  </a:lnTo>
                  <a:lnTo>
                    <a:pt x="880" y="258"/>
                  </a:lnTo>
                  <a:lnTo>
                    <a:pt x="864" y="189"/>
                  </a:lnTo>
                  <a:lnTo>
                    <a:pt x="883" y="117"/>
                  </a:lnTo>
                  <a:lnTo>
                    <a:pt x="910" y="69"/>
                  </a:lnTo>
                  <a:lnTo>
                    <a:pt x="932" y="47"/>
                  </a:lnTo>
                  <a:lnTo>
                    <a:pt x="965" y="37"/>
                  </a:lnTo>
                  <a:lnTo>
                    <a:pt x="995" y="26"/>
                  </a:lnTo>
                  <a:lnTo>
                    <a:pt x="1059" y="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29" name="Freeform 26">
              <a:extLst>
                <a:ext uri="{FF2B5EF4-FFF2-40B4-BE49-F238E27FC236}">
                  <a16:creationId xmlns:a16="http://schemas.microsoft.com/office/drawing/2014/main" id="{4B1B927A-332B-15BA-D483-F7025CB34558}"/>
                </a:ext>
              </a:extLst>
            </p:cNvPr>
            <p:cNvSpPr>
              <a:spLocks noChangeArrowheads="1"/>
            </p:cNvSpPr>
            <p:nvPr/>
          </p:nvSpPr>
          <p:spPr bwMode="auto">
            <a:xfrm rot="15537578">
              <a:off x="1152525" y="4502150"/>
              <a:ext cx="323850" cy="301625"/>
            </a:xfrm>
            <a:custGeom>
              <a:avLst/>
              <a:gdLst>
                <a:gd name="T0" fmla="*/ 19 w 1185"/>
                <a:gd name="T1" fmla="*/ 853 h 950"/>
                <a:gd name="T2" fmla="*/ 19 w 1185"/>
                <a:gd name="T3" fmla="*/ 724 h 950"/>
                <a:gd name="T4" fmla="*/ 50 w 1185"/>
                <a:gd name="T5" fmla="*/ 665 h 950"/>
                <a:gd name="T6" fmla="*/ 99 w 1185"/>
                <a:gd name="T7" fmla="*/ 633 h 950"/>
                <a:gd name="T8" fmla="*/ 198 w 1185"/>
                <a:gd name="T9" fmla="*/ 619 h 950"/>
                <a:gd name="T10" fmla="*/ 343 w 1185"/>
                <a:gd name="T11" fmla="*/ 656 h 950"/>
                <a:gd name="T12" fmla="*/ 436 w 1185"/>
                <a:gd name="T13" fmla="*/ 741 h 950"/>
                <a:gd name="T14" fmla="*/ 487 w 1185"/>
                <a:gd name="T15" fmla="*/ 859 h 950"/>
                <a:gd name="T16" fmla="*/ 403 w 1185"/>
                <a:gd name="T17" fmla="*/ 908 h 950"/>
                <a:gd name="T18" fmla="*/ 260 w 1185"/>
                <a:gd name="T19" fmla="*/ 858 h 950"/>
                <a:gd name="T20" fmla="*/ 179 w 1185"/>
                <a:gd name="T21" fmla="*/ 761 h 950"/>
                <a:gd name="T22" fmla="*/ 181 w 1185"/>
                <a:gd name="T23" fmla="*/ 631 h 950"/>
                <a:gd name="T24" fmla="*/ 213 w 1185"/>
                <a:gd name="T25" fmla="*/ 549 h 950"/>
                <a:gd name="T26" fmla="*/ 260 w 1185"/>
                <a:gd name="T27" fmla="*/ 514 h 950"/>
                <a:gd name="T28" fmla="*/ 376 w 1185"/>
                <a:gd name="T29" fmla="*/ 494 h 950"/>
                <a:gd name="T30" fmla="*/ 522 w 1185"/>
                <a:gd name="T31" fmla="*/ 540 h 950"/>
                <a:gd name="T32" fmla="*/ 614 w 1185"/>
                <a:gd name="T33" fmla="*/ 623 h 950"/>
                <a:gd name="T34" fmla="*/ 665 w 1185"/>
                <a:gd name="T35" fmla="*/ 730 h 950"/>
                <a:gd name="T36" fmla="*/ 613 w 1185"/>
                <a:gd name="T37" fmla="*/ 775 h 950"/>
                <a:gd name="T38" fmla="*/ 548 w 1185"/>
                <a:gd name="T39" fmla="*/ 765 h 950"/>
                <a:gd name="T40" fmla="*/ 487 w 1185"/>
                <a:gd name="T41" fmla="*/ 741 h 950"/>
                <a:gd name="T42" fmla="*/ 423 w 1185"/>
                <a:gd name="T43" fmla="*/ 706 h 950"/>
                <a:gd name="T44" fmla="*/ 357 w 1185"/>
                <a:gd name="T45" fmla="*/ 635 h 950"/>
                <a:gd name="T46" fmla="*/ 376 w 1185"/>
                <a:gd name="T47" fmla="*/ 506 h 950"/>
                <a:gd name="T48" fmla="*/ 409 w 1185"/>
                <a:gd name="T49" fmla="*/ 434 h 950"/>
                <a:gd name="T50" fmla="*/ 444 w 1185"/>
                <a:gd name="T51" fmla="*/ 398 h 950"/>
                <a:gd name="T52" fmla="*/ 540 w 1185"/>
                <a:gd name="T53" fmla="*/ 377 h 950"/>
                <a:gd name="T54" fmla="*/ 686 w 1185"/>
                <a:gd name="T55" fmla="*/ 424 h 950"/>
                <a:gd name="T56" fmla="*/ 749 w 1185"/>
                <a:gd name="T57" fmla="*/ 469 h 950"/>
                <a:gd name="T58" fmla="*/ 796 w 1185"/>
                <a:gd name="T59" fmla="*/ 520 h 950"/>
                <a:gd name="T60" fmla="*/ 826 w 1185"/>
                <a:gd name="T61" fmla="*/ 568 h 950"/>
                <a:gd name="T62" fmla="*/ 826 w 1185"/>
                <a:gd name="T63" fmla="*/ 613 h 950"/>
                <a:gd name="T64" fmla="*/ 790 w 1185"/>
                <a:gd name="T65" fmla="*/ 638 h 950"/>
                <a:gd name="T66" fmla="*/ 728 w 1185"/>
                <a:gd name="T67" fmla="*/ 634 h 950"/>
                <a:gd name="T68" fmla="*/ 663 w 1185"/>
                <a:gd name="T69" fmla="*/ 625 h 950"/>
                <a:gd name="T70" fmla="*/ 599 w 1185"/>
                <a:gd name="T71" fmla="*/ 587 h 950"/>
                <a:gd name="T72" fmla="*/ 537 w 1185"/>
                <a:gd name="T73" fmla="*/ 519 h 950"/>
                <a:gd name="T74" fmla="*/ 556 w 1185"/>
                <a:gd name="T75" fmla="*/ 377 h 950"/>
                <a:gd name="T76" fmla="*/ 587 w 1185"/>
                <a:gd name="T77" fmla="*/ 302 h 950"/>
                <a:gd name="T78" fmla="*/ 618 w 1185"/>
                <a:gd name="T79" fmla="*/ 270 h 950"/>
                <a:gd name="T80" fmla="*/ 718 w 1185"/>
                <a:gd name="T81" fmla="*/ 245 h 950"/>
                <a:gd name="T82" fmla="*/ 846 w 1185"/>
                <a:gd name="T83" fmla="*/ 284 h 950"/>
                <a:gd name="T84" fmla="*/ 957 w 1185"/>
                <a:gd name="T85" fmla="*/ 356 h 950"/>
                <a:gd name="T86" fmla="*/ 1005 w 1185"/>
                <a:gd name="T87" fmla="*/ 472 h 950"/>
                <a:gd name="T88" fmla="*/ 939 w 1185"/>
                <a:gd name="T89" fmla="*/ 534 h 950"/>
                <a:gd name="T90" fmla="*/ 794 w 1185"/>
                <a:gd name="T91" fmla="*/ 486 h 950"/>
                <a:gd name="T92" fmla="*/ 700 w 1185"/>
                <a:gd name="T93" fmla="*/ 388 h 950"/>
                <a:gd name="T94" fmla="*/ 700 w 1185"/>
                <a:gd name="T95" fmla="*/ 247 h 950"/>
                <a:gd name="T96" fmla="*/ 751 w 1185"/>
                <a:gd name="T97" fmla="*/ 174 h 950"/>
                <a:gd name="T98" fmla="*/ 801 w 1185"/>
                <a:gd name="T99" fmla="*/ 144 h 950"/>
                <a:gd name="T100" fmla="*/ 896 w 1185"/>
                <a:gd name="T101" fmla="*/ 129 h 950"/>
                <a:gd name="T102" fmla="*/ 1028 w 1185"/>
                <a:gd name="T103" fmla="*/ 166 h 950"/>
                <a:gd name="T104" fmla="*/ 1120 w 1185"/>
                <a:gd name="T105" fmla="*/ 238 h 950"/>
                <a:gd name="T106" fmla="*/ 1184 w 1185"/>
                <a:gd name="T107" fmla="*/ 343 h 950"/>
                <a:gd name="T108" fmla="*/ 1122 w 1185"/>
                <a:gd name="T109" fmla="*/ 405 h 950"/>
                <a:gd name="T110" fmla="*/ 957 w 1185"/>
                <a:gd name="T111" fmla="*/ 356 h 950"/>
                <a:gd name="T112" fmla="*/ 880 w 1185"/>
                <a:gd name="T113" fmla="*/ 258 h 950"/>
                <a:gd name="T114" fmla="*/ 883 w 1185"/>
                <a:gd name="T115" fmla="*/ 117 h 950"/>
                <a:gd name="T116" fmla="*/ 932 w 1185"/>
                <a:gd name="T117" fmla="*/ 47 h 950"/>
                <a:gd name="T118" fmla="*/ 995 w 1185"/>
                <a:gd name="T119" fmla="*/ 26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5" h="950">
                  <a:moveTo>
                    <a:pt x="33" y="949"/>
                  </a:moveTo>
                  <a:lnTo>
                    <a:pt x="19" y="853"/>
                  </a:lnTo>
                  <a:lnTo>
                    <a:pt x="0" y="786"/>
                  </a:lnTo>
                  <a:lnTo>
                    <a:pt x="19" y="724"/>
                  </a:lnTo>
                  <a:lnTo>
                    <a:pt x="33" y="688"/>
                  </a:lnTo>
                  <a:lnTo>
                    <a:pt x="50" y="665"/>
                  </a:lnTo>
                  <a:lnTo>
                    <a:pt x="68" y="640"/>
                  </a:lnTo>
                  <a:lnTo>
                    <a:pt x="99" y="633"/>
                  </a:lnTo>
                  <a:lnTo>
                    <a:pt x="134" y="621"/>
                  </a:lnTo>
                  <a:lnTo>
                    <a:pt x="198" y="619"/>
                  </a:lnTo>
                  <a:lnTo>
                    <a:pt x="277" y="636"/>
                  </a:lnTo>
                  <a:lnTo>
                    <a:pt x="343" y="656"/>
                  </a:lnTo>
                  <a:lnTo>
                    <a:pt x="389" y="694"/>
                  </a:lnTo>
                  <a:lnTo>
                    <a:pt x="436" y="741"/>
                  </a:lnTo>
                  <a:lnTo>
                    <a:pt x="467" y="799"/>
                  </a:lnTo>
                  <a:lnTo>
                    <a:pt x="487" y="859"/>
                  </a:lnTo>
                  <a:lnTo>
                    <a:pt x="468" y="893"/>
                  </a:lnTo>
                  <a:lnTo>
                    <a:pt x="403" y="908"/>
                  </a:lnTo>
                  <a:lnTo>
                    <a:pt x="342" y="893"/>
                  </a:lnTo>
                  <a:lnTo>
                    <a:pt x="260" y="858"/>
                  </a:lnTo>
                  <a:lnTo>
                    <a:pt x="212" y="820"/>
                  </a:lnTo>
                  <a:lnTo>
                    <a:pt x="179" y="761"/>
                  </a:lnTo>
                  <a:lnTo>
                    <a:pt x="164" y="690"/>
                  </a:lnTo>
                  <a:lnTo>
                    <a:pt x="181" y="631"/>
                  </a:lnTo>
                  <a:lnTo>
                    <a:pt x="213" y="572"/>
                  </a:lnTo>
                  <a:lnTo>
                    <a:pt x="213" y="549"/>
                  </a:lnTo>
                  <a:lnTo>
                    <a:pt x="246" y="527"/>
                  </a:lnTo>
                  <a:lnTo>
                    <a:pt x="260" y="514"/>
                  </a:lnTo>
                  <a:lnTo>
                    <a:pt x="294" y="504"/>
                  </a:lnTo>
                  <a:lnTo>
                    <a:pt x="376" y="494"/>
                  </a:lnTo>
                  <a:lnTo>
                    <a:pt x="443" y="517"/>
                  </a:lnTo>
                  <a:lnTo>
                    <a:pt x="522" y="540"/>
                  </a:lnTo>
                  <a:lnTo>
                    <a:pt x="568" y="576"/>
                  </a:lnTo>
                  <a:lnTo>
                    <a:pt x="614" y="623"/>
                  </a:lnTo>
                  <a:lnTo>
                    <a:pt x="649" y="672"/>
                  </a:lnTo>
                  <a:lnTo>
                    <a:pt x="665" y="730"/>
                  </a:lnTo>
                  <a:lnTo>
                    <a:pt x="647" y="765"/>
                  </a:lnTo>
                  <a:lnTo>
                    <a:pt x="613" y="775"/>
                  </a:lnTo>
                  <a:lnTo>
                    <a:pt x="580" y="774"/>
                  </a:lnTo>
                  <a:lnTo>
                    <a:pt x="548" y="765"/>
                  </a:lnTo>
                  <a:lnTo>
                    <a:pt x="516" y="765"/>
                  </a:lnTo>
                  <a:lnTo>
                    <a:pt x="487" y="741"/>
                  </a:lnTo>
                  <a:lnTo>
                    <a:pt x="453" y="728"/>
                  </a:lnTo>
                  <a:lnTo>
                    <a:pt x="423" y="706"/>
                  </a:lnTo>
                  <a:lnTo>
                    <a:pt x="389" y="694"/>
                  </a:lnTo>
                  <a:lnTo>
                    <a:pt x="357" y="635"/>
                  </a:lnTo>
                  <a:lnTo>
                    <a:pt x="359" y="563"/>
                  </a:lnTo>
                  <a:lnTo>
                    <a:pt x="376" y="506"/>
                  </a:lnTo>
                  <a:lnTo>
                    <a:pt x="395" y="447"/>
                  </a:lnTo>
                  <a:lnTo>
                    <a:pt x="409" y="434"/>
                  </a:lnTo>
                  <a:lnTo>
                    <a:pt x="428" y="412"/>
                  </a:lnTo>
                  <a:lnTo>
                    <a:pt x="444" y="398"/>
                  </a:lnTo>
                  <a:lnTo>
                    <a:pt x="475" y="386"/>
                  </a:lnTo>
                  <a:lnTo>
                    <a:pt x="540" y="377"/>
                  </a:lnTo>
                  <a:lnTo>
                    <a:pt x="618" y="398"/>
                  </a:lnTo>
                  <a:lnTo>
                    <a:pt x="686" y="424"/>
                  </a:lnTo>
                  <a:lnTo>
                    <a:pt x="730" y="445"/>
                  </a:lnTo>
                  <a:lnTo>
                    <a:pt x="749" y="469"/>
                  </a:lnTo>
                  <a:lnTo>
                    <a:pt x="779" y="486"/>
                  </a:lnTo>
                  <a:lnTo>
                    <a:pt x="796" y="520"/>
                  </a:lnTo>
                  <a:lnTo>
                    <a:pt x="812" y="543"/>
                  </a:lnTo>
                  <a:lnTo>
                    <a:pt x="826" y="568"/>
                  </a:lnTo>
                  <a:lnTo>
                    <a:pt x="826" y="593"/>
                  </a:lnTo>
                  <a:lnTo>
                    <a:pt x="826" y="613"/>
                  </a:lnTo>
                  <a:lnTo>
                    <a:pt x="807" y="627"/>
                  </a:lnTo>
                  <a:lnTo>
                    <a:pt x="790" y="638"/>
                  </a:lnTo>
                  <a:lnTo>
                    <a:pt x="761" y="645"/>
                  </a:lnTo>
                  <a:lnTo>
                    <a:pt x="728" y="634"/>
                  </a:lnTo>
                  <a:lnTo>
                    <a:pt x="695" y="636"/>
                  </a:lnTo>
                  <a:lnTo>
                    <a:pt x="663" y="625"/>
                  </a:lnTo>
                  <a:lnTo>
                    <a:pt x="616" y="610"/>
                  </a:lnTo>
                  <a:lnTo>
                    <a:pt x="599" y="587"/>
                  </a:lnTo>
                  <a:lnTo>
                    <a:pt x="568" y="576"/>
                  </a:lnTo>
                  <a:lnTo>
                    <a:pt x="537" y="519"/>
                  </a:lnTo>
                  <a:lnTo>
                    <a:pt x="537" y="447"/>
                  </a:lnTo>
                  <a:lnTo>
                    <a:pt x="556" y="377"/>
                  </a:lnTo>
                  <a:lnTo>
                    <a:pt x="570" y="317"/>
                  </a:lnTo>
                  <a:lnTo>
                    <a:pt x="587" y="302"/>
                  </a:lnTo>
                  <a:lnTo>
                    <a:pt x="606" y="282"/>
                  </a:lnTo>
                  <a:lnTo>
                    <a:pt x="618" y="270"/>
                  </a:lnTo>
                  <a:lnTo>
                    <a:pt x="655" y="260"/>
                  </a:lnTo>
                  <a:lnTo>
                    <a:pt x="718" y="245"/>
                  </a:lnTo>
                  <a:lnTo>
                    <a:pt x="781" y="260"/>
                  </a:lnTo>
                  <a:lnTo>
                    <a:pt x="846" y="284"/>
                  </a:lnTo>
                  <a:lnTo>
                    <a:pt x="911" y="305"/>
                  </a:lnTo>
                  <a:lnTo>
                    <a:pt x="957" y="356"/>
                  </a:lnTo>
                  <a:lnTo>
                    <a:pt x="991" y="416"/>
                  </a:lnTo>
                  <a:lnTo>
                    <a:pt x="1005" y="472"/>
                  </a:lnTo>
                  <a:lnTo>
                    <a:pt x="987" y="520"/>
                  </a:lnTo>
                  <a:lnTo>
                    <a:pt x="939" y="534"/>
                  </a:lnTo>
                  <a:lnTo>
                    <a:pt x="861" y="518"/>
                  </a:lnTo>
                  <a:lnTo>
                    <a:pt x="794" y="486"/>
                  </a:lnTo>
                  <a:lnTo>
                    <a:pt x="730" y="445"/>
                  </a:lnTo>
                  <a:lnTo>
                    <a:pt x="700" y="388"/>
                  </a:lnTo>
                  <a:lnTo>
                    <a:pt x="700" y="317"/>
                  </a:lnTo>
                  <a:lnTo>
                    <a:pt x="700" y="247"/>
                  </a:lnTo>
                  <a:lnTo>
                    <a:pt x="734" y="197"/>
                  </a:lnTo>
                  <a:lnTo>
                    <a:pt x="751" y="174"/>
                  </a:lnTo>
                  <a:lnTo>
                    <a:pt x="767" y="151"/>
                  </a:lnTo>
                  <a:lnTo>
                    <a:pt x="801" y="144"/>
                  </a:lnTo>
                  <a:lnTo>
                    <a:pt x="817" y="131"/>
                  </a:lnTo>
                  <a:lnTo>
                    <a:pt x="896" y="129"/>
                  </a:lnTo>
                  <a:lnTo>
                    <a:pt x="961" y="144"/>
                  </a:lnTo>
                  <a:lnTo>
                    <a:pt x="1028" y="166"/>
                  </a:lnTo>
                  <a:lnTo>
                    <a:pt x="1088" y="204"/>
                  </a:lnTo>
                  <a:lnTo>
                    <a:pt x="1120" y="238"/>
                  </a:lnTo>
                  <a:lnTo>
                    <a:pt x="1167" y="299"/>
                  </a:lnTo>
                  <a:lnTo>
                    <a:pt x="1184" y="343"/>
                  </a:lnTo>
                  <a:lnTo>
                    <a:pt x="1167" y="391"/>
                  </a:lnTo>
                  <a:lnTo>
                    <a:pt x="1122" y="405"/>
                  </a:lnTo>
                  <a:lnTo>
                    <a:pt x="1040" y="378"/>
                  </a:lnTo>
                  <a:lnTo>
                    <a:pt x="957" y="356"/>
                  </a:lnTo>
                  <a:lnTo>
                    <a:pt x="911" y="305"/>
                  </a:lnTo>
                  <a:lnTo>
                    <a:pt x="880" y="258"/>
                  </a:lnTo>
                  <a:lnTo>
                    <a:pt x="864" y="189"/>
                  </a:lnTo>
                  <a:lnTo>
                    <a:pt x="883" y="117"/>
                  </a:lnTo>
                  <a:lnTo>
                    <a:pt x="910" y="69"/>
                  </a:lnTo>
                  <a:lnTo>
                    <a:pt x="932" y="47"/>
                  </a:lnTo>
                  <a:lnTo>
                    <a:pt x="965" y="37"/>
                  </a:lnTo>
                  <a:lnTo>
                    <a:pt x="995" y="26"/>
                  </a:lnTo>
                  <a:lnTo>
                    <a:pt x="1059" y="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0" name="Freeform 27">
              <a:extLst>
                <a:ext uri="{FF2B5EF4-FFF2-40B4-BE49-F238E27FC236}">
                  <a16:creationId xmlns:a16="http://schemas.microsoft.com/office/drawing/2014/main" id="{744A98B0-44E2-9C6C-65F1-581FDB336159}"/>
                </a:ext>
              </a:extLst>
            </p:cNvPr>
            <p:cNvSpPr>
              <a:spLocks noChangeArrowheads="1"/>
            </p:cNvSpPr>
            <p:nvPr/>
          </p:nvSpPr>
          <p:spPr bwMode="auto">
            <a:xfrm rot="15537578">
              <a:off x="1516063" y="5651500"/>
              <a:ext cx="323850" cy="301625"/>
            </a:xfrm>
            <a:custGeom>
              <a:avLst/>
              <a:gdLst>
                <a:gd name="T0" fmla="*/ 19 w 1185"/>
                <a:gd name="T1" fmla="*/ 853 h 950"/>
                <a:gd name="T2" fmla="*/ 19 w 1185"/>
                <a:gd name="T3" fmla="*/ 724 h 950"/>
                <a:gd name="T4" fmla="*/ 50 w 1185"/>
                <a:gd name="T5" fmla="*/ 665 h 950"/>
                <a:gd name="T6" fmla="*/ 99 w 1185"/>
                <a:gd name="T7" fmla="*/ 633 h 950"/>
                <a:gd name="T8" fmla="*/ 198 w 1185"/>
                <a:gd name="T9" fmla="*/ 619 h 950"/>
                <a:gd name="T10" fmla="*/ 343 w 1185"/>
                <a:gd name="T11" fmla="*/ 656 h 950"/>
                <a:gd name="T12" fmla="*/ 436 w 1185"/>
                <a:gd name="T13" fmla="*/ 741 h 950"/>
                <a:gd name="T14" fmla="*/ 487 w 1185"/>
                <a:gd name="T15" fmla="*/ 859 h 950"/>
                <a:gd name="T16" fmla="*/ 403 w 1185"/>
                <a:gd name="T17" fmla="*/ 908 h 950"/>
                <a:gd name="T18" fmla="*/ 260 w 1185"/>
                <a:gd name="T19" fmla="*/ 858 h 950"/>
                <a:gd name="T20" fmla="*/ 179 w 1185"/>
                <a:gd name="T21" fmla="*/ 761 h 950"/>
                <a:gd name="T22" fmla="*/ 181 w 1185"/>
                <a:gd name="T23" fmla="*/ 631 h 950"/>
                <a:gd name="T24" fmla="*/ 213 w 1185"/>
                <a:gd name="T25" fmla="*/ 549 h 950"/>
                <a:gd name="T26" fmla="*/ 260 w 1185"/>
                <a:gd name="T27" fmla="*/ 514 h 950"/>
                <a:gd name="T28" fmla="*/ 376 w 1185"/>
                <a:gd name="T29" fmla="*/ 494 h 950"/>
                <a:gd name="T30" fmla="*/ 522 w 1185"/>
                <a:gd name="T31" fmla="*/ 540 h 950"/>
                <a:gd name="T32" fmla="*/ 614 w 1185"/>
                <a:gd name="T33" fmla="*/ 623 h 950"/>
                <a:gd name="T34" fmla="*/ 665 w 1185"/>
                <a:gd name="T35" fmla="*/ 730 h 950"/>
                <a:gd name="T36" fmla="*/ 613 w 1185"/>
                <a:gd name="T37" fmla="*/ 775 h 950"/>
                <a:gd name="T38" fmla="*/ 548 w 1185"/>
                <a:gd name="T39" fmla="*/ 765 h 950"/>
                <a:gd name="T40" fmla="*/ 487 w 1185"/>
                <a:gd name="T41" fmla="*/ 741 h 950"/>
                <a:gd name="T42" fmla="*/ 423 w 1185"/>
                <a:gd name="T43" fmla="*/ 706 h 950"/>
                <a:gd name="T44" fmla="*/ 357 w 1185"/>
                <a:gd name="T45" fmla="*/ 635 h 950"/>
                <a:gd name="T46" fmla="*/ 376 w 1185"/>
                <a:gd name="T47" fmla="*/ 506 h 950"/>
                <a:gd name="T48" fmla="*/ 409 w 1185"/>
                <a:gd name="T49" fmla="*/ 434 h 950"/>
                <a:gd name="T50" fmla="*/ 444 w 1185"/>
                <a:gd name="T51" fmla="*/ 398 h 950"/>
                <a:gd name="T52" fmla="*/ 540 w 1185"/>
                <a:gd name="T53" fmla="*/ 377 h 950"/>
                <a:gd name="T54" fmla="*/ 686 w 1185"/>
                <a:gd name="T55" fmla="*/ 424 h 950"/>
                <a:gd name="T56" fmla="*/ 749 w 1185"/>
                <a:gd name="T57" fmla="*/ 469 h 950"/>
                <a:gd name="T58" fmla="*/ 796 w 1185"/>
                <a:gd name="T59" fmla="*/ 520 h 950"/>
                <a:gd name="T60" fmla="*/ 826 w 1185"/>
                <a:gd name="T61" fmla="*/ 568 h 950"/>
                <a:gd name="T62" fmla="*/ 826 w 1185"/>
                <a:gd name="T63" fmla="*/ 613 h 950"/>
                <a:gd name="T64" fmla="*/ 790 w 1185"/>
                <a:gd name="T65" fmla="*/ 638 h 950"/>
                <a:gd name="T66" fmla="*/ 728 w 1185"/>
                <a:gd name="T67" fmla="*/ 634 h 950"/>
                <a:gd name="T68" fmla="*/ 663 w 1185"/>
                <a:gd name="T69" fmla="*/ 625 h 950"/>
                <a:gd name="T70" fmla="*/ 599 w 1185"/>
                <a:gd name="T71" fmla="*/ 587 h 950"/>
                <a:gd name="T72" fmla="*/ 537 w 1185"/>
                <a:gd name="T73" fmla="*/ 519 h 950"/>
                <a:gd name="T74" fmla="*/ 556 w 1185"/>
                <a:gd name="T75" fmla="*/ 377 h 950"/>
                <a:gd name="T76" fmla="*/ 587 w 1185"/>
                <a:gd name="T77" fmla="*/ 302 h 950"/>
                <a:gd name="T78" fmla="*/ 618 w 1185"/>
                <a:gd name="T79" fmla="*/ 270 h 950"/>
                <a:gd name="T80" fmla="*/ 718 w 1185"/>
                <a:gd name="T81" fmla="*/ 245 h 950"/>
                <a:gd name="T82" fmla="*/ 846 w 1185"/>
                <a:gd name="T83" fmla="*/ 284 h 950"/>
                <a:gd name="T84" fmla="*/ 957 w 1185"/>
                <a:gd name="T85" fmla="*/ 356 h 950"/>
                <a:gd name="T86" fmla="*/ 1005 w 1185"/>
                <a:gd name="T87" fmla="*/ 472 h 950"/>
                <a:gd name="T88" fmla="*/ 939 w 1185"/>
                <a:gd name="T89" fmla="*/ 534 h 950"/>
                <a:gd name="T90" fmla="*/ 794 w 1185"/>
                <a:gd name="T91" fmla="*/ 486 h 950"/>
                <a:gd name="T92" fmla="*/ 700 w 1185"/>
                <a:gd name="T93" fmla="*/ 388 h 950"/>
                <a:gd name="T94" fmla="*/ 700 w 1185"/>
                <a:gd name="T95" fmla="*/ 247 h 950"/>
                <a:gd name="T96" fmla="*/ 751 w 1185"/>
                <a:gd name="T97" fmla="*/ 174 h 950"/>
                <a:gd name="T98" fmla="*/ 801 w 1185"/>
                <a:gd name="T99" fmla="*/ 144 h 950"/>
                <a:gd name="T100" fmla="*/ 896 w 1185"/>
                <a:gd name="T101" fmla="*/ 129 h 950"/>
                <a:gd name="T102" fmla="*/ 1028 w 1185"/>
                <a:gd name="T103" fmla="*/ 166 h 950"/>
                <a:gd name="T104" fmla="*/ 1120 w 1185"/>
                <a:gd name="T105" fmla="*/ 238 h 950"/>
                <a:gd name="T106" fmla="*/ 1184 w 1185"/>
                <a:gd name="T107" fmla="*/ 343 h 950"/>
                <a:gd name="T108" fmla="*/ 1122 w 1185"/>
                <a:gd name="T109" fmla="*/ 405 h 950"/>
                <a:gd name="T110" fmla="*/ 957 w 1185"/>
                <a:gd name="T111" fmla="*/ 356 h 950"/>
                <a:gd name="T112" fmla="*/ 880 w 1185"/>
                <a:gd name="T113" fmla="*/ 258 h 950"/>
                <a:gd name="T114" fmla="*/ 883 w 1185"/>
                <a:gd name="T115" fmla="*/ 117 h 950"/>
                <a:gd name="T116" fmla="*/ 932 w 1185"/>
                <a:gd name="T117" fmla="*/ 47 h 950"/>
                <a:gd name="T118" fmla="*/ 995 w 1185"/>
                <a:gd name="T119" fmla="*/ 26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5" h="950">
                  <a:moveTo>
                    <a:pt x="33" y="949"/>
                  </a:moveTo>
                  <a:lnTo>
                    <a:pt x="19" y="853"/>
                  </a:lnTo>
                  <a:lnTo>
                    <a:pt x="0" y="786"/>
                  </a:lnTo>
                  <a:lnTo>
                    <a:pt x="19" y="724"/>
                  </a:lnTo>
                  <a:lnTo>
                    <a:pt x="33" y="688"/>
                  </a:lnTo>
                  <a:lnTo>
                    <a:pt x="50" y="665"/>
                  </a:lnTo>
                  <a:lnTo>
                    <a:pt x="68" y="640"/>
                  </a:lnTo>
                  <a:lnTo>
                    <a:pt x="99" y="633"/>
                  </a:lnTo>
                  <a:lnTo>
                    <a:pt x="134" y="621"/>
                  </a:lnTo>
                  <a:lnTo>
                    <a:pt x="198" y="619"/>
                  </a:lnTo>
                  <a:lnTo>
                    <a:pt x="277" y="636"/>
                  </a:lnTo>
                  <a:lnTo>
                    <a:pt x="343" y="656"/>
                  </a:lnTo>
                  <a:lnTo>
                    <a:pt x="389" y="694"/>
                  </a:lnTo>
                  <a:lnTo>
                    <a:pt x="436" y="741"/>
                  </a:lnTo>
                  <a:lnTo>
                    <a:pt x="467" y="799"/>
                  </a:lnTo>
                  <a:lnTo>
                    <a:pt x="487" y="859"/>
                  </a:lnTo>
                  <a:lnTo>
                    <a:pt x="468" y="893"/>
                  </a:lnTo>
                  <a:lnTo>
                    <a:pt x="403" y="908"/>
                  </a:lnTo>
                  <a:lnTo>
                    <a:pt x="342" y="893"/>
                  </a:lnTo>
                  <a:lnTo>
                    <a:pt x="260" y="858"/>
                  </a:lnTo>
                  <a:lnTo>
                    <a:pt x="212" y="820"/>
                  </a:lnTo>
                  <a:lnTo>
                    <a:pt x="179" y="761"/>
                  </a:lnTo>
                  <a:lnTo>
                    <a:pt x="164" y="690"/>
                  </a:lnTo>
                  <a:lnTo>
                    <a:pt x="181" y="631"/>
                  </a:lnTo>
                  <a:lnTo>
                    <a:pt x="213" y="572"/>
                  </a:lnTo>
                  <a:lnTo>
                    <a:pt x="213" y="549"/>
                  </a:lnTo>
                  <a:lnTo>
                    <a:pt x="246" y="527"/>
                  </a:lnTo>
                  <a:lnTo>
                    <a:pt x="260" y="514"/>
                  </a:lnTo>
                  <a:lnTo>
                    <a:pt x="294" y="504"/>
                  </a:lnTo>
                  <a:lnTo>
                    <a:pt x="376" y="494"/>
                  </a:lnTo>
                  <a:lnTo>
                    <a:pt x="443" y="517"/>
                  </a:lnTo>
                  <a:lnTo>
                    <a:pt x="522" y="540"/>
                  </a:lnTo>
                  <a:lnTo>
                    <a:pt x="568" y="576"/>
                  </a:lnTo>
                  <a:lnTo>
                    <a:pt x="614" y="623"/>
                  </a:lnTo>
                  <a:lnTo>
                    <a:pt x="649" y="672"/>
                  </a:lnTo>
                  <a:lnTo>
                    <a:pt x="665" y="730"/>
                  </a:lnTo>
                  <a:lnTo>
                    <a:pt x="647" y="765"/>
                  </a:lnTo>
                  <a:lnTo>
                    <a:pt x="613" y="775"/>
                  </a:lnTo>
                  <a:lnTo>
                    <a:pt x="580" y="774"/>
                  </a:lnTo>
                  <a:lnTo>
                    <a:pt x="548" y="765"/>
                  </a:lnTo>
                  <a:lnTo>
                    <a:pt x="516" y="765"/>
                  </a:lnTo>
                  <a:lnTo>
                    <a:pt x="487" y="741"/>
                  </a:lnTo>
                  <a:lnTo>
                    <a:pt x="453" y="728"/>
                  </a:lnTo>
                  <a:lnTo>
                    <a:pt x="423" y="706"/>
                  </a:lnTo>
                  <a:lnTo>
                    <a:pt x="389" y="694"/>
                  </a:lnTo>
                  <a:lnTo>
                    <a:pt x="357" y="635"/>
                  </a:lnTo>
                  <a:lnTo>
                    <a:pt x="359" y="563"/>
                  </a:lnTo>
                  <a:lnTo>
                    <a:pt x="376" y="506"/>
                  </a:lnTo>
                  <a:lnTo>
                    <a:pt x="395" y="447"/>
                  </a:lnTo>
                  <a:lnTo>
                    <a:pt x="409" y="434"/>
                  </a:lnTo>
                  <a:lnTo>
                    <a:pt x="428" y="412"/>
                  </a:lnTo>
                  <a:lnTo>
                    <a:pt x="444" y="398"/>
                  </a:lnTo>
                  <a:lnTo>
                    <a:pt x="475" y="386"/>
                  </a:lnTo>
                  <a:lnTo>
                    <a:pt x="540" y="377"/>
                  </a:lnTo>
                  <a:lnTo>
                    <a:pt x="618" y="398"/>
                  </a:lnTo>
                  <a:lnTo>
                    <a:pt x="686" y="424"/>
                  </a:lnTo>
                  <a:lnTo>
                    <a:pt x="730" y="445"/>
                  </a:lnTo>
                  <a:lnTo>
                    <a:pt x="749" y="469"/>
                  </a:lnTo>
                  <a:lnTo>
                    <a:pt x="779" y="486"/>
                  </a:lnTo>
                  <a:lnTo>
                    <a:pt x="796" y="520"/>
                  </a:lnTo>
                  <a:lnTo>
                    <a:pt x="812" y="543"/>
                  </a:lnTo>
                  <a:lnTo>
                    <a:pt x="826" y="568"/>
                  </a:lnTo>
                  <a:lnTo>
                    <a:pt x="826" y="593"/>
                  </a:lnTo>
                  <a:lnTo>
                    <a:pt x="826" y="613"/>
                  </a:lnTo>
                  <a:lnTo>
                    <a:pt x="807" y="627"/>
                  </a:lnTo>
                  <a:lnTo>
                    <a:pt x="790" y="638"/>
                  </a:lnTo>
                  <a:lnTo>
                    <a:pt x="761" y="645"/>
                  </a:lnTo>
                  <a:lnTo>
                    <a:pt x="728" y="634"/>
                  </a:lnTo>
                  <a:lnTo>
                    <a:pt x="695" y="636"/>
                  </a:lnTo>
                  <a:lnTo>
                    <a:pt x="663" y="625"/>
                  </a:lnTo>
                  <a:lnTo>
                    <a:pt x="616" y="610"/>
                  </a:lnTo>
                  <a:lnTo>
                    <a:pt x="599" y="587"/>
                  </a:lnTo>
                  <a:lnTo>
                    <a:pt x="568" y="576"/>
                  </a:lnTo>
                  <a:lnTo>
                    <a:pt x="537" y="519"/>
                  </a:lnTo>
                  <a:lnTo>
                    <a:pt x="537" y="447"/>
                  </a:lnTo>
                  <a:lnTo>
                    <a:pt x="556" y="377"/>
                  </a:lnTo>
                  <a:lnTo>
                    <a:pt x="570" y="317"/>
                  </a:lnTo>
                  <a:lnTo>
                    <a:pt x="587" y="302"/>
                  </a:lnTo>
                  <a:lnTo>
                    <a:pt x="606" y="282"/>
                  </a:lnTo>
                  <a:lnTo>
                    <a:pt x="618" y="270"/>
                  </a:lnTo>
                  <a:lnTo>
                    <a:pt x="655" y="260"/>
                  </a:lnTo>
                  <a:lnTo>
                    <a:pt x="718" y="245"/>
                  </a:lnTo>
                  <a:lnTo>
                    <a:pt x="781" y="260"/>
                  </a:lnTo>
                  <a:lnTo>
                    <a:pt x="846" y="284"/>
                  </a:lnTo>
                  <a:lnTo>
                    <a:pt x="911" y="305"/>
                  </a:lnTo>
                  <a:lnTo>
                    <a:pt x="957" y="356"/>
                  </a:lnTo>
                  <a:lnTo>
                    <a:pt x="991" y="416"/>
                  </a:lnTo>
                  <a:lnTo>
                    <a:pt x="1005" y="472"/>
                  </a:lnTo>
                  <a:lnTo>
                    <a:pt x="987" y="520"/>
                  </a:lnTo>
                  <a:lnTo>
                    <a:pt x="939" y="534"/>
                  </a:lnTo>
                  <a:lnTo>
                    <a:pt x="861" y="518"/>
                  </a:lnTo>
                  <a:lnTo>
                    <a:pt x="794" y="486"/>
                  </a:lnTo>
                  <a:lnTo>
                    <a:pt x="730" y="445"/>
                  </a:lnTo>
                  <a:lnTo>
                    <a:pt x="700" y="388"/>
                  </a:lnTo>
                  <a:lnTo>
                    <a:pt x="700" y="317"/>
                  </a:lnTo>
                  <a:lnTo>
                    <a:pt x="700" y="247"/>
                  </a:lnTo>
                  <a:lnTo>
                    <a:pt x="734" y="197"/>
                  </a:lnTo>
                  <a:lnTo>
                    <a:pt x="751" y="174"/>
                  </a:lnTo>
                  <a:lnTo>
                    <a:pt x="767" y="151"/>
                  </a:lnTo>
                  <a:lnTo>
                    <a:pt x="801" y="144"/>
                  </a:lnTo>
                  <a:lnTo>
                    <a:pt x="817" y="131"/>
                  </a:lnTo>
                  <a:lnTo>
                    <a:pt x="896" y="129"/>
                  </a:lnTo>
                  <a:lnTo>
                    <a:pt x="961" y="144"/>
                  </a:lnTo>
                  <a:lnTo>
                    <a:pt x="1028" y="166"/>
                  </a:lnTo>
                  <a:lnTo>
                    <a:pt x="1088" y="204"/>
                  </a:lnTo>
                  <a:lnTo>
                    <a:pt x="1120" y="238"/>
                  </a:lnTo>
                  <a:lnTo>
                    <a:pt x="1167" y="299"/>
                  </a:lnTo>
                  <a:lnTo>
                    <a:pt x="1184" y="343"/>
                  </a:lnTo>
                  <a:lnTo>
                    <a:pt x="1167" y="391"/>
                  </a:lnTo>
                  <a:lnTo>
                    <a:pt x="1122" y="405"/>
                  </a:lnTo>
                  <a:lnTo>
                    <a:pt x="1040" y="378"/>
                  </a:lnTo>
                  <a:lnTo>
                    <a:pt x="957" y="356"/>
                  </a:lnTo>
                  <a:lnTo>
                    <a:pt x="911" y="305"/>
                  </a:lnTo>
                  <a:lnTo>
                    <a:pt x="880" y="258"/>
                  </a:lnTo>
                  <a:lnTo>
                    <a:pt x="864" y="189"/>
                  </a:lnTo>
                  <a:lnTo>
                    <a:pt x="883" y="117"/>
                  </a:lnTo>
                  <a:lnTo>
                    <a:pt x="910" y="69"/>
                  </a:lnTo>
                  <a:lnTo>
                    <a:pt x="932" y="47"/>
                  </a:lnTo>
                  <a:lnTo>
                    <a:pt x="965" y="37"/>
                  </a:lnTo>
                  <a:lnTo>
                    <a:pt x="995" y="26"/>
                  </a:lnTo>
                  <a:lnTo>
                    <a:pt x="1059" y="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1" name="Freeform 28">
              <a:extLst>
                <a:ext uri="{FF2B5EF4-FFF2-40B4-BE49-F238E27FC236}">
                  <a16:creationId xmlns:a16="http://schemas.microsoft.com/office/drawing/2014/main" id="{EFD181E5-B7BA-79CB-6E7E-57770C9A480B}"/>
                </a:ext>
              </a:extLst>
            </p:cNvPr>
            <p:cNvSpPr>
              <a:spLocks noChangeArrowheads="1"/>
            </p:cNvSpPr>
            <p:nvPr/>
          </p:nvSpPr>
          <p:spPr bwMode="auto">
            <a:xfrm rot="13815221">
              <a:off x="1724025" y="5318125"/>
              <a:ext cx="323850" cy="301625"/>
            </a:xfrm>
            <a:custGeom>
              <a:avLst/>
              <a:gdLst>
                <a:gd name="T0" fmla="*/ 19 w 1185"/>
                <a:gd name="T1" fmla="*/ 853 h 950"/>
                <a:gd name="T2" fmla="*/ 19 w 1185"/>
                <a:gd name="T3" fmla="*/ 724 h 950"/>
                <a:gd name="T4" fmla="*/ 50 w 1185"/>
                <a:gd name="T5" fmla="*/ 665 h 950"/>
                <a:gd name="T6" fmla="*/ 99 w 1185"/>
                <a:gd name="T7" fmla="*/ 633 h 950"/>
                <a:gd name="T8" fmla="*/ 198 w 1185"/>
                <a:gd name="T9" fmla="*/ 619 h 950"/>
                <a:gd name="T10" fmla="*/ 343 w 1185"/>
                <a:gd name="T11" fmla="*/ 656 h 950"/>
                <a:gd name="T12" fmla="*/ 436 w 1185"/>
                <a:gd name="T13" fmla="*/ 741 h 950"/>
                <a:gd name="T14" fmla="*/ 487 w 1185"/>
                <a:gd name="T15" fmla="*/ 859 h 950"/>
                <a:gd name="T16" fmla="*/ 403 w 1185"/>
                <a:gd name="T17" fmla="*/ 908 h 950"/>
                <a:gd name="T18" fmla="*/ 260 w 1185"/>
                <a:gd name="T19" fmla="*/ 858 h 950"/>
                <a:gd name="T20" fmla="*/ 179 w 1185"/>
                <a:gd name="T21" fmla="*/ 761 h 950"/>
                <a:gd name="T22" fmla="*/ 181 w 1185"/>
                <a:gd name="T23" fmla="*/ 631 h 950"/>
                <a:gd name="T24" fmla="*/ 213 w 1185"/>
                <a:gd name="T25" fmla="*/ 549 h 950"/>
                <a:gd name="T26" fmla="*/ 260 w 1185"/>
                <a:gd name="T27" fmla="*/ 514 h 950"/>
                <a:gd name="T28" fmla="*/ 376 w 1185"/>
                <a:gd name="T29" fmla="*/ 494 h 950"/>
                <a:gd name="T30" fmla="*/ 522 w 1185"/>
                <a:gd name="T31" fmla="*/ 540 h 950"/>
                <a:gd name="T32" fmla="*/ 614 w 1185"/>
                <a:gd name="T33" fmla="*/ 623 h 950"/>
                <a:gd name="T34" fmla="*/ 665 w 1185"/>
                <a:gd name="T35" fmla="*/ 730 h 950"/>
                <a:gd name="T36" fmla="*/ 613 w 1185"/>
                <a:gd name="T37" fmla="*/ 775 h 950"/>
                <a:gd name="T38" fmla="*/ 548 w 1185"/>
                <a:gd name="T39" fmla="*/ 765 h 950"/>
                <a:gd name="T40" fmla="*/ 487 w 1185"/>
                <a:gd name="T41" fmla="*/ 741 h 950"/>
                <a:gd name="T42" fmla="*/ 423 w 1185"/>
                <a:gd name="T43" fmla="*/ 706 h 950"/>
                <a:gd name="T44" fmla="*/ 357 w 1185"/>
                <a:gd name="T45" fmla="*/ 635 h 950"/>
                <a:gd name="T46" fmla="*/ 376 w 1185"/>
                <a:gd name="T47" fmla="*/ 506 h 950"/>
                <a:gd name="T48" fmla="*/ 409 w 1185"/>
                <a:gd name="T49" fmla="*/ 434 h 950"/>
                <a:gd name="T50" fmla="*/ 444 w 1185"/>
                <a:gd name="T51" fmla="*/ 398 h 950"/>
                <a:gd name="T52" fmla="*/ 540 w 1185"/>
                <a:gd name="T53" fmla="*/ 377 h 950"/>
                <a:gd name="T54" fmla="*/ 686 w 1185"/>
                <a:gd name="T55" fmla="*/ 424 h 950"/>
                <a:gd name="T56" fmla="*/ 749 w 1185"/>
                <a:gd name="T57" fmla="*/ 469 h 950"/>
                <a:gd name="T58" fmla="*/ 796 w 1185"/>
                <a:gd name="T59" fmla="*/ 520 h 950"/>
                <a:gd name="T60" fmla="*/ 826 w 1185"/>
                <a:gd name="T61" fmla="*/ 568 h 950"/>
                <a:gd name="T62" fmla="*/ 826 w 1185"/>
                <a:gd name="T63" fmla="*/ 613 h 950"/>
                <a:gd name="T64" fmla="*/ 790 w 1185"/>
                <a:gd name="T65" fmla="*/ 638 h 950"/>
                <a:gd name="T66" fmla="*/ 728 w 1185"/>
                <a:gd name="T67" fmla="*/ 634 h 950"/>
                <a:gd name="T68" fmla="*/ 663 w 1185"/>
                <a:gd name="T69" fmla="*/ 625 h 950"/>
                <a:gd name="T70" fmla="*/ 599 w 1185"/>
                <a:gd name="T71" fmla="*/ 587 h 950"/>
                <a:gd name="T72" fmla="*/ 537 w 1185"/>
                <a:gd name="T73" fmla="*/ 519 h 950"/>
                <a:gd name="T74" fmla="*/ 556 w 1185"/>
                <a:gd name="T75" fmla="*/ 377 h 950"/>
                <a:gd name="T76" fmla="*/ 587 w 1185"/>
                <a:gd name="T77" fmla="*/ 302 h 950"/>
                <a:gd name="T78" fmla="*/ 618 w 1185"/>
                <a:gd name="T79" fmla="*/ 270 h 950"/>
                <a:gd name="T80" fmla="*/ 718 w 1185"/>
                <a:gd name="T81" fmla="*/ 245 h 950"/>
                <a:gd name="T82" fmla="*/ 846 w 1185"/>
                <a:gd name="T83" fmla="*/ 284 h 950"/>
                <a:gd name="T84" fmla="*/ 957 w 1185"/>
                <a:gd name="T85" fmla="*/ 356 h 950"/>
                <a:gd name="T86" fmla="*/ 1005 w 1185"/>
                <a:gd name="T87" fmla="*/ 472 h 950"/>
                <a:gd name="T88" fmla="*/ 939 w 1185"/>
                <a:gd name="T89" fmla="*/ 534 h 950"/>
                <a:gd name="T90" fmla="*/ 794 w 1185"/>
                <a:gd name="T91" fmla="*/ 486 h 950"/>
                <a:gd name="T92" fmla="*/ 700 w 1185"/>
                <a:gd name="T93" fmla="*/ 388 h 950"/>
                <a:gd name="T94" fmla="*/ 700 w 1185"/>
                <a:gd name="T95" fmla="*/ 247 h 950"/>
                <a:gd name="T96" fmla="*/ 751 w 1185"/>
                <a:gd name="T97" fmla="*/ 174 h 950"/>
                <a:gd name="T98" fmla="*/ 801 w 1185"/>
                <a:gd name="T99" fmla="*/ 144 h 950"/>
                <a:gd name="T100" fmla="*/ 896 w 1185"/>
                <a:gd name="T101" fmla="*/ 129 h 950"/>
                <a:gd name="T102" fmla="*/ 1028 w 1185"/>
                <a:gd name="T103" fmla="*/ 166 h 950"/>
                <a:gd name="T104" fmla="*/ 1120 w 1185"/>
                <a:gd name="T105" fmla="*/ 238 h 950"/>
                <a:gd name="T106" fmla="*/ 1184 w 1185"/>
                <a:gd name="T107" fmla="*/ 343 h 950"/>
                <a:gd name="T108" fmla="*/ 1122 w 1185"/>
                <a:gd name="T109" fmla="*/ 405 h 950"/>
                <a:gd name="T110" fmla="*/ 957 w 1185"/>
                <a:gd name="T111" fmla="*/ 356 h 950"/>
                <a:gd name="T112" fmla="*/ 880 w 1185"/>
                <a:gd name="T113" fmla="*/ 258 h 950"/>
                <a:gd name="T114" fmla="*/ 883 w 1185"/>
                <a:gd name="T115" fmla="*/ 117 h 950"/>
                <a:gd name="T116" fmla="*/ 932 w 1185"/>
                <a:gd name="T117" fmla="*/ 47 h 950"/>
                <a:gd name="T118" fmla="*/ 995 w 1185"/>
                <a:gd name="T119" fmla="*/ 26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5" h="950">
                  <a:moveTo>
                    <a:pt x="33" y="949"/>
                  </a:moveTo>
                  <a:lnTo>
                    <a:pt x="19" y="853"/>
                  </a:lnTo>
                  <a:lnTo>
                    <a:pt x="0" y="786"/>
                  </a:lnTo>
                  <a:lnTo>
                    <a:pt x="19" y="724"/>
                  </a:lnTo>
                  <a:lnTo>
                    <a:pt x="33" y="688"/>
                  </a:lnTo>
                  <a:lnTo>
                    <a:pt x="50" y="665"/>
                  </a:lnTo>
                  <a:lnTo>
                    <a:pt x="68" y="640"/>
                  </a:lnTo>
                  <a:lnTo>
                    <a:pt x="99" y="633"/>
                  </a:lnTo>
                  <a:lnTo>
                    <a:pt x="134" y="621"/>
                  </a:lnTo>
                  <a:lnTo>
                    <a:pt x="198" y="619"/>
                  </a:lnTo>
                  <a:lnTo>
                    <a:pt x="277" y="636"/>
                  </a:lnTo>
                  <a:lnTo>
                    <a:pt x="343" y="656"/>
                  </a:lnTo>
                  <a:lnTo>
                    <a:pt x="389" y="694"/>
                  </a:lnTo>
                  <a:lnTo>
                    <a:pt x="436" y="741"/>
                  </a:lnTo>
                  <a:lnTo>
                    <a:pt x="467" y="799"/>
                  </a:lnTo>
                  <a:lnTo>
                    <a:pt x="487" y="859"/>
                  </a:lnTo>
                  <a:lnTo>
                    <a:pt x="468" y="893"/>
                  </a:lnTo>
                  <a:lnTo>
                    <a:pt x="403" y="908"/>
                  </a:lnTo>
                  <a:lnTo>
                    <a:pt x="342" y="893"/>
                  </a:lnTo>
                  <a:lnTo>
                    <a:pt x="260" y="858"/>
                  </a:lnTo>
                  <a:lnTo>
                    <a:pt x="212" y="820"/>
                  </a:lnTo>
                  <a:lnTo>
                    <a:pt x="179" y="761"/>
                  </a:lnTo>
                  <a:lnTo>
                    <a:pt x="164" y="690"/>
                  </a:lnTo>
                  <a:lnTo>
                    <a:pt x="181" y="631"/>
                  </a:lnTo>
                  <a:lnTo>
                    <a:pt x="213" y="572"/>
                  </a:lnTo>
                  <a:lnTo>
                    <a:pt x="213" y="549"/>
                  </a:lnTo>
                  <a:lnTo>
                    <a:pt x="246" y="527"/>
                  </a:lnTo>
                  <a:lnTo>
                    <a:pt x="260" y="514"/>
                  </a:lnTo>
                  <a:lnTo>
                    <a:pt x="294" y="504"/>
                  </a:lnTo>
                  <a:lnTo>
                    <a:pt x="376" y="494"/>
                  </a:lnTo>
                  <a:lnTo>
                    <a:pt x="443" y="517"/>
                  </a:lnTo>
                  <a:lnTo>
                    <a:pt x="522" y="540"/>
                  </a:lnTo>
                  <a:lnTo>
                    <a:pt x="568" y="576"/>
                  </a:lnTo>
                  <a:lnTo>
                    <a:pt x="614" y="623"/>
                  </a:lnTo>
                  <a:lnTo>
                    <a:pt x="649" y="672"/>
                  </a:lnTo>
                  <a:lnTo>
                    <a:pt x="665" y="730"/>
                  </a:lnTo>
                  <a:lnTo>
                    <a:pt x="647" y="765"/>
                  </a:lnTo>
                  <a:lnTo>
                    <a:pt x="613" y="775"/>
                  </a:lnTo>
                  <a:lnTo>
                    <a:pt x="580" y="774"/>
                  </a:lnTo>
                  <a:lnTo>
                    <a:pt x="548" y="765"/>
                  </a:lnTo>
                  <a:lnTo>
                    <a:pt x="516" y="765"/>
                  </a:lnTo>
                  <a:lnTo>
                    <a:pt x="487" y="741"/>
                  </a:lnTo>
                  <a:lnTo>
                    <a:pt x="453" y="728"/>
                  </a:lnTo>
                  <a:lnTo>
                    <a:pt x="423" y="706"/>
                  </a:lnTo>
                  <a:lnTo>
                    <a:pt x="389" y="694"/>
                  </a:lnTo>
                  <a:lnTo>
                    <a:pt x="357" y="635"/>
                  </a:lnTo>
                  <a:lnTo>
                    <a:pt x="359" y="563"/>
                  </a:lnTo>
                  <a:lnTo>
                    <a:pt x="376" y="506"/>
                  </a:lnTo>
                  <a:lnTo>
                    <a:pt x="395" y="447"/>
                  </a:lnTo>
                  <a:lnTo>
                    <a:pt x="409" y="434"/>
                  </a:lnTo>
                  <a:lnTo>
                    <a:pt x="428" y="412"/>
                  </a:lnTo>
                  <a:lnTo>
                    <a:pt x="444" y="398"/>
                  </a:lnTo>
                  <a:lnTo>
                    <a:pt x="475" y="386"/>
                  </a:lnTo>
                  <a:lnTo>
                    <a:pt x="540" y="377"/>
                  </a:lnTo>
                  <a:lnTo>
                    <a:pt x="618" y="398"/>
                  </a:lnTo>
                  <a:lnTo>
                    <a:pt x="686" y="424"/>
                  </a:lnTo>
                  <a:lnTo>
                    <a:pt x="730" y="445"/>
                  </a:lnTo>
                  <a:lnTo>
                    <a:pt x="749" y="469"/>
                  </a:lnTo>
                  <a:lnTo>
                    <a:pt x="779" y="486"/>
                  </a:lnTo>
                  <a:lnTo>
                    <a:pt x="796" y="520"/>
                  </a:lnTo>
                  <a:lnTo>
                    <a:pt x="812" y="543"/>
                  </a:lnTo>
                  <a:lnTo>
                    <a:pt x="826" y="568"/>
                  </a:lnTo>
                  <a:lnTo>
                    <a:pt x="826" y="593"/>
                  </a:lnTo>
                  <a:lnTo>
                    <a:pt x="826" y="613"/>
                  </a:lnTo>
                  <a:lnTo>
                    <a:pt x="807" y="627"/>
                  </a:lnTo>
                  <a:lnTo>
                    <a:pt x="790" y="638"/>
                  </a:lnTo>
                  <a:lnTo>
                    <a:pt x="761" y="645"/>
                  </a:lnTo>
                  <a:lnTo>
                    <a:pt x="728" y="634"/>
                  </a:lnTo>
                  <a:lnTo>
                    <a:pt x="695" y="636"/>
                  </a:lnTo>
                  <a:lnTo>
                    <a:pt x="663" y="625"/>
                  </a:lnTo>
                  <a:lnTo>
                    <a:pt x="616" y="610"/>
                  </a:lnTo>
                  <a:lnTo>
                    <a:pt x="599" y="587"/>
                  </a:lnTo>
                  <a:lnTo>
                    <a:pt x="568" y="576"/>
                  </a:lnTo>
                  <a:lnTo>
                    <a:pt x="537" y="519"/>
                  </a:lnTo>
                  <a:lnTo>
                    <a:pt x="537" y="447"/>
                  </a:lnTo>
                  <a:lnTo>
                    <a:pt x="556" y="377"/>
                  </a:lnTo>
                  <a:lnTo>
                    <a:pt x="570" y="317"/>
                  </a:lnTo>
                  <a:lnTo>
                    <a:pt x="587" y="302"/>
                  </a:lnTo>
                  <a:lnTo>
                    <a:pt x="606" y="282"/>
                  </a:lnTo>
                  <a:lnTo>
                    <a:pt x="618" y="270"/>
                  </a:lnTo>
                  <a:lnTo>
                    <a:pt x="655" y="260"/>
                  </a:lnTo>
                  <a:lnTo>
                    <a:pt x="718" y="245"/>
                  </a:lnTo>
                  <a:lnTo>
                    <a:pt x="781" y="260"/>
                  </a:lnTo>
                  <a:lnTo>
                    <a:pt x="846" y="284"/>
                  </a:lnTo>
                  <a:lnTo>
                    <a:pt x="911" y="305"/>
                  </a:lnTo>
                  <a:lnTo>
                    <a:pt x="957" y="356"/>
                  </a:lnTo>
                  <a:lnTo>
                    <a:pt x="991" y="416"/>
                  </a:lnTo>
                  <a:lnTo>
                    <a:pt x="1005" y="472"/>
                  </a:lnTo>
                  <a:lnTo>
                    <a:pt x="987" y="520"/>
                  </a:lnTo>
                  <a:lnTo>
                    <a:pt x="939" y="534"/>
                  </a:lnTo>
                  <a:lnTo>
                    <a:pt x="861" y="518"/>
                  </a:lnTo>
                  <a:lnTo>
                    <a:pt x="794" y="486"/>
                  </a:lnTo>
                  <a:lnTo>
                    <a:pt x="730" y="445"/>
                  </a:lnTo>
                  <a:lnTo>
                    <a:pt x="700" y="388"/>
                  </a:lnTo>
                  <a:lnTo>
                    <a:pt x="700" y="317"/>
                  </a:lnTo>
                  <a:lnTo>
                    <a:pt x="700" y="247"/>
                  </a:lnTo>
                  <a:lnTo>
                    <a:pt x="734" y="197"/>
                  </a:lnTo>
                  <a:lnTo>
                    <a:pt x="751" y="174"/>
                  </a:lnTo>
                  <a:lnTo>
                    <a:pt x="767" y="151"/>
                  </a:lnTo>
                  <a:lnTo>
                    <a:pt x="801" y="144"/>
                  </a:lnTo>
                  <a:lnTo>
                    <a:pt x="817" y="131"/>
                  </a:lnTo>
                  <a:lnTo>
                    <a:pt x="896" y="129"/>
                  </a:lnTo>
                  <a:lnTo>
                    <a:pt x="961" y="144"/>
                  </a:lnTo>
                  <a:lnTo>
                    <a:pt x="1028" y="166"/>
                  </a:lnTo>
                  <a:lnTo>
                    <a:pt x="1088" y="204"/>
                  </a:lnTo>
                  <a:lnTo>
                    <a:pt x="1120" y="238"/>
                  </a:lnTo>
                  <a:lnTo>
                    <a:pt x="1167" y="299"/>
                  </a:lnTo>
                  <a:lnTo>
                    <a:pt x="1184" y="343"/>
                  </a:lnTo>
                  <a:lnTo>
                    <a:pt x="1167" y="391"/>
                  </a:lnTo>
                  <a:lnTo>
                    <a:pt x="1122" y="405"/>
                  </a:lnTo>
                  <a:lnTo>
                    <a:pt x="1040" y="378"/>
                  </a:lnTo>
                  <a:lnTo>
                    <a:pt x="957" y="356"/>
                  </a:lnTo>
                  <a:lnTo>
                    <a:pt x="911" y="305"/>
                  </a:lnTo>
                  <a:lnTo>
                    <a:pt x="880" y="258"/>
                  </a:lnTo>
                  <a:lnTo>
                    <a:pt x="864" y="189"/>
                  </a:lnTo>
                  <a:lnTo>
                    <a:pt x="883" y="117"/>
                  </a:lnTo>
                  <a:lnTo>
                    <a:pt x="910" y="69"/>
                  </a:lnTo>
                  <a:lnTo>
                    <a:pt x="932" y="47"/>
                  </a:lnTo>
                  <a:lnTo>
                    <a:pt x="965" y="37"/>
                  </a:lnTo>
                  <a:lnTo>
                    <a:pt x="995" y="26"/>
                  </a:lnTo>
                  <a:lnTo>
                    <a:pt x="1059" y="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2" name="Freeform 29">
              <a:extLst>
                <a:ext uri="{FF2B5EF4-FFF2-40B4-BE49-F238E27FC236}">
                  <a16:creationId xmlns:a16="http://schemas.microsoft.com/office/drawing/2014/main" id="{9EEC1A60-4C05-9F3A-35FC-31A186DBEB7E}"/>
                </a:ext>
              </a:extLst>
            </p:cNvPr>
            <p:cNvSpPr>
              <a:spLocks noChangeArrowheads="1"/>
            </p:cNvSpPr>
            <p:nvPr/>
          </p:nvSpPr>
          <p:spPr bwMode="auto">
            <a:xfrm rot="8944542">
              <a:off x="1558925" y="5086350"/>
              <a:ext cx="323850" cy="301625"/>
            </a:xfrm>
            <a:custGeom>
              <a:avLst/>
              <a:gdLst>
                <a:gd name="T0" fmla="*/ 19 w 1185"/>
                <a:gd name="T1" fmla="*/ 853 h 950"/>
                <a:gd name="T2" fmla="*/ 19 w 1185"/>
                <a:gd name="T3" fmla="*/ 724 h 950"/>
                <a:gd name="T4" fmla="*/ 50 w 1185"/>
                <a:gd name="T5" fmla="*/ 665 h 950"/>
                <a:gd name="T6" fmla="*/ 99 w 1185"/>
                <a:gd name="T7" fmla="*/ 633 h 950"/>
                <a:gd name="T8" fmla="*/ 198 w 1185"/>
                <a:gd name="T9" fmla="*/ 619 h 950"/>
                <a:gd name="T10" fmla="*/ 343 w 1185"/>
                <a:gd name="T11" fmla="*/ 656 h 950"/>
                <a:gd name="T12" fmla="*/ 436 w 1185"/>
                <a:gd name="T13" fmla="*/ 741 h 950"/>
                <a:gd name="T14" fmla="*/ 487 w 1185"/>
                <a:gd name="T15" fmla="*/ 859 h 950"/>
                <a:gd name="T16" fmla="*/ 403 w 1185"/>
                <a:gd name="T17" fmla="*/ 908 h 950"/>
                <a:gd name="T18" fmla="*/ 260 w 1185"/>
                <a:gd name="T19" fmla="*/ 858 h 950"/>
                <a:gd name="T20" fmla="*/ 179 w 1185"/>
                <a:gd name="T21" fmla="*/ 761 h 950"/>
                <a:gd name="T22" fmla="*/ 181 w 1185"/>
                <a:gd name="T23" fmla="*/ 631 h 950"/>
                <a:gd name="T24" fmla="*/ 213 w 1185"/>
                <a:gd name="T25" fmla="*/ 549 h 950"/>
                <a:gd name="T26" fmla="*/ 260 w 1185"/>
                <a:gd name="T27" fmla="*/ 514 h 950"/>
                <a:gd name="T28" fmla="*/ 376 w 1185"/>
                <a:gd name="T29" fmla="*/ 494 h 950"/>
                <a:gd name="T30" fmla="*/ 522 w 1185"/>
                <a:gd name="T31" fmla="*/ 540 h 950"/>
                <a:gd name="T32" fmla="*/ 614 w 1185"/>
                <a:gd name="T33" fmla="*/ 623 h 950"/>
                <a:gd name="T34" fmla="*/ 665 w 1185"/>
                <a:gd name="T35" fmla="*/ 730 h 950"/>
                <a:gd name="T36" fmla="*/ 613 w 1185"/>
                <a:gd name="T37" fmla="*/ 775 h 950"/>
                <a:gd name="T38" fmla="*/ 548 w 1185"/>
                <a:gd name="T39" fmla="*/ 765 h 950"/>
                <a:gd name="T40" fmla="*/ 487 w 1185"/>
                <a:gd name="T41" fmla="*/ 741 h 950"/>
                <a:gd name="T42" fmla="*/ 423 w 1185"/>
                <a:gd name="T43" fmla="*/ 706 h 950"/>
                <a:gd name="T44" fmla="*/ 357 w 1185"/>
                <a:gd name="T45" fmla="*/ 635 h 950"/>
                <a:gd name="T46" fmla="*/ 376 w 1185"/>
                <a:gd name="T47" fmla="*/ 506 h 950"/>
                <a:gd name="T48" fmla="*/ 409 w 1185"/>
                <a:gd name="T49" fmla="*/ 434 h 950"/>
                <a:gd name="T50" fmla="*/ 444 w 1185"/>
                <a:gd name="T51" fmla="*/ 398 h 950"/>
                <a:gd name="T52" fmla="*/ 540 w 1185"/>
                <a:gd name="T53" fmla="*/ 377 h 950"/>
                <a:gd name="T54" fmla="*/ 686 w 1185"/>
                <a:gd name="T55" fmla="*/ 424 h 950"/>
                <a:gd name="T56" fmla="*/ 749 w 1185"/>
                <a:gd name="T57" fmla="*/ 469 h 950"/>
                <a:gd name="T58" fmla="*/ 796 w 1185"/>
                <a:gd name="T59" fmla="*/ 520 h 950"/>
                <a:gd name="T60" fmla="*/ 826 w 1185"/>
                <a:gd name="T61" fmla="*/ 568 h 950"/>
                <a:gd name="T62" fmla="*/ 826 w 1185"/>
                <a:gd name="T63" fmla="*/ 613 h 950"/>
                <a:gd name="T64" fmla="*/ 790 w 1185"/>
                <a:gd name="T65" fmla="*/ 638 h 950"/>
                <a:gd name="T66" fmla="*/ 728 w 1185"/>
                <a:gd name="T67" fmla="*/ 634 h 950"/>
                <a:gd name="T68" fmla="*/ 663 w 1185"/>
                <a:gd name="T69" fmla="*/ 625 h 950"/>
                <a:gd name="T70" fmla="*/ 599 w 1185"/>
                <a:gd name="T71" fmla="*/ 587 h 950"/>
                <a:gd name="T72" fmla="*/ 537 w 1185"/>
                <a:gd name="T73" fmla="*/ 519 h 950"/>
                <a:gd name="T74" fmla="*/ 556 w 1185"/>
                <a:gd name="T75" fmla="*/ 377 h 950"/>
                <a:gd name="T76" fmla="*/ 587 w 1185"/>
                <a:gd name="T77" fmla="*/ 302 h 950"/>
                <a:gd name="T78" fmla="*/ 618 w 1185"/>
                <a:gd name="T79" fmla="*/ 270 h 950"/>
                <a:gd name="T80" fmla="*/ 718 w 1185"/>
                <a:gd name="T81" fmla="*/ 245 h 950"/>
                <a:gd name="T82" fmla="*/ 846 w 1185"/>
                <a:gd name="T83" fmla="*/ 284 h 950"/>
                <a:gd name="T84" fmla="*/ 957 w 1185"/>
                <a:gd name="T85" fmla="*/ 356 h 950"/>
                <a:gd name="T86" fmla="*/ 1005 w 1185"/>
                <a:gd name="T87" fmla="*/ 472 h 950"/>
                <a:gd name="T88" fmla="*/ 939 w 1185"/>
                <a:gd name="T89" fmla="*/ 534 h 950"/>
                <a:gd name="T90" fmla="*/ 794 w 1185"/>
                <a:gd name="T91" fmla="*/ 486 h 950"/>
                <a:gd name="T92" fmla="*/ 700 w 1185"/>
                <a:gd name="T93" fmla="*/ 388 h 950"/>
                <a:gd name="T94" fmla="*/ 700 w 1185"/>
                <a:gd name="T95" fmla="*/ 247 h 950"/>
                <a:gd name="T96" fmla="*/ 751 w 1185"/>
                <a:gd name="T97" fmla="*/ 174 h 950"/>
                <a:gd name="T98" fmla="*/ 801 w 1185"/>
                <a:gd name="T99" fmla="*/ 144 h 950"/>
                <a:gd name="T100" fmla="*/ 896 w 1185"/>
                <a:gd name="T101" fmla="*/ 129 h 950"/>
                <a:gd name="T102" fmla="*/ 1028 w 1185"/>
                <a:gd name="T103" fmla="*/ 166 h 950"/>
                <a:gd name="T104" fmla="*/ 1120 w 1185"/>
                <a:gd name="T105" fmla="*/ 238 h 950"/>
                <a:gd name="T106" fmla="*/ 1184 w 1185"/>
                <a:gd name="T107" fmla="*/ 343 h 950"/>
                <a:gd name="T108" fmla="*/ 1122 w 1185"/>
                <a:gd name="T109" fmla="*/ 405 h 950"/>
                <a:gd name="T110" fmla="*/ 957 w 1185"/>
                <a:gd name="T111" fmla="*/ 356 h 950"/>
                <a:gd name="T112" fmla="*/ 880 w 1185"/>
                <a:gd name="T113" fmla="*/ 258 h 950"/>
                <a:gd name="T114" fmla="*/ 883 w 1185"/>
                <a:gd name="T115" fmla="*/ 117 h 950"/>
                <a:gd name="T116" fmla="*/ 932 w 1185"/>
                <a:gd name="T117" fmla="*/ 47 h 950"/>
                <a:gd name="T118" fmla="*/ 995 w 1185"/>
                <a:gd name="T119" fmla="*/ 26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5" h="950">
                  <a:moveTo>
                    <a:pt x="33" y="949"/>
                  </a:moveTo>
                  <a:lnTo>
                    <a:pt x="19" y="853"/>
                  </a:lnTo>
                  <a:lnTo>
                    <a:pt x="0" y="786"/>
                  </a:lnTo>
                  <a:lnTo>
                    <a:pt x="19" y="724"/>
                  </a:lnTo>
                  <a:lnTo>
                    <a:pt x="33" y="688"/>
                  </a:lnTo>
                  <a:lnTo>
                    <a:pt x="50" y="665"/>
                  </a:lnTo>
                  <a:lnTo>
                    <a:pt x="68" y="640"/>
                  </a:lnTo>
                  <a:lnTo>
                    <a:pt x="99" y="633"/>
                  </a:lnTo>
                  <a:lnTo>
                    <a:pt x="134" y="621"/>
                  </a:lnTo>
                  <a:lnTo>
                    <a:pt x="198" y="619"/>
                  </a:lnTo>
                  <a:lnTo>
                    <a:pt x="277" y="636"/>
                  </a:lnTo>
                  <a:lnTo>
                    <a:pt x="343" y="656"/>
                  </a:lnTo>
                  <a:lnTo>
                    <a:pt x="389" y="694"/>
                  </a:lnTo>
                  <a:lnTo>
                    <a:pt x="436" y="741"/>
                  </a:lnTo>
                  <a:lnTo>
                    <a:pt x="467" y="799"/>
                  </a:lnTo>
                  <a:lnTo>
                    <a:pt x="487" y="859"/>
                  </a:lnTo>
                  <a:lnTo>
                    <a:pt x="468" y="893"/>
                  </a:lnTo>
                  <a:lnTo>
                    <a:pt x="403" y="908"/>
                  </a:lnTo>
                  <a:lnTo>
                    <a:pt x="342" y="893"/>
                  </a:lnTo>
                  <a:lnTo>
                    <a:pt x="260" y="858"/>
                  </a:lnTo>
                  <a:lnTo>
                    <a:pt x="212" y="820"/>
                  </a:lnTo>
                  <a:lnTo>
                    <a:pt x="179" y="761"/>
                  </a:lnTo>
                  <a:lnTo>
                    <a:pt x="164" y="690"/>
                  </a:lnTo>
                  <a:lnTo>
                    <a:pt x="181" y="631"/>
                  </a:lnTo>
                  <a:lnTo>
                    <a:pt x="213" y="572"/>
                  </a:lnTo>
                  <a:lnTo>
                    <a:pt x="213" y="549"/>
                  </a:lnTo>
                  <a:lnTo>
                    <a:pt x="246" y="527"/>
                  </a:lnTo>
                  <a:lnTo>
                    <a:pt x="260" y="514"/>
                  </a:lnTo>
                  <a:lnTo>
                    <a:pt x="294" y="504"/>
                  </a:lnTo>
                  <a:lnTo>
                    <a:pt x="376" y="494"/>
                  </a:lnTo>
                  <a:lnTo>
                    <a:pt x="443" y="517"/>
                  </a:lnTo>
                  <a:lnTo>
                    <a:pt x="522" y="540"/>
                  </a:lnTo>
                  <a:lnTo>
                    <a:pt x="568" y="576"/>
                  </a:lnTo>
                  <a:lnTo>
                    <a:pt x="614" y="623"/>
                  </a:lnTo>
                  <a:lnTo>
                    <a:pt x="649" y="672"/>
                  </a:lnTo>
                  <a:lnTo>
                    <a:pt x="665" y="730"/>
                  </a:lnTo>
                  <a:lnTo>
                    <a:pt x="647" y="765"/>
                  </a:lnTo>
                  <a:lnTo>
                    <a:pt x="613" y="775"/>
                  </a:lnTo>
                  <a:lnTo>
                    <a:pt x="580" y="774"/>
                  </a:lnTo>
                  <a:lnTo>
                    <a:pt x="548" y="765"/>
                  </a:lnTo>
                  <a:lnTo>
                    <a:pt x="516" y="765"/>
                  </a:lnTo>
                  <a:lnTo>
                    <a:pt x="487" y="741"/>
                  </a:lnTo>
                  <a:lnTo>
                    <a:pt x="453" y="728"/>
                  </a:lnTo>
                  <a:lnTo>
                    <a:pt x="423" y="706"/>
                  </a:lnTo>
                  <a:lnTo>
                    <a:pt x="389" y="694"/>
                  </a:lnTo>
                  <a:lnTo>
                    <a:pt x="357" y="635"/>
                  </a:lnTo>
                  <a:lnTo>
                    <a:pt x="359" y="563"/>
                  </a:lnTo>
                  <a:lnTo>
                    <a:pt x="376" y="506"/>
                  </a:lnTo>
                  <a:lnTo>
                    <a:pt x="395" y="447"/>
                  </a:lnTo>
                  <a:lnTo>
                    <a:pt x="409" y="434"/>
                  </a:lnTo>
                  <a:lnTo>
                    <a:pt x="428" y="412"/>
                  </a:lnTo>
                  <a:lnTo>
                    <a:pt x="444" y="398"/>
                  </a:lnTo>
                  <a:lnTo>
                    <a:pt x="475" y="386"/>
                  </a:lnTo>
                  <a:lnTo>
                    <a:pt x="540" y="377"/>
                  </a:lnTo>
                  <a:lnTo>
                    <a:pt x="618" y="398"/>
                  </a:lnTo>
                  <a:lnTo>
                    <a:pt x="686" y="424"/>
                  </a:lnTo>
                  <a:lnTo>
                    <a:pt x="730" y="445"/>
                  </a:lnTo>
                  <a:lnTo>
                    <a:pt x="749" y="469"/>
                  </a:lnTo>
                  <a:lnTo>
                    <a:pt x="779" y="486"/>
                  </a:lnTo>
                  <a:lnTo>
                    <a:pt x="796" y="520"/>
                  </a:lnTo>
                  <a:lnTo>
                    <a:pt x="812" y="543"/>
                  </a:lnTo>
                  <a:lnTo>
                    <a:pt x="826" y="568"/>
                  </a:lnTo>
                  <a:lnTo>
                    <a:pt x="826" y="593"/>
                  </a:lnTo>
                  <a:lnTo>
                    <a:pt x="826" y="613"/>
                  </a:lnTo>
                  <a:lnTo>
                    <a:pt x="807" y="627"/>
                  </a:lnTo>
                  <a:lnTo>
                    <a:pt x="790" y="638"/>
                  </a:lnTo>
                  <a:lnTo>
                    <a:pt x="761" y="645"/>
                  </a:lnTo>
                  <a:lnTo>
                    <a:pt x="728" y="634"/>
                  </a:lnTo>
                  <a:lnTo>
                    <a:pt x="695" y="636"/>
                  </a:lnTo>
                  <a:lnTo>
                    <a:pt x="663" y="625"/>
                  </a:lnTo>
                  <a:lnTo>
                    <a:pt x="616" y="610"/>
                  </a:lnTo>
                  <a:lnTo>
                    <a:pt x="599" y="587"/>
                  </a:lnTo>
                  <a:lnTo>
                    <a:pt x="568" y="576"/>
                  </a:lnTo>
                  <a:lnTo>
                    <a:pt x="537" y="519"/>
                  </a:lnTo>
                  <a:lnTo>
                    <a:pt x="537" y="447"/>
                  </a:lnTo>
                  <a:lnTo>
                    <a:pt x="556" y="377"/>
                  </a:lnTo>
                  <a:lnTo>
                    <a:pt x="570" y="317"/>
                  </a:lnTo>
                  <a:lnTo>
                    <a:pt x="587" y="302"/>
                  </a:lnTo>
                  <a:lnTo>
                    <a:pt x="606" y="282"/>
                  </a:lnTo>
                  <a:lnTo>
                    <a:pt x="618" y="270"/>
                  </a:lnTo>
                  <a:lnTo>
                    <a:pt x="655" y="260"/>
                  </a:lnTo>
                  <a:lnTo>
                    <a:pt x="718" y="245"/>
                  </a:lnTo>
                  <a:lnTo>
                    <a:pt x="781" y="260"/>
                  </a:lnTo>
                  <a:lnTo>
                    <a:pt x="846" y="284"/>
                  </a:lnTo>
                  <a:lnTo>
                    <a:pt x="911" y="305"/>
                  </a:lnTo>
                  <a:lnTo>
                    <a:pt x="957" y="356"/>
                  </a:lnTo>
                  <a:lnTo>
                    <a:pt x="991" y="416"/>
                  </a:lnTo>
                  <a:lnTo>
                    <a:pt x="1005" y="472"/>
                  </a:lnTo>
                  <a:lnTo>
                    <a:pt x="987" y="520"/>
                  </a:lnTo>
                  <a:lnTo>
                    <a:pt x="939" y="534"/>
                  </a:lnTo>
                  <a:lnTo>
                    <a:pt x="861" y="518"/>
                  </a:lnTo>
                  <a:lnTo>
                    <a:pt x="794" y="486"/>
                  </a:lnTo>
                  <a:lnTo>
                    <a:pt x="730" y="445"/>
                  </a:lnTo>
                  <a:lnTo>
                    <a:pt x="700" y="388"/>
                  </a:lnTo>
                  <a:lnTo>
                    <a:pt x="700" y="317"/>
                  </a:lnTo>
                  <a:lnTo>
                    <a:pt x="700" y="247"/>
                  </a:lnTo>
                  <a:lnTo>
                    <a:pt x="734" y="197"/>
                  </a:lnTo>
                  <a:lnTo>
                    <a:pt x="751" y="174"/>
                  </a:lnTo>
                  <a:lnTo>
                    <a:pt x="767" y="151"/>
                  </a:lnTo>
                  <a:lnTo>
                    <a:pt x="801" y="144"/>
                  </a:lnTo>
                  <a:lnTo>
                    <a:pt x="817" y="131"/>
                  </a:lnTo>
                  <a:lnTo>
                    <a:pt x="896" y="129"/>
                  </a:lnTo>
                  <a:lnTo>
                    <a:pt x="961" y="144"/>
                  </a:lnTo>
                  <a:lnTo>
                    <a:pt x="1028" y="166"/>
                  </a:lnTo>
                  <a:lnTo>
                    <a:pt x="1088" y="204"/>
                  </a:lnTo>
                  <a:lnTo>
                    <a:pt x="1120" y="238"/>
                  </a:lnTo>
                  <a:lnTo>
                    <a:pt x="1167" y="299"/>
                  </a:lnTo>
                  <a:lnTo>
                    <a:pt x="1184" y="343"/>
                  </a:lnTo>
                  <a:lnTo>
                    <a:pt x="1167" y="391"/>
                  </a:lnTo>
                  <a:lnTo>
                    <a:pt x="1122" y="405"/>
                  </a:lnTo>
                  <a:lnTo>
                    <a:pt x="1040" y="378"/>
                  </a:lnTo>
                  <a:lnTo>
                    <a:pt x="957" y="356"/>
                  </a:lnTo>
                  <a:lnTo>
                    <a:pt x="911" y="305"/>
                  </a:lnTo>
                  <a:lnTo>
                    <a:pt x="880" y="258"/>
                  </a:lnTo>
                  <a:lnTo>
                    <a:pt x="864" y="189"/>
                  </a:lnTo>
                  <a:lnTo>
                    <a:pt x="883" y="117"/>
                  </a:lnTo>
                  <a:lnTo>
                    <a:pt x="910" y="69"/>
                  </a:lnTo>
                  <a:lnTo>
                    <a:pt x="932" y="47"/>
                  </a:lnTo>
                  <a:lnTo>
                    <a:pt x="965" y="37"/>
                  </a:lnTo>
                  <a:lnTo>
                    <a:pt x="995" y="26"/>
                  </a:lnTo>
                  <a:lnTo>
                    <a:pt x="1059" y="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3" name="Freeform 30">
              <a:extLst>
                <a:ext uri="{FF2B5EF4-FFF2-40B4-BE49-F238E27FC236}">
                  <a16:creationId xmlns:a16="http://schemas.microsoft.com/office/drawing/2014/main" id="{67725EAC-FFBA-0C5F-2D19-83563DB17670}"/>
                </a:ext>
              </a:extLst>
            </p:cNvPr>
            <p:cNvSpPr>
              <a:spLocks noChangeArrowheads="1"/>
            </p:cNvSpPr>
            <p:nvPr/>
          </p:nvSpPr>
          <p:spPr bwMode="auto">
            <a:xfrm rot="13157977">
              <a:off x="1830388" y="4895850"/>
              <a:ext cx="323850" cy="301625"/>
            </a:xfrm>
            <a:custGeom>
              <a:avLst/>
              <a:gdLst>
                <a:gd name="T0" fmla="*/ 19 w 1185"/>
                <a:gd name="T1" fmla="*/ 853 h 950"/>
                <a:gd name="T2" fmla="*/ 19 w 1185"/>
                <a:gd name="T3" fmla="*/ 724 h 950"/>
                <a:gd name="T4" fmla="*/ 50 w 1185"/>
                <a:gd name="T5" fmla="*/ 665 h 950"/>
                <a:gd name="T6" fmla="*/ 99 w 1185"/>
                <a:gd name="T7" fmla="*/ 633 h 950"/>
                <a:gd name="T8" fmla="*/ 198 w 1185"/>
                <a:gd name="T9" fmla="*/ 619 h 950"/>
                <a:gd name="T10" fmla="*/ 343 w 1185"/>
                <a:gd name="T11" fmla="*/ 656 h 950"/>
                <a:gd name="T12" fmla="*/ 436 w 1185"/>
                <a:gd name="T13" fmla="*/ 741 h 950"/>
                <a:gd name="T14" fmla="*/ 487 w 1185"/>
                <a:gd name="T15" fmla="*/ 859 h 950"/>
                <a:gd name="T16" fmla="*/ 403 w 1185"/>
                <a:gd name="T17" fmla="*/ 908 h 950"/>
                <a:gd name="T18" fmla="*/ 260 w 1185"/>
                <a:gd name="T19" fmla="*/ 858 h 950"/>
                <a:gd name="T20" fmla="*/ 179 w 1185"/>
                <a:gd name="T21" fmla="*/ 761 h 950"/>
                <a:gd name="T22" fmla="*/ 181 w 1185"/>
                <a:gd name="T23" fmla="*/ 631 h 950"/>
                <a:gd name="T24" fmla="*/ 213 w 1185"/>
                <a:gd name="T25" fmla="*/ 549 h 950"/>
                <a:gd name="T26" fmla="*/ 260 w 1185"/>
                <a:gd name="T27" fmla="*/ 514 h 950"/>
                <a:gd name="T28" fmla="*/ 376 w 1185"/>
                <a:gd name="T29" fmla="*/ 494 h 950"/>
                <a:gd name="T30" fmla="*/ 522 w 1185"/>
                <a:gd name="T31" fmla="*/ 540 h 950"/>
                <a:gd name="T32" fmla="*/ 614 w 1185"/>
                <a:gd name="T33" fmla="*/ 623 h 950"/>
                <a:gd name="T34" fmla="*/ 665 w 1185"/>
                <a:gd name="T35" fmla="*/ 730 h 950"/>
                <a:gd name="T36" fmla="*/ 613 w 1185"/>
                <a:gd name="T37" fmla="*/ 775 h 950"/>
                <a:gd name="T38" fmla="*/ 548 w 1185"/>
                <a:gd name="T39" fmla="*/ 765 h 950"/>
                <a:gd name="T40" fmla="*/ 487 w 1185"/>
                <a:gd name="T41" fmla="*/ 741 h 950"/>
                <a:gd name="T42" fmla="*/ 423 w 1185"/>
                <a:gd name="T43" fmla="*/ 706 h 950"/>
                <a:gd name="T44" fmla="*/ 357 w 1185"/>
                <a:gd name="T45" fmla="*/ 635 h 950"/>
                <a:gd name="T46" fmla="*/ 376 w 1185"/>
                <a:gd name="T47" fmla="*/ 506 h 950"/>
                <a:gd name="T48" fmla="*/ 409 w 1185"/>
                <a:gd name="T49" fmla="*/ 434 h 950"/>
                <a:gd name="T50" fmla="*/ 444 w 1185"/>
                <a:gd name="T51" fmla="*/ 398 h 950"/>
                <a:gd name="T52" fmla="*/ 540 w 1185"/>
                <a:gd name="T53" fmla="*/ 377 h 950"/>
                <a:gd name="T54" fmla="*/ 686 w 1185"/>
                <a:gd name="T55" fmla="*/ 424 h 950"/>
                <a:gd name="T56" fmla="*/ 749 w 1185"/>
                <a:gd name="T57" fmla="*/ 469 h 950"/>
                <a:gd name="T58" fmla="*/ 796 w 1185"/>
                <a:gd name="T59" fmla="*/ 520 h 950"/>
                <a:gd name="T60" fmla="*/ 826 w 1185"/>
                <a:gd name="T61" fmla="*/ 568 h 950"/>
                <a:gd name="T62" fmla="*/ 826 w 1185"/>
                <a:gd name="T63" fmla="*/ 613 h 950"/>
                <a:gd name="T64" fmla="*/ 790 w 1185"/>
                <a:gd name="T65" fmla="*/ 638 h 950"/>
                <a:gd name="T66" fmla="*/ 728 w 1185"/>
                <a:gd name="T67" fmla="*/ 634 h 950"/>
                <a:gd name="T68" fmla="*/ 663 w 1185"/>
                <a:gd name="T69" fmla="*/ 625 h 950"/>
                <a:gd name="T70" fmla="*/ 599 w 1185"/>
                <a:gd name="T71" fmla="*/ 587 h 950"/>
                <a:gd name="T72" fmla="*/ 537 w 1185"/>
                <a:gd name="T73" fmla="*/ 519 h 950"/>
                <a:gd name="T74" fmla="*/ 556 w 1185"/>
                <a:gd name="T75" fmla="*/ 377 h 950"/>
                <a:gd name="T76" fmla="*/ 587 w 1185"/>
                <a:gd name="T77" fmla="*/ 302 h 950"/>
                <a:gd name="T78" fmla="*/ 618 w 1185"/>
                <a:gd name="T79" fmla="*/ 270 h 950"/>
                <a:gd name="T80" fmla="*/ 718 w 1185"/>
                <a:gd name="T81" fmla="*/ 245 h 950"/>
                <a:gd name="T82" fmla="*/ 846 w 1185"/>
                <a:gd name="T83" fmla="*/ 284 h 950"/>
                <a:gd name="T84" fmla="*/ 957 w 1185"/>
                <a:gd name="T85" fmla="*/ 356 h 950"/>
                <a:gd name="T86" fmla="*/ 1005 w 1185"/>
                <a:gd name="T87" fmla="*/ 472 h 950"/>
                <a:gd name="T88" fmla="*/ 939 w 1185"/>
                <a:gd name="T89" fmla="*/ 534 h 950"/>
                <a:gd name="T90" fmla="*/ 794 w 1185"/>
                <a:gd name="T91" fmla="*/ 486 h 950"/>
                <a:gd name="T92" fmla="*/ 700 w 1185"/>
                <a:gd name="T93" fmla="*/ 388 h 950"/>
                <a:gd name="T94" fmla="*/ 700 w 1185"/>
                <a:gd name="T95" fmla="*/ 247 h 950"/>
                <a:gd name="T96" fmla="*/ 751 w 1185"/>
                <a:gd name="T97" fmla="*/ 174 h 950"/>
                <a:gd name="T98" fmla="*/ 801 w 1185"/>
                <a:gd name="T99" fmla="*/ 144 h 950"/>
                <a:gd name="T100" fmla="*/ 896 w 1185"/>
                <a:gd name="T101" fmla="*/ 129 h 950"/>
                <a:gd name="T102" fmla="*/ 1028 w 1185"/>
                <a:gd name="T103" fmla="*/ 166 h 950"/>
                <a:gd name="T104" fmla="*/ 1120 w 1185"/>
                <a:gd name="T105" fmla="*/ 238 h 950"/>
                <a:gd name="T106" fmla="*/ 1184 w 1185"/>
                <a:gd name="T107" fmla="*/ 343 h 950"/>
                <a:gd name="T108" fmla="*/ 1122 w 1185"/>
                <a:gd name="T109" fmla="*/ 405 h 950"/>
                <a:gd name="T110" fmla="*/ 957 w 1185"/>
                <a:gd name="T111" fmla="*/ 356 h 950"/>
                <a:gd name="T112" fmla="*/ 880 w 1185"/>
                <a:gd name="T113" fmla="*/ 258 h 950"/>
                <a:gd name="T114" fmla="*/ 883 w 1185"/>
                <a:gd name="T115" fmla="*/ 117 h 950"/>
                <a:gd name="T116" fmla="*/ 932 w 1185"/>
                <a:gd name="T117" fmla="*/ 47 h 950"/>
                <a:gd name="T118" fmla="*/ 995 w 1185"/>
                <a:gd name="T119" fmla="*/ 26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5" h="950">
                  <a:moveTo>
                    <a:pt x="33" y="949"/>
                  </a:moveTo>
                  <a:lnTo>
                    <a:pt x="19" y="853"/>
                  </a:lnTo>
                  <a:lnTo>
                    <a:pt x="0" y="786"/>
                  </a:lnTo>
                  <a:lnTo>
                    <a:pt x="19" y="724"/>
                  </a:lnTo>
                  <a:lnTo>
                    <a:pt x="33" y="688"/>
                  </a:lnTo>
                  <a:lnTo>
                    <a:pt x="50" y="665"/>
                  </a:lnTo>
                  <a:lnTo>
                    <a:pt x="68" y="640"/>
                  </a:lnTo>
                  <a:lnTo>
                    <a:pt x="99" y="633"/>
                  </a:lnTo>
                  <a:lnTo>
                    <a:pt x="134" y="621"/>
                  </a:lnTo>
                  <a:lnTo>
                    <a:pt x="198" y="619"/>
                  </a:lnTo>
                  <a:lnTo>
                    <a:pt x="277" y="636"/>
                  </a:lnTo>
                  <a:lnTo>
                    <a:pt x="343" y="656"/>
                  </a:lnTo>
                  <a:lnTo>
                    <a:pt x="389" y="694"/>
                  </a:lnTo>
                  <a:lnTo>
                    <a:pt x="436" y="741"/>
                  </a:lnTo>
                  <a:lnTo>
                    <a:pt x="467" y="799"/>
                  </a:lnTo>
                  <a:lnTo>
                    <a:pt x="487" y="859"/>
                  </a:lnTo>
                  <a:lnTo>
                    <a:pt x="468" y="893"/>
                  </a:lnTo>
                  <a:lnTo>
                    <a:pt x="403" y="908"/>
                  </a:lnTo>
                  <a:lnTo>
                    <a:pt x="342" y="893"/>
                  </a:lnTo>
                  <a:lnTo>
                    <a:pt x="260" y="858"/>
                  </a:lnTo>
                  <a:lnTo>
                    <a:pt x="212" y="820"/>
                  </a:lnTo>
                  <a:lnTo>
                    <a:pt x="179" y="761"/>
                  </a:lnTo>
                  <a:lnTo>
                    <a:pt x="164" y="690"/>
                  </a:lnTo>
                  <a:lnTo>
                    <a:pt x="181" y="631"/>
                  </a:lnTo>
                  <a:lnTo>
                    <a:pt x="213" y="572"/>
                  </a:lnTo>
                  <a:lnTo>
                    <a:pt x="213" y="549"/>
                  </a:lnTo>
                  <a:lnTo>
                    <a:pt x="246" y="527"/>
                  </a:lnTo>
                  <a:lnTo>
                    <a:pt x="260" y="514"/>
                  </a:lnTo>
                  <a:lnTo>
                    <a:pt x="294" y="504"/>
                  </a:lnTo>
                  <a:lnTo>
                    <a:pt x="376" y="494"/>
                  </a:lnTo>
                  <a:lnTo>
                    <a:pt x="443" y="517"/>
                  </a:lnTo>
                  <a:lnTo>
                    <a:pt x="522" y="540"/>
                  </a:lnTo>
                  <a:lnTo>
                    <a:pt x="568" y="576"/>
                  </a:lnTo>
                  <a:lnTo>
                    <a:pt x="614" y="623"/>
                  </a:lnTo>
                  <a:lnTo>
                    <a:pt x="649" y="672"/>
                  </a:lnTo>
                  <a:lnTo>
                    <a:pt x="665" y="730"/>
                  </a:lnTo>
                  <a:lnTo>
                    <a:pt x="647" y="765"/>
                  </a:lnTo>
                  <a:lnTo>
                    <a:pt x="613" y="775"/>
                  </a:lnTo>
                  <a:lnTo>
                    <a:pt x="580" y="774"/>
                  </a:lnTo>
                  <a:lnTo>
                    <a:pt x="548" y="765"/>
                  </a:lnTo>
                  <a:lnTo>
                    <a:pt x="516" y="765"/>
                  </a:lnTo>
                  <a:lnTo>
                    <a:pt x="487" y="741"/>
                  </a:lnTo>
                  <a:lnTo>
                    <a:pt x="453" y="728"/>
                  </a:lnTo>
                  <a:lnTo>
                    <a:pt x="423" y="706"/>
                  </a:lnTo>
                  <a:lnTo>
                    <a:pt x="389" y="694"/>
                  </a:lnTo>
                  <a:lnTo>
                    <a:pt x="357" y="635"/>
                  </a:lnTo>
                  <a:lnTo>
                    <a:pt x="359" y="563"/>
                  </a:lnTo>
                  <a:lnTo>
                    <a:pt x="376" y="506"/>
                  </a:lnTo>
                  <a:lnTo>
                    <a:pt x="395" y="447"/>
                  </a:lnTo>
                  <a:lnTo>
                    <a:pt x="409" y="434"/>
                  </a:lnTo>
                  <a:lnTo>
                    <a:pt x="428" y="412"/>
                  </a:lnTo>
                  <a:lnTo>
                    <a:pt x="444" y="398"/>
                  </a:lnTo>
                  <a:lnTo>
                    <a:pt x="475" y="386"/>
                  </a:lnTo>
                  <a:lnTo>
                    <a:pt x="540" y="377"/>
                  </a:lnTo>
                  <a:lnTo>
                    <a:pt x="618" y="398"/>
                  </a:lnTo>
                  <a:lnTo>
                    <a:pt x="686" y="424"/>
                  </a:lnTo>
                  <a:lnTo>
                    <a:pt x="730" y="445"/>
                  </a:lnTo>
                  <a:lnTo>
                    <a:pt x="749" y="469"/>
                  </a:lnTo>
                  <a:lnTo>
                    <a:pt x="779" y="486"/>
                  </a:lnTo>
                  <a:lnTo>
                    <a:pt x="796" y="520"/>
                  </a:lnTo>
                  <a:lnTo>
                    <a:pt x="812" y="543"/>
                  </a:lnTo>
                  <a:lnTo>
                    <a:pt x="826" y="568"/>
                  </a:lnTo>
                  <a:lnTo>
                    <a:pt x="826" y="593"/>
                  </a:lnTo>
                  <a:lnTo>
                    <a:pt x="826" y="613"/>
                  </a:lnTo>
                  <a:lnTo>
                    <a:pt x="807" y="627"/>
                  </a:lnTo>
                  <a:lnTo>
                    <a:pt x="790" y="638"/>
                  </a:lnTo>
                  <a:lnTo>
                    <a:pt x="761" y="645"/>
                  </a:lnTo>
                  <a:lnTo>
                    <a:pt x="728" y="634"/>
                  </a:lnTo>
                  <a:lnTo>
                    <a:pt x="695" y="636"/>
                  </a:lnTo>
                  <a:lnTo>
                    <a:pt x="663" y="625"/>
                  </a:lnTo>
                  <a:lnTo>
                    <a:pt x="616" y="610"/>
                  </a:lnTo>
                  <a:lnTo>
                    <a:pt x="599" y="587"/>
                  </a:lnTo>
                  <a:lnTo>
                    <a:pt x="568" y="576"/>
                  </a:lnTo>
                  <a:lnTo>
                    <a:pt x="537" y="519"/>
                  </a:lnTo>
                  <a:lnTo>
                    <a:pt x="537" y="447"/>
                  </a:lnTo>
                  <a:lnTo>
                    <a:pt x="556" y="377"/>
                  </a:lnTo>
                  <a:lnTo>
                    <a:pt x="570" y="317"/>
                  </a:lnTo>
                  <a:lnTo>
                    <a:pt x="587" y="302"/>
                  </a:lnTo>
                  <a:lnTo>
                    <a:pt x="606" y="282"/>
                  </a:lnTo>
                  <a:lnTo>
                    <a:pt x="618" y="270"/>
                  </a:lnTo>
                  <a:lnTo>
                    <a:pt x="655" y="260"/>
                  </a:lnTo>
                  <a:lnTo>
                    <a:pt x="718" y="245"/>
                  </a:lnTo>
                  <a:lnTo>
                    <a:pt x="781" y="260"/>
                  </a:lnTo>
                  <a:lnTo>
                    <a:pt x="846" y="284"/>
                  </a:lnTo>
                  <a:lnTo>
                    <a:pt x="911" y="305"/>
                  </a:lnTo>
                  <a:lnTo>
                    <a:pt x="957" y="356"/>
                  </a:lnTo>
                  <a:lnTo>
                    <a:pt x="991" y="416"/>
                  </a:lnTo>
                  <a:lnTo>
                    <a:pt x="1005" y="472"/>
                  </a:lnTo>
                  <a:lnTo>
                    <a:pt x="987" y="520"/>
                  </a:lnTo>
                  <a:lnTo>
                    <a:pt x="939" y="534"/>
                  </a:lnTo>
                  <a:lnTo>
                    <a:pt x="861" y="518"/>
                  </a:lnTo>
                  <a:lnTo>
                    <a:pt x="794" y="486"/>
                  </a:lnTo>
                  <a:lnTo>
                    <a:pt x="730" y="445"/>
                  </a:lnTo>
                  <a:lnTo>
                    <a:pt x="700" y="388"/>
                  </a:lnTo>
                  <a:lnTo>
                    <a:pt x="700" y="317"/>
                  </a:lnTo>
                  <a:lnTo>
                    <a:pt x="700" y="247"/>
                  </a:lnTo>
                  <a:lnTo>
                    <a:pt x="734" y="197"/>
                  </a:lnTo>
                  <a:lnTo>
                    <a:pt x="751" y="174"/>
                  </a:lnTo>
                  <a:lnTo>
                    <a:pt x="767" y="151"/>
                  </a:lnTo>
                  <a:lnTo>
                    <a:pt x="801" y="144"/>
                  </a:lnTo>
                  <a:lnTo>
                    <a:pt x="817" y="131"/>
                  </a:lnTo>
                  <a:lnTo>
                    <a:pt x="896" y="129"/>
                  </a:lnTo>
                  <a:lnTo>
                    <a:pt x="961" y="144"/>
                  </a:lnTo>
                  <a:lnTo>
                    <a:pt x="1028" y="166"/>
                  </a:lnTo>
                  <a:lnTo>
                    <a:pt x="1088" y="204"/>
                  </a:lnTo>
                  <a:lnTo>
                    <a:pt x="1120" y="238"/>
                  </a:lnTo>
                  <a:lnTo>
                    <a:pt x="1167" y="299"/>
                  </a:lnTo>
                  <a:lnTo>
                    <a:pt x="1184" y="343"/>
                  </a:lnTo>
                  <a:lnTo>
                    <a:pt x="1167" y="391"/>
                  </a:lnTo>
                  <a:lnTo>
                    <a:pt x="1122" y="405"/>
                  </a:lnTo>
                  <a:lnTo>
                    <a:pt x="1040" y="378"/>
                  </a:lnTo>
                  <a:lnTo>
                    <a:pt x="957" y="356"/>
                  </a:lnTo>
                  <a:lnTo>
                    <a:pt x="911" y="305"/>
                  </a:lnTo>
                  <a:lnTo>
                    <a:pt x="880" y="258"/>
                  </a:lnTo>
                  <a:lnTo>
                    <a:pt x="864" y="189"/>
                  </a:lnTo>
                  <a:lnTo>
                    <a:pt x="883" y="117"/>
                  </a:lnTo>
                  <a:lnTo>
                    <a:pt x="910" y="69"/>
                  </a:lnTo>
                  <a:lnTo>
                    <a:pt x="932" y="47"/>
                  </a:lnTo>
                  <a:lnTo>
                    <a:pt x="965" y="37"/>
                  </a:lnTo>
                  <a:lnTo>
                    <a:pt x="995" y="26"/>
                  </a:lnTo>
                  <a:lnTo>
                    <a:pt x="1059" y="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4" name="Freeform 31">
              <a:extLst>
                <a:ext uri="{FF2B5EF4-FFF2-40B4-BE49-F238E27FC236}">
                  <a16:creationId xmlns:a16="http://schemas.microsoft.com/office/drawing/2014/main" id="{8DF51202-C66B-99BB-38FB-8E416A2D2FDE}"/>
                </a:ext>
              </a:extLst>
            </p:cNvPr>
            <p:cNvSpPr>
              <a:spLocks noChangeArrowheads="1"/>
            </p:cNvSpPr>
            <p:nvPr/>
          </p:nvSpPr>
          <p:spPr bwMode="auto">
            <a:xfrm rot="12721639">
              <a:off x="1284288" y="4918075"/>
              <a:ext cx="365125" cy="368300"/>
            </a:xfrm>
            <a:custGeom>
              <a:avLst/>
              <a:gdLst>
                <a:gd name="T0" fmla="*/ 19 w 1185"/>
                <a:gd name="T1" fmla="*/ 853 h 950"/>
                <a:gd name="T2" fmla="*/ 19 w 1185"/>
                <a:gd name="T3" fmla="*/ 724 h 950"/>
                <a:gd name="T4" fmla="*/ 50 w 1185"/>
                <a:gd name="T5" fmla="*/ 665 h 950"/>
                <a:gd name="T6" fmla="*/ 99 w 1185"/>
                <a:gd name="T7" fmla="*/ 633 h 950"/>
                <a:gd name="T8" fmla="*/ 198 w 1185"/>
                <a:gd name="T9" fmla="*/ 619 h 950"/>
                <a:gd name="T10" fmla="*/ 343 w 1185"/>
                <a:gd name="T11" fmla="*/ 656 h 950"/>
                <a:gd name="T12" fmla="*/ 436 w 1185"/>
                <a:gd name="T13" fmla="*/ 741 h 950"/>
                <a:gd name="T14" fmla="*/ 487 w 1185"/>
                <a:gd name="T15" fmla="*/ 859 h 950"/>
                <a:gd name="T16" fmla="*/ 403 w 1185"/>
                <a:gd name="T17" fmla="*/ 908 h 950"/>
                <a:gd name="T18" fmla="*/ 260 w 1185"/>
                <a:gd name="T19" fmla="*/ 858 h 950"/>
                <a:gd name="T20" fmla="*/ 179 w 1185"/>
                <a:gd name="T21" fmla="*/ 761 h 950"/>
                <a:gd name="T22" fmla="*/ 181 w 1185"/>
                <a:gd name="T23" fmla="*/ 631 h 950"/>
                <a:gd name="T24" fmla="*/ 213 w 1185"/>
                <a:gd name="T25" fmla="*/ 549 h 950"/>
                <a:gd name="T26" fmla="*/ 260 w 1185"/>
                <a:gd name="T27" fmla="*/ 514 h 950"/>
                <a:gd name="T28" fmla="*/ 376 w 1185"/>
                <a:gd name="T29" fmla="*/ 494 h 950"/>
                <a:gd name="T30" fmla="*/ 522 w 1185"/>
                <a:gd name="T31" fmla="*/ 540 h 950"/>
                <a:gd name="T32" fmla="*/ 614 w 1185"/>
                <a:gd name="T33" fmla="*/ 623 h 950"/>
                <a:gd name="T34" fmla="*/ 665 w 1185"/>
                <a:gd name="T35" fmla="*/ 730 h 950"/>
                <a:gd name="T36" fmla="*/ 613 w 1185"/>
                <a:gd name="T37" fmla="*/ 775 h 950"/>
                <a:gd name="T38" fmla="*/ 548 w 1185"/>
                <a:gd name="T39" fmla="*/ 765 h 950"/>
                <a:gd name="T40" fmla="*/ 487 w 1185"/>
                <a:gd name="T41" fmla="*/ 741 h 950"/>
                <a:gd name="T42" fmla="*/ 423 w 1185"/>
                <a:gd name="T43" fmla="*/ 706 h 950"/>
                <a:gd name="T44" fmla="*/ 357 w 1185"/>
                <a:gd name="T45" fmla="*/ 635 h 950"/>
                <a:gd name="T46" fmla="*/ 376 w 1185"/>
                <a:gd name="T47" fmla="*/ 506 h 950"/>
                <a:gd name="T48" fmla="*/ 409 w 1185"/>
                <a:gd name="T49" fmla="*/ 434 h 950"/>
                <a:gd name="T50" fmla="*/ 444 w 1185"/>
                <a:gd name="T51" fmla="*/ 398 h 950"/>
                <a:gd name="T52" fmla="*/ 540 w 1185"/>
                <a:gd name="T53" fmla="*/ 377 h 950"/>
                <a:gd name="T54" fmla="*/ 686 w 1185"/>
                <a:gd name="T55" fmla="*/ 424 h 950"/>
                <a:gd name="T56" fmla="*/ 749 w 1185"/>
                <a:gd name="T57" fmla="*/ 469 h 950"/>
                <a:gd name="T58" fmla="*/ 796 w 1185"/>
                <a:gd name="T59" fmla="*/ 520 h 950"/>
                <a:gd name="T60" fmla="*/ 826 w 1185"/>
                <a:gd name="T61" fmla="*/ 568 h 950"/>
                <a:gd name="T62" fmla="*/ 826 w 1185"/>
                <a:gd name="T63" fmla="*/ 613 h 950"/>
                <a:gd name="T64" fmla="*/ 790 w 1185"/>
                <a:gd name="T65" fmla="*/ 638 h 950"/>
                <a:gd name="T66" fmla="*/ 728 w 1185"/>
                <a:gd name="T67" fmla="*/ 634 h 950"/>
                <a:gd name="T68" fmla="*/ 663 w 1185"/>
                <a:gd name="T69" fmla="*/ 625 h 950"/>
                <a:gd name="T70" fmla="*/ 599 w 1185"/>
                <a:gd name="T71" fmla="*/ 587 h 950"/>
                <a:gd name="T72" fmla="*/ 537 w 1185"/>
                <a:gd name="T73" fmla="*/ 519 h 950"/>
                <a:gd name="T74" fmla="*/ 556 w 1185"/>
                <a:gd name="T75" fmla="*/ 377 h 950"/>
                <a:gd name="T76" fmla="*/ 587 w 1185"/>
                <a:gd name="T77" fmla="*/ 302 h 950"/>
                <a:gd name="T78" fmla="*/ 618 w 1185"/>
                <a:gd name="T79" fmla="*/ 270 h 950"/>
                <a:gd name="T80" fmla="*/ 718 w 1185"/>
                <a:gd name="T81" fmla="*/ 245 h 950"/>
                <a:gd name="T82" fmla="*/ 846 w 1185"/>
                <a:gd name="T83" fmla="*/ 284 h 950"/>
                <a:gd name="T84" fmla="*/ 957 w 1185"/>
                <a:gd name="T85" fmla="*/ 356 h 950"/>
                <a:gd name="T86" fmla="*/ 1005 w 1185"/>
                <a:gd name="T87" fmla="*/ 472 h 950"/>
                <a:gd name="T88" fmla="*/ 939 w 1185"/>
                <a:gd name="T89" fmla="*/ 534 h 950"/>
                <a:gd name="T90" fmla="*/ 794 w 1185"/>
                <a:gd name="T91" fmla="*/ 486 h 950"/>
                <a:gd name="T92" fmla="*/ 700 w 1185"/>
                <a:gd name="T93" fmla="*/ 388 h 950"/>
                <a:gd name="T94" fmla="*/ 700 w 1185"/>
                <a:gd name="T95" fmla="*/ 247 h 950"/>
                <a:gd name="T96" fmla="*/ 751 w 1185"/>
                <a:gd name="T97" fmla="*/ 174 h 950"/>
                <a:gd name="T98" fmla="*/ 801 w 1185"/>
                <a:gd name="T99" fmla="*/ 144 h 950"/>
                <a:gd name="T100" fmla="*/ 896 w 1185"/>
                <a:gd name="T101" fmla="*/ 129 h 950"/>
                <a:gd name="T102" fmla="*/ 1028 w 1185"/>
                <a:gd name="T103" fmla="*/ 166 h 950"/>
                <a:gd name="T104" fmla="*/ 1120 w 1185"/>
                <a:gd name="T105" fmla="*/ 238 h 950"/>
                <a:gd name="T106" fmla="*/ 1184 w 1185"/>
                <a:gd name="T107" fmla="*/ 343 h 950"/>
                <a:gd name="T108" fmla="*/ 1122 w 1185"/>
                <a:gd name="T109" fmla="*/ 405 h 950"/>
                <a:gd name="T110" fmla="*/ 957 w 1185"/>
                <a:gd name="T111" fmla="*/ 356 h 950"/>
                <a:gd name="T112" fmla="*/ 880 w 1185"/>
                <a:gd name="T113" fmla="*/ 258 h 950"/>
                <a:gd name="T114" fmla="*/ 883 w 1185"/>
                <a:gd name="T115" fmla="*/ 117 h 950"/>
                <a:gd name="T116" fmla="*/ 932 w 1185"/>
                <a:gd name="T117" fmla="*/ 47 h 950"/>
                <a:gd name="T118" fmla="*/ 995 w 1185"/>
                <a:gd name="T119" fmla="*/ 26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5" h="950">
                  <a:moveTo>
                    <a:pt x="33" y="949"/>
                  </a:moveTo>
                  <a:lnTo>
                    <a:pt x="19" y="853"/>
                  </a:lnTo>
                  <a:lnTo>
                    <a:pt x="0" y="786"/>
                  </a:lnTo>
                  <a:lnTo>
                    <a:pt x="19" y="724"/>
                  </a:lnTo>
                  <a:lnTo>
                    <a:pt x="33" y="688"/>
                  </a:lnTo>
                  <a:lnTo>
                    <a:pt x="50" y="665"/>
                  </a:lnTo>
                  <a:lnTo>
                    <a:pt x="68" y="640"/>
                  </a:lnTo>
                  <a:lnTo>
                    <a:pt x="99" y="633"/>
                  </a:lnTo>
                  <a:lnTo>
                    <a:pt x="134" y="621"/>
                  </a:lnTo>
                  <a:lnTo>
                    <a:pt x="198" y="619"/>
                  </a:lnTo>
                  <a:lnTo>
                    <a:pt x="277" y="636"/>
                  </a:lnTo>
                  <a:lnTo>
                    <a:pt x="343" y="656"/>
                  </a:lnTo>
                  <a:lnTo>
                    <a:pt x="389" y="694"/>
                  </a:lnTo>
                  <a:lnTo>
                    <a:pt x="436" y="741"/>
                  </a:lnTo>
                  <a:lnTo>
                    <a:pt x="467" y="799"/>
                  </a:lnTo>
                  <a:lnTo>
                    <a:pt x="487" y="859"/>
                  </a:lnTo>
                  <a:lnTo>
                    <a:pt x="468" y="893"/>
                  </a:lnTo>
                  <a:lnTo>
                    <a:pt x="403" y="908"/>
                  </a:lnTo>
                  <a:lnTo>
                    <a:pt x="342" y="893"/>
                  </a:lnTo>
                  <a:lnTo>
                    <a:pt x="260" y="858"/>
                  </a:lnTo>
                  <a:lnTo>
                    <a:pt x="212" y="820"/>
                  </a:lnTo>
                  <a:lnTo>
                    <a:pt x="179" y="761"/>
                  </a:lnTo>
                  <a:lnTo>
                    <a:pt x="164" y="690"/>
                  </a:lnTo>
                  <a:lnTo>
                    <a:pt x="181" y="631"/>
                  </a:lnTo>
                  <a:lnTo>
                    <a:pt x="213" y="572"/>
                  </a:lnTo>
                  <a:lnTo>
                    <a:pt x="213" y="549"/>
                  </a:lnTo>
                  <a:lnTo>
                    <a:pt x="246" y="527"/>
                  </a:lnTo>
                  <a:lnTo>
                    <a:pt x="260" y="514"/>
                  </a:lnTo>
                  <a:lnTo>
                    <a:pt x="294" y="504"/>
                  </a:lnTo>
                  <a:lnTo>
                    <a:pt x="376" y="494"/>
                  </a:lnTo>
                  <a:lnTo>
                    <a:pt x="443" y="517"/>
                  </a:lnTo>
                  <a:lnTo>
                    <a:pt x="522" y="540"/>
                  </a:lnTo>
                  <a:lnTo>
                    <a:pt x="568" y="576"/>
                  </a:lnTo>
                  <a:lnTo>
                    <a:pt x="614" y="623"/>
                  </a:lnTo>
                  <a:lnTo>
                    <a:pt x="649" y="672"/>
                  </a:lnTo>
                  <a:lnTo>
                    <a:pt x="665" y="730"/>
                  </a:lnTo>
                  <a:lnTo>
                    <a:pt x="647" y="765"/>
                  </a:lnTo>
                  <a:lnTo>
                    <a:pt x="613" y="775"/>
                  </a:lnTo>
                  <a:lnTo>
                    <a:pt x="580" y="774"/>
                  </a:lnTo>
                  <a:lnTo>
                    <a:pt x="548" y="765"/>
                  </a:lnTo>
                  <a:lnTo>
                    <a:pt x="516" y="765"/>
                  </a:lnTo>
                  <a:lnTo>
                    <a:pt x="487" y="741"/>
                  </a:lnTo>
                  <a:lnTo>
                    <a:pt x="453" y="728"/>
                  </a:lnTo>
                  <a:lnTo>
                    <a:pt x="423" y="706"/>
                  </a:lnTo>
                  <a:lnTo>
                    <a:pt x="389" y="694"/>
                  </a:lnTo>
                  <a:lnTo>
                    <a:pt x="357" y="635"/>
                  </a:lnTo>
                  <a:lnTo>
                    <a:pt x="359" y="563"/>
                  </a:lnTo>
                  <a:lnTo>
                    <a:pt x="376" y="506"/>
                  </a:lnTo>
                  <a:lnTo>
                    <a:pt x="395" y="447"/>
                  </a:lnTo>
                  <a:lnTo>
                    <a:pt x="409" y="434"/>
                  </a:lnTo>
                  <a:lnTo>
                    <a:pt x="428" y="412"/>
                  </a:lnTo>
                  <a:lnTo>
                    <a:pt x="444" y="398"/>
                  </a:lnTo>
                  <a:lnTo>
                    <a:pt x="475" y="386"/>
                  </a:lnTo>
                  <a:lnTo>
                    <a:pt x="540" y="377"/>
                  </a:lnTo>
                  <a:lnTo>
                    <a:pt x="618" y="398"/>
                  </a:lnTo>
                  <a:lnTo>
                    <a:pt x="686" y="424"/>
                  </a:lnTo>
                  <a:lnTo>
                    <a:pt x="730" y="445"/>
                  </a:lnTo>
                  <a:lnTo>
                    <a:pt x="749" y="469"/>
                  </a:lnTo>
                  <a:lnTo>
                    <a:pt x="779" y="486"/>
                  </a:lnTo>
                  <a:lnTo>
                    <a:pt x="796" y="520"/>
                  </a:lnTo>
                  <a:lnTo>
                    <a:pt x="812" y="543"/>
                  </a:lnTo>
                  <a:lnTo>
                    <a:pt x="826" y="568"/>
                  </a:lnTo>
                  <a:lnTo>
                    <a:pt x="826" y="593"/>
                  </a:lnTo>
                  <a:lnTo>
                    <a:pt x="826" y="613"/>
                  </a:lnTo>
                  <a:lnTo>
                    <a:pt x="807" y="627"/>
                  </a:lnTo>
                  <a:lnTo>
                    <a:pt x="790" y="638"/>
                  </a:lnTo>
                  <a:lnTo>
                    <a:pt x="761" y="645"/>
                  </a:lnTo>
                  <a:lnTo>
                    <a:pt x="728" y="634"/>
                  </a:lnTo>
                  <a:lnTo>
                    <a:pt x="695" y="636"/>
                  </a:lnTo>
                  <a:lnTo>
                    <a:pt x="663" y="625"/>
                  </a:lnTo>
                  <a:lnTo>
                    <a:pt x="616" y="610"/>
                  </a:lnTo>
                  <a:lnTo>
                    <a:pt x="599" y="587"/>
                  </a:lnTo>
                  <a:lnTo>
                    <a:pt x="568" y="576"/>
                  </a:lnTo>
                  <a:lnTo>
                    <a:pt x="537" y="519"/>
                  </a:lnTo>
                  <a:lnTo>
                    <a:pt x="537" y="447"/>
                  </a:lnTo>
                  <a:lnTo>
                    <a:pt x="556" y="377"/>
                  </a:lnTo>
                  <a:lnTo>
                    <a:pt x="570" y="317"/>
                  </a:lnTo>
                  <a:lnTo>
                    <a:pt x="587" y="302"/>
                  </a:lnTo>
                  <a:lnTo>
                    <a:pt x="606" y="282"/>
                  </a:lnTo>
                  <a:lnTo>
                    <a:pt x="618" y="270"/>
                  </a:lnTo>
                  <a:lnTo>
                    <a:pt x="655" y="260"/>
                  </a:lnTo>
                  <a:lnTo>
                    <a:pt x="718" y="245"/>
                  </a:lnTo>
                  <a:lnTo>
                    <a:pt x="781" y="260"/>
                  </a:lnTo>
                  <a:lnTo>
                    <a:pt x="846" y="284"/>
                  </a:lnTo>
                  <a:lnTo>
                    <a:pt x="911" y="305"/>
                  </a:lnTo>
                  <a:lnTo>
                    <a:pt x="957" y="356"/>
                  </a:lnTo>
                  <a:lnTo>
                    <a:pt x="991" y="416"/>
                  </a:lnTo>
                  <a:lnTo>
                    <a:pt x="1005" y="472"/>
                  </a:lnTo>
                  <a:lnTo>
                    <a:pt x="987" y="520"/>
                  </a:lnTo>
                  <a:lnTo>
                    <a:pt x="939" y="534"/>
                  </a:lnTo>
                  <a:lnTo>
                    <a:pt x="861" y="518"/>
                  </a:lnTo>
                  <a:lnTo>
                    <a:pt x="794" y="486"/>
                  </a:lnTo>
                  <a:lnTo>
                    <a:pt x="730" y="445"/>
                  </a:lnTo>
                  <a:lnTo>
                    <a:pt x="700" y="388"/>
                  </a:lnTo>
                  <a:lnTo>
                    <a:pt x="700" y="317"/>
                  </a:lnTo>
                  <a:lnTo>
                    <a:pt x="700" y="247"/>
                  </a:lnTo>
                  <a:lnTo>
                    <a:pt x="734" y="197"/>
                  </a:lnTo>
                  <a:lnTo>
                    <a:pt x="751" y="174"/>
                  </a:lnTo>
                  <a:lnTo>
                    <a:pt x="767" y="151"/>
                  </a:lnTo>
                  <a:lnTo>
                    <a:pt x="801" y="144"/>
                  </a:lnTo>
                  <a:lnTo>
                    <a:pt x="817" y="131"/>
                  </a:lnTo>
                  <a:lnTo>
                    <a:pt x="896" y="129"/>
                  </a:lnTo>
                  <a:lnTo>
                    <a:pt x="961" y="144"/>
                  </a:lnTo>
                  <a:lnTo>
                    <a:pt x="1028" y="166"/>
                  </a:lnTo>
                  <a:lnTo>
                    <a:pt x="1088" y="204"/>
                  </a:lnTo>
                  <a:lnTo>
                    <a:pt x="1120" y="238"/>
                  </a:lnTo>
                  <a:lnTo>
                    <a:pt x="1167" y="299"/>
                  </a:lnTo>
                  <a:lnTo>
                    <a:pt x="1184" y="343"/>
                  </a:lnTo>
                  <a:lnTo>
                    <a:pt x="1167" y="391"/>
                  </a:lnTo>
                  <a:lnTo>
                    <a:pt x="1122" y="405"/>
                  </a:lnTo>
                  <a:lnTo>
                    <a:pt x="1040" y="378"/>
                  </a:lnTo>
                  <a:lnTo>
                    <a:pt x="957" y="356"/>
                  </a:lnTo>
                  <a:lnTo>
                    <a:pt x="911" y="305"/>
                  </a:lnTo>
                  <a:lnTo>
                    <a:pt x="880" y="258"/>
                  </a:lnTo>
                  <a:lnTo>
                    <a:pt x="864" y="189"/>
                  </a:lnTo>
                  <a:lnTo>
                    <a:pt x="883" y="117"/>
                  </a:lnTo>
                  <a:lnTo>
                    <a:pt x="910" y="69"/>
                  </a:lnTo>
                  <a:lnTo>
                    <a:pt x="932" y="47"/>
                  </a:lnTo>
                  <a:lnTo>
                    <a:pt x="965" y="37"/>
                  </a:lnTo>
                  <a:lnTo>
                    <a:pt x="995" y="26"/>
                  </a:lnTo>
                  <a:lnTo>
                    <a:pt x="1059" y="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35" name="Oval 32">
              <a:extLst>
                <a:ext uri="{FF2B5EF4-FFF2-40B4-BE49-F238E27FC236}">
                  <a16:creationId xmlns:a16="http://schemas.microsoft.com/office/drawing/2014/main" id="{83AA5C16-CEE8-7BA2-639A-210185244719}"/>
                </a:ext>
              </a:extLst>
            </p:cNvPr>
            <p:cNvSpPr>
              <a:spLocks noChangeArrowheads="1"/>
            </p:cNvSpPr>
            <p:nvPr/>
          </p:nvSpPr>
          <p:spPr bwMode="auto">
            <a:xfrm>
              <a:off x="849313" y="4354513"/>
              <a:ext cx="1636712" cy="1624012"/>
            </a:xfrm>
            <a:prstGeom prst="ellipse">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6" name="Oval 33">
              <a:extLst>
                <a:ext uri="{FF2B5EF4-FFF2-40B4-BE49-F238E27FC236}">
                  <a16:creationId xmlns:a16="http://schemas.microsoft.com/office/drawing/2014/main" id="{308ECDAF-D890-1BCF-ACEB-21F48ED9D826}"/>
                </a:ext>
              </a:extLst>
            </p:cNvPr>
            <p:cNvSpPr>
              <a:spLocks noChangeArrowheads="1"/>
            </p:cNvSpPr>
            <p:nvPr/>
          </p:nvSpPr>
          <p:spPr bwMode="auto">
            <a:xfrm>
              <a:off x="1323975" y="4624388"/>
              <a:ext cx="192087" cy="193675"/>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7" name="Oval 34">
              <a:extLst>
                <a:ext uri="{FF2B5EF4-FFF2-40B4-BE49-F238E27FC236}">
                  <a16:creationId xmlns:a16="http://schemas.microsoft.com/office/drawing/2014/main" id="{08A8FCE5-D433-B0D7-5DB1-7FBE28CF3150}"/>
                </a:ext>
              </a:extLst>
            </p:cNvPr>
            <p:cNvSpPr>
              <a:spLocks noChangeArrowheads="1"/>
            </p:cNvSpPr>
            <p:nvPr/>
          </p:nvSpPr>
          <p:spPr bwMode="auto">
            <a:xfrm>
              <a:off x="1709738" y="4557713"/>
              <a:ext cx="192087" cy="193675"/>
            </a:xfrm>
            <a:prstGeom prst="ellipse">
              <a:avLst/>
            </a:prstGeom>
            <a:solidFill>
              <a:srgbClr val="3366FF"/>
            </a:solidFill>
            <a:ln w="9525">
              <a:solidFill>
                <a:schemeClr val="tx1"/>
              </a:solidFill>
              <a:round/>
              <a:headEnd/>
              <a:tailEnd/>
            </a:ln>
            <a:effectLst/>
          </p:spPr>
          <p:txBody>
            <a:bodyPr wrap="none" anchor="ctr"/>
            <a:lstStyle/>
            <a:p>
              <a:endParaRPr lang="en-US"/>
            </a:p>
          </p:txBody>
        </p:sp>
        <p:sp>
          <p:nvSpPr>
            <p:cNvPr id="38" name="Oval 35">
              <a:extLst>
                <a:ext uri="{FF2B5EF4-FFF2-40B4-BE49-F238E27FC236}">
                  <a16:creationId xmlns:a16="http://schemas.microsoft.com/office/drawing/2014/main" id="{2BA15AE5-F481-21E6-DD0B-229591A31893}"/>
                </a:ext>
              </a:extLst>
            </p:cNvPr>
            <p:cNvSpPr>
              <a:spLocks noChangeArrowheads="1"/>
            </p:cNvSpPr>
            <p:nvPr/>
          </p:nvSpPr>
          <p:spPr bwMode="auto">
            <a:xfrm>
              <a:off x="1644650" y="4932363"/>
              <a:ext cx="192087" cy="193675"/>
            </a:xfrm>
            <a:prstGeom prst="ellipse">
              <a:avLst/>
            </a:prstGeom>
            <a:solidFill>
              <a:srgbClr val="008000"/>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39" name="Oval 36">
              <a:extLst>
                <a:ext uri="{FF2B5EF4-FFF2-40B4-BE49-F238E27FC236}">
                  <a16:creationId xmlns:a16="http://schemas.microsoft.com/office/drawing/2014/main" id="{583647B5-0788-2328-43BD-E277E5999AA6}"/>
                </a:ext>
              </a:extLst>
            </p:cNvPr>
            <p:cNvSpPr>
              <a:spLocks noChangeArrowheads="1"/>
            </p:cNvSpPr>
            <p:nvPr/>
          </p:nvSpPr>
          <p:spPr bwMode="auto">
            <a:xfrm>
              <a:off x="2133600" y="4918075"/>
              <a:ext cx="192087" cy="193675"/>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0" name="Oval 37">
              <a:extLst>
                <a:ext uri="{FF2B5EF4-FFF2-40B4-BE49-F238E27FC236}">
                  <a16:creationId xmlns:a16="http://schemas.microsoft.com/office/drawing/2014/main" id="{0075905B-8FFD-8FD8-491E-9EB2802D949B}"/>
                </a:ext>
              </a:extLst>
            </p:cNvPr>
            <p:cNvSpPr>
              <a:spLocks noChangeArrowheads="1"/>
            </p:cNvSpPr>
            <p:nvPr/>
          </p:nvSpPr>
          <p:spPr bwMode="auto">
            <a:xfrm>
              <a:off x="1076325" y="5006975"/>
              <a:ext cx="192087" cy="193675"/>
            </a:xfrm>
            <a:prstGeom prst="ellipse">
              <a:avLst/>
            </a:prstGeom>
            <a:solidFill>
              <a:srgbClr val="3366FF"/>
            </a:solidFill>
            <a:ln w="9525">
              <a:solidFill>
                <a:schemeClr val="tx1"/>
              </a:solidFill>
              <a:round/>
              <a:headEnd/>
              <a:tailEnd/>
            </a:ln>
            <a:effectLst/>
          </p:spPr>
          <p:txBody>
            <a:bodyPr wrap="none" anchor="ctr"/>
            <a:lstStyle/>
            <a:p>
              <a:endParaRPr lang="en-US"/>
            </a:p>
          </p:txBody>
        </p:sp>
        <p:sp>
          <p:nvSpPr>
            <p:cNvPr id="41" name="Oval 38">
              <a:extLst>
                <a:ext uri="{FF2B5EF4-FFF2-40B4-BE49-F238E27FC236}">
                  <a16:creationId xmlns:a16="http://schemas.microsoft.com/office/drawing/2014/main" id="{FA7F7BED-48B1-6938-0C89-EE25D8DB1A47}"/>
                </a:ext>
              </a:extLst>
            </p:cNvPr>
            <p:cNvSpPr>
              <a:spLocks noChangeArrowheads="1"/>
            </p:cNvSpPr>
            <p:nvPr/>
          </p:nvSpPr>
          <p:spPr bwMode="auto">
            <a:xfrm>
              <a:off x="1347788" y="5559425"/>
              <a:ext cx="192087" cy="193675"/>
            </a:xfrm>
            <a:prstGeom prst="ellipse">
              <a:avLst/>
            </a:prstGeom>
            <a:solidFill>
              <a:srgbClr val="008000"/>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2" name="Oval 39">
              <a:extLst>
                <a:ext uri="{FF2B5EF4-FFF2-40B4-BE49-F238E27FC236}">
                  <a16:creationId xmlns:a16="http://schemas.microsoft.com/office/drawing/2014/main" id="{F420BFC9-5890-F06A-88EA-42B3D3637187}"/>
                </a:ext>
              </a:extLst>
            </p:cNvPr>
            <p:cNvSpPr>
              <a:spLocks noChangeArrowheads="1"/>
            </p:cNvSpPr>
            <p:nvPr/>
          </p:nvSpPr>
          <p:spPr bwMode="auto">
            <a:xfrm>
              <a:off x="1577975" y="5314950"/>
              <a:ext cx="192087" cy="193675"/>
            </a:xfrm>
            <a:prstGeom prst="ellipse">
              <a:avLst/>
            </a:prstGeom>
            <a:solidFill>
              <a:srgbClr val="FF0000"/>
            </a:solidFill>
            <a:ln w="9525">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3" name="Oval 40">
              <a:extLst>
                <a:ext uri="{FF2B5EF4-FFF2-40B4-BE49-F238E27FC236}">
                  <a16:creationId xmlns:a16="http://schemas.microsoft.com/office/drawing/2014/main" id="{048D3912-BB85-D8C4-7E7E-C944C3E66192}"/>
                </a:ext>
              </a:extLst>
            </p:cNvPr>
            <p:cNvSpPr>
              <a:spLocks noChangeArrowheads="1"/>
            </p:cNvSpPr>
            <p:nvPr/>
          </p:nvSpPr>
          <p:spPr bwMode="auto">
            <a:xfrm>
              <a:off x="2003425" y="5380038"/>
              <a:ext cx="192087" cy="193675"/>
            </a:xfrm>
            <a:prstGeom prst="ellipse">
              <a:avLst/>
            </a:prstGeom>
            <a:solidFill>
              <a:srgbClr val="3366FF"/>
            </a:solidFill>
            <a:ln w="9525">
              <a:solidFill>
                <a:schemeClr val="tx1"/>
              </a:solidFill>
              <a:round/>
              <a:headEnd/>
              <a:tailEnd/>
            </a:ln>
            <a:effectLst/>
          </p:spPr>
          <p:txBody>
            <a:bodyPr wrap="none" anchor="ctr"/>
            <a:lstStyle/>
            <a:p>
              <a:endParaRPr lang="en-US"/>
            </a:p>
          </p:txBody>
        </p:sp>
        <p:sp>
          <p:nvSpPr>
            <p:cNvPr id="44" name="Freeform 41">
              <a:extLst>
                <a:ext uri="{FF2B5EF4-FFF2-40B4-BE49-F238E27FC236}">
                  <a16:creationId xmlns:a16="http://schemas.microsoft.com/office/drawing/2014/main" id="{72F54572-660E-1805-9A28-68DB3F1CD925}"/>
                </a:ext>
              </a:extLst>
            </p:cNvPr>
            <p:cNvSpPr>
              <a:spLocks noChangeArrowheads="1"/>
            </p:cNvSpPr>
            <p:nvPr/>
          </p:nvSpPr>
          <p:spPr bwMode="auto">
            <a:xfrm rot="12299718">
              <a:off x="947738" y="5357813"/>
              <a:ext cx="301625" cy="261937"/>
            </a:xfrm>
            <a:custGeom>
              <a:avLst/>
              <a:gdLst>
                <a:gd name="T0" fmla="*/ 19 w 1185"/>
                <a:gd name="T1" fmla="*/ 853 h 950"/>
                <a:gd name="T2" fmla="*/ 19 w 1185"/>
                <a:gd name="T3" fmla="*/ 724 h 950"/>
                <a:gd name="T4" fmla="*/ 50 w 1185"/>
                <a:gd name="T5" fmla="*/ 665 h 950"/>
                <a:gd name="T6" fmla="*/ 99 w 1185"/>
                <a:gd name="T7" fmla="*/ 633 h 950"/>
                <a:gd name="T8" fmla="*/ 198 w 1185"/>
                <a:gd name="T9" fmla="*/ 619 h 950"/>
                <a:gd name="T10" fmla="*/ 343 w 1185"/>
                <a:gd name="T11" fmla="*/ 656 h 950"/>
                <a:gd name="T12" fmla="*/ 436 w 1185"/>
                <a:gd name="T13" fmla="*/ 741 h 950"/>
                <a:gd name="T14" fmla="*/ 487 w 1185"/>
                <a:gd name="T15" fmla="*/ 859 h 950"/>
                <a:gd name="T16" fmla="*/ 403 w 1185"/>
                <a:gd name="T17" fmla="*/ 908 h 950"/>
                <a:gd name="T18" fmla="*/ 260 w 1185"/>
                <a:gd name="T19" fmla="*/ 858 h 950"/>
                <a:gd name="T20" fmla="*/ 179 w 1185"/>
                <a:gd name="T21" fmla="*/ 761 h 950"/>
                <a:gd name="T22" fmla="*/ 181 w 1185"/>
                <a:gd name="T23" fmla="*/ 631 h 950"/>
                <a:gd name="T24" fmla="*/ 213 w 1185"/>
                <a:gd name="T25" fmla="*/ 549 h 950"/>
                <a:gd name="T26" fmla="*/ 260 w 1185"/>
                <a:gd name="T27" fmla="*/ 514 h 950"/>
                <a:gd name="T28" fmla="*/ 376 w 1185"/>
                <a:gd name="T29" fmla="*/ 494 h 950"/>
                <a:gd name="T30" fmla="*/ 522 w 1185"/>
                <a:gd name="T31" fmla="*/ 540 h 950"/>
                <a:gd name="T32" fmla="*/ 614 w 1185"/>
                <a:gd name="T33" fmla="*/ 623 h 950"/>
                <a:gd name="T34" fmla="*/ 665 w 1185"/>
                <a:gd name="T35" fmla="*/ 730 h 950"/>
                <a:gd name="T36" fmla="*/ 613 w 1185"/>
                <a:gd name="T37" fmla="*/ 775 h 950"/>
                <a:gd name="T38" fmla="*/ 548 w 1185"/>
                <a:gd name="T39" fmla="*/ 765 h 950"/>
                <a:gd name="T40" fmla="*/ 487 w 1185"/>
                <a:gd name="T41" fmla="*/ 741 h 950"/>
                <a:gd name="T42" fmla="*/ 423 w 1185"/>
                <a:gd name="T43" fmla="*/ 706 h 950"/>
                <a:gd name="T44" fmla="*/ 357 w 1185"/>
                <a:gd name="T45" fmla="*/ 635 h 950"/>
                <a:gd name="T46" fmla="*/ 376 w 1185"/>
                <a:gd name="T47" fmla="*/ 506 h 950"/>
                <a:gd name="T48" fmla="*/ 409 w 1185"/>
                <a:gd name="T49" fmla="*/ 434 h 950"/>
                <a:gd name="T50" fmla="*/ 444 w 1185"/>
                <a:gd name="T51" fmla="*/ 398 h 950"/>
                <a:gd name="T52" fmla="*/ 540 w 1185"/>
                <a:gd name="T53" fmla="*/ 377 h 950"/>
                <a:gd name="T54" fmla="*/ 686 w 1185"/>
                <a:gd name="T55" fmla="*/ 424 h 950"/>
                <a:gd name="T56" fmla="*/ 749 w 1185"/>
                <a:gd name="T57" fmla="*/ 469 h 950"/>
                <a:gd name="T58" fmla="*/ 796 w 1185"/>
                <a:gd name="T59" fmla="*/ 520 h 950"/>
                <a:gd name="T60" fmla="*/ 826 w 1185"/>
                <a:gd name="T61" fmla="*/ 568 h 950"/>
                <a:gd name="T62" fmla="*/ 826 w 1185"/>
                <a:gd name="T63" fmla="*/ 613 h 950"/>
                <a:gd name="T64" fmla="*/ 790 w 1185"/>
                <a:gd name="T65" fmla="*/ 638 h 950"/>
                <a:gd name="T66" fmla="*/ 728 w 1185"/>
                <a:gd name="T67" fmla="*/ 634 h 950"/>
                <a:gd name="T68" fmla="*/ 663 w 1185"/>
                <a:gd name="T69" fmla="*/ 625 h 950"/>
                <a:gd name="T70" fmla="*/ 599 w 1185"/>
                <a:gd name="T71" fmla="*/ 587 h 950"/>
                <a:gd name="T72" fmla="*/ 537 w 1185"/>
                <a:gd name="T73" fmla="*/ 519 h 950"/>
                <a:gd name="T74" fmla="*/ 556 w 1185"/>
                <a:gd name="T75" fmla="*/ 377 h 950"/>
                <a:gd name="T76" fmla="*/ 587 w 1185"/>
                <a:gd name="T77" fmla="*/ 302 h 950"/>
                <a:gd name="T78" fmla="*/ 618 w 1185"/>
                <a:gd name="T79" fmla="*/ 270 h 950"/>
                <a:gd name="T80" fmla="*/ 718 w 1185"/>
                <a:gd name="T81" fmla="*/ 245 h 950"/>
                <a:gd name="T82" fmla="*/ 846 w 1185"/>
                <a:gd name="T83" fmla="*/ 284 h 950"/>
                <a:gd name="T84" fmla="*/ 957 w 1185"/>
                <a:gd name="T85" fmla="*/ 356 h 950"/>
                <a:gd name="T86" fmla="*/ 1005 w 1185"/>
                <a:gd name="T87" fmla="*/ 472 h 950"/>
                <a:gd name="T88" fmla="*/ 939 w 1185"/>
                <a:gd name="T89" fmla="*/ 534 h 950"/>
                <a:gd name="T90" fmla="*/ 794 w 1185"/>
                <a:gd name="T91" fmla="*/ 486 h 950"/>
                <a:gd name="T92" fmla="*/ 700 w 1185"/>
                <a:gd name="T93" fmla="*/ 388 h 950"/>
                <a:gd name="T94" fmla="*/ 700 w 1185"/>
                <a:gd name="T95" fmla="*/ 247 h 950"/>
                <a:gd name="T96" fmla="*/ 751 w 1185"/>
                <a:gd name="T97" fmla="*/ 174 h 950"/>
                <a:gd name="T98" fmla="*/ 801 w 1185"/>
                <a:gd name="T99" fmla="*/ 144 h 950"/>
                <a:gd name="T100" fmla="*/ 896 w 1185"/>
                <a:gd name="T101" fmla="*/ 129 h 950"/>
                <a:gd name="T102" fmla="*/ 1028 w 1185"/>
                <a:gd name="T103" fmla="*/ 166 h 950"/>
                <a:gd name="T104" fmla="*/ 1120 w 1185"/>
                <a:gd name="T105" fmla="*/ 238 h 950"/>
                <a:gd name="T106" fmla="*/ 1184 w 1185"/>
                <a:gd name="T107" fmla="*/ 343 h 950"/>
                <a:gd name="T108" fmla="*/ 1122 w 1185"/>
                <a:gd name="T109" fmla="*/ 405 h 950"/>
                <a:gd name="T110" fmla="*/ 957 w 1185"/>
                <a:gd name="T111" fmla="*/ 356 h 950"/>
                <a:gd name="T112" fmla="*/ 880 w 1185"/>
                <a:gd name="T113" fmla="*/ 258 h 950"/>
                <a:gd name="T114" fmla="*/ 883 w 1185"/>
                <a:gd name="T115" fmla="*/ 117 h 950"/>
                <a:gd name="T116" fmla="*/ 932 w 1185"/>
                <a:gd name="T117" fmla="*/ 47 h 950"/>
                <a:gd name="T118" fmla="*/ 995 w 1185"/>
                <a:gd name="T119" fmla="*/ 26 h 9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85" h="950">
                  <a:moveTo>
                    <a:pt x="33" y="949"/>
                  </a:moveTo>
                  <a:lnTo>
                    <a:pt x="19" y="853"/>
                  </a:lnTo>
                  <a:lnTo>
                    <a:pt x="0" y="786"/>
                  </a:lnTo>
                  <a:lnTo>
                    <a:pt x="19" y="724"/>
                  </a:lnTo>
                  <a:lnTo>
                    <a:pt x="33" y="688"/>
                  </a:lnTo>
                  <a:lnTo>
                    <a:pt x="50" y="665"/>
                  </a:lnTo>
                  <a:lnTo>
                    <a:pt x="68" y="640"/>
                  </a:lnTo>
                  <a:lnTo>
                    <a:pt x="99" y="633"/>
                  </a:lnTo>
                  <a:lnTo>
                    <a:pt x="134" y="621"/>
                  </a:lnTo>
                  <a:lnTo>
                    <a:pt x="198" y="619"/>
                  </a:lnTo>
                  <a:lnTo>
                    <a:pt x="277" y="636"/>
                  </a:lnTo>
                  <a:lnTo>
                    <a:pt x="343" y="656"/>
                  </a:lnTo>
                  <a:lnTo>
                    <a:pt x="389" y="694"/>
                  </a:lnTo>
                  <a:lnTo>
                    <a:pt x="436" y="741"/>
                  </a:lnTo>
                  <a:lnTo>
                    <a:pt x="467" y="799"/>
                  </a:lnTo>
                  <a:lnTo>
                    <a:pt x="487" y="859"/>
                  </a:lnTo>
                  <a:lnTo>
                    <a:pt x="468" y="893"/>
                  </a:lnTo>
                  <a:lnTo>
                    <a:pt x="403" y="908"/>
                  </a:lnTo>
                  <a:lnTo>
                    <a:pt x="342" y="893"/>
                  </a:lnTo>
                  <a:lnTo>
                    <a:pt x="260" y="858"/>
                  </a:lnTo>
                  <a:lnTo>
                    <a:pt x="212" y="820"/>
                  </a:lnTo>
                  <a:lnTo>
                    <a:pt x="179" y="761"/>
                  </a:lnTo>
                  <a:lnTo>
                    <a:pt x="164" y="690"/>
                  </a:lnTo>
                  <a:lnTo>
                    <a:pt x="181" y="631"/>
                  </a:lnTo>
                  <a:lnTo>
                    <a:pt x="213" y="572"/>
                  </a:lnTo>
                  <a:lnTo>
                    <a:pt x="213" y="549"/>
                  </a:lnTo>
                  <a:lnTo>
                    <a:pt x="246" y="527"/>
                  </a:lnTo>
                  <a:lnTo>
                    <a:pt x="260" y="514"/>
                  </a:lnTo>
                  <a:lnTo>
                    <a:pt x="294" y="504"/>
                  </a:lnTo>
                  <a:lnTo>
                    <a:pt x="376" y="494"/>
                  </a:lnTo>
                  <a:lnTo>
                    <a:pt x="443" y="517"/>
                  </a:lnTo>
                  <a:lnTo>
                    <a:pt x="522" y="540"/>
                  </a:lnTo>
                  <a:lnTo>
                    <a:pt x="568" y="576"/>
                  </a:lnTo>
                  <a:lnTo>
                    <a:pt x="614" y="623"/>
                  </a:lnTo>
                  <a:lnTo>
                    <a:pt x="649" y="672"/>
                  </a:lnTo>
                  <a:lnTo>
                    <a:pt x="665" y="730"/>
                  </a:lnTo>
                  <a:lnTo>
                    <a:pt x="647" y="765"/>
                  </a:lnTo>
                  <a:lnTo>
                    <a:pt x="613" y="775"/>
                  </a:lnTo>
                  <a:lnTo>
                    <a:pt x="580" y="774"/>
                  </a:lnTo>
                  <a:lnTo>
                    <a:pt x="548" y="765"/>
                  </a:lnTo>
                  <a:lnTo>
                    <a:pt x="516" y="765"/>
                  </a:lnTo>
                  <a:lnTo>
                    <a:pt x="487" y="741"/>
                  </a:lnTo>
                  <a:lnTo>
                    <a:pt x="453" y="728"/>
                  </a:lnTo>
                  <a:lnTo>
                    <a:pt x="423" y="706"/>
                  </a:lnTo>
                  <a:lnTo>
                    <a:pt x="389" y="694"/>
                  </a:lnTo>
                  <a:lnTo>
                    <a:pt x="357" y="635"/>
                  </a:lnTo>
                  <a:lnTo>
                    <a:pt x="359" y="563"/>
                  </a:lnTo>
                  <a:lnTo>
                    <a:pt x="376" y="506"/>
                  </a:lnTo>
                  <a:lnTo>
                    <a:pt x="395" y="447"/>
                  </a:lnTo>
                  <a:lnTo>
                    <a:pt x="409" y="434"/>
                  </a:lnTo>
                  <a:lnTo>
                    <a:pt x="428" y="412"/>
                  </a:lnTo>
                  <a:lnTo>
                    <a:pt x="444" y="398"/>
                  </a:lnTo>
                  <a:lnTo>
                    <a:pt x="475" y="386"/>
                  </a:lnTo>
                  <a:lnTo>
                    <a:pt x="540" y="377"/>
                  </a:lnTo>
                  <a:lnTo>
                    <a:pt x="618" y="398"/>
                  </a:lnTo>
                  <a:lnTo>
                    <a:pt x="686" y="424"/>
                  </a:lnTo>
                  <a:lnTo>
                    <a:pt x="730" y="445"/>
                  </a:lnTo>
                  <a:lnTo>
                    <a:pt x="749" y="469"/>
                  </a:lnTo>
                  <a:lnTo>
                    <a:pt x="779" y="486"/>
                  </a:lnTo>
                  <a:lnTo>
                    <a:pt x="796" y="520"/>
                  </a:lnTo>
                  <a:lnTo>
                    <a:pt x="812" y="543"/>
                  </a:lnTo>
                  <a:lnTo>
                    <a:pt x="826" y="568"/>
                  </a:lnTo>
                  <a:lnTo>
                    <a:pt x="826" y="593"/>
                  </a:lnTo>
                  <a:lnTo>
                    <a:pt x="826" y="613"/>
                  </a:lnTo>
                  <a:lnTo>
                    <a:pt x="807" y="627"/>
                  </a:lnTo>
                  <a:lnTo>
                    <a:pt x="790" y="638"/>
                  </a:lnTo>
                  <a:lnTo>
                    <a:pt x="761" y="645"/>
                  </a:lnTo>
                  <a:lnTo>
                    <a:pt x="728" y="634"/>
                  </a:lnTo>
                  <a:lnTo>
                    <a:pt x="695" y="636"/>
                  </a:lnTo>
                  <a:lnTo>
                    <a:pt x="663" y="625"/>
                  </a:lnTo>
                  <a:lnTo>
                    <a:pt x="616" y="610"/>
                  </a:lnTo>
                  <a:lnTo>
                    <a:pt x="599" y="587"/>
                  </a:lnTo>
                  <a:lnTo>
                    <a:pt x="568" y="576"/>
                  </a:lnTo>
                  <a:lnTo>
                    <a:pt x="537" y="519"/>
                  </a:lnTo>
                  <a:lnTo>
                    <a:pt x="537" y="447"/>
                  </a:lnTo>
                  <a:lnTo>
                    <a:pt x="556" y="377"/>
                  </a:lnTo>
                  <a:lnTo>
                    <a:pt x="570" y="317"/>
                  </a:lnTo>
                  <a:lnTo>
                    <a:pt x="587" y="302"/>
                  </a:lnTo>
                  <a:lnTo>
                    <a:pt x="606" y="282"/>
                  </a:lnTo>
                  <a:lnTo>
                    <a:pt x="618" y="270"/>
                  </a:lnTo>
                  <a:lnTo>
                    <a:pt x="655" y="260"/>
                  </a:lnTo>
                  <a:lnTo>
                    <a:pt x="718" y="245"/>
                  </a:lnTo>
                  <a:lnTo>
                    <a:pt x="781" y="260"/>
                  </a:lnTo>
                  <a:lnTo>
                    <a:pt x="846" y="284"/>
                  </a:lnTo>
                  <a:lnTo>
                    <a:pt x="911" y="305"/>
                  </a:lnTo>
                  <a:lnTo>
                    <a:pt x="957" y="356"/>
                  </a:lnTo>
                  <a:lnTo>
                    <a:pt x="991" y="416"/>
                  </a:lnTo>
                  <a:lnTo>
                    <a:pt x="1005" y="472"/>
                  </a:lnTo>
                  <a:lnTo>
                    <a:pt x="987" y="520"/>
                  </a:lnTo>
                  <a:lnTo>
                    <a:pt x="939" y="534"/>
                  </a:lnTo>
                  <a:lnTo>
                    <a:pt x="861" y="518"/>
                  </a:lnTo>
                  <a:lnTo>
                    <a:pt x="794" y="486"/>
                  </a:lnTo>
                  <a:lnTo>
                    <a:pt x="730" y="445"/>
                  </a:lnTo>
                  <a:lnTo>
                    <a:pt x="700" y="388"/>
                  </a:lnTo>
                  <a:lnTo>
                    <a:pt x="700" y="317"/>
                  </a:lnTo>
                  <a:lnTo>
                    <a:pt x="700" y="247"/>
                  </a:lnTo>
                  <a:lnTo>
                    <a:pt x="734" y="197"/>
                  </a:lnTo>
                  <a:lnTo>
                    <a:pt x="751" y="174"/>
                  </a:lnTo>
                  <a:lnTo>
                    <a:pt x="767" y="151"/>
                  </a:lnTo>
                  <a:lnTo>
                    <a:pt x="801" y="144"/>
                  </a:lnTo>
                  <a:lnTo>
                    <a:pt x="817" y="131"/>
                  </a:lnTo>
                  <a:lnTo>
                    <a:pt x="896" y="129"/>
                  </a:lnTo>
                  <a:lnTo>
                    <a:pt x="961" y="144"/>
                  </a:lnTo>
                  <a:lnTo>
                    <a:pt x="1028" y="166"/>
                  </a:lnTo>
                  <a:lnTo>
                    <a:pt x="1088" y="204"/>
                  </a:lnTo>
                  <a:lnTo>
                    <a:pt x="1120" y="238"/>
                  </a:lnTo>
                  <a:lnTo>
                    <a:pt x="1167" y="299"/>
                  </a:lnTo>
                  <a:lnTo>
                    <a:pt x="1184" y="343"/>
                  </a:lnTo>
                  <a:lnTo>
                    <a:pt x="1167" y="391"/>
                  </a:lnTo>
                  <a:lnTo>
                    <a:pt x="1122" y="405"/>
                  </a:lnTo>
                  <a:lnTo>
                    <a:pt x="1040" y="378"/>
                  </a:lnTo>
                  <a:lnTo>
                    <a:pt x="957" y="356"/>
                  </a:lnTo>
                  <a:lnTo>
                    <a:pt x="911" y="305"/>
                  </a:lnTo>
                  <a:lnTo>
                    <a:pt x="880" y="258"/>
                  </a:lnTo>
                  <a:lnTo>
                    <a:pt x="864" y="189"/>
                  </a:lnTo>
                  <a:lnTo>
                    <a:pt x="883" y="117"/>
                  </a:lnTo>
                  <a:lnTo>
                    <a:pt x="910" y="69"/>
                  </a:lnTo>
                  <a:lnTo>
                    <a:pt x="932" y="47"/>
                  </a:lnTo>
                  <a:lnTo>
                    <a:pt x="965" y="37"/>
                  </a:lnTo>
                  <a:lnTo>
                    <a:pt x="995" y="26"/>
                  </a:lnTo>
                  <a:lnTo>
                    <a:pt x="1059" y="0"/>
                  </a:lnTo>
                </a:path>
              </a:pathLst>
            </a:custGeom>
            <a:noFill/>
            <a:ln w="254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sp>
        <p:nvSpPr>
          <p:cNvPr id="45" name="Text Box 42">
            <a:extLst>
              <a:ext uri="{FF2B5EF4-FFF2-40B4-BE49-F238E27FC236}">
                <a16:creationId xmlns:a16="http://schemas.microsoft.com/office/drawing/2014/main" id="{7544B774-F068-49DE-91A7-064F21E909B0}"/>
              </a:ext>
            </a:extLst>
          </p:cNvPr>
          <p:cNvSpPr txBox="1">
            <a:spLocks noChangeArrowheads="1"/>
          </p:cNvSpPr>
          <p:nvPr/>
        </p:nvSpPr>
        <p:spPr bwMode="auto">
          <a:xfrm>
            <a:off x="295655" y="4414029"/>
            <a:ext cx="1756891"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1600" dirty="0"/>
              <a:t>Quarks and Gluons</a:t>
            </a:r>
          </a:p>
        </p:txBody>
      </p:sp>
      <p:sp>
        <p:nvSpPr>
          <p:cNvPr id="46" name="Rectangle 43">
            <a:extLst>
              <a:ext uri="{FF2B5EF4-FFF2-40B4-BE49-F238E27FC236}">
                <a16:creationId xmlns:a16="http://schemas.microsoft.com/office/drawing/2014/main" id="{C29CE834-1C72-3903-18C2-9F72ED44DF92}"/>
              </a:ext>
            </a:extLst>
          </p:cNvPr>
          <p:cNvSpPr>
            <a:spLocks noChangeArrowheads="1"/>
          </p:cNvSpPr>
          <p:nvPr/>
        </p:nvSpPr>
        <p:spPr bwMode="auto">
          <a:xfrm>
            <a:off x="3576507" y="3037069"/>
            <a:ext cx="1132041"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b="1" dirty="0"/>
              <a:t>0.1 – 1 </a:t>
            </a:r>
            <a:r>
              <a:rPr lang="en-US" b="1" dirty="0" err="1"/>
              <a:t>fm</a:t>
            </a:r>
            <a:endParaRPr lang="en-US" b="1" dirty="0"/>
          </a:p>
        </p:txBody>
      </p:sp>
      <p:sp>
        <p:nvSpPr>
          <p:cNvPr id="47" name="Rectangle 44">
            <a:extLst>
              <a:ext uri="{FF2B5EF4-FFF2-40B4-BE49-F238E27FC236}">
                <a16:creationId xmlns:a16="http://schemas.microsoft.com/office/drawing/2014/main" id="{A3F99745-7AC8-D4E7-5627-4ED93E30217D}"/>
              </a:ext>
            </a:extLst>
          </p:cNvPr>
          <p:cNvSpPr>
            <a:spLocks noChangeArrowheads="1"/>
          </p:cNvSpPr>
          <p:nvPr/>
        </p:nvSpPr>
        <p:spPr bwMode="auto">
          <a:xfrm>
            <a:off x="774022" y="3027861"/>
            <a:ext cx="1077539"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b="1" dirty="0"/>
              <a:t>&lt;&lt; 0.1 </a:t>
            </a:r>
            <a:r>
              <a:rPr lang="en-US" b="1" dirty="0" err="1"/>
              <a:t>fm</a:t>
            </a:r>
            <a:endParaRPr lang="en-US" b="1" dirty="0"/>
          </a:p>
        </p:txBody>
      </p:sp>
      <p:sp>
        <p:nvSpPr>
          <p:cNvPr id="48" name="AutoShape 45">
            <a:extLst>
              <a:ext uri="{FF2B5EF4-FFF2-40B4-BE49-F238E27FC236}">
                <a16:creationId xmlns:a16="http://schemas.microsoft.com/office/drawing/2014/main" id="{1EC4BF94-16C5-3AAF-A1B7-47C4303314A0}"/>
              </a:ext>
            </a:extLst>
          </p:cNvPr>
          <p:cNvSpPr>
            <a:spLocks noChangeArrowheads="1"/>
          </p:cNvSpPr>
          <p:nvPr/>
        </p:nvSpPr>
        <p:spPr bwMode="auto">
          <a:xfrm>
            <a:off x="2530648" y="3605743"/>
            <a:ext cx="3318609" cy="408859"/>
          </a:xfrm>
          <a:prstGeom prst="rightArrow">
            <a:avLst>
              <a:gd name="adj1" fmla="val 25333"/>
              <a:gd name="adj2" fmla="val 112572"/>
            </a:avLst>
          </a:prstGeom>
          <a:solidFill>
            <a:srgbClr val="FF9900"/>
          </a:solidFill>
          <a:ln w="9525">
            <a:solidFill>
              <a:srgbClr val="FF9900"/>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p>
        </p:txBody>
      </p:sp>
    </p:spTree>
    <p:extLst>
      <p:ext uri="{BB962C8B-B14F-4D97-AF65-F5344CB8AC3E}">
        <p14:creationId xmlns:p14="http://schemas.microsoft.com/office/powerpoint/2010/main" val="2966509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1000"/>
                                        <p:tgtEl>
                                          <p:spTgt spid="48"/>
                                        </p:tgtEl>
                                      </p:cBhvr>
                                    </p:animEffect>
                                  </p:childTnLst>
                                  <p:subTnLst>
                                    <p:set>
                                      <p:cBhvr override="childStyle">
                                        <p:cTn dur="1" fill="hold" display="0" masterRel="sameClick" afterEffect="1">
                                          <p:stCondLst>
                                            <p:cond evt="end" delay="0">
                                              <p:tn val="5"/>
                                            </p:cond>
                                          </p:stCondLst>
                                        </p:cTn>
                                        <p:tgtEl>
                                          <p:spTgt spid="48"/>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551" y="664957"/>
            <a:ext cx="8434845" cy="746840"/>
          </a:xfrm>
        </p:spPr>
        <p:txBody>
          <a:bodyPr lIns="81605" tIns="40802" rIns="81605" bIns="40802">
            <a:noAutofit/>
          </a:bodyPr>
          <a:lstStyle/>
          <a:p>
            <a:r>
              <a:rPr lang="en-US" sz="1900" dirty="0">
                <a:cs typeface="Chalkboard"/>
              </a:rPr>
              <a:t>The light meson and N* spectrum: what is </a:t>
            </a:r>
            <a:r>
              <a:rPr lang="en-US" sz="1900" dirty="0">
                <a:solidFill>
                  <a:srgbClr val="000000"/>
                </a:solidFill>
                <a:cs typeface="Chalkboard"/>
              </a:rPr>
              <a:t>the role of glue</a:t>
            </a:r>
            <a:r>
              <a:rPr lang="en-US" sz="1900" dirty="0">
                <a:cs typeface="Chalkboard"/>
              </a:rPr>
              <a:t>?</a:t>
            </a:r>
          </a:p>
          <a:p>
            <a:pPr marL="1450196" indent="0">
              <a:buNone/>
            </a:pPr>
            <a:r>
              <a:rPr lang="en-US" sz="1900" b="1" dirty="0">
                <a:solidFill>
                  <a:srgbClr val="000090"/>
                </a:solidFill>
                <a:cs typeface="Chalkboard"/>
              </a:rPr>
              <a:t>Search for hybrid hadronic states</a:t>
            </a:r>
            <a:endParaRPr lang="en-US" sz="1900" dirty="0">
              <a:latin typeface="Chalkboard"/>
              <a:cs typeface="Chalkboard"/>
            </a:endParaRPr>
          </a:p>
          <a:p>
            <a:pPr marL="0" lvl="3" indent="0">
              <a:spcBef>
                <a:spcPts val="1000"/>
              </a:spcBef>
              <a:buFont typeface="Arial" panose="020B0604020202020204" pitchFamily="34" charset="0"/>
              <a:buNone/>
            </a:pPr>
            <a:endParaRPr lang="en-US" sz="800" b="1" dirty="0">
              <a:solidFill>
                <a:srgbClr val="DF27CC"/>
              </a:solidFill>
            </a:endParaRPr>
          </a:p>
          <a:p>
            <a:pPr marL="287982" indent="0">
              <a:buNone/>
            </a:pPr>
            <a:endParaRPr lang="en-US" sz="2400" b="1" dirty="0">
              <a:solidFill>
                <a:srgbClr val="000090"/>
              </a:solidFill>
              <a:cs typeface="Chalkboard"/>
            </a:endParaRPr>
          </a:p>
        </p:txBody>
      </p:sp>
      <p:cxnSp>
        <p:nvCxnSpPr>
          <p:cNvPr id="8" name="Straight Connector 31"/>
          <p:cNvCxnSpPr/>
          <p:nvPr/>
        </p:nvCxnSpPr>
        <p:spPr>
          <a:xfrm>
            <a:off x="0" y="617020"/>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 name="Connettore 2 4"/>
          <p:cNvCxnSpPr>
            <a:cxnSpLocks/>
          </p:cNvCxnSpPr>
          <p:nvPr/>
        </p:nvCxnSpPr>
        <p:spPr bwMode="auto">
          <a:xfrm>
            <a:off x="901490" y="1225925"/>
            <a:ext cx="824459" cy="0"/>
          </a:xfrm>
          <a:prstGeom prst="straightConnector1">
            <a:avLst/>
          </a:prstGeom>
          <a:solidFill>
            <a:schemeClr val="accent1"/>
          </a:solidFill>
          <a:ln w="38100" cap="flat" cmpd="sng" algn="ctr">
            <a:solidFill>
              <a:srgbClr val="800000"/>
            </a:solidFill>
            <a:prstDash val="solid"/>
            <a:round/>
            <a:headEnd type="none" w="med" len="med"/>
            <a:tailEnd type="arrow"/>
          </a:ln>
          <a:effectLst>
            <a:outerShdw blurRad="63500" dist="38099" dir="2700000" algn="ctr" rotWithShape="0">
              <a:schemeClr val="bg2">
                <a:alpha val="74998"/>
              </a:schemeClr>
            </a:outerShdw>
          </a:effectLst>
        </p:spPr>
      </p:cxnSp>
      <p:sp>
        <p:nvSpPr>
          <p:cNvPr id="14" name="CasellaDiTesto 13"/>
          <p:cNvSpPr txBox="1"/>
          <p:nvPr/>
        </p:nvSpPr>
        <p:spPr>
          <a:xfrm>
            <a:off x="3260226" y="4403369"/>
            <a:ext cx="2443536" cy="246221"/>
          </a:xfrm>
          <a:prstGeom prst="rect">
            <a:avLst/>
          </a:prstGeom>
          <a:noFill/>
        </p:spPr>
        <p:txBody>
          <a:bodyPr wrap="square" rtlCol="0">
            <a:spAutoFit/>
          </a:bodyPr>
          <a:lstStyle/>
          <a:p>
            <a:r>
              <a:rPr lang="it-IT" sz="1000" dirty="0">
                <a:solidFill>
                  <a:srgbClr val="000090"/>
                </a:solidFill>
              </a:rPr>
              <a:t>Derek B. </a:t>
            </a:r>
            <a:r>
              <a:rPr lang="it-IT" sz="1000" dirty="0" err="1">
                <a:solidFill>
                  <a:srgbClr val="000090"/>
                </a:solidFill>
              </a:rPr>
              <a:t>Leinweber</a:t>
            </a:r>
            <a:r>
              <a:rPr lang="it-IT" sz="1000" dirty="0">
                <a:solidFill>
                  <a:srgbClr val="000090"/>
                </a:solidFill>
              </a:rPr>
              <a:t> – </a:t>
            </a:r>
            <a:r>
              <a:rPr lang="it-IT" sz="1000" dirty="0" err="1">
                <a:solidFill>
                  <a:srgbClr val="000090"/>
                </a:solidFill>
              </a:rPr>
              <a:t>University</a:t>
            </a:r>
            <a:r>
              <a:rPr lang="it-IT" sz="1000" dirty="0">
                <a:solidFill>
                  <a:srgbClr val="000090"/>
                </a:solidFill>
              </a:rPr>
              <a:t> of Adelaide </a:t>
            </a:r>
          </a:p>
        </p:txBody>
      </p:sp>
      <p:sp>
        <p:nvSpPr>
          <p:cNvPr id="7" name="Segnaposto piè di pagina 6"/>
          <p:cNvSpPr>
            <a:spLocks noGrp="1"/>
          </p:cNvSpPr>
          <p:nvPr>
            <p:ph type="ftr" sz="quarter" idx="11"/>
          </p:nvPr>
        </p:nvSpPr>
        <p:spPr/>
        <p:txBody>
          <a:bodyPr/>
          <a:lstStyle/>
          <a:p>
            <a:r>
              <a:rPr lang="it-IT"/>
              <a:t>NSTAR 2026 -  September 7 - 11  2026  - Annalisa D’Angelo </a:t>
            </a:r>
          </a:p>
        </p:txBody>
      </p:sp>
      <p:sp>
        <p:nvSpPr>
          <p:cNvPr id="17" name="Segnaposto numero diapositiva 16"/>
          <p:cNvSpPr>
            <a:spLocks noGrp="1"/>
          </p:cNvSpPr>
          <p:nvPr>
            <p:ph type="sldNum" sz="quarter" idx="12"/>
          </p:nvPr>
        </p:nvSpPr>
        <p:spPr/>
        <p:txBody>
          <a:bodyPr/>
          <a:lstStyle/>
          <a:p>
            <a:fld id="{E33505E3-9B21-8742-B4DC-5DD2FCC133AE}" type="slidenum">
              <a:rPr lang="it-IT" smtClean="0"/>
              <a:t>3</a:t>
            </a:fld>
            <a:endParaRPr lang="it-IT"/>
          </a:p>
        </p:txBody>
      </p:sp>
      <p:pic>
        <p:nvPicPr>
          <p:cNvPr id="11" name="Immagine 10" descr="http://www.physics.adelaide.edu.au/theory/staff/leinweber/VisualQCD/Nobel/FluxTubeAnim2.gif">
            <a:extLst>
              <a:ext uri="{FF2B5EF4-FFF2-40B4-BE49-F238E27FC236}">
                <a16:creationId xmlns:a16="http://schemas.microsoft.com/office/drawing/2014/main" id="{8EFC878E-1C39-8FD2-FF30-EDB9A554D095}"/>
              </a:ext>
            </a:extLst>
          </p:cNvPr>
          <p:cNvPicPr>
            <a:picLocks noChangeAspect="1"/>
          </p:cNvPicPr>
          <p:nvPr/>
        </p:nvPicPr>
        <p:blipFill>
          <a:blip r:embed="rId2"/>
          <a:stretch>
            <a:fillRect/>
          </a:stretch>
        </p:blipFill>
        <p:spPr>
          <a:xfrm>
            <a:off x="532614" y="1519610"/>
            <a:ext cx="3775792" cy="2831844"/>
          </a:xfrm>
          <a:prstGeom prst="rect">
            <a:avLst/>
          </a:prstGeom>
        </p:spPr>
      </p:pic>
      <p:pic>
        <p:nvPicPr>
          <p:cNvPr id="12" name="Immagine 11" descr="http://www.physics.adelaide.edu.au/theory/staff/leinweber/VisualQCD/Nobel/VacuumRespAction16t32_Yshape8.gif">
            <a:extLst>
              <a:ext uri="{FF2B5EF4-FFF2-40B4-BE49-F238E27FC236}">
                <a16:creationId xmlns:a16="http://schemas.microsoft.com/office/drawing/2014/main" id="{108BBA99-2B82-3748-97FA-24BA4AF166DF}"/>
              </a:ext>
            </a:extLst>
          </p:cNvPr>
          <p:cNvPicPr>
            <a:picLocks noChangeAspect="1"/>
          </p:cNvPicPr>
          <p:nvPr/>
        </p:nvPicPr>
        <p:blipFill>
          <a:blip r:embed="rId3"/>
          <a:stretch>
            <a:fillRect/>
          </a:stretch>
        </p:blipFill>
        <p:spPr>
          <a:xfrm>
            <a:off x="4674974" y="1519610"/>
            <a:ext cx="3775792" cy="2831844"/>
          </a:xfrm>
          <a:prstGeom prst="rect">
            <a:avLst/>
          </a:prstGeom>
        </p:spPr>
      </p:pic>
      <p:sp>
        <p:nvSpPr>
          <p:cNvPr id="13" name="CasellaDiTesto 12">
            <a:extLst>
              <a:ext uri="{FF2B5EF4-FFF2-40B4-BE49-F238E27FC236}">
                <a16:creationId xmlns:a16="http://schemas.microsoft.com/office/drawing/2014/main" id="{B73D8B49-5148-0CF3-FCE3-4CDC50219BF7}"/>
              </a:ext>
            </a:extLst>
          </p:cNvPr>
          <p:cNvSpPr txBox="1"/>
          <p:nvPr/>
        </p:nvSpPr>
        <p:spPr>
          <a:xfrm>
            <a:off x="485504" y="4280258"/>
            <a:ext cx="920445" cy="369332"/>
          </a:xfrm>
          <a:prstGeom prst="rect">
            <a:avLst/>
          </a:prstGeom>
          <a:noFill/>
        </p:spPr>
        <p:txBody>
          <a:bodyPr wrap="none" rtlCol="0">
            <a:spAutoFit/>
          </a:bodyPr>
          <a:lstStyle/>
          <a:p>
            <a:r>
              <a:rPr lang="en-US" dirty="0"/>
              <a:t>Mesons</a:t>
            </a:r>
          </a:p>
        </p:txBody>
      </p:sp>
      <p:sp>
        <p:nvSpPr>
          <p:cNvPr id="15" name="CasellaDiTesto 14">
            <a:extLst>
              <a:ext uri="{FF2B5EF4-FFF2-40B4-BE49-F238E27FC236}">
                <a16:creationId xmlns:a16="http://schemas.microsoft.com/office/drawing/2014/main" id="{F039FA35-2585-11CD-E6CA-427E650CB6A3}"/>
              </a:ext>
            </a:extLst>
          </p:cNvPr>
          <p:cNvSpPr txBox="1"/>
          <p:nvPr/>
        </p:nvSpPr>
        <p:spPr>
          <a:xfrm>
            <a:off x="7569806" y="4289727"/>
            <a:ext cx="936538" cy="369332"/>
          </a:xfrm>
          <a:prstGeom prst="rect">
            <a:avLst/>
          </a:prstGeom>
          <a:noFill/>
        </p:spPr>
        <p:txBody>
          <a:bodyPr wrap="none" rtlCol="0">
            <a:spAutoFit/>
          </a:bodyPr>
          <a:lstStyle/>
          <a:p>
            <a:r>
              <a:rPr lang="en-US" dirty="0"/>
              <a:t>Baryons</a:t>
            </a:r>
          </a:p>
        </p:txBody>
      </p:sp>
      <p:sp>
        <p:nvSpPr>
          <p:cNvPr id="19" name="Title 1">
            <a:extLst>
              <a:ext uri="{FF2B5EF4-FFF2-40B4-BE49-F238E27FC236}">
                <a16:creationId xmlns:a16="http://schemas.microsoft.com/office/drawing/2014/main" id="{32559DFD-DA98-06FB-46FD-464E90FF1742}"/>
              </a:ext>
            </a:extLst>
          </p:cNvPr>
          <p:cNvSpPr txBox="1">
            <a:spLocks/>
          </p:cNvSpPr>
          <p:nvPr/>
        </p:nvSpPr>
        <p:spPr>
          <a:xfrm>
            <a:off x="-210127" y="-117596"/>
            <a:ext cx="9669879" cy="857250"/>
          </a:xfrm>
          <a:prstGeom prst="rect">
            <a:avLst/>
          </a:prstGeom>
          <a:ln>
            <a:noFill/>
          </a:ln>
        </p:spPr>
        <p:txBody>
          <a:bodyPr vert="horz" lIns="81605" tIns="40802" rIns="81605" bIns="40802"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800" b="1">
                <a:solidFill>
                  <a:srgbClr val="800000"/>
                </a:solidFill>
              </a:rPr>
              <a:t>Critical QCD Question Addressed in Hadron Spectroscopy</a:t>
            </a:r>
            <a:endParaRPr lang="en-US" sz="2800" b="1" dirty="0">
              <a:solidFill>
                <a:srgbClr val="800000"/>
              </a:solidFill>
            </a:endParaRPr>
          </a:p>
        </p:txBody>
      </p:sp>
    </p:spTree>
    <p:extLst>
      <p:ext uri="{BB962C8B-B14F-4D97-AF65-F5344CB8AC3E}">
        <p14:creationId xmlns:p14="http://schemas.microsoft.com/office/powerpoint/2010/main" val="595519615"/>
      </p:ext>
    </p:extLst>
  </p:cSld>
  <p:clrMapOvr>
    <a:masterClrMapping/>
  </p:clrMapOvr>
  <mc:AlternateContent xmlns:mc="http://schemas.openxmlformats.org/markup-compatibility/2006" xmlns:p14="http://schemas.microsoft.com/office/powerpoint/2010/main">
    <mc:Choice Requires="p14">
      <p:transition p14:dur="10" advClick="0">
        <p:fade/>
      </p:transition>
    </mc:Choice>
    <mc:Fallback xmlns="">
      <p:transition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7958" y="720851"/>
            <a:ext cx="8559822" cy="3727584"/>
          </a:xfrm>
        </p:spPr>
        <p:txBody>
          <a:bodyPr lIns="81605" tIns="40802" rIns="81605" bIns="40802">
            <a:noAutofit/>
          </a:bodyPr>
          <a:lstStyle/>
          <a:p>
            <a:r>
              <a:rPr lang="en-US" sz="1800" dirty="0">
                <a:solidFill>
                  <a:srgbClr val="000000"/>
                </a:solidFill>
                <a:cs typeface="Arial"/>
              </a:rPr>
              <a:t>Current-quarks of perturbative QCD evolve into </a:t>
            </a:r>
            <a:r>
              <a:rPr lang="en-US" sz="1800" dirty="0">
                <a:solidFill>
                  <a:srgbClr val="000090"/>
                </a:solidFill>
                <a:cs typeface="Arial"/>
              </a:rPr>
              <a:t>constituent quarks </a:t>
            </a:r>
            <a:r>
              <a:rPr lang="en-US" sz="1800" dirty="0">
                <a:solidFill>
                  <a:srgbClr val="000000"/>
                </a:solidFill>
                <a:cs typeface="Arial"/>
              </a:rPr>
              <a:t>at low momentum 							</a:t>
            </a:r>
            <a:r>
              <a:rPr lang="en-US" sz="1800" dirty="0">
                <a:solidFill>
                  <a:srgbClr val="000090"/>
                </a:solidFill>
                <a:cs typeface="Arial"/>
              </a:rPr>
              <a:t>Connection between constituent and current quarks. </a:t>
            </a:r>
            <a:r>
              <a:rPr lang="en-US" sz="1800" dirty="0">
                <a:solidFill>
                  <a:srgbClr val="000000"/>
                </a:solidFill>
                <a:cs typeface="Chalkboard"/>
              </a:rPr>
              <a:t>		</a:t>
            </a:r>
          </a:p>
        </p:txBody>
      </p:sp>
      <p:cxnSp>
        <p:nvCxnSpPr>
          <p:cNvPr id="8" name="Straight Connector 31"/>
          <p:cNvCxnSpPr/>
          <p:nvPr/>
        </p:nvCxnSpPr>
        <p:spPr>
          <a:xfrm>
            <a:off x="0" y="617020"/>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 name="Connettore 2 4"/>
          <p:cNvCxnSpPr/>
          <p:nvPr/>
        </p:nvCxnSpPr>
        <p:spPr bwMode="auto">
          <a:xfrm>
            <a:off x="2279940" y="1173590"/>
            <a:ext cx="824459" cy="0"/>
          </a:xfrm>
          <a:prstGeom prst="straightConnector1">
            <a:avLst/>
          </a:prstGeom>
          <a:solidFill>
            <a:schemeClr val="accent1"/>
          </a:solidFill>
          <a:ln w="38100" cap="flat" cmpd="sng" algn="ctr">
            <a:solidFill>
              <a:srgbClr val="800000"/>
            </a:solidFill>
            <a:prstDash val="solid"/>
            <a:round/>
            <a:headEnd type="none" w="med" len="med"/>
            <a:tailEnd type="arrow"/>
          </a:ln>
          <a:effectLst>
            <a:outerShdw blurRad="63500" dist="38099" dir="2700000" algn="ctr" rotWithShape="0">
              <a:schemeClr val="bg2">
                <a:alpha val="74998"/>
              </a:schemeClr>
            </a:outerShdw>
          </a:effectLst>
        </p:spPr>
      </p:cxnSp>
      <p:sp>
        <p:nvSpPr>
          <p:cNvPr id="4" name="Segnaposto piè di pagina 3"/>
          <p:cNvSpPr>
            <a:spLocks noGrp="1"/>
          </p:cNvSpPr>
          <p:nvPr>
            <p:ph type="ftr" sz="quarter" idx="11"/>
          </p:nvPr>
        </p:nvSpPr>
        <p:spPr/>
        <p:txBody>
          <a:bodyPr/>
          <a:lstStyle/>
          <a:p>
            <a:r>
              <a:rPr lang="it-IT"/>
              <a:t>NSTAR 2026 -  September 7 - 11  2026  - Annalisa D’Angelo </a:t>
            </a:r>
          </a:p>
        </p:txBody>
      </p:sp>
      <p:sp>
        <p:nvSpPr>
          <p:cNvPr id="7" name="CasellaDiTesto 6">
            <a:extLst>
              <a:ext uri="{FF2B5EF4-FFF2-40B4-BE49-F238E27FC236}">
                <a16:creationId xmlns:a16="http://schemas.microsoft.com/office/drawing/2014/main" id="{6C48283A-07E5-C8E2-CB8C-BDCD760BB677}"/>
              </a:ext>
            </a:extLst>
          </p:cNvPr>
          <p:cNvSpPr txBox="1"/>
          <p:nvPr/>
        </p:nvSpPr>
        <p:spPr>
          <a:xfrm>
            <a:off x="1066800" y="-268941"/>
            <a:ext cx="184731" cy="369332"/>
          </a:xfrm>
          <a:prstGeom prst="rect">
            <a:avLst/>
          </a:prstGeom>
          <a:noFill/>
        </p:spPr>
        <p:txBody>
          <a:bodyPr wrap="none" rtlCol="0">
            <a:spAutoFit/>
          </a:bodyPr>
          <a:lstStyle/>
          <a:p>
            <a:endParaRPr lang="it-IT" dirty="0"/>
          </a:p>
        </p:txBody>
      </p:sp>
      <p:sp>
        <p:nvSpPr>
          <p:cNvPr id="14" name="CasellaDiTesto 13">
            <a:extLst>
              <a:ext uri="{FF2B5EF4-FFF2-40B4-BE49-F238E27FC236}">
                <a16:creationId xmlns:a16="http://schemas.microsoft.com/office/drawing/2014/main" id="{01A062D8-7894-489E-58DE-3D1850A44811}"/>
              </a:ext>
            </a:extLst>
          </p:cNvPr>
          <p:cNvSpPr txBox="1"/>
          <p:nvPr/>
        </p:nvSpPr>
        <p:spPr>
          <a:xfrm>
            <a:off x="434304" y="4115427"/>
            <a:ext cx="8330583" cy="646331"/>
          </a:xfrm>
          <a:prstGeom prst="rect">
            <a:avLst/>
          </a:prstGeom>
          <a:noFill/>
        </p:spPr>
        <p:txBody>
          <a:bodyPr wrap="square">
            <a:spAutoFit/>
          </a:bodyPr>
          <a:lstStyle/>
          <a:p>
            <a:pPr marL="285750" indent="-285750" algn="just">
              <a:buClr>
                <a:srgbClr val="800000"/>
              </a:buClr>
              <a:buFont typeface="Arial"/>
              <a:buChar char="•"/>
            </a:pPr>
            <a:r>
              <a:rPr lang="en-US" dirty="0">
                <a:solidFill>
                  <a:srgbClr val="000000"/>
                </a:solidFill>
                <a:cs typeface="Arial"/>
              </a:rPr>
              <a:t>QCD-inspired Constituent Quark models: </a:t>
            </a:r>
            <a:r>
              <a:rPr lang="en-US" dirty="0">
                <a:cs typeface="Arial"/>
              </a:rPr>
              <a:t>states classified by isospin, parity and spin within each oscillator band. </a:t>
            </a:r>
            <a:r>
              <a:rPr lang="en-US" dirty="0">
                <a:solidFill>
                  <a:srgbClr val="000090"/>
                </a:solidFill>
                <a:cs typeface="Arial"/>
              </a:rPr>
              <a:t>Many projected q</a:t>
            </a:r>
            <a:r>
              <a:rPr lang="en-US" baseline="30000" dirty="0">
                <a:solidFill>
                  <a:srgbClr val="000090"/>
                </a:solidFill>
                <a:cs typeface="Arial"/>
              </a:rPr>
              <a:t>3</a:t>
            </a:r>
            <a:r>
              <a:rPr lang="en-US" dirty="0">
                <a:solidFill>
                  <a:srgbClr val="000090"/>
                </a:solidFill>
                <a:cs typeface="Arial"/>
              </a:rPr>
              <a:t> states are still missing or uncertain.</a:t>
            </a:r>
          </a:p>
        </p:txBody>
      </p:sp>
      <p:sp>
        <p:nvSpPr>
          <p:cNvPr id="17" name="Titolo 1">
            <a:extLst>
              <a:ext uri="{FF2B5EF4-FFF2-40B4-BE49-F238E27FC236}">
                <a16:creationId xmlns:a16="http://schemas.microsoft.com/office/drawing/2014/main" id="{B2A18656-A4C8-8F89-4A79-E899F8488A5A}"/>
              </a:ext>
            </a:extLst>
          </p:cNvPr>
          <p:cNvSpPr>
            <a:spLocks noGrp="1"/>
          </p:cNvSpPr>
          <p:nvPr>
            <p:ph type="title"/>
          </p:nvPr>
        </p:nvSpPr>
        <p:spPr>
          <a:xfrm>
            <a:off x="107824" y="-165337"/>
            <a:ext cx="9036177" cy="857250"/>
          </a:xfrm>
        </p:spPr>
        <p:txBody>
          <a:bodyPr>
            <a:noAutofit/>
          </a:bodyPr>
          <a:lstStyle/>
          <a:p>
            <a:r>
              <a:rPr lang="en-US" sz="3200" b="1" dirty="0">
                <a:solidFill>
                  <a:srgbClr val="000090"/>
                </a:solidFill>
              </a:rPr>
              <a:t>Constituent quark models and SU(6)</a:t>
            </a:r>
            <a:r>
              <a:rPr lang="en-US" sz="3200" b="1" dirty="0" err="1">
                <a:solidFill>
                  <a:srgbClr val="000090"/>
                </a:solidFill>
              </a:rPr>
              <a:t>xO</a:t>
            </a:r>
            <a:r>
              <a:rPr lang="en-US" sz="3200" b="1" dirty="0">
                <a:solidFill>
                  <a:srgbClr val="000090"/>
                </a:solidFill>
              </a:rPr>
              <a:t>(3)</a:t>
            </a:r>
          </a:p>
        </p:txBody>
      </p:sp>
      <p:pic>
        <p:nvPicPr>
          <p:cNvPr id="2" name="Immagine 1">
            <a:extLst>
              <a:ext uri="{FF2B5EF4-FFF2-40B4-BE49-F238E27FC236}">
                <a16:creationId xmlns:a16="http://schemas.microsoft.com/office/drawing/2014/main" id="{A1915889-0F41-D8A1-B2FE-FB89E2C35EA4}"/>
              </a:ext>
            </a:extLst>
          </p:cNvPr>
          <p:cNvPicPr>
            <a:picLocks noChangeAspect="1"/>
          </p:cNvPicPr>
          <p:nvPr/>
        </p:nvPicPr>
        <p:blipFill>
          <a:blip r:embed="rId2"/>
          <a:stretch>
            <a:fillRect/>
          </a:stretch>
        </p:blipFill>
        <p:spPr>
          <a:xfrm>
            <a:off x="4323098" y="1319340"/>
            <a:ext cx="4643165" cy="2703461"/>
          </a:xfrm>
          <a:prstGeom prst="rect">
            <a:avLst/>
          </a:prstGeom>
        </p:spPr>
      </p:pic>
      <p:sp>
        <p:nvSpPr>
          <p:cNvPr id="6" name="CasellaDiTesto 5">
            <a:extLst>
              <a:ext uri="{FF2B5EF4-FFF2-40B4-BE49-F238E27FC236}">
                <a16:creationId xmlns:a16="http://schemas.microsoft.com/office/drawing/2014/main" id="{C68397C8-524B-A59C-7AD3-4CE507E2ACC6}"/>
              </a:ext>
            </a:extLst>
          </p:cNvPr>
          <p:cNvSpPr txBox="1"/>
          <p:nvPr/>
        </p:nvSpPr>
        <p:spPr>
          <a:xfrm>
            <a:off x="5567296" y="3946472"/>
            <a:ext cx="3345581" cy="246221"/>
          </a:xfrm>
          <a:prstGeom prst="rect">
            <a:avLst/>
          </a:prstGeom>
          <a:noFill/>
        </p:spPr>
        <p:txBody>
          <a:bodyPr wrap="square">
            <a:spAutoFit/>
          </a:bodyPr>
          <a:lstStyle/>
          <a:p>
            <a:pPr>
              <a:buNone/>
            </a:pPr>
            <a:r>
              <a:rPr lang="it-IT" sz="1000" dirty="0">
                <a:solidFill>
                  <a:srgbClr val="002060"/>
                </a:solidFill>
                <a:effectLst/>
              </a:rPr>
              <a:t>U. </a:t>
            </a:r>
            <a:r>
              <a:rPr lang="it-IT" sz="1000" dirty="0" err="1">
                <a:solidFill>
                  <a:srgbClr val="002060"/>
                </a:solidFill>
                <a:effectLst/>
              </a:rPr>
              <a:t>Löring</a:t>
            </a:r>
            <a:r>
              <a:rPr lang="it-IT" sz="1000" dirty="0">
                <a:solidFill>
                  <a:srgbClr val="002060"/>
                </a:solidFill>
                <a:effectLst/>
              </a:rPr>
              <a:t>, B. </a:t>
            </a:r>
            <a:r>
              <a:rPr lang="it-IT" sz="1000" dirty="0" err="1">
                <a:solidFill>
                  <a:srgbClr val="002060"/>
                </a:solidFill>
                <a:effectLst/>
              </a:rPr>
              <a:t>Metsch</a:t>
            </a:r>
            <a:r>
              <a:rPr lang="it-IT" sz="1000" dirty="0">
                <a:solidFill>
                  <a:srgbClr val="002060"/>
                </a:solidFill>
                <a:effectLst/>
              </a:rPr>
              <a:t>, H.R. </a:t>
            </a:r>
            <a:r>
              <a:rPr lang="it-IT" sz="1000" dirty="0" err="1">
                <a:solidFill>
                  <a:srgbClr val="002060"/>
                </a:solidFill>
                <a:effectLst/>
              </a:rPr>
              <a:t>Petry</a:t>
            </a:r>
            <a:r>
              <a:rPr lang="it-IT" sz="1000" dirty="0">
                <a:solidFill>
                  <a:srgbClr val="002060"/>
                </a:solidFill>
                <a:effectLst/>
              </a:rPr>
              <a:t>, Eur. </a:t>
            </a:r>
            <a:r>
              <a:rPr lang="it-IT" sz="1000" dirty="0" err="1">
                <a:solidFill>
                  <a:srgbClr val="002060"/>
                </a:solidFill>
                <a:effectLst/>
              </a:rPr>
              <a:t>Phys</a:t>
            </a:r>
            <a:r>
              <a:rPr lang="it-IT" sz="1000" dirty="0">
                <a:solidFill>
                  <a:srgbClr val="002060"/>
                </a:solidFill>
                <a:effectLst/>
              </a:rPr>
              <a:t>. </a:t>
            </a:r>
            <a:r>
              <a:rPr lang="it-IT" sz="1000" dirty="0" err="1">
                <a:solidFill>
                  <a:srgbClr val="002060"/>
                </a:solidFill>
                <a:effectLst/>
              </a:rPr>
              <a:t>J</a:t>
            </a:r>
            <a:r>
              <a:rPr lang="it-IT" sz="1000" dirty="0">
                <a:solidFill>
                  <a:srgbClr val="002060"/>
                </a:solidFill>
                <a:effectLst/>
              </a:rPr>
              <a:t>. A 10, 395 (2001)</a:t>
            </a:r>
          </a:p>
        </p:txBody>
      </p:sp>
      <p:sp>
        <p:nvSpPr>
          <p:cNvPr id="9" name="Rettangolo 8">
            <a:extLst>
              <a:ext uri="{FF2B5EF4-FFF2-40B4-BE49-F238E27FC236}">
                <a16:creationId xmlns:a16="http://schemas.microsoft.com/office/drawing/2014/main" id="{395802D6-41A0-F972-4D41-372D0837980F}"/>
              </a:ext>
            </a:extLst>
          </p:cNvPr>
          <p:cNvSpPr/>
          <p:nvPr/>
        </p:nvSpPr>
        <p:spPr>
          <a:xfrm>
            <a:off x="4860323" y="1358585"/>
            <a:ext cx="4052553" cy="939619"/>
          </a:xfrm>
          <a:prstGeom prst="rect">
            <a:avLst/>
          </a:prstGeom>
          <a:noFill/>
          <a:ln w="38100">
            <a:solidFill>
              <a:srgbClr val="C00000"/>
            </a:solidFill>
            <a:prstDash val="lg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CasellaDiTesto 10">
            <a:extLst>
              <a:ext uri="{FF2B5EF4-FFF2-40B4-BE49-F238E27FC236}">
                <a16:creationId xmlns:a16="http://schemas.microsoft.com/office/drawing/2014/main" id="{B0B7B271-0FA9-2986-16AD-6F1F3CC72602}"/>
              </a:ext>
            </a:extLst>
          </p:cNvPr>
          <p:cNvSpPr txBox="1"/>
          <p:nvPr/>
        </p:nvSpPr>
        <p:spPr>
          <a:xfrm>
            <a:off x="7424954" y="2553946"/>
            <a:ext cx="1742785" cy="369332"/>
          </a:xfrm>
          <a:prstGeom prst="rect">
            <a:avLst/>
          </a:prstGeom>
          <a:noFill/>
        </p:spPr>
        <p:txBody>
          <a:bodyPr wrap="none" rtlCol="0">
            <a:spAutoFit/>
          </a:bodyPr>
          <a:lstStyle/>
          <a:p>
            <a:pPr algn="just"/>
            <a:r>
              <a:rPr lang="en-US" b="1" dirty="0">
                <a:solidFill>
                  <a:srgbClr val="800000"/>
                </a:solidFill>
              </a:rPr>
              <a:t>Missing Baryons </a:t>
            </a:r>
          </a:p>
        </p:txBody>
      </p:sp>
      <p:sp>
        <p:nvSpPr>
          <p:cNvPr id="10" name="Segnaposto numero diapositiva 9">
            <a:extLst>
              <a:ext uri="{FF2B5EF4-FFF2-40B4-BE49-F238E27FC236}">
                <a16:creationId xmlns:a16="http://schemas.microsoft.com/office/drawing/2014/main" id="{A44E6535-A261-0C13-665A-37631674557C}"/>
              </a:ext>
            </a:extLst>
          </p:cNvPr>
          <p:cNvSpPr>
            <a:spLocks noGrp="1"/>
          </p:cNvSpPr>
          <p:nvPr>
            <p:ph type="sldNum" sz="quarter" idx="12"/>
          </p:nvPr>
        </p:nvSpPr>
        <p:spPr/>
        <p:txBody>
          <a:bodyPr/>
          <a:lstStyle/>
          <a:p>
            <a:fld id="{E33505E3-9B21-8742-B4DC-5DD2FCC133AE}" type="slidenum">
              <a:rPr lang="it-IT" smtClean="0"/>
              <a:t>4</a:t>
            </a:fld>
            <a:endParaRPr lang="it-IT"/>
          </a:p>
        </p:txBody>
      </p:sp>
      <p:pic>
        <p:nvPicPr>
          <p:cNvPr id="12" name="Picture 2" descr="Immagine 5">
            <a:extLst>
              <a:ext uri="{FF2B5EF4-FFF2-40B4-BE49-F238E27FC236}">
                <a16:creationId xmlns:a16="http://schemas.microsoft.com/office/drawing/2014/main" id="{6A40C768-5AD2-A4E2-F315-F1004E7CC8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235" y="1280493"/>
            <a:ext cx="4310119" cy="2901653"/>
          </a:xfrm>
          <a:prstGeom prst="rect">
            <a:avLst/>
          </a:prstGeom>
          <a:noFill/>
          <a:effectLst/>
          <a:extLst>
            <a:ext uri="{909E8E84-426E-40dd-AFC4-6F175D3DCCD1}">
              <a14:hiddenFill xmlns:a14="http://schemas.microsoft.com/office/drawing/2010/main" xmlns="">
                <a:solidFill>
                  <a:srgbClr val="FFFFFF"/>
                </a:solidFill>
              </a14:hiddenFill>
            </a:ext>
          </a:extLst>
        </p:spPr>
      </p:pic>
      <p:sp>
        <p:nvSpPr>
          <p:cNvPr id="15" name="AutoShape 14">
            <a:extLst>
              <a:ext uri="{FF2B5EF4-FFF2-40B4-BE49-F238E27FC236}">
                <a16:creationId xmlns:a16="http://schemas.microsoft.com/office/drawing/2014/main" id="{19759A3F-07DE-B8C4-AB4B-9692D1D540A2}"/>
              </a:ext>
            </a:extLst>
          </p:cNvPr>
          <p:cNvSpPr>
            <a:spLocks noChangeArrowheads="1"/>
          </p:cNvSpPr>
          <p:nvPr/>
        </p:nvSpPr>
        <p:spPr bwMode="auto">
          <a:xfrm>
            <a:off x="2742280" y="1909650"/>
            <a:ext cx="104861" cy="100311"/>
          </a:xfrm>
          <a:prstGeom prst="triangle">
            <a:avLst>
              <a:gd name="adj" fmla="val 50000"/>
            </a:avLst>
          </a:prstGeom>
          <a:solidFill>
            <a:srgbClr val="008000"/>
          </a:solidFill>
          <a:ln w="9525">
            <a:solidFill>
              <a:schemeClr val="tx1"/>
            </a:solidFill>
            <a:miter lim="800000"/>
            <a:headEnd/>
            <a:tailEnd/>
          </a:ln>
        </p:spPr>
        <p:txBody>
          <a:bodyPr wrap="square" lIns="74633" tIns="37316" rIns="74633" bIns="37316">
            <a:spAutoFit/>
          </a:bodyPr>
          <a:lstStyle/>
          <a:p>
            <a:endParaRPr lang="it-IT" sz="1350"/>
          </a:p>
        </p:txBody>
      </p:sp>
      <p:sp>
        <p:nvSpPr>
          <p:cNvPr id="16" name="Rettangolo 15">
            <a:extLst>
              <a:ext uri="{FF2B5EF4-FFF2-40B4-BE49-F238E27FC236}">
                <a16:creationId xmlns:a16="http://schemas.microsoft.com/office/drawing/2014/main" id="{3A75083C-EF26-55EA-4E53-C2C9853613F0}"/>
              </a:ext>
            </a:extLst>
          </p:cNvPr>
          <p:cNvSpPr/>
          <p:nvPr/>
        </p:nvSpPr>
        <p:spPr>
          <a:xfrm>
            <a:off x="2847142" y="1841759"/>
            <a:ext cx="1081088" cy="369332"/>
          </a:xfrm>
          <a:prstGeom prst="rect">
            <a:avLst/>
          </a:prstGeom>
        </p:spPr>
        <p:txBody>
          <a:bodyPr wrap="square">
            <a:spAutoFit/>
          </a:bodyPr>
          <a:lstStyle/>
          <a:p>
            <a:r>
              <a:rPr lang="en-US" sz="600" dirty="0">
                <a:solidFill>
                  <a:srgbClr val="000090"/>
                </a:solidFill>
                <a:cs typeface="Arial"/>
              </a:rPr>
              <a:t>numerical simulations</a:t>
            </a:r>
          </a:p>
          <a:p>
            <a:r>
              <a:rPr lang="en-US" sz="600" dirty="0">
                <a:solidFill>
                  <a:srgbClr val="000090"/>
                </a:solidFill>
                <a:cs typeface="Arial"/>
              </a:rPr>
              <a:t>of unquenched lattice QCD</a:t>
            </a:r>
          </a:p>
          <a:p>
            <a:r>
              <a:rPr lang="en-US" sz="600" dirty="0">
                <a:solidFill>
                  <a:srgbClr val="000090"/>
                </a:solidFill>
                <a:cs typeface="Arial"/>
              </a:rPr>
              <a:t>(Bowman et al.)</a:t>
            </a:r>
          </a:p>
        </p:txBody>
      </p:sp>
      <p:sp>
        <p:nvSpPr>
          <p:cNvPr id="23" name="Rettangolo 22">
            <a:extLst>
              <a:ext uri="{FF2B5EF4-FFF2-40B4-BE49-F238E27FC236}">
                <a16:creationId xmlns:a16="http://schemas.microsoft.com/office/drawing/2014/main" id="{CDC0DC26-3C87-E0AC-0655-39AD399886E2}"/>
              </a:ext>
            </a:extLst>
          </p:cNvPr>
          <p:cNvSpPr/>
          <p:nvPr/>
        </p:nvSpPr>
        <p:spPr>
          <a:xfrm>
            <a:off x="2771975" y="2604362"/>
            <a:ext cx="990600" cy="276999"/>
          </a:xfrm>
          <a:prstGeom prst="rect">
            <a:avLst/>
          </a:prstGeom>
        </p:spPr>
        <p:txBody>
          <a:bodyPr wrap="square">
            <a:spAutoFit/>
          </a:bodyPr>
          <a:lstStyle/>
          <a:p>
            <a:r>
              <a:rPr lang="en-US" sz="600" dirty="0">
                <a:cs typeface="Arial"/>
              </a:rPr>
              <a:t>Dyson-Swinger equation</a:t>
            </a:r>
          </a:p>
          <a:p>
            <a:r>
              <a:rPr lang="en-US" sz="600" dirty="0">
                <a:cs typeface="Arial"/>
              </a:rPr>
              <a:t>        (Bhagwat et al.)</a:t>
            </a:r>
            <a:endParaRPr lang="en-US" sz="600" dirty="0">
              <a:solidFill>
                <a:srgbClr val="000090"/>
              </a:solidFill>
            </a:endParaRPr>
          </a:p>
        </p:txBody>
      </p:sp>
      <p:sp>
        <p:nvSpPr>
          <p:cNvPr id="24" name="AutoShape 10">
            <a:extLst>
              <a:ext uri="{FF2B5EF4-FFF2-40B4-BE49-F238E27FC236}">
                <a16:creationId xmlns:a16="http://schemas.microsoft.com/office/drawing/2014/main" id="{E118AB6E-A38C-FC26-45E7-2018A283DCA4}"/>
              </a:ext>
            </a:extLst>
          </p:cNvPr>
          <p:cNvSpPr>
            <a:spLocks noChangeArrowheads="1"/>
          </p:cNvSpPr>
          <p:nvPr/>
        </p:nvSpPr>
        <p:spPr bwMode="auto">
          <a:xfrm>
            <a:off x="2742280" y="2035251"/>
            <a:ext cx="104861" cy="137784"/>
          </a:xfrm>
          <a:prstGeom prst="triangle">
            <a:avLst>
              <a:gd name="adj" fmla="val 50000"/>
            </a:avLst>
          </a:prstGeom>
          <a:solidFill>
            <a:srgbClr val="8000FF"/>
          </a:solidFill>
          <a:ln w="9525">
            <a:solidFill>
              <a:schemeClr val="tx1"/>
            </a:solidFill>
            <a:miter lim="800000"/>
            <a:headEnd/>
            <a:tailEnd/>
          </a:ln>
        </p:spPr>
        <p:txBody>
          <a:bodyPr wrap="square" lIns="74633" tIns="37316" rIns="74633" bIns="37316">
            <a:spAutoFit/>
          </a:bodyPr>
          <a:lstStyle/>
          <a:p>
            <a:endParaRPr lang="it-IT" sz="1350"/>
          </a:p>
        </p:txBody>
      </p:sp>
      <p:sp>
        <p:nvSpPr>
          <p:cNvPr id="25" name="CasellaDiTesto 24">
            <a:extLst>
              <a:ext uri="{FF2B5EF4-FFF2-40B4-BE49-F238E27FC236}">
                <a16:creationId xmlns:a16="http://schemas.microsoft.com/office/drawing/2014/main" id="{38D6BFEB-937A-E0FA-78A6-7AE6500BE3D3}"/>
              </a:ext>
            </a:extLst>
          </p:cNvPr>
          <p:cNvSpPr txBox="1"/>
          <p:nvPr/>
        </p:nvSpPr>
        <p:spPr>
          <a:xfrm>
            <a:off x="798286" y="4804229"/>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3409023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olo 1"/>
          <p:cNvSpPr>
            <a:spLocks noGrp="1"/>
          </p:cNvSpPr>
          <p:nvPr>
            <p:ph type="title"/>
          </p:nvPr>
        </p:nvSpPr>
        <p:spPr>
          <a:xfrm>
            <a:off x="107824" y="-165337"/>
            <a:ext cx="9036177" cy="857250"/>
          </a:xfrm>
        </p:spPr>
        <p:txBody>
          <a:bodyPr>
            <a:noAutofit/>
          </a:bodyPr>
          <a:lstStyle/>
          <a:p>
            <a:r>
              <a:rPr lang="en-US" sz="3200" b="1" dirty="0">
                <a:solidFill>
                  <a:srgbClr val="000090"/>
                </a:solidFill>
              </a:rPr>
              <a:t>LQCD N* &amp; </a:t>
            </a:r>
            <a:r>
              <a:rPr lang="en-US" sz="3200" b="1" dirty="0" err="1">
                <a:solidFill>
                  <a:srgbClr val="000090"/>
                </a:solidFill>
              </a:rPr>
              <a:t>Δ</a:t>
            </a:r>
            <a:r>
              <a:rPr lang="en-US" sz="3200" b="1" dirty="0">
                <a:solidFill>
                  <a:srgbClr val="000090"/>
                </a:solidFill>
              </a:rPr>
              <a:t> Spectra </a:t>
            </a:r>
          </a:p>
        </p:txBody>
      </p:sp>
      <p:cxnSp>
        <p:nvCxnSpPr>
          <p:cNvPr id="24" name="Straight Connector 31"/>
          <p:cNvCxnSpPr/>
          <p:nvPr/>
        </p:nvCxnSpPr>
        <p:spPr>
          <a:xfrm>
            <a:off x="-1" y="590314"/>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7" name="Segnaposto piè di pagina 6"/>
          <p:cNvSpPr>
            <a:spLocks noGrp="1"/>
          </p:cNvSpPr>
          <p:nvPr>
            <p:ph type="ftr" sz="quarter" idx="11"/>
          </p:nvPr>
        </p:nvSpPr>
        <p:spPr/>
        <p:txBody>
          <a:bodyPr/>
          <a:lstStyle/>
          <a:p>
            <a:r>
              <a:rPr lang="en-US"/>
              <a:t>NSTAR 2026 -  September 7 - 11  2026  - Annalisa D’Angelo </a:t>
            </a:r>
          </a:p>
        </p:txBody>
      </p:sp>
      <p:grpSp>
        <p:nvGrpSpPr>
          <p:cNvPr id="4" name="Gruppo 3"/>
          <p:cNvGrpSpPr/>
          <p:nvPr/>
        </p:nvGrpSpPr>
        <p:grpSpPr>
          <a:xfrm>
            <a:off x="3168071" y="783191"/>
            <a:ext cx="5933284" cy="3337423"/>
            <a:chOff x="1484193" y="691913"/>
            <a:chExt cx="7491925" cy="4261020"/>
          </a:xfrm>
        </p:grpSpPr>
        <p:pic>
          <p:nvPicPr>
            <p:cNvPr id="19" name="Immagine 18" descr="Schermata 06-2456103 alle 07.21.19.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84193" y="691913"/>
              <a:ext cx="7491925" cy="4261020"/>
            </a:xfrm>
            <a:prstGeom prst="rect">
              <a:avLst/>
            </a:prstGeom>
            <a:ln>
              <a:noFill/>
            </a:ln>
            <a:effectLst/>
          </p:spPr>
        </p:pic>
        <p:sp>
          <p:nvSpPr>
            <p:cNvPr id="20" name="CasellaDiTesto 19"/>
            <p:cNvSpPr txBox="1"/>
            <p:nvPr/>
          </p:nvSpPr>
          <p:spPr>
            <a:xfrm>
              <a:off x="2726013" y="3892448"/>
              <a:ext cx="861692" cy="392951"/>
            </a:xfrm>
            <a:prstGeom prst="rect">
              <a:avLst/>
            </a:prstGeom>
            <a:noFill/>
          </p:spPr>
          <p:txBody>
            <a:bodyPr wrap="none" rtlCol="0">
              <a:spAutoFit/>
            </a:bodyPr>
            <a:lstStyle/>
            <a:p>
              <a:r>
                <a:rPr lang="en-US" sz="1400" dirty="0"/>
                <a:t>N(938)</a:t>
              </a:r>
            </a:p>
          </p:txBody>
        </p:sp>
        <p:sp>
          <p:nvSpPr>
            <p:cNvPr id="21" name="CasellaDiTesto 20"/>
            <p:cNvSpPr txBox="1"/>
            <p:nvPr/>
          </p:nvSpPr>
          <p:spPr>
            <a:xfrm>
              <a:off x="6051699" y="3454073"/>
              <a:ext cx="970808" cy="396426"/>
            </a:xfrm>
            <a:prstGeom prst="rect">
              <a:avLst/>
            </a:prstGeom>
            <a:noFill/>
          </p:spPr>
          <p:txBody>
            <a:bodyPr wrap="none" rtlCol="0">
              <a:spAutoFit/>
            </a:bodyPr>
            <a:lstStyle/>
            <a:p>
              <a:r>
                <a:rPr lang="en-US" sz="1400" dirty="0">
                  <a:latin typeface="Symbol" charset="2"/>
                  <a:cs typeface="Symbol" charset="2"/>
                </a:rPr>
                <a:t>D</a:t>
              </a:r>
              <a:r>
                <a:rPr lang="en-US" sz="1400" dirty="0"/>
                <a:t>(1232)</a:t>
              </a:r>
            </a:p>
          </p:txBody>
        </p:sp>
        <p:sp>
          <p:nvSpPr>
            <p:cNvPr id="23" name="Rettangolo arrotondato 22"/>
            <p:cNvSpPr/>
            <p:nvPr/>
          </p:nvSpPr>
          <p:spPr bwMode="auto">
            <a:xfrm>
              <a:off x="2421068" y="3978532"/>
              <a:ext cx="1081010" cy="292144"/>
            </a:xfrm>
            <a:prstGeom prst="round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32396"/>
              <a:endParaRPr lang="en-US" sz="400">
                <a:solidFill>
                  <a:srgbClr val="800000"/>
                </a:solidFill>
              </a:endParaRPr>
            </a:p>
          </p:txBody>
        </p:sp>
        <p:sp>
          <p:nvSpPr>
            <p:cNvPr id="28" name="Rettangolo arrotondato 27"/>
            <p:cNvSpPr/>
            <p:nvPr/>
          </p:nvSpPr>
          <p:spPr bwMode="auto">
            <a:xfrm>
              <a:off x="5880301" y="3540316"/>
              <a:ext cx="1008943" cy="292144"/>
            </a:xfrm>
            <a:prstGeom prst="round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32396"/>
              <a:endParaRPr lang="en-US" sz="400">
                <a:solidFill>
                  <a:srgbClr val="800000"/>
                </a:solidFill>
              </a:endParaRPr>
            </a:p>
          </p:txBody>
        </p:sp>
        <p:sp>
          <p:nvSpPr>
            <p:cNvPr id="29" name="Rettangolo arrotondato 28"/>
            <p:cNvSpPr/>
            <p:nvPr/>
          </p:nvSpPr>
          <p:spPr bwMode="auto">
            <a:xfrm>
              <a:off x="2421068" y="2225669"/>
              <a:ext cx="1513414" cy="949468"/>
            </a:xfrm>
            <a:prstGeom prst="round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32396"/>
              <a:endParaRPr lang="en-US" sz="400">
                <a:solidFill>
                  <a:srgbClr val="800000"/>
                </a:solidFill>
              </a:endParaRPr>
            </a:p>
          </p:txBody>
        </p:sp>
        <p:sp>
          <p:nvSpPr>
            <p:cNvPr id="30" name="CasellaDiTesto 29"/>
            <p:cNvSpPr txBox="1"/>
            <p:nvPr/>
          </p:nvSpPr>
          <p:spPr>
            <a:xfrm>
              <a:off x="2493136" y="2809957"/>
              <a:ext cx="316428" cy="419215"/>
            </a:xfrm>
            <a:prstGeom prst="rect">
              <a:avLst/>
            </a:prstGeom>
            <a:noFill/>
          </p:spPr>
          <p:txBody>
            <a:bodyPr wrap="none" rtlCol="0">
              <a:spAutoFit/>
            </a:bodyPr>
            <a:lstStyle/>
            <a:p>
              <a:r>
                <a:rPr lang="en-US"/>
                <a:t>4</a:t>
              </a:r>
            </a:p>
          </p:txBody>
        </p:sp>
        <p:sp>
          <p:nvSpPr>
            <p:cNvPr id="33" name="CasellaDiTesto 32"/>
            <p:cNvSpPr txBox="1"/>
            <p:nvPr/>
          </p:nvSpPr>
          <p:spPr>
            <a:xfrm>
              <a:off x="2853472" y="2809957"/>
              <a:ext cx="308028" cy="419215"/>
            </a:xfrm>
            <a:prstGeom prst="rect">
              <a:avLst/>
            </a:prstGeom>
            <a:noFill/>
          </p:spPr>
          <p:txBody>
            <a:bodyPr wrap="none" rtlCol="0">
              <a:spAutoFit/>
            </a:bodyPr>
            <a:lstStyle/>
            <a:p>
              <a:r>
                <a:rPr lang="en-US"/>
                <a:t>5</a:t>
              </a:r>
            </a:p>
          </p:txBody>
        </p:sp>
        <p:sp>
          <p:nvSpPr>
            <p:cNvPr id="34" name="CasellaDiTesto 33"/>
            <p:cNvSpPr txBox="1"/>
            <p:nvPr/>
          </p:nvSpPr>
          <p:spPr>
            <a:xfrm>
              <a:off x="3285877" y="2809957"/>
              <a:ext cx="308028" cy="419215"/>
            </a:xfrm>
            <a:prstGeom prst="rect">
              <a:avLst/>
            </a:prstGeom>
            <a:noFill/>
          </p:spPr>
          <p:txBody>
            <a:bodyPr wrap="none" rtlCol="0">
              <a:spAutoFit/>
            </a:bodyPr>
            <a:lstStyle/>
            <a:p>
              <a:r>
                <a:rPr lang="en-US"/>
                <a:t>3</a:t>
              </a:r>
            </a:p>
          </p:txBody>
        </p:sp>
        <p:sp>
          <p:nvSpPr>
            <p:cNvPr id="35" name="CasellaDiTesto 34"/>
            <p:cNvSpPr txBox="1"/>
            <p:nvPr/>
          </p:nvSpPr>
          <p:spPr>
            <a:xfrm>
              <a:off x="3574146" y="2809957"/>
              <a:ext cx="308028" cy="419215"/>
            </a:xfrm>
            <a:prstGeom prst="rect">
              <a:avLst/>
            </a:prstGeom>
            <a:noFill/>
          </p:spPr>
          <p:txBody>
            <a:bodyPr wrap="none" rtlCol="0">
              <a:spAutoFit/>
            </a:bodyPr>
            <a:lstStyle/>
            <a:p>
              <a:r>
                <a:rPr lang="en-US"/>
                <a:t>1</a:t>
              </a:r>
            </a:p>
          </p:txBody>
        </p:sp>
        <p:sp>
          <p:nvSpPr>
            <p:cNvPr id="36" name="Rettangolo arrotondato 35"/>
            <p:cNvSpPr/>
            <p:nvPr/>
          </p:nvSpPr>
          <p:spPr bwMode="auto">
            <a:xfrm>
              <a:off x="3934483" y="2882993"/>
              <a:ext cx="1513414" cy="949468"/>
            </a:xfrm>
            <a:prstGeom prst="round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32396"/>
              <a:endParaRPr lang="en-US" sz="400">
                <a:solidFill>
                  <a:srgbClr val="800000"/>
                </a:solidFill>
              </a:endParaRPr>
            </a:p>
          </p:txBody>
        </p:sp>
        <p:sp>
          <p:nvSpPr>
            <p:cNvPr id="37" name="Rettangolo arrotondato 36"/>
            <p:cNvSpPr/>
            <p:nvPr/>
          </p:nvSpPr>
          <p:spPr bwMode="auto">
            <a:xfrm>
              <a:off x="5447897" y="2152633"/>
              <a:ext cx="1441347" cy="949468"/>
            </a:xfrm>
            <a:prstGeom prst="round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32396"/>
              <a:endParaRPr lang="en-US" sz="400">
                <a:solidFill>
                  <a:srgbClr val="800000"/>
                </a:solidFill>
              </a:endParaRPr>
            </a:p>
          </p:txBody>
        </p:sp>
        <p:sp>
          <p:nvSpPr>
            <p:cNvPr id="38" name="CasellaDiTesto 37"/>
            <p:cNvSpPr txBox="1"/>
            <p:nvPr/>
          </p:nvSpPr>
          <p:spPr>
            <a:xfrm>
              <a:off x="4006550" y="3467280"/>
              <a:ext cx="308028" cy="419215"/>
            </a:xfrm>
            <a:prstGeom prst="rect">
              <a:avLst/>
            </a:prstGeom>
            <a:noFill/>
          </p:spPr>
          <p:txBody>
            <a:bodyPr wrap="none" rtlCol="0">
              <a:spAutoFit/>
            </a:bodyPr>
            <a:lstStyle/>
            <a:p>
              <a:r>
                <a:rPr lang="en-US"/>
                <a:t>2</a:t>
              </a:r>
            </a:p>
          </p:txBody>
        </p:sp>
        <p:sp>
          <p:nvSpPr>
            <p:cNvPr id="39" name="CasellaDiTesto 38"/>
            <p:cNvSpPr txBox="1"/>
            <p:nvPr/>
          </p:nvSpPr>
          <p:spPr>
            <a:xfrm>
              <a:off x="4366887" y="3467280"/>
              <a:ext cx="308028" cy="419215"/>
            </a:xfrm>
            <a:prstGeom prst="rect">
              <a:avLst/>
            </a:prstGeom>
            <a:noFill/>
          </p:spPr>
          <p:txBody>
            <a:bodyPr wrap="none" rtlCol="0">
              <a:spAutoFit/>
            </a:bodyPr>
            <a:lstStyle/>
            <a:p>
              <a:r>
                <a:rPr lang="en-US"/>
                <a:t>2</a:t>
              </a:r>
            </a:p>
          </p:txBody>
        </p:sp>
        <p:sp>
          <p:nvSpPr>
            <p:cNvPr id="40" name="CasellaDiTesto 39"/>
            <p:cNvSpPr txBox="1"/>
            <p:nvPr/>
          </p:nvSpPr>
          <p:spPr>
            <a:xfrm>
              <a:off x="4727223" y="3467280"/>
              <a:ext cx="308028" cy="419215"/>
            </a:xfrm>
            <a:prstGeom prst="rect">
              <a:avLst/>
            </a:prstGeom>
            <a:noFill/>
          </p:spPr>
          <p:txBody>
            <a:bodyPr wrap="none" rtlCol="0">
              <a:spAutoFit/>
            </a:bodyPr>
            <a:lstStyle/>
            <a:p>
              <a:r>
                <a:rPr lang="en-US"/>
                <a:t>1</a:t>
              </a:r>
            </a:p>
          </p:txBody>
        </p:sp>
        <p:sp>
          <p:nvSpPr>
            <p:cNvPr id="41" name="CasellaDiTesto 40"/>
            <p:cNvSpPr txBox="1"/>
            <p:nvPr/>
          </p:nvSpPr>
          <p:spPr>
            <a:xfrm>
              <a:off x="5519964" y="2736921"/>
              <a:ext cx="308028" cy="419215"/>
            </a:xfrm>
            <a:prstGeom prst="rect">
              <a:avLst/>
            </a:prstGeom>
            <a:noFill/>
          </p:spPr>
          <p:txBody>
            <a:bodyPr wrap="none" rtlCol="0">
              <a:spAutoFit/>
            </a:bodyPr>
            <a:lstStyle/>
            <a:p>
              <a:r>
                <a:rPr lang="en-US"/>
                <a:t>2</a:t>
              </a:r>
            </a:p>
          </p:txBody>
        </p:sp>
        <p:sp>
          <p:nvSpPr>
            <p:cNvPr id="42" name="CasellaDiTesto 41"/>
            <p:cNvSpPr txBox="1"/>
            <p:nvPr/>
          </p:nvSpPr>
          <p:spPr>
            <a:xfrm>
              <a:off x="5880301" y="2736921"/>
              <a:ext cx="308028" cy="419215"/>
            </a:xfrm>
            <a:prstGeom prst="rect">
              <a:avLst/>
            </a:prstGeom>
            <a:noFill/>
          </p:spPr>
          <p:txBody>
            <a:bodyPr wrap="none" rtlCol="0">
              <a:spAutoFit/>
            </a:bodyPr>
            <a:lstStyle/>
            <a:p>
              <a:r>
                <a:rPr lang="en-US"/>
                <a:t>3</a:t>
              </a:r>
            </a:p>
          </p:txBody>
        </p:sp>
        <p:sp>
          <p:nvSpPr>
            <p:cNvPr id="43" name="CasellaDiTesto 42"/>
            <p:cNvSpPr txBox="1"/>
            <p:nvPr/>
          </p:nvSpPr>
          <p:spPr>
            <a:xfrm>
              <a:off x="6168570" y="2736921"/>
              <a:ext cx="308028" cy="419215"/>
            </a:xfrm>
            <a:prstGeom prst="rect">
              <a:avLst/>
            </a:prstGeom>
            <a:noFill/>
          </p:spPr>
          <p:txBody>
            <a:bodyPr wrap="none" rtlCol="0">
              <a:spAutoFit/>
            </a:bodyPr>
            <a:lstStyle/>
            <a:p>
              <a:r>
                <a:rPr lang="en-US"/>
                <a:t>2</a:t>
              </a:r>
            </a:p>
          </p:txBody>
        </p:sp>
        <p:sp>
          <p:nvSpPr>
            <p:cNvPr id="44" name="CasellaDiTesto 43"/>
            <p:cNvSpPr txBox="1"/>
            <p:nvPr/>
          </p:nvSpPr>
          <p:spPr>
            <a:xfrm>
              <a:off x="6456840" y="2736921"/>
              <a:ext cx="308028" cy="419215"/>
            </a:xfrm>
            <a:prstGeom prst="rect">
              <a:avLst/>
            </a:prstGeom>
            <a:noFill/>
          </p:spPr>
          <p:txBody>
            <a:bodyPr wrap="none" rtlCol="0">
              <a:spAutoFit/>
            </a:bodyPr>
            <a:lstStyle/>
            <a:p>
              <a:r>
                <a:rPr lang="en-US"/>
                <a:t>1</a:t>
              </a:r>
            </a:p>
          </p:txBody>
        </p:sp>
        <p:sp>
          <p:nvSpPr>
            <p:cNvPr id="46" name="Rettangolo arrotondato 45"/>
            <p:cNvSpPr/>
            <p:nvPr/>
          </p:nvSpPr>
          <p:spPr bwMode="auto">
            <a:xfrm>
              <a:off x="6961311" y="2736921"/>
              <a:ext cx="1441347" cy="949468"/>
            </a:xfrm>
            <a:prstGeom prst="roundRect">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32396"/>
              <a:endParaRPr lang="en-US" sz="400">
                <a:solidFill>
                  <a:srgbClr val="800000"/>
                </a:solidFill>
              </a:endParaRPr>
            </a:p>
          </p:txBody>
        </p:sp>
        <p:sp>
          <p:nvSpPr>
            <p:cNvPr id="48" name="CasellaDiTesto 47"/>
            <p:cNvSpPr txBox="1"/>
            <p:nvPr/>
          </p:nvSpPr>
          <p:spPr>
            <a:xfrm>
              <a:off x="7033378" y="3248172"/>
              <a:ext cx="308028" cy="419215"/>
            </a:xfrm>
            <a:prstGeom prst="rect">
              <a:avLst/>
            </a:prstGeom>
            <a:noFill/>
          </p:spPr>
          <p:txBody>
            <a:bodyPr wrap="none" rtlCol="0">
              <a:spAutoFit/>
            </a:bodyPr>
            <a:lstStyle/>
            <a:p>
              <a:r>
                <a:rPr lang="en-US"/>
                <a:t>1</a:t>
              </a:r>
            </a:p>
          </p:txBody>
        </p:sp>
        <p:sp>
          <p:nvSpPr>
            <p:cNvPr id="49" name="CasellaDiTesto 48"/>
            <p:cNvSpPr txBox="1"/>
            <p:nvPr/>
          </p:nvSpPr>
          <p:spPr>
            <a:xfrm>
              <a:off x="7393715" y="3248172"/>
              <a:ext cx="308028" cy="419215"/>
            </a:xfrm>
            <a:prstGeom prst="rect">
              <a:avLst/>
            </a:prstGeom>
            <a:noFill/>
          </p:spPr>
          <p:txBody>
            <a:bodyPr wrap="none" rtlCol="0">
              <a:spAutoFit/>
            </a:bodyPr>
            <a:lstStyle/>
            <a:p>
              <a:r>
                <a:rPr lang="en-US"/>
                <a:t>1</a:t>
              </a:r>
            </a:p>
          </p:txBody>
        </p:sp>
      </p:grpSp>
      <p:sp>
        <p:nvSpPr>
          <p:cNvPr id="5" name="Rettangolo 4"/>
          <p:cNvSpPr/>
          <p:nvPr/>
        </p:nvSpPr>
        <p:spPr>
          <a:xfrm>
            <a:off x="4151539" y="3889781"/>
            <a:ext cx="4640553" cy="461665"/>
          </a:xfrm>
          <a:prstGeom prst="rect">
            <a:avLst/>
          </a:prstGeom>
        </p:spPr>
        <p:txBody>
          <a:bodyPr wrap="square">
            <a:spAutoFit/>
          </a:bodyPr>
          <a:lstStyle/>
          <a:p>
            <a:r>
              <a:rPr lang="en-US" sz="1200" dirty="0">
                <a:cs typeface="Arial"/>
              </a:rPr>
              <a:t>Robert G. Edwards, </a:t>
            </a:r>
            <a:r>
              <a:rPr lang="en-US" sz="1200" dirty="0" err="1">
                <a:cs typeface="Arial"/>
              </a:rPr>
              <a:t>Jozef</a:t>
            </a:r>
            <a:r>
              <a:rPr lang="en-US" sz="1200" dirty="0">
                <a:cs typeface="Arial"/>
              </a:rPr>
              <a:t> J. </a:t>
            </a:r>
            <a:r>
              <a:rPr lang="en-US" sz="1200" dirty="0" err="1">
                <a:cs typeface="Arial"/>
              </a:rPr>
              <a:t>Dudek</a:t>
            </a:r>
            <a:r>
              <a:rPr lang="en-US" sz="1200" dirty="0">
                <a:cs typeface="Arial"/>
              </a:rPr>
              <a:t>, David G. Richards, Stephen J. Wallace </a:t>
            </a:r>
          </a:p>
          <a:p>
            <a:r>
              <a:rPr lang="en-US" sz="1200" b="1" dirty="0" err="1">
                <a:cs typeface="Arial"/>
              </a:rPr>
              <a:t>Phys.Rev</a:t>
            </a:r>
            <a:r>
              <a:rPr lang="en-US" sz="1200" b="1" dirty="0">
                <a:cs typeface="Arial"/>
              </a:rPr>
              <a:t>. D84 (2011) 074508</a:t>
            </a:r>
            <a:endParaRPr lang="en-US" sz="1200" dirty="0">
              <a:cs typeface="Arial"/>
            </a:endParaRPr>
          </a:p>
        </p:txBody>
      </p:sp>
      <p:sp>
        <p:nvSpPr>
          <p:cNvPr id="10" name="CasellaDiTesto 9"/>
          <p:cNvSpPr txBox="1"/>
          <p:nvPr/>
        </p:nvSpPr>
        <p:spPr>
          <a:xfrm>
            <a:off x="0" y="929683"/>
            <a:ext cx="3472798" cy="3139321"/>
          </a:xfrm>
          <a:prstGeom prst="rect">
            <a:avLst/>
          </a:prstGeom>
          <a:noFill/>
        </p:spPr>
        <p:txBody>
          <a:bodyPr wrap="square" rtlCol="0">
            <a:spAutoFit/>
          </a:bodyPr>
          <a:lstStyle/>
          <a:p>
            <a:pPr algn="just">
              <a:buClr>
                <a:srgbClr val="800000"/>
              </a:buClr>
              <a:buFont typeface="Arial"/>
              <a:buChar char="•"/>
            </a:pPr>
            <a:r>
              <a:rPr lang="en-US" dirty="0">
                <a:cs typeface="Arial"/>
              </a:rPr>
              <a:t> Exhibit the SU(6)×O(3)-symmetry features </a:t>
            </a:r>
            <a:endParaRPr lang="en-US" dirty="0"/>
          </a:p>
          <a:p>
            <a:pPr algn="just"/>
            <a:endParaRPr lang="en-US" dirty="0"/>
          </a:p>
          <a:p>
            <a:pPr algn="just">
              <a:buClr>
                <a:srgbClr val="800000"/>
              </a:buClr>
              <a:buFont typeface="Arial"/>
              <a:buChar char="•"/>
            </a:pPr>
            <a:r>
              <a:rPr lang="en-US" dirty="0">
                <a:cs typeface="Arial"/>
              </a:rPr>
              <a:t> Counting of levels consistent with non-rel. quark model</a:t>
            </a:r>
          </a:p>
          <a:p>
            <a:pPr algn="just"/>
            <a:endParaRPr lang="en-US" b="1" dirty="0">
              <a:latin typeface="Arial"/>
              <a:cs typeface="Arial"/>
            </a:endParaRPr>
          </a:p>
          <a:p>
            <a:pPr>
              <a:buClr>
                <a:srgbClr val="800000"/>
              </a:buClr>
              <a:buFont typeface="Arial"/>
              <a:buChar char="•"/>
            </a:pPr>
            <a:r>
              <a:rPr lang="en-US" dirty="0">
                <a:cs typeface="Arial"/>
              </a:rPr>
              <a:t> Striking similarity with quark model</a:t>
            </a:r>
          </a:p>
          <a:p>
            <a:endParaRPr lang="en-US" b="1" dirty="0">
              <a:latin typeface="Arial"/>
              <a:cs typeface="Arial"/>
            </a:endParaRPr>
          </a:p>
          <a:p>
            <a:pPr>
              <a:buClr>
                <a:srgbClr val="800000"/>
              </a:buClr>
              <a:buFont typeface="Arial"/>
              <a:buChar char="•"/>
            </a:pPr>
            <a:r>
              <a:rPr lang="en-US" dirty="0">
                <a:cs typeface="Arial"/>
              </a:rPr>
              <a:t> No parity doubling</a:t>
            </a:r>
          </a:p>
          <a:p>
            <a:endParaRPr lang="en-US" dirty="0"/>
          </a:p>
        </p:txBody>
      </p:sp>
      <p:sp>
        <p:nvSpPr>
          <p:cNvPr id="11" name="Rettangolo 10"/>
          <p:cNvSpPr/>
          <p:nvPr/>
        </p:nvSpPr>
        <p:spPr>
          <a:xfrm>
            <a:off x="107824" y="3982114"/>
            <a:ext cx="2576847" cy="369332"/>
          </a:xfrm>
          <a:prstGeom prst="rect">
            <a:avLst/>
          </a:prstGeom>
        </p:spPr>
        <p:txBody>
          <a:bodyPr wrap="none">
            <a:spAutoFit/>
          </a:bodyPr>
          <a:lstStyle/>
          <a:p>
            <a:r>
              <a:rPr lang="en-US" b="1" dirty="0">
                <a:solidFill>
                  <a:srgbClr val="000090"/>
                </a:solidFill>
                <a:cs typeface="Arial"/>
              </a:rPr>
              <a:t>Problems are not solved!</a:t>
            </a:r>
          </a:p>
        </p:txBody>
      </p:sp>
      <p:sp>
        <p:nvSpPr>
          <p:cNvPr id="2" name="Segnaposto numero diapositiva 1">
            <a:extLst>
              <a:ext uri="{FF2B5EF4-FFF2-40B4-BE49-F238E27FC236}">
                <a16:creationId xmlns:a16="http://schemas.microsoft.com/office/drawing/2014/main" id="{8CA3E43C-7937-31BF-351A-431A5C792C27}"/>
              </a:ext>
            </a:extLst>
          </p:cNvPr>
          <p:cNvSpPr>
            <a:spLocks noGrp="1"/>
          </p:cNvSpPr>
          <p:nvPr>
            <p:ph type="sldNum" sz="quarter" idx="12"/>
          </p:nvPr>
        </p:nvSpPr>
        <p:spPr/>
        <p:txBody>
          <a:bodyPr/>
          <a:lstStyle/>
          <a:p>
            <a:fld id="{E33505E3-9B21-8742-B4DC-5DD2FCC133AE}" type="slidenum">
              <a:rPr lang="it-IT" smtClean="0"/>
              <a:t>5</a:t>
            </a:fld>
            <a:endParaRPr lang="it-IT"/>
          </a:p>
        </p:txBody>
      </p:sp>
    </p:spTree>
    <p:extLst>
      <p:ext uri="{BB962C8B-B14F-4D97-AF65-F5344CB8AC3E}">
        <p14:creationId xmlns:p14="http://schemas.microsoft.com/office/powerpoint/2010/main" val="40041643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3" y="-136399"/>
            <a:ext cx="8229600" cy="857250"/>
          </a:xfrm>
          <a:ln>
            <a:noFill/>
          </a:ln>
        </p:spPr>
        <p:txBody>
          <a:bodyPr lIns="81605" tIns="40802" rIns="81605" bIns="40802">
            <a:normAutofit/>
          </a:bodyPr>
          <a:lstStyle/>
          <a:p>
            <a:r>
              <a:rPr lang="en-US" sz="3600" b="1" dirty="0">
                <a:solidFill>
                  <a:srgbClr val="800000"/>
                </a:solidFill>
              </a:rPr>
              <a:t>How to access light baryon excited states</a:t>
            </a:r>
          </a:p>
        </p:txBody>
      </p:sp>
      <p:cxnSp>
        <p:nvCxnSpPr>
          <p:cNvPr id="8" name="Straight Connector 31"/>
          <p:cNvCxnSpPr/>
          <p:nvPr/>
        </p:nvCxnSpPr>
        <p:spPr>
          <a:xfrm>
            <a:off x="0" y="617020"/>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1" name="Rectangle 4">
                <a:extLst>
                  <a:ext uri="{FF2B5EF4-FFF2-40B4-BE49-F238E27FC236}">
                    <a16:creationId xmlns:a16="http://schemas.microsoft.com/office/drawing/2014/main" id="{398616A7-AAE7-6193-1ED1-D0C6DC51E38A}"/>
                  </a:ext>
                </a:extLst>
              </p:cNvPr>
              <p:cNvSpPr/>
              <p:nvPr/>
            </p:nvSpPr>
            <p:spPr>
              <a:xfrm>
                <a:off x="112131" y="743232"/>
                <a:ext cx="8919737" cy="1200329"/>
              </a:xfrm>
              <a:prstGeom prst="rect">
                <a:avLst/>
              </a:prstGeom>
            </p:spPr>
            <p:txBody>
              <a:bodyPr wrap="square">
                <a:spAutoFit/>
              </a:bodyPr>
              <a:lstStyle/>
              <a:p>
                <a:pPr algn="just">
                  <a:spcAft>
                    <a:spcPts val="1200"/>
                  </a:spcAft>
                  <a:buClr>
                    <a:srgbClr val="CE0000"/>
                  </a:buClr>
                  <a:buSzPct val="70000"/>
                </a:pPr>
                <a:r>
                  <a:rPr lang="en-US" dirty="0"/>
                  <a:t>Light Baryons can be studied in </a:t>
                </a:r>
                <a:r>
                  <a:rPr lang="en-US" dirty="0">
                    <a:solidFill>
                      <a:srgbClr val="C00000"/>
                    </a:solidFill>
                  </a:rPr>
                  <a:t>different reactions: </a:t>
                </a:r>
                <a:r>
                  <a:rPr lang="en-US" dirty="0"/>
                  <a:t>starting from </a:t>
                </a:r>
                <a14:m>
                  <m:oMath xmlns:m="http://schemas.openxmlformats.org/officeDocument/2006/math">
                    <m:r>
                      <a:rPr lang="en-US" i="1" dirty="0">
                        <a:solidFill>
                          <a:srgbClr val="0070C0"/>
                        </a:solidFill>
                        <a:latin typeface="Cambria Math" panose="02040503050406030204" pitchFamily="18" charset="0"/>
                        <a:ea typeface="Cambria Math" panose="02040503050406030204" pitchFamily="18" charset="0"/>
                      </a:rPr>
                      <m:t>𝜋</m:t>
                    </m:r>
                    <m:r>
                      <m:rPr>
                        <m:sty m:val="p"/>
                      </m:rPr>
                      <a:rPr lang="en-US" dirty="0">
                        <a:solidFill>
                          <a:srgbClr val="0070C0"/>
                        </a:solidFill>
                        <a:latin typeface="Cambria Math" panose="02040503050406030204" pitchFamily="18" charset="0"/>
                        <a:ea typeface="Cambria Math" panose="02040503050406030204" pitchFamily="18" charset="0"/>
                      </a:rPr>
                      <m:t>N</m:t>
                    </m:r>
                  </m:oMath>
                </a14:m>
                <a:r>
                  <a:rPr lang="en-US" dirty="0">
                    <a:solidFill>
                      <a:srgbClr val="0070C0"/>
                    </a:solidFill>
                  </a:rPr>
                  <a:t>, </a:t>
                </a:r>
                <a14:m>
                  <m:oMath xmlns:m="http://schemas.openxmlformats.org/officeDocument/2006/math">
                    <m:r>
                      <a:rPr lang="en-US" i="1">
                        <a:solidFill>
                          <a:srgbClr val="0070C0"/>
                        </a:solidFill>
                        <a:latin typeface="Cambria Math" panose="02040503050406030204" pitchFamily="18" charset="0"/>
                        <a:ea typeface="Cambria Math" panose="02040503050406030204" pitchFamily="18" charset="0"/>
                      </a:rPr>
                      <m:t>𝛾</m:t>
                    </m:r>
                    <m:r>
                      <m:rPr>
                        <m:sty m:val="p"/>
                      </m:rPr>
                      <a:rPr lang="en-US">
                        <a:solidFill>
                          <a:srgbClr val="0070C0"/>
                        </a:solidFill>
                        <a:latin typeface="Cambria Math" panose="02040503050406030204" pitchFamily="18" charset="0"/>
                        <a:ea typeface="Cambria Math" panose="02040503050406030204" pitchFamily="18" charset="0"/>
                      </a:rPr>
                      <m:t>N</m:t>
                    </m:r>
                  </m:oMath>
                </a14:m>
                <a:r>
                  <a:rPr lang="en-US" dirty="0">
                    <a:solidFill>
                      <a:srgbClr val="0070C0"/>
                    </a:solidFill>
                  </a:rPr>
                  <a:t>, </a:t>
                </a:r>
                <a:r>
                  <a:rPr lang="en-US" dirty="0" err="1">
                    <a:solidFill>
                      <a:srgbClr val="0070C0"/>
                    </a:solidFill>
                  </a:rPr>
                  <a:t>eN</a:t>
                </a:r>
                <a:r>
                  <a:rPr lang="en-US" dirty="0"/>
                  <a:t> </a:t>
                </a:r>
                <a:r>
                  <a:rPr lang="en-US" dirty="0">
                    <a:solidFill>
                      <a:srgbClr val="0070C0"/>
                    </a:solidFill>
                  </a:rPr>
                  <a:t>initial states </a:t>
                </a:r>
                <a:r>
                  <a:rPr lang="en-US" dirty="0"/>
                  <a:t>they appear as </a:t>
                </a:r>
                <a:r>
                  <a:rPr lang="en-US" dirty="0">
                    <a:solidFill>
                      <a:srgbClr val="C00000"/>
                    </a:solidFill>
                  </a:rPr>
                  <a:t>intermediate resonances </a:t>
                </a:r>
                <a:r>
                  <a:rPr lang="en-US" dirty="0"/>
                  <a:t>that may decay in different </a:t>
                </a:r>
                <a:r>
                  <a:rPr lang="en-US" dirty="0">
                    <a:solidFill>
                      <a:srgbClr val="0070C0"/>
                    </a:solidFill>
                  </a:rPr>
                  <a:t>final states </a:t>
                </a:r>
                <a:r>
                  <a:rPr lang="en-US" dirty="0"/>
                  <a:t>as </a:t>
                </a:r>
                <a14:m>
                  <m:oMath xmlns:m="http://schemas.openxmlformats.org/officeDocument/2006/math">
                    <m:r>
                      <a:rPr lang="en-US" i="1" dirty="0">
                        <a:latin typeface="Cambria Math" panose="02040503050406030204" pitchFamily="18" charset="0"/>
                        <a:ea typeface="Cambria Math" panose="02040503050406030204" pitchFamily="18" charset="0"/>
                      </a:rPr>
                      <m:t>𝜋</m:t>
                    </m:r>
                    <m:r>
                      <m:rPr>
                        <m:sty m:val="p"/>
                      </m:rPr>
                      <a:rPr lang="en-US" dirty="0">
                        <a:latin typeface="Cambria Math" panose="02040503050406030204" pitchFamily="18" charset="0"/>
                        <a:ea typeface="Cambria Math" panose="02040503050406030204" pitchFamily="18" charset="0"/>
                      </a:rPr>
                      <m:t>N</m:t>
                    </m:r>
                  </m:oMath>
                </a14:m>
                <a:r>
                  <a:rPr lang="en-US" dirty="0"/>
                  <a:t>, </a:t>
                </a:r>
                <a14:m>
                  <m:oMath xmlns:m="http://schemas.openxmlformats.org/officeDocument/2006/math">
                    <m:r>
                      <a:rPr lang="en-US" i="1" dirty="0">
                        <a:latin typeface="Cambria Math" panose="02040503050406030204" pitchFamily="18" charset="0"/>
                        <a:ea typeface="Cambria Math" panose="02040503050406030204" pitchFamily="18" charset="0"/>
                      </a:rPr>
                      <m:t>𝜋𝜋</m:t>
                    </m:r>
                    <m:r>
                      <m:rPr>
                        <m:sty m:val="p"/>
                      </m:rPr>
                      <a:rPr lang="en-US" dirty="0">
                        <a:latin typeface="Cambria Math" panose="02040503050406030204" pitchFamily="18" charset="0"/>
                        <a:ea typeface="Cambria Math" panose="02040503050406030204" pitchFamily="18" charset="0"/>
                      </a:rPr>
                      <m:t>N</m:t>
                    </m:r>
                  </m:oMath>
                </a14:m>
                <a:r>
                  <a:rPr lang="en-US" dirty="0"/>
                  <a:t>, </a:t>
                </a:r>
                <a14:m>
                  <m:oMath xmlns:m="http://schemas.openxmlformats.org/officeDocument/2006/math">
                    <m:r>
                      <m:rPr>
                        <m:sty m:val="p"/>
                      </m:rPr>
                      <a:rPr lang="el-GR" i="1" smtClean="0">
                        <a:latin typeface="Cambria Math" panose="02040503050406030204" pitchFamily="18" charset="0"/>
                        <a:ea typeface="Cambria Math" panose="02040503050406030204" pitchFamily="18" charset="0"/>
                      </a:rPr>
                      <m:t>η</m:t>
                    </m:r>
                  </m:oMath>
                </a14:m>
                <a:r>
                  <a:rPr lang="en-US" dirty="0"/>
                  <a:t>N, </a:t>
                </a:r>
                <a14:m>
                  <m:oMath xmlns:m="http://schemas.openxmlformats.org/officeDocument/2006/math">
                    <m:r>
                      <a:rPr lang="en-US" i="1">
                        <a:latin typeface="Cambria Math" panose="02040503050406030204" pitchFamily="18" charset="0"/>
                        <a:ea typeface="Cambria Math" panose="02040503050406030204" pitchFamily="18" charset="0"/>
                      </a:rPr>
                      <m:t>𝜔</m:t>
                    </m:r>
                    <m:r>
                      <a:rPr lang="en-US" i="1">
                        <a:latin typeface="Cambria Math" panose="02040503050406030204" pitchFamily="18" charset="0"/>
                        <a:ea typeface="Cambria Math" panose="02040503050406030204" pitchFamily="18" charset="0"/>
                      </a:rPr>
                      <m:t> </m:t>
                    </m:r>
                  </m:oMath>
                </a14:m>
                <a:r>
                  <a:rPr lang="en-US" dirty="0"/>
                  <a:t>N </a:t>
                </a:r>
                <a14:m>
                  <m:oMath xmlns:m="http://schemas.openxmlformats.org/officeDocument/2006/math">
                    <m:r>
                      <a:rPr lang="en-US" i="1" smtClean="0">
                        <a:latin typeface="Cambria Math" panose="02040503050406030204" pitchFamily="18" charset="0"/>
                        <a:ea typeface="Cambria Math" panose="02040503050406030204" pitchFamily="18" charset="0"/>
                      </a:rPr>
                      <m:t>𝜌</m:t>
                    </m:r>
                  </m:oMath>
                </a14:m>
                <a:r>
                  <a:rPr lang="en-US" dirty="0"/>
                  <a:t>N, K</a:t>
                </a:r>
                <a14:m>
                  <m:oMath xmlns:m="http://schemas.openxmlformats.org/officeDocument/2006/math">
                    <m:r>
                      <m:rPr>
                        <m:sty m:val="p"/>
                      </m:rPr>
                      <a:rPr lang="el-GR" i="1" smtClean="0">
                        <a:latin typeface="Cambria Math" panose="02040503050406030204" pitchFamily="18" charset="0"/>
                        <a:ea typeface="Cambria Math" panose="02040503050406030204" pitchFamily="18" charset="0"/>
                      </a:rPr>
                      <m:t>Λ</m:t>
                    </m:r>
                    <m:r>
                      <a:rPr lang="en-US" b="0" i="1" smtClean="0">
                        <a:latin typeface="Cambria Math" panose="02040503050406030204" pitchFamily="18" charset="0"/>
                        <a:ea typeface="Cambria Math" panose="02040503050406030204" pitchFamily="18" charset="0"/>
                      </a:rPr>
                      <m:t>,</m:t>
                    </m:r>
                  </m:oMath>
                </a14:m>
                <a:r>
                  <a:rPr lang="en-US" dirty="0"/>
                  <a:t> K</a:t>
                </a:r>
                <a14:m>
                  <m:oMath xmlns:m="http://schemas.openxmlformats.org/officeDocument/2006/math">
                    <m:r>
                      <m:rPr>
                        <m:sty m:val="p"/>
                      </m:rPr>
                      <a:rPr lang="el-GR" i="1" dirty="0" smtClean="0">
                        <a:latin typeface="Cambria Math" panose="02040503050406030204" pitchFamily="18" charset="0"/>
                        <a:ea typeface="Cambria Math" panose="02040503050406030204" pitchFamily="18" charset="0"/>
                      </a:rPr>
                      <m:t>Σ</m:t>
                    </m:r>
                    <m:r>
                      <a:rPr lang="en-US" b="0" i="1" dirty="0" smtClean="0">
                        <a:latin typeface="Cambria Math" panose="02040503050406030204" pitchFamily="18" charset="0"/>
                        <a:ea typeface="Cambria Math" panose="02040503050406030204" pitchFamily="18" charset="0"/>
                      </a:rPr>
                      <m:t>, </m:t>
                    </m:r>
                  </m:oMath>
                </a14:m>
                <a:r>
                  <a:rPr lang="en-US" dirty="0"/>
                  <a:t>K*Y … Once formed, </a:t>
                </a:r>
                <a:r>
                  <a:rPr lang="en-US" b="1" dirty="0"/>
                  <a:t>their properties are independent from the reaction channel</a:t>
                </a:r>
                <a:r>
                  <a:rPr lang="en-US" dirty="0"/>
                  <a:t>. </a:t>
                </a:r>
              </a:p>
            </p:txBody>
          </p:sp>
        </mc:Choice>
        <mc:Fallback xmlns="">
          <p:sp>
            <p:nvSpPr>
              <p:cNvPr id="11" name="Rectangle 4">
                <a:extLst>
                  <a:ext uri="{FF2B5EF4-FFF2-40B4-BE49-F238E27FC236}">
                    <a16:creationId xmlns:a16="http://schemas.microsoft.com/office/drawing/2014/main" id="{398616A7-AAE7-6193-1ED1-D0C6DC51E38A}"/>
                  </a:ext>
                </a:extLst>
              </p:cNvPr>
              <p:cNvSpPr>
                <a:spLocks noRot="1" noChangeAspect="1" noMove="1" noResize="1" noEditPoints="1" noAdjustHandles="1" noChangeArrowheads="1" noChangeShapeType="1" noTextEdit="1"/>
              </p:cNvSpPr>
              <p:nvPr/>
            </p:nvSpPr>
            <p:spPr>
              <a:xfrm>
                <a:off x="112131" y="743232"/>
                <a:ext cx="8919737" cy="1200329"/>
              </a:xfrm>
              <a:prstGeom prst="rect">
                <a:avLst/>
              </a:prstGeom>
              <a:blipFill>
                <a:blip r:embed="rId2"/>
                <a:stretch>
                  <a:fillRect l="-568" t="-2083" r="-568" b="-7292"/>
                </a:stretch>
              </a:blipFill>
            </p:spPr>
            <p:txBody>
              <a:bodyPr/>
              <a:lstStyle/>
              <a:p>
                <a:r>
                  <a:rPr lang="en-US">
                    <a:noFill/>
                  </a:rPr>
                  <a:t> </a:t>
                </a:r>
              </a:p>
            </p:txBody>
          </p:sp>
        </mc:Fallback>
      </mc:AlternateContent>
      <p:pic>
        <p:nvPicPr>
          <p:cNvPr id="3" name="Picture 42" descr="version8">
            <a:extLst>
              <a:ext uri="{FF2B5EF4-FFF2-40B4-BE49-F238E27FC236}">
                <a16:creationId xmlns:a16="http://schemas.microsoft.com/office/drawing/2014/main" id="{0C11B6C7-7BB5-56C9-FEE0-B0FFD7C606CD}"/>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216758" y="1997875"/>
            <a:ext cx="4464289" cy="2528605"/>
          </a:xfrm>
          <a:prstGeom prst="rect">
            <a:avLst/>
          </a:prstGeom>
          <a:noFill/>
          <a:extLst>
            <a:ext uri="{909E8E84-426E-40dd-AFC4-6F175D3DCCD1}">
              <a14:hiddenFill xmlns="" xmlns:a14="http://schemas.microsoft.com/office/drawing/2010/main">
                <a:solidFill>
                  <a:srgbClr val="FFFFFF"/>
                </a:solidFill>
              </a14:hiddenFill>
            </a:ext>
          </a:extLst>
        </p:spPr>
      </p:pic>
      <p:pic>
        <p:nvPicPr>
          <p:cNvPr id="4" name="Immagine 3" descr="Schermata 2016-09-14 alle 01.43.48.png">
            <a:extLst>
              <a:ext uri="{FF2B5EF4-FFF2-40B4-BE49-F238E27FC236}">
                <a16:creationId xmlns:a16="http://schemas.microsoft.com/office/drawing/2014/main" id="{AEADBBB6-00D7-BA7E-E3CE-C3B5FB22F3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33637" y="1894944"/>
            <a:ext cx="2514600" cy="1295400"/>
          </a:xfrm>
          <a:prstGeom prst="rect">
            <a:avLst/>
          </a:prstGeom>
        </p:spPr>
      </p:pic>
      <p:grpSp>
        <p:nvGrpSpPr>
          <p:cNvPr id="21" name="Gruppo 20">
            <a:extLst>
              <a:ext uri="{FF2B5EF4-FFF2-40B4-BE49-F238E27FC236}">
                <a16:creationId xmlns:a16="http://schemas.microsoft.com/office/drawing/2014/main" id="{2870426D-258B-6BC3-C521-4F02E1384769}"/>
              </a:ext>
            </a:extLst>
          </p:cNvPr>
          <p:cNvGrpSpPr/>
          <p:nvPr/>
        </p:nvGrpSpPr>
        <p:grpSpPr>
          <a:xfrm>
            <a:off x="5802438" y="3150773"/>
            <a:ext cx="2786960" cy="1320877"/>
            <a:chOff x="5802438" y="3150773"/>
            <a:chExt cx="2786960" cy="1320877"/>
          </a:xfrm>
        </p:grpSpPr>
        <p:grpSp>
          <p:nvGrpSpPr>
            <p:cNvPr id="20" name="Gruppo 19">
              <a:extLst>
                <a:ext uri="{FF2B5EF4-FFF2-40B4-BE49-F238E27FC236}">
                  <a16:creationId xmlns:a16="http://schemas.microsoft.com/office/drawing/2014/main" id="{E07412FE-AF6D-B3E3-5B2D-248CE536B320}"/>
                </a:ext>
              </a:extLst>
            </p:cNvPr>
            <p:cNvGrpSpPr/>
            <p:nvPr/>
          </p:nvGrpSpPr>
          <p:grpSpPr>
            <a:xfrm>
              <a:off x="5802438" y="3150773"/>
              <a:ext cx="2786960" cy="1320877"/>
              <a:chOff x="5963931" y="3214154"/>
              <a:chExt cx="2786960" cy="1320877"/>
            </a:xfrm>
          </p:grpSpPr>
          <p:pic>
            <p:nvPicPr>
              <p:cNvPr id="5" name="Immagine 4" descr="Schermata 2016-09-14 alle 01.43.48.png">
                <a:extLst>
                  <a:ext uri="{FF2B5EF4-FFF2-40B4-BE49-F238E27FC236}">
                    <a16:creationId xmlns:a16="http://schemas.microsoft.com/office/drawing/2014/main" id="{A79D7BDE-52A9-39BF-E60B-7DCF31885E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36291" y="3239631"/>
                <a:ext cx="2514600" cy="1295400"/>
              </a:xfrm>
              <a:prstGeom prst="rect">
                <a:avLst/>
              </a:prstGeom>
            </p:spPr>
          </p:pic>
          <p:cxnSp>
            <p:nvCxnSpPr>
              <p:cNvPr id="10" name="Connettore 2 9">
                <a:extLst>
                  <a:ext uri="{FF2B5EF4-FFF2-40B4-BE49-F238E27FC236}">
                    <a16:creationId xmlns:a16="http://schemas.microsoft.com/office/drawing/2014/main" id="{AAF896E9-FBBD-0BDB-3C9F-9AF652A90550}"/>
                  </a:ext>
                </a:extLst>
              </p:cNvPr>
              <p:cNvCxnSpPr>
                <a:cxnSpLocks/>
              </p:cNvCxnSpPr>
              <p:nvPr/>
            </p:nvCxnSpPr>
            <p:spPr>
              <a:xfrm flipV="1">
                <a:off x="5963931" y="3590902"/>
                <a:ext cx="403559" cy="146914"/>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sp>
            <p:nvSpPr>
              <p:cNvPr id="16" name="CasellaDiTesto 15">
                <a:extLst>
                  <a:ext uri="{FF2B5EF4-FFF2-40B4-BE49-F238E27FC236}">
                    <a16:creationId xmlns:a16="http://schemas.microsoft.com/office/drawing/2014/main" id="{0E5F68DC-9273-1306-4D1F-912078FB1BD0}"/>
                  </a:ext>
                </a:extLst>
              </p:cNvPr>
              <p:cNvSpPr txBox="1"/>
              <p:nvPr/>
            </p:nvSpPr>
            <p:spPr>
              <a:xfrm>
                <a:off x="6015240" y="3613283"/>
                <a:ext cx="300082" cy="369332"/>
              </a:xfrm>
              <a:prstGeom prst="rect">
                <a:avLst/>
              </a:prstGeom>
              <a:noFill/>
            </p:spPr>
            <p:txBody>
              <a:bodyPr wrap="none" rtlCol="0">
                <a:spAutoFit/>
              </a:bodyPr>
              <a:lstStyle/>
              <a:p>
                <a:r>
                  <a:rPr lang="en-US" dirty="0"/>
                  <a:t>e</a:t>
                </a:r>
              </a:p>
            </p:txBody>
          </p:sp>
          <p:sp>
            <p:nvSpPr>
              <p:cNvPr id="18" name="CasellaDiTesto 17">
                <a:extLst>
                  <a:ext uri="{FF2B5EF4-FFF2-40B4-BE49-F238E27FC236}">
                    <a16:creationId xmlns:a16="http://schemas.microsoft.com/office/drawing/2014/main" id="{88B1C9E6-C2E7-36B6-C13E-F9A600F44794}"/>
                  </a:ext>
                </a:extLst>
              </p:cNvPr>
              <p:cNvSpPr txBox="1"/>
              <p:nvPr/>
            </p:nvSpPr>
            <p:spPr>
              <a:xfrm>
                <a:off x="6454288" y="3214154"/>
                <a:ext cx="357790" cy="369332"/>
              </a:xfrm>
              <a:prstGeom prst="rect">
                <a:avLst/>
              </a:prstGeom>
              <a:noFill/>
            </p:spPr>
            <p:txBody>
              <a:bodyPr wrap="none" rtlCol="0">
                <a:spAutoFit/>
              </a:bodyPr>
              <a:lstStyle/>
              <a:p>
                <a:r>
                  <a:rPr lang="en-US" dirty="0"/>
                  <a:t>e’</a:t>
                </a:r>
              </a:p>
            </p:txBody>
          </p:sp>
          <p:sp>
            <p:nvSpPr>
              <p:cNvPr id="19" name="CasellaDiTesto 18">
                <a:extLst>
                  <a:ext uri="{FF2B5EF4-FFF2-40B4-BE49-F238E27FC236}">
                    <a16:creationId xmlns:a16="http://schemas.microsoft.com/office/drawing/2014/main" id="{734D7761-57CD-3468-6A71-121F80A52476}"/>
                  </a:ext>
                </a:extLst>
              </p:cNvPr>
              <p:cNvSpPr txBox="1"/>
              <p:nvPr/>
            </p:nvSpPr>
            <p:spPr>
              <a:xfrm>
                <a:off x="6511996" y="3525046"/>
                <a:ext cx="300082" cy="369332"/>
              </a:xfrm>
              <a:prstGeom prst="rect">
                <a:avLst/>
              </a:prstGeom>
              <a:noFill/>
            </p:spPr>
            <p:txBody>
              <a:bodyPr wrap="none" rtlCol="0">
                <a:spAutoFit/>
              </a:bodyPr>
              <a:lstStyle/>
              <a:p>
                <a:r>
                  <a:rPr lang="en-US" dirty="0">
                    <a:solidFill>
                      <a:srgbClr val="FF0000"/>
                    </a:solidFill>
                  </a:rPr>
                  <a:t>*</a:t>
                </a:r>
              </a:p>
            </p:txBody>
          </p:sp>
        </p:grpSp>
        <p:cxnSp>
          <p:nvCxnSpPr>
            <p:cNvPr id="12" name="Connettore 2 11">
              <a:extLst>
                <a:ext uri="{FF2B5EF4-FFF2-40B4-BE49-F238E27FC236}">
                  <a16:creationId xmlns:a16="http://schemas.microsoft.com/office/drawing/2014/main" id="{EC56E0D9-541F-ACFC-F9FC-599D7CF15D2E}"/>
                </a:ext>
              </a:extLst>
            </p:cNvPr>
            <p:cNvCxnSpPr>
              <a:cxnSpLocks/>
            </p:cNvCxnSpPr>
            <p:nvPr/>
          </p:nvCxnSpPr>
          <p:spPr>
            <a:xfrm flipV="1">
              <a:off x="6200377" y="3194204"/>
              <a:ext cx="49136" cy="314441"/>
            </a:xfrm>
            <a:prstGeom prst="straightConnector1">
              <a:avLst/>
            </a:prstGeom>
            <a:ln>
              <a:tailEnd type="triangle"/>
            </a:ln>
            <a:effectLst/>
          </p:spPr>
          <p:style>
            <a:lnRef idx="2">
              <a:schemeClr val="accent1"/>
            </a:lnRef>
            <a:fillRef idx="0">
              <a:schemeClr val="accent1"/>
            </a:fillRef>
            <a:effectRef idx="1">
              <a:schemeClr val="accent1"/>
            </a:effectRef>
            <a:fontRef idx="minor">
              <a:schemeClr val="tx1"/>
            </a:fontRef>
          </p:style>
        </p:cxnSp>
      </p:grpSp>
      <p:sp>
        <p:nvSpPr>
          <p:cNvPr id="22" name="Segnaposto piè di pagina 21">
            <a:extLst>
              <a:ext uri="{FF2B5EF4-FFF2-40B4-BE49-F238E27FC236}">
                <a16:creationId xmlns:a16="http://schemas.microsoft.com/office/drawing/2014/main" id="{6669EBB7-EEDC-CC95-F97C-98C364452463}"/>
              </a:ext>
            </a:extLst>
          </p:cNvPr>
          <p:cNvSpPr>
            <a:spLocks noGrp="1"/>
          </p:cNvSpPr>
          <p:nvPr>
            <p:ph type="ftr" sz="quarter" idx="11"/>
          </p:nvPr>
        </p:nvSpPr>
        <p:spPr/>
        <p:txBody>
          <a:bodyPr/>
          <a:lstStyle/>
          <a:p>
            <a:r>
              <a:rPr lang="it-IT"/>
              <a:t>NSTAR 2026 -  September 7 - 11  2026  - Annalisa D’Angelo </a:t>
            </a:r>
          </a:p>
        </p:txBody>
      </p:sp>
      <p:sp>
        <p:nvSpPr>
          <p:cNvPr id="23" name="Segnaposto numero diapositiva 22">
            <a:extLst>
              <a:ext uri="{FF2B5EF4-FFF2-40B4-BE49-F238E27FC236}">
                <a16:creationId xmlns:a16="http://schemas.microsoft.com/office/drawing/2014/main" id="{34769AD2-AEC8-A62A-1173-A1A104C175CF}"/>
              </a:ext>
            </a:extLst>
          </p:cNvPr>
          <p:cNvSpPr>
            <a:spLocks noGrp="1"/>
          </p:cNvSpPr>
          <p:nvPr>
            <p:ph type="sldNum" sz="quarter" idx="12"/>
          </p:nvPr>
        </p:nvSpPr>
        <p:spPr/>
        <p:txBody>
          <a:bodyPr/>
          <a:lstStyle/>
          <a:p>
            <a:fld id="{E33505E3-9B21-8742-B4DC-5DD2FCC133AE}" type="slidenum">
              <a:rPr lang="it-IT" smtClean="0"/>
              <a:t>6</a:t>
            </a:fld>
            <a:endParaRPr lang="it-IT"/>
          </a:p>
        </p:txBody>
      </p:sp>
    </p:spTree>
    <p:extLst>
      <p:ext uri="{BB962C8B-B14F-4D97-AF65-F5344CB8AC3E}">
        <p14:creationId xmlns:p14="http://schemas.microsoft.com/office/powerpoint/2010/main" val="1888991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uppo 1"/>
          <p:cNvGrpSpPr/>
          <p:nvPr/>
        </p:nvGrpSpPr>
        <p:grpSpPr>
          <a:xfrm>
            <a:off x="-1" y="1010666"/>
            <a:ext cx="4600033" cy="4081225"/>
            <a:chOff x="4406900" y="634252"/>
            <a:chExt cx="4600033" cy="4081225"/>
          </a:xfrm>
        </p:grpSpPr>
        <p:sp>
          <p:nvSpPr>
            <p:cNvPr id="4" name="CasellaDiTesto 3"/>
            <p:cNvSpPr txBox="1"/>
            <p:nvPr/>
          </p:nvSpPr>
          <p:spPr>
            <a:xfrm>
              <a:off x="8822267" y="2150533"/>
              <a:ext cx="184666" cy="369332"/>
            </a:xfrm>
            <a:prstGeom prst="rect">
              <a:avLst/>
            </a:prstGeom>
            <a:noFill/>
          </p:spPr>
          <p:txBody>
            <a:bodyPr wrap="none" rtlCol="0">
              <a:spAutoFit/>
            </a:bodyPr>
            <a:lstStyle/>
            <a:p>
              <a:endParaRPr lang="en-US" dirty="0"/>
            </a:p>
          </p:txBody>
        </p:sp>
        <p:grpSp>
          <p:nvGrpSpPr>
            <p:cNvPr id="28" name="Group 7"/>
            <p:cNvGrpSpPr>
              <a:grpSpLocks/>
            </p:cNvGrpSpPr>
            <p:nvPr/>
          </p:nvGrpSpPr>
          <p:grpSpPr bwMode="auto">
            <a:xfrm>
              <a:off x="4406900" y="634252"/>
              <a:ext cx="4600033" cy="4081225"/>
              <a:chOff x="978" y="639"/>
              <a:chExt cx="3725" cy="3500"/>
            </a:xfrm>
          </p:grpSpPr>
          <p:sp>
            <p:nvSpPr>
              <p:cNvPr id="36" name="Rectangle 8"/>
              <p:cNvSpPr>
                <a:spLocks noChangeArrowheads="1"/>
              </p:cNvSpPr>
              <p:nvPr/>
            </p:nvSpPr>
            <p:spPr bwMode="auto">
              <a:xfrm>
                <a:off x="978" y="639"/>
                <a:ext cx="668" cy="3494"/>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it-IT"/>
              </a:p>
            </p:txBody>
          </p:sp>
          <p:pic>
            <p:nvPicPr>
              <p:cNvPr id="37" name="Picture 5" descr="decay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46" y="639"/>
                <a:ext cx="3057" cy="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8" name="Text Box 7"/>
              <p:cNvSpPr txBox="1">
                <a:spLocks noChangeArrowheads="1"/>
              </p:cNvSpPr>
              <p:nvPr/>
            </p:nvSpPr>
            <p:spPr bwMode="auto">
              <a:xfrm>
                <a:off x="1142" y="688"/>
                <a:ext cx="523" cy="33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lnSpc>
                    <a:spcPct val="75000"/>
                  </a:lnSpc>
                </a:pPr>
                <a:r>
                  <a:rPr lang="en-US" sz="1500" b="1" dirty="0">
                    <a:solidFill>
                      <a:srgbClr val="003300"/>
                    </a:solidFill>
                    <a:latin typeface="+mn-lt"/>
                  </a:rPr>
                  <a:t>(1/2)</a:t>
                </a:r>
                <a:r>
                  <a:rPr lang="en-US" sz="1500" b="1" baseline="30000" dirty="0">
                    <a:solidFill>
                      <a:srgbClr val="003300"/>
                    </a:solidFill>
                    <a:latin typeface="+mn-lt"/>
                  </a:rPr>
                  <a:t>-</a:t>
                </a:r>
                <a:endParaRPr lang="en-US" sz="1500" b="1" dirty="0">
                  <a:solidFill>
                    <a:srgbClr val="003300"/>
                  </a:solidFill>
                  <a:latin typeface="+mn-lt"/>
                </a:endParaRPr>
              </a:p>
              <a:p>
                <a:pPr eaLnBrk="1" hangingPunct="1">
                  <a:lnSpc>
                    <a:spcPct val="75000"/>
                  </a:lnSpc>
                </a:pPr>
                <a:r>
                  <a:rPr lang="en-US" sz="1500" b="1" dirty="0">
                    <a:solidFill>
                      <a:srgbClr val="003300"/>
                    </a:solidFill>
                    <a:latin typeface="+mn-lt"/>
                  </a:rPr>
                  <a:t>(1/2)</a:t>
                </a:r>
                <a:r>
                  <a:rPr lang="en-US" sz="1500" b="1" baseline="30000" dirty="0">
                    <a:solidFill>
                      <a:srgbClr val="003300"/>
                    </a:solidFill>
                    <a:latin typeface="+mn-lt"/>
                  </a:rPr>
                  <a:t>-</a:t>
                </a:r>
                <a:endParaRPr lang="en-US" sz="1500" b="1" dirty="0">
                  <a:solidFill>
                    <a:srgbClr val="003300"/>
                  </a:solidFill>
                  <a:latin typeface="+mn-lt"/>
                </a:endParaRPr>
              </a:p>
              <a:p>
                <a:pPr eaLnBrk="1" hangingPunct="1">
                  <a:lnSpc>
                    <a:spcPct val="75000"/>
                  </a:lnSpc>
                </a:pPr>
                <a:r>
                  <a:rPr lang="en-US" sz="1500" b="1" dirty="0">
                    <a:solidFill>
                      <a:srgbClr val="003300"/>
                    </a:solidFill>
                    <a:latin typeface="+mn-lt"/>
                  </a:rPr>
                  <a:t>(3/2)</a:t>
                </a:r>
                <a:r>
                  <a:rPr lang="en-US" sz="1500" b="1" baseline="30000" dirty="0">
                    <a:solidFill>
                      <a:srgbClr val="003300"/>
                    </a:solidFill>
                    <a:latin typeface="+mn-lt"/>
                  </a:rPr>
                  <a:t>-</a:t>
                </a:r>
                <a:endParaRPr lang="en-US" sz="1500" b="1" dirty="0">
                  <a:solidFill>
                    <a:srgbClr val="003300"/>
                  </a:solidFill>
                  <a:latin typeface="+mn-lt"/>
                </a:endParaRPr>
              </a:p>
              <a:p>
                <a:pPr eaLnBrk="1" hangingPunct="1">
                  <a:lnSpc>
                    <a:spcPct val="75000"/>
                  </a:lnSpc>
                </a:pPr>
                <a:r>
                  <a:rPr lang="en-US" sz="1500" b="1" dirty="0">
                    <a:solidFill>
                      <a:srgbClr val="003300"/>
                    </a:solidFill>
                    <a:latin typeface="+mn-lt"/>
                  </a:rPr>
                  <a:t>(3/2)</a:t>
                </a:r>
                <a:r>
                  <a:rPr lang="en-US" sz="1500" b="1" baseline="30000" dirty="0">
                    <a:solidFill>
                      <a:srgbClr val="003300"/>
                    </a:solidFill>
                    <a:latin typeface="+mn-lt"/>
                  </a:rPr>
                  <a:t>-</a:t>
                </a:r>
                <a:endParaRPr lang="en-US" sz="1500" b="1" dirty="0">
                  <a:solidFill>
                    <a:srgbClr val="003300"/>
                  </a:solidFill>
                  <a:latin typeface="+mn-lt"/>
                </a:endParaRPr>
              </a:p>
              <a:p>
                <a:pPr eaLnBrk="1" hangingPunct="1">
                  <a:lnSpc>
                    <a:spcPct val="75000"/>
                  </a:lnSpc>
                </a:pPr>
                <a:r>
                  <a:rPr lang="en-US" sz="1500" b="1" dirty="0">
                    <a:solidFill>
                      <a:srgbClr val="003300"/>
                    </a:solidFill>
                    <a:latin typeface="+mn-lt"/>
                  </a:rPr>
                  <a:t>(5/2)</a:t>
                </a:r>
                <a:r>
                  <a:rPr lang="en-US" sz="1500" b="1" baseline="30000" dirty="0">
                    <a:solidFill>
                      <a:srgbClr val="003300"/>
                    </a:solidFill>
                    <a:latin typeface="+mn-lt"/>
                  </a:rPr>
                  <a:t>-</a:t>
                </a:r>
                <a:endParaRPr lang="en-US" sz="1500" b="1" dirty="0">
                  <a:solidFill>
                    <a:srgbClr val="003300"/>
                  </a:solidFill>
                  <a:latin typeface="+mn-lt"/>
                </a:endParaRPr>
              </a:p>
              <a:p>
                <a:pPr eaLnBrk="1" hangingPunct="1">
                  <a:lnSpc>
                    <a:spcPct val="90000"/>
                  </a:lnSpc>
                </a:pPr>
                <a:r>
                  <a:rPr lang="en-US" sz="1500" b="1" dirty="0">
                    <a:solidFill>
                      <a:srgbClr val="003300"/>
                    </a:solidFill>
                    <a:latin typeface="+mn-lt"/>
                  </a:rPr>
                  <a:t>(1/2)</a:t>
                </a:r>
                <a:r>
                  <a:rPr lang="en-US" sz="1500" b="1" baseline="30000" dirty="0">
                    <a:solidFill>
                      <a:srgbClr val="003300"/>
                    </a:solidFill>
                    <a:latin typeface="+mn-lt"/>
                  </a:rPr>
                  <a:t>+</a:t>
                </a:r>
                <a:endParaRPr lang="en-US" sz="1500" b="1" dirty="0">
                  <a:solidFill>
                    <a:srgbClr val="003300"/>
                  </a:solidFill>
                  <a:latin typeface="+mn-lt"/>
                </a:endParaRPr>
              </a:p>
              <a:p>
                <a:pPr eaLnBrk="1" hangingPunct="1">
                  <a:lnSpc>
                    <a:spcPct val="90000"/>
                  </a:lnSpc>
                </a:pPr>
                <a:r>
                  <a:rPr lang="en-US" sz="1500" b="1" dirty="0">
                    <a:solidFill>
                      <a:srgbClr val="003300"/>
                    </a:solidFill>
                    <a:latin typeface="+mn-lt"/>
                  </a:rPr>
                  <a:t>(1/2)</a:t>
                </a:r>
                <a:r>
                  <a:rPr lang="en-US" sz="1500" b="1" baseline="30000" dirty="0">
                    <a:solidFill>
                      <a:srgbClr val="003300"/>
                    </a:solidFill>
                    <a:latin typeface="+mn-lt"/>
                  </a:rPr>
                  <a:t>+</a:t>
                </a:r>
                <a:endParaRPr lang="en-US" sz="1500" b="1" dirty="0">
                  <a:solidFill>
                    <a:srgbClr val="003300"/>
                  </a:solidFill>
                  <a:latin typeface="+mn-lt"/>
                </a:endParaRPr>
              </a:p>
              <a:p>
                <a:pPr eaLnBrk="1" hangingPunct="1">
                  <a:lnSpc>
                    <a:spcPct val="90000"/>
                  </a:lnSpc>
                </a:pPr>
                <a:r>
                  <a:rPr lang="en-US" sz="1500" b="1" dirty="0">
                    <a:solidFill>
                      <a:srgbClr val="003300"/>
                    </a:solidFill>
                    <a:latin typeface="+mn-lt"/>
                  </a:rPr>
                  <a:t>(1/2)</a:t>
                </a:r>
                <a:r>
                  <a:rPr lang="en-US" sz="1500" b="1" baseline="30000" dirty="0">
                    <a:solidFill>
                      <a:srgbClr val="003300"/>
                    </a:solidFill>
                    <a:latin typeface="+mn-lt"/>
                  </a:rPr>
                  <a:t>+</a:t>
                </a:r>
                <a:endParaRPr lang="en-US" sz="1500" b="1" dirty="0">
                  <a:solidFill>
                    <a:srgbClr val="003300"/>
                  </a:solidFill>
                  <a:latin typeface="+mn-lt"/>
                </a:endParaRPr>
              </a:p>
              <a:p>
                <a:pPr eaLnBrk="1" hangingPunct="1">
                  <a:lnSpc>
                    <a:spcPct val="90000"/>
                  </a:lnSpc>
                </a:pPr>
                <a:r>
                  <a:rPr lang="en-US" sz="1500" b="1" dirty="0">
                    <a:solidFill>
                      <a:srgbClr val="003300"/>
                    </a:solidFill>
                    <a:latin typeface="+mn-lt"/>
                  </a:rPr>
                  <a:t>(1/2)</a:t>
                </a:r>
                <a:r>
                  <a:rPr lang="en-US" sz="1500" b="1" baseline="30000" dirty="0">
                    <a:solidFill>
                      <a:srgbClr val="003300"/>
                    </a:solidFill>
                    <a:latin typeface="+mn-lt"/>
                  </a:rPr>
                  <a:t>+</a:t>
                </a:r>
                <a:endParaRPr lang="en-US" sz="1500" b="1" dirty="0">
                  <a:solidFill>
                    <a:srgbClr val="003300"/>
                  </a:solidFill>
                  <a:latin typeface="+mn-lt"/>
                </a:endParaRPr>
              </a:p>
              <a:p>
                <a:pPr eaLnBrk="1" hangingPunct="1">
                  <a:lnSpc>
                    <a:spcPct val="90000"/>
                  </a:lnSpc>
                </a:pPr>
                <a:r>
                  <a:rPr lang="en-US" sz="1500" b="1" dirty="0">
                    <a:solidFill>
                      <a:srgbClr val="003300"/>
                    </a:solidFill>
                    <a:latin typeface="+mn-lt"/>
                  </a:rPr>
                  <a:t>(3/2)</a:t>
                </a:r>
                <a:r>
                  <a:rPr lang="en-US" sz="1500" b="1" baseline="30000" dirty="0">
                    <a:solidFill>
                      <a:srgbClr val="003300"/>
                    </a:solidFill>
                    <a:latin typeface="+mn-lt"/>
                  </a:rPr>
                  <a:t>+</a:t>
                </a:r>
                <a:endParaRPr lang="en-US" sz="1500" b="1" dirty="0">
                  <a:solidFill>
                    <a:srgbClr val="003300"/>
                  </a:solidFill>
                  <a:latin typeface="+mn-lt"/>
                </a:endParaRPr>
              </a:p>
              <a:p>
                <a:pPr eaLnBrk="1" hangingPunct="1">
                  <a:lnSpc>
                    <a:spcPct val="90000"/>
                  </a:lnSpc>
                </a:pPr>
                <a:r>
                  <a:rPr lang="en-US" sz="1500" b="1" dirty="0">
                    <a:solidFill>
                      <a:srgbClr val="003300"/>
                    </a:solidFill>
                    <a:latin typeface="+mn-lt"/>
                  </a:rPr>
                  <a:t>(3/2)</a:t>
                </a:r>
                <a:r>
                  <a:rPr lang="en-US" sz="1500" b="1" baseline="30000" dirty="0">
                    <a:solidFill>
                      <a:srgbClr val="003300"/>
                    </a:solidFill>
                    <a:latin typeface="+mn-lt"/>
                  </a:rPr>
                  <a:t>+</a:t>
                </a:r>
                <a:endParaRPr lang="en-US" sz="1500" b="1" dirty="0">
                  <a:solidFill>
                    <a:srgbClr val="003300"/>
                  </a:solidFill>
                  <a:latin typeface="+mn-lt"/>
                </a:endParaRPr>
              </a:p>
              <a:p>
                <a:pPr eaLnBrk="1" hangingPunct="1">
                  <a:lnSpc>
                    <a:spcPct val="90000"/>
                  </a:lnSpc>
                </a:pPr>
                <a:r>
                  <a:rPr lang="en-US" sz="1500" b="1" dirty="0">
                    <a:solidFill>
                      <a:srgbClr val="003300"/>
                    </a:solidFill>
                    <a:latin typeface="+mn-lt"/>
                  </a:rPr>
                  <a:t>(3/2)</a:t>
                </a:r>
                <a:r>
                  <a:rPr lang="en-US" sz="1500" b="1" baseline="30000" dirty="0">
                    <a:solidFill>
                      <a:srgbClr val="003300"/>
                    </a:solidFill>
                    <a:latin typeface="+mn-lt"/>
                  </a:rPr>
                  <a:t>+</a:t>
                </a:r>
                <a:endParaRPr lang="en-US" sz="1500" b="1" dirty="0">
                  <a:solidFill>
                    <a:srgbClr val="003300"/>
                  </a:solidFill>
                  <a:latin typeface="+mn-lt"/>
                </a:endParaRPr>
              </a:p>
              <a:p>
                <a:pPr eaLnBrk="1" hangingPunct="1">
                  <a:lnSpc>
                    <a:spcPct val="90000"/>
                  </a:lnSpc>
                </a:pPr>
                <a:r>
                  <a:rPr lang="en-US" sz="1500" b="1" dirty="0">
                    <a:solidFill>
                      <a:srgbClr val="003300"/>
                    </a:solidFill>
                    <a:latin typeface="+mn-lt"/>
                  </a:rPr>
                  <a:t>(3/2)</a:t>
                </a:r>
                <a:r>
                  <a:rPr lang="en-US" sz="1500" b="1" baseline="30000" dirty="0">
                    <a:solidFill>
                      <a:srgbClr val="003300"/>
                    </a:solidFill>
                    <a:latin typeface="+mn-lt"/>
                  </a:rPr>
                  <a:t>+</a:t>
                </a:r>
                <a:endParaRPr lang="en-US" sz="1500" b="1" dirty="0">
                  <a:solidFill>
                    <a:srgbClr val="003300"/>
                  </a:solidFill>
                  <a:latin typeface="+mn-lt"/>
                </a:endParaRPr>
              </a:p>
              <a:p>
                <a:pPr eaLnBrk="1" hangingPunct="1">
                  <a:lnSpc>
                    <a:spcPct val="90000"/>
                  </a:lnSpc>
                </a:pPr>
                <a:r>
                  <a:rPr lang="en-US" sz="1500" b="1" dirty="0">
                    <a:solidFill>
                      <a:srgbClr val="003300"/>
                    </a:solidFill>
                    <a:latin typeface="+mn-lt"/>
                  </a:rPr>
                  <a:t>(3/2)</a:t>
                </a:r>
                <a:r>
                  <a:rPr lang="en-US" sz="1500" b="1" baseline="30000" dirty="0">
                    <a:solidFill>
                      <a:srgbClr val="003300"/>
                    </a:solidFill>
                    <a:latin typeface="+mn-lt"/>
                  </a:rPr>
                  <a:t>+</a:t>
                </a:r>
                <a:endParaRPr lang="en-US" sz="1500" b="1" dirty="0">
                  <a:solidFill>
                    <a:srgbClr val="003300"/>
                  </a:solidFill>
                  <a:latin typeface="+mn-lt"/>
                </a:endParaRPr>
              </a:p>
              <a:p>
                <a:pPr eaLnBrk="1" hangingPunct="1">
                  <a:lnSpc>
                    <a:spcPct val="90000"/>
                  </a:lnSpc>
                </a:pPr>
                <a:r>
                  <a:rPr lang="en-US" sz="1500" b="1" dirty="0">
                    <a:solidFill>
                      <a:srgbClr val="003300"/>
                    </a:solidFill>
                    <a:latin typeface="+mn-lt"/>
                  </a:rPr>
                  <a:t>(5/2)</a:t>
                </a:r>
                <a:r>
                  <a:rPr lang="en-US" sz="1500" b="1" baseline="30000" dirty="0">
                    <a:solidFill>
                      <a:srgbClr val="003300"/>
                    </a:solidFill>
                    <a:latin typeface="+mn-lt"/>
                  </a:rPr>
                  <a:t>+</a:t>
                </a:r>
                <a:endParaRPr lang="en-US" sz="1500" b="1" dirty="0">
                  <a:solidFill>
                    <a:srgbClr val="003300"/>
                  </a:solidFill>
                  <a:latin typeface="+mn-lt"/>
                </a:endParaRPr>
              </a:p>
              <a:p>
                <a:pPr eaLnBrk="1" hangingPunct="1">
                  <a:lnSpc>
                    <a:spcPct val="90000"/>
                  </a:lnSpc>
                </a:pPr>
                <a:r>
                  <a:rPr lang="en-US" sz="1500" b="1" dirty="0">
                    <a:solidFill>
                      <a:srgbClr val="003300"/>
                    </a:solidFill>
                    <a:latin typeface="+mn-lt"/>
                  </a:rPr>
                  <a:t>(5/2)</a:t>
                </a:r>
                <a:r>
                  <a:rPr lang="en-US" sz="1500" b="1" baseline="30000" dirty="0">
                    <a:solidFill>
                      <a:srgbClr val="003300"/>
                    </a:solidFill>
                    <a:latin typeface="+mn-lt"/>
                  </a:rPr>
                  <a:t>+</a:t>
                </a:r>
                <a:endParaRPr lang="en-US" sz="1500" b="1" dirty="0">
                  <a:solidFill>
                    <a:srgbClr val="003300"/>
                  </a:solidFill>
                  <a:latin typeface="+mn-lt"/>
                </a:endParaRPr>
              </a:p>
              <a:p>
                <a:pPr eaLnBrk="1" hangingPunct="1">
                  <a:lnSpc>
                    <a:spcPct val="90000"/>
                  </a:lnSpc>
                </a:pPr>
                <a:r>
                  <a:rPr lang="en-US" sz="1500" b="1" dirty="0">
                    <a:solidFill>
                      <a:srgbClr val="003300"/>
                    </a:solidFill>
                    <a:latin typeface="+mn-lt"/>
                  </a:rPr>
                  <a:t>(5/2)</a:t>
                </a:r>
                <a:r>
                  <a:rPr lang="en-US" sz="1500" b="1" baseline="30000" dirty="0">
                    <a:solidFill>
                      <a:srgbClr val="003300"/>
                    </a:solidFill>
                    <a:latin typeface="+mn-lt"/>
                  </a:rPr>
                  <a:t>+</a:t>
                </a:r>
                <a:endParaRPr lang="en-US" sz="1500" b="1" dirty="0">
                  <a:solidFill>
                    <a:srgbClr val="003300"/>
                  </a:solidFill>
                  <a:latin typeface="+mn-lt"/>
                </a:endParaRPr>
              </a:p>
              <a:p>
                <a:pPr eaLnBrk="1" hangingPunct="1">
                  <a:lnSpc>
                    <a:spcPct val="90000"/>
                  </a:lnSpc>
                </a:pPr>
                <a:r>
                  <a:rPr lang="en-US" sz="1500" b="1" dirty="0">
                    <a:solidFill>
                      <a:srgbClr val="003300"/>
                    </a:solidFill>
                    <a:latin typeface="+mn-lt"/>
                  </a:rPr>
                  <a:t>(7/2)</a:t>
                </a:r>
                <a:r>
                  <a:rPr lang="en-US" sz="1500" b="1" baseline="30000" dirty="0">
                    <a:solidFill>
                      <a:srgbClr val="003300"/>
                    </a:solidFill>
                    <a:latin typeface="+mn-lt"/>
                  </a:rPr>
                  <a:t>+</a:t>
                </a:r>
                <a:endParaRPr lang="en-US" sz="1500" b="1" dirty="0">
                  <a:solidFill>
                    <a:srgbClr val="003300"/>
                  </a:solidFill>
                  <a:latin typeface="+mn-lt"/>
                </a:endParaRPr>
              </a:p>
              <a:p>
                <a:pPr eaLnBrk="1" hangingPunct="1"/>
                <a:endParaRPr lang="en-US" sz="1500" b="1" dirty="0">
                  <a:solidFill>
                    <a:srgbClr val="003300"/>
                  </a:solidFill>
                  <a:latin typeface="+mn-lt"/>
                </a:endParaRPr>
              </a:p>
            </p:txBody>
          </p:sp>
          <p:sp>
            <p:nvSpPr>
              <p:cNvPr id="39" name="Text Box 9"/>
              <p:cNvSpPr txBox="1">
                <a:spLocks noChangeArrowheads="1"/>
              </p:cNvSpPr>
              <p:nvPr/>
            </p:nvSpPr>
            <p:spPr bwMode="auto">
              <a:xfrm>
                <a:off x="2090" y="2174"/>
                <a:ext cx="102" cy="2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endParaRPr lang="it-IT">
                  <a:latin typeface="News Gothic MT" charset="0"/>
                </a:endParaRPr>
              </a:p>
            </p:txBody>
          </p:sp>
        </p:grpSp>
        <p:sp>
          <p:nvSpPr>
            <p:cNvPr id="29" name="Rectangle 12"/>
            <p:cNvSpPr>
              <a:spLocks noChangeArrowheads="1"/>
            </p:cNvSpPr>
            <p:nvPr/>
          </p:nvSpPr>
          <p:spPr bwMode="auto">
            <a:xfrm>
              <a:off x="8053584" y="713544"/>
              <a:ext cx="803925" cy="1951992"/>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it-IT"/>
            </a:p>
          </p:txBody>
        </p:sp>
        <p:sp>
          <p:nvSpPr>
            <p:cNvPr id="30" name="Text Box 13"/>
            <p:cNvSpPr txBox="1">
              <a:spLocks noChangeArrowheads="1"/>
            </p:cNvSpPr>
            <p:nvPr/>
          </p:nvSpPr>
          <p:spPr bwMode="auto">
            <a:xfrm>
              <a:off x="8127678" y="657573"/>
              <a:ext cx="565630"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GB" sz="2400" b="1" dirty="0"/>
                <a:t>Nπ</a:t>
              </a:r>
            </a:p>
          </p:txBody>
        </p:sp>
        <p:sp>
          <p:nvSpPr>
            <p:cNvPr id="31" name="Text Box 14"/>
            <p:cNvSpPr txBox="1">
              <a:spLocks noChangeArrowheads="1"/>
            </p:cNvSpPr>
            <p:nvPr/>
          </p:nvSpPr>
          <p:spPr bwMode="auto">
            <a:xfrm>
              <a:off x="8135088" y="974743"/>
              <a:ext cx="554809"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GB" sz="2400" b="1" dirty="0" err="1"/>
                <a:t>Nη</a:t>
              </a:r>
              <a:endParaRPr lang="en-GB" sz="2400" b="1" dirty="0"/>
            </a:p>
          </p:txBody>
        </p:sp>
        <p:sp>
          <p:nvSpPr>
            <p:cNvPr id="32" name="Text Box 15"/>
            <p:cNvSpPr txBox="1">
              <a:spLocks noChangeArrowheads="1"/>
            </p:cNvSpPr>
            <p:nvPr/>
          </p:nvSpPr>
          <p:spPr bwMode="auto">
            <a:xfrm>
              <a:off x="8135088" y="1310569"/>
              <a:ext cx="647232"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GB" sz="2400" b="1" dirty="0" err="1"/>
                <a:t>Nη</a:t>
              </a:r>
              <a:r>
                <a:rPr lang="en-GB" sz="2400" b="1" dirty="0"/>
                <a:t>`</a:t>
              </a:r>
            </a:p>
          </p:txBody>
        </p:sp>
        <p:sp>
          <p:nvSpPr>
            <p:cNvPr id="33" name="Text Box 16"/>
            <p:cNvSpPr txBox="1">
              <a:spLocks noChangeArrowheads="1"/>
            </p:cNvSpPr>
            <p:nvPr/>
          </p:nvSpPr>
          <p:spPr bwMode="auto">
            <a:xfrm>
              <a:off x="8132618" y="1623075"/>
              <a:ext cx="608310"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GB" sz="2400" b="1" dirty="0" err="1"/>
                <a:t>Nω</a:t>
              </a:r>
              <a:endParaRPr lang="en-GB" sz="2400" b="1" dirty="0"/>
            </a:p>
          </p:txBody>
        </p:sp>
        <p:sp>
          <p:nvSpPr>
            <p:cNvPr id="34" name="Text Box 17"/>
            <p:cNvSpPr txBox="1">
              <a:spLocks noChangeArrowheads="1"/>
            </p:cNvSpPr>
            <p:nvPr/>
          </p:nvSpPr>
          <p:spPr bwMode="auto">
            <a:xfrm>
              <a:off x="8125209" y="1989219"/>
              <a:ext cx="535724"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GB" sz="2400" b="1" dirty="0"/>
                <a:t>ΛK</a:t>
              </a:r>
            </a:p>
          </p:txBody>
        </p:sp>
        <p:sp>
          <p:nvSpPr>
            <p:cNvPr id="35" name="Text Box 18"/>
            <p:cNvSpPr txBox="1">
              <a:spLocks noChangeArrowheads="1"/>
            </p:cNvSpPr>
            <p:nvPr/>
          </p:nvSpPr>
          <p:spPr bwMode="auto">
            <a:xfrm>
              <a:off x="8125209" y="2289032"/>
              <a:ext cx="497552"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GB" sz="2400" b="1" dirty="0"/>
                <a:t>ΣK</a:t>
              </a:r>
            </a:p>
          </p:txBody>
        </p:sp>
      </p:grpSp>
      <p:sp>
        <p:nvSpPr>
          <p:cNvPr id="22" name="Titolo 1"/>
          <p:cNvSpPr>
            <a:spLocks noGrp="1"/>
          </p:cNvSpPr>
          <p:nvPr>
            <p:ph type="title"/>
          </p:nvPr>
        </p:nvSpPr>
        <p:spPr>
          <a:xfrm>
            <a:off x="107824" y="-165337"/>
            <a:ext cx="9036177" cy="857250"/>
          </a:xfrm>
        </p:spPr>
        <p:txBody>
          <a:bodyPr>
            <a:noAutofit/>
          </a:bodyPr>
          <a:lstStyle/>
          <a:p>
            <a:r>
              <a:rPr lang="en-US" sz="3200" b="1" dirty="0">
                <a:solidFill>
                  <a:srgbClr val="000090"/>
                </a:solidFill>
              </a:rPr>
              <a:t>Establishing the N* and </a:t>
            </a:r>
            <a:r>
              <a:rPr lang="en-US" sz="3200" b="1" dirty="0" err="1">
                <a:solidFill>
                  <a:srgbClr val="000090"/>
                </a:solidFill>
              </a:rPr>
              <a:t>Δ</a:t>
            </a:r>
            <a:r>
              <a:rPr lang="en-US" sz="3200" b="1" dirty="0">
                <a:solidFill>
                  <a:srgbClr val="000090"/>
                </a:solidFill>
              </a:rPr>
              <a:t> Spectrum</a:t>
            </a:r>
          </a:p>
        </p:txBody>
      </p:sp>
      <p:cxnSp>
        <p:nvCxnSpPr>
          <p:cNvPr id="24" name="Straight Connector 31"/>
          <p:cNvCxnSpPr/>
          <p:nvPr/>
        </p:nvCxnSpPr>
        <p:spPr>
          <a:xfrm>
            <a:off x="-1" y="590314"/>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7" name="Segnaposto piè di pagina 6"/>
          <p:cNvSpPr>
            <a:spLocks noGrp="1"/>
          </p:cNvSpPr>
          <p:nvPr>
            <p:ph type="ftr" sz="quarter" idx="11"/>
          </p:nvPr>
        </p:nvSpPr>
        <p:spPr/>
        <p:txBody>
          <a:bodyPr/>
          <a:lstStyle/>
          <a:p>
            <a:r>
              <a:rPr lang="en-US"/>
              <a:t>NSTAR 2026 -  September 7 - 11  2026  - Annalisa D’Angelo </a:t>
            </a:r>
          </a:p>
        </p:txBody>
      </p:sp>
      <p:sp>
        <p:nvSpPr>
          <p:cNvPr id="20" name="Rectangle 174"/>
          <p:cNvSpPr>
            <a:spLocks noChangeArrowheads="1"/>
          </p:cNvSpPr>
          <p:nvPr/>
        </p:nvSpPr>
        <p:spPr bwMode="auto">
          <a:xfrm>
            <a:off x="107824" y="549001"/>
            <a:ext cx="4239277" cy="461665"/>
          </a:xfrm>
          <a:prstGeom prst="rect">
            <a:avLst/>
          </a:prstGeom>
          <a:noFill/>
          <a:ln w="9525">
            <a:noFill/>
            <a:miter lim="800000"/>
            <a:headEnd/>
            <a:tailEnd/>
          </a:ln>
          <a:effectLst/>
        </p:spPr>
        <p:txBody>
          <a:bodyPr wrap="square">
            <a:spAutoFit/>
          </a:bodyPr>
          <a:lstStyle/>
          <a:p>
            <a:r>
              <a:rPr lang="en-US" sz="2400" b="1" dirty="0">
                <a:solidFill>
                  <a:srgbClr val="000000"/>
                </a:solidFill>
              </a:rPr>
              <a:t>Search all channels: not just  πN</a:t>
            </a:r>
          </a:p>
        </p:txBody>
      </p:sp>
      <p:pic>
        <p:nvPicPr>
          <p:cNvPr id="40" name="Picture 7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1112" y="959308"/>
            <a:ext cx="4432888" cy="3274314"/>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Rettangolo 14"/>
          <p:cNvSpPr/>
          <p:nvPr/>
        </p:nvSpPr>
        <p:spPr>
          <a:xfrm>
            <a:off x="5064195" y="631628"/>
            <a:ext cx="3340353" cy="369332"/>
          </a:xfrm>
          <a:prstGeom prst="rect">
            <a:avLst/>
          </a:prstGeom>
        </p:spPr>
        <p:txBody>
          <a:bodyPr wrap="none">
            <a:spAutoFit/>
          </a:bodyPr>
          <a:lstStyle/>
          <a:p>
            <a:pPr>
              <a:spcBef>
                <a:spcPct val="50000"/>
              </a:spcBef>
            </a:pPr>
            <a:r>
              <a:rPr lang="en-US" b="1" dirty="0">
                <a:solidFill>
                  <a:srgbClr val="800000"/>
                </a:solidFill>
                <a:latin typeface="Arial"/>
                <a:cs typeface="Arial"/>
              </a:rPr>
              <a:t>Photonuclear cross sections</a:t>
            </a:r>
          </a:p>
        </p:txBody>
      </p:sp>
      <p:pic>
        <p:nvPicPr>
          <p:cNvPr id="25" name="Picture 9" descr="JLab_logo.jpg"/>
          <p:cNvPicPr>
            <a:picLocks noChangeAspect="1"/>
          </p:cNvPicPr>
          <p:nvPr/>
        </p:nvPicPr>
        <p:blipFill>
          <a:blip r:embed="rId4"/>
          <a:stretch>
            <a:fillRect/>
          </a:stretch>
        </p:blipFill>
        <p:spPr>
          <a:xfrm>
            <a:off x="2" y="4674870"/>
            <a:ext cx="1499616" cy="468630"/>
          </a:xfrm>
          <a:prstGeom prst="rect">
            <a:avLst/>
          </a:prstGeom>
          <a:ln>
            <a:noFill/>
          </a:ln>
          <a:effectLst/>
        </p:spPr>
      </p:pic>
      <p:sp>
        <p:nvSpPr>
          <p:cNvPr id="3" name="Segnaposto numero diapositiva 2">
            <a:extLst>
              <a:ext uri="{FF2B5EF4-FFF2-40B4-BE49-F238E27FC236}">
                <a16:creationId xmlns:a16="http://schemas.microsoft.com/office/drawing/2014/main" id="{5D55DAC2-8919-A656-2589-B3B59AE533B9}"/>
              </a:ext>
            </a:extLst>
          </p:cNvPr>
          <p:cNvSpPr>
            <a:spLocks noGrp="1"/>
          </p:cNvSpPr>
          <p:nvPr>
            <p:ph type="sldNum" sz="quarter" idx="12"/>
          </p:nvPr>
        </p:nvSpPr>
        <p:spPr/>
        <p:txBody>
          <a:bodyPr/>
          <a:lstStyle/>
          <a:p>
            <a:fld id="{E33505E3-9B21-8742-B4DC-5DD2FCC133AE}" type="slidenum">
              <a:rPr lang="it-IT" smtClean="0"/>
              <a:t>7</a:t>
            </a:fld>
            <a:endParaRPr lang="it-IT"/>
          </a:p>
        </p:txBody>
      </p:sp>
      <p:sp>
        <p:nvSpPr>
          <p:cNvPr id="5" name="TextBox 7">
            <a:extLst>
              <a:ext uri="{FF2B5EF4-FFF2-40B4-BE49-F238E27FC236}">
                <a16:creationId xmlns:a16="http://schemas.microsoft.com/office/drawing/2014/main" id="{2CD5E411-6706-DFEA-EB7D-D804DE41A3FA}"/>
              </a:ext>
            </a:extLst>
          </p:cNvPr>
          <p:cNvSpPr txBox="1"/>
          <p:nvPr/>
        </p:nvSpPr>
        <p:spPr>
          <a:xfrm>
            <a:off x="3218528" y="4286296"/>
            <a:ext cx="5860466" cy="328622"/>
          </a:xfrm>
          <a:prstGeom prst="rect">
            <a:avLst/>
          </a:prstGeom>
          <a:solidFill>
            <a:srgbClr val="FFFF00"/>
          </a:solidFill>
          <a:ln>
            <a:solidFill>
              <a:srgbClr val="000000"/>
            </a:solidFill>
          </a:ln>
        </p:spPr>
        <p:txBody>
          <a:bodyPr wrap="none" lIns="81605" tIns="40802" rIns="81605" bIns="40802" rtlCol="0">
            <a:spAutoFit/>
          </a:bodyPr>
          <a:lstStyle/>
          <a:p>
            <a:pPr algn="ctr"/>
            <a:r>
              <a:rPr lang="en-US" sz="1600" dirty="0">
                <a:solidFill>
                  <a:srgbClr val="000090"/>
                </a:solidFill>
              </a:rPr>
              <a:t>Study these states in </a:t>
            </a:r>
            <a:r>
              <a:rPr lang="en-US" sz="1600" dirty="0" err="1">
                <a:solidFill>
                  <a:srgbClr val="000090"/>
                </a:solidFill>
              </a:rPr>
              <a:t>electroproduction</a:t>
            </a:r>
            <a:r>
              <a:rPr lang="en-US" sz="1600" dirty="0">
                <a:solidFill>
                  <a:srgbClr val="000090"/>
                </a:solidFill>
              </a:rPr>
              <a:t> and extend to higher masses</a:t>
            </a:r>
          </a:p>
        </p:txBody>
      </p:sp>
    </p:spTree>
    <p:extLst>
      <p:ext uri="{BB962C8B-B14F-4D97-AF65-F5344CB8AC3E}">
        <p14:creationId xmlns:p14="http://schemas.microsoft.com/office/powerpoint/2010/main" val="3780098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childTnLst>
                          </p:cTn>
                        </p:par>
                        <p:par>
                          <p:cTn id="9" fill="hold">
                            <p:stCondLst>
                              <p:cond delay="0"/>
                            </p:stCondLst>
                            <p:childTnLst>
                              <p:par>
                                <p:cTn id="10" presetID="1"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2775" y="109729"/>
            <a:ext cx="10068340" cy="479822"/>
          </a:xfrm>
        </p:spPr>
        <p:txBody>
          <a:bodyPr>
            <a:noAutofit/>
          </a:bodyPr>
          <a:lstStyle/>
          <a:p>
            <a:r>
              <a:rPr lang="en-US" sz="2800" b="1" dirty="0">
                <a:solidFill>
                  <a:srgbClr val="800000"/>
                </a:solidFill>
              </a:rPr>
              <a:t>CLAS12 N* Program </a:t>
            </a:r>
            <a:r>
              <a:rPr lang="mr-IN" sz="2800" b="1" dirty="0">
                <a:solidFill>
                  <a:srgbClr val="800000"/>
                </a:solidFill>
              </a:rPr>
              <a:t>–</a:t>
            </a:r>
            <a:r>
              <a:rPr lang="en-US" sz="2800" b="1" dirty="0">
                <a:solidFill>
                  <a:srgbClr val="800000"/>
                </a:solidFill>
              </a:rPr>
              <a:t> meson electro-production</a:t>
            </a:r>
          </a:p>
        </p:txBody>
      </p:sp>
      <p:pic>
        <p:nvPicPr>
          <p:cNvPr id="5" name="Picture 4" descr="nucl_dof_1.jpg"/>
          <p:cNvPicPr>
            <a:picLocks noChangeAspect="1"/>
          </p:cNvPicPr>
          <p:nvPr/>
        </p:nvPicPr>
        <p:blipFill>
          <a:blip r:embed="rId3"/>
          <a:stretch>
            <a:fillRect/>
          </a:stretch>
        </p:blipFill>
        <p:spPr>
          <a:xfrm>
            <a:off x="5575980" y="3977816"/>
            <a:ext cx="710560" cy="727540"/>
          </a:xfrm>
          <a:prstGeom prst="rect">
            <a:avLst/>
          </a:prstGeom>
        </p:spPr>
      </p:pic>
      <p:pic>
        <p:nvPicPr>
          <p:cNvPr id="6" name="Picture 5" descr="nucl_dof_2.jpg"/>
          <p:cNvPicPr>
            <a:picLocks noChangeAspect="1"/>
          </p:cNvPicPr>
          <p:nvPr/>
        </p:nvPicPr>
        <p:blipFill>
          <a:blip r:embed="rId4"/>
          <a:stretch>
            <a:fillRect/>
          </a:stretch>
        </p:blipFill>
        <p:spPr>
          <a:xfrm>
            <a:off x="7255742" y="3963315"/>
            <a:ext cx="710560" cy="727540"/>
          </a:xfrm>
          <a:prstGeom prst="rect">
            <a:avLst/>
          </a:prstGeom>
        </p:spPr>
      </p:pic>
      <p:pic>
        <p:nvPicPr>
          <p:cNvPr id="7" name="Picture 6" descr="nucl_dof_3.jpg"/>
          <p:cNvPicPr>
            <a:picLocks noChangeAspect="1"/>
          </p:cNvPicPr>
          <p:nvPr/>
        </p:nvPicPr>
        <p:blipFill>
          <a:blip r:embed="rId5"/>
          <a:stretch>
            <a:fillRect/>
          </a:stretch>
        </p:blipFill>
        <p:spPr>
          <a:xfrm>
            <a:off x="6415861" y="3963315"/>
            <a:ext cx="710560" cy="727540"/>
          </a:xfrm>
          <a:prstGeom prst="rect">
            <a:avLst/>
          </a:prstGeom>
        </p:spPr>
      </p:pic>
      <p:sp>
        <p:nvSpPr>
          <p:cNvPr id="9" name="TextBox 8"/>
          <p:cNvSpPr txBox="1"/>
          <p:nvPr/>
        </p:nvSpPr>
        <p:spPr>
          <a:xfrm>
            <a:off x="924833" y="721527"/>
            <a:ext cx="7209991" cy="346249"/>
          </a:xfrm>
          <a:prstGeom prst="rect">
            <a:avLst/>
          </a:prstGeom>
          <a:noFill/>
          <a:ln w="38100">
            <a:noFill/>
          </a:ln>
        </p:spPr>
        <p:txBody>
          <a:bodyPr wrap="square" lIns="68580" tIns="34290" rIns="68580" bIns="34290" rtlCol="0" anchor="ctr">
            <a:spAutoFit/>
          </a:bodyPr>
          <a:lstStyle/>
          <a:p>
            <a:pPr algn="ctr"/>
            <a:r>
              <a:rPr lang="en-US" dirty="0">
                <a:solidFill>
                  <a:srgbClr val="800000"/>
                </a:solidFill>
                <a:latin typeface="+mj-lt"/>
                <a:cs typeface="Comic Sans MS"/>
              </a:rPr>
              <a:t>The N* program is one of the key physics foundations of Hall B</a:t>
            </a:r>
          </a:p>
        </p:txBody>
      </p:sp>
      <p:sp>
        <p:nvSpPr>
          <p:cNvPr id="10" name="TextBox 9"/>
          <p:cNvSpPr txBox="1"/>
          <p:nvPr/>
        </p:nvSpPr>
        <p:spPr>
          <a:xfrm>
            <a:off x="2454966" y="1142889"/>
            <a:ext cx="6470374" cy="2135200"/>
          </a:xfrm>
          <a:prstGeom prst="rect">
            <a:avLst/>
          </a:prstGeom>
          <a:noFill/>
        </p:spPr>
        <p:txBody>
          <a:bodyPr wrap="square" lIns="68580" tIns="34290" rIns="68580" bIns="34290" rtlCol="0" anchor="ctr">
            <a:spAutoFit/>
          </a:bodyPr>
          <a:lstStyle/>
          <a:p>
            <a:pPr marL="91679" indent="-91679">
              <a:spcAft>
                <a:spcPts val="450"/>
              </a:spcAft>
              <a:buClr>
                <a:schemeClr val="tx1"/>
              </a:buClr>
              <a:buFont typeface="Arial" panose="020B0604020202020204" pitchFamily="34" charset="0"/>
              <a:buChar char="•"/>
            </a:pPr>
            <a:r>
              <a:rPr lang="en-US" sz="1500" dirty="0">
                <a:solidFill>
                  <a:schemeClr val="tx2"/>
                </a:solidFill>
                <a:latin typeface="+mj-lt"/>
              </a:rPr>
              <a:t>CLAS12 was designed to measure cross sections and spin observables over a broad kinematic range for exclusive reaction channels:</a:t>
            </a:r>
          </a:p>
          <a:p>
            <a:pPr algn="ctr">
              <a:spcBef>
                <a:spcPts val="675"/>
              </a:spcBef>
              <a:spcAft>
                <a:spcPts val="675"/>
              </a:spcAft>
            </a:pPr>
            <a:r>
              <a:rPr lang="en-US" dirty="0">
                <a:solidFill>
                  <a:srgbClr val="800000"/>
                </a:solidFill>
                <a:latin typeface="Symbol" charset="2"/>
                <a:cs typeface="Symbol" charset="2"/>
              </a:rPr>
              <a:t>p</a:t>
            </a:r>
            <a:r>
              <a:rPr lang="en-US" dirty="0">
                <a:solidFill>
                  <a:srgbClr val="800000"/>
                </a:solidFill>
                <a:latin typeface="+mj-lt"/>
              </a:rPr>
              <a:t>N, </a:t>
            </a:r>
            <a:r>
              <a:rPr lang="en-US" dirty="0">
                <a:solidFill>
                  <a:srgbClr val="800000"/>
                </a:solidFill>
                <a:latin typeface="Symbol" charset="2"/>
                <a:cs typeface="Symbol" charset="2"/>
              </a:rPr>
              <a:t>w</a:t>
            </a:r>
            <a:r>
              <a:rPr lang="en-US" dirty="0">
                <a:solidFill>
                  <a:srgbClr val="800000"/>
                </a:solidFill>
                <a:latin typeface="+mj-lt"/>
              </a:rPr>
              <a:t>N, </a:t>
            </a:r>
            <a:r>
              <a:rPr lang="en-US" dirty="0">
                <a:solidFill>
                  <a:srgbClr val="800000"/>
                </a:solidFill>
                <a:latin typeface="Symbol" charset="2"/>
                <a:cs typeface="Symbol" charset="2"/>
              </a:rPr>
              <a:t>f</a:t>
            </a:r>
            <a:r>
              <a:rPr lang="en-US" dirty="0">
                <a:solidFill>
                  <a:srgbClr val="800000"/>
                </a:solidFill>
                <a:latin typeface="+mj-lt"/>
              </a:rPr>
              <a:t>N, </a:t>
            </a:r>
            <a:r>
              <a:rPr lang="en-US" dirty="0">
                <a:solidFill>
                  <a:srgbClr val="800000"/>
                </a:solidFill>
                <a:latin typeface="Symbol" charset="2"/>
                <a:cs typeface="Symbol" charset="2"/>
              </a:rPr>
              <a:t>h</a:t>
            </a:r>
            <a:r>
              <a:rPr lang="en-US" dirty="0">
                <a:solidFill>
                  <a:srgbClr val="800000"/>
                </a:solidFill>
                <a:latin typeface="+mj-lt"/>
              </a:rPr>
              <a:t>N, </a:t>
            </a:r>
            <a:r>
              <a:rPr lang="en-US" dirty="0">
                <a:solidFill>
                  <a:srgbClr val="800000"/>
                </a:solidFill>
                <a:latin typeface="Symbol" charset="2"/>
                <a:cs typeface="Symbol" charset="2"/>
              </a:rPr>
              <a:t>h’</a:t>
            </a:r>
            <a:r>
              <a:rPr lang="en-US" dirty="0">
                <a:solidFill>
                  <a:srgbClr val="800000"/>
                </a:solidFill>
                <a:latin typeface="+mj-lt"/>
              </a:rPr>
              <a:t>N, </a:t>
            </a:r>
            <a:r>
              <a:rPr lang="en-US" dirty="0">
                <a:solidFill>
                  <a:srgbClr val="800000"/>
                </a:solidFill>
                <a:latin typeface="Symbol" charset="2"/>
                <a:cs typeface="Symbol" charset="2"/>
              </a:rPr>
              <a:t>pp</a:t>
            </a:r>
            <a:r>
              <a:rPr lang="en-US" dirty="0">
                <a:solidFill>
                  <a:srgbClr val="800000"/>
                </a:solidFill>
                <a:latin typeface="+mj-lt"/>
              </a:rPr>
              <a:t>N, K</a:t>
            </a:r>
            <a:r>
              <a:rPr lang="en-US" dirty="0">
                <a:solidFill>
                  <a:srgbClr val="800000"/>
                </a:solidFill>
                <a:latin typeface="+mj-lt"/>
                <a:cs typeface="Symbol" charset="2"/>
              </a:rPr>
              <a:t>Y</a:t>
            </a:r>
            <a:r>
              <a:rPr lang="en-US" dirty="0">
                <a:solidFill>
                  <a:srgbClr val="800000"/>
                </a:solidFill>
                <a:latin typeface="+mj-lt"/>
              </a:rPr>
              <a:t>, K*Y, KY*</a:t>
            </a:r>
          </a:p>
          <a:p>
            <a:pPr marL="260747" indent="-173831">
              <a:spcBef>
                <a:spcPts val="450"/>
              </a:spcBef>
              <a:spcAft>
                <a:spcPts val="225"/>
              </a:spcAft>
            </a:pPr>
            <a:r>
              <a:rPr lang="en-US" sz="1500" i="1" dirty="0">
                <a:solidFill>
                  <a:srgbClr val="008000"/>
                </a:solidFill>
                <a:latin typeface="+mj-lt"/>
                <a:cs typeface="Comic Sans MS"/>
              </a:rPr>
              <a:t> </a:t>
            </a:r>
            <a:r>
              <a:rPr lang="en-US" sz="1500" dirty="0">
                <a:solidFill>
                  <a:srgbClr val="008000"/>
                </a:solidFill>
                <a:latin typeface="+mj-lt"/>
                <a:cs typeface="Comic Sans MS"/>
              </a:rPr>
              <a:t>- </a:t>
            </a:r>
            <a:r>
              <a:rPr lang="en-US" sz="1500" dirty="0">
                <a:latin typeface="+mj-lt"/>
                <a:cs typeface="Comic Sans MS"/>
              </a:rPr>
              <a:t>N* parameters do not depend on how they decay</a:t>
            </a:r>
          </a:p>
          <a:p>
            <a:pPr marL="260747" indent="-134541">
              <a:spcBef>
                <a:spcPts val="225"/>
              </a:spcBef>
              <a:spcAft>
                <a:spcPts val="225"/>
              </a:spcAft>
            </a:pPr>
            <a:r>
              <a:rPr lang="en-US" sz="1500" dirty="0">
                <a:solidFill>
                  <a:srgbClr val="000090"/>
                </a:solidFill>
                <a:latin typeface="+mj-lt"/>
                <a:cs typeface="Comic Sans MS"/>
              </a:rPr>
              <a:t>- Different final states have different hadronic decay parameters and different backgrounds </a:t>
            </a:r>
          </a:p>
          <a:p>
            <a:pPr marL="260747" indent="-134541">
              <a:spcBef>
                <a:spcPts val="225"/>
              </a:spcBef>
              <a:spcAft>
                <a:spcPts val="225"/>
              </a:spcAft>
            </a:pPr>
            <a:r>
              <a:rPr lang="en-US" sz="1500" dirty="0">
                <a:latin typeface="+mj-lt"/>
                <a:cs typeface="Comic Sans MS"/>
              </a:rPr>
              <a:t>- Agreement offers model-independent support for findings</a:t>
            </a:r>
          </a:p>
        </p:txBody>
      </p:sp>
      <p:sp>
        <p:nvSpPr>
          <p:cNvPr id="11" name="TextBox 10"/>
          <p:cNvSpPr txBox="1"/>
          <p:nvPr/>
        </p:nvSpPr>
        <p:spPr>
          <a:xfrm>
            <a:off x="0" y="3490800"/>
            <a:ext cx="5466647" cy="1079142"/>
          </a:xfrm>
          <a:prstGeom prst="rect">
            <a:avLst/>
          </a:prstGeom>
          <a:noFill/>
        </p:spPr>
        <p:txBody>
          <a:bodyPr wrap="square" lIns="68580" tIns="34290" rIns="68580" bIns="34290" rtlCol="0">
            <a:spAutoFit/>
          </a:bodyPr>
          <a:lstStyle/>
          <a:p>
            <a:pPr marL="134541" indent="-134541">
              <a:spcAft>
                <a:spcPts val="225"/>
              </a:spcAft>
              <a:buClr>
                <a:schemeClr val="tx1"/>
              </a:buClr>
              <a:buFont typeface="Arial" panose="020B0604020202020204" pitchFamily="34" charset="0"/>
              <a:buChar char="•"/>
            </a:pPr>
            <a:r>
              <a:rPr lang="en-US" sz="1500" dirty="0">
                <a:solidFill>
                  <a:srgbClr val="000000"/>
                </a:solidFill>
                <a:latin typeface="+mj-lt"/>
              </a:rPr>
              <a:t>The program goal is to probe the </a:t>
            </a:r>
            <a:r>
              <a:rPr lang="en-US" sz="1500" i="1" dirty="0">
                <a:solidFill>
                  <a:srgbClr val="800000"/>
                </a:solidFill>
                <a:latin typeface="+mj-lt"/>
                <a:cs typeface="Comic Sans MS"/>
              </a:rPr>
              <a:t>spectrum</a:t>
            </a:r>
            <a:r>
              <a:rPr lang="en-US" sz="1500" dirty="0">
                <a:solidFill>
                  <a:srgbClr val="000000"/>
                </a:solidFill>
                <a:latin typeface="+mj-lt"/>
              </a:rPr>
              <a:t> of N* states and their </a:t>
            </a:r>
            <a:r>
              <a:rPr lang="en-US" sz="1500" i="1" dirty="0">
                <a:solidFill>
                  <a:srgbClr val="800000"/>
                </a:solidFill>
                <a:latin typeface="+mj-lt"/>
                <a:cs typeface="Comic Sans MS"/>
              </a:rPr>
              <a:t>structure</a:t>
            </a:r>
            <a:r>
              <a:rPr lang="en-US" sz="1500" dirty="0">
                <a:solidFill>
                  <a:srgbClr val="800000"/>
                </a:solidFill>
                <a:latin typeface="+mj-lt"/>
              </a:rPr>
              <a:t> </a:t>
            </a:r>
          </a:p>
          <a:p>
            <a:pPr marL="260747" indent="-86916">
              <a:spcBef>
                <a:spcPts val="450"/>
              </a:spcBef>
              <a:buClr>
                <a:srgbClr val="C00000"/>
              </a:buClr>
            </a:pPr>
            <a:r>
              <a:rPr lang="en-US" sz="1500" dirty="0">
                <a:solidFill>
                  <a:srgbClr val="008000"/>
                </a:solidFill>
                <a:latin typeface="+mj-lt"/>
                <a:cs typeface="Comic Sans MS"/>
              </a:rPr>
              <a:t>- </a:t>
            </a:r>
            <a:r>
              <a:rPr lang="en-US" sz="1500" dirty="0">
                <a:solidFill>
                  <a:srgbClr val="000090"/>
                </a:solidFill>
                <a:latin typeface="+mj-lt"/>
                <a:cs typeface="Comic Sans MS"/>
              </a:rPr>
              <a:t>Probe the underlying degrees of freedom of the nucleon through studies of the Q</a:t>
            </a:r>
            <a:r>
              <a:rPr lang="en-US" sz="1500" baseline="30000" dirty="0">
                <a:solidFill>
                  <a:srgbClr val="000090"/>
                </a:solidFill>
                <a:latin typeface="+mj-lt"/>
                <a:cs typeface="Comic Sans MS"/>
              </a:rPr>
              <a:t>2</a:t>
            </a:r>
            <a:r>
              <a:rPr lang="en-US" sz="1500" dirty="0">
                <a:solidFill>
                  <a:srgbClr val="000090"/>
                </a:solidFill>
                <a:latin typeface="+mj-lt"/>
                <a:cs typeface="Comic Sans MS"/>
              </a:rPr>
              <a:t> evolution of the production amplitudes</a:t>
            </a:r>
          </a:p>
        </p:txBody>
      </p:sp>
      <p:grpSp>
        <p:nvGrpSpPr>
          <p:cNvPr id="4" name="Group 3">
            <a:extLst>
              <a:ext uri="{FF2B5EF4-FFF2-40B4-BE49-F238E27FC236}">
                <a16:creationId xmlns:a16="http://schemas.microsoft.com/office/drawing/2014/main" id="{CDB151E9-CED8-D345-831B-2C6EFF4B1685}"/>
              </a:ext>
            </a:extLst>
          </p:cNvPr>
          <p:cNvGrpSpPr/>
          <p:nvPr/>
        </p:nvGrpSpPr>
        <p:grpSpPr>
          <a:xfrm>
            <a:off x="8062706" y="3963315"/>
            <a:ext cx="849411" cy="720090"/>
            <a:chOff x="9372047" y="5498151"/>
            <a:chExt cx="1132548" cy="960120"/>
          </a:xfrm>
        </p:grpSpPr>
        <p:pic>
          <p:nvPicPr>
            <p:cNvPr id="15" name="Picture 14" descr="nucl_dof_4.png"/>
            <p:cNvPicPr>
              <a:picLocks noChangeAspect="1"/>
            </p:cNvPicPr>
            <p:nvPr/>
          </p:nvPicPr>
          <p:blipFill>
            <a:blip r:embed="rId6"/>
            <a:stretch>
              <a:fillRect/>
            </a:stretch>
          </p:blipFill>
          <p:spPr>
            <a:xfrm>
              <a:off x="9372047" y="5498151"/>
              <a:ext cx="960120" cy="960120"/>
            </a:xfrm>
            <a:prstGeom prst="rect">
              <a:avLst/>
            </a:prstGeom>
          </p:spPr>
        </p:pic>
        <p:sp>
          <p:nvSpPr>
            <p:cNvPr id="16" name="Oval 15"/>
            <p:cNvSpPr/>
            <p:nvPr/>
          </p:nvSpPr>
          <p:spPr bwMode="auto">
            <a:xfrm>
              <a:off x="10029107" y="5577606"/>
              <a:ext cx="475488" cy="475488"/>
            </a:xfrm>
            <a:prstGeom prst="ellipse">
              <a:avLst/>
            </a:prstGeom>
            <a:solidFill>
              <a:schemeClr val="accent5"/>
            </a:solidFill>
            <a:ln w="34925" cap="flat" cmpd="sng" algn="ctr">
              <a:solidFill>
                <a:schemeClr val="bg2">
                  <a:lumMod val="50000"/>
                </a:schemeClr>
              </a:solidFill>
              <a:prstDash val="solid"/>
              <a:round/>
              <a:headEnd type="none" w="med" len="med"/>
              <a:tailEnd type="none" w="med" len="med"/>
            </a:ln>
            <a:effectLst/>
          </p:spPr>
          <p:txBody>
            <a:bodyPr vert="horz" wrap="square" lIns="91429" tIns="45714" rIns="91429" bIns="45714" numCol="1" rtlCol="0" anchor="t" anchorCtr="0" compatLnSpc="1">
              <a:prstTxWarp prst="textNoShape">
                <a:avLst/>
              </a:prstTxWarp>
            </a:bodyPr>
            <a:lstStyle/>
            <a:p>
              <a:pPr algn="ctr" defTabSz="685720" eaLnBrk="0" hangingPunct="0"/>
              <a:endParaRPr lang="en-US" dirty="0">
                <a:latin typeface="+mj-lt"/>
              </a:endParaRPr>
            </a:p>
          </p:txBody>
        </p:sp>
      </p:grpSp>
      <p:pic>
        <p:nvPicPr>
          <p:cNvPr id="14" name="Picture 13">
            <a:extLst>
              <a:ext uri="{FF2B5EF4-FFF2-40B4-BE49-F238E27FC236}">
                <a16:creationId xmlns:a16="http://schemas.microsoft.com/office/drawing/2014/main" id="{8B6B3B96-FA90-3848-A98F-3967CC0B0586}"/>
              </a:ext>
            </a:extLst>
          </p:cNvPr>
          <p:cNvPicPr>
            <a:picLocks noChangeAspect="1"/>
          </p:cNvPicPr>
          <p:nvPr/>
        </p:nvPicPr>
        <p:blipFill rotWithShape="1">
          <a:blip r:embed="rId7"/>
          <a:srcRect l="1731" t="3755" r="734" b="1719"/>
          <a:stretch/>
        </p:blipFill>
        <p:spPr>
          <a:xfrm rot="2538107" flipH="1">
            <a:off x="233577" y="1250220"/>
            <a:ext cx="2057400" cy="1993998"/>
          </a:xfrm>
          <a:prstGeom prst="ellipse">
            <a:avLst/>
          </a:prstGeom>
        </p:spPr>
      </p:pic>
      <p:sp>
        <p:nvSpPr>
          <p:cNvPr id="12" name="TextBox 11">
            <a:extLst>
              <a:ext uri="{FF2B5EF4-FFF2-40B4-BE49-F238E27FC236}">
                <a16:creationId xmlns:a16="http://schemas.microsoft.com/office/drawing/2014/main" id="{897F9685-6C41-2B45-8966-DEDB241FD472}"/>
              </a:ext>
            </a:extLst>
          </p:cNvPr>
          <p:cNvSpPr txBox="1"/>
          <p:nvPr/>
        </p:nvSpPr>
        <p:spPr>
          <a:xfrm>
            <a:off x="6042992" y="3592463"/>
            <a:ext cx="2385392" cy="284693"/>
          </a:xfrm>
          <a:prstGeom prst="rect">
            <a:avLst/>
          </a:prstGeom>
          <a:noFill/>
        </p:spPr>
        <p:txBody>
          <a:bodyPr wrap="square" lIns="68580" tIns="34290" rIns="68580" bIns="34290" rtlCol="0">
            <a:spAutoFit/>
          </a:bodyPr>
          <a:lstStyle/>
          <a:p>
            <a:pPr algn="ctr">
              <a:spcAft>
                <a:spcPts val="450"/>
              </a:spcAft>
            </a:pPr>
            <a:r>
              <a:rPr lang="en-US" sz="1400" dirty="0">
                <a:latin typeface="+mj-lt"/>
              </a:rPr>
              <a:t>N* degrees of freedom??</a:t>
            </a:r>
          </a:p>
        </p:txBody>
      </p:sp>
      <p:cxnSp>
        <p:nvCxnSpPr>
          <p:cNvPr id="17" name="Straight Connector 31"/>
          <p:cNvCxnSpPr/>
          <p:nvPr/>
        </p:nvCxnSpPr>
        <p:spPr>
          <a:xfrm>
            <a:off x="-1" y="590314"/>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8" name="Segnaposto piè di pagina 7"/>
          <p:cNvSpPr>
            <a:spLocks noGrp="1"/>
          </p:cNvSpPr>
          <p:nvPr>
            <p:ph type="ftr" sz="quarter" idx="11"/>
          </p:nvPr>
        </p:nvSpPr>
        <p:spPr/>
        <p:txBody>
          <a:bodyPr/>
          <a:lstStyle/>
          <a:p>
            <a:r>
              <a:rPr lang="it-IT"/>
              <a:t>NSTAR 2026 -  September 7 - 11  2026  - Annalisa D’Angelo </a:t>
            </a:r>
          </a:p>
        </p:txBody>
      </p:sp>
      <p:sp>
        <p:nvSpPr>
          <p:cNvPr id="13" name="Segnaposto numero diapositiva 12"/>
          <p:cNvSpPr>
            <a:spLocks noGrp="1"/>
          </p:cNvSpPr>
          <p:nvPr>
            <p:ph type="sldNum" sz="quarter" idx="12"/>
          </p:nvPr>
        </p:nvSpPr>
        <p:spPr/>
        <p:txBody>
          <a:bodyPr/>
          <a:lstStyle/>
          <a:p>
            <a:fld id="{E33505E3-9B21-8742-B4DC-5DD2FCC133AE}" type="slidenum">
              <a:rPr lang="it-IT" smtClean="0"/>
              <a:t>8</a:t>
            </a:fld>
            <a:endParaRPr lang="it-IT"/>
          </a:p>
        </p:txBody>
      </p:sp>
    </p:spTree>
    <p:extLst>
      <p:ext uri="{BB962C8B-B14F-4D97-AF65-F5344CB8AC3E}">
        <p14:creationId xmlns:p14="http://schemas.microsoft.com/office/powerpoint/2010/main" val="4008648755"/>
      </p:ext>
    </p:extLst>
  </p:cSld>
  <p:clrMapOvr>
    <a:masterClrMapping/>
  </p:clrMapOvr>
  <mc:AlternateContent xmlns:mc="http://schemas.openxmlformats.org/markup-compatibility/2006" xmlns:p14="http://schemas.microsoft.com/office/powerpoint/2010/main">
    <mc:Choice Requires="p14">
      <p:transition spd="slow" p14:dur="2000" advTm="127126"/>
    </mc:Choice>
    <mc:Fallback xmlns="">
      <p:transition xmlns:p14="http://schemas.microsoft.com/office/powerpoint/2010/main" spd="slow" advTm="127126"/>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5F194-9C46-6EAB-6AC1-92934F972E8D}"/>
            </a:ext>
          </a:extLst>
        </p:cNvPr>
        <p:cNvGrpSpPr/>
        <p:nvPr/>
      </p:nvGrpSpPr>
      <p:grpSpPr>
        <a:xfrm>
          <a:off x="0" y="0"/>
          <a:ext cx="0" cy="0"/>
          <a:chOff x="0" y="0"/>
          <a:chExt cx="0" cy="0"/>
        </a:xfrm>
      </p:grpSpPr>
      <p:sp>
        <p:nvSpPr>
          <p:cNvPr id="32" name="Titolo 1">
            <a:extLst>
              <a:ext uri="{FF2B5EF4-FFF2-40B4-BE49-F238E27FC236}">
                <a16:creationId xmlns:a16="http://schemas.microsoft.com/office/drawing/2014/main" id="{8142FC37-6452-5F27-D794-34CA13B054F9}"/>
              </a:ext>
            </a:extLst>
          </p:cNvPr>
          <p:cNvSpPr>
            <a:spLocks noGrp="1"/>
          </p:cNvSpPr>
          <p:nvPr>
            <p:ph type="title"/>
          </p:nvPr>
        </p:nvSpPr>
        <p:spPr>
          <a:xfrm>
            <a:off x="107824" y="-165337"/>
            <a:ext cx="9036177" cy="857250"/>
          </a:xfrm>
        </p:spPr>
        <p:txBody>
          <a:bodyPr>
            <a:noAutofit/>
          </a:bodyPr>
          <a:lstStyle/>
          <a:p>
            <a:r>
              <a:rPr lang="en-US" sz="3200" b="1" dirty="0">
                <a:solidFill>
                  <a:srgbClr val="800000"/>
                </a:solidFill>
              </a:rPr>
              <a:t>Updated Spectrum of Baryon Resonances</a:t>
            </a:r>
            <a:endParaRPr lang="en-US" sz="3200" b="1" baseline="30000" dirty="0">
              <a:solidFill>
                <a:srgbClr val="800000"/>
              </a:solidFill>
            </a:endParaRPr>
          </a:p>
        </p:txBody>
      </p:sp>
      <p:cxnSp>
        <p:nvCxnSpPr>
          <p:cNvPr id="34" name="Straight Connector 31">
            <a:extLst>
              <a:ext uri="{FF2B5EF4-FFF2-40B4-BE49-F238E27FC236}">
                <a16:creationId xmlns:a16="http://schemas.microsoft.com/office/drawing/2014/main" id="{F42F9982-49B8-3ACB-8B2A-E9093C6D68F1}"/>
              </a:ext>
            </a:extLst>
          </p:cNvPr>
          <p:cNvCxnSpPr/>
          <p:nvPr/>
        </p:nvCxnSpPr>
        <p:spPr>
          <a:xfrm>
            <a:off x="-1" y="590314"/>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23" name="Content Placeholder 2">
            <a:extLst>
              <a:ext uri="{FF2B5EF4-FFF2-40B4-BE49-F238E27FC236}">
                <a16:creationId xmlns:a16="http://schemas.microsoft.com/office/drawing/2014/main" id="{A9CB4762-C270-121A-18B0-3F766824B8FF}"/>
              </a:ext>
            </a:extLst>
          </p:cNvPr>
          <p:cNvSpPr>
            <a:spLocks noGrp="1"/>
          </p:cNvSpPr>
          <p:nvPr>
            <p:ph idx="1"/>
          </p:nvPr>
        </p:nvSpPr>
        <p:spPr>
          <a:xfrm>
            <a:off x="-2" y="590315"/>
            <a:ext cx="9144002" cy="1428986"/>
          </a:xfrm>
        </p:spPr>
        <p:txBody>
          <a:bodyPr>
            <a:noAutofit/>
          </a:bodyPr>
          <a:lstStyle/>
          <a:p>
            <a:pPr algn="just">
              <a:spcBef>
                <a:spcPts val="0"/>
              </a:spcBef>
              <a:spcAft>
                <a:spcPts val="600"/>
              </a:spcAft>
              <a:buClr>
                <a:srgbClr val="800000"/>
              </a:buClr>
            </a:pPr>
            <a:r>
              <a:rPr lang="en-US" sz="1600" dirty="0">
                <a:solidFill>
                  <a:srgbClr val="000090"/>
                </a:solidFill>
              </a:rPr>
              <a:t>From 2000 to 2010 no new Baryon resonances in PDG.</a:t>
            </a:r>
            <a:r>
              <a:rPr lang="en-US" sz="1600" dirty="0"/>
              <a:t> πN- scattering data and π-photoproduction only.</a:t>
            </a:r>
          </a:p>
          <a:p>
            <a:pPr algn="just">
              <a:spcAft>
                <a:spcPts val="600"/>
              </a:spcAft>
              <a:buClr>
                <a:srgbClr val="800000"/>
              </a:buClr>
            </a:pPr>
            <a:r>
              <a:rPr lang="en-US" sz="1400" dirty="0">
                <a:sym typeface="Symbol"/>
              </a:rPr>
              <a:t>A. </a:t>
            </a:r>
            <a:r>
              <a:rPr lang="en-US" sz="1400" dirty="0" err="1">
                <a:sym typeface="Symbol"/>
              </a:rPr>
              <a:t>Anisovich</a:t>
            </a:r>
            <a:r>
              <a:rPr lang="en-US" sz="1400" dirty="0">
                <a:sym typeface="Symbol"/>
              </a:rPr>
              <a:t> et al. EPJ A 48, 15 (2012) </a:t>
            </a:r>
          </a:p>
        </p:txBody>
      </p:sp>
      <p:sp>
        <p:nvSpPr>
          <p:cNvPr id="3" name="CasellaDiTesto 2">
            <a:extLst>
              <a:ext uri="{FF2B5EF4-FFF2-40B4-BE49-F238E27FC236}">
                <a16:creationId xmlns:a16="http://schemas.microsoft.com/office/drawing/2014/main" id="{0AEC2F12-2409-A3EE-D3E3-318763CDC8BE}"/>
              </a:ext>
            </a:extLst>
          </p:cNvPr>
          <p:cNvSpPr txBox="1"/>
          <p:nvPr/>
        </p:nvSpPr>
        <p:spPr>
          <a:xfrm>
            <a:off x="5266034" y="2629414"/>
            <a:ext cx="3649366" cy="830997"/>
          </a:xfrm>
          <a:prstGeom prst="rect">
            <a:avLst/>
          </a:prstGeom>
          <a:noFill/>
        </p:spPr>
        <p:txBody>
          <a:bodyPr wrap="square" rtlCol="0">
            <a:spAutoFit/>
          </a:bodyPr>
          <a:lstStyle/>
          <a:p>
            <a:pPr marL="285750" indent="-285750">
              <a:buClr>
                <a:srgbClr val="800000"/>
              </a:buClr>
              <a:buFont typeface="Arial"/>
              <a:buChar char="•"/>
            </a:pPr>
            <a:r>
              <a:rPr lang="en-US" sz="1600" dirty="0">
                <a:solidFill>
                  <a:srgbClr val="002060"/>
                </a:solidFill>
              </a:rPr>
              <a:t>Results from photoproduction now add to the PDG tables and determine properties of baryon resonances </a:t>
            </a:r>
          </a:p>
        </p:txBody>
      </p:sp>
      <mc:AlternateContent xmlns:mc="http://schemas.openxmlformats.org/markup-compatibility/2006" xmlns:a14="http://schemas.microsoft.com/office/drawing/2010/main">
        <mc:Choice Requires="a14">
          <p:sp>
            <p:nvSpPr>
              <p:cNvPr id="5" name="Rectangle 118">
                <a:extLst>
                  <a:ext uri="{FF2B5EF4-FFF2-40B4-BE49-F238E27FC236}">
                    <a16:creationId xmlns:a16="http://schemas.microsoft.com/office/drawing/2014/main" id="{08C7BF21-8BFB-652F-48F8-428FE830F1ED}"/>
                  </a:ext>
                </a:extLst>
              </p:cNvPr>
              <p:cNvSpPr>
                <a:spLocks noChangeArrowheads="1"/>
              </p:cNvSpPr>
              <p:nvPr/>
            </p:nvSpPr>
            <p:spPr bwMode="auto">
              <a:xfrm>
                <a:off x="5379631" y="1909355"/>
                <a:ext cx="3435122" cy="646331"/>
              </a:xfrm>
              <a:prstGeom prst="rect">
                <a:avLst/>
              </a:prstGeom>
              <a:gradFill flip="none" rotWithShape="1">
                <a:gsLst>
                  <a:gs pos="1000">
                    <a:srgbClr val="0000FF"/>
                  </a:gs>
                  <a:gs pos="100000">
                    <a:srgbClr val="000090"/>
                  </a:gs>
                </a:gsLst>
                <a:lin ang="0" scaled="1"/>
                <a:tileRect/>
              </a:gradFill>
              <a:ln>
                <a:noFill/>
              </a:ln>
              <a:effectLst/>
            </p:spPr>
            <p:txBody>
              <a:bodyPr wrap="square">
                <a:spAutoFit/>
              </a:bodyPr>
              <a:lstStyle/>
              <a:p>
                <a:pPr algn="ctr"/>
                <a:r>
                  <a:rPr lang="en-US" b="1" dirty="0">
                    <a:solidFill>
                      <a:schemeClr val="bg1"/>
                    </a:solidFill>
                    <a:cs typeface="Arial" charset="0"/>
                  </a:rPr>
                  <a:t>Naming scheme has changed:</a:t>
                </a:r>
              </a:p>
              <a:p>
                <a:pPr algn="ctr"/>
                <a:r>
                  <a:rPr lang="it-IT" dirty="0">
                    <a:solidFill>
                      <a:schemeClr val="bg1"/>
                    </a:solidFill>
                  </a:rPr>
                  <a:t>L </a:t>
                </a:r>
                <a:r>
                  <a:rPr lang="it-IT" baseline="-25000" dirty="0">
                    <a:solidFill>
                      <a:schemeClr val="bg1"/>
                    </a:solidFill>
                  </a:rPr>
                  <a:t>2I</a:t>
                </a:r>
                <a:r>
                  <a:rPr lang="it-IT" dirty="0">
                    <a:solidFill>
                      <a:schemeClr val="bg1"/>
                    </a:solidFill>
                  </a:rPr>
                  <a:t> </a:t>
                </a:r>
                <a:r>
                  <a:rPr lang="it-IT" baseline="-25000" dirty="0">
                    <a:solidFill>
                      <a:schemeClr val="bg1"/>
                    </a:solidFill>
                  </a:rPr>
                  <a:t>2J</a:t>
                </a:r>
                <a:r>
                  <a:rPr lang="it-IT" dirty="0">
                    <a:solidFill>
                      <a:schemeClr val="bg1"/>
                    </a:solidFill>
                  </a:rPr>
                  <a:t>(E)     </a:t>
                </a:r>
                <a14:m>
                  <m:oMath xmlns:m="http://schemas.openxmlformats.org/officeDocument/2006/math">
                    <m:r>
                      <a:rPr lang="it-IT" i="1" smtClean="0">
                        <a:solidFill>
                          <a:schemeClr val="bg1"/>
                        </a:solidFill>
                        <a:latin typeface="Cambria Math" panose="02040503050406030204" pitchFamily="18" charset="0"/>
                        <a:ea typeface="Cambria Math" panose="02040503050406030204" pitchFamily="18" charset="0"/>
                      </a:rPr>
                      <m:t>→</m:t>
                    </m:r>
                  </m:oMath>
                </a14:m>
                <a:r>
                  <a:rPr lang="it-IT" dirty="0">
                    <a:solidFill>
                      <a:schemeClr val="bg1"/>
                    </a:solidFill>
                  </a:rPr>
                  <a:t>       J</a:t>
                </a:r>
                <a:r>
                  <a:rPr lang="it-IT" baseline="30000" dirty="0">
                    <a:solidFill>
                      <a:schemeClr val="bg1"/>
                    </a:solidFill>
                  </a:rPr>
                  <a:t>P</a:t>
                </a:r>
                <a:r>
                  <a:rPr lang="it-IT" dirty="0">
                    <a:solidFill>
                      <a:schemeClr val="bg1"/>
                    </a:solidFill>
                  </a:rPr>
                  <a:t>(E)</a:t>
                </a:r>
              </a:p>
            </p:txBody>
          </p:sp>
        </mc:Choice>
        <mc:Fallback xmlns="">
          <p:sp>
            <p:nvSpPr>
              <p:cNvPr id="5" name="Rectangle 118">
                <a:extLst>
                  <a:ext uri="{FF2B5EF4-FFF2-40B4-BE49-F238E27FC236}">
                    <a16:creationId xmlns:a16="http://schemas.microsoft.com/office/drawing/2014/main" id="{08C7BF21-8BFB-652F-48F8-428FE830F1ED}"/>
                  </a:ext>
                </a:extLst>
              </p:cNvPr>
              <p:cNvSpPr>
                <a:spLocks noRot="1" noChangeAspect="1" noMove="1" noResize="1" noEditPoints="1" noAdjustHandles="1" noChangeArrowheads="1" noChangeShapeType="1" noTextEdit="1"/>
              </p:cNvSpPr>
              <p:nvPr/>
            </p:nvSpPr>
            <p:spPr bwMode="auto">
              <a:xfrm>
                <a:off x="5379631" y="1909355"/>
                <a:ext cx="3435122" cy="646331"/>
              </a:xfrm>
              <a:prstGeom prst="rect">
                <a:avLst/>
              </a:prstGeom>
              <a:blipFill>
                <a:blip r:embed="rId2"/>
                <a:stretch>
                  <a:fillRect t="-3846" b="-15385"/>
                </a:stretch>
              </a:blipFill>
              <a:ln>
                <a:noFill/>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graphicFrame>
            <p:nvGraphicFramePr>
              <p:cNvPr id="9" name="Tabella 8">
                <a:extLst>
                  <a:ext uri="{FF2B5EF4-FFF2-40B4-BE49-F238E27FC236}">
                    <a16:creationId xmlns:a16="http://schemas.microsoft.com/office/drawing/2014/main" id="{1F8C9B81-D62E-F180-A5C4-F75CE319BF6C}"/>
                  </a:ext>
                </a:extLst>
              </p:cNvPr>
              <p:cNvGraphicFramePr>
                <a:graphicFrameLocks noGrp="1"/>
              </p:cNvGraphicFramePr>
              <p:nvPr>
                <p:extLst>
                  <p:ext uri="{D42A27DB-BD31-4B8C-83A1-F6EECF244321}">
                    <p14:modId xmlns:p14="http://schemas.microsoft.com/office/powerpoint/2010/main" val="3014214136"/>
                  </p:ext>
                </p:extLst>
              </p:nvPr>
            </p:nvGraphicFramePr>
            <p:xfrm>
              <a:off x="107824" y="875655"/>
              <a:ext cx="5050385" cy="3798595"/>
            </p:xfrm>
            <a:graphic>
              <a:graphicData uri="http://schemas.openxmlformats.org/drawingml/2006/table">
                <a:tbl>
                  <a:tblPr firstRow="1" bandRow="1">
                    <a:tableStyleId>{5C22544A-7EE6-4342-B048-85BDC9FD1C3A}</a:tableStyleId>
                  </a:tblPr>
                  <a:tblGrid>
                    <a:gridCol w="1174035">
                      <a:extLst>
                        <a:ext uri="{9D8B030D-6E8A-4147-A177-3AD203B41FA5}">
                          <a16:colId xmlns:a16="http://schemas.microsoft.com/office/drawing/2014/main" val="1292217285"/>
                        </a:ext>
                      </a:extLst>
                    </a:gridCol>
                    <a:gridCol w="718762">
                      <a:extLst>
                        <a:ext uri="{9D8B030D-6E8A-4147-A177-3AD203B41FA5}">
                          <a16:colId xmlns:a16="http://schemas.microsoft.com/office/drawing/2014/main" val="746174752"/>
                        </a:ext>
                      </a:extLst>
                    </a:gridCol>
                    <a:gridCol w="756892">
                      <a:extLst>
                        <a:ext uri="{9D8B030D-6E8A-4147-A177-3AD203B41FA5}">
                          <a16:colId xmlns:a16="http://schemas.microsoft.com/office/drawing/2014/main" val="1526419339"/>
                        </a:ext>
                      </a:extLst>
                    </a:gridCol>
                    <a:gridCol w="652214">
                      <a:extLst>
                        <a:ext uri="{9D8B030D-6E8A-4147-A177-3AD203B41FA5}">
                          <a16:colId xmlns:a16="http://schemas.microsoft.com/office/drawing/2014/main" val="1760229461"/>
                        </a:ext>
                      </a:extLst>
                    </a:gridCol>
                    <a:gridCol w="587799">
                      <a:extLst>
                        <a:ext uri="{9D8B030D-6E8A-4147-A177-3AD203B41FA5}">
                          <a16:colId xmlns:a16="http://schemas.microsoft.com/office/drawing/2014/main" val="1971808939"/>
                        </a:ext>
                      </a:extLst>
                    </a:gridCol>
                    <a:gridCol w="515330">
                      <a:extLst>
                        <a:ext uri="{9D8B030D-6E8A-4147-A177-3AD203B41FA5}">
                          <a16:colId xmlns:a16="http://schemas.microsoft.com/office/drawing/2014/main" val="2019078427"/>
                        </a:ext>
                      </a:extLst>
                    </a:gridCol>
                    <a:gridCol w="645353">
                      <a:extLst>
                        <a:ext uri="{9D8B030D-6E8A-4147-A177-3AD203B41FA5}">
                          <a16:colId xmlns:a16="http://schemas.microsoft.com/office/drawing/2014/main" val="1248101221"/>
                        </a:ext>
                      </a:extLst>
                    </a:gridCol>
                  </a:tblGrid>
                  <a:tr h="506755">
                    <a:tc>
                      <a:txBody>
                        <a:bodyPr/>
                        <a:lstStyle/>
                        <a:p>
                          <a:r>
                            <a:rPr lang="it-IT" sz="1200" b="1" i="1" kern="1200" dirty="0">
                              <a:solidFill>
                                <a:schemeClr val="lt1"/>
                              </a:solidFill>
                              <a:effectLst/>
                              <a:latin typeface="+mn-lt"/>
                              <a:ea typeface="+mn-ea"/>
                              <a:cs typeface="+mn-cs"/>
                            </a:rPr>
                            <a:t>State</a:t>
                          </a:r>
                          <a:endParaRPr lang="it-IT" sz="1200" b="1" kern="1200" dirty="0">
                            <a:solidFill>
                              <a:schemeClr val="lt1"/>
                            </a:solidFill>
                            <a:effectLst/>
                            <a:latin typeface="+mn-lt"/>
                            <a:ea typeface="+mn-ea"/>
                            <a:cs typeface="+mn-cs"/>
                          </a:endParaRPr>
                        </a:p>
                        <a:p>
                          <a:r>
                            <a:rPr lang="it-IT" sz="1200" b="1" i="1" kern="1200" dirty="0" err="1">
                              <a:solidFill>
                                <a:schemeClr val="lt1"/>
                              </a:solidFill>
                              <a:effectLst/>
                              <a:latin typeface="+mn-lt"/>
                              <a:ea typeface="+mn-ea"/>
                              <a:cs typeface="+mn-cs"/>
                            </a:rPr>
                            <a:t>N</a:t>
                          </a:r>
                          <a:r>
                            <a:rPr lang="it-IT" sz="1200" b="1" i="1" kern="1200" dirty="0">
                              <a:solidFill>
                                <a:schemeClr val="lt1"/>
                              </a:solidFill>
                              <a:effectLst/>
                              <a:latin typeface="+mn-lt"/>
                              <a:ea typeface="+mn-ea"/>
                              <a:cs typeface="+mn-cs"/>
                            </a:rPr>
                            <a:t>(mass)J</a:t>
                          </a:r>
                          <a:r>
                            <a:rPr lang="it-IT" sz="1200" b="1" i="1" kern="1200" baseline="30000" dirty="0">
                              <a:solidFill>
                                <a:schemeClr val="lt1"/>
                              </a:solidFill>
                              <a:effectLst/>
                              <a:latin typeface="+mn-lt"/>
                              <a:ea typeface="+mn-ea"/>
                              <a:cs typeface="+mn-cs"/>
                            </a:rPr>
                            <a:t>P</a:t>
                          </a:r>
                          <a:endParaRPr lang="it-IT" sz="1200" b="1" kern="1200" baseline="30000" dirty="0">
                            <a:solidFill>
                              <a:schemeClr val="lt1"/>
                            </a:solidFill>
                            <a:effectLst/>
                            <a:latin typeface="+mn-lt"/>
                            <a:ea typeface="+mn-ea"/>
                            <a:cs typeface="+mn-cs"/>
                          </a:endParaRPr>
                        </a:p>
                      </a:txBody>
                      <a:tcPr/>
                    </a:tc>
                    <a:tc>
                      <a:txBody>
                        <a:bodyPr/>
                        <a:lstStyle/>
                        <a:p>
                          <a:r>
                            <a:rPr lang="it-IT" sz="1200" b="1" i="1" kern="1200" dirty="0">
                              <a:solidFill>
                                <a:schemeClr val="lt1"/>
                              </a:solidFill>
                              <a:effectLst/>
                              <a:latin typeface="+mn-lt"/>
                              <a:ea typeface="+mn-ea"/>
                              <a:cs typeface="+mn-cs"/>
                            </a:rPr>
                            <a:t>PDG</a:t>
                          </a:r>
                          <a:endParaRPr lang="it-IT" sz="1200" b="1" kern="1200" dirty="0">
                            <a:solidFill>
                              <a:schemeClr val="lt1"/>
                            </a:solidFill>
                            <a:effectLst/>
                            <a:latin typeface="+mn-lt"/>
                            <a:ea typeface="+mn-ea"/>
                            <a:cs typeface="+mn-cs"/>
                          </a:endParaRPr>
                        </a:p>
                        <a:p>
                          <a:r>
                            <a:rPr lang="it-IT" sz="1200" b="1" i="1" kern="1200" dirty="0">
                              <a:solidFill>
                                <a:schemeClr val="lt1"/>
                              </a:solidFill>
                              <a:effectLst/>
                              <a:latin typeface="+mn-lt"/>
                              <a:ea typeface="+mn-ea"/>
                              <a:cs typeface="+mn-cs"/>
                            </a:rPr>
                            <a:t>2010</a:t>
                          </a:r>
                          <a:endParaRPr lang="it-IT" sz="1200" b="1" kern="1200" dirty="0">
                            <a:solidFill>
                              <a:schemeClr val="lt1"/>
                            </a:solidFill>
                            <a:effectLst/>
                            <a:latin typeface="+mn-lt"/>
                            <a:ea typeface="+mn-ea"/>
                            <a:cs typeface="+mn-cs"/>
                          </a:endParaRPr>
                        </a:p>
                      </a:txBody>
                      <a:tcPr/>
                    </a:tc>
                    <a:tc>
                      <a:txBody>
                        <a:bodyPr/>
                        <a:lstStyle/>
                        <a:p>
                          <a:r>
                            <a:rPr lang="it-IT" sz="1200" b="1" i="1" kern="1200" dirty="0">
                              <a:solidFill>
                                <a:schemeClr val="lt1"/>
                              </a:solidFill>
                              <a:effectLst/>
                              <a:latin typeface="+mn-lt"/>
                              <a:ea typeface="+mn-ea"/>
                              <a:cs typeface="+mn-cs"/>
                            </a:rPr>
                            <a:t>PDG</a:t>
                          </a:r>
                          <a:endParaRPr lang="it-IT" sz="1200" b="1" kern="1200" dirty="0">
                            <a:solidFill>
                              <a:schemeClr val="lt1"/>
                            </a:solidFill>
                            <a:effectLst/>
                            <a:latin typeface="+mn-lt"/>
                            <a:ea typeface="+mn-ea"/>
                            <a:cs typeface="+mn-cs"/>
                          </a:endParaRPr>
                        </a:p>
                        <a:p>
                          <a:r>
                            <a:rPr lang="it-IT" sz="1200" b="1" i="1" kern="1200" dirty="0">
                              <a:solidFill>
                                <a:schemeClr val="lt1"/>
                              </a:solidFill>
                              <a:effectLst/>
                              <a:latin typeface="+mn-lt"/>
                              <a:ea typeface="+mn-ea"/>
                              <a:cs typeface="+mn-cs"/>
                            </a:rPr>
                            <a:t>2026 </a:t>
                          </a:r>
                          <a:endParaRPr lang="en-US" sz="1200" dirty="0">
                            <a:latin typeface="+mn-lt"/>
                          </a:endParaRPr>
                        </a:p>
                      </a:txBody>
                      <a:tcPr/>
                    </a:tc>
                    <a:tc>
                      <a:txBody>
                        <a:bodyPr/>
                        <a:lstStyle/>
                        <a:p>
                          <a14:m>
                            <m:oMath xmlns:m="http://schemas.openxmlformats.org/officeDocument/2006/math">
                              <m:r>
                                <a:rPr lang="it-IT" sz="1200" b="1" i="1" kern="1200" dirty="0" smtClean="0">
                                  <a:solidFill>
                                    <a:schemeClr val="lt1"/>
                                  </a:solidFill>
                                  <a:effectLst/>
                                  <a:latin typeface="Cambria Math" panose="02040503050406030204" pitchFamily="18" charset="0"/>
                                  <a:ea typeface="Cambria Math" panose="02040503050406030204" pitchFamily="18" charset="0"/>
                                  <a:cs typeface="+mn-cs"/>
                                </a:rPr>
                                <m:t>𝝅</m:t>
                              </m:r>
                            </m:oMath>
                          </a14:m>
                          <a:r>
                            <a:rPr lang="it-IT" sz="1200" b="1" i="1" kern="1200" dirty="0" err="1">
                              <a:solidFill>
                                <a:schemeClr val="lt1"/>
                              </a:solidFill>
                              <a:effectLst/>
                              <a:latin typeface="+mn-lt"/>
                              <a:ea typeface="+mn-ea"/>
                              <a:cs typeface="+mn-cs"/>
                            </a:rPr>
                            <a:t>N</a:t>
                          </a:r>
                          <a:endParaRPr lang="en-US" sz="1200" dirty="0">
                            <a:latin typeface="+mn-lt"/>
                          </a:endParaRPr>
                        </a:p>
                      </a:txBody>
                      <a:tcPr/>
                    </a:tc>
                    <a:tc>
                      <a:txBody>
                        <a:bodyPr/>
                        <a:lstStyle/>
                        <a:p>
                          <a:r>
                            <a:rPr lang="it-IT" sz="1200" b="1" i="1" kern="1200" dirty="0">
                              <a:solidFill>
                                <a:schemeClr val="lt1"/>
                              </a:solidFill>
                              <a:effectLst/>
                              <a:latin typeface="+mn-lt"/>
                              <a:ea typeface="+mn-ea"/>
                              <a:cs typeface="+mn-cs"/>
                            </a:rPr>
                            <a:t>K</a:t>
                          </a:r>
                          <a:r>
                            <a:rPr lang="el-GR" sz="1200" b="1" i="1" kern="1200" dirty="0">
                              <a:solidFill>
                                <a:schemeClr val="lt1"/>
                              </a:solidFill>
                              <a:effectLst/>
                              <a:latin typeface="+mn-lt"/>
                              <a:ea typeface="+mn-ea"/>
                              <a:cs typeface="+mn-cs"/>
                            </a:rPr>
                            <a:t>Λ </a:t>
                          </a:r>
                          <a:endParaRPr lang="en-US" sz="1200" dirty="0">
                            <a:latin typeface="+mn-lt"/>
                          </a:endParaRPr>
                        </a:p>
                      </a:txBody>
                      <a:tcPr/>
                    </a:tc>
                    <a:tc>
                      <a:txBody>
                        <a:bodyPr/>
                        <a:lstStyle/>
                        <a:p>
                          <a:r>
                            <a:rPr lang="it-IT" sz="1200" b="1" i="1" kern="1200" dirty="0">
                              <a:solidFill>
                                <a:schemeClr val="lt1"/>
                              </a:solidFill>
                              <a:effectLst/>
                              <a:latin typeface="+mn-lt"/>
                              <a:ea typeface="+mn-ea"/>
                              <a:cs typeface="+mn-cs"/>
                            </a:rPr>
                            <a:t>K</a:t>
                          </a:r>
                          <a:r>
                            <a:rPr lang="el-GR" sz="1200" b="1" i="1" kern="1200" dirty="0">
                              <a:solidFill>
                                <a:schemeClr val="lt1"/>
                              </a:solidFill>
                              <a:effectLst/>
                              <a:latin typeface="+mn-lt"/>
                              <a:ea typeface="+mn-ea"/>
                              <a:cs typeface="+mn-cs"/>
                            </a:rPr>
                            <a:t>Σ </a:t>
                          </a:r>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14:m>
                            <m:oMath xmlns:m="http://schemas.openxmlformats.org/officeDocument/2006/math">
                              <m:r>
                                <a:rPr lang="it-IT" sz="1200" b="1" i="1" kern="1200" smtClean="0">
                                  <a:solidFill>
                                    <a:schemeClr val="lt1"/>
                                  </a:solidFill>
                                  <a:effectLst/>
                                  <a:latin typeface="Cambria Math" panose="02040503050406030204" pitchFamily="18" charset="0"/>
                                  <a:ea typeface="Cambria Math" panose="02040503050406030204" pitchFamily="18" charset="0"/>
                                  <a:cs typeface="+mn-cs"/>
                                </a:rPr>
                                <m:t>𝜸</m:t>
                              </m:r>
                            </m:oMath>
                          </a14:m>
                          <a:r>
                            <a:rPr lang="it-IT" sz="1200" b="1" i="1" kern="1200" dirty="0" err="1">
                              <a:solidFill>
                                <a:schemeClr val="lt1"/>
                              </a:solidFill>
                              <a:effectLst/>
                              <a:latin typeface="+mn-lt"/>
                              <a:ea typeface="+mn-ea"/>
                              <a:cs typeface="+mn-cs"/>
                            </a:rPr>
                            <a:t>N</a:t>
                          </a:r>
                          <a:endParaRPr lang="it-IT" sz="1200" b="1" kern="1200" dirty="0">
                            <a:solidFill>
                              <a:schemeClr val="lt1"/>
                            </a:solidFill>
                            <a:effectLst/>
                            <a:latin typeface="+mn-lt"/>
                            <a:ea typeface="+mn-ea"/>
                            <a:cs typeface="+mn-cs"/>
                          </a:endParaRPr>
                        </a:p>
                        <a:p>
                          <a:endParaRPr lang="en-US" sz="1200" dirty="0">
                            <a:latin typeface="+mn-lt"/>
                          </a:endParaRPr>
                        </a:p>
                      </a:txBody>
                      <a:tcPr/>
                    </a:tc>
                    <a:extLst>
                      <a:ext uri="{0D108BD9-81ED-4DB2-BD59-A6C34878D82A}">
                        <a16:rowId xmlns:a16="http://schemas.microsoft.com/office/drawing/2014/main" val="1801809324"/>
                      </a:ext>
                    </a:extLst>
                  </a:tr>
                  <a:tr h="184859">
                    <a:tc>
                      <a:txBody>
                        <a:bodyPr/>
                        <a:lstStyle/>
                        <a:p>
                          <a:r>
                            <a:rPr lang="it-IT" sz="1200" i="1" dirty="0" err="1">
                              <a:solidFill>
                                <a:srgbClr val="7030A1"/>
                              </a:solidFill>
                              <a:effectLst/>
                              <a:latin typeface="+mn-lt"/>
                            </a:rPr>
                            <a:t>N</a:t>
                          </a:r>
                          <a:r>
                            <a:rPr lang="it-IT" sz="1200" i="1" dirty="0">
                              <a:solidFill>
                                <a:srgbClr val="7030A1"/>
                              </a:solidFill>
                              <a:effectLst/>
                              <a:latin typeface="+mn-lt"/>
                            </a:rPr>
                            <a:t>(1710)1/2</a:t>
                          </a:r>
                          <a:r>
                            <a:rPr lang="it-IT" sz="1200" i="1" baseline="30000" dirty="0">
                              <a:solidFill>
                                <a:srgbClr val="7030A1"/>
                              </a:solidFill>
                              <a:effectLst/>
                              <a:latin typeface="+mn-lt"/>
                            </a:rPr>
                            <a:t>+</a:t>
                          </a:r>
                          <a:r>
                            <a:rPr lang="it-IT" sz="1200" i="1" dirty="0">
                              <a:solidFill>
                                <a:srgbClr val="7030A1"/>
                              </a:solidFill>
                              <a:effectLst/>
                              <a:latin typeface="+mn-lt"/>
                            </a:rPr>
                            <a:t> </a:t>
                          </a:r>
                          <a:endParaRPr lang="en-US" sz="1200" dirty="0">
                            <a:latin typeface="+mn-lt"/>
                          </a:endParaRPr>
                        </a:p>
                      </a:txBody>
                      <a:tcPr/>
                    </a:tc>
                    <a:tc>
                      <a:txBody>
                        <a:bodyPr/>
                        <a:lstStyle/>
                        <a:p>
                          <a:r>
                            <a:rPr lang="it-IT" sz="1200" i="1" dirty="0">
                              <a:solidFill>
                                <a:srgbClr val="000000"/>
                              </a:solidFill>
                              <a:effectLst/>
                              <a:latin typeface="+mn-lt"/>
                            </a:rPr>
                            <a:t>*** </a:t>
                          </a:r>
                          <a:endParaRPr lang="en-US" sz="1200" dirty="0">
                            <a:latin typeface="+mn-lt"/>
                          </a:endParaRPr>
                        </a:p>
                      </a:txBody>
                      <a:tcPr/>
                    </a:tc>
                    <a:tc>
                      <a:txBody>
                        <a:bodyPr/>
                        <a:lstStyle/>
                        <a:p>
                          <a:r>
                            <a:rPr lang="it-IT" sz="1200" i="1" dirty="0">
                              <a:solidFill>
                                <a:srgbClr val="0081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it-IT" sz="1200" dirty="0">
                            <a:solidFill>
                              <a:srgbClr val="FF0000"/>
                            </a:solidFill>
                            <a:effectLst/>
                            <a:latin typeface="+mn-lt"/>
                          </a:endParaRPr>
                        </a:p>
                      </a:txBody>
                      <a:tcPr/>
                    </a:tc>
                    <a:extLst>
                      <a:ext uri="{0D108BD9-81ED-4DB2-BD59-A6C34878D82A}">
                        <a16:rowId xmlns:a16="http://schemas.microsoft.com/office/drawing/2014/main" val="515532264"/>
                      </a:ext>
                    </a:extLst>
                  </a:tr>
                  <a:tr h="0">
                    <a:tc>
                      <a:txBody>
                        <a:bodyPr/>
                        <a:lstStyle/>
                        <a:p>
                          <a:r>
                            <a:rPr lang="it-IT" sz="1200" i="1" dirty="0" err="1">
                              <a:solidFill>
                                <a:srgbClr val="7030A1"/>
                              </a:solidFill>
                              <a:effectLst/>
                              <a:latin typeface="+mn-lt"/>
                            </a:rPr>
                            <a:t>N</a:t>
                          </a:r>
                          <a:r>
                            <a:rPr lang="it-IT" sz="1200" i="1" dirty="0">
                              <a:solidFill>
                                <a:srgbClr val="7030A1"/>
                              </a:solidFill>
                              <a:effectLst/>
                              <a:latin typeface="+mn-lt"/>
                            </a:rPr>
                            <a:t>(1875)3/2</a:t>
                          </a:r>
                          <a:r>
                            <a:rPr lang="it-IT" sz="1200" i="1" baseline="30000" dirty="0">
                              <a:solidFill>
                                <a:srgbClr val="7030A1"/>
                              </a:solidFill>
                              <a:effectLst/>
                              <a:latin typeface="+mn-lt"/>
                            </a:rPr>
                            <a:t>-</a:t>
                          </a:r>
                          <a:r>
                            <a:rPr lang="it-IT" sz="1200" i="1" dirty="0">
                              <a:solidFill>
                                <a:srgbClr val="7030A1"/>
                              </a:solidFill>
                              <a:effectLst/>
                              <a:latin typeface="+mn-lt"/>
                            </a:rPr>
                            <a:t> </a:t>
                          </a:r>
                          <a:endParaRPr lang="en-US" sz="1200" dirty="0">
                            <a:latin typeface="+mn-lt"/>
                          </a:endParaRPr>
                        </a:p>
                      </a:txBody>
                      <a:tcPr/>
                    </a:tc>
                    <a:tc>
                      <a:txBody>
                        <a:bodyPr/>
                        <a:lstStyle/>
                        <a:p>
                          <a:endParaRPr lang="en-US" sz="1200" dirty="0">
                            <a:latin typeface="+mn-lt"/>
                          </a:endParaRPr>
                        </a:p>
                      </a:txBody>
                      <a:tcPr/>
                    </a:tc>
                    <a:tc>
                      <a:txBody>
                        <a:bodyPr/>
                        <a:lstStyle/>
                        <a:p>
                          <a:r>
                            <a:rPr lang="it-IT" sz="1200" i="1" dirty="0">
                              <a:solidFill>
                                <a:srgbClr val="0081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 </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it-IT" sz="1200" dirty="0">
                            <a:solidFill>
                              <a:srgbClr val="7030A1"/>
                            </a:solidFill>
                            <a:effectLst/>
                            <a:latin typeface="+mn-lt"/>
                          </a:endParaRPr>
                        </a:p>
                      </a:txBody>
                      <a:tcPr/>
                    </a:tc>
                    <a:extLst>
                      <a:ext uri="{0D108BD9-81ED-4DB2-BD59-A6C34878D82A}">
                        <a16:rowId xmlns:a16="http://schemas.microsoft.com/office/drawing/2014/main" val="4048124579"/>
                      </a:ext>
                    </a:extLst>
                  </a:tr>
                  <a:tr h="137151">
                    <a:tc>
                      <a:txBody>
                        <a:bodyPr/>
                        <a:lstStyle/>
                        <a:p>
                          <a:r>
                            <a:rPr lang="it-IT" sz="1200" i="1" dirty="0" err="1">
                              <a:solidFill>
                                <a:srgbClr val="7030A1"/>
                              </a:solidFill>
                              <a:effectLst/>
                              <a:latin typeface="+mn-lt"/>
                            </a:rPr>
                            <a:t>N</a:t>
                          </a:r>
                          <a:r>
                            <a:rPr lang="it-IT" sz="1200" i="1" dirty="0">
                              <a:solidFill>
                                <a:srgbClr val="7030A1"/>
                              </a:solidFill>
                              <a:effectLst/>
                              <a:latin typeface="+mn-lt"/>
                            </a:rPr>
                            <a:t>(1880)1/2</a:t>
                          </a:r>
                          <a:r>
                            <a:rPr lang="it-IT" sz="1200" i="1" baseline="30000" dirty="0">
                              <a:solidFill>
                                <a:srgbClr val="7030A1"/>
                              </a:solidFill>
                              <a:effectLst/>
                              <a:latin typeface="+mn-lt"/>
                            </a:rPr>
                            <a:t>+</a:t>
                          </a:r>
                          <a:r>
                            <a:rPr lang="it-IT" sz="1200" i="1" dirty="0">
                              <a:solidFill>
                                <a:srgbClr val="7030A1"/>
                              </a:solidFill>
                              <a:effectLst/>
                              <a:latin typeface="+mn-lt"/>
                            </a:rPr>
                            <a:t> </a:t>
                          </a:r>
                          <a:endParaRPr lang="en-US" sz="1200" dirty="0">
                            <a:latin typeface="+mn-lt"/>
                          </a:endParaRPr>
                        </a:p>
                      </a:txBody>
                      <a:tcPr/>
                    </a:tc>
                    <a:tc>
                      <a:txBody>
                        <a:bodyPr/>
                        <a:lstStyle/>
                        <a:p>
                          <a:endParaRPr lang="en-US" sz="1200">
                            <a:latin typeface="+mn-lt"/>
                          </a:endParaRPr>
                        </a:p>
                      </a:txBody>
                      <a:tcPr/>
                    </a:tc>
                    <a:tc>
                      <a:txBody>
                        <a:bodyPr/>
                        <a:lstStyle/>
                        <a:p>
                          <a:r>
                            <a:rPr lang="it-IT" sz="1200" i="1" dirty="0">
                              <a:solidFill>
                                <a:srgbClr val="008100"/>
                              </a:solidFill>
                              <a:effectLst/>
                              <a:latin typeface="+mn-lt"/>
                            </a:rPr>
                            <a:t>*** </a:t>
                          </a:r>
                          <a:endParaRPr lang="en-US" sz="1200" dirty="0">
                            <a:latin typeface="+mn-lt"/>
                          </a:endParaRPr>
                        </a:p>
                      </a:txBody>
                      <a:tcPr/>
                    </a:tc>
                    <a:tc>
                      <a:txBody>
                        <a:bodyPr/>
                        <a:lstStyle/>
                        <a:p>
                          <a:r>
                            <a:rPr lang="it-IT" sz="1200" i="1" dirty="0">
                              <a:solidFill>
                                <a:srgbClr val="FF0000"/>
                              </a:solidFill>
                              <a:effectLst/>
                              <a:latin typeface="+mn-lt"/>
                            </a:rPr>
                            <a:t>* </a:t>
                          </a:r>
                          <a:endParaRPr lang="en-US" sz="1200" dirty="0">
                            <a:latin typeface="+mn-lt"/>
                          </a:endParaRPr>
                        </a:p>
                      </a:txBody>
                      <a:tcPr/>
                    </a:tc>
                    <a:tc>
                      <a:txBody>
                        <a:bodyPr/>
                        <a:lstStyle/>
                        <a:p>
                          <a:r>
                            <a:rPr lang="it-IT" sz="1200" i="1" dirty="0">
                              <a:solidFill>
                                <a:srgbClr val="FF0000"/>
                              </a:solidFill>
                              <a:effectLst/>
                              <a:latin typeface="+mn-lt"/>
                            </a:rPr>
                            <a:t>** </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it-IT" sz="1200" dirty="0">
                            <a:solidFill>
                              <a:srgbClr val="7030A1"/>
                            </a:solidFill>
                            <a:effectLst/>
                            <a:latin typeface="+mn-lt"/>
                          </a:endParaRPr>
                        </a:p>
                      </a:txBody>
                      <a:tcPr/>
                    </a:tc>
                    <a:extLst>
                      <a:ext uri="{0D108BD9-81ED-4DB2-BD59-A6C34878D82A}">
                        <a16:rowId xmlns:a16="http://schemas.microsoft.com/office/drawing/2014/main" val="4272263576"/>
                      </a:ext>
                    </a:extLst>
                  </a:tr>
                  <a:tr h="125224">
                    <a:tc>
                      <a:txBody>
                        <a:bodyPr/>
                        <a:lstStyle/>
                        <a:p>
                          <a:r>
                            <a:rPr lang="it-IT" sz="1200" i="1" dirty="0" err="1">
                              <a:solidFill>
                                <a:srgbClr val="7030A1"/>
                              </a:solidFill>
                              <a:effectLst/>
                              <a:latin typeface="+mn-lt"/>
                            </a:rPr>
                            <a:t>N</a:t>
                          </a:r>
                          <a:r>
                            <a:rPr lang="it-IT" sz="1200" i="1" dirty="0">
                              <a:solidFill>
                                <a:srgbClr val="7030A1"/>
                              </a:solidFill>
                              <a:effectLst/>
                              <a:latin typeface="+mn-lt"/>
                            </a:rPr>
                            <a:t>(1895)1/2- </a:t>
                          </a:r>
                          <a:endParaRPr lang="en-US" sz="1200" dirty="0">
                            <a:latin typeface="+mn-lt"/>
                          </a:endParaRPr>
                        </a:p>
                      </a:txBody>
                      <a:tcPr/>
                    </a:tc>
                    <a:tc>
                      <a:txBody>
                        <a:bodyPr/>
                        <a:lstStyle/>
                        <a:p>
                          <a:endParaRPr lang="en-US" sz="1200">
                            <a:latin typeface="+mn-lt"/>
                          </a:endParaRPr>
                        </a:p>
                      </a:txBody>
                      <a:tcPr/>
                    </a:tc>
                    <a:tc>
                      <a:txBody>
                        <a:bodyPr/>
                        <a:lstStyle/>
                        <a:p>
                          <a:r>
                            <a:rPr lang="it-IT" sz="1200" i="1" dirty="0">
                              <a:solidFill>
                                <a:srgbClr val="0081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 </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it-IT" sz="1200" dirty="0">
                            <a:solidFill>
                              <a:srgbClr val="FF0000"/>
                            </a:solidFill>
                            <a:effectLst/>
                            <a:latin typeface="+mn-lt"/>
                          </a:endParaRPr>
                        </a:p>
                      </a:txBody>
                      <a:tcPr/>
                    </a:tc>
                    <a:extLst>
                      <a:ext uri="{0D108BD9-81ED-4DB2-BD59-A6C34878D82A}">
                        <a16:rowId xmlns:a16="http://schemas.microsoft.com/office/drawing/2014/main" val="3680451085"/>
                      </a:ext>
                    </a:extLst>
                  </a:tr>
                  <a:tr h="168956">
                    <a:tc>
                      <a:txBody>
                        <a:bodyPr/>
                        <a:lstStyle/>
                        <a:p>
                          <a:r>
                            <a:rPr lang="it-IT" sz="1200" i="1" dirty="0" err="1">
                              <a:solidFill>
                                <a:srgbClr val="7030A1"/>
                              </a:solidFill>
                              <a:effectLst/>
                              <a:latin typeface="+mn-lt"/>
                            </a:rPr>
                            <a:t>N</a:t>
                          </a:r>
                          <a:r>
                            <a:rPr lang="it-IT" sz="1200" i="1" dirty="0">
                              <a:solidFill>
                                <a:srgbClr val="7030A1"/>
                              </a:solidFill>
                              <a:effectLst/>
                              <a:latin typeface="+mn-lt"/>
                            </a:rPr>
                            <a:t>(1900)3/2</a:t>
                          </a:r>
                          <a:r>
                            <a:rPr lang="it-IT" sz="1200" i="1" baseline="30000" dirty="0">
                              <a:solidFill>
                                <a:srgbClr val="7030A1"/>
                              </a:solidFill>
                              <a:effectLst/>
                              <a:latin typeface="+mn-lt"/>
                            </a:rPr>
                            <a:t>+</a:t>
                          </a:r>
                          <a:r>
                            <a:rPr lang="it-IT" sz="1200" i="1" dirty="0">
                              <a:solidFill>
                                <a:srgbClr val="7030A1"/>
                              </a:solidFill>
                              <a:effectLst/>
                              <a:latin typeface="+mn-lt"/>
                            </a:rPr>
                            <a:t> </a:t>
                          </a:r>
                          <a:endParaRPr lang="en-US" sz="1200" dirty="0">
                            <a:latin typeface="+mn-lt"/>
                          </a:endParaRPr>
                        </a:p>
                      </a:txBody>
                      <a:tcPr/>
                    </a:tc>
                    <a:tc>
                      <a:txBody>
                        <a:bodyPr/>
                        <a:lstStyle/>
                        <a:p>
                          <a:r>
                            <a:rPr lang="it-IT" sz="1200" i="1" dirty="0">
                              <a:solidFill>
                                <a:srgbClr val="000000"/>
                              </a:solidFill>
                              <a:effectLst/>
                              <a:latin typeface="+mn-lt"/>
                            </a:rPr>
                            <a:t>**</a:t>
                          </a:r>
                          <a:endParaRPr lang="en-US" sz="1200" dirty="0">
                            <a:latin typeface="+mn-lt"/>
                          </a:endParaRPr>
                        </a:p>
                      </a:txBody>
                      <a:tcPr/>
                    </a:tc>
                    <a:tc>
                      <a:txBody>
                        <a:bodyPr/>
                        <a:lstStyle/>
                        <a:p>
                          <a:r>
                            <a:rPr lang="it-IT" sz="1200" i="1" dirty="0">
                              <a:solidFill>
                                <a:srgbClr val="0081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 </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it-IT" sz="1200" dirty="0">
                            <a:solidFill>
                              <a:srgbClr val="FF0000"/>
                            </a:solidFill>
                            <a:effectLst/>
                            <a:latin typeface="+mn-lt"/>
                          </a:endParaRPr>
                        </a:p>
                      </a:txBody>
                      <a:tcPr/>
                    </a:tc>
                    <a:extLst>
                      <a:ext uri="{0D108BD9-81ED-4DB2-BD59-A6C34878D82A}">
                        <a16:rowId xmlns:a16="http://schemas.microsoft.com/office/drawing/2014/main" val="2608436429"/>
                      </a:ext>
                    </a:extLst>
                  </a:tr>
                  <a:tr h="141127">
                    <a:tc>
                      <a:txBody>
                        <a:bodyPr/>
                        <a:lstStyle/>
                        <a:p>
                          <a:r>
                            <a:rPr lang="it-IT" sz="1200" i="1" dirty="0" err="1">
                              <a:solidFill>
                                <a:srgbClr val="7030A1"/>
                              </a:solidFill>
                              <a:effectLst/>
                              <a:latin typeface="+mn-lt"/>
                            </a:rPr>
                            <a:t>N</a:t>
                          </a:r>
                          <a:r>
                            <a:rPr lang="it-IT" sz="1200" i="1" dirty="0">
                              <a:solidFill>
                                <a:srgbClr val="7030A1"/>
                              </a:solidFill>
                              <a:effectLst/>
                              <a:latin typeface="+mn-lt"/>
                            </a:rPr>
                            <a:t>(2000)5/2</a:t>
                          </a:r>
                          <a:r>
                            <a:rPr lang="it-IT" sz="1200" i="1" baseline="30000" dirty="0">
                              <a:solidFill>
                                <a:srgbClr val="7030A1"/>
                              </a:solidFill>
                              <a:effectLst/>
                              <a:latin typeface="+mn-lt"/>
                            </a:rPr>
                            <a:t>+</a:t>
                          </a:r>
                          <a:r>
                            <a:rPr lang="it-IT" sz="1200" i="1" dirty="0">
                              <a:solidFill>
                                <a:srgbClr val="7030A1"/>
                              </a:solidFill>
                              <a:effectLst/>
                              <a:latin typeface="+mn-lt"/>
                            </a:rPr>
                            <a:t> </a:t>
                          </a:r>
                          <a:endParaRPr lang="en-US" sz="1200" dirty="0">
                            <a:latin typeface="+mn-lt"/>
                          </a:endParaRPr>
                        </a:p>
                      </a:txBody>
                      <a:tcPr/>
                    </a:tc>
                    <a:tc>
                      <a:txBody>
                        <a:bodyPr/>
                        <a:lstStyle/>
                        <a:p>
                          <a:r>
                            <a:rPr lang="it-IT" sz="1200" i="1" dirty="0">
                              <a:solidFill>
                                <a:srgbClr val="000000"/>
                              </a:solidFill>
                              <a:effectLst/>
                              <a:latin typeface="+mn-lt"/>
                            </a:rPr>
                            <a:t>*</a:t>
                          </a:r>
                          <a:endParaRPr lang="en-US" sz="1200" dirty="0">
                            <a:latin typeface="+mn-lt"/>
                          </a:endParaRPr>
                        </a:p>
                      </a:txBody>
                      <a:tcPr/>
                    </a:tc>
                    <a:tc>
                      <a:txBody>
                        <a:bodyPr/>
                        <a:lstStyle/>
                        <a:p>
                          <a:r>
                            <a:rPr lang="it-IT" sz="1200" i="1" dirty="0">
                              <a:solidFill>
                                <a:srgbClr val="008100"/>
                              </a:solidFill>
                              <a:effectLst/>
                              <a:latin typeface="+mn-lt"/>
                            </a:rPr>
                            <a:t>** </a:t>
                          </a:r>
                          <a:endParaRPr lang="en-US" sz="1200" dirty="0">
                            <a:latin typeface="+mn-lt"/>
                          </a:endParaRPr>
                        </a:p>
                      </a:txBody>
                      <a:tcPr/>
                    </a:tc>
                    <a:tc>
                      <a:txBody>
                        <a:bodyPr/>
                        <a:lstStyle/>
                        <a:p>
                          <a:r>
                            <a:rPr lang="it-IT" sz="1200" i="1" dirty="0">
                              <a:solidFill>
                                <a:srgbClr val="FF0000"/>
                              </a:solidFill>
                              <a:effectLst/>
                              <a:latin typeface="+mn-lt"/>
                            </a:rPr>
                            <a:t>* </a:t>
                          </a:r>
                          <a:endParaRPr lang="en-US" sz="1200" dirty="0">
                            <a:latin typeface="+mn-lt"/>
                          </a:endParaRPr>
                        </a:p>
                      </a:txBody>
                      <a:tcPr/>
                    </a:tc>
                    <a:tc>
                      <a:txBody>
                        <a:bodyPr/>
                        <a:lstStyle/>
                        <a:p>
                          <a:endParaRPr lang="en-US" sz="1200">
                            <a:latin typeface="+mn-lt"/>
                          </a:endParaRPr>
                        </a:p>
                      </a:txBody>
                      <a:tcPr/>
                    </a:tc>
                    <a:tc>
                      <a:txBody>
                        <a:bodyPr/>
                        <a:lstStyle/>
                        <a:p>
                          <a:endParaRPr lang="en-US" sz="120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it-IT" sz="1200" dirty="0">
                            <a:solidFill>
                              <a:srgbClr val="7030A1"/>
                            </a:solidFill>
                            <a:effectLst/>
                            <a:latin typeface="+mn-lt"/>
                          </a:endParaRPr>
                        </a:p>
                      </a:txBody>
                      <a:tcPr/>
                    </a:tc>
                    <a:extLst>
                      <a:ext uri="{0D108BD9-81ED-4DB2-BD59-A6C34878D82A}">
                        <a16:rowId xmlns:a16="http://schemas.microsoft.com/office/drawing/2014/main" val="1993043799"/>
                      </a:ext>
                    </a:extLst>
                  </a:tr>
                  <a:tr h="0">
                    <a:tc>
                      <a:txBody>
                        <a:bodyPr/>
                        <a:lstStyle/>
                        <a:p>
                          <a:r>
                            <a:rPr lang="it-IT" sz="1200" i="1" dirty="0" err="1">
                              <a:solidFill>
                                <a:srgbClr val="7030A1"/>
                              </a:solidFill>
                              <a:effectLst/>
                              <a:latin typeface="+mn-lt"/>
                            </a:rPr>
                            <a:t>N</a:t>
                          </a:r>
                          <a:r>
                            <a:rPr lang="it-IT" sz="1200" i="1" dirty="0">
                              <a:solidFill>
                                <a:srgbClr val="7030A1"/>
                              </a:solidFill>
                              <a:effectLst/>
                              <a:latin typeface="+mn-lt"/>
                            </a:rPr>
                            <a:t>(2060)5/2</a:t>
                          </a:r>
                          <a:r>
                            <a:rPr lang="it-IT" sz="1200" i="1" baseline="30000" dirty="0">
                              <a:solidFill>
                                <a:srgbClr val="7030A1"/>
                              </a:solidFill>
                              <a:effectLst/>
                              <a:latin typeface="+mn-lt"/>
                            </a:rPr>
                            <a:t>-</a:t>
                          </a:r>
                          <a:r>
                            <a:rPr lang="it-IT" sz="1200" i="1" dirty="0">
                              <a:solidFill>
                                <a:srgbClr val="7030A1"/>
                              </a:solidFill>
                              <a:effectLst/>
                              <a:latin typeface="+mn-lt"/>
                            </a:rPr>
                            <a:t> </a:t>
                          </a:r>
                          <a:endParaRPr lang="en-US" sz="1200" dirty="0">
                            <a:latin typeface="+mn-lt"/>
                          </a:endParaRPr>
                        </a:p>
                      </a:txBody>
                      <a:tcPr/>
                    </a:tc>
                    <a:tc>
                      <a:txBody>
                        <a:bodyPr/>
                        <a:lstStyle/>
                        <a:p>
                          <a:endParaRPr lang="en-US" sz="1200">
                            <a:latin typeface="+mn-lt"/>
                          </a:endParaRPr>
                        </a:p>
                      </a:txBody>
                      <a:tcPr/>
                    </a:tc>
                    <a:tc>
                      <a:txBody>
                        <a:bodyPr/>
                        <a:lstStyle/>
                        <a:p>
                          <a:r>
                            <a:rPr lang="it-IT" sz="1200" i="1" dirty="0">
                              <a:solidFill>
                                <a:srgbClr val="0081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 </a:t>
                          </a:r>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it-IT" sz="1200" dirty="0">
                            <a:solidFill>
                              <a:srgbClr val="7030A1"/>
                            </a:solidFill>
                            <a:effectLst/>
                            <a:latin typeface="+mn-lt"/>
                          </a:endParaRPr>
                        </a:p>
                      </a:txBody>
                      <a:tcPr/>
                    </a:tc>
                    <a:extLst>
                      <a:ext uri="{0D108BD9-81ED-4DB2-BD59-A6C34878D82A}">
                        <a16:rowId xmlns:a16="http://schemas.microsoft.com/office/drawing/2014/main" val="1716597264"/>
                      </a:ext>
                    </a:extLst>
                  </a:tr>
                  <a:tr h="0">
                    <a:tc>
                      <a:txBody>
                        <a:bodyPr/>
                        <a:lstStyle/>
                        <a:p>
                          <a:r>
                            <a:rPr lang="it-IT" sz="1200" i="1" dirty="0" err="1">
                              <a:solidFill>
                                <a:srgbClr val="7030A1"/>
                              </a:solidFill>
                              <a:effectLst/>
                              <a:latin typeface="+mn-lt"/>
                            </a:rPr>
                            <a:t>N</a:t>
                          </a:r>
                          <a:r>
                            <a:rPr lang="it-IT" sz="1200" i="1" dirty="0">
                              <a:solidFill>
                                <a:srgbClr val="7030A1"/>
                              </a:solidFill>
                              <a:effectLst/>
                              <a:latin typeface="+mn-lt"/>
                            </a:rPr>
                            <a:t>(2100)1/2</a:t>
                          </a:r>
                          <a:r>
                            <a:rPr lang="it-IT" sz="1200" i="1" baseline="30000" dirty="0">
                              <a:solidFill>
                                <a:srgbClr val="7030A1"/>
                              </a:solidFill>
                              <a:effectLst/>
                              <a:latin typeface="+mn-lt"/>
                            </a:rPr>
                            <a:t>+</a:t>
                          </a:r>
                          <a:r>
                            <a:rPr lang="it-IT" sz="1200" i="1" dirty="0">
                              <a:solidFill>
                                <a:srgbClr val="7030A1"/>
                              </a:solidFill>
                              <a:effectLst/>
                              <a:latin typeface="+mn-lt"/>
                            </a:rPr>
                            <a:t> </a:t>
                          </a:r>
                          <a:endParaRPr lang="en-US" sz="1200" dirty="0">
                            <a:latin typeface="+mn-lt"/>
                          </a:endParaRPr>
                        </a:p>
                      </a:txBody>
                      <a:tcPr/>
                    </a:tc>
                    <a:tc>
                      <a:txBody>
                        <a:bodyPr/>
                        <a:lstStyle/>
                        <a:p>
                          <a:r>
                            <a:rPr lang="it-IT" sz="1200" i="1" dirty="0">
                              <a:solidFill>
                                <a:srgbClr val="000000"/>
                              </a:solidFill>
                              <a:effectLst/>
                              <a:latin typeface="+mn-lt"/>
                            </a:rPr>
                            <a:t>* </a:t>
                          </a:r>
                          <a:endParaRPr lang="en-US" sz="1200" dirty="0">
                            <a:latin typeface="+mn-lt"/>
                          </a:endParaRPr>
                        </a:p>
                      </a:txBody>
                      <a:tcPr/>
                    </a:tc>
                    <a:tc>
                      <a:txBody>
                        <a:bodyPr/>
                        <a:lstStyle/>
                        <a:p>
                          <a:r>
                            <a:rPr lang="it-IT" sz="1200" i="1" dirty="0">
                              <a:solidFill>
                                <a:srgbClr val="0081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it-IT" sz="1200" dirty="0">
                            <a:solidFill>
                              <a:srgbClr val="7030A1"/>
                            </a:solidFill>
                            <a:effectLst/>
                            <a:latin typeface="+mn-lt"/>
                          </a:endParaRPr>
                        </a:p>
                      </a:txBody>
                      <a:tcPr/>
                    </a:tc>
                    <a:extLst>
                      <a:ext uri="{0D108BD9-81ED-4DB2-BD59-A6C34878D82A}">
                        <a16:rowId xmlns:a16="http://schemas.microsoft.com/office/drawing/2014/main" val="1298225651"/>
                      </a:ext>
                    </a:extLst>
                  </a:tr>
                  <a:tr h="0">
                    <a:tc>
                      <a:txBody>
                        <a:bodyPr/>
                        <a:lstStyle/>
                        <a:p>
                          <a:r>
                            <a:rPr lang="it-IT" sz="1200" i="1" dirty="0" err="1">
                              <a:solidFill>
                                <a:srgbClr val="7030A1"/>
                              </a:solidFill>
                              <a:effectLst/>
                              <a:latin typeface="+mn-lt"/>
                            </a:rPr>
                            <a:t>N</a:t>
                          </a:r>
                          <a:r>
                            <a:rPr lang="it-IT" sz="1200" i="1" dirty="0">
                              <a:solidFill>
                                <a:srgbClr val="7030A1"/>
                              </a:solidFill>
                              <a:effectLst/>
                              <a:latin typeface="+mn-lt"/>
                            </a:rPr>
                            <a:t>(2120)3/2</a:t>
                          </a:r>
                          <a:r>
                            <a:rPr lang="it-IT" sz="1200" i="1" baseline="30000" dirty="0">
                              <a:solidFill>
                                <a:srgbClr val="7030A1"/>
                              </a:solidFill>
                              <a:effectLst/>
                              <a:latin typeface="+mn-lt"/>
                            </a:rPr>
                            <a:t>-</a:t>
                          </a:r>
                          <a:r>
                            <a:rPr lang="it-IT" sz="1200" i="1" dirty="0">
                              <a:solidFill>
                                <a:srgbClr val="7030A1"/>
                              </a:solidFill>
                              <a:effectLst/>
                              <a:latin typeface="+mn-lt"/>
                            </a:rPr>
                            <a:t> </a:t>
                          </a:r>
                          <a:endParaRPr lang="en-US" sz="1200" dirty="0">
                            <a:latin typeface="+mn-lt"/>
                          </a:endParaRPr>
                        </a:p>
                      </a:txBody>
                      <a:tcPr/>
                    </a:tc>
                    <a:tc>
                      <a:txBody>
                        <a:bodyPr/>
                        <a:lstStyle/>
                        <a:p>
                          <a:endParaRPr lang="en-US" sz="1200" dirty="0">
                            <a:latin typeface="+mn-lt"/>
                          </a:endParaRPr>
                        </a:p>
                      </a:txBody>
                      <a:tcPr/>
                    </a:tc>
                    <a:tc>
                      <a:txBody>
                        <a:bodyPr/>
                        <a:lstStyle/>
                        <a:p>
                          <a:r>
                            <a:rPr lang="it-IT" sz="1200" i="1" dirty="0">
                              <a:solidFill>
                                <a:srgbClr val="008100"/>
                              </a:solidFill>
                              <a:effectLst/>
                              <a:latin typeface="+mn-lt"/>
                            </a:rPr>
                            <a:t>*** </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 </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it-IT" sz="1200" dirty="0">
                            <a:solidFill>
                              <a:srgbClr val="7030A1"/>
                            </a:solidFill>
                            <a:effectLst/>
                            <a:latin typeface="+mn-lt"/>
                          </a:endParaRPr>
                        </a:p>
                      </a:txBody>
                      <a:tcPr/>
                    </a:tc>
                    <a:extLst>
                      <a:ext uri="{0D108BD9-81ED-4DB2-BD59-A6C34878D82A}">
                        <a16:rowId xmlns:a16="http://schemas.microsoft.com/office/drawing/2014/main" val="3043895396"/>
                      </a:ext>
                    </a:extLst>
                  </a:tr>
                  <a:tr h="0">
                    <a:tc>
                      <a:txBody>
                        <a:bodyPr/>
                        <a:lstStyle/>
                        <a:p>
                          <a14:m>
                            <m:oMath xmlns:m="http://schemas.openxmlformats.org/officeDocument/2006/math">
                              <m:r>
                                <m:rPr>
                                  <m:sty m:val="p"/>
                                </m:rPr>
                                <a:rPr lang="el-GR" sz="1200" i="1" dirty="0" smtClean="0">
                                  <a:solidFill>
                                    <a:srgbClr val="7030A1"/>
                                  </a:solidFill>
                                  <a:effectLst/>
                                  <a:latin typeface="Cambria Math" panose="02040503050406030204" pitchFamily="18" charset="0"/>
                                  <a:ea typeface="Cambria Math" panose="02040503050406030204" pitchFamily="18" charset="0"/>
                                </a:rPr>
                                <m:t>Δ</m:t>
                              </m:r>
                            </m:oMath>
                          </a14:m>
                          <a:r>
                            <a:rPr lang="it-IT" sz="1200" i="1" dirty="0">
                              <a:solidFill>
                                <a:srgbClr val="7030A1"/>
                              </a:solidFill>
                              <a:effectLst/>
                              <a:latin typeface="+mn-lt"/>
                            </a:rPr>
                            <a:t>(1600)3/2</a:t>
                          </a:r>
                          <a:r>
                            <a:rPr lang="it-IT" sz="1200" i="1" baseline="30000" dirty="0">
                              <a:solidFill>
                                <a:srgbClr val="7030A1"/>
                              </a:solidFill>
                              <a:effectLst/>
                              <a:latin typeface="+mn-lt"/>
                            </a:rPr>
                            <a:t>+</a:t>
                          </a:r>
                          <a:r>
                            <a:rPr lang="it-IT" sz="1200" i="1" dirty="0">
                              <a:solidFill>
                                <a:srgbClr val="7030A1"/>
                              </a:solidFill>
                              <a:effectLst/>
                              <a:latin typeface="+mn-lt"/>
                            </a:rPr>
                            <a:t> </a:t>
                          </a:r>
                          <a:endParaRPr lang="en-US" sz="1200" dirty="0">
                            <a:latin typeface="+mn-lt"/>
                          </a:endParaRPr>
                        </a:p>
                      </a:txBody>
                      <a:tcPr/>
                    </a:tc>
                    <a:tc>
                      <a:txBody>
                        <a:bodyPr/>
                        <a:lstStyle/>
                        <a:p>
                          <a:r>
                            <a:rPr lang="it-IT" sz="1200" i="1" dirty="0">
                              <a:solidFill>
                                <a:srgbClr val="000000"/>
                              </a:solidFill>
                              <a:effectLst/>
                              <a:latin typeface="+mn-lt"/>
                            </a:rPr>
                            <a:t>***</a:t>
                          </a:r>
                          <a:endParaRPr lang="en-US" sz="1200" dirty="0">
                            <a:latin typeface="+mn-lt"/>
                          </a:endParaRPr>
                        </a:p>
                      </a:txBody>
                      <a:tcPr/>
                    </a:tc>
                    <a:tc>
                      <a:txBody>
                        <a:bodyPr/>
                        <a:lstStyle/>
                        <a:p>
                          <a:r>
                            <a:rPr lang="it-IT" sz="1200" i="1" dirty="0">
                              <a:solidFill>
                                <a:srgbClr val="0081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endParaRPr lang="en-US" sz="1200" dirty="0">
                            <a:latin typeface="+mn-lt"/>
                          </a:endParaRPr>
                        </a:p>
                      </a:txBody>
                      <a:tcPr/>
                    </a:tc>
                    <a:tc>
                      <a:txBody>
                        <a:bodyPr/>
                        <a:lstStyle/>
                        <a:p>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it-IT" sz="1200" dirty="0">
                            <a:solidFill>
                              <a:srgbClr val="7030A1"/>
                            </a:solidFill>
                            <a:effectLst/>
                            <a:latin typeface="+mn-lt"/>
                          </a:endParaRPr>
                        </a:p>
                      </a:txBody>
                      <a:tcPr/>
                    </a:tc>
                    <a:extLst>
                      <a:ext uri="{0D108BD9-81ED-4DB2-BD59-A6C34878D82A}">
                        <a16:rowId xmlns:a16="http://schemas.microsoft.com/office/drawing/2014/main" val="3892472050"/>
                      </a:ext>
                    </a:extLst>
                  </a:tr>
                  <a:tr h="0">
                    <a:tc>
                      <a:txBody>
                        <a:bodyPr/>
                        <a:lstStyle/>
                        <a:p>
                          <a14:m>
                            <m:oMath xmlns:m="http://schemas.openxmlformats.org/officeDocument/2006/math">
                              <m:r>
                                <m:rPr>
                                  <m:sty m:val="p"/>
                                </m:rPr>
                                <a:rPr lang="el-GR" sz="1200" i="1" dirty="0" smtClean="0">
                                  <a:solidFill>
                                    <a:srgbClr val="7030A1"/>
                                  </a:solidFill>
                                  <a:effectLst/>
                                  <a:latin typeface="Cambria Math" panose="02040503050406030204" pitchFamily="18" charset="0"/>
                                  <a:ea typeface="Cambria Math" panose="02040503050406030204" pitchFamily="18" charset="0"/>
                                </a:rPr>
                                <m:t>Δ</m:t>
                              </m:r>
                            </m:oMath>
                          </a14:m>
                          <a:r>
                            <a:rPr lang="it-IT" sz="1200" i="1" dirty="0">
                              <a:solidFill>
                                <a:srgbClr val="7030A1"/>
                              </a:solidFill>
                              <a:effectLst/>
                              <a:latin typeface="+mn-lt"/>
                            </a:rPr>
                            <a:t>(1900)1/2</a:t>
                          </a:r>
                          <a:r>
                            <a:rPr lang="it-IT" sz="1200" i="1" baseline="30000" dirty="0">
                              <a:solidFill>
                                <a:srgbClr val="7030A1"/>
                              </a:solidFill>
                              <a:effectLst/>
                              <a:latin typeface="+mn-lt"/>
                            </a:rPr>
                            <a:t>- </a:t>
                          </a:r>
                          <a:endParaRPr lang="en-US" sz="1200" baseline="30000" dirty="0">
                            <a:latin typeface="+mn-lt"/>
                          </a:endParaRPr>
                        </a:p>
                      </a:txBody>
                      <a:tcPr/>
                    </a:tc>
                    <a:tc>
                      <a:txBody>
                        <a:bodyPr/>
                        <a:lstStyle/>
                        <a:p>
                          <a:r>
                            <a:rPr lang="it-IT" sz="1200" i="1" dirty="0">
                              <a:solidFill>
                                <a:srgbClr val="000000"/>
                              </a:solidFill>
                              <a:effectLst/>
                              <a:latin typeface="+mn-lt"/>
                            </a:rPr>
                            <a:t>** </a:t>
                          </a:r>
                          <a:endParaRPr lang="en-US" sz="1200" dirty="0">
                            <a:latin typeface="+mn-lt"/>
                          </a:endParaRPr>
                        </a:p>
                      </a:txBody>
                      <a:tcPr/>
                    </a:tc>
                    <a:tc>
                      <a:txBody>
                        <a:bodyPr/>
                        <a:lstStyle/>
                        <a:p>
                          <a:r>
                            <a:rPr lang="it-IT" sz="1200" i="1" dirty="0">
                              <a:solidFill>
                                <a:srgbClr val="0081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it-IT" sz="1200" dirty="0">
                            <a:solidFill>
                              <a:srgbClr val="7030A1"/>
                            </a:solidFill>
                            <a:effectLst/>
                            <a:latin typeface="+mn-lt"/>
                          </a:endParaRPr>
                        </a:p>
                      </a:txBody>
                      <a:tcPr/>
                    </a:tc>
                    <a:extLst>
                      <a:ext uri="{0D108BD9-81ED-4DB2-BD59-A6C34878D82A}">
                        <a16:rowId xmlns:a16="http://schemas.microsoft.com/office/drawing/2014/main" val="3234940628"/>
                      </a:ext>
                    </a:extLst>
                  </a:tr>
                  <a:tr h="273600">
                    <a:tc>
                      <a:txBody>
                        <a:bodyPr/>
                        <a:lstStyle/>
                        <a:p>
                          <a14:m>
                            <m:oMath xmlns:m="http://schemas.openxmlformats.org/officeDocument/2006/math">
                              <m:r>
                                <m:rPr>
                                  <m:sty m:val="p"/>
                                </m:rPr>
                                <a:rPr lang="el-GR" sz="1200" i="1" dirty="0" smtClean="0">
                                  <a:solidFill>
                                    <a:srgbClr val="7030A1"/>
                                  </a:solidFill>
                                  <a:effectLst/>
                                  <a:latin typeface="Cambria Math" panose="02040503050406030204" pitchFamily="18" charset="0"/>
                                  <a:ea typeface="Cambria Math" panose="02040503050406030204" pitchFamily="18" charset="0"/>
                                </a:rPr>
                                <m:t>Δ</m:t>
                              </m:r>
                            </m:oMath>
                          </a14:m>
                          <a:r>
                            <a:rPr lang="it-IT" sz="1200" i="1" dirty="0">
                              <a:solidFill>
                                <a:srgbClr val="7030A1"/>
                              </a:solidFill>
                              <a:effectLst/>
                              <a:latin typeface="+mn-lt"/>
                            </a:rPr>
                            <a:t>(2200)7/2</a:t>
                          </a:r>
                          <a:r>
                            <a:rPr lang="it-IT" sz="1200" i="1" baseline="30000" dirty="0">
                              <a:solidFill>
                                <a:srgbClr val="7030A1"/>
                              </a:solidFill>
                              <a:effectLst/>
                              <a:latin typeface="+mn-lt"/>
                            </a:rPr>
                            <a:t>-</a:t>
                          </a:r>
                          <a:r>
                            <a:rPr lang="it-IT" sz="1200" i="1" dirty="0">
                              <a:solidFill>
                                <a:srgbClr val="7030A1"/>
                              </a:solidFill>
                              <a:effectLst/>
                              <a:latin typeface="+mn-lt"/>
                            </a:rPr>
                            <a:t> </a:t>
                          </a:r>
                          <a:endParaRPr lang="en-US" sz="1200" dirty="0">
                            <a:latin typeface="+mn-lt"/>
                          </a:endParaRPr>
                        </a:p>
                      </a:txBody>
                      <a:tcPr/>
                    </a:tc>
                    <a:tc>
                      <a:txBody>
                        <a:bodyPr/>
                        <a:lstStyle/>
                        <a:p>
                          <a:r>
                            <a:rPr lang="it-IT" sz="1200" i="1" dirty="0">
                              <a:solidFill>
                                <a:srgbClr val="000000"/>
                              </a:solidFill>
                              <a:effectLst/>
                              <a:latin typeface="+mn-lt"/>
                            </a:rPr>
                            <a:t>*</a:t>
                          </a:r>
                          <a:endParaRPr lang="en-US" sz="1200" dirty="0">
                            <a:latin typeface="+mn-lt"/>
                          </a:endParaRPr>
                        </a:p>
                      </a:txBody>
                      <a:tcPr/>
                    </a:tc>
                    <a:tc>
                      <a:txBody>
                        <a:bodyPr/>
                        <a:lstStyle/>
                        <a:p>
                          <a:r>
                            <a:rPr lang="it-IT" sz="1200" i="1" dirty="0">
                              <a:solidFill>
                                <a:srgbClr val="0081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it-IT" sz="1200" dirty="0">
                            <a:solidFill>
                              <a:srgbClr val="7030A1"/>
                            </a:solidFill>
                            <a:effectLst/>
                            <a:latin typeface="+mn-lt"/>
                          </a:endParaRPr>
                        </a:p>
                      </a:txBody>
                      <a:tcPr/>
                    </a:tc>
                    <a:extLst>
                      <a:ext uri="{0D108BD9-81ED-4DB2-BD59-A6C34878D82A}">
                        <a16:rowId xmlns:a16="http://schemas.microsoft.com/office/drawing/2014/main" val="4254700798"/>
                      </a:ext>
                    </a:extLst>
                  </a:tr>
                </a:tbl>
              </a:graphicData>
            </a:graphic>
          </p:graphicFrame>
        </mc:Choice>
        <mc:Fallback xmlns="">
          <p:graphicFrame>
            <p:nvGraphicFramePr>
              <p:cNvPr id="9" name="Tabella 8">
                <a:extLst>
                  <a:ext uri="{FF2B5EF4-FFF2-40B4-BE49-F238E27FC236}">
                    <a16:creationId xmlns:a16="http://schemas.microsoft.com/office/drawing/2014/main" id="{1F8C9B81-D62E-F180-A5C4-F75CE319BF6C}"/>
                  </a:ext>
                </a:extLst>
              </p:cNvPr>
              <p:cNvGraphicFramePr>
                <a:graphicFrameLocks noGrp="1"/>
              </p:cNvGraphicFramePr>
              <p:nvPr>
                <p:extLst>
                  <p:ext uri="{D42A27DB-BD31-4B8C-83A1-F6EECF244321}">
                    <p14:modId xmlns:p14="http://schemas.microsoft.com/office/powerpoint/2010/main" val="3014214136"/>
                  </p:ext>
                </p:extLst>
              </p:nvPr>
            </p:nvGraphicFramePr>
            <p:xfrm>
              <a:off x="107824" y="875655"/>
              <a:ext cx="5050385" cy="3798595"/>
            </p:xfrm>
            <a:graphic>
              <a:graphicData uri="http://schemas.openxmlformats.org/drawingml/2006/table">
                <a:tbl>
                  <a:tblPr firstRow="1" bandRow="1">
                    <a:tableStyleId>{5C22544A-7EE6-4342-B048-85BDC9FD1C3A}</a:tableStyleId>
                  </a:tblPr>
                  <a:tblGrid>
                    <a:gridCol w="1174035">
                      <a:extLst>
                        <a:ext uri="{9D8B030D-6E8A-4147-A177-3AD203B41FA5}">
                          <a16:colId xmlns:a16="http://schemas.microsoft.com/office/drawing/2014/main" val="1292217285"/>
                        </a:ext>
                      </a:extLst>
                    </a:gridCol>
                    <a:gridCol w="718762">
                      <a:extLst>
                        <a:ext uri="{9D8B030D-6E8A-4147-A177-3AD203B41FA5}">
                          <a16:colId xmlns:a16="http://schemas.microsoft.com/office/drawing/2014/main" val="746174752"/>
                        </a:ext>
                      </a:extLst>
                    </a:gridCol>
                    <a:gridCol w="756892">
                      <a:extLst>
                        <a:ext uri="{9D8B030D-6E8A-4147-A177-3AD203B41FA5}">
                          <a16:colId xmlns:a16="http://schemas.microsoft.com/office/drawing/2014/main" val="1526419339"/>
                        </a:ext>
                      </a:extLst>
                    </a:gridCol>
                    <a:gridCol w="652214">
                      <a:extLst>
                        <a:ext uri="{9D8B030D-6E8A-4147-A177-3AD203B41FA5}">
                          <a16:colId xmlns:a16="http://schemas.microsoft.com/office/drawing/2014/main" val="1760229461"/>
                        </a:ext>
                      </a:extLst>
                    </a:gridCol>
                    <a:gridCol w="587799">
                      <a:extLst>
                        <a:ext uri="{9D8B030D-6E8A-4147-A177-3AD203B41FA5}">
                          <a16:colId xmlns:a16="http://schemas.microsoft.com/office/drawing/2014/main" val="1971808939"/>
                        </a:ext>
                      </a:extLst>
                    </a:gridCol>
                    <a:gridCol w="515330">
                      <a:extLst>
                        <a:ext uri="{9D8B030D-6E8A-4147-A177-3AD203B41FA5}">
                          <a16:colId xmlns:a16="http://schemas.microsoft.com/office/drawing/2014/main" val="2019078427"/>
                        </a:ext>
                      </a:extLst>
                    </a:gridCol>
                    <a:gridCol w="645353">
                      <a:extLst>
                        <a:ext uri="{9D8B030D-6E8A-4147-A177-3AD203B41FA5}">
                          <a16:colId xmlns:a16="http://schemas.microsoft.com/office/drawing/2014/main" val="1248101221"/>
                        </a:ext>
                      </a:extLst>
                    </a:gridCol>
                  </a:tblGrid>
                  <a:tr h="506755">
                    <a:tc>
                      <a:txBody>
                        <a:bodyPr/>
                        <a:lstStyle/>
                        <a:p>
                          <a:r>
                            <a:rPr lang="it-IT" sz="1200" b="1" i="1" kern="1200" dirty="0">
                              <a:solidFill>
                                <a:schemeClr val="lt1"/>
                              </a:solidFill>
                              <a:effectLst/>
                              <a:latin typeface="+mn-lt"/>
                              <a:ea typeface="+mn-ea"/>
                              <a:cs typeface="+mn-cs"/>
                            </a:rPr>
                            <a:t>State</a:t>
                          </a:r>
                          <a:endParaRPr lang="it-IT" sz="1200" b="1" kern="1200" dirty="0">
                            <a:solidFill>
                              <a:schemeClr val="lt1"/>
                            </a:solidFill>
                            <a:effectLst/>
                            <a:latin typeface="+mn-lt"/>
                            <a:ea typeface="+mn-ea"/>
                            <a:cs typeface="+mn-cs"/>
                          </a:endParaRPr>
                        </a:p>
                        <a:p>
                          <a:r>
                            <a:rPr lang="it-IT" sz="1200" b="1" i="1" kern="1200" dirty="0" err="1">
                              <a:solidFill>
                                <a:schemeClr val="lt1"/>
                              </a:solidFill>
                              <a:effectLst/>
                              <a:latin typeface="+mn-lt"/>
                              <a:ea typeface="+mn-ea"/>
                              <a:cs typeface="+mn-cs"/>
                            </a:rPr>
                            <a:t>N</a:t>
                          </a:r>
                          <a:r>
                            <a:rPr lang="it-IT" sz="1200" b="1" i="1" kern="1200" dirty="0">
                              <a:solidFill>
                                <a:schemeClr val="lt1"/>
                              </a:solidFill>
                              <a:effectLst/>
                              <a:latin typeface="+mn-lt"/>
                              <a:ea typeface="+mn-ea"/>
                              <a:cs typeface="+mn-cs"/>
                            </a:rPr>
                            <a:t>(mass)J</a:t>
                          </a:r>
                          <a:r>
                            <a:rPr lang="it-IT" sz="1200" b="1" i="1" kern="1200" baseline="30000" dirty="0">
                              <a:solidFill>
                                <a:schemeClr val="lt1"/>
                              </a:solidFill>
                              <a:effectLst/>
                              <a:latin typeface="+mn-lt"/>
                              <a:ea typeface="+mn-ea"/>
                              <a:cs typeface="+mn-cs"/>
                            </a:rPr>
                            <a:t>P</a:t>
                          </a:r>
                          <a:endParaRPr lang="it-IT" sz="1200" b="1" kern="1200" baseline="30000" dirty="0">
                            <a:solidFill>
                              <a:schemeClr val="lt1"/>
                            </a:solidFill>
                            <a:effectLst/>
                            <a:latin typeface="+mn-lt"/>
                            <a:ea typeface="+mn-ea"/>
                            <a:cs typeface="+mn-cs"/>
                          </a:endParaRPr>
                        </a:p>
                      </a:txBody>
                      <a:tcPr/>
                    </a:tc>
                    <a:tc>
                      <a:txBody>
                        <a:bodyPr/>
                        <a:lstStyle/>
                        <a:p>
                          <a:r>
                            <a:rPr lang="it-IT" sz="1200" b="1" i="1" kern="1200" dirty="0">
                              <a:solidFill>
                                <a:schemeClr val="lt1"/>
                              </a:solidFill>
                              <a:effectLst/>
                              <a:latin typeface="+mn-lt"/>
                              <a:ea typeface="+mn-ea"/>
                              <a:cs typeface="+mn-cs"/>
                            </a:rPr>
                            <a:t>PDG</a:t>
                          </a:r>
                          <a:endParaRPr lang="it-IT" sz="1200" b="1" kern="1200" dirty="0">
                            <a:solidFill>
                              <a:schemeClr val="lt1"/>
                            </a:solidFill>
                            <a:effectLst/>
                            <a:latin typeface="+mn-lt"/>
                            <a:ea typeface="+mn-ea"/>
                            <a:cs typeface="+mn-cs"/>
                          </a:endParaRPr>
                        </a:p>
                        <a:p>
                          <a:r>
                            <a:rPr lang="it-IT" sz="1200" b="1" i="1" kern="1200" dirty="0">
                              <a:solidFill>
                                <a:schemeClr val="lt1"/>
                              </a:solidFill>
                              <a:effectLst/>
                              <a:latin typeface="+mn-lt"/>
                              <a:ea typeface="+mn-ea"/>
                              <a:cs typeface="+mn-cs"/>
                            </a:rPr>
                            <a:t>2010</a:t>
                          </a:r>
                          <a:endParaRPr lang="it-IT" sz="1200" b="1" kern="1200" dirty="0">
                            <a:solidFill>
                              <a:schemeClr val="lt1"/>
                            </a:solidFill>
                            <a:effectLst/>
                            <a:latin typeface="+mn-lt"/>
                            <a:ea typeface="+mn-ea"/>
                            <a:cs typeface="+mn-cs"/>
                          </a:endParaRPr>
                        </a:p>
                      </a:txBody>
                      <a:tcPr/>
                    </a:tc>
                    <a:tc>
                      <a:txBody>
                        <a:bodyPr/>
                        <a:lstStyle/>
                        <a:p>
                          <a:r>
                            <a:rPr lang="it-IT" sz="1200" b="1" i="1" kern="1200" dirty="0">
                              <a:solidFill>
                                <a:schemeClr val="lt1"/>
                              </a:solidFill>
                              <a:effectLst/>
                              <a:latin typeface="+mn-lt"/>
                              <a:ea typeface="+mn-ea"/>
                              <a:cs typeface="+mn-cs"/>
                            </a:rPr>
                            <a:t>PDG</a:t>
                          </a:r>
                          <a:endParaRPr lang="it-IT" sz="1200" b="1" kern="1200" dirty="0">
                            <a:solidFill>
                              <a:schemeClr val="lt1"/>
                            </a:solidFill>
                            <a:effectLst/>
                            <a:latin typeface="+mn-lt"/>
                            <a:ea typeface="+mn-ea"/>
                            <a:cs typeface="+mn-cs"/>
                          </a:endParaRPr>
                        </a:p>
                        <a:p>
                          <a:r>
                            <a:rPr lang="it-IT" sz="1200" b="1" i="1" kern="1200" dirty="0">
                              <a:solidFill>
                                <a:schemeClr val="lt1"/>
                              </a:solidFill>
                              <a:effectLst/>
                              <a:latin typeface="+mn-lt"/>
                              <a:ea typeface="+mn-ea"/>
                              <a:cs typeface="+mn-cs"/>
                            </a:rPr>
                            <a:t>2026 </a:t>
                          </a:r>
                          <a:endParaRPr lang="en-US" sz="1200" dirty="0">
                            <a:latin typeface="+mn-lt"/>
                          </a:endParaRPr>
                        </a:p>
                      </a:txBody>
                      <a:tcPr/>
                    </a:tc>
                    <a:tc>
                      <a:txBody>
                        <a:bodyPr/>
                        <a:lstStyle/>
                        <a:p>
                          <a:endParaRPr lang="it-IT"/>
                        </a:p>
                      </a:txBody>
                      <a:tcPr>
                        <a:blipFill>
                          <a:blip r:embed="rId3"/>
                          <a:stretch>
                            <a:fillRect l="-403846" r="-269231" b="-660000"/>
                          </a:stretch>
                        </a:blipFill>
                      </a:tcPr>
                    </a:tc>
                    <a:tc>
                      <a:txBody>
                        <a:bodyPr/>
                        <a:lstStyle/>
                        <a:p>
                          <a:r>
                            <a:rPr lang="it-IT" sz="1200" b="1" i="1" kern="1200" dirty="0">
                              <a:solidFill>
                                <a:schemeClr val="lt1"/>
                              </a:solidFill>
                              <a:effectLst/>
                              <a:latin typeface="+mn-lt"/>
                              <a:ea typeface="+mn-ea"/>
                              <a:cs typeface="+mn-cs"/>
                            </a:rPr>
                            <a:t>K</a:t>
                          </a:r>
                          <a:r>
                            <a:rPr lang="el-GR" sz="1200" b="1" i="1" kern="1200" dirty="0">
                              <a:solidFill>
                                <a:schemeClr val="lt1"/>
                              </a:solidFill>
                              <a:effectLst/>
                              <a:latin typeface="+mn-lt"/>
                              <a:ea typeface="+mn-ea"/>
                              <a:cs typeface="+mn-cs"/>
                            </a:rPr>
                            <a:t>Λ </a:t>
                          </a:r>
                          <a:endParaRPr lang="en-US" sz="1200" dirty="0">
                            <a:latin typeface="+mn-lt"/>
                          </a:endParaRPr>
                        </a:p>
                      </a:txBody>
                      <a:tcPr/>
                    </a:tc>
                    <a:tc>
                      <a:txBody>
                        <a:bodyPr/>
                        <a:lstStyle/>
                        <a:p>
                          <a:r>
                            <a:rPr lang="it-IT" sz="1200" b="1" i="1" kern="1200" dirty="0">
                              <a:solidFill>
                                <a:schemeClr val="lt1"/>
                              </a:solidFill>
                              <a:effectLst/>
                              <a:latin typeface="+mn-lt"/>
                              <a:ea typeface="+mn-ea"/>
                              <a:cs typeface="+mn-cs"/>
                            </a:rPr>
                            <a:t>K</a:t>
                          </a:r>
                          <a:r>
                            <a:rPr lang="el-GR" sz="1200" b="1" i="1" kern="1200" dirty="0">
                              <a:solidFill>
                                <a:schemeClr val="lt1"/>
                              </a:solidFill>
                              <a:effectLst/>
                              <a:latin typeface="+mn-lt"/>
                              <a:ea typeface="+mn-ea"/>
                              <a:cs typeface="+mn-cs"/>
                            </a:rPr>
                            <a:t>Σ </a:t>
                          </a:r>
                          <a:endParaRPr lang="en-US" sz="1200" dirty="0">
                            <a:latin typeface="+mn-lt"/>
                          </a:endParaRPr>
                        </a:p>
                      </a:txBody>
                      <a:tcPr/>
                    </a:tc>
                    <a:tc>
                      <a:txBody>
                        <a:bodyPr/>
                        <a:lstStyle/>
                        <a:p>
                          <a:endParaRPr lang="it-IT"/>
                        </a:p>
                      </a:txBody>
                      <a:tcPr>
                        <a:blipFill>
                          <a:blip r:embed="rId3"/>
                          <a:stretch>
                            <a:fillRect l="-684314" r="-3922" b="-660000"/>
                          </a:stretch>
                        </a:blipFill>
                      </a:tcPr>
                    </a:tc>
                    <a:extLst>
                      <a:ext uri="{0D108BD9-81ED-4DB2-BD59-A6C34878D82A}">
                        <a16:rowId xmlns:a16="http://schemas.microsoft.com/office/drawing/2014/main" val="1801809324"/>
                      </a:ext>
                    </a:extLst>
                  </a:tr>
                  <a:tr h="274320">
                    <a:tc>
                      <a:txBody>
                        <a:bodyPr/>
                        <a:lstStyle/>
                        <a:p>
                          <a:r>
                            <a:rPr lang="it-IT" sz="1200" i="1" dirty="0" err="1">
                              <a:solidFill>
                                <a:srgbClr val="7030A1"/>
                              </a:solidFill>
                              <a:effectLst/>
                              <a:latin typeface="+mn-lt"/>
                            </a:rPr>
                            <a:t>N</a:t>
                          </a:r>
                          <a:r>
                            <a:rPr lang="it-IT" sz="1200" i="1" dirty="0">
                              <a:solidFill>
                                <a:srgbClr val="7030A1"/>
                              </a:solidFill>
                              <a:effectLst/>
                              <a:latin typeface="+mn-lt"/>
                            </a:rPr>
                            <a:t>(1710)1/2</a:t>
                          </a:r>
                          <a:r>
                            <a:rPr lang="it-IT" sz="1200" i="1" baseline="30000" dirty="0">
                              <a:solidFill>
                                <a:srgbClr val="7030A1"/>
                              </a:solidFill>
                              <a:effectLst/>
                              <a:latin typeface="+mn-lt"/>
                            </a:rPr>
                            <a:t>+</a:t>
                          </a:r>
                          <a:r>
                            <a:rPr lang="it-IT" sz="1200" i="1" dirty="0">
                              <a:solidFill>
                                <a:srgbClr val="7030A1"/>
                              </a:solidFill>
                              <a:effectLst/>
                              <a:latin typeface="+mn-lt"/>
                            </a:rPr>
                            <a:t> </a:t>
                          </a:r>
                          <a:endParaRPr lang="en-US" sz="1200" dirty="0">
                            <a:latin typeface="+mn-lt"/>
                          </a:endParaRPr>
                        </a:p>
                      </a:txBody>
                      <a:tcPr/>
                    </a:tc>
                    <a:tc>
                      <a:txBody>
                        <a:bodyPr/>
                        <a:lstStyle/>
                        <a:p>
                          <a:r>
                            <a:rPr lang="it-IT" sz="1200" i="1" dirty="0">
                              <a:solidFill>
                                <a:srgbClr val="000000"/>
                              </a:solidFill>
                              <a:effectLst/>
                              <a:latin typeface="+mn-lt"/>
                            </a:rPr>
                            <a:t>*** </a:t>
                          </a:r>
                          <a:endParaRPr lang="en-US" sz="1200" dirty="0">
                            <a:latin typeface="+mn-lt"/>
                          </a:endParaRPr>
                        </a:p>
                      </a:txBody>
                      <a:tcPr/>
                    </a:tc>
                    <a:tc>
                      <a:txBody>
                        <a:bodyPr/>
                        <a:lstStyle/>
                        <a:p>
                          <a:r>
                            <a:rPr lang="it-IT" sz="1200" i="1" dirty="0">
                              <a:solidFill>
                                <a:srgbClr val="0081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it-IT" sz="1200" dirty="0">
                            <a:solidFill>
                              <a:srgbClr val="FF0000"/>
                            </a:solidFill>
                            <a:effectLst/>
                            <a:latin typeface="+mn-lt"/>
                          </a:endParaRPr>
                        </a:p>
                      </a:txBody>
                      <a:tcPr/>
                    </a:tc>
                    <a:extLst>
                      <a:ext uri="{0D108BD9-81ED-4DB2-BD59-A6C34878D82A}">
                        <a16:rowId xmlns:a16="http://schemas.microsoft.com/office/drawing/2014/main" val="515532264"/>
                      </a:ext>
                    </a:extLst>
                  </a:tr>
                  <a:tr h="274320">
                    <a:tc>
                      <a:txBody>
                        <a:bodyPr/>
                        <a:lstStyle/>
                        <a:p>
                          <a:r>
                            <a:rPr lang="it-IT" sz="1200" i="1" dirty="0" err="1">
                              <a:solidFill>
                                <a:srgbClr val="7030A1"/>
                              </a:solidFill>
                              <a:effectLst/>
                              <a:latin typeface="+mn-lt"/>
                            </a:rPr>
                            <a:t>N</a:t>
                          </a:r>
                          <a:r>
                            <a:rPr lang="it-IT" sz="1200" i="1" dirty="0">
                              <a:solidFill>
                                <a:srgbClr val="7030A1"/>
                              </a:solidFill>
                              <a:effectLst/>
                              <a:latin typeface="+mn-lt"/>
                            </a:rPr>
                            <a:t>(1875)3/2</a:t>
                          </a:r>
                          <a:r>
                            <a:rPr lang="it-IT" sz="1200" i="1" baseline="30000" dirty="0">
                              <a:solidFill>
                                <a:srgbClr val="7030A1"/>
                              </a:solidFill>
                              <a:effectLst/>
                              <a:latin typeface="+mn-lt"/>
                            </a:rPr>
                            <a:t>-</a:t>
                          </a:r>
                          <a:r>
                            <a:rPr lang="it-IT" sz="1200" i="1" dirty="0">
                              <a:solidFill>
                                <a:srgbClr val="7030A1"/>
                              </a:solidFill>
                              <a:effectLst/>
                              <a:latin typeface="+mn-lt"/>
                            </a:rPr>
                            <a:t> </a:t>
                          </a:r>
                          <a:endParaRPr lang="en-US" sz="1200" dirty="0">
                            <a:latin typeface="+mn-lt"/>
                          </a:endParaRPr>
                        </a:p>
                      </a:txBody>
                      <a:tcPr/>
                    </a:tc>
                    <a:tc>
                      <a:txBody>
                        <a:bodyPr/>
                        <a:lstStyle/>
                        <a:p>
                          <a:endParaRPr lang="en-US" sz="1200" dirty="0">
                            <a:latin typeface="+mn-lt"/>
                          </a:endParaRPr>
                        </a:p>
                      </a:txBody>
                      <a:tcPr/>
                    </a:tc>
                    <a:tc>
                      <a:txBody>
                        <a:bodyPr/>
                        <a:lstStyle/>
                        <a:p>
                          <a:r>
                            <a:rPr lang="it-IT" sz="1200" i="1" dirty="0">
                              <a:solidFill>
                                <a:srgbClr val="0081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 </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it-IT" sz="1200" dirty="0">
                            <a:solidFill>
                              <a:srgbClr val="7030A1"/>
                            </a:solidFill>
                            <a:effectLst/>
                            <a:latin typeface="+mn-lt"/>
                          </a:endParaRPr>
                        </a:p>
                      </a:txBody>
                      <a:tcPr/>
                    </a:tc>
                    <a:extLst>
                      <a:ext uri="{0D108BD9-81ED-4DB2-BD59-A6C34878D82A}">
                        <a16:rowId xmlns:a16="http://schemas.microsoft.com/office/drawing/2014/main" val="4048124579"/>
                      </a:ext>
                    </a:extLst>
                  </a:tr>
                  <a:tr h="274320">
                    <a:tc>
                      <a:txBody>
                        <a:bodyPr/>
                        <a:lstStyle/>
                        <a:p>
                          <a:r>
                            <a:rPr lang="it-IT" sz="1200" i="1" dirty="0" err="1">
                              <a:solidFill>
                                <a:srgbClr val="7030A1"/>
                              </a:solidFill>
                              <a:effectLst/>
                              <a:latin typeface="+mn-lt"/>
                            </a:rPr>
                            <a:t>N</a:t>
                          </a:r>
                          <a:r>
                            <a:rPr lang="it-IT" sz="1200" i="1" dirty="0">
                              <a:solidFill>
                                <a:srgbClr val="7030A1"/>
                              </a:solidFill>
                              <a:effectLst/>
                              <a:latin typeface="+mn-lt"/>
                            </a:rPr>
                            <a:t>(1880)1/2</a:t>
                          </a:r>
                          <a:r>
                            <a:rPr lang="it-IT" sz="1200" i="1" baseline="30000" dirty="0">
                              <a:solidFill>
                                <a:srgbClr val="7030A1"/>
                              </a:solidFill>
                              <a:effectLst/>
                              <a:latin typeface="+mn-lt"/>
                            </a:rPr>
                            <a:t>+</a:t>
                          </a:r>
                          <a:r>
                            <a:rPr lang="it-IT" sz="1200" i="1" dirty="0">
                              <a:solidFill>
                                <a:srgbClr val="7030A1"/>
                              </a:solidFill>
                              <a:effectLst/>
                              <a:latin typeface="+mn-lt"/>
                            </a:rPr>
                            <a:t> </a:t>
                          </a:r>
                          <a:endParaRPr lang="en-US" sz="1200" dirty="0">
                            <a:latin typeface="+mn-lt"/>
                          </a:endParaRPr>
                        </a:p>
                      </a:txBody>
                      <a:tcPr/>
                    </a:tc>
                    <a:tc>
                      <a:txBody>
                        <a:bodyPr/>
                        <a:lstStyle/>
                        <a:p>
                          <a:endParaRPr lang="en-US" sz="1200">
                            <a:latin typeface="+mn-lt"/>
                          </a:endParaRPr>
                        </a:p>
                      </a:txBody>
                      <a:tcPr/>
                    </a:tc>
                    <a:tc>
                      <a:txBody>
                        <a:bodyPr/>
                        <a:lstStyle/>
                        <a:p>
                          <a:r>
                            <a:rPr lang="it-IT" sz="1200" i="1" dirty="0">
                              <a:solidFill>
                                <a:srgbClr val="008100"/>
                              </a:solidFill>
                              <a:effectLst/>
                              <a:latin typeface="+mn-lt"/>
                            </a:rPr>
                            <a:t>*** </a:t>
                          </a:r>
                          <a:endParaRPr lang="en-US" sz="1200" dirty="0">
                            <a:latin typeface="+mn-lt"/>
                          </a:endParaRPr>
                        </a:p>
                      </a:txBody>
                      <a:tcPr/>
                    </a:tc>
                    <a:tc>
                      <a:txBody>
                        <a:bodyPr/>
                        <a:lstStyle/>
                        <a:p>
                          <a:r>
                            <a:rPr lang="it-IT" sz="1200" i="1" dirty="0">
                              <a:solidFill>
                                <a:srgbClr val="FF0000"/>
                              </a:solidFill>
                              <a:effectLst/>
                              <a:latin typeface="+mn-lt"/>
                            </a:rPr>
                            <a:t>* </a:t>
                          </a:r>
                          <a:endParaRPr lang="en-US" sz="1200" dirty="0">
                            <a:latin typeface="+mn-lt"/>
                          </a:endParaRPr>
                        </a:p>
                      </a:txBody>
                      <a:tcPr/>
                    </a:tc>
                    <a:tc>
                      <a:txBody>
                        <a:bodyPr/>
                        <a:lstStyle/>
                        <a:p>
                          <a:r>
                            <a:rPr lang="it-IT" sz="1200" i="1" dirty="0">
                              <a:solidFill>
                                <a:srgbClr val="FF0000"/>
                              </a:solidFill>
                              <a:effectLst/>
                              <a:latin typeface="+mn-lt"/>
                            </a:rPr>
                            <a:t>** </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it-IT" sz="1200" dirty="0">
                            <a:solidFill>
                              <a:srgbClr val="7030A1"/>
                            </a:solidFill>
                            <a:effectLst/>
                            <a:latin typeface="+mn-lt"/>
                          </a:endParaRPr>
                        </a:p>
                      </a:txBody>
                      <a:tcPr/>
                    </a:tc>
                    <a:extLst>
                      <a:ext uri="{0D108BD9-81ED-4DB2-BD59-A6C34878D82A}">
                        <a16:rowId xmlns:a16="http://schemas.microsoft.com/office/drawing/2014/main" val="4272263576"/>
                      </a:ext>
                    </a:extLst>
                  </a:tr>
                  <a:tr h="274320">
                    <a:tc>
                      <a:txBody>
                        <a:bodyPr/>
                        <a:lstStyle/>
                        <a:p>
                          <a:r>
                            <a:rPr lang="it-IT" sz="1200" i="1" dirty="0" err="1">
                              <a:solidFill>
                                <a:srgbClr val="7030A1"/>
                              </a:solidFill>
                              <a:effectLst/>
                              <a:latin typeface="+mn-lt"/>
                            </a:rPr>
                            <a:t>N</a:t>
                          </a:r>
                          <a:r>
                            <a:rPr lang="it-IT" sz="1200" i="1" dirty="0">
                              <a:solidFill>
                                <a:srgbClr val="7030A1"/>
                              </a:solidFill>
                              <a:effectLst/>
                              <a:latin typeface="+mn-lt"/>
                            </a:rPr>
                            <a:t>(1895)1/2- </a:t>
                          </a:r>
                          <a:endParaRPr lang="en-US" sz="1200" dirty="0">
                            <a:latin typeface="+mn-lt"/>
                          </a:endParaRPr>
                        </a:p>
                      </a:txBody>
                      <a:tcPr/>
                    </a:tc>
                    <a:tc>
                      <a:txBody>
                        <a:bodyPr/>
                        <a:lstStyle/>
                        <a:p>
                          <a:endParaRPr lang="en-US" sz="1200">
                            <a:latin typeface="+mn-lt"/>
                          </a:endParaRPr>
                        </a:p>
                      </a:txBody>
                      <a:tcPr/>
                    </a:tc>
                    <a:tc>
                      <a:txBody>
                        <a:bodyPr/>
                        <a:lstStyle/>
                        <a:p>
                          <a:r>
                            <a:rPr lang="it-IT" sz="1200" i="1" dirty="0">
                              <a:solidFill>
                                <a:srgbClr val="0081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 </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it-IT" sz="1200" dirty="0">
                            <a:solidFill>
                              <a:srgbClr val="FF0000"/>
                            </a:solidFill>
                            <a:effectLst/>
                            <a:latin typeface="+mn-lt"/>
                          </a:endParaRPr>
                        </a:p>
                      </a:txBody>
                      <a:tcPr/>
                    </a:tc>
                    <a:extLst>
                      <a:ext uri="{0D108BD9-81ED-4DB2-BD59-A6C34878D82A}">
                        <a16:rowId xmlns:a16="http://schemas.microsoft.com/office/drawing/2014/main" val="3680451085"/>
                      </a:ext>
                    </a:extLst>
                  </a:tr>
                  <a:tr h="274320">
                    <a:tc>
                      <a:txBody>
                        <a:bodyPr/>
                        <a:lstStyle/>
                        <a:p>
                          <a:r>
                            <a:rPr lang="it-IT" sz="1200" i="1" dirty="0" err="1">
                              <a:solidFill>
                                <a:srgbClr val="7030A1"/>
                              </a:solidFill>
                              <a:effectLst/>
                              <a:latin typeface="+mn-lt"/>
                            </a:rPr>
                            <a:t>N</a:t>
                          </a:r>
                          <a:r>
                            <a:rPr lang="it-IT" sz="1200" i="1" dirty="0">
                              <a:solidFill>
                                <a:srgbClr val="7030A1"/>
                              </a:solidFill>
                              <a:effectLst/>
                              <a:latin typeface="+mn-lt"/>
                            </a:rPr>
                            <a:t>(1900)3/2</a:t>
                          </a:r>
                          <a:r>
                            <a:rPr lang="it-IT" sz="1200" i="1" baseline="30000" dirty="0">
                              <a:solidFill>
                                <a:srgbClr val="7030A1"/>
                              </a:solidFill>
                              <a:effectLst/>
                              <a:latin typeface="+mn-lt"/>
                            </a:rPr>
                            <a:t>+</a:t>
                          </a:r>
                          <a:r>
                            <a:rPr lang="it-IT" sz="1200" i="1" dirty="0">
                              <a:solidFill>
                                <a:srgbClr val="7030A1"/>
                              </a:solidFill>
                              <a:effectLst/>
                              <a:latin typeface="+mn-lt"/>
                            </a:rPr>
                            <a:t> </a:t>
                          </a:r>
                          <a:endParaRPr lang="en-US" sz="1200" dirty="0">
                            <a:latin typeface="+mn-lt"/>
                          </a:endParaRPr>
                        </a:p>
                      </a:txBody>
                      <a:tcPr/>
                    </a:tc>
                    <a:tc>
                      <a:txBody>
                        <a:bodyPr/>
                        <a:lstStyle/>
                        <a:p>
                          <a:r>
                            <a:rPr lang="it-IT" sz="1200" i="1" dirty="0">
                              <a:solidFill>
                                <a:srgbClr val="000000"/>
                              </a:solidFill>
                              <a:effectLst/>
                              <a:latin typeface="+mn-lt"/>
                            </a:rPr>
                            <a:t>**</a:t>
                          </a:r>
                          <a:endParaRPr lang="en-US" sz="1200" dirty="0">
                            <a:latin typeface="+mn-lt"/>
                          </a:endParaRPr>
                        </a:p>
                      </a:txBody>
                      <a:tcPr/>
                    </a:tc>
                    <a:tc>
                      <a:txBody>
                        <a:bodyPr/>
                        <a:lstStyle/>
                        <a:p>
                          <a:r>
                            <a:rPr lang="it-IT" sz="1200" i="1" dirty="0">
                              <a:solidFill>
                                <a:srgbClr val="0081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 </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it-IT" sz="1200" dirty="0">
                            <a:solidFill>
                              <a:srgbClr val="FF0000"/>
                            </a:solidFill>
                            <a:effectLst/>
                            <a:latin typeface="+mn-lt"/>
                          </a:endParaRPr>
                        </a:p>
                      </a:txBody>
                      <a:tcPr/>
                    </a:tc>
                    <a:extLst>
                      <a:ext uri="{0D108BD9-81ED-4DB2-BD59-A6C34878D82A}">
                        <a16:rowId xmlns:a16="http://schemas.microsoft.com/office/drawing/2014/main" val="2608436429"/>
                      </a:ext>
                    </a:extLst>
                  </a:tr>
                  <a:tr h="274320">
                    <a:tc>
                      <a:txBody>
                        <a:bodyPr/>
                        <a:lstStyle/>
                        <a:p>
                          <a:r>
                            <a:rPr lang="it-IT" sz="1200" i="1" dirty="0" err="1">
                              <a:solidFill>
                                <a:srgbClr val="7030A1"/>
                              </a:solidFill>
                              <a:effectLst/>
                              <a:latin typeface="+mn-lt"/>
                            </a:rPr>
                            <a:t>N</a:t>
                          </a:r>
                          <a:r>
                            <a:rPr lang="it-IT" sz="1200" i="1" dirty="0">
                              <a:solidFill>
                                <a:srgbClr val="7030A1"/>
                              </a:solidFill>
                              <a:effectLst/>
                              <a:latin typeface="+mn-lt"/>
                            </a:rPr>
                            <a:t>(2000)5/2</a:t>
                          </a:r>
                          <a:r>
                            <a:rPr lang="it-IT" sz="1200" i="1" baseline="30000" dirty="0">
                              <a:solidFill>
                                <a:srgbClr val="7030A1"/>
                              </a:solidFill>
                              <a:effectLst/>
                              <a:latin typeface="+mn-lt"/>
                            </a:rPr>
                            <a:t>+</a:t>
                          </a:r>
                          <a:r>
                            <a:rPr lang="it-IT" sz="1200" i="1" dirty="0">
                              <a:solidFill>
                                <a:srgbClr val="7030A1"/>
                              </a:solidFill>
                              <a:effectLst/>
                              <a:latin typeface="+mn-lt"/>
                            </a:rPr>
                            <a:t> </a:t>
                          </a:r>
                          <a:endParaRPr lang="en-US" sz="1200" dirty="0">
                            <a:latin typeface="+mn-lt"/>
                          </a:endParaRPr>
                        </a:p>
                      </a:txBody>
                      <a:tcPr/>
                    </a:tc>
                    <a:tc>
                      <a:txBody>
                        <a:bodyPr/>
                        <a:lstStyle/>
                        <a:p>
                          <a:r>
                            <a:rPr lang="it-IT" sz="1200" i="1" dirty="0">
                              <a:solidFill>
                                <a:srgbClr val="000000"/>
                              </a:solidFill>
                              <a:effectLst/>
                              <a:latin typeface="+mn-lt"/>
                            </a:rPr>
                            <a:t>*</a:t>
                          </a:r>
                          <a:endParaRPr lang="en-US" sz="1200" dirty="0">
                            <a:latin typeface="+mn-lt"/>
                          </a:endParaRPr>
                        </a:p>
                      </a:txBody>
                      <a:tcPr/>
                    </a:tc>
                    <a:tc>
                      <a:txBody>
                        <a:bodyPr/>
                        <a:lstStyle/>
                        <a:p>
                          <a:r>
                            <a:rPr lang="it-IT" sz="1200" i="1" dirty="0">
                              <a:solidFill>
                                <a:srgbClr val="008100"/>
                              </a:solidFill>
                              <a:effectLst/>
                              <a:latin typeface="+mn-lt"/>
                            </a:rPr>
                            <a:t>** </a:t>
                          </a:r>
                          <a:endParaRPr lang="en-US" sz="1200" dirty="0">
                            <a:latin typeface="+mn-lt"/>
                          </a:endParaRPr>
                        </a:p>
                      </a:txBody>
                      <a:tcPr/>
                    </a:tc>
                    <a:tc>
                      <a:txBody>
                        <a:bodyPr/>
                        <a:lstStyle/>
                        <a:p>
                          <a:r>
                            <a:rPr lang="it-IT" sz="1200" i="1" dirty="0">
                              <a:solidFill>
                                <a:srgbClr val="FF0000"/>
                              </a:solidFill>
                              <a:effectLst/>
                              <a:latin typeface="+mn-lt"/>
                            </a:rPr>
                            <a:t>* </a:t>
                          </a:r>
                          <a:endParaRPr lang="en-US" sz="1200" dirty="0">
                            <a:latin typeface="+mn-lt"/>
                          </a:endParaRPr>
                        </a:p>
                      </a:txBody>
                      <a:tcPr/>
                    </a:tc>
                    <a:tc>
                      <a:txBody>
                        <a:bodyPr/>
                        <a:lstStyle/>
                        <a:p>
                          <a:endParaRPr lang="en-US" sz="1200">
                            <a:latin typeface="+mn-lt"/>
                          </a:endParaRPr>
                        </a:p>
                      </a:txBody>
                      <a:tcPr/>
                    </a:tc>
                    <a:tc>
                      <a:txBody>
                        <a:bodyPr/>
                        <a:lstStyle/>
                        <a:p>
                          <a:endParaRPr lang="en-US" sz="120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it-IT" sz="1200" dirty="0">
                            <a:solidFill>
                              <a:srgbClr val="7030A1"/>
                            </a:solidFill>
                            <a:effectLst/>
                            <a:latin typeface="+mn-lt"/>
                          </a:endParaRPr>
                        </a:p>
                      </a:txBody>
                      <a:tcPr/>
                    </a:tc>
                    <a:extLst>
                      <a:ext uri="{0D108BD9-81ED-4DB2-BD59-A6C34878D82A}">
                        <a16:rowId xmlns:a16="http://schemas.microsoft.com/office/drawing/2014/main" val="1993043799"/>
                      </a:ext>
                    </a:extLst>
                  </a:tr>
                  <a:tr h="274320">
                    <a:tc>
                      <a:txBody>
                        <a:bodyPr/>
                        <a:lstStyle/>
                        <a:p>
                          <a:r>
                            <a:rPr lang="it-IT" sz="1200" i="1" dirty="0" err="1">
                              <a:solidFill>
                                <a:srgbClr val="7030A1"/>
                              </a:solidFill>
                              <a:effectLst/>
                              <a:latin typeface="+mn-lt"/>
                            </a:rPr>
                            <a:t>N</a:t>
                          </a:r>
                          <a:r>
                            <a:rPr lang="it-IT" sz="1200" i="1" dirty="0">
                              <a:solidFill>
                                <a:srgbClr val="7030A1"/>
                              </a:solidFill>
                              <a:effectLst/>
                              <a:latin typeface="+mn-lt"/>
                            </a:rPr>
                            <a:t>(2060)5/2</a:t>
                          </a:r>
                          <a:r>
                            <a:rPr lang="it-IT" sz="1200" i="1" baseline="30000" dirty="0">
                              <a:solidFill>
                                <a:srgbClr val="7030A1"/>
                              </a:solidFill>
                              <a:effectLst/>
                              <a:latin typeface="+mn-lt"/>
                            </a:rPr>
                            <a:t>-</a:t>
                          </a:r>
                          <a:r>
                            <a:rPr lang="it-IT" sz="1200" i="1" dirty="0">
                              <a:solidFill>
                                <a:srgbClr val="7030A1"/>
                              </a:solidFill>
                              <a:effectLst/>
                              <a:latin typeface="+mn-lt"/>
                            </a:rPr>
                            <a:t> </a:t>
                          </a:r>
                          <a:endParaRPr lang="en-US" sz="1200" dirty="0">
                            <a:latin typeface="+mn-lt"/>
                          </a:endParaRPr>
                        </a:p>
                      </a:txBody>
                      <a:tcPr/>
                    </a:tc>
                    <a:tc>
                      <a:txBody>
                        <a:bodyPr/>
                        <a:lstStyle/>
                        <a:p>
                          <a:endParaRPr lang="en-US" sz="1200">
                            <a:latin typeface="+mn-lt"/>
                          </a:endParaRPr>
                        </a:p>
                      </a:txBody>
                      <a:tcPr/>
                    </a:tc>
                    <a:tc>
                      <a:txBody>
                        <a:bodyPr/>
                        <a:lstStyle/>
                        <a:p>
                          <a:r>
                            <a:rPr lang="it-IT" sz="1200" i="1" dirty="0">
                              <a:solidFill>
                                <a:srgbClr val="0081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 </a:t>
                          </a:r>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it-IT" sz="1200" dirty="0">
                            <a:solidFill>
                              <a:srgbClr val="7030A1"/>
                            </a:solidFill>
                            <a:effectLst/>
                            <a:latin typeface="+mn-lt"/>
                          </a:endParaRPr>
                        </a:p>
                      </a:txBody>
                      <a:tcPr/>
                    </a:tc>
                    <a:extLst>
                      <a:ext uri="{0D108BD9-81ED-4DB2-BD59-A6C34878D82A}">
                        <a16:rowId xmlns:a16="http://schemas.microsoft.com/office/drawing/2014/main" val="1716597264"/>
                      </a:ext>
                    </a:extLst>
                  </a:tr>
                  <a:tr h="274320">
                    <a:tc>
                      <a:txBody>
                        <a:bodyPr/>
                        <a:lstStyle/>
                        <a:p>
                          <a:r>
                            <a:rPr lang="it-IT" sz="1200" i="1" dirty="0" err="1">
                              <a:solidFill>
                                <a:srgbClr val="7030A1"/>
                              </a:solidFill>
                              <a:effectLst/>
                              <a:latin typeface="+mn-lt"/>
                            </a:rPr>
                            <a:t>N</a:t>
                          </a:r>
                          <a:r>
                            <a:rPr lang="it-IT" sz="1200" i="1" dirty="0">
                              <a:solidFill>
                                <a:srgbClr val="7030A1"/>
                              </a:solidFill>
                              <a:effectLst/>
                              <a:latin typeface="+mn-lt"/>
                            </a:rPr>
                            <a:t>(2100)1/2</a:t>
                          </a:r>
                          <a:r>
                            <a:rPr lang="it-IT" sz="1200" i="1" baseline="30000" dirty="0">
                              <a:solidFill>
                                <a:srgbClr val="7030A1"/>
                              </a:solidFill>
                              <a:effectLst/>
                              <a:latin typeface="+mn-lt"/>
                            </a:rPr>
                            <a:t>+</a:t>
                          </a:r>
                          <a:r>
                            <a:rPr lang="it-IT" sz="1200" i="1" dirty="0">
                              <a:solidFill>
                                <a:srgbClr val="7030A1"/>
                              </a:solidFill>
                              <a:effectLst/>
                              <a:latin typeface="+mn-lt"/>
                            </a:rPr>
                            <a:t> </a:t>
                          </a:r>
                          <a:endParaRPr lang="en-US" sz="1200" dirty="0">
                            <a:latin typeface="+mn-lt"/>
                          </a:endParaRPr>
                        </a:p>
                      </a:txBody>
                      <a:tcPr/>
                    </a:tc>
                    <a:tc>
                      <a:txBody>
                        <a:bodyPr/>
                        <a:lstStyle/>
                        <a:p>
                          <a:r>
                            <a:rPr lang="it-IT" sz="1200" i="1" dirty="0">
                              <a:solidFill>
                                <a:srgbClr val="000000"/>
                              </a:solidFill>
                              <a:effectLst/>
                              <a:latin typeface="+mn-lt"/>
                            </a:rPr>
                            <a:t>* </a:t>
                          </a:r>
                          <a:endParaRPr lang="en-US" sz="1200" dirty="0">
                            <a:latin typeface="+mn-lt"/>
                          </a:endParaRPr>
                        </a:p>
                      </a:txBody>
                      <a:tcPr/>
                    </a:tc>
                    <a:tc>
                      <a:txBody>
                        <a:bodyPr/>
                        <a:lstStyle/>
                        <a:p>
                          <a:r>
                            <a:rPr lang="it-IT" sz="1200" i="1" dirty="0">
                              <a:solidFill>
                                <a:srgbClr val="0081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it-IT" sz="1200" dirty="0">
                            <a:solidFill>
                              <a:srgbClr val="7030A1"/>
                            </a:solidFill>
                            <a:effectLst/>
                            <a:latin typeface="+mn-lt"/>
                          </a:endParaRPr>
                        </a:p>
                      </a:txBody>
                      <a:tcPr/>
                    </a:tc>
                    <a:extLst>
                      <a:ext uri="{0D108BD9-81ED-4DB2-BD59-A6C34878D82A}">
                        <a16:rowId xmlns:a16="http://schemas.microsoft.com/office/drawing/2014/main" val="1298225651"/>
                      </a:ext>
                    </a:extLst>
                  </a:tr>
                  <a:tr h="274320">
                    <a:tc>
                      <a:txBody>
                        <a:bodyPr/>
                        <a:lstStyle/>
                        <a:p>
                          <a:r>
                            <a:rPr lang="it-IT" sz="1200" i="1" dirty="0" err="1">
                              <a:solidFill>
                                <a:srgbClr val="7030A1"/>
                              </a:solidFill>
                              <a:effectLst/>
                              <a:latin typeface="+mn-lt"/>
                            </a:rPr>
                            <a:t>N</a:t>
                          </a:r>
                          <a:r>
                            <a:rPr lang="it-IT" sz="1200" i="1" dirty="0">
                              <a:solidFill>
                                <a:srgbClr val="7030A1"/>
                              </a:solidFill>
                              <a:effectLst/>
                              <a:latin typeface="+mn-lt"/>
                            </a:rPr>
                            <a:t>(2120)3/2</a:t>
                          </a:r>
                          <a:r>
                            <a:rPr lang="it-IT" sz="1200" i="1" baseline="30000" dirty="0">
                              <a:solidFill>
                                <a:srgbClr val="7030A1"/>
                              </a:solidFill>
                              <a:effectLst/>
                              <a:latin typeface="+mn-lt"/>
                            </a:rPr>
                            <a:t>-</a:t>
                          </a:r>
                          <a:r>
                            <a:rPr lang="it-IT" sz="1200" i="1" dirty="0">
                              <a:solidFill>
                                <a:srgbClr val="7030A1"/>
                              </a:solidFill>
                              <a:effectLst/>
                              <a:latin typeface="+mn-lt"/>
                            </a:rPr>
                            <a:t> </a:t>
                          </a:r>
                          <a:endParaRPr lang="en-US" sz="1200" dirty="0">
                            <a:latin typeface="+mn-lt"/>
                          </a:endParaRPr>
                        </a:p>
                      </a:txBody>
                      <a:tcPr/>
                    </a:tc>
                    <a:tc>
                      <a:txBody>
                        <a:bodyPr/>
                        <a:lstStyle/>
                        <a:p>
                          <a:endParaRPr lang="en-US" sz="1200" dirty="0">
                            <a:latin typeface="+mn-lt"/>
                          </a:endParaRPr>
                        </a:p>
                      </a:txBody>
                      <a:tcPr/>
                    </a:tc>
                    <a:tc>
                      <a:txBody>
                        <a:bodyPr/>
                        <a:lstStyle/>
                        <a:p>
                          <a:r>
                            <a:rPr lang="it-IT" sz="1200" i="1" dirty="0">
                              <a:solidFill>
                                <a:srgbClr val="008100"/>
                              </a:solidFill>
                              <a:effectLst/>
                              <a:latin typeface="+mn-lt"/>
                            </a:rPr>
                            <a:t>*** </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 </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it-IT" sz="1200" dirty="0">
                            <a:solidFill>
                              <a:srgbClr val="7030A1"/>
                            </a:solidFill>
                            <a:effectLst/>
                            <a:latin typeface="+mn-lt"/>
                          </a:endParaRPr>
                        </a:p>
                      </a:txBody>
                      <a:tcPr/>
                    </a:tc>
                    <a:extLst>
                      <a:ext uri="{0D108BD9-81ED-4DB2-BD59-A6C34878D82A}">
                        <a16:rowId xmlns:a16="http://schemas.microsoft.com/office/drawing/2014/main" val="3043895396"/>
                      </a:ext>
                    </a:extLst>
                  </a:tr>
                  <a:tr h="274320">
                    <a:tc>
                      <a:txBody>
                        <a:bodyPr/>
                        <a:lstStyle/>
                        <a:p>
                          <a:endParaRPr lang="it-IT"/>
                        </a:p>
                      </a:txBody>
                      <a:tcPr>
                        <a:blipFill>
                          <a:blip r:embed="rId3"/>
                          <a:stretch>
                            <a:fillRect l="-1075" t="-1072727" r="-331183" b="-209091"/>
                          </a:stretch>
                        </a:blipFill>
                      </a:tcPr>
                    </a:tc>
                    <a:tc>
                      <a:txBody>
                        <a:bodyPr/>
                        <a:lstStyle/>
                        <a:p>
                          <a:r>
                            <a:rPr lang="it-IT" sz="1200" i="1" dirty="0">
                              <a:solidFill>
                                <a:srgbClr val="000000"/>
                              </a:solidFill>
                              <a:effectLst/>
                              <a:latin typeface="+mn-lt"/>
                            </a:rPr>
                            <a:t>***</a:t>
                          </a:r>
                          <a:endParaRPr lang="en-US" sz="1200" dirty="0">
                            <a:latin typeface="+mn-lt"/>
                          </a:endParaRPr>
                        </a:p>
                      </a:txBody>
                      <a:tcPr/>
                    </a:tc>
                    <a:tc>
                      <a:txBody>
                        <a:bodyPr/>
                        <a:lstStyle/>
                        <a:p>
                          <a:r>
                            <a:rPr lang="it-IT" sz="1200" i="1" dirty="0">
                              <a:solidFill>
                                <a:srgbClr val="0081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endParaRPr lang="en-US" sz="1200" dirty="0">
                            <a:latin typeface="+mn-lt"/>
                          </a:endParaRPr>
                        </a:p>
                      </a:txBody>
                      <a:tcPr/>
                    </a:tc>
                    <a:tc>
                      <a:txBody>
                        <a:bodyPr/>
                        <a:lstStyle/>
                        <a:p>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it-IT" sz="1200" dirty="0">
                            <a:solidFill>
                              <a:srgbClr val="7030A1"/>
                            </a:solidFill>
                            <a:effectLst/>
                            <a:latin typeface="+mn-lt"/>
                          </a:endParaRPr>
                        </a:p>
                      </a:txBody>
                      <a:tcPr/>
                    </a:tc>
                    <a:extLst>
                      <a:ext uri="{0D108BD9-81ED-4DB2-BD59-A6C34878D82A}">
                        <a16:rowId xmlns:a16="http://schemas.microsoft.com/office/drawing/2014/main" val="3892472050"/>
                      </a:ext>
                    </a:extLst>
                  </a:tr>
                  <a:tr h="274320">
                    <a:tc>
                      <a:txBody>
                        <a:bodyPr/>
                        <a:lstStyle/>
                        <a:p>
                          <a:endParaRPr lang="it-IT"/>
                        </a:p>
                      </a:txBody>
                      <a:tcPr>
                        <a:blipFill>
                          <a:blip r:embed="rId3"/>
                          <a:stretch>
                            <a:fillRect l="-1075" t="-1228571" r="-331183" b="-119048"/>
                          </a:stretch>
                        </a:blipFill>
                      </a:tcPr>
                    </a:tc>
                    <a:tc>
                      <a:txBody>
                        <a:bodyPr/>
                        <a:lstStyle/>
                        <a:p>
                          <a:r>
                            <a:rPr lang="it-IT" sz="1200" i="1" dirty="0">
                              <a:solidFill>
                                <a:srgbClr val="000000"/>
                              </a:solidFill>
                              <a:effectLst/>
                              <a:latin typeface="+mn-lt"/>
                            </a:rPr>
                            <a:t>** </a:t>
                          </a:r>
                          <a:endParaRPr lang="en-US" sz="1200" dirty="0">
                            <a:latin typeface="+mn-lt"/>
                          </a:endParaRPr>
                        </a:p>
                      </a:txBody>
                      <a:tcPr/>
                    </a:tc>
                    <a:tc>
                      <a:txBody>
                        <a:bodyPr/>
                        <a:lstStyle/>
                        <a:p>
                          <a:r>
                            <a:rPr lang="it-IT" sz="1200" i="1" dirty="0">
                              <a:solidFill>
                                <a:srgbClr val="0081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it-IT" sz="1200" dirty="0">
                            <a:solidFill>
                              <a:srgbClr val="7030A1"/>
                            </a:solidFill>
                            <a:effectLst/>
                            <a:latin typeface="+mn-lt"/>
                          </a:endParaRPr>
                        </a:p>
                      </a:txBody>
                      <a:tcPr/>
                    </a:tc>
                    <a:extLst>
                      <a:ext uri="{0D108BD9-81ED-4DB2-BD59-A6C34878D82A}">
                        <a16:rowId xmlns:a16="http://schemas.microsoft.com/office/drawing/2014/main" val="3234940628"/>
                      </a:ext>
                    </a:extLst>
                  </a:tr>
                  <a:tr h="274320">
                    <a:tc>
                      <a:txBody>
                        <a:bodyPr/>
                        <a:lstStyle/>
                        <a:p>
                          <a:endParaRPr lang="it-IT"/>
                        </a:p>
                      </a:txBody>
                      <a:tcPr>
                        <a:blipFill>
                          <a:blip r:embed="rId3"/>
                          <a:stretch>
                            <a:fillRect l="-1075" t="-1268182" r="-331183" b="-13636"/>
                          </a:stretch>
                        </a:blipFill>
                      </a:tcPr>
                    </a:tc>
                    <a:tc>
                      <a:txBody>
                        <a:bodyPr/>
                        <a:lstStyle/>
                        <a:p>
                          <a:r>
                            <a:rPr lang="it-IT" sz="1200" i="1" dirty="0">
                              <a:solidFill>
                                <a:srgbClr val="000000"/>
                              </a:solidFill>
                              <a:effectLst/>
                              <a:latin typeface="+mn-lt"/>
                            </a:rPr>
                            <a:t>*</a:t>
                          </a:r>
                          <a:endParaRPr lang="en-US" sz="1200" dirty="0">
                            <a:latin typeface="+mn-lt"/>
                          </a:endParaRPr>
                        </a:p>
                      </a:txBody>
                      <a:tcPr/>
                    </a:tc>
                    <a:tc>
                      <a:txBody>
                        <a:bodyPr/>
                        <a:lstStyle/>
                        <a:p>
                          <a:r>
                            <a:rPr lang="it-IT" sz="1200" i="1" dirty="0">
                              <a:solidFill>
                                <a:srgbClr val="008100"/>
                              </a:solidFill>
                              <a:effectLst/>
                              <a:latin typeface="+mn-lt"/>
                            </a:rPr>
                            <a:t>***</a:t>
                          </a:r>
                          <a:endParaRPr lang="en-US" sz="1200" dirty="0">
                            <a:latin typeface="+mn-lt"/>
                          </a:endParaRPr>
                        </a:p>
                      </a:txBody>
                      <a:tcPr/>
                    </a:tc>
                    <a:tc>
                      <a:txBody>
                        <a:bodyPr/>
                        <a:lstStyle/>
                        <a:p>
                          <a:r>
                            <a:rPr lang="it-IT" sz="1200" i="1" dirty="0">
                              <a:solidFill>
                                <a:srgbClr val="FF0000"/>
                              </a:solidFill>
                              <a:effectLst/>
                              <a:latin typeface="+mn-lt"/>
                            </a:rPr>
                            <a:t>**</a:t>
                          </a:r>
                          <a:endParaRPr lang="en-US" sz="1200" dirty="0">
                            <a:latin typeface="+mn-lt"/>
                          </a:endParaRPr>
                        </a:p>
                      </a:txBody>
                      <a:tcPr/>
                    </a:tc>
                    <a:tc>
                      <a:txBody>
                        <a:bodyPr/>
                        <a:lstStyle/>
                        <a:p>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en-US" sz="1200" dirty="0">
                            <a:latin typeface="+mn-lt"/>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it-IT" sz="1200" i="1" dirty="0">
                              <a:solidFill>
                                <a:srgbClr val="FF0000"/>
                              </a:solidFill>
                              <a:effectLst/>
                              <a:latin typeface="+mn-lt"/>
                            </a:rPr>
                            <a:t>***</a:t>
                          </a:r>
                          <a:endParaRPr lang="it-IT" sz="1200" dirty="0">
                            <a:solidFill>
                              <a:srgbClr val="7030A1"/>
                            </a:solidFill>
                            <a:effectLst/>
                            <a:latin typeface="+mn-lt"/>
                          </a:endParaRPr>
                        </a:p>
                      </a:txBody>
                      <a:tcPr/>
                    </a:tc>
                    <a:extLst>
                      <a:ext uri="{0D108BD9-81ED-4DB2-BD59-A6C34878D82A}">
                        <a16:rowId xmlns:a16="http://schemas.microsoft.com/office/drawing/2014/main" val="4254700798"/>
                      </a:ext>
                    </a:extLst>
                  </a:tr>
                </a:tbl>
              </a:graphicData>
            </a:graphic>
          </p:graphicFrame>
        </mc:Fallback>
      </mc:AlternateContent>
      <p:sp>
        <p:nvSpPr>
          <p:cNvPr id="17" name="CasellaDiTesto 16">
            <a:extLst>
              <a:ext uri="{FF2B5EF4-FFF2-40B4-BE49-F238E27FC236}">
                <a16:creationId xmlns:a16="http://schemas.microsoft.com/office/drawing/2014/main" id="{5F5F2CFE-3F8C-4917-B0F0-6B43C1EADED6}"/>
              </a:ext>
            </a:extLst>
          </p:cNvPr>
          <p:cNvSpPr txBox="1"/>
          <p:nvPr/>
        </p:nvSpPr>
        <p:spPr>
          <a:xfrm>
            <a:off x="5266035" y="997950"/>
            <a:ext cx="3770141" cy="830997"/>
          </a:xfrm>
          <a:prstGeom prst="rect">
            <a:avLst/>
          </a:prstGeom>
          <a:noFill/>
        </p:spPr>
        <p:txBody>
          <a:bodyPr wrap="square">
            <a:spAutoFit/>
          </a:bodyPr>
          <a:lstStyle/>
          <a:p>
            <a:pPr algn="just">
              <a:spcAft>
                <a:spcPts val="600"/>
              </a:spcAft>
              <a:buClr>
                <a:srgbClr val="800000"/>
              </a:buClr>
            </a:pPr>
            <a:r>
              <a:rPr lang="en-US" sz="1600" dirty="0">
                <a:solidFill>
                  <a:srgbClr val="000090"/>
                </a:solidFill>
              </a:rPr>
              <a:t>Multi-channel models now include many photoproduction data.</a:t>
            </a:r>
            <a:r>
              <a:rPr lang="en-US" sz="1600" dirty="0">
                <a:solidFill>
                  <a:srgbClr val="000090"/>
                </a:solidFill>
                <a:sym typeface="Symbol"/>
              </a:rPr>
              <a:t> e.g. Bonn-</a:t>
            </a:r>
            <a:r>
              <a:rPr lang="en-US" sz="1600" dirty="0" err="1">
                <a:solidFill>
                  <a:srgbClr val="000090"/>
                </a:solidFill>
                <a:sym typeface="Symbol"/>
              </a:rPr>
              <a:t>Gatchina</a:t>
            </a:r>
            <a:r>
              <a:rPr lang="en-US" sz="1600" dirty="0">
                <a:solidFill>
                  <a:srgbClr val="000090"/>
                </a:solidFill>
                <a:sym typeface="Symbol"/>
              </a:rPr>
              <a:t> PWA analysis</a:t>
            </a:r>
          </a:p>
        </p:txBody>
      </p:sp>
      <p:sp>
        <p:nvSpPr>
          <p:cNvPr id="19" name="CasellaDiTesto 18">
            <a:extLst>
              <a:ext uri="{FF2B5EF4-FFF2-40B4-BE49-F238E27FC236}">
                <a16:creationId xmlns:a16="http://schemas.microsoft.com/office/drawing/2014/main" id="{3EEC418E-2FC5-4049-14B7-D0641839F6AE}"/>
              </a:ext>
            </a:extLst>
          </p:cNvPr>
          <p:cNvSpPr txBox="1"/>
          <p:nvPr/>
        </p:nvSpPr>
        <p:spPr>
          <a:xfrm>
            <a:off x="4122270" y="1530883"/>
            <a:ext cx="4913906" cy="338554"/>
          </a:xfrm>
          <a:prstGeom prst="rect">
            <a:avLst/>
          </a:prstGeom>
          <a:noFill/>
        </p:spPr>
        <p:txBody>
          <a:bodyPr wrap="square">
            <a:spAutoFit/>
          </a:bodyPr>
          <a:lstStyle/>
          <a:p>
            <a:pPr marL="0" indent="0" algn="r">
              <a:spcAft>
                <a:spcPts val="600"/>
              </a:spcAft>
              <a:buClr>
                <a:srgbClr val="800000"/>
              </a:buClr>
              <a:buNone/>
            </a:pPr>
            <a:r>
              <a:rPr lang="en-US" sz="1600" dirty="0"/>
              <a:t>PRL 119, 062004, (2017)</a:t>
            </a:r>
            <a:r>
              <a:rPr lang="en-US" sz="1600" dirty="0">
                <a:solidFill>
                  <a:srgbClr val="000090"/>
                </a:solidFill>
              </a:rPr>
              <a:t> </a:t>
            </a:r>
            <a:endParaRPr lang="en-US" sz="1600" dirty="0">
              <a:solidFill>
                <a:srgbClr val="000000"/>
              </a:solidFill>
              <a:sym typeface="Symbol"/>
            </a:endParaRPr>
          </a:p>
        </p:txBody>
      </p:sp>
      <p:sp>
        <p:nvSpPr>
          <p:cNvPr id="21" name="CasellaDiTesto 20">
            <a:extLst>
              <a:ext uri="{FF2B5EF4-FFF2-40B4-BE49-F238E27FC236}">
                <a16:creationId xmlns:a16="http://schemas.microsoft.com/office/drawing/2014/main" id="{FDC523A0-F9D3-3379-19E5-059E3392E93D}"/>
              </a:ext>
            </a:extLst>
          </p:cNvPr>
          <p:cNvSpPr txBox="1"/>
          <p:nvPr/>
        </p:nvSpPr>
        <p:spPr>
          <a:xfrm>
            <a:off x="5266034" y="3470165"/>
            <a:ext cx="3877966" cy="1077218"/>
          </a:xfrm>
          <a:prstGeom prst="rect">
            <a:avLst/>
          </a:prstGeom>
          <a:noFill/>
        </p:spPr>
        <p:txBody>
          <a:bodyPr wrap="square">
            <a:spAutoFit/>
          </a:bodyPr>
          <a:lstStyle/>
          <a:p>
            <a:pPr>
              <a:buNone/>
            </a:pPr>
            <a:r>
              <a:rPr lang="en-US" sz="1600" noProof="0">
                <a:solidFill>
                  <a:srgbClr val="C10000"/>
                </a:solidFill>
                <a:effectLst/>
              </a:rPr>
              <a:t>Decisive impact from CLAS KY photoproduction data</a:t>
            </a:r>
          </a:p>
          <a:p>
            <a:pPr marL="285750" indent="-285750">
              <a:buFont typeface="Arial" panose="020B0604020202020204" pitchFamily="34" charset="0"/>
              <a:buChar char="•"/>
            </a:pPr>
            <a:r>
              <a:rPr lang="en-US" sz="1600" noProof="0" dirty="0">
                <a:solidFill>
                  <a:srgbClr val="002060"/>
                </a:solidFill>
                <a:effectLst/>
              </a:rPr>
              <a:t>Extend studies to KY electroproduction and to higher masses</a:t>
            </a:r>
          </a:p>
        </p:txBody>
      </p:sp>
      <p:sp>
        <p:nvSpPr>
          <p:cNvPr id="2" name="Segnaposto piè di pagina 1">
            <a:extLst>
              <a:ext uri="{FF2B5EF4-FFF2-40B4-BE49-F238E27FC236}">
                <a16:creationId xmlns:a16="http://schemas.microsoft.com/office/drawing/2014/main" id="{F03CA6AD-1325-8D41-5543-ED8715526B60}"/>
              </a:ext>
            </a:extLst>
          </p:cNvPr>
          <p:cNvSpPr>
            <a:spLocks noGrp="1"/>
          </p:cNvSpPr>
          <p:nvPr>
            <p:ph type="ftr" sz="quarter" idx="11"/>
          </p:nvPr>
        </p:nvSpPr>
        <p:spPr/>
        <p:txBody>
          <a:bodyPr/>
          <a:lstStyle/>
          <a:p>
            <a:r>
              <a:rPr lang="it-IT"/>
              <a:t>NSTAR 2026 -  September 7 - 11  2026  - Annalisa D’Angelo </a:t>
            </a:r>
          </a:p>
        </p:txBody>
      </p:sp>
      <p:sp>
        <p:nvSpPr>
          <p:cNvPr id="4" name="Segnaposto numero diapositiva 3">
            <a:extLst>
              <a:ext uri="{FF2B5EF4-FFF2-40B4-BE49-F238E27FC236}">
                <a16:creationId xmlns:a16="http://schemas.microsoft.com/office/drawing/2014/main" id="{09019C45-83C2-B8A8-BB74-019B67CA45A9}"/>
              </a:ext>
            </a:extLst>
          </p:cNvPr>
          <p:cNvSpPr>
            <a:spLocks noGrp="1"/>
          </p:cNvSpPr>
          <p:nvPr>
            <p:ph type="sldNum" sz="quarter" idx="12"/>
          </p:nvPr>
        </p:nvSpPr>
        <p:spPr/>
        <p:txBody>
          <a:bodyPr/>
          <a:lstStyle/>
          <a:p>
            <a:fld id="{E33505E3-9B21-8742-B4DC-5DD2FCC133AE}" type="slidenum">
              <a:rPr lang="it-IT" smtClean="0"/>
              <a:t>9</a:t>
            </a:fld>
            <a:endParaRPr lang="it-IT"/>
          </a:p>
        </p:txBody>
      </p:sp>
    </p:spTree>
    <p:extLst>
      <p:ext uri="{BB962C8B-B14F-4D97-AF65-F5344CB8AC3E}">
        <p14:creationId xmlns:p14="http://schemas.microsoft.com/office/powerpoint/2010/main" val="1566705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4578" name="Rectangle 2"/>
          <p:cNvSpPr>
            <a:spLocks noGrp="1" noChangeArrowheads="1"/>
          </p:cNvSpPr>
          <p:nvPr>
            <p:ph type="title"/>
          </p:nvPr>
        </p:nvSpPr>
        <p:spPr>
          <a:xfrm>
            <a:off x="914402" y="57150"/>
            <a:ext cx="7772400" cy="686708"/>
          </a:xfrm>
          <a:ln>
            <a:noFill/>
          </a:ln>
        </p:spPr>
        <p:txBody>
          <a:bodyPr lIns="81605" tIns="40802" rIns="81605" bIns="40802">
            <a:normAutofit/>
          </a:bodyPr>
          <a:lstStyle/>
          <a:p>
            <a:r>
              <a:rPr lang="en-US" sz="3600" b="1" dirty="0">
                <a:solidFill>
                  <a:srgbClr val="000090"/>
                </a:solidFill>
              </a:rPr>
              <a:t>Studying Baryons in </a:t>
            </a:r>
            <a:r>
              <a:rPr lang="el-GR" sz="3600" b="1" dirty="0">
                <a:solidFill>
                  <a:srgbClr val="000090"/>
                </a:solidFill>
                <a:sym typeface="Symbol"/>
              </a:rPr>
              <a:t></a:t>
            </a:r>
            <a:r>
              <a:rPr lang="en-US" sz="3600" b="1" dirty="0">
                <a:solidFill>
                  <a:srgbClr val="000090"/>
                </a:solidFill>
                <a:ea typeface="Times New Roman" pitchFamily="-104" charset="0"/>
                <a:cs typeface="Times New Roman" pitchFamily="-104" charset="0"/>
              </a:rPr>
              <a:t>*p → </a:t>
            </a:r>
            <a:r>
              <a:rPr lang="en-US" sz="3600" b="1" dirty="0">
                <a:solidFill>
                  <a:srgbClr val="000090"/>
                </a:solidFill>
              </a:rPr>
              <a:t>K</a:t>
            </a:r>
            <a:r>
              <a:rPr lang="el-GR" sz="3600" b="1" dirty="0">
                <a:solidFill>
                  <a:srgbClr val="000090"/>
                </a:solidFill>
                <a:ea typeface="Times New Roman" pitchFamily="-104" charset="0"/>
                <a:cs typeface="Times New Roman" pitchFamily="-104" charset="0"/>
              </a:rPr>
              <a:t>Λ</a:t>
            </a:r>
            <a:r>
              <a:rPr lang="en-US" sz="3600" b="1" dirty="0">
                <a:solidFill>
                  <a:srgbClr val="000090"/>
                </a:solidFill>
              </a:rPr>
              <a:t>/</a:t>
            </a:r>
            <a:r>
              <a:rPr lang="el-GR" sz="3600" b="1" dirty="0">
                <a:solidFill>
                  <a:srgbClr val="000090"/>
                </a:solidFill>
                <a:ea typeface="Times New Roman" pitchFamily="-104" charset="0"/>
                <a:cs typeface="Times New Roman" pitchFamily="-104" charset="0"/>
              </a:rPr>
              <a:t>Σ</a:t>
            </a:r>
            <a:r>
              <a:rPr lang="en-US" sz="3600" b="1" dirty="0">
                <a:solidFill>
                  <a:srgbClr val="000090"/>
                </a:solidFill>
              </a:rPr>
              <a:t> ?</a:t>
            </a:r>
          </a:p>
        </p:txBody>
      </p:sp>
      <p:sp>
        <p:nvSpPr>
          <p:cNvPr id="664601" name="Text Box 25"/>
          <p:cNvSpPr txBox="1">
            <a:spLocks noChangeArrowheads="1"/>
          </p:cNvSpPr>
          <p:nvPr/>
        </p:nvSpPr>
        <p:spPr bwMode="auto">
          <a:xfrm>
            <a:off x="190860" y="4307886"/>
            <a:ext cx="8922716" cy="359400"/>
          </a:xfrm>
          <a:prstGeom prst="rect">
            <a:avLst/>
          </a:prstGeom>
          <a:noFill/>
          <a:ln w="9525">
            <a:noFill/>
            <a:miter lim="800000"/>
            <a:headEnd/>
            <a:tailEnd/>
          </a:ln>
          <a:effectLst/>
        </p:spPr>
        <p:txBody>
          <a:bodyPr wrap="square" lIns="81605" tIns="40802" rIns="81605" bIns="40802">
            <a:prstTxWarp prst="textNoShape">
              <a:avLst/>
            </a:prstTxWarp>
            <a:spAutoFit/>
          </a:bodyPr>
          <a:lstStyle/>
          <a:p>
            <a:pPr>
              <a:buClr>
                <a:srgbClr val="800000"/>
              </a:buClr>
              <a:buFont typeface="Wingdings" pitchFamily="-104" charset="2"/>
              <a:buChar char="Ø"/>
            </a:pPr>
            <a:r>
              <a:rPr lang="en-US" b="1" dirty="0">
                <a:solidFill>
                  <a:srgbClr val="000090"/>
                </a:solidFill>
                <a:latin typeface="Arial"/>
                <a:cs typeface="Arial"/>
              </a:rPr>
              <a:t> </a:t>
            </a:r>
            <a:r>
              <a:rPr lang="en-US" sz="1400" b="1" dirty="0">
                <a:solidFill>
                  <a:srgbClr val="000090"/>
                </a:solidFill>
                <a:cs typeface="Arial"/>
              </a:rPr>
              <a:t>Strangeness electroproduction is a fertile ground in studying S=0 baryon states</a:t>
            </a:r>
            <a:r>
              <a:rPr lang="en-US" sz="1400" b="1" i="1" dirty="0">
                <a:solidFill>
                  <a:srgbClr val="FF0000"/>
                </a:solidFill>
                <a:cs typeface="Arial"/>
              </a:rPr>
              <a:t> </a:t>
            </a:r>
            <a:r>
              <a:rPr lang="en-US" sz="1400" b="1" dirty="0">
                <a:solidFill>
                  <a:srgbClr val="000090"/>
                </a:solidFill>
                <a:cs typeface="Arial"/>
              </a:rPr>
              <a:t>with masses above 1.6 </a:t>
            </a:r>
            <a:r>
              <a:rPr lang="en-US" sz="1400" b="1" dirty="0" err="1">
                <a:solidFill>
                  <a:srgbClr val="000090"/>
                </a:solidFill>
                <a:cs typeface="Arial"/>
              </a:rPr>
              <a:t>GeV</a:t>
            </a:r>
            <a:r>
              <a:rPr lang="en-US" sz="1600" i="1" dirty="0">
                <a:solidFill>
                  <a:srgbClr val="000090"/>
                </a:solidFill>
                <a:latin typeface="Arial"/>
                <a:cs typeface="Arial"/>
              </a:rPr>
              <a:t>.</a:t>
            </a:r>
            <a:endParaRPr lang="en-US" sz="1600" dirty="0">
              <a:solidFill>
                <a:srgbClr val="000090"/>
              </a:solidFill>
              <a:latin typeface="Arial"/>
              <a:cs typeface="Arial"/>
            </a:endParaRPr>
          </a:p>
        </p:txBody>
      </p:sp>
      <p:grpSp>
        <p:nvGrpSpPr>
          <p:cNvPr id="20" name="Group 19"/>
          <p:cNvGrpSpPr>
            <a:grpSpLocks noChangeAspect="1"/>
          </p:cNvGrpSpPr>
          <p:nvPr/>
        </p:nvGrpSpPr>
        <p:grpSpPr>
          <a:xfrm>
            <a:off x="4025290" y="862031"/>
            <a:ext cx="5031028" cy="3506698"/>
            <a:chOff x="2387228" y="1276195"/>
            <a:chExt cx="4267200" cy="3965730"/>
          </a:xfrm>
        </p:grpSpPr>
        <p:pic>
          <p:nvPicPr>
            <p:cNvPr id="664595" name="Picture 19" descr="backward_lambda"/>
            <p:cNvPicPr>
              <a:picLocks noChangeAspect="1" noChangeArrowheads="1"/>
            </p:cNvPicPr>
            <p:nvPr/>
          </p:nvPicPr>
          <p:blipFill>
            <a:blip r:embed="rId2">
              <a:lum contrast="12000"/>
            </a:blip>
            <a:srcRect/>
            <a:stretch>
              <a:fillRect/>
            </a:stretch>
          </p:blipFill>
          <p:spPr bwMode="auto">
            <a:xfrm>
              <a:off x="2387228" y="1573213"/>
              <a:ext cx="4267200" cy="3668712"/>
            </a:xfrm>
            <a:prstGeom prst="rect">
              <a:avLst/>
            </a:prstGeom>
            <a:noFill/>
          </p:spPr>
        </p:pic>
        <p:sp>
          <p:nvSpPr>
            <p:cNvPr id="664596" name="Line 20"/>
            <p:cNvSpPr>
              <a:spLocks noChangeShapeType="1"/>
            </p:cNvSpPr>
            <p:nvPr/>
          </p:nvSpPr>
          <p:spPr bwMode="auto">
            <a:xfrm flipV="1">
              <a:off x="4719266" y="3655402"/>
              <a:ext cx="0" cy="533400"/>
            </a:xfrm>
            <a:prstGeom prst="line">
              <a:avLst/>
            </a:prstGeom>
            <a:noFill/>
            <a:ln w="12700">
              <a:solidFill>
                <a:srgbClr val="FF0000"/>
              </a:solidFill>
              <a:round/>
              <a:headEnd/>
              <a:tailEnd type="triangle" w="med" len="med"/>
            </a:ln>
            <a:effectLst/>
          </p:spPr>
          <p:txBody>
            <a:bodyPr anchor="ctr">
              <a:prstTxWarp prst="textNoShape">
                <a:avLst/>
              </a:prstTxWarp>
              <a:spAutoFit/>
            </a:bodyPr>
            <a:lstStyle/>
            <a:p>
              <a:endParaRPr lang="en-US"/>
            </a:p>
          </p:txBody>
        </p:sp>
        <p:sp>
          <p:nvSpPr>
            <p:cNvPr id="664597" name="Line 21"/>
            <p:cNvSpPr>
              <a:spLocks noChangeShapeType="1"/>
            </p:cNvSpPr>
            <p:nvPr/>
          </p:nvSpPr>
          <p:spPr bwMode="auto">
            <a:xfrm flipV="1">
              <a:off x="3758828" y="3675345"/>
              <a:ext cx="0" cy="533400"/>
            </a:xfrm>
            <a:prstGeom prst="line">
              <a:avLst/>
            </a:prstGeom>
            <a:noFill/>
            <a:ln w="12700">
              <a:solidFill>
                <a:srgbClr val="FF0000"/>
              </a:solidFill>
              <a:round/>
              <a:headEnd/>
              <a:tailEnd type="triangle" w="med" len="med"/>
            </a:ln>
            <a:effectLst/>
          </p:spPr>
          <p:txBody>
            <a:bodyPr anchor="ctr">
              <a:prstTxWarp prst="textNoShape">
                <a:avLst/>
              </a:prstTxWarp>
              <a:spAutoFit/>
            </a:bodyPr>
            <a:lstStyle/>
            <a:p>
              <a:endParaRPr lang="en-US"/>
            </a:p>
          </p:txBody>
        </p:sp>
        <p:sp>
          <p:nvSpPr>
            <p:cNvPr id="664599" name="Text Box 23"/>
            <p:cNvSpPr txBox="1">
              <a:spLocks noChangeArrowheads="1"/>
            </p:cNvSpPr>
            <p:nvPr/>
          </p:nvSpPr>
          <p:spPr bwMode="auto">
            <a:xfrm>
              <a:off x="4162634" y="4327487"/>
              <a:ext cx="1238534" cy="261048"/>
            </a:xfrm>
            <a:prstGeom prst="rect">
              <a:avLst/>
            </a:prstGeom>
            <a:noFill/>
            <a:ln w="9525">
              <a:noFill/>
              <a:miter lim="800000"/>
              <a:headEnd/>
              <a:tailEnd/>
            </a:ln>
            <a:effectLst/>
          </p:spPr>
          <p:txBody>
            <a:bodyPr wrap="square">
              <a:prstTxWarp prst="textNoShape">
                <a:avLst/>
              </a:prstTxWarp>
              <a:spAutoFit/>
            </a:bodyPr>
            <a:lstStyle/>
            <a:p>
              <a:pPr algn="ctr" eaLnBrk="0" hangingPunct="0"/>
              <a:r>
                <a:rPr lang="en-US" sz="900" dirty="0">
                  <a:solidFill>
                    <a:srgbClr val="FF0000"/>
                  </a:solidFill>
                  <a:latin typeface="Comic Sans MS" pitchFamily="-104" charset="0"/>
                </a:rPr>
                <a:t> N(1900)3/2</a:t>
              </a:r>
              <a:r>
                <a:rPr lang="en-US" sz="900" baseline="30000" dirty="0">
                  <a:solidFill>
                    <a:srgbClr val="FF0000"/>
                  </a:solidFill>
                  <a:latin typeface="Comic Sans MS" pitchFamily="-104" charset="0"/>
                </a:rPr>
                <a:t>+ </a:t>
              </a:r>
              <a:endParaRPr lang="en-US" sz="900" dirty="0">
                <a:solidFill>
                  <a:srgbClr val="FF0000"/>
                </a:solidFill>
                <a:latin typeface="Comic Sans MS" pitchFamily="-104" charset="0"/>
              </a:endParaRPr>
            </a:p>
          </p:txBody>
        </p:sp>
        <p:sp>
          <p:nvSpPr>
            <p:cNvPr id="664600" name="Text Box 24"/>
            <p:cNvSpPr txBox="1">
              <a:spLocks noChangeArrowheads="1"/>
            </p:cNvSpPr>
            <p:nvPr/>
          </p:nvSpPr>
          <p:spPr bwMode="auto">
            <a:xfrm>
              <a:off x="3260139" y="4303176"/>
              <a:ext cx="1013291" cy="261048"/>
            </a:xfrm>
            <a:prstGeom prst="rect">
              <a:avLst/>
            </a:prstGeom>
            <a:noFill/>
            <a:ln w="9525">
              <a:noFill/>
              <a:miter lim="800000"/>
              <a:headEnd/>
              <a:tailEnd/>
            </a:ln>
            <a:effectLst/>
          </p:spPr>
          <p:txBody>
            <a:bodyPr wrap="square">
              <a:prstTxWarp prst="textNoShape">
                <a:avLst/>
              </a:prstTxWarp>
              <a:spAutoFit/>
            </a:bodyPr>
            <a:lstStyle/>
            <a:p>
              <a:pPr algn="ctr" eaLnBrk="0" hangingPunct="0"/>
              <a:r>
                <a:rPr lang="en-US" sz="900" cap="small" dirty="0">
                  <a:solidFill>
                    <a:srgbClr val="FF0000"/>
                  </a:solidFill>
                  <a:latin typeface="Comic Sans MS" pitchFamily="-104" charset="0"/>
                </a:rPr>
                <a:t>N(1710)1/2</a:t>
              </a:r>
              <a:r>
                <a:rPr lang="en-US" sz="900" cap="small" baseline="30000" dirty="0">
                  <a:solidFill>
                    <a:srgbClr val="FF0000"/>
                  </a:solidFill>
                  <a:latin typeface="Comic Sans MS" pitchFamily="-104" charset="0"/>
                </a:rPr>
                <a:t>+</a:t>
              </a:r>
            </a:p>
          </p:txBody>
        </p:sp>
        <p:sp>
          <p:nvSpPr>
            <p:cNvPr id="664603" name="Text Box 27"/>
            <p:cNvSpPr txBox="1">
              <a:spLocks noChangeArrowheads="1"/>
            </p:cNvSpPr>
            <p:nvPr/>
          </p:nvSpPr>
          <p:spPr bwMode="auto">
            <a:xfrm>
              <a:off x="3454028" y="1276195"/>
              <a:ext cx="1858720" cy="469887"/>
            </a:xfrm>
            <a:prstGeom prst="rect">
              <a:avLst/>
            </a:prstGeom>
            <a:noFill/>
            <a:ln w="9525">
              <a:noFill/>
              <a:miter lim="800000"/>
              <a:headEnd/>
              <a:tailEnd/>
            </a:ln>
            <a:effectLst/>
          </p:spPr>
          <p:txBody>
            <a:bodyPr wrap="none">
              <a:prstTxWarp prst="textNoShape">
                <a:avLst/>
              </a:prstTxWarp>
              <a:spAutoFit/>
            </a:bodyPr>
            <a:lstStyle/>
            <a:p>
              <a:r>
                <a:rPr lang="en-US" sz="2100" b="1" dirty="0" err="1">
                  <a:solidFill>
                    <a:srgbClr val="800000"/>
                  </a:solidFill>
                </a:rPr>
                <a:t>Electroproduction</a:t>
              </a:r>
              <a:endParaRPr lang="en-US" sz="2100" b="1" dirty="0">
                <a:solidFill>
                  <a:srgbClr val="800000"/>
                </a:solidFill>
              </a:endParaRPr>
            </a:p>
          </p:txBody>
        </p:sp>
      </p:grpSp>
      <p:sp>
        <p:nvSpPr>
          <p:cNvPr id="16" name="Line 21"/>
          <p:cNvSpPr>
            <a:spLocks noChangeShapeType="1"/>
          </p:cNvSpPr>
          <p:nvPr/>
        </p:nvSpPr>
        <p:spPr bwMode="auto">
          <a:xfrm flipV="1">
            <a:off x="1697342" y="3026161"/>
            <a:ext cx="0" cy="471659"/>
          </a:xfrm>
          <a:prstGeom prst="line">
            <a:avLst/>
          </a:prstGeom>
          <a:noFill/>
          <a:ln w="12700">
            <a:solidFill>
              <a:srgbClr val="FF0000"/>
            </a:solidFill>
            <a:round/>
            <a:headEnd/>
            <a:tailEnd type="triangle" w="med" len="med"/>
          </a:ln>
          <a:effectLst/>
        </p:spPr>
        <p:txBody>
          <a:bodyPr lIns="81605" tIns="40802" rIns="81605" bIns="40802" anchor="ctr">
            <a:prstTxWarp prst="textNoShape">
              <a:avLst/>
            </a:prstTxWarp>
            <a:spAutoFit/>
          </a:bodyPr>
          <a:lstStyle/>
          <a:p>
            <a:endParaRPr lang="en-US"/>
          </a:p>
        </p:txBody>
      </p:sp>
      <p:sp>
        <p:nvSpPr>
          <p:cNvPr id="17" name="Line 21"/>
          <p:cNvSpPr>
            <a:spLocks noChangeShapeType="1"/>
          </p:cNvSpPr>
          <p:nvPr/>
        </p:nvSpPr>
        <p:spPr bwMode="auto">
          <a:xfrm flipV="1">
            <a:off x="2894302" y="3042533"/>
            <a:ext cx="0" cy="471659"/>
          </a:xfrm>
          <a:prstGeom prst="line">
            <a:avLst/>
          </a:prstGeom>
          <a:noFill/>
          <a:ln w="12700">
            <a:solidFill>
              <a:srgbClr val="FF0000"/>
            </a:solidFill>
            <a:round/>
            <a:headEnd/>
            <a:tailEnd type="triangle" w="med" len="med"/>
          </a:ln>
          <a:effectLst/>
        </p:spPr>
        <p:txBody>
          <a:bodyPr lIns="81605" tIns="40802" rIns="81605" bIns="40802" anchor="ctr">
            <a:prstTxWarp prst="textNoShape">
              <a:avLst/>
            </a:prstTxWarp>
            <a:spAutoFit/>
          </a:bodyPr>
          <a:lstStyle/>
          <a:p>
            <a:endParaRPr lang="en-US"/>
          </a:p>
        </p:txBody>
      </p:sp>
      <p:sp>
        <p:nvSpPr>
          <p:cNvPr id="18" name="Text Box 24"/>
          <p:cNvSpPr txBox="1">
            <a:spLocks noChangeArrowheads="1"/>
          </p:cNvSpPr>
          <p:nvPr/>
        </p:nvSpPr>
        <p:spPr bwMode="auto">
          <a:xfrm>
            <a:off x="1284182" y="3559452"/>
            <a:ext cx="1194670" cy="220900"/>
          </a:xfrm>
          <a:prstGeom prst="rect">
            <a:avLst/>
          </a:prstGeom>
          <a:solidFill>
            <a:schemeClr val="bg1"/>
          </a:solidFill>
          <a:ln w="9525">
            <a:noFill/>
            <a:miter lim="800000"/>
            <a:headEnd/>
            <a:tailEnd/>
          </a:ln>
          <a:effectLst/>
        </p:spPr>
        <p:txBody>
          <a:bodyPr wrap="square" lIns="81605" tIns="40802" rIns="81605" bIns="40802">
            <a:prstTxWarp prst="textNoShape">
              <a:avLst/>
            </a:prstTxWarp>
            <a:spAutoFit/>
          </a:bodyPr>
          <a:lstStyle/>
          <a:p>
            <a:pPr algn="ctr" eaLnBrk="0" hangingPunct="0"/>
            <a:r>
              <a:rPr lang="en-US" sz="900" dirty="0">
                <a:solidFill>
                  <a:srgbClr val="FF0000"/>
                </a:solidFill>
                <a:latin typeface="Comic Sans MS" pitchFamily="-104" charset="0"/>
              </a:rPr>
              <a:t>N(1710)1/2</a:t>
            </a:r>
            <a:r>
              <a:rPr lang="en-US" sz="900" baseline="30000" dirty="0">
                <a:solidFill>
                  <a:srgbClr val="FF0000"/>
                </a:solidFill>
                <a:latin typeface="Comic Sans MS" pitchFamily="-104" charset="0"/>
              </a:rPr>
              <a:t>+</a:t>
            </a:r>
          </a:p>
        </p:txBody>
      </p:sp>
      <p:sp>
        <p:nvSpPr>
          <p:cNvPr id="19" name="Text Box 23"/>
          <p:cNvSpPr txBox="1">
            <a:spLocks noChangeArrowheads="1"/>
          </p:cNvSpPr>
          <p:nvPr/>
        </p:nvSpPr>
        <p:spPr bwMode="auto">
          <a:xfrm>
            <a:off x="2288933" y="3559453"/>
            <a:ext cx="1058279" cy="251678"/>
          </a:xfrm>
          <a:prstGeom prst="rect">
            <a:avLst/>
          </a:prstGeom>
          <a:solidFill>
            <a:srgbClr val="FFFFFF"/>
          </a:solidFill>
          <a:ln w="9525">
            <a:noFill/>
            <a:miter lim="800000"/>
            <a:headEnd/>
            <a:tailEnd/>
          </a:ln>
          <a:effectLst/>
        </p:spPr>
        <p:txBody>
          <a:bodyPr wrap="square" lIns="81605" tIns="40802" rIns="81605" bIns="40802">
            <a:prstTxWarp prst="textNoShape">
              <a:avLst/>
            </a:prstTxWarp>
            <a:spAutoFit/>
          </a:bodyPr>
          <a:lstStyle/>
          <a:p>
            <a:pPr algn="ctr" eaLnBrk="0" hangingPunct="0"/>
            <a:r>
              <a:rPr lang="en-US" sz="1100" dirty="0">
                <a:solidFill>
                  <a:srgbClr val="FF0000"/>
                </a:solidFill>
                <a:latin typeface="Comic Sans MS" pitchFamily="-104" charset="0"/>
              </a:rPr>
              <a:t> </a:t>
            </a:r>
            <a:r>
              <a:rPr lang="en-US" sz="900" dirty="0">
                <a:solidFill>
                  <a:srgbClr val="FF0000"/>
                </a:solidFill>
                <a:latin typeface="Comic Sans MS" pitchFamily="-104" charset="0"/>
              </a:rPr>
              <a:t>N(1900)3/2</a:t>
            </a:r>
            <a:r>
              <a:rPr lang="en-US" sz="900" baseline="30000" dirty="0">
                <a:solidFill>
                  <a:srgbClr val="FF0000"/>
                </a:solidFill>
                <a:latin typeface="Comic Sans MS" pitchFamily="-104" charset="0"/>
              </a:rPr>
              <a:t>+ </a:t>
            </a:r>
            <a:endParaRPr lang="en-US" sz="900" dirty="0">
              <a:solidFill>
                <a:srgbClr val="FF0000"/>
              </a:solidFill>
              <a:latin typeface="Comic Sans MS" pitchFamily="-104" charset="0"/>
            </a:endParaRPr>
          </a:p>
        </p:txBody>
      </p:sp>
      <p:cxnSp>
        <p:nvCxnSpPr>
          <p:cNvPr id="25" name="Straight Connector 24"/>
          <p:cNvCxnSpPr>
            <a:cxnSpLocks/>
          </p:cNvCxnSpPr>
          <p:nvPr/>
        </p:nvCxnSpPr>
        <p:spPr>
          <a:xfrm>
            <a:off x="4128061" y="1397307"/>
            <a:ext cx="0" cy="2502078"/>
          </a:xfrm>
          <a:prstGeom prst="line">
            <a:avLst/>
          </a:prstGeom>
          <a:ln w="3175" cap="flat" cmpd="sng" algn="ctr">
            <a:solidFill>
              <a:schemeClr val="bg2">
                <a:lumMod val="25000"/>
              </a:schemeClr>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1578642" y="906047"/>
            <a:ext cx="2063348" cy="405566"/>
          </a:xfrm>
          <a:prstGeom prst="rect">
            <a:avLst/>
          </a:prstGeom>
          <a:noFill/>
        </p:spPr>
        <p:txBody>
          <a:bodyPr wrap="none" lIns="81605" tIns="40802" rIns="81605" bIns="40802" rtlCol="0">
            <a:spAutoFit/>
          </a:bodyPr>
          <a:lstStyle/>
          <a:p>
            <a:r>
              <a:rPr lang="en-US" sz="2100" b="1" dirty="0">
                <a:solidFill>
                  <a:srgbClr val="800000"/>
                </a:solidFill>
              </a:rPr>
              <a:t>Photoproduction</a:t>
            </a:r>
          </a:p>
        </p:txBody>
      </p:sp>
      <p:pic>
        <p:nvPicPr>
          <p:cNvPr id="7" name="Immagine 6" descr="Schermata 2016-07-07 alle 11.47.49.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0489" y="1397307"/>
            <a:ext cx="3152128" cy="2502078"/>
          </a:xfrm>
          <a:prstGeom prst="rect">
            <a:avLst/>
          </a:prstGeom>
        </p:spPr>
      </p:pic>
      <p:sp>
        <p:nvSpPr>
          <p:cNvPr id="9" name="CasellaDiTesto 8"/>
          <p:cNvSpPr txBox="1"/>
          <p:nvPr/>
        </p:nvSpPr>
        <p:spPr>
          <a:xfrm>
            <a:off x="513129" y="1550495"/>
            <a:ext cx="416960" cy="305608"/>
          </a:xfrm>
          <a:prstGeom prst="rect">
            <a:avLst/>
          </a:prstGeom>
          <a:noFill/>
        </p:spPr>
        <p:txBody>
          <a:bodyPr wrap="none" lIns="74053" tIns="37026" rIns="74053" bIns="37026" rtlCol="0">
            <a:spAutoFit/>
          </a:bodyPr>
          <a:lstStyle/>
          <a:p>
            <a:r>
              <a:rPr lang="it-IT" sz="1500" dirty="0">
                <a:latin typeface="Arial"/>
                <a:cs typeface="Arial"/>
              </a:rPr>
              <a:t>1.6</a:t>
            </a:r>
          </a:p>
        </p:txBody>
      </p:sp>
      <p:sp>
        <p:nvSpPr>
          <p:cNvPr id="29" name="CasellaDiTesto 28"/>
          <p:cNvSpPr txBox="1"/>
          <p:nvPr/>
        </p:nvSpPr>
        <p:spPr>
          <a:xfrm>
            <a:off x="513129" y="1805808"/>
            <a:ext cx="416960" cy="305608"/>
          </a:xfrm>
          <a:prstGeom prst="rect">
            <a:avLst/>
          </a:prstGeom>
          <a:noFill/>
        </p:spPr>
        <p:txBody>
          <a:bodyPr wrap="none" lIns="74053" tIns="37026" rIns="74053" bIns="37026" rtlCol="0">
            <a:spAutoFit/>
          </a:bodyPr>
          <a:lstStyle/>
          <a:p>
            <a:r>
              <a:rPr lang="it-IT" sz="1500" dirty="0">
                <a:latin typeface="Arial"/>
                <a:cs typeface="Arial"/>
              </a:rPr>
              <a:t>1.4</a:t>
            </a:r>
          </a:p>
        </p:txBody>
      </p:sp>
      <p:sp>
        <p:nvSpPr>
          <p:cNvPr id="30" name="CasellaDiTesto 29"/>
          <p:cNvSpPr txBox="1"/>
          <p:nvPr/>
        </p:nvSpPr>
        <p:spPr>
          <a:xfrm>
            <a:off x="513129" y="2061123"/>
            <a:ext cx="416960" cy="305608"/>
          </a:xfrm>
          <a:prstGeom prst="rect">
            <a:avLst/>
          </a:prstGeom>
          <a:noFill/>
        </p:spPr>
        <p:txBody>
          <a:bodyPr wrap="none" lIns="74053" tIns="37026" rIns="74053" bIns="37026" rtlCol="0">
            <a:spAutoFit/>
          </a:bodyPr>
          <a:lstStyle/>
          <a:p>
            <a:r>
              <a:rPr lang="it-IT" sz="1500" dirty="0">
                <a:latin typeface="Arial"/>
                <a:cs typeface="Arial"/>
              </a:rPr>
              <a:t>1.2</a:t>
            </a:r>
          </a:p>
        </p:txBody>
      </p:sp>
      <p:sp>
        <p:nvSpPr>
          <p:cNvPr id="31" name="CasellaDiTesto 30"/>
          <p:cNvSpPr txBox="1"/>
          <p:nvPr/>
        </p:nvSpPr>
        <p:spPr>
          <a:xfrm>
            <a:off x="513129" y="2367499"/>
            <a:ext cx="416960" cy="305608"/>
          </a:xfrm>
          <a:prstGeom prst="rect">
            <a:avLst/>
          </a:prstGeom>
          <a:noFill/>
        </p:spPr>
        <p:txBody>
          <a:bodyPr wrap="none" lIns="74053" tIns="37026" rIns="74053" bIns="37026" rtlCol="0">
            <a:spAutoFit/>
          </a:bodyPr>
          <a:lstStyle/>
          <a:p>
            <a:r>
              <a:rPr lang="it-IT" sz="1500" dirty="0">
                <a:latin typeface="Arial"/>
                <a:cs typeface="Arial"/>
              </a:rPr>
              <a:t>1.0</a:t>
            </a:r>
          </a:p>
        </p:txBody>
      </p:sp>
      <p:sp>
        <p:nvSpPr>
          <p:cNvPr id="32" name="CasellaDiTesto 31"/>
          <p:cNvSpPr txBox="1"/>
          <p:nvPr/>
        </p:nvSpPr>
        <p:spPr>
          <a:xfrm>
            <a:off x="513129" y="2622814"/>
            <a:ext cx="416960" cy="305608"/>
          </a:xfrm>
          <a:prstGeom prst="rect">
            <a:avLst/>
          </a:prstGeom>
          <a:noFill/>
        </p:spPr>
        <p:txBody>
          <a:bodyPr wrap="none" lIns="74053" tIns="37026" rIns="74053" bIns="37026" rtlCol="0">
            <a:spAutoFit/>
          </a:bodyPr>
          <a:lstStyle/>
          <a:p>
            <a:r>
              <a:rPr lang="it-IT" sz="1500" dirty="0">
                <a:latin typeface="Arial"/>
                <a:cs typeface="Arial"/>
              </a:rPr>
              <a:t>0.8</a:t>
            </a:r>
          </a:p>
        </p:txBody>
      </p:sp>
      <p:sp>
        <p:nvSpPr>
          <p:cNvPr id="33" name="CasellaDiTesto 32"/>
          <p:cNvSpPr txBox="1"/>
          <p:nvPr/>
        </p:nvSpPr>
        <p:spPr>
          <a:xfrm>
            <a:off x="513129" y="2929190"/>
            <a:ext cx="416960" cy="305608"/>
          </a:xfrm>
          <a:prstGeom prst="rect">
            <a:avLst/>
          </a:prstGeom>
          <a:noFill/>
        </p:spPr>
        <p:txBody>
          <a:bodyPr wrap="none" lIns="74053" tIns="37026" rIns="74053" bIns="37026" rtlCol="0">
            <a:spAutoFit/>
          </a:bodyPr>
          <a:lstStyle/>
          <a:p>
            <a:r>
              <a:rPr lang="it-IT" sz="1500" dirty="0">
                <a:latin typeface="Arial"/>
                <a:cs typeface="Arial"/>
              </a:rPr>
              <a:t>0.6</a:t>
            </a:r>
          </a:p>
        </p:txBody>
      </p:sp>
      <p:sp>
        <p:nvSpPr>
          <p:cNvPr id="34" name="CasellaDiTesto 33"/>
          <p:cNvSpPr txBox="1"/>
          <p:nvPr/>
        </p:nvSpPr>
        <p:spPr>
          <a:xfrm>
            <a:off x="513129" y="3184505"/>
            <a:ext cx="416960" cy="305608"/>
          </a:xfrm>
          <a:prstGeom prst="rect">
            <a:avLst/>
          </a:prstGeom>
          <a:noFill/>
        </p:spPr>
        <p:txBody>
          <a:bodyPr wrap="none" lIns="74053" tIns="37026" rIns="74053" bIns="37026" rtlCol="0">
            <a:spAutoFit/>
          </a:bodyPr>
          <a:lstStyle/>
          <a:p>
            <a:r>
              <a:rPr lang="it-IT" sz="1500" dirty="0">
                <a:latin typeface="Arial"/>
                <a:cs typeface="Arial"/>
              </a:rPr>
              <a:t>0.4</a:t>
            </a:r>
          </a:p>
        </p:txBody>
      </p:sp>
      <p:sp>
        <p:nvSpPr>
          <p:cNvPr id="35" name="CasellaDiTesto 34"/>
          <p:cNvSpPr txBox="1"/>
          <p:nvPr/>
        </p:nvSpPr>
        <p:spPr>
          <a:xfrm>
            <a:off x="513129" y="3490880"/>
            <a:ext cx="416960" cy="305608"/>
          </a:xfrm>
          <a:prstGeom prst="rect">
            <a:avLst/>
          </a:prstGeom>
          <a:noFill/>
        </p:spPr>
        <p:txBody>
          <a:bodyPr wrap="none" lIns="74053" tIns="37026" rIns="74053" bIns="37026" rtlCol="0">
            <a:spAutoFit/>
          </a:bodyPr>
          <a:lstStyle/>
          <a:p>
            <a:r>
              <a:rPr lang="it-IT" sz="1500" dirty="0">
                <a:latin typeface="Arial"/>
                <a:cs typeface="Arial"/>
              </a:rPr>
              <a:t>0.2</a:t>
            </a:r>
          </a:p>
        </p:txBody>
      </p:sp>
      <p:sp>
        <p:nvSpPr>
          <p:cNvPr id="36" name="CasellaDiTesto 35"/>
          <p:cNvSpPr txBox="1"/>
          <p:nvPr/>
        </p:nvSpPr>
        <p:spPr>
          <a:xfrm>
            <a:off x="830227" y="3899383"/>
            <a:ext cx="416960" cy="305608"/>
          </a:xfrm>
          <a:prstGeom prst="rect">
            <a:avLst/>
          </a:prstGeom>
          <a:noFill/>
        </p:spPr>
        <p:txBody>
          <a:bodyPr wrap="none" lIns="74053" tIns="37026" rIns="74053" bIns="37026" rtlCol="0">
            <a:spAutoFit/>
          </a:bodyPr>
          <a:lstStyle/>
          <a:p>
            <a:r>
              <a:rPr lang="it-IT" sz="1500" dirty="0">
                <a:latin typeface="Arial"/>
                <a:cs typeface="Arial"/>
              </a:rPr>
              <a:t>1.6</a:t>
            </a:r>
          </a:p>
        </p:txBody>
      </p:sp>
      <p:sp>
        <p:nvSpPr>
          <p:cNvPr id="37" name="CasellaDiTesto 36"/>
          <p:cNvSpPr txBox="1"/>
          <p:nvPr/>
        </p:nvSpPr>
        <p:spPr>
          <a:xfrm>
            <a:off x="1971785" y="3899383"/>
            <a:ext cx="416960" cy="305608"/>
          </a:xfrm>
          <a:prstGeom prst="rect">
            <a:avLst/>
          </a:prstGeom>
          <a:noFill/>
        </p:spPr>
        <p:txBody>
          <a:bodyPr wrap="none" lIns="74053" tIns="37026" rIns="74053" bIns="37026" rtlCol="0">
            <a:spAutoFit/>
          </a:bodyPr>
          <a:lstStyle/>
          <a:p>
            <a:r>
              <a:rPr lang="it-IT" sz="1500" dirty="0">
                <a:latin typeface="Arial"/>
                <a:cs typeface="Arial"/>
              </a:rPr>
              <a:t>1.8</a:t>
            </a:r>
          </a:p>
        </p:txBody>
      </p:sp>
      <p:sp>
        <p:nvSpPr>
          <p:cNvPr id="38" name="CasellaDiTesto 37"/>
          <p:cNvSpPr txBox="1"/>
          <p:nvPr/>
        </p:nvSpPr>
        <p:spPr>
          <a:xfrm>
            <a:off x="3176763" y="3899383"/>
            <a:ext cx="416960" cy="305608"/>
          </a:xfrm>
          <a:prstGeom prst="rect">
            <a:avLst/>
          </a:prstGeom>
          <a:noFill/>
        </p:spPr>
        <p:txBody>
          <a:bodyPr wrap="none" lIns="74053" tIns="37026" rIns="74053" bIns="37026" rtlCol="0">
            <a:spAutoFit/>
          </a:bodyPr>
          <a:lstStyle/>
          <a:p>
            <a:r>
              <a:rPr lang="it-IT" sz="1500" dirty="0">
                <a:latin typeface="Arial"/>
                <a:cs typeface="Arial"/>
              </a:rPr>
              <a:t>2.0</a:t>
            </a:r>
          </a:p>
        </p:txBody>
      </p:sp>
      <p:sp>
        <p:nvSpPr>
          <p:cNvPr id="10" name="CasellaDiTesto 9"/>
          <p:cNvSpPr txBox="1"/>
          <p:nvPr/>
        </p:nvSpPr>
        <p:spPr>
          <a:xfrm>
            <a:off x="2225464" y="4052571"/>
            <a:ext cx="947447" cy="320996"/>
          </a:xfrm>
          <a:prstGeom prst="rect">
            <a:avLst/>
          </a:prstGeom>
          <a:noFill/>
        </p:spPr>
        <p:txBody>
          <a:bodyPr wrap="none" lIns="74053" tIns="37026" rIns="74053" bIns="37026" rtlCol="0">
            <a:spAutoFit/>
          </a:bodyPr>
          <a:lstStyle/>
          <a:p>
            <a:r>
              <a:rPr lang="en-US" sz="1600" dirty="0">
                <a:latin typeface="Arial"/>
                <a:cs typeface="Arial"/>
              </a:rPr>
              <a:t>W (</a:t>
            </a:r>
            <a:r>
              <a:rPr lang="en-US" sz="1600" dirty="0" err="1">
                <a:latin typeface="Arial"/>
                <a:cs typeface="Arial"/>
              </a:rPr>
              <a:t>GeV</a:t>
            </a:r>
            <a:r>
              <a:rPr lang="en-US" sz="1600" dirty="0">
                <a:latin typeface="Arial"/>
                <a:cs typeface="Arial"/>
              </a:rPr>
              <a:t>)</a:t>
            </a:r>
          </a:p>
        </p:txBody>
      </p:sp>
      <p:cxnSp>
        <p:nvCxnSpPr>
          <p:cNvPr id="40" name="Straight Connector 31"/>
          <p:cNvCxnSpPr/>
          <p:nvPr/>
        </p:nvCxnSpPr>
        <p:spPr>
          <a:xfrm>
            <a:off x="0" y="784552"/>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 name="Segnaposto piè di pagina 2"/>
          <p:cNvSpPr>
            <a:spLocks noGrp="1"/>
          </p:cNvSpPr>
          <p:nvPr>
            <p:ph type="ftr" sz="quarter" idx="11"/>
          </p:nvPr>
        </p:nvSpPr>
        <p:spPr/>
        <p:txBody>
          <a:bodyPr/>
          <a:lstStyle/>
          <a:p>
            <a:r>
              <a:rPr lang="it-IT"/>
              <a:t>NSTAR 2026 -  September 7 - 11  2026  - Annalisa D’Angelo </a:t>
            </a:r>
          </a:p>
        </p:txBody>
      </p:sp>
      <p:sp>
        <p:nvSpPr>
          <p:cNvPr id="2" name="Segnaposto numero diapositiva 1"/>
          <p:cNvSpPr>
            <a:spLocks noGrp="1"/>
          </p:cNvSpPr>
          <p:nvPr>
            <p:ph type="sldNum" sz="quarter" idx="12"/>
          </p:nvPr>
        </p:nvSpPr>
        <p:spPr/>
        <p:txBody>
          <a:bodyPr/>
          <a:lstStyle/>
          <a:p>
            <a:fld id="{E33505E3-9B21-8742-B4DC-5DD2FCC133AE}" type="slidenum">
              <a:rPr lang="it-IT" smtClean="0"/>
              <a:t>10</a:t>
            </a:fld>
            <a:endParaRPr lang="it-IT"/>
          </a:p>
        </p:txBody>
      </p:sp>
    </p:spTree>
    <p:extLst>
      <p:ext uri="{BB962C8B-B14F-4D97-AF65-F5344CB8AC3E}">
        <p14:creationId xmlns:p14="http://schemas.microsoft.com/office/powerpoint/2010/main" val="786551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mv="urn:schemas-microsoft-com:mac:vml"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olo 1"/>
          <p:cNvSpPr txBox="1">
            <a:spLocks/>
          </p:cNvSpPr>
          <p:nvPr/>
        </p:nvSpPr>
        <p:spPr>
          <a:xfrm>
            <a:off x="28511" y="-165337"/>
            <a:ext cx="9036177" cy="85725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b="1" dirty="0">
                <a:solidFill>
                  <a:srgbClr val="800000"/>
                </a:solidFill>
                <a:latin typeface="Calibri" pitchFamily="34" charset="0"/>
              </a:rPr>
              <a:t>Hybrid Baryons: Baryons with Explicit </a:t>
            </a:r>
            <a:r>
              <a:rPr lang="en-US" sz="2400" b="1" dirty="0" err="1">
                <a:solidFill>
                  <a:srgbClr val="800000"/>
                </a:solidFill>
                <a:latin typeface="Calibri" pitchFamily="34" charset="0"/>
              </a:rPr>
              <a:t>Gluonic</a:t>
            </a:r>
            <a:r>
              <a:rPr lang="en-US" sz="2400" b="1" dirty="0">
                <a:solidFill>
                  <a:srgbClr val="800000"/>
                </a:solidFill>
                <a:latin typeface="Calibri" pitchFamily="34" charset="0"/>
              </a:rPr>
              <a:t> Degrees of Freedom</a:t>
            </a:r>
            <a:endParaRPr lang="en-US" sz="2400" b="1" baseline="30000" dirty="0">
              <a:solidFill>
                <a:srgbClr val="800000"/>
              </a:solidFill>
            </a:endParaRPr>
          </a:p>
        </p:txBody>
      </p:sp>
      <p:cxnSp>
        <p:nvCxnSpPr>
          <p:cNvPr id="32" name="Straight Connector 31"/>
          <p:cNvCxnSpPr/>
          <p:nvPr/>
        </p:nvCxnSpPr>
        <p:spPr>
          <a:xfrm>
            <a:off x="-1" y="590314"/>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5" name="Rettangolo 14"/>
          <p:cNvSpPr/>
          <p:nvPr/>
        </p:nvSpPr>
        <p:spPr>
          <a:xfrm>
            <a:off x="7150100" y="1066800"/>
            <a:ext cx="1040552" cy="2032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ttangolo 5"/>
          <p:cNvSpPr/>
          <p:nvPr/>
        </p:nvSpPr>
        <p:spPr>
          <a:xfrm>
            <a:off x="4064000" y="2244387"/>
            <a:ext cx="482600" cy="357709"/>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Content Placeholder 2"/>
          <p:cNvSpPr>
            <a:spLocks noGrp="1"/>
          </p:cNvSpPr>
          <p:nvPr>
            <p:ph idx="1"/>
          </p:nvPr>
        </p:nvSpPr>
        <p:spPr>
          <a:xfrm>
            <a:off x="28512" y="705994"/>
            <a:ext cx="9036176" cy="3899873"/>
          </a:xfrm>
        </p:spPr>
        <p:txBody>
          <a:bodyPr>
            <a:noAutofit/>
          </a:bodyPr>
          <a:lstStyle/>
          <a:p>
            <a:pPr marL="0" indent="0">
              <a:buNone/>
            </a:pPr>
            <a:r>
              <a:rPr lang="en-US" sz="1800" b="1" dirty="0"/>
              <a:t>Hybrid hadrons </a:t>
            </a:r>
            <a:r>
              <a:rPr lang="en-US" sz="1800" dirty="0"/>
              <a:t>with dominant </a:t>
            </a:r>
            <a:r>
              <a:rPr lang="en-US" sz="1800" dirty="0" err="1"/>
              <a:t>gluonic</a:t>
            </a:r>
            <a:r>
              <a:rPr lang="en-US" sz="1800" dirty="0"/>
              <a:t> contributions are predicted to exist by QCD.</a:t>
            </a:r>
          </a:p>
          <a:p>
            <a:pPr marL="0" indent="0">
              <a:buNone/>
            </a:pPr>
            <a:r>
              <a:rPr lang="en-US" sz="1800" b="1" dirty="0">
                <a:solidFill>
                  <a:srgbClr val="800000"/>
                </a:solidFill>
              </a:rPr>
              <a:t>Experimentally:</a:t>
            </a:r>
          </a:p>
          <a:p>
            <a:r>
              <a:rPr lang="en-US" sz="1800" b="1" dirty="0">
                <a:solidFill>
                  <a:srgbClr val="000090"/>
                </a:solidFill>
              </a:rPr>
              <a:t>Hybrid mesons </a:t>
            </a:r>
            <a:r>
              <a:rPr lang="en-US" sz="1800" dirty="0">
                <a:solidFill>
                  <a:srgbClr val="000090"/>
                </a:solidFill>
              </a:rPr>
              <a:t>|</a:t>
            </a:r>
            <a:r>
              <a:rPr lang="en-US" sz="1800" dirty="0" err="1">
                <a:solidFill>
                  <a:srgbClr val="000090"/>
                </a:solidFill>
              </a:rPr>
              <a:t>qqg</a:t>
            </a:r>
            <a:r>
              <a:rPr lang="en-US" sz="1800" dirty="0">
                <a:solidFill>
                  <a:srgbClr val="000090"/>
                </a:solidFill>
              </a:rPr>
              <a:t>&gt; states may have exotic quantum numbers J</a:t>
            </a:r>
            <a:r>
              <a:rPr lang="en-US" sz="1800" baseline="30000" dirty="0">
                <a:solidFill>
                  <a:srgbClr val="000090"/>
                </a:solidFill>
              </a:rPr>
              <a:t>PC </a:t>
            </a:r>
            <a:r>
              <a:rPr lang="en-US" sz="1800" dirty="0">
                <a:solidFill>
                  <a:srgbClr val="000090"/>
                </a:solidFill>
              </a:rPr>
              <a:t>not available to pure      |</a:t>
            </a:r>
            <a:r>
              <a:rPr lang="en-US" sz="1800" dirty="0" err="1">
                <a:solidFill>
                  <a:srgbClr val="000090"/>
                </a:solidFill>
              </a:rPr>
              <a:t>qq</a:t>
            </a:r>
            <a:r>
              <a:rPr lang="en-US" sz="1800" dirty="0">
                <a:solidFill>
                  <a:srgbClr val="000090"/>
                </a:solidFill>
              </a:rPr>
              <a:t>&gt; states 	             0</a:t>
            </a:r>
            <a:r>
              <a:rPr lang="en-US" sz="1800" baseline="30000" dirty="0">
                <a:solidFill>
                  <a:srgbClr val="000090"/>
                </a:solidFill>
              </a:rPr>
              <a:t>-- </a:t>
            </a:r>
            <a:r>
              <a:rPr lang="en-US" sz="1800" dirty="0">
                <a:solidFill>
                  <a:srgbClr val="000090"/>
                </a:solidFill>
              </a:rPr>
              <a:t>, 1</a:t>
            </a:r>
            <a:r>
              <a:rPr lang="en-US" sz="1800" baseline="30000" dirty="0">
                <a:solidFill>
                  <a:srgbClr val="000090"/>
                </a:solidFill>
              </a:rPr>
              <a:t>-+</a:t>
            </a:r>
            <a:r>
              <a:rPr lang="en-US" sz="1800" dirty="0">
                <a:solidFill>
                  <a:srgbClr val="000090"/>
                </a:solidFill>
              </a:rPr>
              <a:t>,  </a:t>
            </a:r>
            <a:r>
              <a:rPr lang="is-IS" sz="1800" dirty="0">
                <a:solidFill>
                  <a:srgbClr val="000090"/>
                </a:solidFill>
              </a:rPr>
              <a:t>….</a:t>
            </a:r>
            <a:r>
              <a:rPr lang="en-US" sz="1800" dirty="0" err="1">
                <a:solidFill>
                  <a:srgbClr val="000090"/>
                </a:solidFill>
              </a:rPr>
              <a:t>GlueX</a:t>
            </a:r>
            <a:r>
              <a:rPr lang="en-US" sz="1800" dirty="0">
                <a:solidFill>
                  <a:srgbClr val="000090"/>
                </a:solidFill>
              </a:rPr>
              <a:t>, </a:t>
            </a:r>
            <a:r>
              <a:rPr lang="en-US" sz="1800" dirty="0" err="1">
                <a:solidFill>
                  <a:srgbClr val="000090"/>
                </a:solidFill>
              </a:rPr>
              <a:t>MesonEx</a:t>
            </a:r>
            <a:r>
              <a:rPr lang="en-US" sz="1800" dirty="0">
                <a:solidFill>
                  <a:srgbClr val="000090"/>
                </a:solidFill>
              </a:rPr>
              <a:t>, COMPASS, PANDA </a:t>
            </a:r>
            <a:r>
              <a:rPr lang="is-IS" sz="1800" dirty="0">
                <a:solidFill>
                  <a:srgbClr val="000090"/>
                </a:solidFill>
              </a:rPr>
              <a:t>….   </a:t>
            </a:r>
            <a:endParaRPr lang="en-US" sz="1800" dirty="0">
              <a:solidFill>
                <a:srgbClr val="000090"/>
              </a:solidFill>
            </a:endParaRPr>
          </a:p>
          <a:p>
            <a:pPr>
              <a:buFont typeface="Arial"/>
              <a:buChar char="•"/>
            </a:pPr>
            <a:endParaRPr lang="en-US" sz="1600" dirty="0">
              <a:solidFill>
                <a:srgbClr val="000090"/>
              </a:solidFill>
            </a:endParaRPr>
          </a:p>
          <a:p>
            <a:pPr>
              <a:buFont typeface="Arial"/>
              <a:buChar char="•"/>
            </a:pPr>
            <a:r>
              <a:rPr lang="en-US" sz="1800" b="1" dirty="0">
                <a:solidFill>
                  <a:srgbClr val="000090"/>
                </a:solidFill>
              </a:rPr>
              <a:t>Hybrid baryons  </a:t>
            </a:r>
            <a:r>
              <a:rPr lang="en-US" sz="1800" dirty="0">
                <a:solidFill>
                  <a:srgbClr val="000090"/>
                </a:solidFill>
              </a:rPr>
              <a:t>|</a:t>
            </a:r>
            <a:r>
              <a:rPr lang="en-US" sz="1800" dirty="0" err="1">
                <a:solidFill>
                  <a:srgbClr val="000090"/>
                </a:solidFill>
              </a:rPr>
              <a:t>qqqg</a:t>
            </a:r>
            <a:r>
              <a:rPr lang="en-US" sz="1800" dirty="0">
                <a:solidFill>
                  <a:srgbClr val="000090"/>
                </a:solidFill>
              </a:rPr>
              <a:t>&gt; have the same quantum numbers J</a:t>
            </a:r>
            <a:r>
              <a:rPr lang="en-US" sz="1800" baseline="30000" dirty="0">
                <a:solidFill>
                  <a:srgbClr val="000090"/>
                </a:solidFill>
              </a:rPr>
              <a:t>P</a:t>
            </a:r>
            <a:r>
              <a:rPr lang="en-US" sz="1800" dirty="0">
                <a:solidFill>
                  <a:srgbClr val="000090"/>
                </a:solidFill>
              </a:rPr>
              <a:t> as |</a:t>
            </a:r>
            <a:r>
              <a:rPr lang="en-US" sz="1800" dirty="0" err="1">
                <a:solidFill>
                  <a:srgbClr val="000090"/>
                </a:solidFill>
              </a:rPr>
              <a:t>qqq</a:t>
            </a:r>
            <a:r>
              <a:rPr lang="en-US" sz="1800" dirty="0">
                <a:solidFill>
                  <a:srgbClr val="000090"/>
                </a:solidFill>
              </a:rPr>
              <a:t>&gt;	 </a:t>
            </a:r>
          </a:p>
          <a:p>
            <a:pPr marL="0" indent="0">
              <a:buNone/>
            </a:pPr>
            <a:r>
              <a:rPr lang="en-US" sz="1800" dirty="0" err="1">
                <a:solidFill>
                  <a:srgbClr val="000090"/>
                </a:solidFill>
              </a:rPr>
              <a:t>electroproduction</a:t>
            </a:r>
            <a:r>
              <a:rPr lang="en-US" sz="1800" dirty="0">
                <a:solidFill>
                  <a:srgbClr val="000090"/>
                </a:solidFill>
              </a:rPr>
              <a:t> with CLAS12 (Hall B).   </a:t>
            </a:r>
          </a:p>
          <a:p>
            <a:pPr marL="0" indent="0">
              <a:spcBef>
                <a:spcPts val="1728"/>
              </a:spcBef>
              <a:buNone/>
            </a:pPr>
            <a:r>
              <a:rPr lang="en-US" sz="1800" b="1" dirty="0">
                <a:solidFill>
                  <a:srgbClr val="800000"/>
                </a:solidFill>
              </a:rPr>
              <a:t>Theoretical predictions:</a:t>
            </a:r>
            <a:endParaRPr lang="en-US" sz="1800" dirty="0">
              <a:solidFill>
                <a:srgbClr val="000090"/>
              </a:solidFill>
            </a:endParaRPr>
          </a:p>
          <a:p>
            <a:pPr marL="1524000" lvl="4" indent="0">
              <a:buFont typeface="Wingdings" charset="2"/>
              <a:buChar char="²"/>
            </a:pPr>
            <a:r>
              <a:rPr lang="en-US" sz="1800" dirty="0">
                <a:solidFill>
                  <a:srgbClr val="000090"/>
                </a:solidFill>
              </a:rPr>
              <a:t> MIT bag model - </a:t>
            </a:r>
            <a:r>
              <a:rPr lang="en-US" sz="1800" dirty="0"/>
              <a:t>T. Barnes and F. Close, Phys. </a:t>
            </a:r>
            <a:r>
              <a:rPr lang="en-US" sz="1800" dirty="0" err="1"/>
              <a:t>Lett</a:t>
            </a:r>
            <a:r>
              <a:rPr lang="en-US" sz="1800" dirty="0"/>
              <a:t>. 123B, 89 (1983).</a:t>
            </a:r>
          </a:p>
          <a:p>
            <a:pPr marL="1524000" lvl="4" indent="0">
              <a:buFont typeface="Wingdings" charset="2"/>
              <a:buChar char="²"/>
            </a:pPr>
            <a:r>
              <a:rPr lang="en-US" sz="1800" dirty="0">
                <a:solidFill>
                  <a:srgbClr val="000090"/>
                </a:solidFill>
              </a:rPr>
              <a:t> QCD Sum Rule - </a:t>
            </a:r>
            <a:r>
              <a:rPr lang="en-US" sz="1800" dirty="0"/>
              <a:t>L. </a:t>
            </a:r>
            <a:r>
              <a:rPr lang="en-US" sz="1800" dirty="0" err="1"/>
              <a:t>Kisslinger</a:t>
            </a:r>
            <a:r>
              <a:rPr lang="en-US" sz="1800" dirty="0"/>
              <a:t> and Z. Li, Phys. Rev. D 51, R5986 (1995).</a:t>
            </a:r>
          </a:p>
          <a:p>
            <a:pPr marL="1524000" lvl="4" indent="0">
              <a:buFont typeface="Wingdings" charset="2"/>
              <a:buChar char="²"/>
            </a:pPr>
            <a:r>
              <a:rPr lang="en-US" sz="1800" dirty="0">
                <a:solidFill>
                  <a:srgbClr val="000090"/>
                </a:solidFill>
              </a:rPr>
              <a:t> Flux Tube model - </a:t>
            </a:r>
            <a:r>
              <a:rPr lang="en-US" sz="1800" dirty="0"/>
              <a:t>S. </a:t>
            </a:r>
            <a:r>
              <a:rPr lang="en-US" sz="1800" dirty="0" err="1"/>
              <a:t>Capstick</a:t>
            </a:r>
            <a:r>
              <a:rPr lang="en-US" sz="1800" dirty="0"/>
              <a:t> and P. R. Page, Phys. Rev. C 66, 065204 </a:t>
            </a:r>
            <a:r>
              <a:rPr lang="is-IS" sz="1800" dirty="0"/>
              <a:t>(2002).</a:t>
            </a:r>
          </a:p>
          <a:p>
            <a:pPr marL="1524000" lvl="4" indent="0">
              <a:buFont typeface="Wingdings" charset="2"/>
              <a:buChar char="²"/>
            </a:pPr>
            <a:r>
              <a:rPr lang="is-IS" sz="1800" dirty="0">
                <a:solidFill>
                  <a:srgbClr val="000090"/>
                </a:solidFill>
              </a:rPr>
              <a:t> LQCD - </a:t>
            </a:r>
            <a:r>
              <a:rPr lang="en-US" sz="1800" dirty="0">
                <a:solidFill>
                  <a:srgbClr val="000000"/>
                </a:solidFill>
              </a:rPr>
              <a:t>J.J. </a:t>
            </a:r>
            <a:r>
              <a:rPr lang="en-US" sz="1800" dirty="0" err="1">
                <a:solidFill>
                  <a:srgbClr val="000000"/>
                </a:solidFill>
              </a:rPr>
              <a:t>Dudek</a:t>
            </a:r>
            <a:r>
              <a:rPr lang="en-US" sz="1800" dirty="0">
                <a:solidFill>
                  <a:srgbClr val="000000"/>
                </a:solidFill>
              </a:rPr>
              <a:t> and R.G. Edwards,  PRD85, 054016 (2012).</a:t>
            </a:r>
          </a:p>
          <a:p>
            <a:pPr lvl="4">
              <a:buFont typeface="Wingdings" charset="2"/>
              <a:buChar char="²"/>
            </a:pPr>
            <a:endParaRPr lang="en-US" sz="1800" dirty="0">
              <a:solidFill>
                <a:srgbClr val="000090"/>
              </a:solidFill>
              <a:latin typeface="Calibri" pitchFamily="34" charset="0"/>
            </a:endParaRPr>
          </a:p>
          <a:p>
            <a:pPr marL="0" indent="92047">
              <a:buNone/>
            </a:pPr>
            <a:r>
              <a:rPr lang="en-US" sz="2400" dirty="0">
                <a:solidFill>
                  <a:srgbClr val="0000FF"/>
                </a:solidFill>
                <a:latin typeface="Calibri" pitchFamily="34" charset="0"/>
              </a:rPr>
              <a:t>					</a:t>
            </a:r>
          </a:p>
        </p:txBody>
      </p:sp>
      <p:cxnSp>
        <p:nvCxnSpPr>
          <p:cNvPr id="10" name="Connettore 2 9"/>
          <p:cNvCxnSpPr/>
          <p:nvPr/>
        </p:nvCxnSpPr>
        <p:spPr bwMode="auto">
          <a:xfrm>
            <a:off x="1713206" y="1877925"/>
            <a:ext cx="634199" cy="0"/>
          </a:xfrm>
          <a:prstGeom prst="straightConnector1">
            <a:avLst/>
          </a:prstGeom>
          <a:solidFill>
            <a:schemeClr val="accent1"/>
          </a:solidFill>
          <a:ln w="38100" cap="flat" cmpd="sng" algn="ctr">
            <a:solidFill>
              <a:srgbClr val="800000"/>
            </a:solidFill>
            <a:prstDash val="solid"/>
            <a:round/>
            <a:headEnd type="none" w="med" len="med"/>
            <a:tailEnd type="arrow"/>
          </a:ln>
          <a:effectLst>
            <a:outerShdw blurRad="63500" dist="38099" dir="2700000" algn="ctr" rotWithShape="0">
              <a:schemeClr val="bg2">
                <a:alpha val="74998"/>
              </a:schemeClr>
            </a:outerShdw>
          </a:effectLst>
        </p:spPr>
      </p:cxnSp>
      <p:cxnSp>
        <p:nvCxnSpPr>
          <p:cNvPr id="11" name="Connettore 2 10"/>
          <p:cNvCxnSpPr/>
          <p:nvPr/>
        </p:nvCxnSpPr>
        <p:spPr bwMode="auto">
          <a:xfrm>
            <a:off x="7150100" y="2480719"/>
            <a:ext cx="634199" cy="0"/>
          </a:xfrm>
          <a:prstGeom prst="straightConnector1">
            <a:avLst/>
          </a:prstGeom>
          <a:solidFill>
            <a:schemeClr val="accent1"/>
          </a:solidFill>
          <a:ln w="38100" cap="flat" cmpd="sng" algn="ctr">
            <a:solidFill>
              <a:srgbClr val="800000"/>
            </a:solidFill>
            <a:prstDash val="solid"/>
            <a:round/>
            <a:headEnd type="none" w="med" len="med"/>
            <a:tailEnd type="arrow"/>
          </a:ln>
          <a:effectLst>
            <a:outerShdw blurRad="63500" dist="38099" dir="2700000" algn="ctr" rotWithShape="0">
              <a:schemeClr val="bg2">
                <a:alpha val="74998"/>
              </a:schemeClr>
            </a:outerShdw>
          </a:effectLst>
        </p:spPr>
      </p:cxnSp>
      <p:cxnSp>
        <p:nvCxnSpPr>
          <p:cNvPr id="12" name="Connettore 1 11"/>
          <p:cNvCxnSpPr/>
          <p:nvPr/>
        </p:nvCxnSpPr>
        <p:spPr bwMode="auto">
          <a:xfrm>
            <a:off x="2203389" y="1492767"/>
            <a:ext cx="144016" cy="0"/>
          </a:xfrm>
          <a:prstGeom prst="line">
            <a:avLst/>
          </a:prstGeom>
          <a:solidFill>
            <a:schemeClr val="accent1"/>
          </a:solidFill>
          <a:ln w="9525" cap="flat" cmpd="sng" algn="ctr">
            <a:solidFill>
              <a:srgbClr val="00009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6" name="Connettore 1 15"/>
          <p:cNvCxnSpPr/>
          <p:nvPr/>
        </p:nvCxnSpPr>
        <p:spPr bwMode="auto">
          <a:xfrm>
            <a:off x="671369" y="1744988"/>
            <a:ext cx="144016" cy="0"/>
          </a:xfrm>
          <a:prstGeom prst="line">
            <a:avLst/>
          </a:prstGeom>
          <a:solidFill>
            <a:schemeClr val="accent1"/>
          </a:solidFill>
          <a:ln w="9525" cap="flat" cmpd="sng" algn="ctr">
            <a:solidFill>
              <a:srgbClr val="00009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4" name="Segnaposto piè di pagina 3"/>
          <p:cNvSpPr>
            <a:spLocks noGrp="1"/>
          </p:cNvSpPr>
          <p:nvPr>
            <p:ph type="ftr" sz="quarter" idx="11"/>
          </p:nvPr>
        </p:nvSpPr>
        <p:spPr/>
        <p:txBody>
          <a:bodyPr/>
          <a:lstStyle/>
          <a:p>
            <a:r>
              <a:rPr lang="it-IT"/>
              <a:t>NSTAR 2026 -  September 7 - 11  2026  - Annalisa D’Angelo </a:t>
            </a:r>
          </a:p>
        </p:txBody>
      </p:sp>
      <p:sp>
        <p:nvSpPr>
          <p:cNvPr id="2" name="Segnaposto numero diapositiva 1"/>
          <p:cNvSpPr>
            <a:spLocks noGrp="1"/>
          </p:cNvSpPr>
          <p:nvPr>
            <p:ph type="sldNum" sz="quarter" idx="12"/>
          </p:nvPr>
        </p:nvSpPr>
        <p:spPr/>
        <p:txBody>
          <a:bodyPr/>
          <a:lstStyle/>
          <a:p>
            <a:fld id="{E33505E3-9B21-8742-B4DC-5DD2FCC133AE}" type="slidenum">
              <a:rPr lang="it-IT" smtClean="0"/>
              <a:t>11</a:t>
            </a:fld>
            <a:endParaRPr lang="it-IT"/>
          </a:p>
        </p:txBody>
      </p:sp>
    </p:spTree>
    <p:extLst>
      <p:ext uri="{BB962C8B-B14F-4D97-AF65-F5344CB8AC3E}">
        <p14:creationId xmlns:p14="http://schemas.microsoft.com/office/powerpoint/2010/main" val="2792307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6"/>
          <p:cNvPicPr>
            <a:picLocks noChangeAspect="1"/>
          </p:cNvPicPr>
          <p:nvPr/>
        </p:nvPicPr>
        <p:blipFill>
          <a:blip r:embed="rId2"/>
          <a:stretch>
            <a:fillRect/>
          </a:stretch>
        </p:blipFill>
        <p:spPr>
          <a:xfrm>
            <a:off x="1762180" y="415363"/>
            <a:ext cx="5644412" cy="3658048"/>
          </a:xfrm>
          <a:prstGeom prst="rect">
            <a:avLst/>
          </a:prstGeom>
          <a:ln>
            <a:noFill/>
          </a:ln>
          <a:effectLst/>
        </p:spPr>
      </p:pic>
      <p:sp>
        <p:nvSpPr>
          <p:cNvPr id="33" name="TextBox 21"/>
          <p:cNvSpPr txBox="1"/>
          <p:nvPr/>
        </p:nvSpPr>
        <p:spPr>
          <a:xfrm>
            <a:off x="193309" y="3852893"/>
            <a:ext cx="9185406" cy="840381"/>
          </a:xfrm>
          <a:prstGeom prst="rect">
            <a:avLst/>
          </a:prstGeom>
          <a:noFill/>
        </p:spPr>
        <p:txBody>
          <a:bodyPr wrap="square" lIns="100735" tIns="50367" rIns="100735" bIns="50367" rtlCol="0">
            <a:spAutoFit/>
          </a:bodyPr>
          <a:lstStyle/>
          <a:p>
            <a:r>
              <a:rPr lang="en-US" sz="1600" b="1" dirty="0">
                <a:solidFill>
                  <a:srgbClr val="000090"/>
                </a:solidFill>
                <a:latin typeface="+mn-lt"/>
              </a:rPr>
              <a:t>Hybrid states have same J</a:t>
            </a:r>
            <a:r>
              <a:rPr lang="en-US" sz="1600" b="1" baseline="30000" dirty="0">
                <a:solidFill>
                  <a:srgbClr val="000090"/>
                </a:solidFill>
                <a:latin typeface="+mn-lt"/>
              </a:rPr>
              <a:t>P</a:t>
            </a:r>
            <a:r>
              <a:rPr lang="en-US" sz="1600" b="1" dirty="0">
                <a:solidFill>
                  <a:srgbClr val="000090"/>
                </a:solidFill>
                <a:latin typeface="+mn-lt"/>
              </a:rPr>
              <a:t> values as </a:t>
            </a:r>
            <a:r>
              <a:rPr lang="en-US" sz="1600" b="1" dirty="0" err="1">
                <a:solidFill>
                  <a:srgbClr val="000090"/>
                </a:solidFill>
                <a:latin typeface="+mn-lt"/>
              </a:rPr>
              <a:t>qqq</a:t>
            </a:r>
            <a:r>
              <a:rPr lang="en-US" sz="1600" b="1" dirty="0">
                <a:solidFill>
                  <a:srgbClr val="000090"/>
                </a:solidFill>
                <a:latin typeface="+mn-lt"/>
              </a:rPr>
              <a:t> baryons</a:t>
            </a:r>
            <a:r>
              <a:rPr lang="en-US" sz="1600" dirty="0">
                <a:solidFill>
                  <a:srgbClr val="000090"/>
                </a:solidFill>
                <a:latin typeface="+mn-lt"/>
              </a:rPr>
              <a:t>. </a:t>
            </a:r>
            <a:r>
              <a:rPr lang="en-US" sz="1600" b="1" dirty="0">
                <a:solidFill>
                  <a:srgbClr val="000090"/>
                </a:solidFill>
                <a:latin typeface="+mn-lt"/>
              </a:rPr>
              <a:t>How to identify them?</a:t>
            </a:r>
            <a:endParaRPr lang="en-US" sz="1600" dirty="0">
              <a:solidFill>
                <a:srgbClr val="000090"/>
              </a:solidFill>
              <a:latin typeface="+mn-lt"/>
            </a:endParaRPr>
          </a:p>
          <a:p>
            <a:pPr indent="-342794">
              <a:buFont typeface="Arial"/>
              <a:buChar char="•"/>
            </a:pPr>
            <a:r>
              <a:rPr lang="en-US" sz="1600" dirty="0">
                <a:solidFill>
                  <a:srgbClr val="800000"/>
                </a:solidFill>
                <a:latin typeface="+mn-lt"/>
              </a:rPr>
              <a:t>Overpopulation of N 1/2</a:t>
            </a:r>
            <a:r>
              <a:rPr lang="en-US" sz="1600" baseline="30000" dirty="0">
                <a:solidFill>
                  <a:srgbClr val="800000"/>
                </a:solidFill>
                <a:latin typeface="+mn-lt"/>
              </a:rPr>
              <a:t>+</a:t>
            </a:r>
            <a:r>
              <a:rPr lang="en-US" sz="1600" dirty="0">
                <a:solidFill>
                  <a:srgbClr val="800000"/>
                </a:solidFill>
                <a:latin typeface="+mn-lt"/>
              </a:rPr>
              <a:t> and N 3/2</a:t>
            </a:r>
            <a:r>
              <a:rPr lang="en-US" sz="1600" baseline="30000" dirty="0">
                <a:solidFill>
                  <a:srgbClr val="800000"/>
                </a:solidFill>
                <a:latin typeface="+mn-lt"/>
              </a:rPr>
              <a:t>+</a:t>
            </a:r>
            <a:r>
              <a:rPr lang="en-US" sz="1600" dirty="0">
                <a:solidFill>
                  <a:srgbClr val="800000"/>
                </a:solidFill>
                <a:latin typeface="+mn-lt"/>
              </a:rPr>
              <a:t> states compared to QM projections. </a:t>
            </a:r>
            <a:r>
              <a:rPr lang="en-US" sz="1600" dirty="0">
                <a:solidFill>
                  <a:schemeClr val="bg1"/>
                </a:solidFill>
                <a:latin typeface="+mn-lt"/>
              </a:rPr>
              <a:t>?</a:t>
            </a:r>
          </a:p>
          <a:p>
            <a:pPr indent="-342794">
              <a:buFont typeface="Arial"/>
              <a:buChar char="•"/>
            </a:pPr>
            <a:r>
              <a:rPr lang="en-US" sz="1600" b="1" dirty="0">
                <a:latin typeface="+mn-lt"/>
              </a:rPr>
              <a:t>A</a:t>
            </a:r>
            <a:r>
              <a:rPr lang="en-US" sz="1600" b="1" baseline="-25000" dirty="0">
                <a:latin typeface="+mn-lt"/>
              </a:rPr>
              <a:t>1/2</a:t>
            </a:r>
            <a:r>
              <a:rPr lang="en-US" sz="1600" b="1" dirty="0">
                <a:latin typeface="+mn-lt"/>
              </a:rPr>
              <a:t>  (A</a:t>
            </a:r>
            <a:r>
              <a:rPr lang="en-US" sz="1600" b="1" baseline="-25000" dirty="0">
                <a:latin typeface="+mn-lt"/>
              </a:rPr>
              <a:t>3/2</a:t>
            </a:r>
            <a:r>
              <a:rPr lang="en-US" sz="1600" b="1" dirty="0">
                <a:latin typeface="+mn-lt"/>
              </a:rPr>
              <a:t>) and S</a:t>
            </a:r>
            <a:r>
              <a:rPr lang="en-US" sz="1600" b="1" baseline="-25000" dirty="0">
                <a:latin typeface="+mn-lt"/>
              </a:rPr>
              <a:t>1/2</a:t>
            </a:r>
            <a:r>
              <a:rPr lang="en-US" sz="1600" b="1" dirty="0">
                <a:latin typeface="+mn-lt"/>
              </a:rPr>
              <a:t> show different Q</a:t>
            </a:r>
            <a:r>
              <a:rPr lang="en-US" sz="1600" b="1" baseline="30000" dirty="0">
                <a:latin typeface="+mn-lt"/>
              </a:rPr>
              <a:t>2</a:t>
            </a:r>
            <a:r>
              <a:rPr lang="en-US" sz="1600" b="1" dirty="0">
                <a:latin typeface="+mn-lt"/>
              </a:rPr>
              <a:t> evolution. Can we do it?</a:t>
            </a:r>
          </a:p>
        </p:txBody>
      </p:sp>
      <p:cxnSp>
        <p:nvCxnSpPr>
          <p:cNvPr id="17" name="Straight Arrow Connector 14"/>
          <p:cNvCxnSpPr/>
          <p:nvPr/>
        </p:nvCxnSpPr>
        <p:spPr>
          <a:xfrm rot="5400000">
            <a:off x="2441077" y="2619265"/>
            <a:ext cx="1321199" cy="1373"/>
          </a:xfrm>
          <a:prstGeom prst="straightConnector1">
            <a:avLst/>
          </a:prstGeom>
          <a:ln w="28575" cap="flat" cmpd="sng" algn="ctr">
            <a:solidFill>
              <a:srgbClr val="000000"/>
            </a:solidFill>
            <a:prstDash val="solid"/>
            <a:round/>
            <a:headEnd type="arrow" w="med" len="med"/>
            <a:tailEnd type="arrow" w="med" len="med"/>
          </a:ln>
          <a:effectLst/>
        </p:spPr>
        <p:style>
          <a:lnRef idx="2">
            <a:schemeClr val="accent1"/>
          </a:lnRef>
          <a:fillRef idx="0">
            <a:schemeClr val="accent1"/>
          </a:fillRef>
          <a:effectRef idx="1">
            <a:schemeClr val="accent1"/>
          </a:effectRef>
          <a:fontRef idx="minor">
            <a:schemeClr val="tx1"/>
          </a:fontRef>
        </p:style>
      </p:cxnSp>
      <p:sp>
        <p:nvSpPr>
          <p:cNvPr id="18" name="TextBox 15"/>
          <p:cNvSpPr txBox="1"/>
          <p:nvPr/>
        </p:nvSpPr>
        <p:spPr>
          <a:xfrm>
            <a:off x="2914307" y="2668463"/>
            <a:ext cx="800219" cy="338554"/>
          </a:xfrm>
          <a:prstGeom prst="rect">
            <a:avLst/>
          </a:prstGeom>
          <a:solidFill>
            <a:schemeClr val="bg1"/>
          </a:solidFill>
          <a:ln>
            <a:solidFill>
              <a:srgbClr val="000000"/>
            </a:solidFill>
          </a:ln>
        </p:spPr>
        <p:txBody>
          <a:bodyPr wrap="none" rtlCol="0">
            <a:spAutoFit/>
          </a:bodyPr>
          <a:lstStyle/>
          <a:p>
            <a:r>
              <a:rPr lang="en-US" sz="1600" dirty="0">
                <a:solidFill>
                  <a:srgbClr val="0000FF"/>
                </a:solidFill>
                <a:latin typeface="+mn-lt"/>
              </a:rPr>
              <a:t>1.3GeV</a:t>
            </a:r>
          </a:p>
        </p:txBody>
      </p:sp>
      <p:sp>
        <p:nvSpPr>
          <p:cNvPr id="21" name="Left Brace 19"/>
          <p:cNvSpPr/>
          <p:nvPr/>
        </p:nvSpPr>
        <p:spPr>
          <a:xfrm>
            <a:off x="2316495" y="1522370"/>
            <a:ext cx="395328" cy="448657"/>
          </a:xfrm>
          <a:prstGeom prst="leftBrac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2" name="TextBox 20"/>
          <p:cNvSpPr txBox="1"/>
          <p:nvPr/>
        </p:nvSpPr>
        <p:spPr>
          <a:xfrm>
            <a:off x="1225421" y="1355474"/>
            <a:ext cx="1251317" cy="615553"/>
          </a:xfrm>
          <a:prstGeom prst="rect">
            <a:avLst/>
          </a:prstGeom>
          <a:noFill/>
        </p:spPr>
        <p:txBody>
          <a:bodyPr wrap="square" rtlCol="0">
            <a:spAutoFit/>
          </a:bodyPr>
          <a:lstStyle/>
          <a:p>
            <a:r>
              <a:rPr lang="en-US" sz="1700" dirty="0">
                <a:solidFill>
                  <a:srgbClr val="0000FF"/>
                </a:solidFill>
                <a:latin typeface="+mn-lt"/>
              </a:rPr>
              <a:t>clustered</a:t>
            </a:r>
          </a:p>
          <a:p>
            <a:r>
              <a:rPr lang="en-US" sz="1700" dirty="0">
                <a:solidFill>
                  <a:srgbClr val="0000FF"/>
                </a:solidFill>
                <a:latin typeface="+mn-lt"/>
              </a:rPr>
              <a:t>in mass</a:t>
            </a:r>
          </a:p>
        </p:txBody>
      </p:sp>
      <p:sp>
        <p:nvSpPr>
          <p:cNvPr id="23" name="TextBox 22"/>
          <p:cNvSpPr txBox="1"/>
          <p:nvPr/>
        </p:nvSpPr>
        <p:spPr>
          <a:xfrm>
            <a:off x="4277644" y="2508568"/>
            <a:ext cx="741751" cy="378717"/>
          </a:xfrm>
          <a:prstGeom prst="rect">
            <a:avLst/>
          </a:prstGeom>
          <a:solidFill>
            <a:schemeClr val="bg1"/>
          </a:solidFill>
          <a:ln>
            <a:solidFill>
              <a:srgbClr val="000000"/>
            </a:solidFill>
          </a:ln>
        </p:spPr>
        <p:txBody>
          <a:bodyPr wrap="square" lIns="100735" tIns="50367" rIns="100735" bIns="50367" rtlCol="0">
            <a:spAutoFit/>
          </a:bodyPr>
          <a:lstStyle/>
          <a:p>
            <a:r>
              <a:rPr lang="en-US" dirty="0"/>
              <a:t>LQCD </a:t>
            </a:r>
          </a:p>
        </p:txBody>
      </p:sp>
      <p:sp>
        <p:nvSpPr>
          <p:cNvPr id="24" name="Rettangolo 23"/>
          <p:cNvSpPr/>
          <p:nvPr/>
        </p:nvSpPr>
        <p:spPr>
          <a:xfrm>
            <a:off x="7554374" y="2673506"/>
            <a:ext cx="1480611" cy="1077188"/>
          </a:xfrm>
          <a:prstGeom prst="rect">
            <a:avLst/>
          </a:prstGeom>
        </p:spPr>
        <p:txBody>
          <a:bodyPr wrap="square" lIns="91412" tIns="45705" rIns="91412" bIns="45705">
            <a:spAutoFit/>
          </a:bodyPr>
          <a:lstStyle/>
          <a:p>
            <a:pPr algn="ctr"/>
            <a:r>
              <a:rPr lang="en-US" sz="1600" b="1" dirty="0">
                <a:solidFill>
                  <a:srgbClr val="800000"/>
                </a:solidFill>
                <a:latin typeface="Calibri" pitchFamily="34" charset="0"/>
              </a:rPr>
              <a:t>The nucleon mass is shifted ~300 MeV to higher masses</a:t>
            </a:r>
          </a:p>
        </p:txBody>
      </p:sp>
      <p:cxnSp>
        <p:nvCxnSpPr>
          <p:cNvPr id="25" name="Connettore 2 24"/>
          <p:cNvCxnSpPr/>
          <p:nvPr/>
        </p:nvCxnSpPr>
        <p:spPr bwMode="auto">
          <a:xfrm flipH="1">
            <a:off x="7021806" y="3425387"/>
            <a:ext cx="504056" cy="189880"/>
          </a:xfrm>
          <a:prstGeom prst="straightConnector1">
            <a:avLst/>
          </a:prstGeom>
          <a:solidFill>
            <a:schemeClr val="accent1"/>
          </a:solidFill>
          <a:ln w="9525" cap="flat" cmpd="sng" algn="ctr">
            <a:solidFill>
              <a:srgbClr val="800000"/>
            </a:solidFill>
            <a:prstDash val="solid"/>
            <a:round/>
            <a:headEnd type="none" w="med" len="med"/>
            <a:tailEnd type="arrow"/>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13" name="Titolo 1"/>
          <p:cNvSpPr txBox="1">
            <a:spLocks/>
          </p:cNvSpPr>
          <p:nvPr/>
        </p:nvSpPr>
        <p:spPr>
          <a:xfrm>
            <a:off x="28511" y="-165337"/>
            <a:ext cx="9036177" cy="85725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b="1" dirty="0">
                <a:solidFill>
                  <a:srgbClr val="000090"/>
                </a:solidFill>
              </a:rPr>
              <a:t>Hybrid Baryons in LQCD</a:t>
            </a:r>
            <a:endParaRPr lang="en-US" sz="2400" b="1" baseline="30000" dirty="0">
              <a:solidFill>
                <a:srgbClr val="800000"/>
              </a:solidFill>
            </a:endParaRPr>
          </a:p>
        </p:txBody>
      </p:sp>
      <p:cxnSp>
        <p:nvCxnSpPr>
          <p:cNvPr id="32" name="Straight Connector 31"/>
          <p:cNvCxnSpPr/>
          <p:nvPr/>
        </p:nvCxnSpPr>
        <p:spPr>
          <a:xfrm>
            <a:off x="-1" y="590314"/>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5" name="Rettangolo 14"/>
          <p:cNvSpPr/>
          <p:nvPr/>
        </p:nvSpPr>
        <p:spPr>
          <a:xfrm>
            <a:off x="7150100" y="1066800"/>
            <a:ext cx="1040552" cy="2032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TextBox 17"/>
          <p:cNvSpPr txBox="1"/>
          <p:nvPr/>
        </p:nvSpPr>
        <p:spPr>
          <a:xfrm>
            <a:off x="1225421" y="1310331"/>
            <a:ext cx="159676" cy="303382"/>
          </a:xfrm>
          <a:prstGeom prst="rect">
            <a:avLst/>
          </a:prstGeom>
          <a:noFill/>
        </p:spPr>
        <p:txBody>
          <a:bodyPr wrap="square" rtlCol="0">
            <a:spAutoFit/>
          </a:bodyPr>
          <a:lstStyle/>
          <a:p>
            <a:endParaRPr lang="en-US" dirty="0"/>
          </a:p>
        </p:txBody>
      </p:sp>
      <p:grpSp>
        <p:nvGrpSpPr>
          <p:cNvPr id="4" name="Gruppo 3"/>
          <p:cNvGrpSpPr/>
          <p:nvPr/>
        </p:nvGrpSpPr>
        <p:grpSpPr>
          <a:xfrm>
            <a:off x="7294227" y="874734"/>
            <a:ext cx="1539844" cy="1633834"/>
            <a:chOff x="7150099" y="874734"/>
            <a:chExt cx="1539844" cy="1633834"/>
          </a:xfrm>
        </p:grpSpPr>
        <p:pic>
          <p:nvPicPr>
            <p:cNvPr id="26" name="Picture 8"/>
            <p:cNvPicPr>
              <a:picLocks noChangeAspect="1"/>
            </p:cNvPicPr>
            <p:nvPr/>
          </p:nvPicPr>
          <p:blipFill>
            <a:blip r:embed="rId3"/>
            <a:stretch>
              <a:fillRect/>
            </a:stretch>
          </p:blipFill>
          <p:spPr>
            <a:xfrm>
              <a:off x="7582147" y="874734"/>
              <a:ext cx="663310" cy="349232"/>
            </a:xfrm>
            <a:prstGeom prst="rect">
              <a:avLst/>
            </a:prstGeom>
            <a:ln w="28575" cmpd="sng">
              <a:noFill/>
            </a:ln>
          </p:spPr>
        </p:pic>
        <p:pic>
          <p:nvPicPr>
            <p:cNvPr id="27" name="Picture 9"/>
            <p:cNvPicPr>
              <a:picLocks/>
            </p:cNvPicPr>
            <p:nvPr/>
          </p:nvPicPr>
          <p:blipFill>
            <a:blip r:embed="rId4"/>
            <a:stretch>
              <a:fillRect/>
            </a:stretch>
          </p:blipFill>
          <p:spPr>
            <a:xfrm>
              <a:off x="7510139" y="1882846"/>
              <a:ext cx="807508" cy="318339"/>
            </a:xfrm>
            <a:prstGeom prst="rect">
              <a:avLst/>
            </a:prstGeom>
          </p:spPr>
        </p:pic>
        <p:sp>
          <p:nvSpPr>
            <p:cNvPr id="28" name="TextBox 10"/>
            <p:cNvSpPr txBox="1"/>
            <p:nvPr/>
          </p:nvSpPr>
          <p:spPr>
            <a:xfrm>
              <a:off x="7150100" y="1130232"/>
              <a:ext cx="1539843" cy="424915"/>
            </a:xfrm>
            <a:prstGeom prst="rect">
              <a:avLst/>
            </a:prstGeom>
            <a:noFill/>
          </p:spPr>
          <p:txBody>
            <a:bodyPr wrap="none" lIns="100767" tIns="50383" rIns="100767" bIns="50383" rtlCol="0">
              <a:spAutoFit/>
            </a:bodyPr>
            <a:lstStyle/>
            <a:p>
              <a:r>
                <a:rPr lang="en-US" dirty="0"/>
                <a:t> </a:t>
              </a:r>
              <a:r>
                <a:rPr lang="en-US" sz="1800" dirty="0">
                  <a:latin typeface="+mn-lt"/>
                </a:rPr>
                <a:t>regular states</a:t>
              </a:r>
            </a:p>
          </p:txBody>
        </p:sp>
        <p:sp>
          <p:nvSpPr>
            <p:cNvPr id="29" name="TextBox 11"/>
            <p:cNvSpPr txBox="1"/>
            <p:nvPr/>
          </p:nvSpPr>
          <p:spPr>
            <a:xfrm>
              <a:off x="7150099" y="2083653"/>
              <a:ext cx="1473080" cy="424915"/>
            </a:xfrm>
            <a:prstGeom prst="rect">
              <a:avLst/>
            </a:prstGeom>
            <a:noFill/>
          </p:spPr>
          <p:txBody>
            <a:bodyPr wrap="none" lIns="100767" tIns="50383" rIns="100767" bIns="50383" rtlCol="0">
              <a:spAutoFit/>
            </a:bodyPr>
            <a:lstStyle/>
            <a:p>
              <a:r>
                <a:rPr lang="en-US" dirty="0">
                  <a:solidFill>
                    <a:srgbClr val="0000FF"/>
                  </a:solidFill>
                </a:rPr>
                <a:t> </a:t>
              </a:r>
              <a:r>
                <a:rPr lang="en-US" sz="1800" dirty="0">
                  <a:solidFill>
                    <a:srgbClr val="0000FF"/>
                  </a:solidFill>
                  <a:latin typeface="+mn-lt"/>
                </a:rPr>
                <a:t>hybrid states</a:t>
              </a:r>
            </a:p>
          </p:txBody>
        </p:sp>
      </p:grpSp>
      <p:sp>
        <p:nvSpPr>
          <p:cNvPr id="30" name="Ovale 29"/>
          <p:cNvSpPr/>
          <p:nvPr/>
        </p:nvSpPr>
        <p:spPr bwMode="auto">
          <a:xfrm>
            <a:off x="6083300" y="3684946"/>
            <a:ext cx="1154406" cy="260521"/>
          </a:xfrm>
          <a:prstGeom prst="ellipse">
            <a:avLst/>
          </a:prstGeom>
          <a:noFill/>
          <a:ln w="9525" cap="flat" cmpd="sng" algn="ctr">
            <a:solidFill>
              <a:srgbClr val="800000"/>
            </a:solidFill>
            <a:prstDash val="solid"/>
            <a:round/>
            <a:headEnd type="none" w="med" len="med"/>
            <a:tailEnd type="none" w="med" len="med"/>
          </a:ln>
          <a:effectLst/>
        </p:spPr>
        <p:txBody>
          <a:bodyPr vert="horz" wrap="square" lIns="91412" tIns="45705" rIns="91412" bIns="45705" numCol="1" rtlCol="0" anchor="t" anchorCtr="0" compatLnSpc="1">
            <a:prstTxWarp prst="textNoShape">
              <a:avLst/>
            </a:prstTxWarp>
          </a:bodyPr>
          <a:lstStyle/>
          <a:p>
            <a:pPr defTabSz="914116"/>
            <a:endParaRPr lang="it-IT" sz="400">
              <a:solidFill>
                <a:srgbClr val="800000"/>
              </a:solidFill>
            </a:endParaRPr>
          </a:p>
        </p:txBody>
      </p:sp>
      <p:sp>
        <p:nvSpPr>
          <p:cNvPr id="31" name="TextBox 12"/>
          <p:cNvSpPr txBox="1"/>
          <p:nvPr/>
        </p:nvSpPr>
        <p:spPr>
          <a:xfrm>
            <a:off x="-18612" y="580049"/>
            <a:ext cx="4309753" cy="286384"/>
          </a:xfrm>
          <a:prstGeom prst="rect">
            <a:avLst/>
          </a:prstGeom>
          <a:noFill/>
        </p:spPr>
        <p:txBody>
          <a:bodyPr wrap="square" lIns="100735" tIns="50367" rIns="100735" bIns="50367" rtlCol="0">
            <a:spAutoFit/>
          </a:bodyPr>
          <a:lstStyle/>
          <a:p>
            <a:r>
              <a:rPr lang="en-US" sz="1200" dirty="0">
                <a:solidFill>
                  <a:srgbClr val="000090"/>
                </a:solidFill>
                <a:latin typeface="+mn-lt"/>
              </a:rPr>
              <a:t>J.J. </a:t>
            </a:r>
            <a:r>
              <a:rPr lang="en-US" sz="1200" dirty="0" err="1">
                <a:solidFill>
                  <a:srgbClr val="000090"/>
                </a:solidFill>
                <a:latin typeface="+mn-lt"/>
              </a:rPr>
              <a:t>Dudek</a:t>
            </a:r>
            <a:r>
              <a:rPr lang="en-US" sz="1200" dirty="0">
                <a:solidFill>
                  <a:srgbClr val="000090"/>
                </a:solidFill>
                <a:latin typeface="+mn-lt"/>
              </a:rPr>
              <a:t> and R.G. Edwards,  PRD85, 054016 (2012)</a:t>
            </a:r>
          </a:p>
        </p:txBody>
      </p:sp>
      <p:sp>
        <p:nvSpPr>
          <p:cNvPr id="3" name="Rettangolo 2"/>
          <p:cNvSpPr/>
          <p:nvPr/>
        </p:nvSpPr>
        <p:spPr>
          <a:xfrm>
            <a:off x="7237706" y="765670"/>
            <a:ext cx="1651856" cy="1810584"/>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34" name="TextBox 18"/>
          <p:cNvSpPr txBox="1"/>
          <p:nvPr/>
        </p:nvSpPr>
        <p:spPr>
          <a:xfrm>
            <a:off x="3179992" y="3345992"/>
            <a:ext cx="313808" cy="359400"/>
          </a:xfrm>
          <a:prstGeom prst="rect">
            <a:avLst/>
          </a:prstGeom>
          <a:noFill/>
        </p:spPr>
        <p:txBody>
          <a:bodyPr wrap="none" lIns="81605" tIns="40802" rIns="81605" bIns="40802" rtlCol="0">
            <a:spAutoFit/>
          </a:bodyPr>
          <a:lstStyle/>
          <a:p>
            <a:r>
              <a:rPr lang="en-US" dirty="0"/>
              <a:t>N</a:t>
            </a:r>
          </a:p>
        </p:txBody>
      </p:sp>
      <p:sp>
        <p:nvSpPr>
          <p:cNvPr id="6" name="Segnaposto piè di pagina 5"/>
          <p:cNvSpPr>
            <a:spLocks noGrp="1"/>
          </p:cNvSpPr>
          <p:nvPr>
            <p:ph type="ftr" sz="quarter" idx="11"/>
          </p:nvPr>
        </p:nvSpPr>
        <p:spPr/>
        <p:txBody>
          <a:bodyPr/>
          <a:lstStyle/>
          <a:p>
            <a:r>
              <a:rPr lang="it-IT"/>
              <a:t>NSTAR 2026 -  September 7 - 11  2026  - Annalisa D’Angelo </a:t>
            </a:r>
          </a:p>
        </p:txBody>
      </p:sp>
      <p:sp>
        <p:nvSpPr>
          <p:cNvPr id="2" name="Segnaposto numero diapositiva 1"/>
          <p:cNvSpPr>
            <a:spLocks noGrp="1"/>
          </p:cNvSpPr>
          <p:nvPr>
            <p:ph type="sldNum" sz="quarter" idx="12"/>
          </p:nvPr>
        </p:nvSpPr>
        <p:spPr/>
        <p:txBody>
          <a:bodyPr/>
          <a:lstStyle/>
          <a:p>
            <a:fld id="{E33505E3-9B21-8742-B4DC-5DD2FCC133AE}" type="slidenum">
              <a:rPr lang="it-IT" smtClean="0"/>
              <a:t>12</a:t>
            </a:fld>
            <a:endParaRPr lang="it-IT"/>
          </a:p>
        </p:txBody>
      </p:sp>
    </p:spTree>
    <p:extLst>
      <p:ext uri="{BB962C8B-B14F-4D97-AF65-F5344CB8AC3E}">
        <p14:creationId xmlns:p14="http://schemas.microsoft.com/office/powerpoint/2010/main" val="318532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7DAF6B-FDA2-CBFC-AFF7-74FBF50E618C}"/>
            </a:ext>
          </a:extLst>
        </p:cNvPr>
        <p:cNvGrpSpPr/>
        <p:nvPr/>
      </p:nvGrpSpPr>
      <p:grpSpPr>
        <a:xfrm>
          <a:off x="0" y="0"/>
          <a:ext cx="0" cy="0"/>
          <a:chOff x="0" y="0"/>
          <a:chExt cx="0" cy="0"/>
        </a:xfrm>
      </p:grpSpPr>
      <p:sp>
        <p:nvSpPr>
          <p:cNvPr id="13" name="Titolo 1">
            <a:extLst>
              <a:ext uri="{FF2B5EF4-FFF2-40B4-BE49-F238E27FC236}">
                <a16:creationId xmlns:a16="http://schemas.microsoft.com/office/drawing/2014/main" id="{62AC3ECE-DCFF-45C5-D28B-FFF2572AB689}"/>
              </a:ext>
            </a:extLst>
          </p:cNvPr>
          <p:cNvSpPr txBox="1">
            <a:spLocks/>
          </p:cNvSpPr>
          <p:nvPr/>
        </p:nvSpPr>
        <p:spPr>
          <a:xfrm>
            <a:off x="28511" y="-165337"/>
            <a:ext cx="9036177" cy="85725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b="1" dirty="0">
                <a:solidFill>
                  <a:srgbClr val="000090"/>
                </a:solidFill>
              </a:rPr>
              <a:t>Hybrid Baryons in QCD Sum Rules and CQM</a:t>
            </a:r>
            <a:endParaRPr lang="en-US" sz="2400" b="1" baseline="30000" dirty="0">
              <a:solidFill>
                <a:srgbClr val="800000"/>
              </a:solidFill>
            </a:endParaRPr>
          </a:p>
        </p:txBody>
      </p:sp>
      <p:sp>
        <p:nvSpPr>
          <p:cNvPr id="15" name="Rettangolo 14">
            <a:extLst>
              <a:ext uri="{FF2B5EF4-FFF2-40B4-BE49-F238E27FC236}">
                <a16:creationId xmlns:a16="http://schemas.microsoft.com/office/drawing/2014/main" id="{809C16E2-3884-E763-B5FC-51797CDC5D2D}"/>
              </a:ext>
            </a:extLst>
          </p:cNvPr>
          <p:cNvSpPr/>
          <p:nvPr/>
        </p:nvSpPr>
        <p:spPr>
          <a:xfrm>
            <a:off x="7150100" y="1066800"/>
            <a:ext cx="1040552" cy="2032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Segnaposto piè di pagina 5">
            <a:extLst>
              <a:ext uri="{FF2B5EF4-FFF2-40B4-BE49-F238E27FC236}">
                <a16:creationId xmlns:a16="http://schemas.microsoft.com/office/drawing/2014/main" id="{46C1DD60-3DE2-A9EE-E78D-0C3DA86D1349}"/>
              </a:ext>
            </a:extLst>
          </p:cNvPr>
          <p:cNvSpPr>
            <a:spLocks noGrp="1"/>
          </p:cNvSpPr>
          <p:nvPr>
            <p:ph type="ftr" sz="quarter" idx="11"/>
          </p:nvPr>
        </p:nvSpPr>
        <p:spPr/>
        <p:txBody>
          <a:bodyPr/>
          <a:lstStyle/>
          <a:p>
            <a:r>
              <a:rPr lang="it-IT"/>
              <a:t>NSTAR 2026 -  September 7 - 11  2026  - Annalisa D’Angelo </a:t>
            </a:r>
          </a:p>
        </p:txBody>
      </p:sp>
      <p:sp>
        <p:nvSpPr>
          <p:cNvPr id="2" name="Segnaposto numero diapositiva 1">
            <a:extLst>
              <a:ext uri="{FF2B5EF4-FFF2-40B4-BE49-F238E27FC236}">
                <a16:creationId xmlns:a16="http://schemas.microsoft.com/office/drawing/2014/main" id="{AB68F5B7-8E99-403E-FCB6-64B52E9FEBC1}"/>
              </a:ext>
            </a:extLst>
          </p:cNvPr>
          <p:cNvSpPr>
            <a:spLocks noGrp="1"/>
          </p:cNvSpPr>
          <p:nvPr>
            <p:ph type="sldNum" sz="quarter" idx="12"/>
          </p:nvPr>
        </p:nvSpPr>
        <p:spPr/>
        <p:txBody>
          <a:bodyPr/>
          <a:lstStyle/>
          <a:p>
            <a:fld id="{E33505E3-9B21-8742-B4DC-5DD2FCC133AE}" type="slidenum">
              <a:rPr lang="it-IT" smtClean="0"/>
              <a:t>13</a:t>
            </a:fld>
            <a:endParaRPr lang="it-IT"/>
          </a:p>
        </p:txBody>
      </p:sp>
      <p:grpSp>
        <p:nvGrpSpPr>
          <p:cNvPr id="54" name="Gruppo 53">
            <a:extLst>
              <a:ext uri="{FF2B5EF4-FFF2-40B4-BE49-F238E27FC236}">
                <a16:creationId xmlns:a16="http://schemas.microsoft.com/office/drawing/2014/main" id="{02341524-ED9D-DE20-3807-C5896030351D}"/>
              </a:ext>
            </a:extLst>
          </p:cNvPr>
          <p:cNvGrpSpPr/>
          <p:nvPr/>
        </p:nvGrpSpPr>
        <p:grpSpPr>
          <a:xfrm>
            <a:off x="91024" y="1696625"/>
            <a:ext cx="8961950" cy="2846738"/>
            <a:chOff x="239421" y="1844635"/>
            <a:chExt cx="8961950" cy="2846738"/>
          </a:xfrm>
        </p:grpSpPr>
        <p:pic>
          <p:nvPicPr>
            <p:cNvPr id="19" name="Immagine 18">
              <a:extLst>
                <a:ext uri="{FF2B5EF4-FFF2-40B4-BE49-F238E27FC236}">
                  <a16:creationId xmlns:a16="http://schemas.microsoft.com/office/drawing/2014/main" id="{8448F4A4-BFDA-F41A-1493-39E599BF5134}"/>
                </a:ext>
              </a:extLst>
            </p:cNvPr>
            <p:cNvPicPr>
              <a:picLocks noChangeAspect="1"/>
            </p:cNvPicPr>
            <p:nvPr/>
          </p:nvPicPr>
          <p:blipFill>
            <a:blip r:embed="rId2"/>
            <a:stretch>
              <a:fillRect/>
            </a:stretch>
          </p:blipFill>
          <p:spPr>
            <a:xfrm>
              <a:off x="239421" y="1844635"/>
              <a:ext cx="4617801" cy="2846738"/>
            </a:xfrm>
            <a:prstGeom prst="rect">
              <a:avLst/>
            </a:prstGeom>
            <a:ln>
              <a:noFill/>
            </a:ln>
          </p:spPr>
        </p:pic>
        <p:pic>
          <p:nvPicPr>
            <p:cNvPr id="35" name="Immagine 34">
              <a:extLst>
                <a:ext uri="{FF2B5EF4-FFF2-40B4-BE49-F238E27FC236}">
                  <a16:creationId xmlns:a16="http://schemas.microsoft.com/office/drawing/2014/main" id="{BDB62AC8-FBB2-DA53-7E7C-A79D272DCE1E}"/>
                </a:ext>
              </a:extLst>
            </p:cNvPr>
            <p:cNvPicPr>
              <a:picLocks noChangeAspect="1"/>
            </p:cNvPicPr>
            <p:nvPr/>
          </p:nvPicPr>
          <p:blipFill>
            <a:blip r:embed="rId3"/>
            <a:stretch>
              <a:fillRect/>
            </a:stretch>
          </p:blipFill>
          <p:spPr>
            <a:xfrm>
              <a:off x="4624813" y="1855282"/>
              <a:ext cx="4576558" cy="2821313"/>
            </a:xfrm>
            <a:prstGeom prst="rect">
              <a:avLst/>
            </a:prstGeom>
            <a:ln>
              <a:noFill/>
            </a:ln>
          </p:spPr>
        </p:pic>
        <p:grpSp>
          <p:nvGrpSpPr>
            <p:cNvPr id="40" name="Gruppo 39">
              <a:extLst>
                <a:ext uri="{FF2B5EF4-FFF2-40B4-BE49-F238E27FC236}">
                  <a16:creationId xmlns:a16="http://schemas.microsoft.com/office/drawing/2014/main" id="{7EE80C9A-068C-6A01-80BC-A3481A5E7009}"/>
                </a:ext>
              </a:extLst>
            </p:cNvPr>
            <p:cNvGrpSpPr/>
            <p:nvPr/>
          </p:nvGrpSpPr>
          <p:grpSpPr>
            <a:xfrm>
              <a:off x="586364" y="2039887"/>
              <a:ext cx="1078418" cy="350043"/>
              <a:chOff x="586364" y="2039887"/>
              <a:chExt cx="1078418" cy="350043"/>
            </a:xfrm>
          </p:grpSpPr>
          <p:sp>
            <p:nvSpPr>
              <p:cNvPr id="39" name="Rettangolo con angoli arrotondati 38">
                <a:extLst>
                  <a:ext uri="{FF2B5EF4-FFF2-40B4-BE49-F238E27FC236}">
                    <a16:creationId xmlns:a16="http://schemas.microsoft.com/office/drawing/2014/main" id="{EABA026A-573E-BC36-18D1-B07454C657AD}"/>
                  </a:ext>
                </a:extLst>
              </p:cNvPr>
              <p:cNvSpPr/>
              <p:nvPr/>
            </p:nvSpPr>
            <p:spPr>
              <a:xfrm>
                <a:off x="586364" y="2039887"/>
                <a:ext cx="1078418" cy="350043"/>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6" name="CasellaDiTesto 35">
                <a:extLst>
                  <a:ext uri="{FF2B5EF4-FFF2-40B4-BE49-F238E27FC236}">
                    <a16:creationId xmlns:a16="http://schemas.microsoft.com/office/drawing/2014/main" id="{F1AC1E08-03C4-0180-0790-8301111B962A}"/>
                  </a:ext>
                </a:extLst>
              </p:cNvPr>
              <p:cNvSpPr txBox="1"/>
              <p:nvPr/>
            </p:nvSpPr>
            <p:spPr>
              <a:xfrm>
                <a:off x="786674" y="2061021"/>
                <a:ext cx="861706" cy="307777"/>
              </a:xfrm>
              <a:prstGeom prst="rect">
                <a:avLst/>
              </a:prstGeom>
              <a:solidFill>
                <a:schemeClr val="bg1"/>
              </a:solidFill>
              <a:ln>
                <a:noFill/>
              </a:ln>
            </p:spPr>
            <p:txBody>
              <a:bodyPr wrap="square" rtlCol="0">
                <a:spAutoFit/>
              </a:bodyPr>
              <a:lstStyle/>
              <a:p>
                <a:r>
                  <a:rPr lang="en-US" sz="700" dirty="0">
                    <a:latin typeface="Arial" panose="020B0604020202020204" pitchFamily="34" charset="0"/>
                    <a:cs typeface="Arial" panose="020B0604020202020204" pitchFamily="34" charset="0"/>
                  </a:rPr>
                  <a:t>QCD sum rules</a:t>
                </a:r>
              </a:p>
              <a:p>
                <a:r>
                  <a:rPr lang="en-US" sz="700" dirty="0">
                    <a:latin typeface="Arial" panose="020B0604020202020204" pitchFamily="34" charset="0"/>
                    <a:cs typeface="Arial" panose="020B0604020202020204" pitchFamily="34" charset="0"/>
                  </a:rPr>
                  <a:t>CQM   </a:t>
                </a:r>
              </a:p>
            </p:txBody>
          </p:sp>
          <p:sp>
            <p:nvSpPr>
              <p:cNvPr id="37" name="Rettangolo 36">
                <a:extLst>
                  <a:ext uri="{FF2B5EF4-FFF2-40B4-BE49-F238E27FC236}">
                    <a16:creationId xmlns:a16="http://schemas.microsoft.com/office/drawing/2014/main" id="{AE16E36E-629E-0658-9425-7EC6412BC997}"/>
                  </a:ext>
                </a:extLst>
              </p:cNvPr>
              <p:cNvSpPr/>
              <p:nvPr/>
            </p:nvSpPr>
            <p:spPr>
              <a:xfrm>
                <a:off x="702615" y="2126012"/>
                <a:ext cx="48690" cy="49319"/>
              </a:xfrm>
              <a:prstGeom prst="rect">
                <a:avLst/>
              </a:prstGeom>
              <a:solidFill>
                <a:srgbClr val="C00000"/>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8" name="Ovale 37">
                <a:extLst>
                  <a:ext uri="{FF2B5EF4-FFF2-40B4-BE49-F238E27FC236}">
                    <a16:creationId xmlns:a16="http://schemas.microsoft.com/office/drawing/2014/main" id="{73BF96F4-5759-A7A7-C456-87E4EB16ACFC}"/>
                  </a:ext>
                </a:extLst>
              </p:cNvPr>
              <p:cNvSpPr/>
              <p:nvPr/>
            </p:nvSpPr>
            <p:spPr>
              <a:xfrm>
                <a:off x="702616" y="2247047"/>
                <a:ext cx="48690" cy="49320"/>
              </a:xfrm>
              <a:prstGeom prst="ellipse">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1" name="Gruppo 40">
              <a:extLst>
                <a:ext uri="{FF2B5EF4-FFF2-40B4-BE49-F238E27FC236}">
                  <a16:creationId xmlns:a16="http://schemas.microsoft.com/office/drawing/2014/main" id="{E579E149-ACE4-87E2-B21E-6258B6681B6B}"/>
                </a:ext>
              </a:extLst>
            </p:cNvPr>
            <p:cNvGrpSpPr/>
            <p:nvPr/>
          </p:nvGrpSpPr>
          <p:grpSpPr>
            <a:xfrm>
              <a:off x="4955354" y="2060020"/>
              <a:ext cx="1078418" cy="350043"/>
              <a:chOff x="586364" y="2039887"/>
              <a:chExt cx="1078418" cy="350043"/>
            </a:xfrm>
          </p:grpSpPr>
          <p:sp>
            <p:nvSpPr>
              <p:cNvPr id="42" name="Rettangolo con angoli arrotondati 41">
                <a:extLst>
                  <a:ext uri="{FF2B5EF4-FFF2-40B4-BE49-F238E27FC236}">
                    <a16:creationId xmlns:a16="http://schemas.microsoft.com/office/drawing/2014/main" id="{36AF9422-7954-ECD1-C332-E0E2F9DE9C32}"/>
                  </a:ext>
                </a:extLst>
              </p:cNvPr>
              <p:cNvSpPr/>
              <p:nvPr/>
            </p:nvSpPr>
            <p:spPr>
              <a:xfrm>
                <a:off x="586364" y="2039887"/>
                <a:ext cx="1078418" cy="350043"/>
              </a:xfrm>
              <a:prstGeom prst="round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CasellaDiTesto 42">
                <a:extLst>
                  <a:ext uri="{FF2B5EF4-FFF2-40B4-BE49-F238E27FC236}">
                    <a16:creationId xmlns:a16="http://schemas.microsoft.com/office/drawing/2014/main" id="{E27206E7-9D23-DD88-A74E-5427918EF666}"/>
                  </a:ext>
                </a:extLst>
              </p:cNvPr>
              <p:cNvSpPr txBox="1"/>
              <p:nvPr/>
            </p:nvSpPr>
            <p:spPr>
              <a:xfrm>
                <a:off x="786674" y="2061021"/>
                <a:ext cx="861706" cy="307777"/>
              </a:xfrm>
              <a:prstGeom prst="rect">
                <a:avLst/>
              </a:prstGeom>
              <a:solidFill>
                <a:schemeClr val="bg1"/>
              </a:solidFill>
              <a:ln>
                <a:noFill/>
              </a:ln>
            </p:spPr>
            <p:txBody>
              <a:bodyPr wrap="square" rtlCol="0">
                <a:spAutoFit/>
              </a:bodyPr>
              <a:lstStyle/>
              <a:p>
                <a:r>
                  <a:rPr lang="en-US" sz="700" dirty="0">
                    <a:latin typeface="Arial" panose="020B0604020202020204" pitchFamily="34" charset="0"/>
                    <a:cs typeface="Arial" panose="020B0604020202020204" pitchFamily="34" charset="0"/>
                  </a:rPr>
                  <a:t>QCD sum rules</a:t>
                </a:r>
              </a:p>
              <a:p>
                <a:r>
                  <a:rPr lang="en-US" sz="700" dirty="0">
                    <a:latin typeface="Arial" panose="020B0604020202020204" pitchFamily="34" charset="0"/>
                    <a:cs typeface="Arial" panose="020B0604020202020204" pitchFamily="34" charset="0"/>
                  </a:rPr>
                  <a:t>CQM   </a:t>
                </a:r>
              </a:p>
            </p:txBody>
          </p:sp>
          <p:sp>
            <p:nvSpPr>
              <p:cNvPr id="44" name="Rettangolo 43">
                <a:extLst>
                  <a:ext uri="{FF2B5EF4-FFF2-40B4-BE49-F238E27FC236}">
                    <a16:creationId xmlns:a16="http://schemas.microsoft.com/office/drawing/2014/main" id="{71959F20-0A47-BD76-FFED-1CFC78DBE3CA}"/>
                  </a:ext>
                </a:extLst>
              </p:cNvPr>
              <p:cNvSpPr/>
              <p:nvPr/>
            </p:nvSpPr>
            <p:spPr>
              <a:xfrm>
                <a:off x="702615" y="2126012"/>
                <a:ext cx="48690" cy="49319"/>
              </a:xfrm>
              <a:prstGeom prst="rect">
                <a:avLst/>
              </a:prstGeom>
              <a:solidFill>
                <a:srgbClr val="C00000"/>
              </a:solidFill>
              <a:ln w="635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Ovale 44">
                <a:extLst>
                  <a:ext uri="{FF2B5EF4-FFF2-40B4-BE49-F238E27FC236}">
                    <a16:creationId xmlns:a16="http://schemas.microsoft.com/office/drawing/2014/main" id="{1F52794B-6DA1-B130-1F30-1ABF48314042}"/>
                  </a:ext>
                </a:extLst>
              </p:cNvPr>
              <p:cNvSpPr/>
              <p:nvPr/>
            </p:nvSpPr>
            <p:spPr>
              <a:xfrm>
                <a:off x="702616" y="2247047"/>
                <a:ext cx="48690" cy="49320"/>
              </a:xfrm>
              <a:prstGeom prst="ellipse">
                <a:avLst/>
              </a:prstGeom>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
        <p:nvSpPr>
          <p:cNvPr id="51" name="CasellaDiTesto 50">
            <a:extLst>
              <a:ext uri="{FF2B5EF4-FFF2-40B4-BE49-F238E27FC236}">
                <a16:creationId xmlns:a16="http://schemas.microsoft.com/office/drawing/2014/main" id="{D6CD29BA-8B7C-2EB3-390C-727A1DC0D1D1}"/>
              </a:ext>
            </a:extLst>
          </p:cNvPr>
          <p:cNvSpPr txBox="1"/>
          <p:nvPr/>
        </p:nvSpPr>
        <p:spPr>
          <a:xfrm>
            <a:off x="220370" y="636988"/>
            <a:ext cx="9036177" cy="1354217"/>
          </a:xfrm>
          <a:prstGeom prst="rect">
            <a:avLst/>
          </a:prstGeom>
          <a:noFill/>
          <a:ln>
            <a:noFill/>
          </a:ln>
        </p:spPr>
        <p:txBody>
          <a:bodyPr wrap="square" rtlCol="0">
            <a:spAutoFit/>
          </a:bodyPr>
          <a:lstStyle/>
          <a:p>
            <a:pPr marL="171450" indent="-171450">
              <a:buFont typeface="Arial" panose="020B0604020202020204" pitchFamily="34" charset="0"/>
              <a:buChar char="•"/>
            </a:pPr>
            <a:r>
              <a:rPr lang="en-US" sz="1600" dirty="0" err="1">
                <a:solidFill>
                  <a:srgbClr val="0070C0"/>
                </a:solidFill>
              </a:rPr>
              <a:t>qqqg</a:t>
            </a:r>
            <a:r>
              <a:rPr lang="en-US" sz="1600" dirty="0">
                <a:solidFill>
                  <a:srgbClr val="0070C0"/>
                </a:solidFill>
              </a:rPr>
              <a:t> </a:t>
            </a:r>
            <a:r>
              <a:rPr lang="en-US" sz="1600" noProof="0" dirty="0">
                <a:solidFill>
                  <a:srgbClr val="0070C0"/>
                </a:solidFill>
                <a:latin typeface="+mj-lt"/>
              </a:rPr>
              <a:t>light hybrid baryons spectra </a:t>
            </a:r>
            <a:r>
              <a:rPr lang="en-US" sz="1600" dirty="0">
                <a:solidFill>
                  <a:srgbClr val="0070C0"/>
                </a:solidFill>
                <a:latin typeface="+mj-lt"/>
              </a:rPr>
              <a:t>have been calculated within the QCD sum rules and the CQM frameworks</a:t>
            </a:r>
          </a:p>
          <a:p>
            <a:r>
              <a:rPr lang="en-US" sz="1600" dirty="0"/>
              <a:t>the lowest-lying hybrid baryon is predicted to be the positive-parity </a:t>
            </a:r>
            <a:r>
              <a:rPr lang="en-US" sz="1600" dirty="0">
                <a:solidFill>
                  <a:srgbClr val="800000"/>
                </a:solidFill>
              </a:rPr>
              <a:t>N 1/2</a:t>
            </a:r>
            <a:r>
              <a:rPr lang="en-US" sz="1600" baseline="30000" dirty="0">
                <a:solidFill>
                  <a:srgbClr val="800000"/>
                </a:solidFill>
              </a:rPr>
              <a:t>+</a:t>
            </a:r>
            <a:r>
              <a:rPr lang="en-US" sz="1600" dirty="0">
                <a:solidFill>
                  <a:srgbClr val="800000"/>
                </a:solidFill>
              </a:rPr>
              <a:t> </a:t>
            </a:r>
            <a:r>
              <a:rPr lang="en-US" sz="1600" dirty="0"/>
              <a:t> of  2.01 GeV mass decaying into conventional baryon plus meson final states: </a:t>
            </a:r>
            <a:r>
              <a:rPr lang="it-IT" sz="1600" dirty="0" err="1"/>
              <a:t>N</a:t>
            </a:r>
            <a:r>
              <a:rPr lang="it-IT" sz="1600" dirty="0"/>
              <a:t> f</a:t>
            </a:r>
            <a:r>
              <a:rPr lang="it-IT" sz="1600" baseline="-25000" dirty="0"/>
              <a:t>0</a:t>
            </a:r>
            <a:r>
              <a:rPr lang="it-IT" sz="1600" dirty="0"/>
              <a:t>(980)/a</a:t>
            </a:r>
            <a:r>
              <a:rPr lang="it-IT" sz="1600" baseline="-25000" dirty="0"/>
              <a:t>0</a:t>
            </a:r>
            <a:r>
              <a:rPr lang="it-IT" sz="1600" dirty="0"/>
              <a:t>(980), </a:t>
            </a:r>
            <a:r>
              <a:rPr lang="it-IT" sz="1600" dirty="0" err="1"/>
              <a:t>Δ</a:t>
            </a:r>
            <a:r>
              <a:rPr lang="it-IT" sz="1600" dirty="0"/>
              <a:t>(1232) π/</a:t>
            </a:r>
            <a:r>
              <a:rPr lang="it-IT" sz="1600" dirty="0" err="1"/>
              <a:t>ρ</a:t>
            </a:r>
            <a:endParaRPr lang="it-IT" sz="1600" dirty="0"/>
          </a:p>
          <a:p>
            <a:pPr marL="171450" indent="-171450">
              <a:buFont typeface="Arial" panose="020B0604020202020204" pitchFamily="34" charset="0"/>
              <a:buChar char="•"/>
            </a:pPr>
            <a:endParaRPr lang="en-US" sz="1600" dirty="0"/>
          </a:p>
        </p:txBody>
      </p:sp>
      <p:sp>
        <p:nvSpPr>
          <p:cNvPr id="55" name="CasellaDiTesto 54">
            <a:extLst>
              <a:ext uri="{FF2B5EF4-FFF2-40B4-BE49-F238E27FC236}">
                <a16:creationId xmlns:a16="http://schemas.microsoft.com/office/drawing/2014/main" id="{AD858F1E-AE6A-DC85-5F92-04ADDF48E62C}"/>
              </a:ext>
            </a:extLst>
          </p:cNvPr>
          <p:cNvSpPr txBox="1"/>
          <p:nvPr/>
        </p:nvSpPr>
        <p:spPr>
          <a:xfrm>
            <a:off x="2266039" y="3626184"/>
            <a:ext cx="2112245" cy="369332"/>
          </a:xfrm>
          <a:prstGeom prst="rect">
            <a:avLst/>
          </a:prstGeom>
          <a:noFill/>
        </p:spPr>
        <p:txBody>
          <a:bodyPr wrap="none" rtlCol="0">
            <a:spAutoFit/>
          </a:bodyPr>
          <a:lstStyle/>
          <a:p>
            <a:r>
              <a:rPr lang="en-US" dirty="0"/>
              <a:t>Positive parity states</a:t>
            </a:r>
          </a:p>
        </p:txBody>
      </p:sp>
      <p:sp>
        <p:nvSpPr>
          <p:cNvPr id="56" name="CasellaDiTesto 55">
            <a:extLst>
              <a:ext uri="{FF2B5EF4-FFF2-40B4-BE49-F238E27FC236}">
                <a16:creationId xmlns:a16="http://schemas.microsoft.com/office/drawing/2014/main" id="{7541029C-552A-DEBE-FDAA-4BE75CA01EFD}"/>
              </a:ext>
            </a:extLst>
          </p:cNvPr>
          <p:cNvSpPr txBox="1"/>
          <p:nvPr/>
        </p:nvSpPr>
        <p:spPr>
          <a:xfrm>
            <a:off x="6634193" y="3626184"/>
            <a:ext cx="2211439" cy="369332"/>
          </a:xfrm>
          <a:prstGeom prst="rect">
            <a:avLst/>
          </a:prstGeom>
          <a:noFill/>
        </p:spPr>
        <p:txBody>
          <a:bodyPr wrap="none" rtlCol="0">
            <a:spAutoFit/>
          </a:bodyPr>
          <a:lstStyle/>
          <a:p>
            <a:r>
              <a:rPr lang="en-US" dirty="0"/>
              <a:t>Negative parity states</a:t>
            </a:r>
          </a:p>
        </p:txBody>
      </p:sp>
      <p:cxnSp>
        <p:nvCxnSpPr>
          <p:cNvPr id="32" name="Straight Connector 31">
            <a:extLst>
              <a:ext uri="{FF2B5EF4-FFF2-40B4-BE49-F238E27FC236}">
                <a16:creationId xmlns:a16="http://schemas.microsoft.com/office/drawing/2014/main" id="{2C53BEC6-8F9E-C3A8-E529-2689C53BB77D}"/>
              </a:ext>
            </a:extLst>
          </p:cNvPr>
          <p:cNvCxnSpPr/>
          <p:nvPr/>
        </p:nvCxnSpPr>
        <p:spPr>
          <a:xfrm>
            <a:off x="-1" y="590314"/>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nvGrpSpPr>
          <p:cNvPr id="62" name="Gruppo 61">
            <a:extLst>
              <a:ext uri="{FF2B5EF4-FFF2-40B4-BE49-F238E27FC236}">
                <a16:creationId xmlns:a16="http://schemas.microsoft.com/office/drawing/2014/main" id="{73D33408-95FD-5839-2717-F45384DB891A}"/>
              </a:ext>
            </a:extLst>
          </p:cNvPr>
          <p:cNvGrpSpPr/>
          <p:nvPr/>
        </p:nvGrpSpPr>
        <p:grpSpPr>
          <a:xfrm>
            <a:off x="114565" y="4284995"/>
            <a:ext cx="8398100" cy="443034"/>
            <a:chOff x="464695" y="618211"/>
            <a:chExt cx="8398100" cy="443034"/>
          </a:xfrm>
        </p:grpSpPr>
        <p:sp>
          <p:nvSpPr>
            <p:cNvPr id="47" name="CasellaDiTesto 46">
              <a:extLst>
                <a:ext uri="{FF2B5EF4-FFF2-40B4-BE49-F238E27FC236}">
                  <a16:creationId xmlns:a16="http://schemas.microsoft.com/office/drawing/2014/main" id="{095D09AA-DF90-FC74-CF94-745F3826B981}"/>
                </a:ext>
              </a:extLst>
            </p:cNvPr>
            <p:cNvSpPr txBox="1"/>
            <p:nvPr/>
          </p:nvSpPr>
          <p:spPr>
            <a:xfrm>
              <a:off x="5957384" y="691913"/>
              <a:ext cx="2905411" cy="369332"/>
            </a:xfrm>
            <a:prstGeom prst="rect">
              <a:avLst/>
            </a:prstGeom>
            <a:noFill/>
          </p:spPr>
          <p:txBody>
            <a:bodyPr wrap="square">
              <a:spAutoFit/>
            </a:bodyPr>
            <a:lstStyle/>
            <a:p>
              <a:r>
                <a:rPr lang="it-IT" sz="900" dirty="0"/>
                <a:t>Joachim </a:t>
              </a:r>
              <a:r>
                <a:rPr lang="it-IT" sz="900" dirty="0" err="1"/>
                <a:t>Viseur</a:t>
              </a:r>
              <a:r>
                <a:rPr lang="it-IT" sz="900" dirty="0"/>
                <a:t> M. et al., </a:t>
              </a:r>
              <a:r>
                <a:rPr lang="it-IT" sz="900" dirty="0">
                  <a:hlinkClick r:id="rId4"/>
                </a:rPr>
                <a:t>arXiv:2606.14451</a:t>
              </a:r>
              <a:r>
                <a:rPr lang="it-IT" sz="900" dirty="0"/>
                <a:t> [</a:t>
              </a:r>
              <a:r>
                <a:rPr lang="it-IT" sz="900" dirty="0" err="1"/>
                <a:t>hep-ph</a:t>
              </a:r>
              <a:r>
                <a:rPr lang="it-IT" sz="900" dirty="0"/>
                <a:t>]</a:t>
              </a:r>
            </a:p>
            <a:p>
              <a:r>
                <a:rPr lang="it-IT" sz="900" dirty="0"/>
                <a:t> </a:t>
              </a:r>
              <a:r>
                <a:rPr lang="en-US" sz="900" i="1" noProof="0" dirty="0">
                  <a:latin typeface="Arial" panose="020B0604020202020204" pitchFamily="34" charset="0"/>
                  <a:cs typeface="Arial" panose="020B0604020202020204" pitchFamily="34" charset="0"/>
                </a:rPr>
                <a:t>Light hybrid baryons in the constituent model of QCD</a:t>
              </a:r>
              <a:endParaRPr lang="en-US" sz="900" i="1" dirty="0"/>
            </a:p>
          </p:txBody>
        </p:sp>
        <p:sp>
          <p:nvSpPr>
            <p:cNvPr id="49" name="CasellaDiTesto 48">
              <a:extLst>
                <a:ext uri="{FF2B5EF4-FFF2-40B4-BE49-F238E27FC236}">
                  <a16:creationId xmlns:a16="http://schemas.microsoft.com/office/drawing/2014/main" id="{CB7858B4-E551-9977-01E4-8947928EBA3B}"/>
                </a:ext>
              </a:extLst>
            </p:cNvPr>
            <p:cNvSpPr txBox="1"/>
            <p:nvPr/>
          </p:nvSpPr>
          <p:spPr>
            <a:xfrm>
              <a:off x="5271584" y="737216"/>
              <a:ext cx="745786" cy="307777"/>
            </a:xfrm>
            <a:prstGeom prst="rect">
              <a:avLst/>
            </a:prstGeom>
            <a:noFill/>
          </p:spPr>
          <p:txBody>
            <a:bodyPr wrap="square">
              <a:spAutoFit/>
            </a:bodyPr>
            <a:lstStyle/>
            <a:p>
              <a:r>
                <a:rPr lang="en-US" sz="1400" dirty="0">
                  <a:latin typeface="Arial" panose="020B0604020202020204" pitchFamily="34" charset="0"/>
                  <a:cs typeface="Arial" panose="020B0604020202020204" pitchFamily="34" charset="0"/>
                </a:rPr>
                <a:t>CQM </a:t>
              </a:r>
              <a:endParaRPr lang="en-US" sz="1400" dirty="0"/>
            </a:p>
          </p:txBody>
        </p:sp>
        <p:sp>
          <p:nvSpPr>
            <p:cNvPr id="50" name="Ovale 49">
              <a:extLst>
                <a:ext uri="{FF2B5EF4-FFF2-40B4-BE49-F238E27FC236}">
                  <a16:creationId xmlns:a16="http://schemas.microsoft.com/office/drawing/2014/main" id="{4789B7E7-5157-5A1E-66F8-01D7F588D099}"/>
                </a:ext>
              </a:extLst>
            </p:cNvPr>
            <p:cNvSpPr/>
            <p:nvPr/>
          </p:nvSpPr>
          <p:spPr>
            <a:xfrm>
              <a:off x="5155665" y="794143"/>
              <a:ext cx="115920" cy="117879"/>
            </a:xfrm>
            <a:prstGeom prst="ellipse">
              <a:avLst/>
            </a:pr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ttangolo 51">
              <a:extLst>
                <a:ext uri="{FF2B5EF4-FFF2-40B4-BE49-F238E27FC236}">
                  <a16:creationId xmlns:a16="http://schemas.microsoft.com/office/drawing/2014/main" id="{FD651E09-98DF-9188-AA6C-79B4C10FB663}"/>
                </a:ext>
              </a:extLst>
            </p:cNvPr>
            <p:cNvSpPr/>
            <p:nvPr/>
          </p:nvSpPr>
          <p:spPr>
            <a:xfrm>
              <a:off x="464695" y="737216"/>
              <a:ext cx="121669" cy="117223"/>
            </a:xfrm>
            <a:prstGeom prst="rect">
              <a:avLst/>
            </a:prstGeom>
            <a:solidFill>
              <a:srgbClr val="C00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CasellaDiTesto 52">
              <a:extLst>
                <a:ext uri="{FF2B5EF4-FFF2-40B4-BE49-F238E27FC236}">
                  <a16:creationId xmlns:a16="http://schemas.microsoft.com/office/drawing/2014/main" id="{95ECE1C2-FB74-97F5-A706-C52D25E491DC}"/>
                </a:ext>
              </a:extLst>
            </p:cNvPr>
            <p:cNvSpPr txBox="1"/>
            <p:nvPr/>
          </p:nvSpPr>
          <p:spPr>
            <a:xfrm>
              <a:off x="708904" y="618211"/>
              <a:ext cx="1601336" cy="307777"/>
            </a:xfrm>
            <a:prstGeom prst="rect">
              <a:avLst/>
            </a:prstGeom>
            <a:noFill/>
          </p:spPr>
          <p:txBody>
            <a:bodyPr wrap="square">
              <a:spAutoFit/>
            </a:bodyPr>
            <a:lstStyle/>
            <a:p>
              <a:r>
                <a:rPr lang="en-US" sz="1400" dirty="0">
                  <a:latin typeface="Arial" panose="020B0604020202020204" pitchFamily="34" charset="0"/>
                  <a:cs typeface="Arial" panose="020B0604020202020204" pitchFamily="34" charset="0"/>
                </a:rPr>
                <a:t>QCD Sum Rules </a:t>
              </a:r>
              <a:endParaRPr lang="en-US" sz="1400" dirty="0"/>
            </a:p>
          </p:txBody>
        </p:sp>
        <p:sp>
          <p:nvSpPr>
            <p:cNvPr id="58" name="CasellaDiTesto 57">
              <a:extLst>
                <a:ext uri="{FF2B5EF4-FFF2-40B4-BE49-F238E27FC236}">
                  <a16:creationId xmlns:a16="http://schemas.microsoft.com/office/drawing/2014/main" id="{99631941-F088-F827-B0E1-F776E544DDD7}"/>
                </a:ext>
              </a:extLst>
            </p:cNvPr>
            <p:cNvSpPr txBox="1"/>
            <p:nvPr/>
          </p:nvSpPr>
          <p:spPr>
            <a:xfrm>
              <a:off x="2246753" y="682259"/>
              <a:ext cx="2293807" cy="369332"/>
            </a:xfrm>
            <a:prstGeom prst="rect">
              <a:avLst/>
            </a:prstGeom>
            <a:noFill/>
          </p:spPr>
          <p:txBody>
            <a:bodyPr wrap="square">
              <a:spAutoFit/>
            </a:bodyPr>
            <a:lstStyle/>
            <a:p>
              <a:r>
                <a:rPr lang="it-IT" sz="900" dirty="0">
                  <a:solidFill>
                    <a:srgbClr val="231F20"/>
                  </a:solidFill>
                  <a:effectLst/>
                  <a:cs typeface="Arial" panose="020B0604020202020204" pitchFamily="34" charset="0"/>
                </a:rPr>
                <a:t>Qi-Nan Wang, et al. </a:t>
              </a:r>
              <a:r>
                <a:rPr lang="it-IT" sz="900" dirty="0">
                  <a:cs typeface="Arial" panose="020B0604020202020204" pitchFamily="34" charset="0"/>
                </a:rPr>
                <a:t>PRD 113, 014033 (2026)</a:t>
              </a:r>
            </a:p>
            <a:p>
              <a:r>
                <a:rPr lang="en-US" sz="900" i="1" noProof="0" dirty="0">
                  <a:cs typeface="Arial" panose="020B0604020202020204" pitchFamily="34" charset="0"/>
                </a:rPr>
                <a:t>Predictions of masses for light hybrid baryons</a:t>
              </a:r>
            </a:p>
          </p:txBody>
        </p:sp>
      </p:grpSp>
      <p:sp>
        <p:nvSpPr>
          <p:cNvPr id="63" name="Ovale 62">
            <a:extLst>
              <a:ext uri="{FF2B5EF4-FFF2-40B4-BE49-F238E27FC236}">
                <a16:creationId xmlns:a16="http://schemas.microsoft.com/office/drawing/2014/main" id="{EDD46551-B847-FA17-47FE-F8D2C86EA79B}"/>
              </a:ext>
            </a:extLst>
          </p:cNvPr>
          <p:cNvSpPr/>
          <p:nvPr/>
        </p:nvSpPr>
        <p:spPr>
          <a:xfrm>
            <a:off x="602908" y="3734120"/>
            <a:ext cx="497551" cy="350043"/>
          </a:xfrm>
          <a:prstGeom prst="ellipse">
            <a:avLst/>
          </a:prstGeom>
          <a:noFill/>
          <a:ln>
            <a:solidFill>
              <a:srgbClr val="C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CasellaDiTesto 64">
            <a:extLst>
              <a:ext uri="{FF2B5EF4-FFF2-40B4-BE49-F238E27FC236}">
                <a16:creationId xmlns:a16="http://schemas.microsoft.com/office/drawing/2014/main" id="{0AD94210-0806-A2D7-7BD1-0AACAE57BF92}"/>
              </a:ext>
            </a:extLst>
          </p:cNvPr>
          <p:cNvSpPr txBox="1"/>
          <p:nvPr/>
        </p:nvSpPr>
        <p:spPr>
          <a:xfrm>
            <a:off x="6277221" y="847336"/>
            <a:ext cx="4628212" cy="307777"/>
          </a:xfrm>
          <a:prstGeom prst="rect">
            <a:avLst/>
          </a:prstGeom>
          <a:noFill/>
        </p:spPr>
        <p:txBody>
          <a:bodyPr wrap="square">
            <a:spAutoFit/>
          </a:bodyPr>
          <a:lstStyle/>
          <a:p>
            <a:r>
              <a:rPr lang="en-US" sz="1400" dirty="0">
                <a:solidFill>
                  <a:srgbClr val="C00000"/>
                </a:solidFill>
                <a:cs typeface="Calibri"/>
              </a:rPr>
              <a:t>Talk by Joachin </a:t>
            </a:r>
            <a:r>
              <a:rPr lang="en-US" sz="1400" dirty="0" err="1">
                <a:solidFill>
                  <a:srgbClr val="C00000"/>
                </a:solidFill>
                <a:cs typeface="Calibri"/>
              </a:rPr>
              <a:t>Viseur</a:t>
            </a:r>
            <a:r>
              <a:rPr lang="en-US" sz="1400" dirty="0">
                <a:solidFill>
                  <a:srgbClr val="C00000"/>
                </a:solidFill>
                <a:cs typeface="Calibri"/>
              </a:rPr>
              <a:t> on Wednesday</a:t>
            </a:r>
            <a:endParaRPr lang="en-US" dirty="0"/>
          </a:p>
        </p:txBody>
      </p:sp>
    </p:spTree>
    <p:extLst>
      <p:ext uri="{BB962C8B-B14F-4D97-AF65-F5344CB8AC3E}">
        <p14:creationId xmlns:p14="http://schemas.microsoft.com/office/powerpoint/2010/main" val="288383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olo 1"/>
          <p:cNvSpPr txBox="1">
            <a:spLocks/>
          </p:cNvSpPr>
          <p:nvPr/>
        </p:nvSpPr>
        <p:spPr>
          <a:xfrm>
            <a:off x="28511" y="-165337"/>
            <a:ext cx="9036177" cy="85725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dirty="0" err="1">
                <a:solidFill>
                  <a:srgbClr val="000090"/>
                </a:solidFill>
                <a:ea typeface="ＭＳ Ｐゴシック" charset="-128"/>
              </a:rPr>
              <a:t>Electrocouplings</a:t>
            </a:r>
            <a:r>
              <a:rPr lang="en-US" sz="3200" b="1" dirty="0">
                <a:solidFill>
                  <a:srgbClr val="000090"/>
                </a:solidFill>
                <a:ea typeface="ＭＳ Ｐゴシック" charset="-128"/>
              </a:rPr>
              <a:t> of the ‘Roper’ in 2002</a:t>
            </a:r>
            <a:endParaRPr lang="en-US" sz="3200" b="1" baseline="30000" dirty="0">
              <a:solidFill>
                <a:srgbClr val="000090"/>
              </a:solidFill>
            </a:endParaRPr>
          </a:p>
        </p:txBody>
      </p:sp>
      <p:cxnSp>
        <p:nvCxnSpPr>
          <p:cNvPr id="32" name="Straight Connector 31"/>
          <p:cNvCxnSpPr/>
          <p:nvPr/>
        </p:nvCxnSpPr>
        <p:spPr>
          <a:xfrm>
            <a:off x="-1" y="590314"/>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5" name="Rettangolo 14"/>
          <p:cNvSpPr/>
          <p:nvPr/>
        </p:nvSpPr>
        <p:spPr>
          <a:xfrm>
            <a:off x="7150100" y="1066800"/>
            <a:ext cx="1040552" cy="2032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ttangolo 5"/>
          <p:cNvSpPr/>
          <p:nvPr/>
        </p:nvSpPr>
        <p:spPr>
          <a:xfrm>
            <a:off x="4064000" y="2244387"/>
            <a:ext cx="482600" cy="357709"/>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pic>
        <p:nvPicPr>
          <p:cNvPr id="14" name="Picture 20"/>
          <p:cNvPicPr>
            <a:picLocks/>
          </p:cNvPicPr>
          <p:nvPr/>
        </p:nvPicPr>
        <p:blipFill>
          <a:blip r:embed="rId2"/>
          <a:stretch>
            <a:fillRect/>
          </a:stretch>
        </p:blipFill>
        <p:spPr>
          <a:xfrm>
            <a:off x="400407" y="793874"/>
            <a:ext cx="3879493" cy="3616443"/>
          </a:xfrm>
          <a:prstGeom prst="rect">
            <a:avLst/>
          </a:prstGeom>
        </p:spPr>
      </p:pic>
      <p:sp>
        <p:nvSpPr>
          <p:cNvPr id="16" name="TextBox 21"/>
          <p:cNvSpPr txBox="1"/>
          <p:nvPr/>
        </p:nvSpPr>
        <p:spPr>
          <a:xfrm>
            <a:off x="4538611" y="1716337"/>
            <a:ext cx="3816366" cy="1794521"/>
          </a:xfrm>
          <a:prstGeom prst="rect">
            <a:avLst/>
          </a:prstGeom>
          <a:solidFill>
            <a:srgbClr val="FFFFFF"/>
          </a:solidFill>
          <a:ln>
            <a:solidFill>
              <a:schemeClr val="tx1"/>
            </a:solidFill>
          </a:ln>
        </p:spPr>
        <p:txBody>
          <a:bodyPr wrap="square" lIns="100767" tIns="50383" rIns="100767" bIns="50383" rtlCol="0">
            <a:spAutoFit/>
          </a:bodyPr>
          <a:lstStyle/>
          <a:p>
            <a:pPr algn="just"/>
            <a:r>
              <a:rPr lang="en-US" sz="2200" dirty="0">
                <a:solidFill>
                  <a:srgbClr val="000090"/>
                </a:solidFill>
                <a:latin typeface="+mn-lt"/>
              </a:rPr>
              <a:t>In 2002 Roper amplitude A</a:t>
            </a:r>
            <a:r>
              <a:rPr lang="en-US" sz="2200" baseline="-25000" dirty="0">
                <a:solidFill>
                  <a:srgbClr val="000090"/>
                </a:solidFill>
                <a:latin typeface="+mn-lt"/>
              </a:rPr>
              <a:t>1/2 </a:t>
            </a:r>
            <a:r>
              <a:rPr lang="en-US" sz="2200" dirty="0">
                <a:solidFill>
                  <a:srgbClr val="000090"/>
                </a:solidFill>
                <a:latin typeface="+mn-lt"/>
              </a:rPr>
              <a:t>measurements were more consistent with hybrid state  </a:t>
            </a:r>
          </a:p>
          <a:p>
            <a:pPr algn="just"/>
            <a:r>
              <a:rPr lang="en-US" sz="2200" dirty="0">
                <a:solidFill>
                  <a:srgbClr val="800000"/>
                </a:solidFill>
                <a:latin typeface="+mn-lt"/>
              </a:rPr>
              <a:t>but data were limited with large uncertainties.</a:t>
            </a:r>
          </a:p>
        </p:txBody>
      </p:sp>
      <p:sp>
        <p:nvSpPr>
          <p:cNvPr id="17" name="Rectangle 24"/>
          <p:cNvSpPr/>
          <p:nvPr/>
        </p:nvSpPr>
        <p:spPr bwMode="auto">
          <a:xfrm>
            <a:off x="3670300" y="1862666"/>
            <a:ext cx="533400" cy="308337"/>
          </a:xfrm>
          <a:prstGeom prst="rect">
            <a:avLst/>
          </a:prstGeom>
          <a:noFill/>
          <a:ln w="9525" cap="flat" cmpd="sng" algn="ctr">
            <a:solidFill>
              <a:srgbClr val="FF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100767" tIns="50383" rIns="100767" bIns="50383" numCol="1" rtlCol="0" anchor="t" anchorCtr="0" compatLnSpc="1">
            <a:prstTxWarp prst="textNoShape">
              <a:avLst/>
            </a:prstTxWarp>
          </a:bodyPr>
          <a:lstStyle/>
          <a:p>
            <a:pPr defTabSz="1007669"/>
            <a:endParaRPr lang="en-US" sz="400">
              <a:solidFill>
                <a:srgbClr val="800000"/>
              </a:solidFill>
            </a:endParaRPr>
          </a:p>
        </p:txBody>
      </p:sp>
      <p:sp>
        <p:nvSpPr>
          <p:cNvPr id="22" name="CasellaDiTesto 21"/>
          <p:cNvSpPr txBox="1"/>
          <p:nvPr/>
        </p:nvSpPr>
        <p:spPr>
          <a:xfrm>
            <a:off x="6358467" y="755134"/>
            <a:ext cx="1358327" cy="369332"/>
          </a:xfrm>
          <a:prstGeom prst="rect">
            <a:avLst/>
          </a:prstGeom>
          <a:noFill/>
        </p:spPr>
        <p:txBody>
          <a:bodyPr wrap="none" rtlCol="0">
            <a:spAutoFit/>
          </a:bodyPr>
          <a:lstStyle/>
          <a:p>
            <a:r>
              <a:rPr lang="it-IT" b="1" dirty="0" err="1">
                <a:solidFill>
                  <a:srgbClr val="000090"/>
                </a:solidFill>
              </a:rPr>
              <a:t>N</a:t>
            </a:r>
            <a:r>
              <a:rPr lang="it-IT" b="1" dirty="0">
                <a:solidFill>
                  <a:srgbClr val="000090"/>
                </a:solidFill>
              </a:rPr>
              <a:t>(1440)1/2</a:t>
            </a:r>
            <a:r>
              <a:rPr lang="it-IT" b="1" baseline="30000" dirty="0">
                <a:solidFill>
                  <a:srgbClr val="000090"/>
                </a:solidFill>
              </a:rPr>
              <a:t>+</a:t>
            </a:r>
            <a:endParaRPr lang="it-IT" b="1" dirty="0">
              <a:solidFill>
                <a:srgbClr val="000090"/>
              </a:solidFill>
            </a:endParaRPr>
          </a:p>
        </p:txBody>
      </p:sp>
      <p:cxnSp>
        <p:nvCxnSpPr>
          <p:cNvPr id="23" name="Connettore 2 22"/>
          <p:cNvCxnSpPr/>
          <p:nvPr/>
        </p:nvCxnSpPr>
        <p:spPr>
          <a:xfrm>
            <a:off x="5960534" y="507247"/>
            <a:ext cx="397933" cy="374887"/>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8" name="Rettangolo 17"/>
          <p:cNvSpPr/>
          <p:nvPr/>
        </p:nvSpPr>
        <p:spPr>
          <a:xfrm>
            <a:off x="171127" y="4397677"/>
            <a:ext cx="9071599" cy="351738"/>
          </a:xfrm>
          <a:prstGeom prst="rect">
            <a:avLst/>
          </a:prstGeom>
          <a:noFill/>
          <a:ln>
            <a:noFill/>
          </a:ln>
        </p:spPr>
        <p:txBody>
          <a:bodyPr wrap="square" lIns="74018" tIns="37008" rIns="74018" bIns="37008">
            <a:spAutoFit/>
          </a:bodyPr>
          <a:lstStyle/>
          <a:p>
            <a:pPr algn="ctr" defTabSz="740294"/>
            <a:r>
              <a:rPr lang="en-US" dirty="0">
                <a:solidFill>
                  <a:srgbClr val="000000"/>
                </a:solidFill>
              </a:rPr>
              <a:t>Lowest mass hybrid baryon should be J</a:t>
            </a:r>
            <a:r>
              <a:rPr lang="en-US" baseline="30000" dirty="0">
                <a:solidFill>
                  <a:srgbClr val="000000"/>
                </a:solidFill>
              </a:rPr>
              <a:t>P </a:t>
            </a:r>
            <a:r>
              <a:rPr lang="en-US" dirty="0">
                <a:solidFill>
                  <a:srgbClr val="000000"/>
                </a:solidFill>
              </a:rPr>
              <a:t>=1/2</a:t>
            </a:r>
            <a:r>
              <a:rPr lang="en-US" baseline="30000" dirty="0">
                <a:solidFill>
                  <a:srgbClr val="000000"/>
                </a:solidFill>
              </a:rPr>
              <a:t>+</a:t>
            </a:r>
            <a:r>
              <a:rPr lang="en-US" dirty="0">
                <a:solidFill>
                  <a:srgbClr val="000000"/>
                </a:solidFill>
              </a:rPr>
              <a:t> (same as Roper)</a:t>
            </a:r>
            <a:endParaRPr lang="en-US" baseline="30000" dirty="0">
              <a:solidFill>
                <a:srgbClr val="000000"/>
              </a:solidFill>
            </a:endParaRPr>
          </a:p>
        </p:txBody>
      </p:sp>
      <p:sp>
        <p:nvSpPr>
          <p:cNvPr id="4" name="Segnaposto piè di pagina 3"/>
          <p:cNvSpPr>
            <a:spLocks noGrp="1"/>
          </p:cNvSpPr>
          <p:nvPr>
            <p:ph type="ftr" sz="quarter" idx="11"/>
          </p:nvPr>
        </p:nvSpPr>
        <p:spPr/>
        <p:txBody>
          <a:bodyPr/>
          <a:lstStyle/>
          <a:p>
            <a:r>
              <a:rPr lang="it-IT"/>
              <a:t>NSTAR 2026 -  September 7 - 11  2026  - Annalisa D’Angelo </a:t>
            </a:r>
          </a:p>
        </p:txBody>
      </p:sp>
      <p:sp>
        <p:nvSpPr>
          <p:cNvPr id="2" name="Segnaposto numero diapositiva 1"/>
          <p:cNvSpPr>
            <a:spLocks noGrp="1"/>
          </p:cNvSpPr>
          <p:nvPr>
            <p:ph type="sldNum" sz="quarter" idx="12"/>
          </p:nvPr>
        </p:nvSpPr>
        <p:spPr/>
        <p:txBody>
          <a:bodyPr/>
          <a:lstStyle/>
          <a:p>
            <a:fld id="{E33505E3-9B21-8742-B4DC-5DD2FCC133AE}" type="slidenum">
              <a:rPr lang="it-IT" smtClean="0"/>
              <a:t>14</a:t>
            </a:fld>
            <a:endParaRPr lang="it-IT"/>
          </a:p>
        </p:txBody>
      </p:sp>
    </p:spTree>
    <p:extLst>
      <p:ext uri="{BB962C8B-B14F-4D97-AF65-F5344CB8AC3E}">
        <p14:creationId xmlns:p14="http://schemas.microsoft.com/office/powerpoint/2010/main" val="3222629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3219" y="167376"/>
            <a:ext cx="8229600" cy="541136"/>
          </a:xfrm>
        </p:spPr>
        <p:txBody>
          <a:bodyPr>
            <a:normAutofit fontScale="90000"/>
          </a:bodyPr>
          <a:lstStyle/>
          <a:p>
            <a:r>
              <a:rPr lang="en-US" sz="3600" b="1" dirty="0">
                <a:solidFill>
                  <a:srgbClr val="000090"/>
                </a:solidFill>
                <a:latin typeface="+mn-lt"/>
                <a:cs typeface="Arial"/>
              </a:rPr>
              <a:t>Separating q</a:t>
            </a:r>
            <a:r>
              <a:rPr lang="en-US" sz="3600" b="1" baseline="30000" dirty="0">
                <a:solidFill>
                  <a:srgbClr val="000090"/>
                </a:solidFill>
                <a:latin typeface="+mn-lt"/>
                <a:cs typeface="Arial"/>
              </a:rPr>
              <a:t>3</a:t>
            </a:r>
            <a:r>
              <a:rPr lang="en-US" sz="3600" b="1" dirty="0">
                <a:solidFill>
                  <a:srgbClr val="FF0000"/>
                </a:solidFill>
                <a:latin typeface="+mn-lt"/>
                <a:cs typeface="Arial"/>
              </a:rPr>
              <a:t>g</a:t>
            </a:r>
            <a:r>
              <a:rPr lang="en-US" sz="3600" b="1" dirty="0">
                <a:solidFill>
                  <a:srgbClr val="000090"/>
                </a:solidFill>
                <a:latin typeface="+mn-lt"/>
                <a:cs typeface="Arial"/>
              </a:rPr>
              <a:t> from q</a:t>
            </a:r>
            <a:r>
              <a:rPr lang="en-US" sz="3600" b="1" baseline="30000" dirty="0">
                <a:solidFill>
                  <a:srgbClr val="000090"/>
                </a:solidFill>
                <a:latin typeface="+mn-lt"/>
                <a:cs typeface="Arial"/>
              </a:rPr>
              <a:t>3</a:t>
            </a:r>
            <a:r>
              <a:rPr lang="en-US" sz="3600" b="1" dirty="0">
                <a:solidFill>
                  <a:srgbClr val="000090"/>
                </a:solidFill>
                <a:latin typeface="+mn-lt"/>
                <a:cs typeface="Arial"/>
              </a:rPr>
              <a:t> States?</a:t>
            </a:r>
            <a:r>
              <a:rPr lang="en-US" sz="2900" b="1" dirty="0">
                <a:solidFill>
                  <a:srgbClr val="000090"/>
                </a:solidFill>
                <a:latin typeface="+mn-lt"/>
                <a:cs typeface="Arial"/>
              </a:rPr>
              <a:t> </a:t>
            </a:r>
            <a:br>
              <a:rPr lang="en-US" sz="2900" b="1" dirty="0">
                <a:solidFill>
                  <a:srgbClr val="000090"/>
                </a:solidFill>
                <a:latin typeface="+mn-lt"/>
                <a:cs typeface="Arial"/>
              </a:rPr>
            </a:br>
            <a:endParaRPr lang="en-US" sz="2900" b="1" dirty="0">
              <a:solidFill>
                <a:srgbClr val="800000"/>
              </a:solidFill>
              <a:latin typeface="+mn-lt"/>
              <a:cs typeface="Arial"/>
            </a:endParaRPr>
          </a:p>
        </p:txBody>
      </p:sp>
      <p:cxnSp>
        <p:nvCxnSpPr>
          <p:cNvPr id="18" name="Straight Connector 31"/>
          <p:cNvCxnSpPr/>
          <p:nvPr/>
        </p:nvCxnSpPr>
        <p:spPr>
          <a:xfrm>
            <a:off x="0" y="561990"/>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grpSp>
        <p:nvGrpSpPr>
          <p:cNvPr id="4" name="Group 19"/>
          <p:cNvGrpSpPr>
            <a:grpSpLocks noChangeAspect="1"/>
          </p:cNvGrpSpPr>
          <p:nvPr/>
        </p:nvGrpSpPr>
        <p:grpSpPr>
          <a:xfrm>
            <a:off x="4863318" y="1165838"/>
            <a:ext cx="3209045" cy="2655549"/>
            <a:chOff x="3747542" y="1863079"/>
            <a:chExt cx="2790475" cy="3078897"/>
          </a:xfrm>
        </p:grpSpPr>
        <p:pic>
          <p:nvPicPr>
            <p:cNvPr id="32" name="Picture 21"/>
            <p:cNvPicPr>
              <a:picLocks noChangeAspect="1"/>
            </p:cNvPicPr>
            <p:nvPr/>
          </p:nvPicPr>
          <p:blipFill>
            <a:blip r:embed="rId3"/>
            <a:stretch>
              <a:fillRect/>
            </a:stretch>
          </p:blipFill>
          <p:spPr>
            <a:xfrm>
              <a:off x="3747542" y="1863079"/>
              <a:ext cx="2790475" cy="3078897"/>
            </a:xfrm>
            <a:prstGeom prst="rect">
              <a:avLst/>
            </a:prstGeom>
          </p:spPr>
        </p:pic>
        <p:sp>
          <p:nvSpPr>
            <p:cNvPr id="56" name="TextBox 55"/>
            <p:cNvSpPr txBox="1"/>
            <p:nvPr/>
          </p:nvSpPr>
          <p:spPr>
            <a:xfrm>
              <a:off x="3937804" y="3497083"/>
              <a:ext cx="338961" cy="321071"/>
            </a:xfrm>
            <a:prstGeom prst="rect">
              <a:avLst/>
            </a:prstGeom>
            <a:solidFill>
              <a:srgbClr val="FFFFFF"/>
            </a:solidFill>
            <a:ln>
              <a:solidFill>
                <a:srgbClr val="FFFFFF"/>
              </a:solidFill>
            </a:ln>
          </p:spPr>
          <p:txBody>
            <a:bodyPr wrap="none" lIns="91368" tIns="45683" rIns="91368" bIns="45683" rtlCol="0">
              <a:spAutoFit/>
            </a:bodyPr>
            <a:lstStyle/>
            <a:p>
              <a:pPr defTabSz="740294"/>
              <a:r>
                <a:rPr lang="en-US" sz="1200" dirty="0">
                  <a:solidFill>
                    <a:srgbClr val="000000"/>
                  </a:solidFill>
                </a:rPr>
                <a:t>q</a:t>
              </a:r>
              <a:r>
                <a:rPr lang="en-US" sz="1200" baseline="30000" dirty="0">
                  <a:solidFill>
                    <a:srgbClr val="000000"/>
                  </a:solidFill>
                </a:rPr>
                <a:t>3</a:t>
              </a:r>
              <a:r>
                <a:rPr lang="en-US" sz="1200" dirty="0">
                  <a:solidFill>
                    <a:srgbClr val="FF0000"/>
                  </a:solidFill>
                </a:rPr>
                <a:t>g</a:t>
              </a:r>
            </a:p>
          </p:txBody>
        </p:sp>
        <p:sp>
          <p:nvSpPr>
            <p:cNvPr id="39" name="TextBox 53"/>
            <p:cNvSpPr txBox="1"/>
            <p:nvPr/>
          </p:nvSpPr>
          <p:spPr>
            <a:xfrm>
              <a:off x="5079361" y="2952415"/>
              <a:ext cx="275973" cy="321071"/>
            </a:xfrm>
            <a:prstGeom prst="rect">
              <a:avLst/>
            </a:prstGeom>
            <a:solidFill>
              <a:srgbClr val="FFFFFF"/>
            </a:solidFill>
            <a:ln>
              <a:solidFill>
                <a:srgbClr val="FFFFFF"/>
              </a:solidFill>
            </a:ln>
          </p:spPr>
          <p:txBody>
            <a:bodyPr wrap="none" lIns="91368" tIns="45683" rIns="91368" bIns="45683" rtlCol="0">
              <a:spAutoFit/>
            </a:bodyPr>
            <a:lstStyle/>
            <a:p>
              <a:pPr defTabSz="740294"/>
              <a:r>
                <a:rPr lang="en-US" sz="1200" dirty="0">
                  <a:solidFill>
                    <a:srgbClr val="000000"/>
                  </a:solidFill>
                </a:rPr>
                <a:t>q</a:t>
              </a:r>
              <a:r>
                <a:rPr lang="en-US" sz="1200" baseline="30000" dirty="0">
                  <a:solidFill>
                    <a:srgbClr val="000000"/>
                  </a:solidFill>
                </a:rPr>
                <a:t>3</a:t>
              </a:r>
              <a:endParaRPr lang="en-US" sz="1200" dirty="0">
                <a:solidFill>
                  <a:srgbClr val="FF0000"/>
                </a:solidFill>
              </a:endParaRPr>
            </a:p>
          </p:txBody>
        </p:sp>
      </p:grpSp>
      <p:grpSp>
        <p:nvGrpSpPr>
          <p:cNvPr id="5" name="Group 18"/>
          <p:cNvGrpSpPr>
            <a:grpSpLocks noChangeAspect="1"/>
          </p:cNvGrpSpPr>
          <p:nvPr/>
        </p:nvGrpSpPr>
        <p:grpSpPr>
          <a:xfrm>
            <a:off x="734589" y="1174742"/>
            <a:ext cx="3193277" cy="2642500"/>
            <a:chOff x="509062" y="1886814"/>
            <a:chExt cx="2776763" cy="3063768"/>
          </a:xfrm>
        </p:grpSpPr>
        <p:pic>
          <p:nvPicPr>
            <p:cNvPr id="31" name="Picture 7"/>
            <p:cNvPicPr>
              <a:picLocks noChangeAspect="1"/>
            </p:cNvPicPr>
            <p:nvPr/>
          </p:nvPicPr>
          <p:blipFill>
            <a:blip r:embed="rId4">
              <a:alphaModFix/>
            </a:blip>
            <a:stretch>
              <a:fillRect/>
            </a:stretch>
          </p:blipFill>
          <p:spPr>
            <a:xfrm>
              <a:off x="509062" y="1886814"/>
              <a:ext cx="2776763" cy="3063768"/>
            </a:xfrm>
            <a:prstGeom prst="rect">
              <a:avLst/>
            </a:prstGeom>
          </p:spPr>
        </p:pic>
        <p:sp>
          <p:nvSpPr>
            <p:cNvPr id="54" name="TextBox 53"/>
            <p:cNvSpPr txBox="1"/>
            <p:nvPr/>
          </p:nvSpPr>
          <p:spPr>
            <a:xfrm>
              <a:off x="1622233" y="3148528"/>
              <a:ext cx="338961" cy="321071"/>
            </a:xfrm>
            <a:prstGeom prst="rect">
              <a:avLst/>
            </a:prstGeom>
            <a:solidFill>
              <a:srgbClr val="FFFFFF"/>
            </a:solidFill>
            <a:ln>
              <a:solidFill>
                <a:srgbClr val="FFFFFF"/>
              </a:solidFill>
            </a:ln>
          </p:spPr>
          <p:txBody>
            <a:bodyPr wrap="none" lIns="91368" tIns="45683" rIns="91368" bIns="45683" rtlCol="0">
              <a:spAutoFit/>
            </a:bodyPr>
            <a:lstStyle/>
            <a:p>
              <a:pPr defTabSz="740294"/>
              <a:r>
                <a:rPr lang="en-US" sz="1200" dirty="0">
                  <a:solidFill>
                    <a:srgbClr val="000000"/>
                  </a:solidFill>
                </a:rPr>
                <a:t>q</a:t>
              </a:r>
              <a:r>
                <a:rPr lang="en-US" sz="1200" baseline="30000" dirty="0">
                  <a:solidFill>
                    <a:srgbClr val="000000"/>
                  </a:solidFill>
                </a:rPr>
                <a:t>3</a:t>
              </a:r>
              <a:r>
                <a:rPr lang="en-US" sz="1200" dirty="0">
                  <a:solidFill>
                    <a:srgbClr val="FF0000"/>
                  </a:solidFill>
                </a:rPr>
                <a:t>g</a:t>
              </a:r>
            </a:p>
          </p:txBody>
        </p:sp>
        <p:sp>
          <p:nvSpPr>
            <p:cNvPr id="38" name="TextBox 53"/>
            <p:cNvSpPr txBox="1"/>
            <p:nvPr/>
          </p:nvSpPr>
          <p:spPr>
            <a:xfrm>
              <a:off x="2288887" y="2271576"/>
              <a:ext cx="275973" cy="321071"/>
            </a:xfrm>
            <a:prstGeom prst="rect">
              <a:avLst/>
            </a:prstGeom>
            <a:solidFill>
              <a:srgbClr val="FFFFFF"/>
            </a:solidFill>
            <a:ln>
              <a:solidFill>
                <a:srgbClr val="FFFFFF"/>
              </a:solidFill>
            </a:ln>
          </p:spPr>
          <p:txBody>
            <a:bodyPr wrap="none" lIns="91368" tIns="45683" rIns="91368" bIns="45683" rtlCol="0">
              <a:spAutoFit/>
            </a:bodyPr>
            <a:lstStyle/>
            <a:p>
              <a:pPr defTabSz="740294"/>
              <a:r>
                <a:rPr lang="en-US" sz="1200" dirty="0">
                  <a:solidFill>
                    <a:srgbClr val="000000"/>
                  </a:solidFill>
                </a:rPr>
                <a:t>q</a:t>
              </a:r>
              <a:r>
                <a:rPr lang="en-US" sz="1200" baseline="30000" dirty="0">
                  <a:solidFill>
                    <a:srgbClr val="000000"/>
                  </a:solidFill>
                </a:rPr>
                <a:t>3</a:t>
              </a:r>
              <a:endParaRPr lang="en-US" sz="1200" dirty="0">
                <a:solidFill>
                  <a:srgbClr val="FF0000"/>
                </a:solidFill>
              </a:endParaRPr>
            </a:p>
          </p:txBody>
        </p:sp>
        <p:sp>
          <p:nvSpPr>
            <p:cNvPr id="33" name="TextBox 8"/>
            <p:cNvSpPr txBox="1"/>
            <p:nvPr/>
          </p:nvSpPr>
          <p:spPr>
            <a:xfrm>
              <a:off x="998660" y="3934176"/>
              <a:ext cx="302288" cy="346856"/>
            </a:xfrm>
            <a:prstGeom prst="rect">
              <a:avLst/>
            </a:prstGeom>
            <a:noFill/>
          </p:spPr>
          <p:txBody>
            <a:bodyPr wrap="none" lIns="82912" tIns="41455" rIns="82912" bIns="41455" rtlCol="0">
              <a:spAutoFit/>
            </a:bodyPr>
            <a:lstStyle/>
            <a:p>
              <a:pPr defTabSz="740294"/>
              <a:r>
                <a:rPr lang="en-US" sz="1400" i="1" dirty="0">
                  <a:solidFill>
                    <a:srgbClr val="000000"/>
                  </a:solidFill>
                </a:rPr>
                <a:t>q</a:t>
              </a:r>
              <a:r>
                <a:rPr lang="en-US" sz="1400" i="1" baseline="30000" dirty="0">
                  <a:solidFill>
                    <a:srgbClr val="000000"/>
                  </a:solidFill>
                </a:rPr>
                <a:t>3</a:t>
              </a:r>
            </a:p>
          </p:txBody>
        </p:sp>
        <p:sp>
          <p:nvSpPr>
            <p:cNvPr id="35" name="Left Brace 9"/>
            <p:cNvSpPr>
              <a:spLocks noChangeAspect="1"/>
            </p:cNvSpPr>
            <p:nvPr/>
          </p:nvSpPr>
          <p:spPr>
            <a:xfrm>
              <a:off x="1274166" y="3973674"/>
              <a:ext cx="189256" cy="258177"/>
            </a:xfrm>
            <a:prstGeom prst="leftBrac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lIns="82912" tIns="41455" rIns="82912" bIns="41455" rtlCol="0" anchor="ctr"/>
            <a:lstStyle/>
            <a:p>
              <a:pPr algn="ctr" defTabSz="740294"/>
              <a:endParaRPr lang="en-US" dirty="0">
                <a:solidFill>
                  <a:srgbClr val="000000"/>
                </a:solidFill>
              </a:endParaRPr>
            </a:p>
          </p:txBody>
        </p:sp>
      </p:grpSp>
      <p:sp>
        <p:nvSpPr>
          <p:cNvPr id="48" name="Text Box 4"/>
          <p:cNvSpPr txBox="1">
            <a:spLocks noChangeArrowheads="1"/>
          </p:cNvSpPr>
          <p:nvPr/>
        </p:nvSpPr>
        <p:spPr bwMode="auto">
          <a:xfrm>
            <a:off x="922190" y="4383432"/>
            <a:ext cx="7293284" cy="359361"/>
          </a:xfrm>
          <a:prstGeom prst="rect">
            <a:avLst/>
          </a:prstGeom>
          <a:solidFill>
            <a:schemeClr val="bg1"/>
          </a:solidFill>
          <a:ln w="9525">
            <a:noFill/>
            <a:miter lim="800000"/>
            <a:headEnd/>
            <a:tailEnd/>
          </a:ln>
        </p:spPr>
        <p:txBody>
          <a:bodyPr wrap="square" lIns="81567" tIns="40783" rIns="81567" bIns="40783">
            <a:prstTxWarp prst="textNoShape">
              <a:avLst/>
            </a:prstTxWarp>
            <a:spAutoFit/>
          </a:bodyPr>
          <a:lstStyle/>
          <a:p>
            <a:pPr defTabSz="740294"/>
            <a:r>
              <a:rPr lang="en-US" b="1" dirty="0">
                <a:solidFill>
                  <a:srgbClr val="800000"/>
                </a:solidFill>
                <a:latin typeface="+mn-lt"/>
              </a:rPr>
              <a:t>For hybrid “Roper”,  A</a:t>
            </a:r>
            <a:r>
              <a:rPr lang="en-US" b="1" baseline="-25000" dirty="0">
                <a:solidFill>
                  <a:srgbClr val="800000"/>
                </a:solidFill>
                <a:latin typeface="+mn-lt"/>
              </a:rPr>
              <a:t>1/2</a:t>
            </a:r>
            <a:r>
              <a:rPr lang="en-US" b="1" dirty="0">
                <a:solidFill>
                  <a:srgbClr val="800000"/>
                </a:solidFill>
                <a:latin typeface="+mn-lt"/>
              </a:rPr>
              <a:t>(Q</a:t>
            </a:r>
            <a:r>
              <a:rPr lang="en-US" b="1" baseline="30000" dirty="0">
                <a:solidFill>
                  <a:srgbClr val="800000"/>
                </a:solidFill>
                <a:latin typeface="+mn-lt"/>
              </a:rPr>
              <a:t>2</a:t>
            </a:r>
            <a:r>
              <a:rPr lang="en-US" b="1" dirty="0">
                <a:solidFill>
                  <a:srgbClr val="800000"/>
                </a:solidFill>
                <a:latin typeface="+mn-lt"/>
              </a:rPr>
              <a:t>) drops off faster with Q</a:t>
            </a:r>
            <a:r>
              <a:rPr lang="en-US" b="1" baseline="30000" dirty="0">
                <a:solidFill>
                  <a:srgbClr val="800000"/>
                </a:solidFill>
                <a:latin typeface="+mn-lt"/>
              </a:rPr>
              <a:t>2 </a:t>
            </a:r>
            <a:r>
              <a:rPr lang="en-US" b="1" dirty="0">
                <a:solidFill>
                  <a:srgbClr val="800000"/>
                </a:solidFill>
                <a:latin typeface="+mn-lt"/>
              </a:rPr>
              <a:t>and S</a:t>
            </a:r>
            <a:r>
              <a:rPr lang="en-US" b="1" baseline="-25000" dirty="0">
                <a:solidFill>
                  <a:srgbClr val="800000"/>
                </a:solidFill>
                <a:latin typeface="+mn-lt"/>
              </a:rPr>
              <a:t>1/2</a:t>
            </a:r>
            <a:r>
              <a:rPr lang="en-US" b="1" dirty="0">
                <a:solidFill>
                  <a:srgbClr val="800000"/>
                </a:solidFill>
                <a:latin typeface="+mn-lt"/>
              </a:rPr>
              <a:t>(Q</a:t>
            </a:r>
            <a:r>
              <a:rPr lang="en-US" b="1" baseline="30000" dirty="0">
                <a:solidFill>
                  <a:srgbClr val="800000"/>
                </a:solidFill>
                <a:latin typeface="+mn-lt"/>
              </a:rPr>
              <a:t>2</a:t>
            </a:r>
            <a:r>
              <a:rPr lang="en-US" b="1" dirty="0">
                <a:solidFill>
                  <a:srgbClr val="800000"/>
                </a:solidFill>
                <a:latin typeface="+mn-lt"/>
              </a:rPr>
              <a:t>) ~ 0. </a:t>
            </a:r>
          </a:p>
        </p:txBody>
      </p:sp>
      <p:sp>
        <p:nvSpPr>
          <p:cNvPr id="17" name="TextBox 17"/>
          <p:cNvSpPr txBox="1"/>
          <p:nvPr/>
        </p:nvSpPr>
        <p:spPr>
          <a:xfrm>
            <a:off x="1135180" y="3839200"/>
            <a:ext cx="6937183" cy="605583"/>
          </a:xfrm>
          <a:prstGeom prst="rect">
            <a:avLst/>
          </a:prstGeom>
          <a:noFill/>
          <a:ln>
            <a:noFill/>
          </a:ln>
        </p:spPr>
        <p:txBody>
          <a:bodyPr wrap="square" lIns="81567" tIns="40783" rIns="81567" bIns="40783" rtlCol="0">
            <a:spAutoFit/>
          </a:bodyPr>
          <a:lstStyle/>
          <a:p>
            <a:pPr defTabSz="740294">
              <a:buClr>
                <a:srgbClr val="000000"/>
              </a:buClr>
              <a:buFont typeface="Arial"/>
              <a:buChar char="•"/>
            </a:pPr>
            <a:r>
              <a:rPr lang="en-US" dirty="0">
                <a:solidFill>
                  <a:srgbClr val="000000"/>
                </a:solidFill>
                <a:cs typeface="Calibri"/>
              </a:rPr>
              <a:t> </a:t>
            </a:r>
            <a:r>
              <a:rPr lang="en-US" sz="1600" dirty="0">
                <a:solidFill>
                  <a:srgbClr val="000090"/>
                </a:solidFill>
                <a:latin typeface="+mn-lt"/>
                <a:cs typeface="Calibri"/>
              </a:rPr>
              <a:t>A</a:t>
            </a:r>
            <a:r>
              <a:rPr lang="en-US" sz="1600" baseline="-25000" dirty="0">
                <a:solidFill>
                  <a:srgbClr val="000090"/>
                </a:solidFill>
                <a:latin typeface="+mn-lt"/>
                <a:cs typeface="Calibri"/>
              </a:rPr>
              <a:t>1/2</a:t>
            </a:r>
            <a:r>
              <a:rPr lang="en-US" sz="1600" dirty="0">
                <a:solidFill>
                  <a:srgbClr val="000090"/>
                </a:solidFill>
                <a:latin typeface="+mn-lt"/>
                <a:cs typeface="Calibri"/>
              </a:rPr>
              <a:t> and S</a:t>
            </a:r>
            <a:r>
              <a:rPr lang="en-US" sz="1600" baseline="-25000" dirty="0">
                <a:solidFill>
                  <a:srgbClr val="000090"/>
                </a:solidFill>
                <a:latin typeface="+mn-lt"/>
                <a:cs typeface="Calibri"/>
              </a:rPr>
              <a:t>1/2 </a:t>
            </a:r>
            <a:r>
              <a:rPr lang="en-US" sz="1600" dirty="0">
                <a:solidFill>
                  <a:srgbClr val="000090"/>
                </a:solidFill>
                <a:latin typeface="+mn-lt"/>
                <a:cs typeface="Calibri"/>
              </a:rPr>
              <a:t>amplitudes at high Q</a:t>
            </a:r>
            <a:r>
              <a:rPr lang="en-US" sz="1600" baseline="30000" dirty="0">
                <a:solidFill>
                  <a:srgbClr val="000090"/>
                </a:solidFill>
                <a:latin typeface="+mn-lt"/>
                <a:cs typeface="Calibri"/>
              </a:rPr>
              <a:t>2</a:t>
            </a:r>
            <a:r>
              <a:rPr lang="en-US" sz="1600" dirty="0">
                <a:solidFill>
                  <a:srgbClr val="000090"/>
                </a:solidFill>
                <a:latin typeface="+mn-lt"/>
                <a:cs typeface="Calibri"/>
              </a:rPr>
              <a:t> &gt;2 GeV</a:t>
            </a:r>
            <a:r>
              <a:rPr lang="en-US" sz="1600" baseline="30000" dirty="0">
                <a:solidFill>
                  <a:srgbClr val="000090"/>
                </a:solidFill>
                <a:latin typeface="+mn-lt"/>
                <a:cs typeface="Calibri"/>
              </a:rPr>
              <a:t>2</a:t>
            </a:r>
            <a:r>
              <a:rPr lang="en-US" sz="1600" dirty="0">
                <a:solidFill>
                  <a:srgbClr val="000090"/>
                </a:solidFill>
                <a:latin typeface="+mn-lt"/>
                <a:cs typeface="Calibri"/>
              </a:rPr>
              <a:t> indicate 1</a:t>
            </a:r>
            <a:r>
              <a:rPr lang="en-US" sz="1600" baseline="30000" dirty="0">
                <a:solidFill>
                  <a:srgbClr val="000090"/>
                </a:solidFill>
                <a:latin typeface="+mn-lt"/>
                <a:cs typeface="Calibri"/>
              </a:rPr>
              <a:t>st</a:t>
            </a:r>
            <a:r>
              <a:rPr lang="en-US" sz="1600" dirty="0">
                <a:solidFill>
                  <a:srgbClr val="000090"/>
                </a:solidFill>
                <a:latin typeface="+mn-lt"/>
                <a:cs typeface="Calibri"/>
              </a:rPr>
              <a:t> radial q</a:t>
            </a:r>
            <a:r>
              <a:rPr lang="en-US" sz="1600" baseline="30000" dirty="0">
                <a:solidFill>
                  <a:srgbClr val="000090"/>
                </a:solidFill>
                <a:latin typeface="+mn-lt"/>
                <a:cs typeface="Calibri"/>
              </a:rPr>
              <a:t>3</a:t>
            </a:r>
            <a:r>
              <a:rPr lang="en-US" sz="1600" dirty="0">
                <a:solidFill>
                  <a:srgbClr val="000090"/>
                </a:solidFill>
                <a:latin typeface="+mn-lt"/>
                <a:cs typeface="Calibri"/>
              </a:rPr>
              <a:t> excitation </a:t>
            </a:r>
          </a:p>
          <a:p>
            <a:pPr defTabSz="740294">
              <a:buClr>
                <a:srgbClr val="000000"/>
              </a:buClr>
              <a:buFont typeface="Arial"/>
              <a:buChar char="•"/>
            </a:pPr>
            <a:r>
              <a:rPr lang="en-US" sz="1600" dirty="0">
                <a:solidFill>
                  <a:srgbClr val="000090"/>
                </a:solidFill>
                <a:latin typeface="+mn-lt"/>
                <a:cs typeface="Calibri"/>
              </a:rPr>
              <a:t> Significant meson-baryon coupling at small Q</a:t>
            </a:r>
            <a:r>
              <a:rPr lang="en-US" sz="1600" baseline="30000" dirty="0">
                <a:solidFill>
                  <a:srgbClr val="000090"/>
                </a:solidFill>
                <a:latin typeface="+mn-lt"/>
                <a:cs typeface="Calibri"/>
              </a:rPr>
              <a:t>2</a:t>
            </a:r>
            <a:r>
              <a:rPr lang="en-US" sz="1600" dirty="0">
                <a:solidFill>
                  <a:srgbClr val="000090"/>
                </a:solidFill>
                <a:latin typeface="+mn-lt"/>
                <a:cs typeface="Calibri"/>
              </a:rPr>
              <a:t> </a:t>
            </a:r>
          </a:p>
        </p:txBody>
      </p:sp>
      <p:sp>
        <p:nvSpPr>
          <p:cNvPr id="23" name="TextBox 22"/>
          <p:cNvSpPr txBox="1"/>
          <p:nvPr/>
        </p:nvSpPr>
        <p:spPr>
          <a:xfrm>
            <a:off x="551181" y="510665"/>
            <a:ext cx="7984241" cy="405593"/>
          </a:xfrm>
          <a:prstGeom prst="rect">
            <a:avLst/>
          </a:prstGeom>
          <a:noFill/>
          <a:ln>
            <a:noFill/>
          </a:ln>
        </p:spPr>
        <p:txBody>
          <a:bodyPr wrap="none" lIns="81631" tIns="40815" rIns="81631" bIns="40815" rtlCol="0">
            <a:spAutoFit/>
          </a:bodyPr>
          <a:lstStyle/>
          <a:p>
            <a:r>
              <a:rPr lang="en-US" sz="2100" b="1" dirty="0"/>
              <a:t>Precise CLAS results on electro-couplings clarified nature of the Roper </a:t>
            </a:r>
          </a:p>
        </p:txBody>
      </p:sp>
      <p:sp>
        <p:nvSpPr>
          <p:cNvPr id="7" name="Segnaposto piè di pagina 6"/>
          <p:cNvSpPr>
            <a:spLocks noGrp="1"/>
          </p:cNvSpPr>
          <p:nvPr>
            <p:ph type="ftr" sz="quarter" idx="11"/>
          </p:nvPr>
        </p:nvSpPr>
        <p:spPr/>
        <p:txBody>
          <a:bodyPr/>
          <a:lstStyle/>
          <a:p>
            <a:r>
              <a:rPr lang="it-IT"/>
              <a:t>NSTAR 2026 -  September 7 - 11  2026  - Annalisa D’Angelo </a:t>
            </a:r>
          </a:p>
        </p:txBody>
      </p:sp>
      <p:sp>
        <p:nvSpPr>
          <p:cNvPr id="3" name="Segnaposto numero diapositiva 2"/>
          <p:cNvSpPr>
            <a:spLocks noGrp="1"/>
          </p:cNvSpPr>
          <p:nvPr>
            <p:ph type="sldNum" sz="quarter" idx="12"/>
          </p:nvPr>
        </p:nvSpPr>
        <p:spPr/>
        <p:txBody>
          <a:bodyPr/>
          <a:lstStyle/>
          <a:p>
            <a:fld id="{E33505E3-9B21-8742-B4DC-5DD2FCC133AE}" type="slidenum">
              <a:rPr lang="it-IT" smtClean="0"/>
              <a:t>15</a:t>
            </a:fld>
            <a:endParaRPr lang="it-IT"/>
          </a:p>
        </p:txBody>
      </p:sp>
      <p:sp>
        <p:nvSpPr>
          <p:cNvPr id="15" name="Figura a mano libera 14"/>
          <p:cNvSpPr/>
          <p:nvPr/>
        </p:nvSpPr>
        <p:spPr>
          <a:xfrm>
            <a:off x="1066800" y="2105390"/>
            <a:ext cx="336550" cy="1368061"/>
          </a:xfrm>
          <a:custGeom>
            <a:avLst/>
            <a:gdLst>
              <a:gd name="connsiteX0" fmla="*/ 0 w 266700"/>
              <a:gd name="connsiteY0" fmla="*/ 955675 h 955675"/>
              <a:gd name="connsiteX1" fmla="*/ 187325 w 266700"/>
              <a:gd name="connsiteY1" fmla="*/ 292100 h 955675"/>
              <a:gd name="connsiteX2" fmla="*/ 263525 w 266700"/>
              <a:gd name="connsiteY2" fmla="*/ 19050 h 955675"/>
              <a:gd name="connsiteX3" fmla="*/ 263525 w 266700"/>
              <a:gd name="connsiteY3" fmla="*/ 19050 h 955675"/>
              <a:gd name="connsiteX4" fmla="*/ 266700 w 266700"/>
              <a:gd name="connsiteY4" fmla="*/ 6350 h 955675"/>
              <a:gd name="connsiteX5" fmla="*/ 263525 w 266700"/>
              <a:gd name="connsiteY5" fmla="*/ 0 h 955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6700" h="955675">
                <a:moveTo>
                  <a:pt x="0" y="955675"/>
                </a:moveTo>
                <a:lnTo>
                  <a:pt x="187325" y="292100"/>
                </a:lnTo>
                <a:cubicBezTo>
                  <a:pt x="231246" y="135996"/>
                  <a:pt x="263525" y="19050"/>
                  <a:pt x="263525" y="19050"/>
                </a:cubicBezTo>
                <a:lnTo>
                  <a:pt x="263525" y="19050"/>
                </a:lnTo>
                <a:cubicBezTo>
                  <a:pt x="264054" y="16933"/>
                  <a:pt x="266700" y="9525"/>
                  <a:pt x="266700" y="6350"/>
                </a:cubicBezTo>
                <a:cubicBezTo>
                  <a:pt x="266700" y="3175"/>
                  <a:pt x="265112" y="1587"/>
                  <a:pt x="263525" y="0"/>
                </a:cubicBezTo>
              </a:path>
            </a:pathLst>
          </a:custGeom>
          <a:ln w="12700" cmpd="sng">
            <a:solidFill>
              <a:srgbClr val="000090"/>
            </a:solidFill>
            <a:prstDash val="lgDash"/>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it-IT"/>
          </a:p>
        </p:txBody>
      </p:sp>
      <p:cxnSp>
        <p:nvCxnSpPr>
          <p:cNvPr id="19" name="Connettore 1 18"/>
          <p:cNvCxnSpPr/>
          <p:nvPr/>
        </p:nvCxnSpPr>
        <p:spPr>
          <a:xfrm>
            <a:off x="1873250" y="2852091"/>
            <a:ext cx="295275" cy="0"/>
          </a:xfrm>
          <a:prstGeom prst="line">
            <a:avLst/>
          </a:prstGeom>
          <a:ln w="12700" cmpd="sng">
            <a:solidFill>
              <a:srgbClr val="000090"/>
            </a:solidFill>
            <a:prstDash val="lgDash"/>
          </a:ln>
        </p:spPr>
        <p:style>
          <a:lnRef idx="2">
            <a:schemeClr val="accent1"/>
          </a:lnRef>
          <a:fillRef idx="0">
            <a:schemeClr val="accent1"/>
          </a:fillRef>
          <a:effectRef idx="1">
            <a:schemeClr val="accent1"/>
          </a:effectRef>
          <a:fontRef idx="minor">
            <a:schemeClr val="tx1"/>
          </a:fontRef>
        </p:style>
      </p:cxnSp>
      <p:sp>
        <p:nvSpPr>
          <p:cNvPr id="20" name="CasellaDiTesto 19"/>
          <p:cNvSpPr txBox="1"/>
          <p:nvPr/>
        </p:nvSpPr>
        <p:spPr>
          <a:xfrm>
            <a:off x="2209542" y="2704321"/>
            <a:ext cx="455223" cy="246221"/>
          </a:xfrm>
          <a:prstGeom prst="rect">
            <a:avLst/>
          </a:prstGeom>
          <a:noFill/>
        </p:spPr>
        <p:txBody>
          <a:bodyPr wrap="none" rtlCol="0">
            <a:spAutoFit/>
          </a:bodyPr>
          <a:lstStyle/>
          <a:p>
            <a:r>
              <a:rPr lang="it-IT" sz="1000" i="1" dirty="0">
                <a:latin typeface="Times New Roman"/>
                <a:cs typeface="Times New Roman"/>
              </a:rPr>
              <a:t>EFT</a:t>
            </a:r>
          </a:p>
        </p:txBody>
      </p:sp>
      <p:sp>
        <p:nvSpPr>
          <p:cNvPr id="8" name="CasellaDiTesto 7">
            <a:extLst>
              <a:ext uri="{FF2B5EF4-FFF2-40B4-BE49-F238E27FC236}">
                <a16:creationId xmlns:a16="http://schemas.microsoft.com/office/drawing/2014/main" id="{ED81699F-A444-7BB1-2641-A83A48C57E4C}"/>
              </a:ext>
            </a:extLst>
          </p:cNvPr>
          <p:cNvSpPr txBox="1"/>
          <p:nvPr/>
        </p:nvSpPr>
        <p:spPr>
          <a:xfrm>
            <a:off x="165595" y="872939"/>
            <a:ext cx="3115370" cy="215444"/>
          </a:xfrm>
          <a:prstGeom prst="rect">
            <a:avLst/>
          </a:prstGeom>
          <a:noFill/>
        </p:spPr>
        <p:txBody>
          <a:bodyPr wrap="square">
            <a:spAutoFit/>
          </a:bodyPr>
          <a:lstStyle/>
          <a:p>
            <a:r>
              <a:rPr lang="it-IT" sz="800" dirty="0">
                <a:latin typeface="Arial" panose="020B0604020202020204" pitchFamily="34" charset="0"/>
                <a:cs typeface="Arial" panose="020B0604020202020204" pitchFamily="34" charset="0"/>
              </a:rPr>
              <a:t>V.D. Burkert et al, </a:t>
            </a:r>
            <a:r>
              <a:rPr lang="it-IT" sz="800" i="1" dirty="0" err="1">
                <a:latin typeface="Arial" panose="020B0604020202020204" pitchFamily="34" charset="0"/>
                <a:cs typeface="Arial" panose="020B0604020202020204" pitchFamily="34" charset="0"/>
              </a:rPr>
              <a:t>Prog.Part.Nucl.Phys</a:t>
            </a:r>
            <a:r>
              <a:rPr lang="it-IT" sz="800" i="1" dirty="0">
                <a:latin typeface="Arial" panose="020B0604020202020204" pitchFamily="34" charset="0"/>
                <a:cs typeface="Arial" panose="020B0604020202020204" pitchFamily="34" charset="0"/>
              </a:rPr>
              <a:t>.</a:t>
            </a:r>
            <a:r>
              <a:rPr lang="it-IT" sz="800" dirty="0">
                <a:latin typeface="Arial" panose="020B0604020202020204" pitchFamily="34" charset="0"/>
                <a:cs typeface="Arial" panose="020B0604020202020204" pitchFamily="34" charset="0"/>
              </a:rPr>
              <a:t> 146 (2026) 104214</a:t>
            </a:r>
          </a:p>
        </p:txBody>
      </p:sp>
      <p:sp>
        <p:nvSpPr>
          <p:cNvPr id="10" name="CasellaDiTesto 9">
            <a:extLst>
              <a:ext uri="{FF2B5EF4-FFF2-40B4-BE49-F238E27FC236}">
                <a16:creationId xmlns:a16="http://schemas.microsoft.com/office/drawing/2014/main" id="{B0CCFE27-ACD2-3EC2-94CD-1894E9453B47}"/>
              </a:ext>
            </a:extLst>
          </p:cNvPr>
          <p:cNvSpPr txBox="1"/>
          <p:nvPr/>
        </p:nvSpPr>
        <p:spPr>
          <a:xfrm>
            <a:off x="171845" y="990563"/>
            <a:ext cx="4594410" cy="225126"/>
          </a:xfrm>
          <a:prstGeom prst="rect">
            <a:avLst/>
          </a:prstGeom>
          <a:noFill/>
        </p:spPr>
        <p:txBody>
          <a:bodyPr wrap="square">
            <a:spAutoFit/>
          </a:bodyPr>
          <a:lstStyle/>
          <a:p>
            <a:pPr marL="0" marR="0">
              <a:buNone/>
            </a:pPr>
            <a:r>
              <a:rPr lang="it-IT" sz="863" dirty="0">
                <a:effectLst/>
                <a:latin typeface="Arial" panose="020B0604020202020204" pitchFamily="34" charset="0"/>
              </a:rPr>
              <a:t>G. Ramalho, Mod. </a:t>
            </a:r>
            <a:r>
              <a:rPr lang="it-IT" sz="863" dirty="0" err="1">
                <a:effectLst/>
                <a:latin typeface="Arial" panose="020B0604020202020204" pitchFamily="34" charset="0"/>
              </a:rPr>
              <a:t>Phys</a:t>
            </a:r>
            <a:r>
              <a:rPr lang="it-IT" sz="863" dirty="0">
                <a:effectLst/>
                <a:latin typeface="Arial" panose="020B0604020202020204" pitchFamily="34" charset="0"/>
              </a:rPr>
              <a:t>. 91, 011003 (2026)</a:t>
            </a:r>
          </a:p>
        </p:txBody>
      </p:sp>
      <p:sp>
        <p:nvSpPr>
          <p:cNvPr id="12" name="CasellaDiTesto 11">
            <a:extLst>
              <a:ext uri="{FF2B5EF4-FFF2-40B4-BE49-F238E27FC236}">
                <a16:creationId xmlns:a16="http://schemas.microsoft.com/office/drawing/2014/main" id="{996B0BFC-120C-9C2F-636E-786929D28588}"/>
              </a:ext>
            </a:extLst>
          </p:cNvPr>
          <p:cNvSpPr txBox="1"/>
          <p:nvPr/>
        </p:nvSpPr>
        <p:spPr>
          <a:xfrm>
            <a:off x="2279277" y="2331277"/>
            <a:ext cx="4594410" cy="276999"/>
          </a:xfrm>
          <a:prstGeom prst="rect">
            <a:avLst/>
          </a:prstGeom>
          <a:noFill/>
        </p:spPr>
        <p:txBody>
          <a:bodyPr wrap="square">
            <a:spAutoFit/>
          </a:bodyPr>
          <a:lstStyle/>
          <a:p>
            <a:r>
              <a:rPr lang="it-IT" sz="1200" i="1" dirty="0"/>
              <a:t>V. Burkert and C. Roberts </a:t>
            </a:r>
            <a:endParaRPr lang="en-US" dirty="0"/>
          </a:p>
        </p:txBody>
      </p:sp>
      <p:sp>
        <p:nvSpPr>
          <p:cNvPr id="14" name="CasellaDiTesto 13">
            <a:extLst>
              <a:ext uri="{FF2B5EF4-FFF2-40B4-BE49-F238E27FC236}">
                <a16:creationId xmlns:a16="http://schemas.microsoft.com/office/drawing/2014/main" id="{90ADE99F-F944-DA78-0746-2E0C5D16E221}"/>
              </a:ext>
            </a:extLst>
          </p:cNvPr>
          <p:cNvSpPr txBox="1"/>
          <p:nvPr/>
        </p:nvSpPr>
        <p:spPr>
          <a:xfrm>
            <a:off x="3098756" y="975306"/>
            <a:ext cx="3209045" cy="225126"/>
          </a:xfrm>
          <a:prstGeom prst="rect">
            <a:avLst/>
          </a:prstGeom>
          <a:noFill/>
        </p:spPr>
        <p:txBody>
          <a:bodyPr wrap="square">
            <a:spAutoFit/>
          </a:bodyPr>
          <a:lstStyle/>
          <a:p>
            <a:pPr marL="0" marR="0">
              <a:buNone/>
            </a:pPr>
            <a:r>
              <a:rPr lang="it-IT" sz="863" dirty="0">
                <a:effectLst/>
                <a:latin typeface="Arial" panose="020B0604020202020204" pitchFamily="34" charset="0"/>
              </a:rPr>
              <a:t>V. Burkert C.D. Roberts, Rev. Mod. </a:t>
            </a:r>
            <a:r>
              <a:rPr lang="it-IT" sz="863" dirty="0" err="1">
                <a:effectLst/>
                <a:latin typeface="Arial" panose="020B0604020202020204" pitchFamily="34" charset="0"/>
              </a:rPr>
              <a:t>Phys</a:t>
            </a:r>
            <a:r>
              <a:rPr lang="it-IT" sz="863" dirty="0">
                <a:effectLst/>
                <a:latin typeface="Arial" panose="020B0604020202020204" pitchFamily="34" charset="0"/>
              </a:rPr>
              <a:t>. 91, 011003 (2019)</a:t>
            </a:r>
          </a:p>
        </p:txBody>
      </p:sp>
      <p:sp>
        <p:nvSpPr>
          <p:cNvPr id="21" name="CasellaDiTesto 20">
            <a:extLst>
              <a:ext uri="{FF2B5EF4-FFF2-40B4-BE49-F238E27FC236}">
                <a16:creationId xmlns:a16="http://schemas.microsoft.com/office/drawing/2014/main" id="{6C5D1CE3-E4DB-5091-F7DE-CB1A78F75339}"/>
              </a:ext>
            </a:extLst>
          </p:cNvPr>
          <p:cNvSpPr txBox="1"/>
          <p:nvPr/>
        </p:nvSpPr>
        <p:spPr>
          <a:xfrm>
            <a:off x="3098756" y="859000"/>
            <a:ext cx="2107769" cy="215444"/>
          </a:xfrm>
          <a:prstGeom prst="rect">
            <a:avLst/>
          </a:prstGeom>
          <a:noFill/>
        </p:spPr>
        <p:txBody>
          <a:bodyPr wrap="square">
            <a:spAutoFit/>
          </a:bodyPr>
          <a:lstStyle/>
          <a:p>
            <a:pPr marL="0" marR="0">
              <a:buNone/>
            </a:pPr>
            <a:r>
              <a:rPr lang="it-IT" sz="800" dirty="0" err="1">
                <a:effectLst/>
                <a:latin typeface="Arial" panose="020B0604020202020204" pitchFamily="34" charset="0"/>
                <a:cs typeface="Arial" panose="020B0604020202020204" pitchFamily="34" charset="0"/>
              </a:rPr>
              <a:t>J</a:t>
            </a:r>
            <a:r>
              <a:rPr lang="it-IT" sz="800" dirty="0">
                <a:effectLst/>
                <a:latin typeface="Arial" panose="020B0604020202020204" pitchFamily="34" charset="0"/>
                <a:cs typeface="Arial" panose="020B0604020202020204" pitchFamily="34" charset="0"/>
              </a:rPr>
              <a:t>. Segovia et al., PRL 115, 171801 (2015)</a:t>
            </a:r>
          </a:p>
        </p:txBody>
      </p:sp>
      <p:sp>
        <p:nvSpPr>
          <p:cNvPr id="22" name="Rettangolo 21">
            <a:extLst>
              <a:ext uri="{FF2B5EF4-FFF2-40B4-BE49-F238E27FC236}">
                <a16:creationId xmlns:a16="http://schemas.microsoft.com/office/drawing/2014/main" id="{36AA8880-0B55-CEEF-8EA5-216E9E8160F9}"/>
              </a:ext>
            </a:extLst>
          </p:cNvPr>
          <p:cNvSpPr/>
          <p:nvPr/>
        </p:nvSpPr>
        <p:spPr>
          <a:xfrm>
            <a:off x="894875" y="1196095"/>
            <a:ext cx="887713" cy="2410673"/>
          </a:xfrm>
          <a:prstGeom prst="rect">
            <a:avLst/>
          </a:prstGeom>
          <a:solidFill>
            <a:schemeClr val="accent1">
              <a:lumMod val="20000"/>
              <a:lumOff val="80000"/>
              <a:alpha val="29050"/>
            </a:schemeClr>
          </a:solidFill>
          <a:ln>
            <a:solidFill>
              <a:schemeClr val="accent5">
                <a:lumMod val="20000"/>
                <a:lumOff val="8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4" name="Rettangolo 23">
            <a:extLst>
              <a:ext uri="{FF2B5EF4-FFF2-40B4-BE49-F238E27FC236}">
                <a16:creationId xmlns:a16="http://schemas.microsoft.com/office/drawing/2014/main" id="{FE9F8B66-95CA-761C-4217-308861EDEE03}"/>
              </a:ext>
            </a:extLst>
          </p:cNvPr>
          <p:cNvSpPr/>
          <p:nvPr/>
        </p:nvSpPr>
        <p:spPr>
          <a:xfrm>
            <a:off x="5045625" y="1196095"/>
            <a:ext cx="835222" cy="2410673"/>
          </a:xfrm>
          <a:prstGeom prst="rect">
            <a:avLst/>
          </a:prstGeom>
          <a:solidFill>
            <a:schemeClr val="accent1">
              <a:lumMod val="20000"/>
              <a:lumOff val="80000"/>
              <a:alpha val="29050"/>
            </a:schemeClr>
          </a:solidFill>
          <a:ln>
            <a:solidFill>
              <a:schemeClr val="accent5">
                <a:lumMod val="20000"/>
                <a:lumOff val="8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93738460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Straight Connector 31"/>
          <p:cNvCxnSpPr/>
          <p:nvPr/>
        </p:nvCxnSpPr>
        <p:spPr>
          <a:xfrm>
            <a:off x="-1" y="590314"/>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7" name="CasellaDiTesto 16"/>
              <p:cNvSpPr txBox="1"/>
              <p:nvPr/>
            </p:nvSpPr>
            <p:spPr>
              <a:xfrm>
                <a:off x="1971786" y="3184503"/>
                <a:ext cx="4946751" cy="1136604"/>
              </a:xfrm>
              <a:prstGeom prst="rect">
                <a:avLst/>
              </a:prstGeom>
              <a:noFill/>
              <a:ln>
                <a:solidFill>
                  <a:srgbClr val="000090"/>
                </a:solidFill>
              </a:ln>
            </p:spPr>
            <p:txBody>
              <a:bodyPr wrap="square" lIns="74053" tIns="37026" rIns="74053" bIns="37026" rtlCol="0">
                <a:spAutoFit/>
              </a:bodyPr>
              <a:lstStyle/>
              <a:p>
                <a:r>
                  <a:rPr lang="en-US" sz="2300" b="1" dirty="0">
                    <a:solidFill>
                      <a:srgbClr val="0070C0"/>
                    </a:solidFill>
                  </a:rPr>
                  <a:t>We focused on: </a:t>
                </a:r>
              </a:p>
              <a:p>
                <a:pPr marL="1374344"/>
                <a:r>
                  <a:rPr lang="en-US" sz="2300" b="1" dirty="0">
                    <a:solidFill>
                      <a:srgbClr val="0070C0"/>
                    </a:solidFill>
                  </a:rPr>
                  <a:t>e p </a:t>
                </a:r>
                <a14:m>
                  <m:oMath xmlns:m="http://schemas.openxmlformats.org/officeDocument/2006/math">
                    <m:r>
                      <a:rPr lang="en-US" sz="2300" b="1" i="1" smtClean="0">
                        <a:solidFill>
                          <a:srgbClr val="0070C0"/>
                        </a:solidFill>
                        <a:latin typeface="Cambria Math" panose="02040503050406030204" pitchFamily="18" charset="0"/>
                        <a:ea typeface="Cambria Math" panose="02040503050406030204" pitchFamily="18" charset="0"/>
                      </a:rPr>
                      <m:t>→</m:t>
                    </m:r>
                  </m:oMath>
                </a14:m>
                <a:r>
                  <a:rPr lang="en-US" sz="2300" b="1" dirty="0">
                    <a:solidFill>
                      <a:srgbClr val="0070C0"/>
                    </a:solidFill>
                  </a:rPr>
                  <a:t>   e </a:t>
                </a:r>
                <a:r>
                  <a:rPr lang="en-US" sz="2300" b="1" dirty="0">
                    <a:solidFill>
                      <a:srgbClr val="0070C0"/>
                    </a:solidFill>
                    <a:ea typeface="Wingdings"/>
                    <a:cs typeface="Symbol" charset="2"/>
                    <a:sym typeface="Wingdings"/>
                  </a:rPr>
                  <a:t>p </a:t>
                </a:r>
                <a:r>
                  <a:rPr lang="en-US" sz="2300" b="1" dirty="0">
                    <a:solidFill>
                      <a:srgbClr val="0070C0"/>
                    </a:solidFill>
                    <a:latin typeface="Symbol" charset="2"/>
                    <a:ea typeface="Wingdings"/>
                    <a:cs typeface="Symbol" charset="2"/>
                    <a:sym typeface="Wingdings"/>
                  </a:rPr>
                  <a:t>p</a:t>
                </a:r>
                <a:r>
                  <a:rPr lang="en-US" sz="2300" b="1" baseline="30000" dirty="0">
                    <a:solidFill>
                      <a:srgbClr val="0070C0"/>
                    </a:solidFill>
                    <a:latin typeface="Symbol" charset="2"/>
                    <a:ea typeface="Wingdings"/>
                    <a:cs typeface="Symbol" charset="2"/>
                    <a:sym typeface="Wingdings"/>
                  </a:rPr>
                  <a:t>+</a:t>
                </a:r>
                <a:r>
                  <a:rPr lang="en-US" sz="2300" b="1" dirty="0">
                    <a:solidFill>
                      <a:srgbClr val="0070C0"/>
                    </a:solidFill>
                    <a:ea typeface="Wingdings"/>
                    <a:cs typeface="Symbol" charset="2"/>
                    <a:sym typeface="Wingdings"/>
                  </a:rPr>
                  <a:t> </a:t>
                </a:r>
                <a:r>
                  <a:rPr lang="en-US" sz="2300" b="1" dirty="0">
                    <a:solidFill>
                      <a:srgbClr val="0070C0"/>
                    </a:solidFill>
                    <a:latin typeface="Symbol" charset="2"/>
                    <a:ea typeface="Wingdings"/>
                    <a:cs typeface="Symbol" charset="2"/>
                    <a:sym typeface="Wingdings"/>
                  </a:rPr>
                  <a:t>p</a:t>
                </a:r>
                <a:r>
                  <a:rPr lang="en-US" sz="2300" b="1" baseline="30000" dirty="0">
                    <a:solidFill>
                      <a:srgbClr val="0070C0"/>
                    </a:solidFill>
                    <a:ea typeface="Wingdings"/>
                    <a:cs typeface="Symbol" charset="2"/>
                    <a:sym typeface="Wingdings"/>
                  </a:rPr>
                  <a:t>-</a:t>
                </a:r>
                <a:endParaRPr lang="en-US" sz="2300" b="1" baseline="30000" dirty="0">
                  <a:solidFill>
                    <a:srgbClr val="0070C0"/>
                  </a:solidFill>
                  <a:latin typeface="Symbol" charset="2"/>
                  <a:ea typeface="Wingdings"/>
                  <a:cs typeface="Symbol" charset="2"/>
                  <a:sym typeface="Wingdings"/>
                </a:endParaRPr>
              </a:p>
              <a:p>
                <a:pPr marL="1374344"/>
                <a:r>
                  <a:rPr lang="en-US" sz="2300" b="1" dirty="0">
                    <a:solidFill>
                      <a:srgbClr val="0070C0"/>
                    </a:solidFill>
                  </a:rPr>
                  <a:t>e p </a:t>
                </a:r>
                <a14:m>
                  <m:oMath xmlns:m="http://schemas.openxmlformats.org/officeDocument/2006/math">
                    <m:r>
                      <a:rPr lang="en-US" sz="2300" b="1" i="1">
                        <a:solidFill>
                          <a:srgbClr val="0070C0"/>
                        </a:solidFill>
                        <a:latin typeface="Cambria Math" panose="02040503050406030204" pitchFamily="18" charset="0"/>
                        <a:ea typeface="Cambria Math" panose="02040503050406030204" pitchFamily="18" charset="0"/>
                      </a:rPr>
                      <m:t>→</m:t>
                    </m:r>
                  </m:oMath>
                </a14:m>
                <a:r>
                  <a:rPr lang="en-US" sz="2300" b="1" dirty="0">
                    <a:solidFill>
                      <a:srgbClr val="0070C0"/>
                    </a:solidFill>
                  </a:rPr>
                  <a:t>   e K</a:t>
                </a:r>
                <a:r>
                  <a:rPr lang="en-US" sz="2300" b="1" baseline="30000" dirty="0">
                    <a:solidFill>
                      <a:srgbClr val="0070C0"/>
                    </a:solidFill>
                  </a:rPr>
                  <a:t>+</a:t>
                </a:r>
                <a:r>
                  <a:rPr lang="en-US" sz="2300" b="1" dirty="0">
                    <a:solidFill>
                      <a:srgbClr val="0070C0"/>
                    </a:solidFill>
                    <a:latin typeface="Symbol" charset="2"/>
                    <a:cs typeface="Symbol" charset="2"/>
                  </a:rPr>
                  <a:t>L</a:t>
                </a:r>
                <a:r>
                  <a:rPr lang="en-US" sz="2300" b="1" dirty="0">
                    <a:solidFill>
                      <a:srgbClr val="0070C0"/>
                    </a:solidFill>
                    <a:cs typeface="Symbol" charset="2"/>
                  </a:rPr>
                  <a:t>, </a:t>
                </a:r>
                <a:r>
                  <a:rPr lang="en-US" sz="2300" b="1" dirty="0">
                    <a:solidFill>
                      <a:srgbClr val="0070C0"/>
                    </a:solidFill>
                  </a:rPr>
                  <a:t>e K</a:t>
                </a:r>
                <a:r>
                  <a:rPr lang="en-US" sz="2300" b="1" baseline="30000" dirty="0">
                    <a:solidFill>
                      <a:srgbClr val="0070C0"/>
                    </a:solidFill>
                  </a:rPr>
                  <a:t>+</a:t>
                </a:r>
                <a:r>
                  <a:rPr lang="en-US" sz="2300" b="1" dirty="0">
                    <a:solidFill>
                      <a:srgbClr val="0070C0"/>
                    </a:solidFill>
                    <a:latin typeface="Symbol" charset="2"/>
                    <a:cs typeface="Symbol" charset="2"/>
                  </a:rPr>
                  <a:t>S</a:t>
                </a:r>
                <a:r>
                  <a:rPr lang="en-US" sz="2300" b="1" baseline="30000" dirty="0">
                    <a:solidFill>
                      <a:srgbClr val="0070C0"/>
                    </a:solidFill>
                    <a:latin typeface="Symbol" charset="2"/>
                    <a:cs typeface="Symbol" charset="2"/>
                  </a:rPr>
                  <a:t>0</a:t>
                </a:r>
              </a:p>
            </p:txBody>
          </p:sp>
        </mc:Choice>
        <mc:Fallback xmlns="">
          <p:sp>
            <p:nvSpPr>
              <p:cNvPr id="17" name="CasellaDiTesto 16"/>
              <p:cNvSpPr txBox="1">
                <a:spLocks noRot="1" noChangeAspect="1" noMove="1" noResize="1" noEditPoints="1" noAdjustHandles="1" noChangeArrowheads="1" noChangeShapeType="1" noTextEdit="1"/>
              </p:cNvSpPr>
              <p:nvPr/>
            </p:nvSpPr>
            <p:spPr>
              <a:xfrm>
                <a:off x="1971786" y="3184503"/>
                <a:ext cx="4946751" cy="1136604"/>
              </a:xfrm>
              <a:prstGeom prst="rect">
                <a:avLst/>
              </a:prstGeom>
              <a:blipFill>
                <a:blip r:embed="rId2"/>
                <a:stretch>
                  <a:fillRect l="-2041" t="-4396" b="-10989"/>
                </a:stretch>
              </a:blipFill>
              <a:ln>
                <a:solidFill>
                  <a:srgbClr val="000090"/>
                </a:solidFill>
              </a:ln>
            </p:spPr>
            <p:txBody>
              <a:bodyPr/>
              <a:lstStyle/>
              <a:p>
                <a:r>
                  <a:rPr lang="en-US">
                    <a:noFill/>
                  </a:rPr>
                  <a:t> </a:t>
                </a:r>
              </a:p>
            </p:txBody>
          </p:sp>
        </mc:Fallback>
      </mc:AlternateContent>
      <p:sp>
        <p:nvSpPr>
          <p:cNvPr id="18" name="Rettangolo 17"/>
          <p:cNvSpPr/>
          <p:nvPr/>
        </p:nvSpPr>
        <p:spPr>
          <a:xfrm>
            <a:off x="196029" y="662776"/>
            <a:ext cx="8561685" cy="2422582"/>
          </a:xfrm>
          <a:prstGeom prst="rect">
            <a:avLst/>
          </a:prstGeom>
          <a:solidFill>
            <a:schemeClr val="bg1">
              <a:alpha val="70000"/>
            </a:schemeClr>
          </a:solidFill>
          <a:ln>
            <a:solidFill>
              <a:srgbClr val="3465C8"/>
            </a:solidFill>
          </a:ln>
          <a:effectLst>
            <a:glow>
              <a:schemeClr val="bg2">
                <a:alpha val="75000"/>
              </a:schemeClr>
            </a:glow>
          </a:effectLst>
        </p:spPr>
        <p:txBody>
          <a:bodyPr wrap="square" lIns="74053" tIns="37026" rIns="74053" bIns="37026">
            <a:spAutoFit/>
          </a:bodyPr>
          <a:lstStyle/>
          <a:p>
            <a:r>
              <a:rPr lang="en-US" sz="1900" dirty="0">
                <a:solidFill>
                  <a:srgbClr val="000000"/>
                </a:solidFill>
                <a:latin typeface="Calibri" pitchFamily="34" charset="0"/>
              </a:rPr>
              <a:t>Based on available knowledge, the </a:t>
            </a:r>
            <a:r>
              <a:rPr lang="en-US" sz="1900" b="1" i="1" dirty="0">
                <a:solidFill>
                  <a:srgbClr val="000000"/>
                </a:solidFill>
                <a:latin typeface="Calibri" pitchFamily="34" charset="0"/>
              </a:rPr>
              <a:t>signatures </a:t>
            </a:r>
            <a:r>
              <a:rPr lang="en-US" sz="1900" dirty="0">
                <a:solidFill>
                  <a:srgbClr val="000000"/>
                </a:solidFill>
                <a:latin typeface="Calibri" pitchFamily="34" charset="0"/>
              </a:rPr>
              <a:t>for hybrid baryons consist of</a:t>
            </a:r>
            <a:r>
              <a:rPr lang="en-US" sz="1900" b="1" i="1" dirty="0">
                <a:solidFill>
                  <a:srgbClr val="000000"/>
                </a:solidFill>
                <a:latin typeface="Calibri" pitchFamily="34" charset="0"/>
              </a:rPr>
              <a:t>:</a:t>
            </a:r>
          </a:p>
          <a:p>
            <a:r>
              <a:rPr lang="en-US" sz="1900" b="1" i="1" dirty="0">
                <a:solidFill>
                  <a:srgbClr val="000000"/>
                </a:solidFill>
                <a:latin typeface="Calibri" pitchFamily="34" charset="0"/>
              </a:rPr>
              <a:t> </a:t>
            </a:r>
          </a:p>
          <a:p>
            <a:r>
              <a:rPr lang="en-US" sz="1900" dirty="0">
                <a:solidFill>
                  <a:srgbClr val="000000"/>
                </a:solidFill>
                <a:latin typeface="Calibri" pitchFamily="34" charset="0"/>
              </a:rPr>
              <a:t>• </a:t>
            </a:r>
            <a:r>
              <a:rPr lang="en-US" sz="1900" b="1" dirty="0">
                <a:solidFill>
                  <a:srgbClr val="800000"/>
                </a:solidFill>
                <a:latin typeface="Calibri" pitchFamily="34" charset="0"/>
              </a:rPr>
              <a:t>Extra resonances </a:t>
            </a:r>
            <a:r>
              <a:rPr lang="en-US" sz="1900" dirty="0">
                <a:solidFill>
                  <a:srgbClr val="000000"/>
                </a:solidFill>
                <a:latin typeface="Calibri" pitchFamily="34" charset="0"/>
              </a:rPr>
              <a:t>with </a:t>
            </a:r>
            <a:r>
              <a:rPr lang="en-US" sz="1900" dirty="0" err="1">
                <a:solidFill>
                  <a:srgbClr val="000000"/>
                </a:solidFill>
                <a:latin typeface="Calibri" pitchFamily="34" charset="0"/>
              </a:rPr>
              <a:t>J</a:t>
            </a:r>
            <a:r>
              <a:rPr lang="en-US" sz="1900" baseline="30000" dirty="0" err="1">
                <a:solidFill>
                  <a:srgbClr val="000000"/>
                </a:solidFill>
                <a:latin typeface="Calibri" pitchFamily="34" charset="0"/>
              </a:rPr>
              <a:t>p</a:t>
            </a:r>
            <a:r>
              <a:rPr lang="en-US" sz="1900" dirty="0">
                <a:solidFill>
                  <a:srgbClr val="000000"/>
                </a:solidFill>
                <a:latin typeface="Calibri" pitchFamily="34" charset="0"/>
              </a:rPr>
              <a:t>=1/2</a:t>
            </a:r>
            <a:r>
              <a:rPr lang="en-US" sz="1900" baseline="30000" dirty="0">
                <a:solidFill>
                  <a:srgbClr val="000000"/>
                </a:solidFill>
                <a:latin typeface="Calibri" pitchFamily="34" charset="0"/>
              </a:rPr>
              <a:t>+</a:t>
            </a:r>
            <a:r>
              <a:rPr lang="en-US" sz="1900" dirty="0">
                <a:solidFill>
                  <a:srgbClr val="000000"/>
                </a:solidFill>
                <a:latin typeface="Calibri" pitchFamily="34" charset="0"/>
              </a:rPr>
              <a:t> and </a:t>
            </a:r>
            <a:r>
              <a:rPr lang="en-US" sz="1900" dirty="0" err="1">
                <a:solidFill>
                  <a:srgbClr val="000000"/>
                </a:solidFill>
                <a:latin typeface="Calibri" pitchFamily="34" charset="0"/>
              </a:rPr>
              <a:t>J</a:t>
            </a:r>
            <a:r>
              <a:rPr lang="en-US" sz="1900" baseline="30000" dirty="0" err="1">
                <a:solidFill>
                  <a:srgbClr val="000000"/>
                </a:solidFill>
                <a:latin typeface="Calibri" pitchFamily="34" charset="0"/>
              </a:rPr>
              <a:t>p</a:t>
            </a:r>
            <a:r>
              <a:rPr lang="en-US" sz="1900" dirty="0">
                <a:solidFill>
                  <a:srgbClr val="000000"/>
                </a:solidFill>
                <a:latin typeface="Calibri" pitchFamily="34" charset="0"/>
              </a:rPr>
              <a:t>=3/2</a:t>
            </a:r>
            <a:r>
              <a:rPr lang="en-US" sz="1900" baseline="30000" dirty="0">
                <a:solidFill>
                  <a:srgbClr val="000000"/>
                </a:solidFill>
                <a:latin typeface="Calibri" pitchFamily="34" charset="0"/>
              </a:rPr>
              <a:t>+</a:t>
            </a:r>
            <a:r>
              <a:rPr lang="en-US" sz="1900" dirty="0">
                <a:solidFill>
                  <a:srgbClr val="000000"/>
                </a:solidFill>
                <a:latin typeface="Calibri" pitchFamily="34" charset="0"/>
              </a:rPr>
              <a:t>, with masses &gt; 1.8 GeV and decays into Nππ or KY final states. </a:t>
            </a:r>
          </a:p>
          <a:p>
            <a:r>
              <a:rPr lang="en-US" sz="1900" dirty="0">
                <a:solidFill>
                  <a:srgbClr val="000000"/>
                </a:solidFill>
                <a:latin typeface="Calibri" pitchFamily="34" charset="0"/>
              </a:rPr>
              <a:t>•A </a:t>
            </a:r>
            <a:r>
              <a:rPr lang="en-US" sz="1900" b="1" dirty="0">
                <a:solidFill>
                  <a:srgbClr val="800000"/>
                </a:solidFill>
                <a:latin typeface="Calibri" pitchFamily="34" charset="0"/>
              </a:rPr>
              <a:t>drop</a:t>
            </a:r>
            <a:r>
              <a:rPr lang="en-US" sz="1900" dirty="0">
                <a:solidFill>
                  <a:srgbClr val="000000"/>
                </a:solidFill>
                <a:latin typeface="Calibri" pitchFamily="34" charset="0"/>
              </a:rPr>
              <a:t> of the transverse </a:t>
            </a:r>
            <a:r>
              <a:rPr lang="en-US" sz="1900" dirty="0" err="1">
                <a:solidFill>
                  <a:srgbClr val="000000"/>
                </a:solidFill>
                <a:latin typeface="Calibri" pitchFamily="34" charset="0"/>
              </a:rPr>
              <a:t>helicity</a:t>
            </a:r>
            <a:r>
              <a:rPr lang="en-US" sz="1900" dirty="0">
                <a:solidFill>
                  <a:srgbClr val="000000"/>
                </a:solidFill>
                <a:latin typeface="Calibri" pitchFamily="34" charset="0"/>
              </a:rPr>
              <a:t> amplitudes A</a:t>
            </a:r>
            <a:r>
              <a:rPr lang="en-US" sz="1900" baseline="-25000" dirty="0">
                <a:solidFill>
                  <a:srgbClr val="000000"/>
                </a:solidFill>
                <a:latin typeface="Calibri" pitchFamily="34" charset="0"/>
              </a:rPr>
              <a:t>1/2</a:t>
            </a:r>
            <a:r>
              <a:rPr lang="en-US" sz="1900" dirty="0">
                <a:solidFill>
                  <a:srgbClr val="000000"/>
                </a:solidFill>
                <a:latin typeface="Calibri" pitchFamily="34" charset="0"/>
              </a:rPr>
              <a:t>(Q</a:t>
            </a:r>
            <a:r>
              <a:rPr lang="en-US" sz="1900" baseline="30000" dirty="0">
                <a:solidFill>
                  <a:srgbClr val="000000"/>
                </a:solidFill>
                <a:latin typeface="Calibri" pitchFamily="34" charset="0"/>
              </a:rPr>
              <a:t>2</a:t>
            </a:r>
            <a:r>
              <a:rPr lang="en-US" sz="1900" dirty="0">
                <a:solidFill>
                  <a:srgbClr val="000000"/>
                </a:solidFill>
                <a:latin typeface="Calibri" pitchFamily="34" charset="0"/>
              </a:rPr>
              <a:t>) and A</a:t>
            </a:r>
            <a:r>
              <a:rPr lang="en-US" sz="1900" baseline="-25000" dirty="0">
                <a:solidFill>
                  <a:srgbClr val="000000"/>
                </a:solidFill>
                <a:latin typeface="Calibri" pitchFamily="34" charset="0"/>
              </a:rPr>
              <a:t>3/2</a:t>
            </a:r>
            <a:r>
              <a:rPr lang="en-US" sz="1900" dirty="0">
                <a:solidFill>
                  <a:srgbClr val="000000"/>
                </a:solidFill>
                <a:latin typeface="Calibri" pitchFamily="34" charset="0"/>
              </a:rPr>
              <a:t>(Q</a:t>
            </a:r>
            <a:r>
              <a:rPr lang="en-US" sz="1900" baseline="30000" dirty="0">
                <a:solidFill>
                  <a:srgbClr val="000000"/>
                </a:solidFill>
                <a:latin typeface="Calibri" pitchFamily="34" charset="0"/>
              </a:rPr>
              <a:t>2</a:t>
            </a:r>
            <a:r>
              <a:rPr lang="en-US" sz="1900" dirty="0">
                <a:solidFill>
                  <a:srgbClr val="000000"/>
                </a:solidFill>
                <a:latin typeface="Calibri" pitchFamily="34" charset="0"/>
              </a:rPr>
              <a:t>) faster than for ordinary three quark states, because of extra glue-component in valence structure. </a:t>
            </a:r>
          </a:p>
          <a:p>
            <a:r>
              <a:rPr lang="en-US" sz="1900" dirty="0">
                <a:solidFill>
                  <a:srgbClr val="000000"/>
                </a:solidFill>
                <a:latin typeface="Calibri" pitchFamily="34" charset="0"/>
              </a:rPr>
              <a:t>•A </a:t>
            </a:r>
            <a:r>
              <a:rPr lang="en-US" sz="1900" b="1" dirty="0">
                <a:solidFill>
                  <a:srgbClr val="800000"/>
                </a:solidFill>
                <a:latin typeface="Calibri" pitchFamily="34" charset="0"/>
              </a:rPr>
              <a:t>suppressed</a:t>
            </a:r>
            <a:r>
              <a:rPr lang="en-US" sz="1900" dirty="0">
                <a:solidFill>
                  <a:srgbClr val="000000"/>
                </a:solidFill>
                <a:latin typeface="Calibri" pitchFamily="34" charset="0"/>
              </a:rPr>
              <a:t> longitudinal amplitude S</a:t>
            </a:r>
            <a:r>
              <a:rPr lang="en-US" sz="1900" baseline="-25000" dirty="0">
                <a:solidFill>
                  <a:srgbClr val="000000"/>
                </a:solidFill>
                <a:latin typeface="Calibri" pitchFamily="34" charset="0"/>
              </a:rPr>
              <a:t>1/2</a:t>
            </a:r>
            <a:r>
              <a:rPr lang="en-US" sz="1900" dirty="0">
                <a:solidFill>
                  <a:srgbClr val="000000"/>
                </a:solidFill>
                <a:latin typeface="Calibri" pitchFamily="34" charset="0"/>
              </a:rPr>
              <a:t>(Q</a:t>
            </a:r>
            <a:r>
              <a:rPr lang="en-US" sz="1900" baseline="30000" dirty="0">
                <a:solidFill>
                  <a:srgbClr val="000000"/>
                </a:solidFill>
                <a:latin typeface="Calibri" pitchFamily="34" charset="0"/>
              </a:rPr>
              <a:t>2</a:t>
            </a:r>
            <a:r>
              <a:rPr lang="en-US" sz="1900" dirty="0">
                <a:solidFill>
                  <a:srgbClr val="000000"/>
                </a:solidFill>
                <a:latin typeface="Calibri" pitchFamily="34" charset="0"/>
              </a:rPr>
              <a:t>) in comparison with transverse electro-excitation amplitude (J</a:t>
            </a:r>
            <a:r>
              <a:rPr lang="en-US" sz="1900" baseline="30000" dirty="0">
                <a:solidFill>
                  <a:srgbClr val="000000"/>
                </a:solidFill>
                <a:latin typeface="Calibri" pitchFamily="34" charset="0"/>
              </a:rPr>
              <a:t>P</a:t>
            </a:r>
            <a:r>
              <a:rPr lang="en-US" sz="1900" dirty="0">
                <a:solidFill>
                  <a:srgbClr val="000000"/>
                </a:solidFill>
                <a:latin typeface="Calibri" pitchFamily="34" charset="0"/>
              </a:rPr>
              <a:t>=1/2</a:t>
            </a:r>
            <a:r>
              <a:rPr lang="en-US" sz="1900" baseline="30000" dirty="0">
                <a:solidFill>
                  <a:srgbClr val="000000"/>
                </a:solidFill>
                <a:latin typeface="Calibri" pitchFamily="34" charset="0"/>
              </a:rPr>
              <a:t>+</a:t>
            </a:r>
            <a:r>
              <a:rPr lang="en-US" sz="1900" dirty="0">
                <a:solidFill>
                  <a:srgbClr val="000000"/>
                </a:solidFill>
                <a:latin typeface="Calibri" pitchFamily="34" charset="0"/>
              </a:rPr>
              <a:t>).</a:t>
            </a:r>
          </a:p>
        </p:txBody>
      </p:sp>
      <p:sp>
        <p:nvSpPr>
          <p:cNvPr id="20" name="Title 1"/>
          <p:cNvSpPr>
            <a:spLocks noGrp="1"/>
          </p:cNvSpPr>
          <p:nvPr>
            <p:ph type="title"/>
          </p:nvPr>
        </p:nvSpPr>
        <p:spPr>
          <a:xfrm>
            <a:off x="16776" y="-100326"/>
            <a:ext cx="9344025" cy="763102"/>
          </a:xfrm>
        </p:spPr>
        <p:txBody>
          <a:bodyPr>
            <a:normAutofit/>
          </a:bodyPr>
          <a:lstStyle/>
          <a:p>
            <a:r>
              <a:rPr lang="en-US" sz="2800" b="1" dirty="0">
                <a:solidFill>
                  <a:srgbClr val="000090"/>
                </a:solidFill>
                <a:latin typeface="+mn-lt"/>
                <a:cs typeface="Arial"/>
              </a:rPr>
              <a:t>Hybrid Baryon Signatures</a:t>
            </a:r>
          </a:p>
        </p:txBody>
      </p:sp>
      <p:sp>
        <p:nvSpPr>
          <p:cNvPr id="10" name="Rettangolo 9"/>
          <p:cNvSpPr/>
          <p:nvPr/>
        </p:nvSpPr>
        <p:spPr>
          <a:xfrm>
            <a:off x="1781526" y="4358947"/>
            <a:ext cx="5263851" cy="351774"/>
          </a:xfrm>
          <a:prstGeom prst="rect">
            <a:avLst/>
          </a:prstGeom>
        </p:spPr>
        <p:txBody>
          <a:bodyPr wrap="square" lIns="74053" tIns="37026" rIns="74053" bIns="37026">
            <a:spAutoFit/>
          </a:bodyPr>
          <a:lstStyle/>
          <a:p>
            <a:r>
              <a:rPr lang="en-US" b="1" dirty="0">
                <a:latin typeface="+mn-lt"/>
              </a:rPr>
              <a:t>The study will  include other multi meson channels. </a:t>
            </a:r>
          </a:p>
        </p:txBody>
      </p:sp>
      <p:sp>
        <p:nvSpPr>
          <p:cNvPr id="5" name="Segnaposto piè di pagina 4"/>
          <p:cNvSpPr>
            <a:spLocks noGrp="1"/>
          </p:cNvSpPr>
          <p:nvPr>
            <p:ph type="ftr" sz="quarter" idx="11"/>
          </p:nvPr>
        </p:nvSpPr>
        <p:spPr/>
        <p:txBody>
          <a:bodyPr/>
          <a:lstStyle/>
          <a:p>
            <a:r>
              <a:rPr lang="it-IT"/>
              <a:t>NSTAR 2026 -  September 7 - 11  2026  - Annalisa D’Angelo </a:t>
            </a:r>
          </a:p>
        </p:txBody>
      </p:sp>
      <p:sp>
        <p:nvSpPr>
          <p:cNvPr id="2" name="Segnaposto numero diapositiva 1"/>
          <p:cNvSpPr>
            <a:spLocks noGrp="1"/>
          </p:cNvSpPr>
          <p:nvPr>
            <p:ph type="sldNum" sz="quarter" idx="12"/>
          </p:nvPr>
        </p:nvSpPr>
        <p:spPr/>
        <p:txBody>
          <a:bodyPr/>
          <a:lstStyle/>
          <a:p>
            <a:fld id="{E33505E3-9B21-8742-B4DC-5DD2FCC133AE}" type="slidenum">
              <a:rPr lang="it-IT" smtClean="0"/>
              <a:t>16</a:t>
            </a:fld>
            <a:endParaRPr lang="it-IT"/>
          </a:p>
        </p:txBody>
      </p:sp>
    </p:spTree>
    <p:extLst>
      <p:ext uri="{BB962C8B-B14F-4D97-AF65-F5344CB8AC3E}">
        <p14:creationId xmlns:p14="http://schemas.microsoft.com/office/powerpoint/2010/main" val="4843157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Schermata 2016-07-21 alle 07.36.47.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6390" y="224772"/>
            <a:ext cx="3706967" cy="4117800"/>
          </a:xfrm>
          <a:prstGeom prst="rect">
            <a:avLst/>
          </a:prstGeom>
        </p:spPr>
      </p:pic>
      <p:pic>
        <p:nvPicPr>
          <p:cNvPr id="6" name="Immagine 5"/>
          <p:cNvPicPr>
            <a:picLocks noChangeAspect="1"/>
          </p:cNvPicPr>
          <p:nvPr/>
        </p:nvPicPr>
        <p:blipFill>
          <a:blip r:embed="rId4"/>
          <a:stretch>
            <a:fillRect/>
          </a:stretch>
        </p:blipFill>
        <p:spPr>
          <a:xfrm>
            <a:off x="5853873" y="422952"/>
            <a:ext cx="2636684" cy="2557583"/>
          </a:xfrm>
          <a:prstGeom prst="rect">
            <a:avLst/>
          </a:prstGeom>
        </p:spPr>
      </p:pic>
      <p:pic>
        <p:nvPicPr>
          <p:cNvPr id="2" name="Immagine 1" descr="Schermata 2016-07-21 alle 07.36.28.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3232" y="59220"/>
            <a:ext cx="3611550" cy="4726982"/>
          </a:xfrm>
          <a:prstGeom prst="rect">
            <a:avLst/>
          </a:prstGeom>
        </p:spPr>
      </p:pic>
      <p:sp>
        <p:nvSpPr>
          <p:cNvPr id="4" name="CasellaDiTesto 3"/>
          <p:cNvSpPr txBox="1"/>
          <p:nvPr/>
        </p:nvSpPr>
        <p:spPr>
          <a:xfrm rot="19635526">
            <a:off x="553721" y="1412280"/>
            <a:ext cx="4696529" cy="2862322"/>
          </a:xfrm>
          <a:prstGeom prst="rect">
            <a:avLst/>
          </a:prstGeom>
          <a:solidFill>
            <a:schemeClr val="bg2"/>
          </a:solidFill>
        </p:spPr>
        <p:txBody>
          <a:bodyPr wrap="square" rtlCol="0">
            <a:spAutoFit/>
          </a:bodyPr>
          <a:lstStyle/>
          <a:p>
            <a:pPr algn="ctr"/>
            <a:endParaRPr lang="en-US" b="1" dirty="0"/>
          </a:p>
          <a:p>
            <a:pPr algn="ctr"/>
            <a:r>
              <a:rPr lang="en-US" b="1" dirty="0"/>
              <a:t>Approved with A- Rating   </a:t>
            </a:r>
          </a:p>
          <a:p>
            <a:pPr algn="ctr"/>
            <a:endParaRPr lang="en-US" b="1" dirty="0">
              <a:solidFill>
                <a:srgbClr val="800000"/>
              </a:solidFill>
            </a:endParaRPr>
          </a:p>
          <a:p>
            <a:pPr algn="ctr"/>
            <a:r>
              <a:rPr lang="en-US" b="1" dirty="0">
                <a:solidFill>
                  <a:srgbClr val="800000"/>
                </a:solidFill>
              </a:rPr>
              <a:t>100 PAC days Assigned to Run Group K</a:t>
            </a:r>
          </a:p>
          <a:p>
            <a:pPr algn="ctr"/>
            <a:endParaRPr lang="en-US" b="1" dirty="0">
              <a:solidFill>
                <a:srgbClr val="000090"/>
              </a:solidFill>
            </a:endParaRPr>
          </a:p>
          <a:p>
            <a:pPr algn="ctr"/>
            <a:r>
              <a:rPr lang="en-US" b="1" dirty="0">
                <a:solidFill>
                  <a:srgbClr val="000090"/>
                </a:solidFill>
              </a:rPr>
              <a:t>50 PAC DAYS data taken in </a:t>
            </a:r>
          </a:p>
          <a:p>
            <a:pPr algn="ctr"/>
            <a:r>
              <a:rPr lang="en-US" b="1" dirty="0">
                <a:solidFill>
                  <a:srgbClr val="000090"/>
                </a:solidFill>
              </a:rPr>
              <a:t>Fall 2018 and Spring 2024</a:t>
            </a:r>
          </a:p>
          <a:p>
            <a:pPr algn="ctr"/>
            <a:endParaRPr lang="en-US" b="1" dirty="0">
              <a:solidFill>
                <a:srgbClr val="000090"/>
              </a:solidFill>
            </a:endParaRPr>
          </a:p>
          <a:p>
            <a:endParaRPr lang="en-US" b="1" dirty="0"/>
          </a:p>
          <a:p>
            <a:endParaRPr lang="en-US" b="1" dirty="0"/>
          </a:p>
        </p:txBody>
      </p:sp>
    </p:spTree>
    <p:extLst>
      <p:ext uri="{BB962C8B-B14F-4D97-AF65-F5344CB8AC3E}">
        <p14:creationId xmlns:p14="http://schemas.microsoft.com/office/powerpoint/2010/main" val="1467686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800" decel="100000"/>
                                        <p:tgtEl>
                                          <p:spTgt spid="4"/>
                                        </p:tgtEl>
                                      </p:cBhvr>
                                    </p:animEffect>
                                    <p:anim calcmode="lin" valueType="num">
                                      <p:cBhvr>
                                        <p:cTn id="8" dur="800" decel="100000" fill="hold"/>
                                        <p:tgtEl>
                                          <p:spTgt spid="4"/>
                                        </p:tgtEl>
                                        <p:attrNameLst>
                                          <p:attrName>style.rotation</p:attrName>
                                        </p:attrNameLst>
                                      </p:cBhvr>
                                      <p:tavLst>
                                        <p:tav tm="0">
                                          <p:val>
                                            <p:fltVal val="-90"/>
                                          </p:val>
                                        </p:tav>
                                        <p:tav tm="100000">
                                          <p:val>
                                            <p:fltVal val="0"/>
                                          </p:val>
                                        </p:tav>
                                      </p:tavLst>
                                    </p:anim>
                                    <p:anim calcmode="lin" valueType="num">
                                      <p:cBhvr>
                                        <p:cTn id="9" dur="800" decel="100000" fill="hold"/>
                                        <p:tgtEl>
                                          <p:spTgt spid="4"/>
                                        </p:tgtEl>
                                        <p:attrNameLst>
                                          <p:attrName>ppt_x</p:attrName>
                                        </p:attrNameLst>
                                      </p:cBhvr>
                                      <p:tavLst>
                                        <p:tav tm="0">
                                          <p:val>
                                            <p:strVal val="#ppt_x+0.4"/>
                                          </p:val>
                                        </p:tav>
                                        <p:tav tm="100000">
                                          <p:val>
                                            <p:strVal val="#ppt_x-0.05"/>
                                          </p:val>
                                        </p:tav>
                                      </p:tavLst>
                                    </p:anim>
                                    <p:anim calcmode="lin" valueType="num">
                                      <p:cBhvr>
                                        <p:cTn id="10" dur="800" decel="100000" fill="hold"/>
                                        <p:tgtEl>
                                          <p:spTgt spid="4"/>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4"/>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4"/>
                                        </p:tgtEl>
                                        <p:attrNameLst>
                                          <p:attrName>ppt_y</p:attrName>
                                        </p:attrNameLst>
                                      </p:cBhvr>
                                      <p:tavLst>
                                        <p:tav tm="0">
                                          <p:val>
                                            <p:strVal val="#ppt_y+0.1"/>
                                          </p:val>
                                        </p:tav>
                                        <p:tav tm="100000">
                                          <p:val>
                                            <p:strVal val="#ppt_y"/>
                                          </p:val>
                                        </p:tav>
                                      </p:tavLst>
                                    </p:anim>
                                  </p:childTnLst>
                                </p:cTn>
                              </p:par>
                              <p:par>
                                <p:cTn id="13" presetID="52" presetClass="entr" presetSubtype="0" fill="hold" nodeType="withEffect">
                                  <p:stCondLst>
                                    <p:cond delay="0"/>
                                  </p:stCondLst>
                                  <p:childTnLst>
                                    <p:set>
                                      <p:cBhvr>
                                        <p:cTn id="14" dur="1" fill="hold">
                                          <p:stCondLst>
                                            <p:cond delay="0"/>
                                          </p:stCondLst>
                                        </p:cTn>
                                        <p:tgtEl>
                                          <p:spTgt spid="4">
                                            <p:txEl>
                                              <p:pRg st="1" end="1"/>
                                            </p:txEl>
                                          </p:spTgt>
                                        </p:tgtEl>
                                        <p:attrNameLst>
                                          <p:attrName>style.visibility</p:attrName>
                                        </p:attrNameLst>
                                      </p:cBhvr>
                                      <p:to>
                                        <p:strVal val="visible"/>
                                      </p:to>
                                    </p:set>
                                    <p:animScale>
                                      <p:cBhvr>
                                        <p:cTn id="15" dur="1000" decel="50000" fill="hold">
                                          <p:stCondLst>
                                            <p:cond delay="0"/>
                                          </p:stCondLst>
                                        </p:cTn>
                                        <p:tgtEl>
                                          <p:spTgt spid="4">
                                            <p:txEl>
                                              <p:pRg st="1" end="1"/>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1000" decel="50000" fill="hold">
                                          <p:stCondLst>
                                            <p:cond delay="0"/>
                                          </p:stCondLst>
                                        </p:cTn>
                                        <p:tgtEl>
                                          <p:spTgt spid="4">
                                            <p:txEl>
                                              <p:pRg st="1" end="1"/>
                                            </p:txEl>
                                          </p:spTgt>
                                        </p:tgtEl>
                                        <p:attrNameLst>
                                          <p:attrName>ppt_x</p:attrName>
                                          <p:attrName>ppt_y</p:attrName>
                                        </p:attrNameLst>
                                      </p:cBhvr>
                                    </p:animMotion>
                                    <p:animEffect transition="in" filter="fade">
                                      <p:cBhvr>
                                        <p:cTn id="17" dur="1000"/>
                                        <p:tgtEl>
                                          <p:spTgt spid="4">
                                            <p:txEl>
                                              <p:pRg st="1" end="1"/>
                                            </p:txEl>
                                          </p:spTgt>
                                        </p:tgtEl>
                                      </p:cBhvr>
                                    </p:animEffect>
                                  </p:childTnLst>
                                </p:cTn>
                              </p:par>
                              <p:par>
                                <p:cTn id="18" presetID="3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800" decel="100000"/>
                                        <p:tgtEl>
                                          <p:spTgt spid="6"/>
                                        </p:tgtEl>
                                      </p:cBhvr>
                                    </p:animEffect>
                                    <p:anim calcmode="lin" valueType="num">
                                      <p:cBhvr>
                                        <p:cTn id="21" dur="800" decel="100000" fill="hold"/>
                                        <p:tgtEl>
                                          <p:spTgt spid="6"/>
                                        </p:tgtEl>
                                        <p:attrNameLst>
                                          <p:attrName>style.rotation</p:attrName>
                                        </p:attrNameLst>
                                      </p:cBhvr>
                                      <p:tavLst>
                                        <p:tav tm="0">
                                          <p:val>
                                            <p:fltVal val="-90"/>
                                          </p:val>
                                        </p:tav>
                                        <p:tav tm="100000">
                                          <p:val>
                                            <p:fltVal val="0"/>
                                          </p:val>
                                        </p:tav>
                                      </p:tavLst>
                                    </p:anim>
                                    <p:anim calcmode="lin" valueType="num">
                                      <p:cBhvr>
                                        <p:cTn id="22" dur="800" decel="100000" fill="hold"/>
                                        <p:tgtEl>
                                          <p:spTgt spid="6"/>
                                        </p:tgtEl>
                                        <p:attrNameLst>
                                          <p:attrName>ppt_x</p:attrName>
                                        </p:attrNameLst>
                                      </p:cBhvr>
                                      <p:tavLst>
                                        <p:tav tm="0">
                                          <p:val>
                                            <p:strVal val="#ppt_x+0.4"/>
                                          </p:val>
                                        </p:tav>
                                        <p:tav tm="100000">
                                          <p:val>
                                            <p:strVal val="#ppt_x-0.05"/>
                                          </p:val>
                                        </p:tav>
                                      </p:tavLst>
                                    </p:anim>
                                    <p:anim calcmode="lin" valueType="num">
                                      <p:cBhvr>
                                        <p:cTn id="23" dur="800" decel="100000" fill="hold"/>
                                        <p:tgtEl>
                                          <p:spTgt spid="6"/>
                                        </p:tgtEl>
                                        <p:attrNameLst>
                                          <p:attrName>ppt_y</p:attrName>
                                        </p:attrNameLst>
                                      </p:cBhvr>
                                      <p:tavLst>
                                        <p:tav tm="0">
                                          <p:val>
                                            <p:strVal val="#ppt_y-0.4"/>
                                          </p:val>
                                        </p:tav>
                                        <p:tav tm="100000">
                                          <p:val>
                                            <p:strVal val="#ppt_y+0.1"/>
                                          </p:val>
                                        </p:tav>
                                      </p:tavLst>
                                    </p:anim>
                                    <p:anim calcmode="lin" valueType="num">
                                      <p:cBhvr>
                                        <p:cTn id="24"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25"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par>
                                <p:cTn id="26" presetID="52" presetClass="entr" presetSubtype="0" fill="hold" nodeType="with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Scale>
                                      <p:cBhvr>
                                        <p:cTn id="28" dur="1000" decel="50000" fill="hold">
                                          <p:stCondLst>
                                            <p:cond delay="0"/>
                                          </p:stCondLst>
                                        </p:cTn>
                                        <p:tgtEl>
                                          <p:spTgt spid="4">
                                            <p:txEl>
                                              <p:pRg st="3" end="3"/>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4">
                                            <p:txEl>
                                              <p:pRg st="3" end="3"/>
                                            </p:txEl>
                                          </p:spTgt>
                                        </p:tgtEl>
                                        <p:attrNameLst>
                                          <p:attrName>ppt_x</p:attrName>
                                          <p:attrName>ppt_y</p:attrName>
                                        </p:attrNameLst>
                                      </p:cBhvr>
                                    </p:animMotion>
                                    <p:animEffect transition="in" filter="fade">
                                      <p:cBhvr>
                                        <p:cTn id="30" dur="1000"/>
                                        <p:tgtEl>
                                          <p:spTgt spid="4">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2"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animScale>
                                      <p:cBhvr>
                                        <p:cTn id="35" dur="1000" decel="50000" fill="hold">
                                          <p:stCondLst>
                                            <p:cond delay="0"/>
                                          </p:stCondLst>
                                        </p:cTn>
                                        <p:tgtEl>
                                          <p:spTgt spid="4">
                                            <p:txEl>
                                              <p:pRg st="5" end="5"/>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4">
                                            <p:txEl>
                                              <p:pRg st="5" end="5"/>
                                            </p:txEl>
                                          </p:spTgt>
                                        </p:tgtEl>
                                        <p:attrNameLst>
                                          <p:attrName>ppt_x</p:attrName>
                                          <p:attrName>ppt_y</p:attrName>
                                        </p:attrNameLst>
                                      </p:cBhvr>
                                    </p:animMotion>
                                    <p:animEffect transition="in" filter="fade">
                                      <p:cBhvr>
                                        <p:cTn id="37" dur="1000"/>
                                        <p:tgtEl>
                                          <p:spTgt spid="4">
                                            <p:txEl>
                                              <p:pRg st="5" end="5"/>
                                            </p:txEl>
                                          </p:spTgt>
                                        </p:tgtEl>
                                      </p:cBhvr>
                                    </p:animEffect>
                                  </p:childTnLst>
                                </p:cTn>
                              </p:par>
                              <p:par>
                                <p:cTn id="38" presetID="52" presetClass="entr" presetSubtype="0" fill="hold" nodeType="withEffect">
                                  <p:stCondLst>
                                    <p:cond delay="0"/>
                                  </p:stCondLst>
                                  <p:childTnLst>
                                    <p:set>
                                      <p:cBhvr>
                                        <p:cTn id="39" dur="1" fill="hold">
                                          <p:stCondLst>
                                            <p:cond delay="0"/>
                                          </p:stCondLst>
                                        </p:cTn>
                                        <p:tgtEl>
                                          <p:spTgt spid="4">
                                            <p:txEl>
                                              <p:pRg st="6" end="6"/>
                                            </p:txEl>
                                          </p:spTgt>
                                        </p:tgtEl>
                                        <p:attrNameLst>
                                          <p:attrName>style.visibility</p:attrName>
                                        </p:attrNameLst>
                                      </p:cBhvr>
                                      <p:to>
                                        <p:strVal val="visible"/>
                                      </p:to>
                                    </p:set>
                                    <p:animScale>
                                      <p:cBhvr>
                                        <p:cTn id="40" dur="1000" decel="50000" fill="hold">
                                          <p:stCondLst>
                                            <p:cond delay="0"/>
                                          </p:stCondLst>
                                        </p:cTn>
                                        <p:tgtEl>
                                          <p:spTgt spid="4">
                                            <p:txEl>
                                              <p:pRg st="6" end="6"/>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4">
                                            <p:txEl>
                                              <p:pRg st="6" end="6"/>
                                            </p:txEl>
                                          </p:spTgt>
                                        </p:tgtEl>
                                        <p:attrNameLst>
                                          <p:attrName>ppt_x</p:attrName>
                                          <p:attrName>ppt_y</p:attrName>
                                        </p:attrNameLst>
                                      </p:cBhvr>
                                    </p:animMotion>
                                    <p:animEffect transition="in" filter="fade">
                                      <p:cBhvr>
                                        <p:cTn id="42" dur="10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39967" y="886678"/>
            <a:ext cx="8054326" cy="4085023"/>
          </a:xfrm>
        </p:spPr>
        <p:txBody>
          <a:bodyPr lIns="81605" tIns="40802" rIns="81605" bIns="40802">
            <a:normAutofit fontScale="55000" lnSpcReduction="20000"/>
          </a:bodyPr>
          <a:lstStyle/>
          <a:p>
            <a:pPr marL="0" indent="0">
              <a:buNone/>
            </a:pPr>
            <a:r>
              <a:rPr lang="en-US" sz="1400" b="1" dirty="0"/>
              <a:t> </a:t>
            </a:r>
            <a:r>
              <a:rPr lang="en-US" sz="2800" b="1" dirty="0"/>
              <a:t>Single Meson Analysis</a:t>
            </a:r>
          </a:p>
          <a:p>
            <a:pPr>
              <a:buClr>
                <a:srgbClr val="800000"/>
              </a:buClr>
            </a:pPr>
            <a:r>
              <a:rPr lang="en-US" sz="2500" b="1" dirty="0">
                <a:solidFill>
                  <a:srgbClr val="000090"/>
                </a:solidFill>
              </a:rPr>
              <a:t>Unitary Isobar Model &amp; Fixed-t Dispersion Relations approaches (</a:t>
            </a:r>
            <a:r>
              <a:rPr lang="en-US" sz="2500" b="1" dirty="0" err="1">
                <a:solidFill>
                  <a:srgbClr val="000090"/>
                </a:solidFill>
              </a:rPr>
              <a:t>Kaon</a:t>
            </a:r>
            <a:r>
              <a:rPr lang="en-US" sz="2500" b="1" dirty="0">
                <a:solidFill>
                  <a:srgbClr val="000090"/>
                </a:solidFill>
              </a:rPr>
              <a:t>-MAID)</a:t>
            </a:r>
            <a:endParaRPr lang="en-US" sz="2500" dirty="0">
              <a:solidFill>
                <a:srgbClr val="000090"/>
              </a:solidFill>
            </a:endParaRPr>
          </a:p>
          <a:p>
            <a:pPr>
              <a:buClr>
                <a:srgbClr val="800000"/>
              </a:buClr>
            </a:pPr>
            <a:r>
              <a:rPr lang="en-US" sz="2500" b="1" dirty="0" err="1">
                <a:solidFill>
                  <a:srgbClr val="000090"/>
                </a:solidFill>
              </a:rPr>
              <a:t>Regge</a:t>
            </a:r>
            <a:r>
              <a:rPr lang="en-US" sz="2500" b="1" dirty="0">
                <a:solidFill>
                  <a:srgbClr val="000090"/>
                </a:solidFill>
              </a:rPr>
              <a:t>-and Resonance Model (Gent Group)</a:t>
            </a:r>
          </a:p>
          <a:p>
            <a:pPr>
              <a:buClr>
                <a:srgbClr val="800000"/>
              </a:buClr>
            </a:pPr>
            <a:r>
              <a:rPr lang="en-US" sz="2500" b="1" dirty="0">
                <a:solidFill>
                  <a:srgbClr val="000090"/>
                </a:solidFill>
              </a:rPr>
              <a:t>Prague Isobar Model </a:t>
            </a:r>
            <a:r>
              <a:rPr lang="en-US" sz="1800" dirty="0">
                <a:solidFill>
                  <a:schemeClr val="tx1">
                    <a:lumMod val="65000"/>
                    <a:lumOff val="35000"/>
                  </a:schemeClr>
                </a:solidFill>
              </a:rPr>
              <a:t>http://</a:t>
            </a:r>
            <a:r>
              <a:rPr lang="en-US" sz="1800" dirty="0" err="1">
                <a:solidFill>
                  <a:schemeClr val="tx1">
                    <a:lumMod val="65000"/>
                    <a:lumOff val="35000"/>
                  </a:schemeClr>
                </a:solidFill>
              </a:rPr>
              <a:t>www.ujf.cas.cz</a:t>
            </a:r>
            <a:r>
              <a:rPr lang="en-US" sz="1800" dirty="0">
                <a:solidFill>
                  <a:schemeClr val="tx1">
                    <a:lumMod val="65000"/>
                    <a:lumOff val="35000"/>
                  </a:schemeClr>
                </a:solidFill>
              </a:rPr>
              <a:t>/en/departments/department-of-theoretical-physics/isobar-</a:t>
            </a:r>
            <a:r>
              <a:rPr lang="en-US" sz="1800" dirty="0" err="1">
                <a:solidFill>
                  <a:schemeClr val="tx1">
                    <a:lumMod val="65000"/>
                    <a:lumOff val="35000"/>
                  </a:schemeClr>
                </a:solidFill>
              </a:rPr>
              <a:t>model.html</a:t>
            </a:r>
            <a:endParaRPr lang="en-US" sz="1800" dirty="0">
              <a:solidFill>
                <a:schemeClr val="tx1">
                  <a:lumMod val="65000"/>
                  <a:lumOff val="35000"/>
                </a:schemeClr>
              </a:solidFill>
            </a:endParaRPr>
          </a:p>
          <a:p>
            <a:pPr marL="0" indent="0">
              <a:buNone/>
            </a:pPr>
            <a:endParaRPr lang="en-US" sz="2800" b="1" dirty="0"/>
          </a:p>
          <a:p>
            <a:pPr marL="0" indent="0">
              <a:buNone/>
            </a:pPr>
            <a:r>
              <a:rPr lang="en-US" sz="2800" b="1" dirty="0"/>
              <a:t>Double Meson Analysis</a:t>
            </a:r>
          </a:p>
          <a:p>
            <a:pPr>
              <a:buClr>
                <a:srgbClr val="800000"/>
              </a:buClr>
            </a:pPr>
            <a:r>
              <a:rPr lang="en-US" sz="2500" b="1" dirty="0">
                <a:solidFill>
                  <a:srgbClr val="000090"/>
                </a:solidFill>
              </a:rPr>
              <a:t>J-M Reaction Model</a:t>
            </a:r>
          </a:p>
          <a:p>
            <a:pPr marL="0" indent="0">
              <a:buNone/>
            </a:pPr>
            <a:endParaRPr lang="en-US" sz="2800" b="1" dirty="0"/>
          </a:p>
          <a:p>
            <a:pPr marL="0" indent="0">
              <a:buNone/>
            </a:pPr>
            <a:r>
              <a:rPr lang="en-US" sz="2800" b="1" dirty="0"/>
              <a:t>Multi-channel Analysis</a:t>
            </a:r>
          </a:p>
          <a:p>
            <a:pPr>
              <a:buClr>
                <a:srgbClr val="800000"/>
              </a:buClr>
            </a:pPr>
            <a:r>
              <a:rPr lang="en-US" sz="2500" b="1" dirty="0">
                <a:solidFill>
                  <a:srgbClr val="000090"/>
                </a:solidFill>
              </a:rPr>
              <a:t>Bonn-</a:t>
            </a:r>
            <a:r>
              <a:rPr lang="en-US" sz="2500" b="1" dirty="0" err="1">
                <a:solidFill>
                  <a:srgbClr val="000090"/>
                </a:solidFill>
              </a:rPr>
              <a:t>Gatchina</a:t>
            </a:r>
            <a:r>
              <a:rPr lang="en-US" sz="2500" b="1" dirty="0">
                <a:solidFill>
                  <a:srgbClr val="000090"/>
                </a:solidFill>
              </a:rPr>
              <a:t> multi-channel PWA</a:t>
            </a:r>
          </a:p>
          <a:p>
            <a:pPr>
              <a:buClr>
                <a:srgbClr val="800000"/>
              </a:buClr>
            </a:pPr>
            <a:endParaRPr lang="en-US" sz="2500" b="1" dirty="0">
              <a:solidFill>
                <a:srgbClr val="000090"/>
              </a:solidFill>
            </a:endParaRPr>
          </a:p>
          <a:p>
            <a:pPr>
              <a:buClr>
                <a:srgbClr val="800000"/>
              </a:buClr>
            </a:pPr>
            <a:r>
              <a:rPr lang="en-US" sz="2500" b="1" dirty="0">
                <a:solidFill>
                  <a:srgbClr val="000090"/>
                </a:solidFill>
              </a:rPr>
              <a:t>Julich-Bonn-Washington coupled-channel framework</a:t>
            </a:r>
          </a:p>
          <a:p>
            <a:endParaRPr lang="en-US" sz="2500" b="1" dirty="0">
              <a:solidFill>
                <a:srgbClr val="800000"/>
              </a:solidFill>
            </a:endParaRPr>
          </a:p>
          <a:p>
            <a:pPr>
              <a:buClr>
                <a:srgbClr val="800000"/>
              </a:buClr>
            </a:pPr>
            <a:r>
              <a:rPr lang="en-US" sz="2500" b="1" dirty="0">
                <a:solidFill>
                  <a:srgbClr val="000090"/>
                </a:solidFill>
              </a:rPr>
              <a:t>Argonne-Osaka dynamically coupled-channel model </a:t>
            </a:r>
          </a:p>
          <a:p>
            <a:pPr marL="361819" lvl="1" indent="0">
              <a:buNone/>
            </a:pPr>
            <a:r>
              <a:rPr lang="en-US" sz="2500" dirty="0"/>
              <a:t>	</a:t>
            </a:r>
          </a:p>
          <a:p>
            <a:pPr algn="just">
              <a:buClr>
                <a:srgbClr val="800000"/>
              </a:buClr>
            </a:pPr>
            <a:r>
              <a:rPr lang="en-US" sz="2500" b="1" dirty="0">
                <a:solidFill>
                  <a:srgbClr val="000090"/>
                </a:solidFill>
              </a:rPr>
              <a:t>JPAC Analysis Tools for high mass states using </a:t>
            </a:r>
            <a:r>
              <a:rPr lang="en-US" sz="2500" b="1" dirty="0" err="1">
                <a:solidFill>
                  <a:srgbClr val="000090"/>
                </a:solidFill>
              </a:rPr>
              <a:t>Regge</a:t>
            </a:r>
            <a:r>
              <a:rPr lang="en-US" sz="2500" b="1" dirty="0">
                <a:solidFill>
                  <a:srgbClr val="000090"/>
                </a:solidFill>
              </a:rPr>
              <a:t> &amp; </a:t>
            </a:r>
            <a:r>
              <a:rPr lang="en-US" sz="2500" b="1" dirty="0" err="1">
                <a:solidFill>
                  <a:srgbClr val="000090"/>
                </a:solidFill>
              </a:rPr>
              <a:t>Veneziano</a:t>
            </a:r>
            <a:r>
              <a:rPr lang="en-US" sz="2500" b="1" dirty="0">
                <a:solidFill>
                  <a:srgbClr val="000090"/>
                </a:solidFill>
              </a:rPr>
              <a:t> Approach </a:t>
            </a:r>
          </a:p>
          <a:p>
            <a:pPr marL="0" indent="0">
              <a:buNone/>
            </a:pPr>
            <a:r>
              <a:rPr lang="en-US" sz="1400" dirty="0"/>
              <a:t>	</a:t>
            </a:r>
          </a:p>
        </p:txBody>
      </p:sp>
      <p:sp>
        <p:nvSpPr>
          <p:cNvPr id="2" name="Title 1"/>
          <p:cNvSpPr>
            <a:spLocks noGrp="1"/>
          </p:cNvSpPr>
          <p:nvPr>
            <p:ph type="title"/>
          </p:nvPr>
        </p:nvSpPr>
        <p:spPr>
          <a:xfrm>
            <a:off x="0" y="80123"/>
            <a:ext cx="9144000" cy="774529"/>
          </a:xfrm>
          <a:ln>
            <a:solidFill>
              <a:srgbClr val="FFFFFF"/>
            </a:solidFill>
          </a:ln>
        </p:spPr>
        <p:txBody>
          <a:bodyPr lIns="81605" tIns="40802" rIns="81605" bIns="40802">
            <a:noAutofit/>
          </a:bodyPr>
          <a:lstStyle/>
          <a:p>
            <a:r>
              <a:rPr lang="en-US" sz="2800" b="1" dirty="0">
                <a:solidFill>
                  <a:srgbClr val="800000"/>
                </a:solidFill>
              </a:rPr>
              <a:t>Analysis Tools for Electromagnetic Excitation of Baryons</a:t>
            </a:r>
          </a:p>
        </p:txBody>
      </p:sp>
      <p:cxnSp>
        <p:nvCxnSpPr>
          <p:cNvPr id="7" name="Straight Connector 31"/>
          <p:cNvCxnSpPr/>
          <p:nvPr/>
        </p:nvCxnSpPr>
        <p:spPr>
          <a:xfrm>
            <a:off x="0" y="784552"/>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5" name="Segnaposto piè di pagina 4"/>
          <p:cNvSpPr>
            <a:spLocks noGrp="1"/>
          </p:cNvSpPr>
          <p:nvPr>
            <p:ph type="ftr" sz="quarter" idx="11"/>
          </p:nvPr>
        </p:nvSpPr>
        <p:spPr/>
        <p:txBody>
          <a:bodyPr/>
          <a:lstStyle/>
          <a:p>
            <a:r>
              <a:rPr lang="it-IT"/>
              <a:t>NSTAR 2026 -  September 7 - 11  2026  - Annalisa D’Angelo </a:t>
            </a:r>
            <a:endParaRPr lang="it-IT" dirty="0"/>
          </a:p>
        </p:txBody>
      </p:sp>
      <p:sp>
        <p:nvSpPr>
          <p:cNvPr id="4" name="Segnaposto numero diapositiva 3"/>
          <p:cNvSpPr>
            <a:spLocks noGrp="1"/>
          </p:cNvSpPr>
          <p:nvPr>
            <p:ph type="sldNum" sz="quarter" idx="12"/>
          </p:nvPr>
        </p:nvSpPr>
        <p:spPr/>
        <p:txBody>
          <a:bodyPr/>
          <a:lstStyle/>
          <a:p>
            <a:fld id="{E33505E3-9B21-8742-B4DC-5DD2FCC133AE}" type="slidenum">
              <a:rPr lang="it-IT" smtClean="0"/>
              <a:t>18</a:t>
            </a:fld>
            <a:endParaRPr lang="it-IT"/>
          </a:p>
        </p:txBody>
      </p:sp>
    </p:spTree>
    <p:extLst>
      <p:ext uri="{BB962C8B-B14F-4D97-AF65-F5344CB8AC3E}">
        <p14:creationId xmlns:p14="http://schemas.microsoft.com/office/powerpoint/2010/main" val="1267664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7" name="Title 1"/>
          <p:cNvSpPr>
            <a:spLocks noGrp="1"/>
          </p:cNvSpPr>
          <p:nvPr>
            <p:ph type="title"/>
          </p:nvPr>
        </p:nvSpPr>
        <p:spPr>
          <a:xfrm>
            <a:off x="2112782" y="5168"/>
            <a:ext cx="5011921" cy="638175"/>
          </a:xfrm>
          <a:ln>
            <a:noFill/>
          </a:ln>
        </p:spPr>
        <p:txBody>
          <a:bodyPr lIns="81605" tIns="40802" rIns="81605" bIns="40802">
            <a:noAutofit/>
          </a:bodyPr>
          <a:lstStyle/>
          <a:p>
            <a:r>
              <a:rPr lang="en-US" b="1" dirty="0">
                <a:solidFill>
                  <a:srgbClr val="000090"/>
                </a:solidFill>
              </a:rPr>
              <a:t>Equipment</a:t>
            </a:r>
          </a:p>
        </p:txBody>
      </p:sp>
      <p:sp>
        <p:nvSpPr>
          <p:cNvPr id="6" name="TextBox 5"/>
          <p:cNvSpPr txBox="1">
            <a:spLocks noChangeArrowheads="1"/>
          </p:cNvSpPr>
          <p:nvPr/>
        </p:nvSpPr>
        <p:spPr bwMode="auto">
          <a:xfrm>
            <a:off x="38235" y="631364"/>
            <a:ext cx="2659374" cy="4620567"/>
          </a:xfrm>
          <a:prstGeom prst="rect">
            <a:avLst/>
          </a:prstGeom>
          <a:solidFill>
            <a:schemeClr val="tx1"/>
          </a:solidFill>
          <a:ln w="9525">
            <a:solidFill>
              <a:srgbClr val="FFFF00"/>
            </a:solidFill>
            <a:miter lim="800000"/>
            <a:headEnd/>
            <a:tailEnd/>
          </a:ln>
        </p:spPr>
        <p:txBody>
          <a:bodyPr wrap="square" lIns="81605" tIns="40802" rIns="81605" bIns="40802">
            <a:spAutoFit/>
          </a:bodyPr>
          <a:lstStyle/>
          <a:p>
            <a:pPr eaLnBrk="0" hangingPunct="0">
              <a:spcBef>
                <a:spcPct val="15000"/>
              </a:spcBef>
            </a:pPr>
            <a:r>
              <a:rPr lang="en-US" sz="1200" u="sng" dirty="0">
                <a:solidFill>
                  <a:srgbClr val="FFFF00"/>
                </a:solidFill>
                <a:ea typeface="ＭＳ Ｐゴシック" pitchFamily="-110" charset="-128"/>
                <a:cs typeface="Arial" pitchFamily="34" charset="0"/>
              </a:rPr>
              <a:t>Forward Detector (FD)</a:t>
            </a:r>
          </a:p>
          <a:p>
            <a:pPr lvl="1" eaLnBrk="0" hangingPunct="0">
              <a:spcBef>
                <a:spcPct val="15000"/>
              </a:spcBef>
            </a:pPr>
            <a:r>
              <a:rPr lang="en-US" sz="1100" dirty="0">
                <a:solidFill>
                  <a:srgbClr val="00F700"/>
                </a:solidFill>
                <a:ea typeface="ＭＳ Ｐゴシック" pitchFamily="-110" charset="-128"/>
                <a:cs typeface="Arial" pitchFamily="34" charset="0"/>
              </a:rPr>
              <a:t>- TORUS magnet </a:t>
            </a:r>
          </a:p>
          <a:p>
            <a:pPr lvl="1" eaLnBrk="0" hangingPunct="0">
              <a:spcBef>
                <a:spcPct val="15000"/>
              </a:spcBef>
              <a:buFontTx/>
              <a:buChar char="-"/>
            </a:pPr>
            <a:r>
              <a:rPr lang="en-US" sz="1100" dirty="0">
                <a:solidFill>
                  <a:srgbClr val="00C600"/>
                </a:solidFill>
                <a:ea typeface="ＭＳ Ｐゴシック" pitchFamily="-110" charset="-128"/>
                <a:cs typeface="Arial" pitchFamily="34" charset="0"/>
              </a:rPr>
              <a:t> HT Cherenkov Counter </a:t>
            </a:r>
          </a:p>
          <a:p>
            <a:pPr lvl="1" eaLnBrk="0" hangingPunct="0">
              <a:spcBef>
                <a:spcPct val="15000"/>
              </a:spcBef>
              <a:buFontTx/>
              <a:buChar char="-"/>
            </a:pPr>
            <a:r>
              <a:rPr lang="en-US" sz="1100" dirty="0">
                <a:solidFill>
                  <a:srgbClr val="00C600"/>
                </a:solidFill>
                <a:ea typeface="ＭＳ Ｐゴシック" pitchFamily="-110" charset="-128"/>
                <a:cs typeface="Arial" pitchFamily="34" charset="0"/>
              </a:rPr>
              <a:t> Drift chamber system </a:t>
            </a:r>
          </a:p>
          <a:p>
            <a:pPr lvl="1" eaLnBrk="0" hangingPunct="0">
              <a:spcBef>
                <a:spcPct val="15000"/>
              </a:spcBef>
              <a:buFontTx/>
              <a:buChar char="-"/>
            </a:pPr>
            <a:r>
              <a:rPr lang="en-US" sz="1100" dirty="0">
                <a:solidFill>
                  <a:srgbClr val="00C600"/>
                </a:solidFill>
                <a:ea typeface="ＭＳ Ｐゴシック" pitchFamily="-110" charset="-128"/>
                <a:cs typeface="Arial" pitchFamily="34" charset="0"/>
              </a:rPr>
              <a:t> LT Cherenkov Counter </a:t>
            </a:r>
          </a:p>
          <a:p>
            <a:pPr lvl="1" eaLnBrk="0" hangingPunct="0">
              <a:spcBef>
                <a:spcPct val="15000"/>
              </a:spcBef>
              <a:buFontTx/>
              <a:buChar char="-"/>
            </a:pPr>
            <a:r>
              <a:rPr lang="en-US" sz="1100" dirty="0">
                <a:solidFill>
                  <a:srgbClr val="00C600"/>
                </a:solidFill>
                <a:ea typeface="ＭＳ Ｐゴシック" pitchFamily="-110" charset="-128"/>
                <a:cs typeface="Arial" pitchFamily="34" charset="0"/>
              </a:rPr>
              <a:t> Forward TOF System</a:t>
            </a:r>
          </a:p>
          <a:p>
            <a:pPr lvl="1" eaLnBrk="0" hangingPunct="0">
              <a:spcBef>
                <a:spcPct val="15000"/>
              </a:spcBef>
              <a:buFontTx/>
              <a:buChar char="-"/>
            </a:pPr>
            <a:r>
              <a:rPr lang="en-US" sz="1100" dirty="0">
                <a:solidFill>
                  <a:srgbClr val="00C600"/>
                </a:solidFill>
                <a:ea typeface="ＭＳ Ｐゴシック" pitchFamily="-110" charset="-128"/>
                <a:cs typeface="Arial" pitchFamily="34" charset="0"/>
              </a:rPr>
              <a:t> Pre-shower calorimeter </a:t>
            </a:r>
          </a:p>
          <a:p>
            <a:pPr lvl="1" eaLnBrk="0" hangingPunct="0">
              <a:spcBef>
                <a:spcPct val="15000"/>
              </a:spcBef>
              <a:buFontTx/>
              <a:buChar char="-"/>
            </a:pPr>
            <a:r>
              <a:rPr lang="en-US" sz="1100" dirty="0">
                <a:solidFill>
                  <a:srgbClr val="00C600"/>
                </a:solidFill>
                <a:ea typeface="ＭＳ Ｐゴシック" pitchFamily="-110" charset="-128"/>
                <a:cs typeface="Arial" pitchFamily="34" charset="0"/>
              </a:rPr>
              <a:t> E.M. calorimeter  </a:t>
            </a:r>
          </a:p>
          <a:p>
            <a:pPr eaLnBrk="0" hangingPunct="0">
              <a:spcBef>
                <a:spcPct val="15000"/>
              </a:spcBef>
            </a:pPr>
            <a:r>
              <a:rPr lang="en-US" sz="1300" dirty="0">
                <a:solidFill>
                  <a:srgbClr val="FFFF00"/>
                </a:solidFill>
                <a:ea typeface="ＭＳ Ｐゴシック" pitchFamily="-110" charset="-128"/>
                <a:cs typeface="Arial" pitchFamily="34" charset="0"/>
              </a:rPr>
              <a:t>   </a:t>
            </a:r>
            <a:r>
              <a:rPr lang="en-US" sz="1200" u="sng" dirty="0">
                <a:solidFill>
                  <a:srgbClr val="FFFF00"/>
                </a:solidFill>
                <a:ea typeface="ＭＳ Ｐゴシック" pitchFamily="-110" charset="-128"/>
                <a:cs typeface="Arial" pitchFamily="34" charset="0"/>
              </a:rPr>
              <a:t>Central Detector (CD)</a:t>
            </a:r>
          </a:p>
          <a:p>
            <a:pPr lvl="1" eaLnBrk="0" hangingPunct="0">
              <a:spcBef>
                <a:spcPct val="15000"/>
              </a:spcBef>
              <a:buFontTx/>
              <a:buChar char="-"/>
            </a:pPr>
            <a:r>
              <a:rPr lang="en-US" sz="1100" dirty="0">
                <a:solidFill>
                  <a:srgbClr val="00F700"/>
                </a:solidFill>
                <a:ea typeface="ＭＳ Ｐゴシック" pitchFamily="-110" charset="-128"/>
                <a:cs typeface="Arial" pitchFamily="34" charset="0"/>
              </a:rPr>
              <a:t> SOLENOID magnet </a:t>
            </a:r>
          </a:p>
          <a:p>
            <a:pPr lvl="1" eaLnBrk="0" hangingPunct="0">
              <a:spcBef>
                <a:spcPct val="15000"/>
              </a:spcBef>
              <a:buFontTx/>
              <a:buChar char="-"/>
            </a:pPr>
            <a:r>
              <a:rPr lang="en-US" sz="1100" dirty="0">
                <a:solidFill>
                  <a:srgbClr val="00C600"/>
                </a:solidFill>
                <a:ea typeface="ＭＳ Ｐゴシック" pitchFamily="-110" charset="-128"/>
                <a:cs typeface="Arial" pitchFamily="34" charset="0"/>
              </a:rPr>
              <a:t> Silicon Vertex Tracker </a:t>
            </a:r>
          </a:p>
          <a:p>
            <a:pPr lvl="1" eaLnBrk="0" hangingPunct="0">
              <a:spcBef>
                <a:spcPct val="15000"/>
              </a:spcBef>
              <a:buFontTx/>
              <a:buChar char="-"/>
            </a:pPr>
            <a:r>
              <a:rPr lang="en-US" sz="1100" dirty="0">
                <a:solidFill>
                  <a:schemeClr val="bg1"/>
                </a:solidFill>
                <a:ea typeface="ＭＳ Ｐゴシック" pitchFamily="-110" charset="-128"/>
                <a:cs typeface="Arial" pitchFamily="34" charset="0"/>
              </a:rPr>
              <a:t> </a:t>
            </a:r>
            <a:r>
              <a:rPr lang="en-US" sz="1100" dirty="0">
                <a:solidFill>
                  <a:srgbClr val="00D001"/>
                </a:solidFill>
                <a:ea typeface="ＭＳ Ｐゴシック" pitchFamily="-110" charset="-128"/>
                <a:cs typeface="Arial" pitchFamily="34" charset="0"/>
              </a:rPr>
              <a:t>Central Time-of-Flight </a:t>
            </a:r>
          </a:p>
          <a:p>
            <a:pPr eaLnBrk="0" hangingPunct="0">
              <a:spcBef>
                <a:spcPct val="15000"/>
              </a:spcBef>
            </a:pPr>
            <a:r>
              <a:rPr lang="en-US" sz="1100" dirty="0">
                <a:solidFill>
                  <a:srgbClr val="FFFFFF"/>
                </a:solidFill>
                <a:ea typeface="ＭＳ Ｐゴシック" pitchFamily="-110" charset="-128"/>
                <a:cs typeface="Arial" pitchFamily="34" charset="0"/>
              </a:rPr>
              <a:t>   </a:t>
            </a:r>
            <a:r>
              <a:rPr lang="en-US" sz="1100" dirty="0">
                <a:solidFill>
                  <a:srgbClr val="FFFF00"/>
                </a:solidFill>
                <a:ea typeface="ＭＳ Ｐゴシック" pitchFamily="-110" charset="-128"/>
                <a:cs typeface="Arial" pitchFamily="34" charset="0"/>
              </a:rPr>
              <a:t> </a:t>
            </a:r>
            <a:r>
              <a:rPr lang="en-US" sz="1200" u="sng" dirty="0" err="1">
                <a:solidFill>
                  <a:srgbClr val="FFFF00"/>
                </a:solidFill>
                <a:ea typeface="ＭＳ Ｐゴシック" pitchFamily="-110" charset="-128"/>
                <a:cs typeface="Arial" pitchFamily="34" charset="0"/>
              </a:rPr>
              <a:t>Beamline</a:t>
            </a:r>
            <a:endParaRPr lang="en-US" sz="1200" u="sng" dirty="0">
              <a:solidFill>
                <a:srgbClr val="FFFF00"/>
              </a:solidFill>
              <a:ea typeface="ＭＳ Ｐゴシック" pitchFamily="-110" charset="-128"/>
              <a:cs typeface="Arial" pitchFamily="34" charset="0"/>
            </a:endParaRPr>
          </a:p>
          <a:p>
            <a:pPr lvl="1" eaLnBrk="0" hangingPunct="0">
              <a:spcBef>
                <a:spcPct val="15000"/>
              </a:spcBef>
              <a:buFontTx/>
              <a:buChar char="-"/>
            </a:pPr>
            <a:r>
              <a:rPr lang="en-US" sz="1100" dirty="0">
                <a:solidFill>
                  <a:srgbClr val="00F700"/>
                </a:solidFill>
                <a:ea typeface="ＭＳ Ｐゴシック" pitchFamily="-110" charset="-128"/>
                <a:cs typeface="Arial" pitchFamily="34" charset="0"/>
              </a:rPr>
              <a:t> </a:t>
            </a:r>
            <a:r>
              <a:rPr lang="en-US" sz="1100" dirty="0" err="1">
                <a:solidFill>
                  <a:srgbClr val="00F700"/>
                </a:solidFill>
                <a:ea typeface="ＭＳ Ｐゴシック" pitchFamily="-110" charset="-128"/>
                <a:cs typeface="Arial" pitchFamily="34" charset="0"/>
              </a:rPr>
              <a:t>Cryo</a:t>
            </a:r>
            <a:r>
              <a:rPr lang="en-US" sz="1100" dirty="0">
                <a:solidFill>
                  <a:srgbClr val="00F700"/>
                </a:solidFill>
                <a:ea typeface="ＭＳ Ｐゴシック" pitchFamily="-110" charset="-128"/>
                <a:cs typeface="Arial" pitchFamily="34" charset="0"/>
              </a:rPr>
              <a:t> Target</a:t>
            </a:r>
          </a:p>
          <a:p>
            <a:pPr lvl="1" eaLnBrk="0" hangingPunct="0">
              <a:spcBef>
                <a:spcPct val="15000"/>
              </a:spcBef>
              <a:buFontTx/>
              <a:buChar char="-"/>
            </a:pPr>
            <a:r>
              <a:rPr lang="en-US" sz="1100" dirty="0">
                <a:solidFill>
                  <a:srgbClr val="00F700"/>
                </a:solidFill>
                <a:ea typeface="ＭＳ Ｐゴシック" pitchFamily="-110" charset="-128"/>
                <a:cs typeface="Arial" pitchFamily="34" charset="0"/>
              </a:rPr>
              <a:t> </a:t>
            </a:r>
            <a:r>
              <a:rPr lang="en-US" sz="1100" dirty="0" err="1">
                <a:solidFill>
                  <a:srgbClr val="00F700"/>
                </a:solidFill>
                <a:ea typeface="ＭＳ Ｐゴシック" pitchFamily="-110" charset="-128"/>
                <a:cs typeface="Arial" pitchFamily="34" charset="0"/>
              </a:rPr>
              <a:t>Moller</a:t>
            </a:r>
            <a:r>
              <a:rPr lang="en-US" sz="1100" dirty="0">
                <a:solidFill>
                  <a:srgbClr val="00F700"/>
                </a:solidFill>
                <a:ea typeface="ＭＳ Ｐゴシック" pitchFamily="-110" charset="-128"/>
                <a:cs typeface="Arial" pitchFamily="34" charset="0"/>
              </a:rPr>
              <a:t> </a:t>
            </a:r>
            <a:r>
              <a:rPr lang="en-US" sz="1100" dirty="0" err="1">
                <a:solidFill>
                  <a:srgbClr val="00F700"/>
                </a:solidFill>
                <a:ea typeface="ＭＳ Ｐゴシック" pitchFamily="-110" charset="-128"/>
                <a:cs typeface="Arial" pitchFamily="34" charset="0"/>
              </a:rPr>
              <a:t>polarimeter</a:t>
            </a:r>
            <a:r>
              <a:rPr lang="en-US" sz="1100" dirty="0">
                <a:solidFill>
                  <a:srgbClr val="00F700"/>
                </a:solidFill>
                <a:ea typeface="ＭＳ Ｐゴシック" pitchFamily="-110" charset="-128"/>
                <a:cs typeface="Arial" pitchFamily="34" charset="0"/>
              </a:rPr>
              <a:t> </a:t>
            </a:r>
          </a:p>
          <a:p>
            <a:pPr lvl="1" eaLnBrk="0" hangingPunct="0">
              <a:spcBef>
                <a:spcPct val="15000"/>
              </a:spcBef>
            </a:pPr>
            <a:r>
              <a:rPr lang="en-US" sz="1100" dirty="0">
                <a:solidFill>
                  <a:srgbClr val="00F700"/>
                </a:solidFill>
                <a:ea typeface="ＭＳ Ｐゴシック" pitchFamily="-110" charset="-128"/>
                <a:cs typeface="Arial" pitchFamily="34" charset="0"/>
              </a:rPr>
              <a:t>- Shielding</a:t>
            </a:r>
          </a:p>
          <a:p>
            <a:pPr lvl="1" eaLnBrk="0" hangingPunct="0">
              <a:spcBef>
                <a:spcPct val="15000"/>
              </a:spcBef>
              <a:buFontTx/>
              <a:buChar char="-"/>
            </a:pPr>
            <a:r>
              <a:rPr lang="en-US" sz="1100" dirty="0">
                <a:solidFill>
                  <a:srgbClr val="00F700"/>
                </a:solidFill>
                <a:ea typeface="ＭＳ Ｐゴシック" pitchFamily="-110" charset="-128"/>
                <a:cs typeface="Arial" pitchFamily="34" charset="0"/>
              </a:rPr>
              <a:t> Photon Tagger</a:t>
            </a:r>
          </a:p>
          <a:p>
            <a:pPr>
              <a:spcBef>
                <a:spcPct val="15000"/>
              </a:spcBef>
            </a:pPr>
            <a:r>
              <a:rPr lang="en-US" sz="1200" u="sng" dirty="0">
                <a:solidFill>
                  <a:srgbClr val="FFFF00"/>
                </a:solidFill>
                <a:ea typeface="ＭＳ Ｐゴシック" pitchFamily="-110" charset="-128"/>
                <a:cs typeface="Arial" pitchFamily="34" charset="0"/>
              </a:rPr>
              <a:t>Upgrade to the baseline</a:t>
            </a:r>
          </a:p>
          <a:p>
            <a:pPr>
              <a:spcBef>
                <a:spcPct val="15000"/>
              </a:spcBef>
            </a:pPr>
            <a:r>
              <a:rPr lang="en-US" sz="1100" dirty="0">
                <a:solidFill>
                  <a:srgbClr val="00C600"/>
                </a:solidFill>
                <a:ea typeface="ＭＳ Ｐゴシック" pitchFamily="-110" charset="-128"/>
                <a:cs typeface="Arial" pitchFamily="34" charset="0"/>
              </a:rPr>
              <a:t>      </a:t>
            </a:r>
            <a:r>
              <a:rPr lang="en-US" sz="1100" dirty="0">
                <a:solidFill>
                  <a:srgbClr val="00F700"/>
                </a:solidFill>
                <a:ea typeface="ＭＳ Ｐゴシック" pitchFamily="-110" charset="-128"/>
                <a:cs typeface="Arial" pitchFamily="34" charset="0"/>
              </a:rPr>
              <a:t>      - Central Neutron Detector     </a:t>
            </a:r>
          </a:p>
          <a:p>
            <a:pPr lvl="1">
              <a:spcBef>
                <a:spcPct val="15000"/>
              </a:spcBef>
              <a:buFontTx/>
              <a:buChar char="-"/>
            </a:pPr>
            <a:r>
              <a:rPr lang="en-US" sz="1100" dirty="0">
                <a:solidFill>
                  <a:srgbClr val="00F700"/>
                </a:solidFill>
                <a:ea typeface="ＭＳ Ｐゴシック" pitchFamily="-110" charset="-128"/>
                <a:cs typeface="Arial" pitchFamily="34" charset="0"/>
              </a:rPr>
              <a:t> </a:t>
            </a:r>
            <a:r>
              <a:rPr lang="en-US" sz="1100" dirty="0" err="1">
                <a:solidFill>
                  <a:srgbClr val="00F700"/>
                </a:solidFill>
                <a:ea typeface="ＭＳ Ｐゴシック" pitchFamily="-110" charset="-128"/>
                <a:cs typeface="Arial" pitchFamily="34" charset="0"/>
              </a:rPr>
              <a:t>MicroMegas</a:t>
            </a:r>
            <a:endParaRPr lang="en-US" sz="1100" dirty="0">
              <a:solidFill>
                <a:srgbClr val="00F700"/>
              </a:solidFill>
              <a:ea typeface="ＭＳ Ｐゴシック" pitchFamily="-110" charset="-128"/>
              <a:cs typeface="Arial" pitchFamily="34" charset="0"/>
            </a:endParaRPr>
          </a:p>
          <a:p>
            <a:pPr lvl="1">
              <a:spcBef>
                <a:spcPct val="15000"/>
              </a:spcBef>
              <a:buFontTx/>
              <a:buChar char="-"/>
            </a:pPr>
            <a:r>
              <a:rPr lang="en-US" sz="1100" dirty="0">
                <a:solidFill>
                  <a:srgbClr val="00F700"/>
                </a:solidFill>
                <a:ea typeface="ＭＳ Ｐゴシック" pitchFamily="-110" charset="-128"/>
                <a:cs typeface="Arial" pitchFamily="34" charset="0"/>
              </a:rPr>
              <a:t> Forward Tagger </a:t>
            </a:r>
          </a:p>
          <a:p>
            <a:pPr lvl="1">
              <a:spcBef>
                <a:spcPct val="15000"/>
              </a:spcBef>
              <a:buFontTx/>
              <a:buChar char="-"/>
            </a:pPr>
            <a:r>
              <a:rPr lang="en-US" sz="1100" dirty="0">
                <a:solidFill>
                  <a:srgbClr val="00F700"/>
                </a:solidFill>
                <a:ea typeface="ＭＳ Ｐゴシック" pitchFamily="-110" charset="-128"/>
                <a:cs typeface="Arial" pitchFamily="34" charset="0"/>
              </a:rPr>
              <a:t> RICH detector </a:t>
            </a:r>
          </a:p>
          <a:p>
            <a:pPr lvl="1">
              <a:spcBef>
                <a:spcPct val="15000"/>
              </a:spcBef>
              <a:buFontTx/>
              <a:buChar char="-"/>
            </a:pPr>
            <a:r>
              <a:rPr lang="en-US" sz="1100" dirty="0">
                <a:solidFill>
                  <a:srgbClr val="00F700"/>
                </a:solidFill>
                <a:ea typeface="ＭＳ Ｐゴシック" pitchFamily="-110" charset="-128"/>
                <a:cs typeface="Arial" pitchFamily="34" charset="0"/>
              </a:rPr>
              <a:t> Polarized target</a:t>
            </a:r>
            <a:endParaRPr lang="en-US" sz="1100" dirty="0">
              <a:solidFill>
                <a:srgbClr val="00C600"/>
              </a:solidFill>
              <a:ea typeface="ＭＳ Ｐゴシック" pitchFamily="-110" charset="-128"/>
              <a:cs typeface="Arial" pitchFamily="34" charset="0"/>
            </a:endParaRPr>
          </a:p>
        </p:txBody>
      </p:sp>
      <p:pic>
        <p:nvPicPr>
          <p:cNvPr id="12" name="Picture 11"/>
          <p:cNvPicPr>
            <a:picLocks/>
          </p:cNvPicPr>
          <p:nvPr/>
        </p:nvPicPr>
        <p:blipFill>
          <a:blip r:embed="rId3"/>
          <a:srcRect b="6381"/>
          <a:stretch>
            <a:fillRect/>
          </a:stretch>
        </p:blipFill>
        <p:spPr>
          <a:xfrm>
            <a:off x="2697609" y="631364"/>
            <a:ext cx="6415787" cy="4085023"/>
          </a:xfrm>
          <a:prstGeom prst="rect">
            <a:avLst/>
          </a:prstGeom>
        </p:spPr>
      </p:pic>
      <p:sp>
        <p:nvSpPr>
          <p:cNvPr id="24" name="Rectangle 21"/>
          <p:cNvSpPr>
            <a:spLocks noChangeArrowheads="1"/>
          </p:cNvSpPr>
          <p:nvPr/>
        </p:nvSpPr>
        <p:spPr bwMode="auto">
          <a:xfrm>
            <a:off x="2856413" y="4384442"/>
            <a:ext cx="1395238" cy="329228"/>
          </a:xfrm>
          <a:prstGeom prst="rect">
            <a:avLst/>
          </a:prstGeom>
          <a:solidFill>
            <a:srgbClr val="1E1E1E"/>
          </a:solidFill>
          <a:ln w="9525">
            <a:noFill/>
            <a:round/>
            <a:headEnd/>
            <a:tailEnd/>
          </a:ln>
        </p:spPr>
        <p:txBody>
          <a:bodyPr lIns="81605" tIns="40802" rIns="81605" bIns="40802">
            <a:prstTxWarp prst="textNoShape">
              <a:avLst/>
            </a:prstTxWarp>
          </a:bodyPr>
          <a:lstStyle/>
          <a:p>
            <a:pPr eaLnBrk="0" hangingPunct="0"/>
            <a:endParaRPr lang="en-US" sz="2100">
              <a:latin typeface="Times" pitchFamily="-110" charset="0"/>
            </a:endParaRPr>
          </a:p>
        </p:txBody>
      </p:sp>
      <p:grpSp>
        <p:nvGrpSpPr>
          <p:cNvPr id="2" name="Group 25"/>
          <p:cNvGrpSpPr/>
          <p:nvPr/>
        </p:nvGrpSpPr>
        <p:grpSpPr>
          <a:xfrm>
            <a:off x="4102103" y="2514602"/>
            <a:ext cx="4470400" cy="1876425"/>
            <a:chOff x="3048000" y="3048000"/>
            <a:chExt cx="4470400" cy="2501900"/>
          </a:xfrm>
        </p:grpSpPr>
        <p:cxnSp>
          <p:nvCxnSpPr>
            <p:cNvPr id="14" name="Straight Connector 13"/>
            <p:cNvCxnSpPr>
              <a:stCxn id="11" idx="0"/>
            </p:cNvCxnSpPr>
            <p:nvPr/>
          </p:nvCxnSpPr>
          <p:spPr>
            <a:xfrm rot="5400000" flipH="1" flipV="1">
              <a:off x="3517900" y="3429000"/>
              <a:ext cx="914400" cy="304800"/>
            </a:xfrm>
            <a:prstGeom prst="line">
              <a:avLst/>
            </a:prstGeom>
            <a:ln w="28575" cap="flat" cmpd="sng" algn="ctr">
              <a:solidFill>
                <a:srgbClr val="3366FF"/>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a:stCxn id="16" idx="0"/>
            </p:cNvCxnSpPr>
            <p:nvPr/>
          </p:nvCxnSpPr>
          <p:spPr>
            <a:xfrm rot="5400000" flipH="1" flipV="1">
              <a:off x="3505200" y="2895600"/>
              <a:ext cx="457200" cy="762000"/>
            </a:xfrm>
            <a:prstGeom prst="line">
              <a:avLst/>
            </a:prstGeom>
            <a:ln w="28575" cap="flat" cmpd="sng" algn="ctr">
              <a:solidFill>
                <a:srgbClr val="3366FF"/>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3048000" y="3505200"/>
              <a:ext cx="609600" cy="381000"/>
            </a:xfrm>
            <a:prstGeom prst="rect">
              <a:avLst/>
            </a:prstGeom>
            <a:solidFill>
              <a:srgbClr val="CCFFCC"/>
            </a:solidFill>
            <a:ln w="190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0" i="1" dirty="0">
                  <a:solidFill>
                    <a:schemeClr val="tx1"/>
                  </a:solidFill>
                </a:rPr>
                <a:t>MM</a:t>
              </a:r>
            </a:p>
          </p:txBody>
        </p:sp>
        <p:sp>
          <p:nvSpPr>
            <p:cNvPr id="11" name="Rectangle 10"/>
            <p:cNvSpPr/>
            <p:nvPr/>
          </p:nvSpPr>
          <p:spPr>
            <a:xfrm>
              <a:off x="3517900" y="4038600"/>
              <a:ext cx="609600" cy="381000"/>
            </a:xfrm>
            <a:prstGeom prst="rect">
              <a:avLst/>
            </a:prstGeom>
            <a:solidFill>
              <a:srgbClr val="CCFFCC"/>
            </a:solidFill>
            <a:ln w="190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0" i="1" dirty="0">
                  <a:solidFill>
                    <a:schemeClr val="tx1"/>
                  </a:solidFill>
                </a:rPr>
                <a:t>CND</a:t>
              </a:r>
            </a:p>
          </p:txBody>
        </p:sp>
        <p:sp>
          <p:nvSpPr>
            <p:cNvPr id="20" name="Rectangle 19"/>
            <p:cNvSpPr/>
            <p:nvPr/>
          </p:nvSpPr>
          <p:spPr>
            <a:xfrm>
              <a:off x="4851400" y="4267200"/>
              <a:ext cx="609600" cy="304800"/>
            </a:xfrm>
            <a:prstGeom prst="rect">
              <a:avLst/>
            </a:prstGeom>
            <a:solidFill>
              <a:srgbClr val="CCFFCC"/>
            </a:solidFill>
            <a:ln w="190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0" i="1" dirty="0">
                  <a:solidFill>
                    <a:schemeClr val="tx1"/>
                  </a:solidFill>
                </a:rPr>
                <a:t>FT</a:t>
              </a:r>
            </a:p>
          </p:txBody>
        </p:sp>
        <p:cxnSp>
          <p:nvCxnSpPr>
            <p:cNvPr id="23" name="Straight Connector 22"/>
            <p:cNvCxnSpPr>
              <a:stCxn id="20" idx="0"/>
            </p:cNvCxnSpPr>
            <p:nvPr/>
          </p:nvCxnSpPr>
          <p:spPr>
            <a:xfrm rot="5400000" flipH="1" flipV="1">
              <a:off x="4819650" y="3689350"/>
              <a:ext cx="914400" cy="241300"/>
            </a:xfrm>
            <a:prstGeom prst="line">
              <a:avLst/>
            </a:prstGeom>
            <a:ln w="28575" cap="flat" cmpd="sng" algn="ctr">
              <a:solidFill>
                <a:srgbClr val="3366FF"/>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26" name="Rectangle 25"/>
            <p:cNvSpPr/>
            <p:nvPr/>
          </p:nvSpPr>
          <p:spPr>
            <a:xfrm>
              <a:off x="6832600" y="5245100"/>
              <a:ext cx="685800" cy="304800"/>
            </a:xfrm>
            <a:prstGeom prst="rect">
              <a:avLst/>
            </a:prstGeom>
            <a:solidFill>
              <a:srgbClr val="CCFFCC"/>
            </a:solidFill>
            <a:ln w="19050" cap="flat" cmpd="sng" algn="ctr">
              <a:solidFill>
                <a:schemeClr val="tx1"/>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b="0" i="1" dirty="0">
                  <a:solidFill>
                    <a:schemeClr val="tx1"/>
                  </a:solidFill>
                </a:rPr>
                <a:t>RICH</a:t>
              </a:r>
            </a:p>
          </p:txBody>
        </p:sp>
      </p:grpSp>
      <p:sp>
        <p:nvSpPr>
          <p:cNvPr id="28" name="TextBox 27"/>
          <p:cNvSpPr txBox="1"/>
          <p:nvPr/>
        </p:nvSpPr>
        <p:spPr>
          <a:xfrm>
            <a:off x="38235" y="33458"/>
            <a:ext cx="1536999" cy="636399"/>
          </a:xfrm>
          <a:prstGeom prst="rect">
            <a:avLst/>
          </a:prstGeom>
          <a:noFill/>
        </p:spPr>
        <p:txBody>
          <a:bodyPr wrap="none" lIns="81605" tIns="40802" rIns="81605" bIns="40802" rtlCol="0">
            <a:spAutoFit/>
          </a:bodyPr>
          <a:lstStyle/>
          <a:p>
            <a:pPr defTabSz="816059"/>
            <a:r>
              <a:rPr lang="en-US" sz="3600" b="1" i="1" dirty="0">
                <a:solidFill>
                  <a:srgbClr val="FF0000"/>
                </a:solidFill>
                <a:effectLst>
                  <a:outerShdw blurRad="50800" dist="38100" dir="2700000">
                    <a:srgbClr val="000000"/>
                  </a:outerShdw>
                </a:effectLst>
              </a:rPr>
              <a:t>CLAS</a:t>
            </a:r>
            <a:r>
              <a:rPr lang="en-US" sz="3200" b="1" i="1" dirty="0">
                <a:solidFill>
                  <a:srgbClr val="FF0000"/>
                </a:solidFill>
                <a:effectLst>
                  <a:outerShdw blurRad="50800" dist="38100" dir="2700000">
                    <a:srgbClr val="000000"/>
                  </a:outerShdw>
                </a:effectLst>
              </a:rPr>
              <a:t>12</a:t>
            </a:r>
            <a:endParaRPr lang="en-US" b="1" dirty="0">
              <a:solidFill>
                <a:prstClr val="black"/>
              </a:solidFill>
              <a:latin typeface="+mn-lt"/>
            </a:endParaRPr>
          </a:p>
        </p:txBody>
      </p:sp>
      <p:sp>
        <p:nvSpPr>
          <p:cNvPr id="21" name="TextBox 20"/>
          <p:cNvSpPr txBox="1"/>
          <p:nvPr/>
        </p:nvSpPr>
        <p:spPr>
          <a:xfrm>
            <a:off x="7326005" y="33458"/>
            <a:ext cx="1121396" cy="574843"/>
          </a:xfrm>
          <a:prstGeom prst="rect">
            <a:avLst/>
          </a:prstGeom>
          <a:noFill/>
          <a:ln w="3175" cmpd="sng">
            <a:solidFill>
              <a:srgbClr val="008000"/>
            </a:solidFill>
          </a:ln>
        </p:spPr>
        <p:txBody>
          <a:bodyPr wrap="none" lIns="81605" tIns="40802" rIns="81605" bIns="40802" rtlCol="0">
            <a:spAutoFit/>
          </a:bodyPr>
          <a:lstStyle/>
          <a:p>
            <a:r>
              <a:rPr lang="en-US" sz="3200" dirty="0">
                <a:solidFill>
                  <a:srgbClr val="008000"/>
                </a:solidFill>
                <a:cs typeface="Capitals"/>
              </a:rPr>
              <a:t>Hall B</a:t>
            </a:r>
            <a:r>
              <a:rPr lang="en-US" sz="3200" dirty="0">
                <a:solidFill>
                  <a:srgbClr val="008000"/>
                </a:solidFill>
                <a:latin typeface="Capitals"/>
                <a:cs typeface="Capitals"/>
              </a:rPr>
              <a:t> </a:t>
            </a:r>
          </a:p>
        </p:txBody>
      </p:sp>
      <p:cxnSp>
        <p:nvCxnSpPr>
          <p:cNvPr id="27" name="Straight Connector 31"/>
          <p:cNvCxnSpPr/>
          <p:nvPr/>
        </p:nvCxnSpPr>
        <p:spPr>
          <a:xfrm>
            <a:off x="0" y="631364"/>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5" name="Connettore 1 4"/>
          <p:cNvCxnSpPr/>
          <p:nvPr/>
        </p:nvCxnSpPr>
        <p:spPr bwMode="auto">
          <a:xfrm>
            <a:off x="2415724" y="4767450"/>
            <a:ext cx="761039"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4" name="Segnaposto piè di pagina 3"/>
          <p:cNvSpPr>
            <a:spLocks noGrp="1"/>
          </p:cNvSpPr>
          <p:nvPr>
            <p:ph type="ftr" sz="quarter" idx="11"/>
          </p:nvPr>
        </p:nvSpPr>
        <p:spPr>
          <a:xfrm>
            <a:off x="2327844" y="4799651"/>
            <a:ext cx="6371338" cy="273844"/>
          </a:xfrm>
        </p:spPr>
        <p:txBody>
          <a:bodyPr/>
          <a:lstStyle/>
          <a:p>
            <a:r>
              <a:rPr lang="it-IT"/>
              <a:t>NSTAR 2026 -  September 7 - 11  2026  - Annalisa D’Angelo </a:t>
            </a:r>
            <a:endParaRPr lang="it-IT" dirty="0"/>
          </a:p>
        </p:txBody>
      </p:sp>
      <p:sp>
        <p:nvSpPr>
          <p:cNvPr id="3" name="Segnaposto numero diapositiva 2"/>
          <p:cNvSpPr>
            <a:spLocks noGrp="1"/>
          </p:cNvSpPr>
          <p:nvPr>
            <p:ph type="sldNum" sz="quarter" idx="12"/>
          </p:nvPr>
        </p:nvSpPr>
        <p:spPr/>
        <p:txBody>
          <a:bodyPr/>
          <a:lstStyle/>
          <a:p>
            <a:fld id="{E33505E3-9B21-8742-B4DC-5DD2FCC133AE}" type="slidenum">
              <a:rPr lang="it-IT" smtClean="0"/>
              <a:t>19</a:t>
            </a:fld>
            <a:endParaRPr lang="it-IT"/>
          </a:p>
        </p:txBody>
      </p:sp>
    </p:spTree>
    <p:extLst>
      <p:ext uri="{BB962C8B-B14F-4D97-AF65-F5344CB8AC3E}">
        <p14:creationId xmlns:p14="http://schemas.microsoft.com/office/powerpoint/2010/main" val="2451092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p:cNvSpPr txBox="1"/>
          <p:nvPr/>
        </p:nvSpPr>
        <p:spPr>
          <a:xfrm>
            <a:off x="1748306" y="1105454"/>
            <a:ext cx="2823695" cy="346240"/>
          </a:xfrm>
          <a:prstGeom prst="rect">
            <a:avLst/>
          </a:prstGeom>
          <a:noFill/>
        </p:spPr>
        <p:txBody>
          <a:bodyPr wrap="square" lIns="68572" tIns="34286" rIns="68572" bIns="34286" rtlCol="0">
            <a:spAutoFit/>
          </a:bodyPr>
          <a:lstStyle/>
          <a:p>
            <a:pPr>
              <a:spcBef>
                <a:spcPts val="450"/>
              </a:spcBef>
            </a:pPr>
            <a:r>
              <a:rPr lang="en-US" dirty="0">
                <a:solidFill>
                  <a:srgbClr val="000090"/>
                </a:solidFill>
                <a:latin typeface="Comic Sans MS"/>
                <a:cs typeface="Comic Sans MS"/>
              </a:rPr>
              <a:t>  </a:t>
            </a:r>
            <a:endParaRPr lang="en-US" sz="1500" dirty="0">
              <a:solidFill>
                <a:srgbClr val="000090"/>
              </a:solidFill>
              <a:latin typeface="Comic Sans MS"/>
              <a:cs typeface="Comic Sans MS"/>
            </a:endParaRPr>
          </a:p>
        </p:txBody>
      </p:sp>
      <p:sp>
        <p:nvSpPr>
          <p:cNvPr id="24" name="Title 1">
            <a:extLst>
              <a:ext uri="{FF2B5EF4-FFF2-40B4-BE49-F238E27FC236}">
                <a16:creationId xmlns:a16="http://schemas.microsoft.com/office/drawing/2014/main" id="{22A11E8B-3B70-CE4F-9BD4-6A1F4707E270}"/>
              </a:ext>
            </a:extLst>
          </p:cNvPr>
          <p:cNvSpPr txBox="1">
            <a:spLocks/>
          </p:cNvSpPr>
          <p:nvPr/>
        </p:nvSpPr>
        <p:spPr>
          <a:xfrm>
            <a:off x="1143000" y="121633"/>
            <a:ext cx="6858000" cy="479822"/>
          </a:xfrm>
          <a:prstGeom prst="rect">
            <a:avLst/>
          </a:prstGeom>
        </p:spPr>
        <p:txBody>
          <a:bodyPr lIns="68580" tIns="34290" rIns="68580" bIns="34290"/>
          <a:lstStyle>
            <a:lvl1pPr algn="ctr" rtl="0" eaLnBrk="0" fontAlgn="base" hangingPunct="0">
              <a:spcBef>
                <a:spcPct val="0"/>
              </a:spcBef>
              <a:spcAft>
                <a:spcPct val="0"/>
              </a:spcAft>
              <a:defRPr sz="3200" b="1">
                <a:solidFill>
                  <a:srgbClr val="333399"/>
                </a:solidFill>
                <a:latin typeface="+mj-lt"/>
                <a:ea typeface="ＭＳ Ｐゴシック" pitchFamily="-110" charset="-128"/>
                <a:cs typeface="+mj-cs"/>
              </a:defRPr>
            </a:lvl1pPr>
            <a:lvl2pPr algn="ctr" rtl="0" eaLnBrk="0" fontAlgn="base" hangingPunct="0">
              <a:spcBef>
                <a:spcPct val="0"/>
              </a:spcBef>
              <a:spcAft>
                <a:spcPct val="0"/>
              </a:spcAft>
              <a:defRPr sz="3200" b="1">
                <a:solidFill>
                  <a:srgbClr val="333399"/>
                </a:solidFill>
                <a:latin typeface="Arial" charset="0"/>
                <a:ea typeface="ＭＳ Ｐゴシック" pitchFamily="-110" charset="-128"/>
              </a:defRPr>
            </a:lvl2pPr>
            <a:lvl3pPr algn="ctr" rtl="0" eaLnBrk="0" fontAlgn="base" hangingPunct="0">
              <a:spcBef>
                <a:spcPct val="0"/>
              </a:spcBef>
              <a:spcAft>
                <a:spcPct val="0"/>
              </a:spcAft>
              <a:defRPr sz="3200" b="1">
                <a:solidFill>
                  <a:srgbClr val="333399"/>
                </a:solidFill>
                <a:latin typeface="Arial" charset="0"/>
                <a:ea typeface="ＭＳ Ｐゴシック" pitchFamily="-110" charset="-128"/>
              </a:defRPr>
            </a:lvl3pPr>
            <a:lvl4pPr algn="ctr" rtl="0" eaLnBrk="0" fontAlgn="base" hangingPunct="0">
              <a:spcBef>
                <a:spcPct val="0"/>
              </a:spcBef>
              <a:spcAft>
                <a:spcPct val="0"/>
              </a:spcAft>
              <a:defRPr sz="3200" b="1">
                <a:solidFill>
                  <a:srgbClr val="333399"/>
                </a:solidFill>
                <a:latin typeface="Arial" charset="0"/>
                <a:ea typeface="ＭＳ Ｐゴシック" pitchFamily="-110" charset="-128"/>
              </a:defRPr>
            </a:lvl4pPr>
            <a:lvl5pPr algn="ctr" rtl="0" eaLnBrk="0" fontAlgn="base" hangingPunct="0">
              <a:spcBef>
                <a:spcPct val="0"/>
              </a:spcBef>
              <a:spcAft>
                <a:spcPct val="0"/>
              </a:spcAft>
              <a:defRPr sz="3200" b="1">
                <a:solidFill>
                  <a:srgbClr val="333399"/>
                </a:solidFill>
                <a:latin typeface="Arial" charset="0"/>
                <a:ea typeface="ＭＳ Ｐゴシック" pitchFamily="-110" charset="-128"/>
              </a:defRPr>
            </a:lvl5pPr>
            <a:lvl6pPr marL="457200" algn="ctr" rtl="0" fontAlgn="base">
              <a:spcBef>
                <a:spcPct val="0"/>
              </a:spcBef>
              <a:spcAft>
                <a:spcPct val="0"/>
              </a:spcAft>
              <a:defRPr sz="3200" b="1">
                <a:solidFill>
                  <a:srgbClr val="333399"/>
                </a:solidFill>
                <a:latin typeface="Arial" charset="0"/>
              </a:defRPr>
            </a:lvl6pPr>
            <a:lvl7pPr marL="914400" algn="ctr" rtl="0" fontAlgn="base">
              <a:spcBef>
                <a:spcPct val="0"/>
              </a:spcBef>
              <a:spcAft>
                <a:spcPct val="0"/>
              </a:spcAft>
              <a:defRPr sz="3200" b="1">
                <a:solidFill>
                  <a:srgbClr val="333399"/>
                </a:solidFill>
                <a:latin typeface="Arial" charset="0"/>
              </a:defRPr>
            </a:lvl7pPr>
            <a:lvl8pPr marL="1371600" algn="ctr" rtl="0" fontAlgn="base">
              <a:spcBef>
                <a:spcPct val="0"/>
              </a:spcBef>
              <a:spcAft>
                <a:spcPct val="0"/>
              </a:spcAft>
              <a:defRPr sz="3200" b="1">
                <a:solidFill>
                  <a:srgbClr val="333399"/>
                </a:solidFill>
                <a:latin typeface="Arial" charset="0"/>
              </a:defRPr>
            </a:lvl8pPr>
            <a:lvl9pPr marL="1828800" algn="ctr" rtl="0" fontAlgn="base">
              <a:spcBef>
                <a:spcPct val="0"/>
              </a:spcBef>
              <a:spcAft>
                <a:spcPct val="0"/>
              </a:spcAft>
              <a:defRPr sz="3200" b="1">
                <a:solidFill>
                  <a:srgbClr val="333399"/>
                </a:solidFill>
                <a:latin typeface="Arial" charset="0"/>
              </a:defRPr>
            </a:lvl9pPr>
          </a:lstStyle>
          <a:p>
            <a:r>
              <a:rPr lang="en-US" sz="2700" kern="0" dirty="0">
                <a:solidFill>
                  <a:srgbClr val="800000"/>
                </a:solidFill>
              </a:rPr>
              <a:t>CLAS12 Spectrometer</a:t>
            </a:r>
          </a:p>
        </p:txBody>
      </p:sp>
      <p:pic>
        <p:nvPicPr>
          <p:cNvPr id="2" name="Picture 1">
            <a:extLst>
              <a:ext uri="{FF2B5EF4-FFF2-40B4-BE49-F238E27FC236}">
                <a16:creationId xmlns:a16="http://schemas.microsoft.com/office/drawing/2014/main" id="{39E69103-99A3-3E42-AFB5-5B69C644BA7A}"/>
              </a:ext>
            </a:extLst>
          </p:cNvPr>
          <p:cNvPicPr>
            <a:picLocks noChangeAspect="1"/>
          </p:cNvPicPr>
          <p:nvPr/>
        </p:nvPicPr>
        <p:blipFill>
          <a:blip r:embed="rId3"/>
          <a:stretch>
            <a:fillRect/>
          </a:stretch>
        </p:blipFill>
        <p:spPr>
          <a:xfrm flipH="1">
            <a:off x="1489884" y="617020"/>
            <a:ext cx="6172200" cy="4114800"/>
          </a:xfrm>
          <a:prstGeom prst="rect">
            <a:avLst/>
          </a:prstGeom>
        </p:spPr>
      </p:pic>
      <p:cxnSp>
        <p:nvCxnSpPr>
          <p:cNvPr id="4" name="Straight Arrow Connector 3">
            <a:extLst>
              <a:ext uri="{FF2B5EF4-FFF2-40B4-BE49-F238E27FC236}">
                <a16:creationId xmlns:a16="http://schemas.microsoft.com/office/drawing/2014/main" id="{9573283D-63D2-CB4F-AC7B-33D7339DCFD4}"/>
              </a:ext>
            </a:extLst>
          </p:cNvPr>
          <p:cNvCxnSpPr/>
          <p:nvPr/>
        </p:nvCxnSpPr>
        <p:spPr bwMode="auto">
          <a:xfrm>
            <a:off x="258418" y="2862470"/>
            <a:ext cx="1013791" cy="0"/>
          </a:xfrm>
          <a:prstGeom prst="straightConnector1">
            <a:avLst/>
          </a:prstGeom>
          <a:noFill/>
          <a:ln w="38100" cap="flat" cmpd="sng" algn="ctr">
            <a:solidFill>
              <a:schemeClr val="tx1"/>
            </a:solidFill>
            <a:prstDash val="solid"/>
            <a:round/>
            <a:headEnd type="none" w="med" len="med"/>
            <a:tailEnd type="arrow"/>
          </a:ln>
          <a:effectLst/>
        </p:spPr>
      </p:cxnSp>
      <p:sp>
        <p:nvSpPr>
          <p:cNvPr id="5" name="TextBox 4">
            <a:extLst>
              <a:ext uri="{FF2B5EF4-FFF2-40B4-BE49-F238E27FC236}">
                <a16:creationId xmlns:a16="http://schemas.microsoft.com/office/drawing/2014/main" id="{537F69C5-DA35-3544-B2F3-62ADB5FA4BDA}"/>
              </a:ext>
            </a:extLst>
          </p:cNvPr>
          <p:cNvSpPr txBox="1"/>
          <p:nvPr/>
        </p:nvSpPr>
        <p:spPr>
          <a:xfrm>
            <a:off x="298174" y="2464903"/>
            <a:ext cx="864704" cy="300083"/>
          </a:xfrm>
          <a:prstGeom prst="rect">
            <a:avLst/>
          </a:prstGeom>
          <a:noFill/>
        </p:spPr>
        <p:txBody>
          <a:bodyPr wrap="square" lIns="68580" tIns="34290" rIns="68580" bIns="34290" rtlCol="0">
            <a:spAutoFit/>
          </a:bodyPr>
          <a:lstStyle/>
          <a:p>
            <a:pPr algn="ctr">
              <a:spcAft>
                <a:spcPts val="450"/>
              </a:spcAft>
            </a:pPr>
            <a:r>
              <a:rPr lang="en-US" sz="1500" dirty="0">
                <a:latin typeface="Comic Sans MS" panose="030F0902030302020204" pitchFamily="66" charset="0"/>
              </a:rPr>
              <a:t>beam</a:t>
            </a:r>
          </a:p>
        </p:txBody>
      </p:sp>
      <p:cxnSp>
        <p:nvCxnSpPr>
          <p:cNvPr id="7" name="Straight Connector 31"/>
          <p:cNvCxnSpPr/>
          <p:nvPr/>
        </p:nvCxnSpPr>
        <p:spPr>
          <a:xfrm>
            <a:off x="0" y="617020"/>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 name="Segnaposto piè di pagina 2"/>
          <p:cNvSpPr>
            <a:spLocks noGrp="1"/>
          </p:cNvSpPr>
          <p:nvPr>
            <p:ph type="ftr" sz="quarter" idx="11"/>
          </p:nvPr>
        </p:nvSpPr>
        <p:spPr/>
        <p:txBody>
          <a:bodyPr/>
          <a:lstStyle/>
          <a:p>
            <a:r>
              <a:rPr lang="it-IT"/>
              <a:t>NSTAR 2026 -  September 7 - 11  2026  - Annalisa D’Angelo </a:t>
            </a:r>
          </a:p>
        </p:txBody>
      </p:sp>
      <p:sp>
        <p:nvSpPr>
          <p:cNvPr id="6" name="Segnaposto numero diapositiva 5"/>
          <p:cNvSpPr>
            <a:spLocks noGrp="1"/>
          </p:cNvSpPr>
          <p:nvPr>
            <p:ph type="sldNum" sz="quarter" idx="12"/>
          </p:nvPr>
        </p:nvSpPr>
        <p:spPr/>
        <p:txBody>
          <a:bodyPr/>
          <a:lstStyle/>
          <a:p>
            <a:fld id="{E33505E3-9B21-8742-B4DC-5DD2FCC133AE}" type="slidenum">
              <a:rPr lang="it-IT" smtClean="0"/>
              <a:t>20</a:t>
            </a:fld>
            <a:endParaRPr lang="it-IT"/>
          </a:p>
        </p:txBody>
      </p:sp>
    </p:spTree>
    <p:extLst>
      <p:ext uri="{BB962C8B-B14F-4D97-AF65-F5344CB8AC3E}">
        <p14:creationId xmlns:p14="http://schemas.microsoft.com/office/powerpoint/2010/main" val="3107291943"/>
      </p:ext>
    </p:extLst>
  </p:cSld>
  <p:clrMapOvr>
    <a:masterClrMapping/>
  </p:clrMapOvr>
  <mc:AlternateContent xmlns:mc="http://schemas.openxmlformats.org/markup-compatibility/2006" xmlns:p14="http://schemas.microsoft.com/office/powerpoint/2010/main">
    <mc:Choice Requires="p14">
      <p:transition spd="slow" p14:dur="2000" advTm="49382"/>
    </mc:Choice>
    <mc:Fallback xmlns="">
      <p:transition xmlns:p14="http://schemas.microsoft.com/office/powerpoint/2010/main" spd="slow" advTm="49382"/>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7151"/>
            <a:ext cx="9144000" cy="425455"/>
          </a:xfrm>
        </p:spPr>
        <p:txBody>
          <a:bodyPr lIns="81605" tIns="40802" rIns="81605" bIns="40802">
            <a:normAutofit fontScale="90000"/>
          </a:bodyPr>
          <a:lstStyle/>
          <a:p>
            <a:r>
              <a:rPr lang="en-US" b="1" dirty="0">
                <a:solidFill>
                  <a:srgbClr val="000090"/>
                </a:solidFill>
              </a:rPr>
              <a:t>Forward Tagger</a:t>
            </a:r>
          </a:p>
        </p:txBody>
      </p:sp>
      <p:sp>
        <p:nvSpPr>
          <p:cNvPr id="17" name="Text Box 4"/>
          <p:cNvSpPr txBox="1">
            <a:spLocks noChangeArrowheads="1"/>
          </p:cNvSpPr>
          <p:nvPr/>
        </p:nvSpPr>
        <p:spPr bwMode="auto">
          <a:xfrm>
            <a:off x="63502" y="1045201"/>
            <a:ext cx="5866291" cy="1471551"/>
          </a:xfrm>
          <a:prstGeom prst="rect">
            <a:avLst/>
          </a:prstGeom>
          <a:noFill/>
          <a:ln w="25400">
            <a:solidFill>
              <a:srgbClr val="660066"/>
            </a:solidFill>
          </a:ln>
          <a:effectLst/>
          <a:extLst>
            <a:ext uri="{909E8E84-426E-40dd-AFC4-6F175D3DCCD1}">
              <a14:hiddenFill xmlns="" xmlns:a14="http://schemas.microsoft.com/office/drawing/2010/main">
                <a:solidFill>
                  <a:srgbClr val="FFFFFF"/>
                </a:solidFill>
              </a14:hiddenFill>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square" lIns="80321" tIns="45558" rIns="80321" bIns="40161">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660214" indent="-660214"/>
            <a:r>
              <a:rPr lang="en-GB" dirty="0">
                <a:solidFill>
                  <a:srgbClr val="FF0000"/>
                </a:solidFill>
              </a:rPr>
              <a:t>FT-Cal:  </a:t>
            </a:r>
            <a:r>
              <a:rPr lang="en-GB" dirty="0"/>
              <a:t>calorimeter to measure electron energy/momentum</a:t>
            </a:r>
          </a:p>
          <a:p>
            <a:pPr marL="769306" lvl="1" indent="-769306"/>
            <a:r>
              <a:rPr lang="en-GB" dirty="0">
                <a:solidFill>
                  <a:srgbClr val="FF0000"/>
                </a:solidFill>
              </a:rPr>
              <a:t>FT-Hodo</a:t>
            </a:r>
            <a:r>
              <a:rPr lang="en-GB" dirty="0">
                <a:solidFill>
                  <a:srgbClr val="FF6600"/>
                </a:solidFill>
              </a:rPr>
              <a:t>: </a:t>
            </a:r>
            <a:r>
              <a:rPr lang="en-GB" dirty="0">
                <a:solidFill>
                  <a:srgbClr val="000000"/>
                </a:solidFill>
              </a:rPr>
              <a:t>scintillation </a:t>
            </a:r>
            <a:r>
              <a:rPr lang="en-GB" dirty="0" err="1">
                <a:solidFill>
                  <a:srgbClr val="000000"/>
                </a:solidFill>
              </a:rPr>
              <a:t>hodoscope</a:t>
            </a:r>
            <a:r>
              <a:rPr lang="en-GB" dirty="0">
                <a:solidFill>
                  <a:srgbClr val="000000"/>
                </a:solidFill>
              </a:rPr>
              <a:t> to veto photons &amp; backsplash</a:t>
            </a:r>
          </a:p>
          <a:p>
            <a:pPr marL="610628" indent="-610628"/>
            <a:r>
              <a:rPr lang="en-GB" dirty="0">
                <a:solidFill>
                  <a:srgbClr val="FF0000"/>
                </a:solidFill>
              </a:rPr>
              <a:t>FT-Trk: </a:t>
            </a:r>
            <a:r>
              <a:rPr lang="en-GB" dirty="0">
                <a:solidFill>
                  <a:srgbClr val="000000"/>
                </a:solidFill>
              </a:rPr>
              <a:t>micro-mega detector to measure electron angles, polarization plane</a:t>
            </a:r>
          </a:p>
        </p:txBody>
      </p:sp>
      <p:sp>
        <p:nvSpPr>
          <p:cNvPr id="18" name="TextBox 17"/>
          <p:cNvSpPr txBox="1"/>
          <p:nvPr/>
        </p:nvSpPr>
        <p:spPr>
          <a:xfrm>
            <a:off x="304800" y="685801"/>
            <a:ext cx="6934200" cy="359400"/>
          </a:xfrm>
          <a:prstGeom prst="rect">
            <a:avLst/>
          </a:prstGeom>
          <a:noFill/>
        </p:spPr>
        <p:txBody>
          <a:bodyPr wrap="square" lIns="81605" tIns="40802" rIns="81605" bIns="40802"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en-US" dirty="0">
                <a:solidFill>
                  <a:srgbClr val="000090"/>
                </a:solidFill>
              </a:rPr>
              <a:t>FT designed to detect electrons and photons at small angles</a:t>
            </a:r>
          </a:p>
        </p:txBody>
      </p:sp>
      <p:pic>
        <p:nvPicPr>
          <p:cNvPr id="31" name="Picture 30" descr="latex-image-1.pdf"/>
          <p:cNvPicPr>
            <a:picLocks noChangeAspect="1"/>
          </p:cNvPicPr>
          <p:nvPr/>
        </p:nvPicPr>
        <p:blipFill>
          <a:blip r:embed="rId2"/>
          <a:stretch>
            <a:fillRect/>
          </a:stretch>
        </p:blipFill>
        <p:spPr>
          <a:xfrm>
            <a:off x="6116585" y="1302819"/>
            <a:ext cx="2842656" cy="584212"/>
          </a:xfrm>
          <a:prstGeom prst="rect">
            <a:avLst/>
          </a:prstGeom>
        </p:spPr>
      </p:pic>
      <p:pic>
        <p:nvPicPr>
          <p:cNvPr id="32" name="Picture 31" descr="latex-image-1.pdf"/>
          <p:cNvPicPr>
            <a:picLocks noChangeAspect="1"/>
          </p:cNvPicPr>
          <p:nvPr/>
        </p:nvPicPr>
        <p:blipFill>
          <a:blip r:embed="rId3"/>
          <a:stretch>
            <a:fillRect/>
          </a:stretch>
        </p:blipFill>
        <p:spPr>
          <a:xfrm>
            <a:off x="6860154" y="929238"/>
            <a:ext cx="1714500" cy="231925"/>
          </a:xfrm>
          <a:prstGeom prst="rect">
            <a:avLst/>
          </a:prstGeom>
        </p:spPr>
      </p:pic>
      <p:grpSp>
        <p:nvGrpSpPr>
          <p:cNvPr id="3" name="Group 46"/>
          <p:cNvGrpSpPr/>
          <p:nvPr/>
        </p:nvGrpSpPr>
        <p:grpSpPr>
          <a:xfrm>
            <a:off x="998905" y="2637494"/>
            <a:ext cx="3977829" cy="2079620"/>
            <a:chOff x="4724400" y="3581400"/>
            <a:chExt cx="4114800" cy="2594345"/>
          </a:xfrm>
        </p:grpSpPr>
        <p:pic>
          <p:nvPicPr>
            <p:cNvPr id="35" name="Picture 34" descr="forward_tagger.jpg"/>
            <p:cNvPicPr>
              <a:picLocks noChangeAspect="1"/>
            </p:cNvPicPr>
            <p:nvPr/>
          </p:nvPicPr>
          <p:blipFill rotWithShape="1">
            <a:blip r:embed="rId4">
              <a:extLst>
                <a:ext uri="{28A0092B-C50C-407E-A947-70E740481C1C}">
                  <a14:useLocalDpi xmlns:a14="http://schemas.microsoft.com/office/drawing/2010/main" val="0"/>
                </a:ext>
              </a:extLst>
            </a:blip>
            <a:srcRect l="9630" t="11906" b="8523"/>
            <a:stretch/>
          </p:blipFill>
          <p:spPr>
            <a:xfrm>
              <a:off x="4724400" y="3581400"/>
              <a:ext cx="4114800" cy="2592000"/>
            </a:xfrm>
            <a:prstGeom prst="rect">
              <a:avLst/>
            </a:prstGeom>
          </p:spPr>
        </p:pic>
        <p:sp>
          <p:nvSpPr>
            <p:cNvPr id="36" name="CasellaDiTesto 12"/>
            <p:cNvSpPr txBox="1">
              <a:spLocks noChangeAspect="1"/>
            </p:cNvSpPr>
            <p:nvPr/>
          </p:nvSpPr>
          <p:spPr>
            <a:xfrm>
              <a:off x="5105400" y="3886200"/>
              <a:ext cx="1524000" cy="460745"/>
            </a:xfrm>
            <a:prstGeom prst="rect">
              <a:avLst/>
            </a:prstGeom>
            <a:noFill/>
          </p:spPr>
          <p:txBody>
            <a:bodyPr wrap="square" rtlCol="0">
              <a:spAutoFit/>
            </a:bodyPr>
            <a:lstStyle/>
            <a:p>
              <a:pPr algn="ctr"/>
              <a:r>
                <a:rPr lang="en-US" b="1" dirty="0">
                  <a:solidFill>
                    <a:srgbClr val="000090"/>
                  </a:solidFill>
                </a:rPr>
                <a:t>calorimeter</a:t>
              </a:r>
            </a:p>
          </p:txBody>
        </p:sp>
        <p:sp>
          <p:nvSpPr>
            <p:cNvPr id="38" name="CasellaDiTesto 19"/>
            <p:cNvSpPr txBox="1">
              <a:spLocks noChangeAspect="1"/>
            </p:cNvSpPr>
            <p:nvPr/>
          </p:nvSpPr>
          <p:spPr>
            <a:xfrm>
              <a:off x="4953000" y="5029199"/>
              <a:ext cx="946637" cy="460745"/>
            </a:xfrm>
            <a:prstGeom prst="rect">
              <a:avLst/>
            </a:prstGeom>
            <a:noFill/>
          </p:spPr>
          <p:txBody>
            <a:bodyPr wrap="square" rtlCol="0">
              <a:spAutoFit/>
            </a:bodyPr>
            <a:lstStyle/>
            <a:p>
              <a:pPr algn="ctr"/>
              <a:r>
                <a:rPr lang="en-US" b="1" dirty="0">
                  <a:solidFill>
                    <a:srgbClr val="000090"/>
                  </a:solidFill>
                </a:rPr>
                <a:t>tracker</a:t>
              </a:r>
            </a:p>
          </p:txBody>
        </p:sp>
        <p:sp>
          <p:nvSpPr>
            <p:cNvPr id="40" name="CasellaDiTesto 28"/>
            <p:cNvSpPr txBox="1">
              <a:spLocks noChangeAspect="1"/>
            </p:cNvSpPr>
            <p:nvPr/>
          </p:nvSpPr>
          <p:spPr>
            <a:xfrm>
              <a:off x="6553200" y="5715000"/>
              <a:ext cx="1371600" cy="460745"/>
            </a:xfrm>
            <a:prstGeom prst="rect">
              <a:avLst/>
            </a:prstGeom>
            <a:noFill/>
          </p:spPr>
          <p:txBody>
            <a:bodyPr wrap="square" rtlCol="0">
              <a:spAutoFit/>
            </a:bodyPr>
            <a:lstStyle/>
            <a:p>
              <a:pPr algn="ctr"/>
              <a:r>
                <a:rPr lang="en-US" b="1" dirty="0">
                  <a:solidFill>
                    <a:srgbClr val="000090"/>
                  </a:solidFill>
                </a:rPr>
                <a:t>hodoscope</a:t>
              </a:r>
            </a:p>
          </p:txBody>
        </p:sp>
      </p:grpSp>
      <p:pic>
        <p:nvPicPr>
          <p:cNvPr id="50" name="Picture 49" descr="full-ft1.png"/>
          <p:cNvPicPr>
            <a:picLocks noChangeAspect="1"/>
          </p:cNvPicPr>
          <p:nvPr/>
        </p:nvPicPr>
        <p:blipFill>
          <a:blip r:embed="rId5"/>
          <a:stretch>
            <a:fillRect/>
          </a:stretch>
        </p:blipFill>
        <p:spPr>
          <a:xfrm>
            <a:off x="6214968" y="2112918"/>
            <a:ext cx="2601171" cy="2404110"/>
          </a:xfrm>
          <a:prstGeom prst="rect">
            <a:avLst/>
          </a:prstGeom>
        </p:spPr>
      </p:pic>
      <p:sp>
        <p:nvSpPr>
          <p:cNvPr id="19" name="TextBox 18"/>
          <p:cNvSpPr txBox="1"/>
          <p:nvPr/>
        </p:nvSpPr>
        <p:spPr>
          <a:xfrm>
            <a:off x="7315200" y="86753"/>
            <a:ext cx="1259454" cy="574843"/>
          </a:xfrm>
          <a:prstGeom prst="rect">
            <a:avLst/>
          </a:prstGeom>
          <a:noFill/>
          <a:ln w="3175" cmpd="sng">
            <a:solidFill>
              <a:srgbClr val="008000"/>
            </a:solidFill>
          </a:ln>
        </p:spPr>
        <p:txBody>
          <a:bodyPr wrap="none" lIns="81605" tIns="40802" rIns="81605" bIns="40802" rtlCol="0">
            <a:spAutoFit/>
          </a:bodyPr>
          <a:lstStyle/>
          <a:p>
            <a:r>
              <a:rPr lang="en-US" sz="3200" dirty="0">
                <a:solidFill>
                  <a:srgbClr val="008000"/>
                </a:solidFill>
                <a:latin typeface="Capitals"/>
                <a:cs typeface="Capitals"/>
              </a:rPr>
              <a:t>Hall B </a:t>
            </a:r>
          </a:p>
        </p:txBody>
      </p:sp>
      <p:sp>
        <p:nvSpPr>
          <p:cNvPr id="20" name="TextBox 19"/>
          <p:cNvSpPr txBox="1"/>
          <p:nvPr/>
        </p:nvSpPr>
        <p:spPr>
          <a:xfrm>
            <a:off x="63502" y="-8001"/>
            <a:ext cx="1517613" cy="636399"/>
          </a:xfrm>
          <a:prstGeom prst="rect">
            <a:avLst/>
          </a:prstGeom>
          <a:noFill/>
        </p:spPr>
        <p:txBody>
          <a:bodyPr wrap="none" lIns="81605" tIns="40802" rIns="81605" bIns="40802" rtlCol="0">
            <a:spAutoFit/>
          </a:bodyPr>
          <a:lstStyle/>
          <a:p>
            <a:pPr defTabSz="408030"/>
            <a:r>
              <a:rPr lang="en-US" sz="3600" i="1" dirty="0">
                <a:solidFill>
                  <a:srgbClr val="800000"/>
                </a:solidFill>
                <a:latin typeface="Calibri"/>
              </a:rPr>
              <a:t>CLAS</a:t>
            </a:r>
            <a:r>
              <a:rPr lang="en-US" sz="3200" i="1" dirty="0">
                <a:solidFill>
                  <a:srgbClr val="800000"/>
                </a:solidFill>
                <a:latin typeface="Calibri"/>
              </a:rPr>
              <a:t>12</a:t>
            </a:r>
            <a:endParaRPr lang="en-US" dirty="0">
              <a:solidFill>
                <a:srgbClr val="800000"/>
              </a:solidFill>
              <a:latin typeface="Calibri"/>
            </a:endParaRPr>
          </a:p>
        </p:txBody>
      </p:sp>
      <p:cxnSp>
        <p:nvCxnSpPr>
          <p:cNvPr id="25" name="Straight Connector 31"/>
          <p:cNvCxnSpPr/>
          <p:nvPr/>
        </p:nvCxnSpPr>
        <p:spPr>
          <a:xfrm>
            <a:off x="0" y="682427"/>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5" name="Segnaposto piè di pagina 4"/>
          <p:cNvSpPr>
            <a:spLocks noGrp="1"/>
          </p:cNvSpPr>
          <p:nvPr>
            <p:ph type="ftr" sz="quarter" idx="11"/>
          </p:nvPr>
        </p:nvSpPr>
        <p:spPr/>
        <p:txBody>
          <a:bodyPr/>
          <a:lstStyle/>
          <a:p>
            <a:r>
              <a:rPr lang="it-IT"/>
              <a:t>NSTAR 2026 -  September 7 - 11  2026  - Annalisa D’Angelo </a:t>
            </a:r>
          </a:p>
        </p:txBody>
      </p:sp>
      <p:sp>
        <p:nvSpPr>
          <p:cNvPr id="4" name="Segnaposto numero diapositiva 3"/>
          <p:cNvSpPr>
            <a:spLocks noGrp="1"/>
          </p:cNvSpPr>
          <p:nvPr>
            <p:ph type="sldNum" sz="quarter" idx="12"/>
          </p:nvPr>
        </p:nvSpPr>
        <p:spPr/>
        <p:txBody>
          <a:bodyPr/>
          <a:lstStyle/>
          <a:p>
            <a:fld id="{E33505E3-9B21-8742-B4DC-5DD2FCC133AE}" type="slidenum">
              <a:rPr lang="it-IT" smtClean="0"/>
              <a:t>21</a:t>
            </a:fld>
            <a:endParaRPr lang="it-IT"/>
          </a:p>
        </p:txBody>
      </p:sp>
    </p:spTree>
    <p:extLst>
      <p:ext uri="{BB962C8B-B14F-4D97-AF65-F5344CB8AC3E}">
        <p14:creationId xmlns:p14="http://schemas.microsoft.com/office/powerpoint/2010/main" val="28954127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ttangolo 30"/>
          <p:cNvSpPr/>
          <p:nvPr/>
        </p:nvSpPr>
        <p:spPr bwMode="auto">
          <a:xfrm>
            <a:off x="8250355" y="2367499"/>
            <a:ext cx="507359" cy="35744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74053" tIns="37026" rIns="74053" bIns="37026" numCol="1" rtlCol="0" anchor="t" anchorCtr="0" compatLnSpc="1">
            <a:prstTxWarp prst="textNoShape">
              <a:avLst/>
            </a:prstTxWarp>
          </a:bodyPr>
          <a:lstStyle/>
          <a:p>
            <a:pPr defTabSz="740525"/>
            <a:r>
              <a:rPr lang="it-IT" sz="2300" i="1" dirty="0" err="1">
                <a:solidFill>
                  <a:srgbClr val="000000"/>
                </a:solidFill>
                <a:latin typeface="Symbol" charset="2"/>
                <a:cs typeface="Symbol" charset="2"/>
              </a:rPr>
              <a:t>p</a:t>
            </a:r>
            <a:r>
              <a:rPr lang="it-IT" sz="2300" i="1" baseline="30000" dirty="0">
                <a:solidFill>
                  <a:srgbClr val="000000"/>
                </a:solidFill>
                <a:latin typeface="Symbol" charset="2"/>
                <a:cs typeface="Symbol" charset="2"/>
              </a:rPr>
              <a:t>+</a:t>
            </a:r>
          </a:p>
        </p:txBody>
      </p:sp>
      <p:sp>
        <p:nvSpPr>
          <p:cNvPr id="44" name="Rettangolo 43"/>
          <p:cNvSpPr/>
          <p:nvPr/>
        </p:nvSpPr>
        <p:spPr>
          <a:xfrm>
            <a:off x="322867" y="2981409"/>
            <a:ext cx="8688525" cy="1829102"/>
          </a:xfrm>
          <a:prstGeom prst="rect">
            <a:avLst/>
          </a:prstGeom>
        </p:spPr>
        <p:txBody>
          <a:bodyPr wrap="square" lIns="74053" tIns="37026" rIns="74053" bIns="37026">
            <a:spAutoFit/>
          </a:bodyPr>
          <a:lstStyle/>
          <a:p>
            <a:r>
              <a:rPr lang="en-US" sz="1400" b="1" dirty="0">
                <a:latin typeface="Calibri" pitchFamily="34" charset="0"/>
              </a:rPr>
              <a:t>Scattered electrons are be detected:</a:t>
            </a:r>
          </a:p>
          <a:p>
            <a:pPr marL="645389" indent="155562">
              <a:buFont typeface="Arial"/>
              <a:buChar char="•"/>
            </a:pPr>
            <a:r>
              <a:rPr lang="en-US" sz="1400" dirty="0">
                <a:solidFill>
                  <a:srgbClr val="000090"/>
                </a:solidFill>
                <a:latin typeface="Calibri" pitchFamily="34" charset="0"/>
              </a:rPr>
              <a:t>in the Forward Tagger for angles from 2.5° to 4.5°</a:t>
            </a:r>
          </a:p>
          <a:p>
            <a:pPr marL="645389" indent="155562">
              <a:buFont typeface="Arial"/>
              <a:buChar char="•"/>
            </a:pPr>
            <a:r>
              <a:rPr lang="en-US" sz="1400" dirty="0">
                <a:solidFill>
                  <a:srgbClr val="000090"/>
                </a:solidFill>
                <a:latin typeface="Calibri" pitchFamily="34" charset="0"/>
              </a:rPr>
              <a:t>in the Forward Detector of CLAS12 for scattering angles greater than about 6°</a:t>
            </a:r>
          </a:p>
          <a:p>
            <a:r>
              <a:rPr lang="en-US" sz="1400" b="1" dirty="0">
                <a:latin typeface="Calibri" pitchFamily="34" charset="0"/>
              </a:rPr>
              <a:t>Charged hadrons are measured in the full range from 6° to 130°</a:t>
            </a:r>
          </a:p>
          <a:p>
            <a:endParaRPr lang="en-US" sz="1400" dirty="0">
              <a:solidFill>
                <a:prstClr val="black"/>
              </a:solidFill>
              <a:latin typeface="Calibri" pitchFamily="34" charset="0"/>
            </a:endParaRPr>
          </a:p>
          <a:p>
            <a:endParaRPr lang="en-US" sz="1400" dirty="0">
              <a:solidFill>
                <a:prstClr val="black"/>
              </a:solidFill>
              <a:latin typeface="Calibri" pitchFamily="34" charset="0"/>
            </a:endParaRPr>
          </a:p>
          <a:p>
            <a:r>
              <a:rPr lang="en-US" sz="1400" dirty="0">
                <a:solidFill>
                  <a:prstClr val="black"/>
                </a:solidFill>
                <a:latin typeface="Calibri" pitchFamily="34" charset="0"/>
              </a:rPr>
              <a:t>FT allows to probe the </a:t>
            </a:r>
            <a:r>
              <a:rPr lang="en-US" sz="1400" b="1" dirty="0">
                <a:solidFill>
                  <a:prstClr val="black"/>
                </a:solidFill>
                <a:latin typeface="Calibri" pitchFamily="34" charset="0"/>
              </a:rPr>
              <a:t>crucial Q</a:t>
            </a:r>
            <a:r>
              <a:rPr lang="en-US" sz="1400" b="1" baseline="30000" dirty="0">
                <a:solidFill>
                  <a:prstClr val="black"/>
                </a:solidFill>
                <a:latin typeface="Calibri" pitchFamily="34" charset="0"/>
              </a:rPr>
              <a:t>2</a:t>
            </a:r>
            <a:r>
              <a:rPr lang="en-US" sz="1400" b="1" dirty="0">
                <a:solidFill>
                  <a:prstClr val="black"/>
                </a:solidFill>
                <a:latin typeface="Calibri" pitchFamily="34" charset="0"/>
              </a:rPr>
              <a:t> range </a:t>
            </a:r>
            <a:r>
              <a:rPr lang="en-US" sz="1400" dirty="0">
                <a:solidFill>
                  <a:prstClr val="black"/>
                </a:solidFill>
                <a:latin typeface="Calibri" pitchFamily="34" charset="0"/>
              </a:rPr>
              <a:t>where hybrid baryons may be identified due to their fast dropping A</a:t>
            </a:r>
            <a:r>
              <a:rPr lang="en-US" sz="1400" baseline="-25000" dirty="0">
                <a:solidFill>
                  <a:prstClr val="black"/>
                </a:solidFill>
                <a:latin typeface="Calibri" pitchFamily="34" charset="0"/>
              </a:rPr>
              <a:t>1/2</a:t>
            </a:r>
            <a:r>
              <a:rPr lang="en-US" sz="1400" dirty="0">
                <a:solidFill>
                  <a:prstClr val="black"/>
                </a:solidFill>
                <a:latin typeface="Calibri" pitchFamily="34" charset="0"/>
              </a:rPr>
              <a:t>(Q</a:t>
            </a:r>
            <a:r>
              <a:rPr lang="en-US" sz="1400" baseline="30000" dirty="0">
                <a:solidFill>
                  <a:prstClr val="black"/>
                </a:solidFill>
                <a:latin typeface="Calibri" pitchFamily="34" charset="0"/>
              </a:rPr>
              <a:t>2</a:t>
            </a:r>
            <a:r>
              <a:rPr lang="en-US" sz="1400" dirty="0">
                <a:solidFill>
                  <a:prstClr val="black"/>
                </a:solidFill>
                <a:latin typeface="Calibri" pitchFamily="34" charset="0"/>
              </a:rPr>
              <a:t>) amplitude and the suppression of the scalar S</a:t>
            </a:r>
            <a:r>
              <a:rPr lang="en-US" sz="1400" baseline="-25000" dirty="0">
                <a:solidFill>
                  <a:prstClr val="black"/>
                </a:solidFill>
                <a:latin typeface="Calibri" pitchFamily="34" charset="0"/>
              </a:rPr>
              <a:t>1/2</a:t>
            </a:r>
            <a:r>
              <a:rPr lang="en-US" sz="1400" dirty="0">
                <a:solidFill>
                  <a:prstClr val="black"/>
                </a:solidFill>
                <a:latin typeface="Calibri" pitchFamily="34" charset="0"/>
              </a:rPr>
              <a:t>(Q</a:t>
            </a:r>
            <a:r>
              <a:rPr lang="en-US" sz="1400" baseline="30000" dirty="0">
                <a:solidFill>
                  <a:prstClr val="black"/>
                </a:solidFill>
                <a:latin typeface="Calibri" pitchFamily="34" charset="0"/>
              </a:rPr>
              <a:t>2</a:t>
            </a:r>
            <a:r>
              <a:rPr lang="en-US" sz="1400" dirty="0">
                <a:solidFill>
                  <a:prstClr val="black"/>
                </a:solidFill>
                <a:latin typeface="Calibri" pitchFamily="34" charset="0"/>
              </a:rPr>
              <a:t>) amplitude</a:t>
            </a:r>
            <a:r>
              <a:rPr lang="en-US" sz="1600" dirty="0">
                <a:solidFill>
                  <a:prstClr val="black"/>
                </a:solidFill>
                <a:latin typeface="Calibri" pitchFamily="34" charset="0"/>
              </a:rPr>
              <a:t>.</a:t>
            </a:r>
          </a:p>
        </p:txBody>
      </p:sp>
      <p:cxnSp>
        <p:nvCxnSpPr>
          <p:cNvPr id="32" name="Straight Connector 31"/>
          <p:cNvCxnSpPr/>
          <p:nvPr/>
        </p:nvCxnSpPr>
        <p:spPr>
          <a:xfrm>
            <a:off x="-1" y="590314"/>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3" name="Title 1"/>
          <p:cNvSpPr>
            <a:spLocks noGrp="1"/>
          </p:cNvSpPr>
          <p:nvPr>
            <p:ph type="title"/>
          </p:nvPr>
        </p:nvSpPr>
        <p:spPr>
          <a:xfrm>
            <a:off x="457203" y="2"/>
            <a:ext cx="8229600" cy="541136"/>
          </a:xfrm>
        </p:spPr>
        <p:txBody>
          <a:bodyPr>
            <a:normAutofit/>
          </a:bodyPr>
          <a:lstStyle/>
          <a:p>
            <a:r>
              <a:rPr lang="en-US" sz="2900" b="1" dirty="0">
                <a:solidFill>
                  <a:srgbClr val="000090"/>
                </a:solidFill>
                <a:latin typeface="+mn-lt"/>
                <a:cs typeface="Arial"/>
              </a:rPr>
              <a:t>The Experiment</a:t>
            </a:r>
          </a:p>
        </p:txBody>
      </p:sp>
      <p:sp>
        <p:nvSpPr>
          <p:cNvPr id="14" name="TextBox 1"/>
          <p:cNvSpPr txBox="1"/>
          <p:nvPr/>
        </p:nvSpPr>
        <p:spPr>
          <a:xfrm>
            <a:off x="3620702" y="1652620"/>
            <a:ext cx="2376264" cy="636399"/>
          </a:xfrm>
          <a:prstGeom prst="rect">
            <a:avLst/>
          </a:prstGeom>
          <a:noFill/>
        </p:spPr>
        <p:txBody>
          <a:bodyPr wrap="square" lIns="81605" tIns="40802" rIns="81605" bIns="40802" rtlCol="0">
            <a:spAutoFit/>
          </a:bodyPr>
          <a:lstStyle/>
          <a:p>
            <a:pPr algn="ctr"/>
            <a:r>
              <a:rPr lang="it-IT" sz="3600" dirty="0">
                <a:latin typeface="Calibri" pitchFamily="34" charset="0"/>
              </a:rPr>
              <a:t>CLAS12</a:t>
            </a:r>
          </a:p>
        </p:txBody>
      </p:sp>
      <p:pic>
        <p:nvPicPr>
          <p:cNvPr id="1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6716" y="733492"/>
            <a:ext cx="2641799" cy="213386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16" name="Oval 5"/>
          <p:cNvSpPr/>
          <p:nvPr/>
        </p:nvSpPr>
        <p:spPr>
          <a:xfrm>
            <a:off x="2345682" y="659152"/>
            <a:ext cx="711253" cy="44528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1605" tIns="40802" rIns="81605" bIns="40802" rtlCol="0" anchor="ctr"/>
          <a:lstStyle/>
          <a:p>
            <a:pPr algn="ctr"/>
            <a:endParaRPr lang="it-IT"/>
          </a:p>
        </p:txBody>
      </p:sp>
      <p:cxnSp>
        <p:nvCxnSpPr>
          <p:cNvPr id="17" name="Straight Arrow Connector 10"/>
          <p:cNvCxnSpPr>
            <a:stCxn id="16" idx="6"/>
          </p:cNvCxnSpPr>
          <p:nvPr/>
        </p:nvCxnSpPr>
        <p:spPr>
          <a:xfrm flipV="1">
            <a:off x="3056935" y="659153"/>
            <a:ext cx="942994" cy="22264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Oval 14"/>
          <p:cNvSpPr/>
          <p:nvPr/>
        </p:nvSpPr>
        <p:spPr>
          <a:xfrm>
            <a:off x="2993754" y="1843736"/>
            <a:ext cx="711253" cy="44528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1605" tIns="40802" rIns="81605" bIns="40802" rtlCol="0" anchor="ctr"/>
          <a:lstStyle/>
          <a:p>
            <a:pPr algn="ctr"/>
            <a:endParaRPr lang="it-IT"/>
          </a:p>
        </p:txBody>
      </p:sp>
      <p:sp>
        <p:nvSpPr>
          <p:cNvPr id="19" name="Oval 15"/>
          <p:cNvSpPr/>
          <p:nvPr/>
        </p:nvSpPr>
        <p:spPr>
          <a:xfrm>
            <a:off x="2921746" y="2536126"/>
            <a:ext cx="711253" cy="44528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1605" tIns="40802" rIns="81605" bIns="40802" rtlCol="0" anchor="ctr"/>
          <a:lstStyle/>
          <a:p>
            <a:pPr algn="ctr"/>
            <a:endParaRPr lang="it-IT"/>
          </a:p>
        </p:txBody>
      </p:sp>
      <p:cxnSp>
        <p:nvCxnSpPr>
          <p:cNvPr id="20" name="Straight Arrow Connector 16"/>
          <p:cNvCxnSpPr/>
          <p:nvPr/>
        </p:nvCxnSpPr>
        <p:spPr>
          <a:xfrm>
            <a:off x="3680565" y="2147599"/>
            <a:ext cx="384076" cy="178691"/>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18"/>
          <p:cNvCxnSpPr>
            <a:stCxn id="19" idx="6"/>
          </p:cNvCxnSpPr>
          <p:nvPr/>
        </p:nvCxnSpPr>
        <p:spPr>
          <a:xfrm flipV="1">
            <a:off x="3632997" y="2571752"/>
            <a:ext cx="368224" cy="18701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17"/>
          <p:cNvCxnSpPr>
            <a:stCxn id="16" idx="5"/>
          </p:cNvCxnSpPr>
          <p:nvPr/>
        </p:nvCxnSpPr>
        <p:spPr>
          <a:xfrm>
            <a:off x="2952774" y="1039225"/>
            <a:ext cx="1111869" cy="76658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rot="1304881">
            <a:off x="2383195" y="1314407"/>
            <a:ext cx="1080120" cy="359400"/>
          </a:xfrm>
          <a:prstGeom prst="rect">
            <a:avLst/>
          </a:prstGeom>
          <a:noFill/>
        </p:spPr>
        <p:txBody>
          <a:bodyPr wrap="square" lIns="81605" tIns="40802" rIns="81605" bIns="40802" rtlCol="0">
            <a:spAutoFit/>
          </a:bodyPr>
          <a:lstStyle/>
          <a:p>
            <a:pPr algn="ctr"/>
            <a:r>
              <a:rPr lang="el-GR" dirty="0">
                <a:latin typeface="Calibri"/>
              </a:rPr>
              <a:t>ϑ</a:t>
            </a:r>
            <a:r>
              <a:rPr lang="it-IT" dirty="0">
                <a:latin typeface="Calibri"/>
              </a:rPr>
              <a:t> &gt; 6°</a:t>
            </a:r>
            <a:endParaRPr lang="it-IT" dirty="0"/>
          </a:p>
        </p:txBody>
      </p:sp>
      <p:pic>
        <p:nvPicPr>
          <p:cNvPr id="2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6966" y="631366"/>
            <a:ext cx="2760748" cy="223599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
        <p:nvSpPr>
          <p:cNvPr id="25" name="Rettangolo 24"/>
          <p:cNvSpPr/>
          <p:nvPr/>
        </p:nvSpPr>
        <p:spPr bwMode="auto">
          <a:xfrm>
            <a:off x="8390830" y="1872342"/>
            <a:ext cx="507359" cy="35744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74053" tIns="37026" rIns="74053" bIns="37026" numCol="1" rtlCol="0" anchor="t" anchorCtr="0" compatLnSpc="1">
            <a:prstTxWarp prst="textNoShape">
              <a:avLst/>
            </a:prstTxWarp>
          </a:bodyPr>
          <a:lstStyle/>
          <a:p>
            <a:pPr defTabSz="740525"/>
            <a:r>
              <a:rPr lang="it-IT" sz="2300" i="1" dirty="0" err="1">
                <a:solidFill>
                  <a:srgbClr val="000000"/>
                </a:solidFill>
                <a:cs typeface="Symbol" charset="2"/>
              </a:rPr>
              <a:t>p</a:t>
            </a:r>
            <a:endParaRPr lang="it-IT" sz="2300" i="1" dirty="0">
              <a:solidFill>
                <a:srgbClr val="000000"/>
              </a:solidFill>
              <a:cs typeface="Symbol" charset="2"/>
            </a:endParaRPr>
          </a:p>
        </p:txBody>
      </p:sp>
      <p:sp>
        <p:nvSpPr>
          <p:cNvPr id="27" name="Oval 5"/>
          <p:cNvSpPr/>
          <p:nvPr/>
        </p:nvSpPr>
        <p:spPr>
          <a:xfrm>
            <a:off x="7679577" y="580301"/>
            <a:ext cx="711253" cy="44528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1605" tIns="40802" rIns="81605" bIns="40802" rtlCol="0" anchor="ctr"/>
          <a:lstStyle/>
          <a:p>
            <a:pPr algn="ctr"/>
            <a:endParaRPr lang="it-IT"/>
          </a:p>
        </p:txBody>
      </p:sp>
      <p:cxnSp>
        <p:nvCxnSpPr>
          <p:cNvPr id="28" name="Straight Arrow Connector 10"/>
          <p:cNvCxnSpPr>
            <a:stCxn id="27" idx="1"/>
          </p:cNvCxnSpPr>
          <p:nvPr/>
        </p:nvCxnSpPr>
        <p:spPr>
          <a:xfrm flipH="1" flipV="1">
            <a:off x="5396459" y="631364"/>
            <a:ext cx="2387277" cy="1414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9" name="TextBox 22"/>
          <p:cNvSpPr txBox="1"/>
          <p:nvPr/>
        </p:nvSpPr>
        <p:spPr>
          <a:xfrm rot="19957640">
            <a:off x="7257927" y="1100389"/>
            <a:ext cx="976442" cy="359400"/>
          </a:xfrm>
          <a:prstGeom prst="rect">
            <a:avLst/>
          </a:prstGeom>
          <a:noFill/>
        </p:spPr>
        <p:txBody>
          <a:bodyPr wrap="square" lIns="81605" tIns="40802" rIns="81605" bIns="40802" rtlCol="0">
            <a:spAutoFit/>
          </a:bodyPr>
          <a:lstStyle/>
          <a:p>
            <a:pPr algn="ctr"/>
            <a:r>
              <a:rPr lang="el-GR" dirty="0">
                <a:latin typeface="Calibri"/>
              </a:rPr>
              <a:t>ϑ</a:t>
            </a:r>
            <a:r>
              <a:rPr lang="it-IT" dirty="0">
                <a:latin typeface="Calibri"/>
              </a:rPr>
              <a:t> &gt; 6°</a:t>
            </a:r>
            <a:endParaRPr lang="it-IT" dirty="0"/>
          </a:p>
        </p:txBody>
      </p:sp>
      <p:cxnSp>
        <p:nvCxnSpPr>
          <p:cNvPr id="30" name="Straight Arrow Connector 10"/>
          <p:cNvCxnSpPr/>
          <p:nvPr/>
        </p:nvCxnSpPr>
        <p:spPr>
          <a:xfrm flipH="1">
            <a:off x="5586718" y="1002950"/>
            <a:ext cx="2323857" cy="1007109"/>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3" name="Rettangolo 32"/>
          <p:cNvSpPr/>
          <p:nvPr/>
        </p:nvSpPr>
        <p:spPr bwMode="auto">
          <a:xfrm>
            <a:off x="7691729" y="2688640"/>
            <a:ext cx="523745" cy="35744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74053" tIns="37026" rIns="74053" bIns="37026" numCol="1" rtlCol="0" anchor="t" anchorCtr="0" compatLnSpc="1">
            <a:prstTxWarp prst="textNoShape">
              <a:avLst/>
            </a:prstTxWarp>
          </a:bodyPr>
          <a:lstStyle/>
          <a:p>
            <a:pPr defTabSz="740525"/>
            <a:r>
              <a:rPr lang="it-IT" sz="2300" i="1" dirty="0" err="1">
                <a:solidFill>
                  <a:srgbClr val="000000"/>
                </a:solidFill>
                <a:latin typeface="Symbol" charset="2"/>
                <a:cs typeface="Symbol" charset="2"/>
              </a:rPr>
              <a:t>p</a:t>
            </a:r>
            <a:r>
              <a:rPr lang="it-IT" sz="2300" i="1" baseline="30000" dirty="0">
                <a:solidFill>
                  <a:srgbClr val="000000"/>
                </a:solidFill>
                <a:latin typeface="Symbol" charset="2"/>
                <a:cs typeface="Symbol" charset="2"/>
              </a:rPr>
              <a:t>-</a:t>
            </a:r>
          </a:p>
        </p:txBody>
      </p:sp>
      <p:sp>
        <p:nvSpPr>
          <p:cNvPr id="34" name="Oval 14"/>
          <p:cNvSpPr/>
          <p:nvPr/>
        </p:nvSpPr>
        <p:spPr>
          <a:xfrm>
            <a:off x="8250356" y="1856871"/>
            <a:ext cx="711253" cy="44528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1605" tIns="40802" rIns="81605" bIns="40802" rtlCol="0" anchor="ctr"/>
          <a:lstStyle/>
          <a:p>
            <a:pPr algn="ctr"/>
            <a:endParaRPr lang="it-IT"/>
          </a:p>
        </p:txBody>
      </p:sp>
      <p:cxnSp>
        <p:nvCxnSpPr>
          <p:cNvPr id="36" name="Straight Arrow Connector 10"/>
          <p:cNvCxnSpPr>
            <a:stCxn id="34" idx="3"/>
          </p:cNvCxnSpPr>
          <p:nvPr/>
        </p:nvCxnSpPr>
        <p:spPr>
          <a:xfrm flipH="1">
            <a:off x="5650138" y="2236945"/>
            <a:ext cx="2704376" cy="371722"/>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10"/>
          <p:cNvCxnSpPr>
            <a:stCxn id="41" idx="2"/>
          </p:cNvCxnSpPr>
          <p:nvPr/>
        </p:nvCxnSpPr>
        <p:spPr>
          <a:xfrm flipH="1" flipV="1">
            <a:off x="5862136" y="2897676"/>
            <a:ext cx="1750866" cy="49905"/>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8" name="Rectangle 3"/>
              <p:cNvSpPr/>
              <p:nvPr/>
            </p:nvSpPr>
            <p:spPr>
              <a:xfrm>
                <a:off x="996716" y="3874468"/>
                <a:ext cx="7737227" cy="389541"/>
              </a:xfrm>
              <a:prstGeom prst="rect">
                <a:avLst/>
              </a:prstGeom>
              <a:solidFill>
                <a:schemeClr val="bg1"/>
              </a:solidFill>
            </p:spPr>
            <p:txBody>
              <a:bodyPr wrap="square" lIns="74053" tIns="37026" rIns="74053" bIns="37026">
                <a:spAutoFit/>
              </a:bodyPr>
              <a:lstStyle/>
              <a:p>
                <a:r>
                  <a:rPr lang="en-US" sz="1400" b="1" dirty="0">
                    <a:latin typeface="Calibri" pitchFamily="34" charset="0"/>
                  </a:rPr>
                  <a:t>W &lt; 3 GeV       </a:t>
                </a:r>
                <a:r>
                  <a:rPr lang="en-US" sz="1400" dirty="0">
                    <a:latin typeface="Calibri" pitchFamily="34" charset="0"/>
                  </a:rPr>
                  <a:t>Q</a:t>
                </a:r>
                <a:r>
                  <a:rPr lang="en-US" sz="1400" baseline="30000" dirty="0">
                    <a:latin typeface="Calibri" pitchFamily="34" charset="0"/>
                  </a:rPr>
                  <a:t>2</a:t>
                </a:r>
                <a:r>
                  <a:rPr lang="en-US" sz="1400" dirty="0">
                    <a:latin typeface="Calibri" pitchFamily="34" charset="0"/>
                  </a:rPr>
                  <a:t> range of interest: </a:t>
                </a:r>
                <a:r>
                  <a:rPr lang="en-US" sz="1400" b="1" dirty="0">
                    <a:latin typeface="Calibri" pitchFamily="34" charset="0"/>
                  </a:rPr>
                  <a:t>0.05 - 2 GeV</a:t>
                </a:r>
                <a:r>
                  <a:rPr lang="en-US" sz="1400" b="1" baseline="30000" dirty="0">
                    <a:latin typeface="Calibri" pitchFamily="34" charset="0"/>
                  </a:rPr>
                  <a:t>2</a:t>
                </a:r>
                <a:r>
                  <a:rPr lang="en-US" sz="1400" dirty="0">
                    <a:latin typeface="Calibri" pitchFamily="34" charset="0"/>
                  </a:rPr>
                  <a:t> </a:t>
                </a:r>
                <a14:m>
                  <m:oMath xmlns:m="http://schemas.openxmlformats.org/officeDocument/2006/math">
                    <m:r>
                      <a:rPr lang="en-US" sz="1400" b="0" i="0" smtClean="0">
                        <a:latin typeface="Cambria Math" panose="02040503050406030204" pitchFamily="18" charset="0"/>
                      </a:rPr>
                      <m:t>                    </m:t>
                    </m:r>
                    <m:sSup>
                      <m:sSupPr>
                        <m:ctrlPr>
                          <a:rPr lang="en-US" sz="1400" i="1">
                            <a:latin typeface="Cambria Math" panose="02040503050406030204" pitchFamily="18" charset="0"/>
                          </a:rPr>
                        </m:ctrlPr>
                      </m:sSupPr>
                      <m:e>
                        <m:r>
                          <m:rPr>
                            <m:sty m:val="p"/>
                          </m:rPr>
                          <a:rPr lang="en-US" sz="1400">
                            <a:latin typeface="Cambria Math" panose="02040503050406030204" pitchFamily="18" charset="0"/>
                          </a:rPr>
                          <m:t>Q</m:t>
                        </m:r>
                      </m:e>
                      <m:sup>
                        <m:r>
                          <a:rPr lang="en-US" sz="1400">
                            <a:latin typeface="Cambria Math" panose="02040503050406030204" pitchFamily="18" charset="0"/>
                          </a:rPr>
                          <m:t>2</m:t>
                        </m:r>
                      </m:sup>
                    </m:sSup>
                    <m:r>
                      <a:rPr lang="en-US" sz="1400">
                        <a:latin typeface="Cambria Math" panose="02040503050406030204" pitchFamily="18" charset="0"/>
                      </a:rPr>
                      <m:t>=4</m:t>
                    </m:r>
                    <m:sSub>
                      <m:sSubPr>
                        <m:ctrlPr>
                          <a:rPr lang="en-US" sz="1400" i="1">
                            <a:latin typeface="Cambria Math" panose="02040503050406030204" pitchFamily="18" charset="0"/>
                          </a:rPr>
                        </m:ctrlPr>
                      </m:sSubPr>
                      <m:e>
                        <m:r>
                          <m:rPr>
                            <m:sty m:val="p"/>
                          </m:rPr>
                          <a:rPr lang="en-US" sz="1400">
                            <a:latin typeface="Cambria Math" panose="02040503050406030204" pitchFamily="18" charset="0"/>
                          </a:rPr>
                          <m:t>E</m:t>
                        </m:r>
                      </m:e>
                      <m:sub>
                        <m:r>
                          <m:rPr>
                            <m:sty m:val="p"/>
                          </m:rPr>
                          <a:rPr lang="en-US" sz="1400">
                            <a:latin typeface="Cambria Math" panose="02040503050406030204" pitchFamily="18" charset="0"/>
                          </a:rPr>
                          <m:t>Beam</m:t>
                        </m:r>
                      </m:sub>
                    </m:sSub>
                    <m:sSub>
                      <m:sSubPr>
                        <m:ctrlPr>
                          <a:rPr lang="en-US" sz="1400" i="1">
                            <a:latin typeface="Cambria Math" panose="02040503050406030204" pitchFamily="18" charset="0"/>
                          </a:rPr>
                        </m:ctrlPr>
                      </m:sSubPr>
                      <m:e>
                        <m:r>
                          <m:rPr>
                            <m:sty m:val="p"/>
                          </m:rPr>
                          <a:rPr lang="en-US" sz="1400">
                            <a:latin typeface="Cambria Math" panose="02040503050406030204" pitchFamily="18" charset="0"/>
                          </a:rPr>
                          <m:t>E</m:t>
                        </m:r>
                      </m:e>
                      <m:sub>
                        <m:r>
                          <m:rPr>
                            <m:sty m:val="p"/>
                          </m:rPr>
                          <a:rPr lang="en-US" sz="1400">
                            <a:latin typeface="Cambria Math" panose="02040503050406030204" pitchFamily="18" charset="0"/>
                          </a:rPr>
                          <m:t>e</m:t>
                        </m:r>
                        <m:r>
                          <a:rPr lang="en-US" sz="1400">
                            <a:latin typeface="Cambria Math" panose="02040503050406030204" pitchFamily="18" charset="0"/>
                          </a:rPr>
                          <m:t>’</m:t>
                        </m:r>
                      </m:sub>
                    </m:sSub>
                    <m:sSup>
                      <m:sSupPr>
                        <m:ctrlPr>
                          <a:rPr lang="en-US" sz="1400" i="1">
                            <a:latin typeface="Cambria Math" panose="02040503050406030204" pitchFamily="18" charset="0"/>
                          </a:rPr>
                        </m:ctrlPr>
                      </m:sSupPr>
                      <m:e>
                        <m:r>
                          <m:rPr>
                            <m:sty m:val="p"/>
                          </m:rPr>
                          <a:rPr lang="en-US" sz="1400">
                            <a:latin typeface="Cambria Math" panose="02040503050406030204" pitchFamily="18" charset="0"/>
                          </a:rPr>
                          <m:t>sin</m:t>
                        </m:r>
                      </m:e>
                      <m:sup>
                        <m:r>
                          <a:rPr lang="en-US" sz="1400">
                            <a:latin typeface="Cambria Math" panose="02040503050406030204" pitchFamily="18" charset="0"/>
                          </a:rPr>
                          <m:t>2</m:t>
                        </m:r>
                      </m:sup>
                    </m:sSup>
                    <m:f>
                      <m:fPr>
                        <m:ctrlPr>
                          <a:rPr lang="en-US" sz="1400" i="1">
                            <a:latin typeface="Cambria Math" panose="02040503050406030204" pitchFamily="18" charset="0"/>
                          </a:rPr>
                        </m:ctrlPr>
                      </m:fPr>
                      <m:num>
                        <m:r>
                          <m:rPr>
                            <m:sty m:val="p"/>
                          </m:rPr>
                          <a:rPr lang="en-US" sz="1400">
                            <a:latin typeface="Cambria Math" panose="02040503050406030204" pitchFamily="18" charset="0"/>
                            <a:ea typeface="Cambria Math" panose="02040503050406030204" pitchFamily="18" charset="0"/>
                          </a:rPr>
                          <m:t>θ</m:t>
                        </m:r>
                      </m:num>
                      <m:den>
                        <m:r>
                          <a:rPr lang="en-US" sz="1400">
                            <a:latin typeface="Cambria Math" panose="02040503050406030204" pitchFamily="18" charset="0"/>
                          </a:rPr>
                          <m:t>2</m:t>
                        </m:r>
                      </m:den>
                    </m:f>
                  </m:oMath>
                </a14:m>
                <a:r>
                  <a:rPr lang="en-US" sz="1400" dirty="0">
                    <a:latin typeface="Calibri" panose="020F0502020204030204" pitchFamily="34" charset="0"/>
                    <a:cs typeface="Calibri" panose="020F0502020204030204" pitchFamily="34" charset="0"/>
                  </a:rPr>
                  <a:t> </a:t>
                </a:r>
                <a14:m>
                  <m:oMath xmlns:m="http://schemas.openxmlformats.org/officeDocument/2006/math">
                    <m:r>
                      <a:rPr lang="en-US" sz="1400" dirty="0">
                        <a:latin typeface="Cambria Math" panose="02040503050406030204" pitchFamily="18" charset="0"/>
                        <a:ea typeface="Cambria Math" panose="02040503050406030204" pitchFamily="18" charset="0"/>
                      </a:rPr>
                      <m:t>⇒ </m:t>
                    </m:r>
                    <m:r>
                      <m:rPr>
                        <m:sty m:val="p"/>
                      </m:rPr>
                      <a:rPr lang="en-US" sz="1400" dirty="0">
                        <a:latin typeface="Cambria Math" panose="02040503050406030204" pitchFamily="18" charset="0"/>
                        <a:ea typeface="Cambria Math" panose="02040503050406030204" pitchFamily="18" charset="0"/>
                      </a:rPr>
                      <m:t>θ</m:t>
                    </m:r>
                    <m:r>
                      <a:rPr lang="en-US" sz="1400" dirty="0">
                        <a:latin typeface="Cambria Math" panose="02040503050406030204" pitchFamily="18" charset="0"/>
                        <a:ea typeface="Cambria Math" panose="02040503050406030204" pitchFamily="18" charset="0"/>
                      </a:rPr>
                      <m:t>&lt;</m:t>
                    </m:r>
                    <m:sSup>
                      <m:sSupPr>
                        <m:ctrlPr>
                          <a:rPr lang="en-US" sz="1400" i="1" dirty="0">
                            <a:latin typeface="Cambria Math" panose="02040503050406030204" pitchFamily="18" charset="0"/>
                            <a:ea typeface="Cambria Math" panose="02040503050406030204" pitchFamily="18" charset="0"/>
                          </a:rPr>
                        </m:ctrlPr>
                      </m:sSupPr>
                      <m:e>
                        <m:r>
                          <a:rPr lang="en-US" sz="1400" dirty="0">
                            <a:latin typeface="Cambria Math" panose="02040503050406030204" pitchFamily="18" charset="0"/>
                            <a:ea typeface="Cambria Math" panose="02040503050406030204" pitchFamily="18" charset="0"/>
                          </a:rPr>
                          <m:t>5</m:t>
                        </m:r>
                      </m:e>
                      <m:sup>
                        <m:r>
                          <m:rPr>
                            <m:sty m:val="p"/>
                          </m:rPr>
                          <a:rPr lang="en-US" sz="1400" dirty="0">
                            <a:latin typeface="Cambria Math" panose="02040503050406030204" pitchFamily="18" charset="0"/>
                            <a:ea typeface="Cambria Math" panose="02040503050406030204" pitchFamily="18" charset="0"/>
                          </a:rPr>
                          <m:t>o</m:t>
                        </m:r>
                      </m:sup>
                    </m:sSup>
                  </m:oMath>
                </a14:m>
                <a:endParaRPr lang="en-US" sz="1400" b="1" baseline="30000" dirty="0">
                  <a:latin typeface="Calibri" pitchFamily="34" charset="0"/>
                </a:endParaRPr>
              </a:p>
            </p:txBody>
          </p:sp>
        </mc:Choice>
        <mc:Fallback xmlns="">
          <p:sp>
            <p:nvSpPr>
              <p:cNvPr id="38" name="Rectangle 3"/>
              <p:cNvSpPr>
                <a:spLocks noRot="1" noChangeAspect="1" noMove="1" noResize="1" noEditPoints="1" noAdjustHandles="1" noChangeArrowheads="1" noChangeShapeType="1" noTextEdit="1"/>
              </p:cNvSpPr>
              <p:nvPr/>
            </p:nvSpPr>
            <p:spPr>
              <a:xfrm>
                <a:off x="996716" y="3874468"/>
                <a:ext cx="7737227" cy="389541"/>
              </a:xfrm>
              <a:prstGeom prst="rect">
                <a:avLst/>
              </a:prstGeom>
              <a:blipFill>
                <a:blip r:embed="rId3"/>
                <a:stretch>
                  <a:fillRect l="-492" b="-9677"/>
                </a:stretch>
              </a:blipFill>
            </p:spPr>
            <p:txBody>
              <a:bodyPr/>
              <a:lstStyle/>
              <a:p>
                <a:r>
                  <a:rPr lang="en-US">
                    <a:noFill/>
                  </a:rPr>
                  <a:t> </a:t>
                </a:r>
              </a:p>
            </p:txBody>
          </p:sp>
        </mc:Fallback>
      </mc:AlternateContent>
      <p:cxnSp>
        <p:nvCxnSpPr>
          <p:cNvPr id="40" name="Connettore 2 39"/>
          <p:cNvCxnSpPr/>
          <p:nvPr/>
        </p:nvCxnSpPr>
        <p:spPr bwMode="auto">
          <a:xfrm>
            <a:off x="7362475" y="2316436"/>
            <a:ext cx="570779" cy="459566"/>
          </a:xfrm>
          <a:prstGeom prst="straightConnector1">
            <a:avLst/>
          </a:prstGeom>
          <a:solidFill>
            <a:schemeClr val="accent1"/>
          </a:solidFill>
          <a:ln w="57150" cap="flat" cmpd="sng" algn="ctr">
            <a:solidFill>
              <a:schemeClr val="tx1"/>
            </a:solidFill>
            <a:prstDash val="solid"/>
            <a:round/>
            <a:headEnd type="none" w="med" len="med"/>
            <a:tailEnd type="arrow"/>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41" name="Oval 14"/>
          <p:cNvSpPr/>
          <p:nvPr/>
        </p:nvSpPr>
        <p:spPr>
          <a:xfrm>
            <a:off x="7613002" y="2724939"/>
            <a:ext cx="711253" cy="44528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1605" tIns="40802" rIns="81605" bIns="40802" rtlCol="0" anchor="ctr"/>
          <a:lstStyle/>
          <a:p>
            <a:pPr algn="ctr"/>
            <a:endParaRPr lang="it-IT"/>
          </a:p>
        </p:txBody>
      </p:sp>
      <p:pic>
        <p:nvPicPr>
          <p:cNvPr id="42" name="Immagine 41" descr="clas12.pd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01223" y="2163248"/>
            <a:ext cx="1463187" cy="868067"/>
          </a:xfrm>
          <a:prstGeom prst="rect">
            <a:avLst/>
          </a:prstGeom>
        </p:spPr>
      </p:pic>
      <p:pic>
        <p:nvPicPr>
          <p:cNvPr id="43" name="Immagine 42" descr="Schermata 2016-06-16 alle 13.33.21.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28061" y="835615"/>
            <a:ext cx="1163010" cy="663816"/>
          </a:xfrm>
          <a:prstGeom prst="rect">
            <a:avLst/>
          </a:prstGeom>
        </p:spPr>
      </p:pic>
      <p:sp>
        <p:nvSpPr>
          <p:cNvPr id="4" name="Segnaposto piè di pagina 3"/>
          <p:cNvSpPr>
            <a:spLocks noGrp="1"/>
          </p:cNvSpPr>
          <p:nvPr>
            <p:ph type="ftr" sz="quarter" idx="11"/>
          </p:nvPr>
        </p:nvSpPr>
        <p:spPr/>
        <p:txBody>
          <a:bodyPr/>
          <a:lstStyle/>
          <a:p>
            <a:r>
              <a:rPr lang="it-IT"/>
              <a:t>NSTAR 2026 -  September 7 - 11  2026  - Annalisa D’Angelo </a:t>
            </a:r>
          </a:p>
        </p:txBody>
      </p:sp>
      <p:sp>
        <p:nvSpPr>
          <p:cNvPr id="45" name="Rettangolo 44"/>
          <p:cNvSpPr/>
          <p:nvPr/>
        </p:nvSpPr>
        <p:spPr bwMode="auto">
          <a:xfrm>
            <a:off x="8356549" y="2571751"/>
            <a:ext cx="523745" cy="290905"/>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74053" tIns="37026" rIns="74053" bIns="37026" numCol="1" rtlCol="0" anchor="t" anchorCtr="0" compatLnSpc="1">
            <a:prstTxWarp prst="textNoShape">
              <a:avLst/>
            </a:prstTxWarp>
          </a:bodyPr>
          <a:lstStyle/>
          <a:p>
            <a:pPr defTabSz="740525"/>
            <a:r>
              <a:rPr lang="it-IT" sz="2300" i="1" dirty="0" err="1">
                <a:solidFill>
                  <a:srgbClr val="000000"/>
                </a:solidFill>
                <a:latin typeface="Symbol" charset="2"/>
                <a:cs typeface="Symbol" charset="2"/>
              </a:rPr>
              <a:t>p</a:t>
            </a:r>
            <a:r>
              <a:rPr lang="it-IT" sz="2300" i="1" baseline="30000" dirty="0">
                <a:solidFill>
                  <a:srgbClr val="000000"/>
                </a:solidFill>
                <a:latin typeface="Symbol" charset="2"/>
                <a:cs typeface="Symbol" charset="2"/>
              </a:rPr>
              <a:t>+</a:t>
            </a:r>
          </a:p>
        </p:txBody>
      </p:sp>
      <p:sp>
        <p:nvSpPr>
          <p:cNvPr id="35" name="Oval 14"/>
          <p:cNvSpPr/>
          <p:nvPr/>
        </p:nvSpPr>
        <p:spPr>
          <a:xfrm>
            <a:off x="8215474" y="2608667"/>
            <a:ext cx="711253" cy="445283"/>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lIns="81605" tIns="40802" rIns="81605" bIns="40802" rtlCol="0" anchor="ctr"/>
          <a:lstStyle/>
          <a:p>
            <a:pPr algn="ctr"/>
            <a:endParaRPr lang="it-IT"/>
          </a:p>
        </p:txBody>
      </p:sp>
      <p:sp>
        <p:nvSpPr>
          <p:cNvPr id="2" name="Segnaposto numero diapositiva 1"/>
          <p:cNvSpPr>
            <a:spLocks noGrp="1"/>
          </p:cNvSpPr>
          <p:nvPr>
            <p:ph type="sldNum" sz="quarter" idx="12"/>
          </p:nvPr>
        </p:nvSpPr>
        <p:spPr/>
        <p:txBody>
          <a:bodyPr/>
          <a:lstStyle/>
          <a:p>
            <a:fld id="{E33505E3-9B21-8742-B4DC-5DD2FCC133AE}" type="slidenum">
              <a:rPr lang="it-IT" smtClean="0"/>
              <a:t>22</a:t>
            </a:fld>
            <a:endParaRPr lang="it-IT"/>
          </a:p>
        </p:txBody>
      </p:sp>
    </p:spTree>
    <p:extLst>
      <p:ext uri="{BB962C8B-B14F-4D97-AF65-F5344CB8AC3E}">
        <p14:creationId xmlns:p14="http://schemas.microsoft.com/office/powerpoint/2010/main" val="12519354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8"/>
          <p:cNvSpPr/>
          <p:nvPr/>
        </p:nvSpPr>
        <p:spPr>
          <a:xfrm>
            <a:off x="1014718" y="2890026"/>
            <a:ext cx="9195884" cy="1213548"/>
          </a:xfrm>
          <a:prstGeom prst="rect">
            <a:avLst/>
          </a:prstGeom>
        </p:spPr>
        <p:txBody>
          <a:bodyPr wrap="square" lIns="74053" tIns="37026" rIns="74053" bIns="37026">
            <a:spAutoFit/>
          </a:bodyPr>
          <a:lstStyle/>
          <a:p>
            <a:endParaRPr lang="en-US" sz="2300" dirty="0">
              <a:latin typeface="Calibri" pitchFamily="34" charset="0"/>
            </a:endParaRPr>
          </a:p>
          <a:p>
            <a:pPr marL="277697" indent="-277697">
              <a:buFont typeface="Arial"/>
              <a:buChar char="•"/>
            </a:pPr>
            <a:r>
              <a:rPr lang="en-US" sz="1900" dirty="0">
                <a:latin typeface="Calibri" pitchFamily="34" charset="0"/>
              </a:rPr>
              <a:t>  </a:t>
            </a:r>
            <a:r>
              <a:rPr lang="en-US" sz="1600" dirty="0">
                <a:latin typeface="Calibri" pitchFamily="34" charset="0"/>
              </a:rPr>
              <a:t>Development of a realistic event generator using the available models.</a:t>
            </a:r>
          </a:p>
          <a:p>
            <a:pPr marL="370263" indent="-370263">
              <a:buFont typeface="Arial"/>
              <a:buChar char="•"/>
            </a:pPr>
            <a:r>
              <a:rPr lang="en-US" sz="1600" dirty="0">
                <a:latin typeface="Calibri" pitchFamily="34" charset="0"/>
              </a:rPr>
              <a:t>Simulation of </a:t>
            </a:r>
            <a:r>
              <a:rPr lang="en-US" sz="1600" i="1" dirty="0">
                <a:latin typeface="Calibri" pitchFamily="34" charset="0"/>
              </a:rPr>
              <a:t>quasi-data </a:t>
            </a:r>
            <a:r>
              <a:rPr lang="en-US" sz="1600" dirty="0">
                <a:latin typeface="Calibri" pitchFamily="34" charset="0"/>
              </a:rPr>
              <a:t>events. </a:t>
            </a:r>
          </a:p>
          <a:p>
            <a:pPr marL="370263" indent="-370263">
              <a:buFont typeface="Arial"/>
              <a:buChar char="•"/>
            </a:pPr>
            <a:r>
              <a:rPr lang="en-US" sz="1600" dirty="0">
                <a:latin typeface="Calibri" pitchFamily="34" charset="0"/>
              </a:rPr>
              <a:t>Full MC events reconstruction to determine final resolutions and efficiencies.</a:t>
            </a:r>
          </a:p>
        </p:txBody>
      </p:sp>
      <p:sp>
        <p:nvSpPr>
          <p:cNvPr id="2" name="Title 1"/>
          <p:cNvSpPr>
            <a:spLocks noGrp="1"/>
          </p:cNvSpPr>
          <p:nvPr>
            <p:ph type="title"/>
          </p:nvPr>
        </p:nvSpPr>
        <p:spPr>
          <a:xfrm>
            <a:off x="132608" y="2"/>
            <a:ext cx="8878785" cy="541136"/>
          </a:xfrm>
        </p:spPr>
        <p:txBody>
          <a:bodyPr>
            <a:normAutofit/>
          </a:bodyPr>
          <a:lstStyle/>
          <a:p>
            <a:r>
              <a:rPr lang="en-US" sz="2900" dirty="0">
                <a:solidFill>
                  <a:srgbClr val="000090"/>
                </a:solidFill>
                <a:latin typeface="Calibri" pitchFamily="34" charset="0"/>
              </a:rPr>
              <a:t>Event Simulation in </a:t>
            </a:r>
            <a:r>
              <a:rPr lang="en-US" sz="2900" b="1" dirty="0">
                <a:solidFill>
                  <a:srgbClr val="000090"/>
                </a:solidFill>
                <a:latin typeface="Calibri" pitchFamily="34" charset="0"/>
              </a:rPr>
              <a:t>CLAS12</a:t>
            </a:r>
          </a:p>
        </p:txBody>
      </p:sp>
      <p:cxnSp>
        <p:nvCxnSpPr>
          <p:cNvPr id="18" name="Straight Connector 31"/>
          <p:cNvCxnSpPr/>
          <p:nvPr/>
        </p:nvCxnSpPr>
        <p:spPr>
          <a:xfrm>
            <a:off x="0" y="478175"/>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0" name="CasellaDiTesto 29"/>
          <p:cNvSpPr txBox="1"/>
          <p:nvPr/>
        </p:nvSpPr>
        <p:spPr>
          <a:xfrm>
            <a:off x="1147326" y="529238"/>
            <a:ext cx="2283116" cy="659551"/>
          </a:xfrm>
          <a:prstGeom prst="rect">
            <a:avLst/>
          </a:prstGeom>
          <a:noFill/>
        </p:spPr>
        <p:txBody>
          <a:bodyPr wrap="square" lIns="74053" tIns="37026" rIns="74053" bIns="37026" rtlCol="0">
            <a:spAutoFit/>
          </a:bodyPr>
          <a:lstStyle/>
          <a:p>
            <a:r>
              <a:rPr lang="en-US" sz="1900" b="1" dirty="0">
                <a:solidFill>
                  <a:srgbClr val="800000"/>
                </a:solidFill>
                <a:cs typeface="Arial Black"/>
              </a:rPr>
              <a:t>e p         e p </a:t>
            </a:r>
            <a:r>
              <a:rPr lang="en-US" sz="1900" b="1" dirty="0">
                <a:solidFill>
                  <a:srgbClr val="800000"/>
                </a:solidFill>
                <a:latin typeface="Symbol" charset="2"/>
                <a:cs typeface="Symbol" charset="2"/>
              </a:rPr>
              <a:t>p</a:t>
            </a:r>
            <a:r>
              <a:rPr lang="en-US" sz="1900" b="1" baseline="30000" dirty="0">
                <a:solidFill>
                  <a:srgbClr val="800000"/>
                </a:solidFill>
                <a:latin typeface="Symbol" charset="2"/>
                <a:cs typeface="Symbol" charset="2"/>
              </a:rPr>
              <a:t>+</a:t>
            </a:r>
            <a:r>
              <a:rPr lang="en-US" sz="1900" b="1" dirty="0">
                <a:solidFill>
                  <a:srgbClr val="800000"/>
                </a:solidFill>
                <a:latin typeface="Symbol" charset="2"/>
                <a:cs typeface="Symbol" charset="2"/>
              </a:rPr>
              <a:t> p</a:t>
            </a:r>
            <a:r>
              <a:rPr lang="en-US" sz="1900" b="1" baseline="30000" dirty="0">
                <a:solidFill>
                  <a:srgbClr val="800000"/>
                </a:solidFill>
                <a:latin typeface="Symbol" charset="2"/>
                <a:cs typeface="Symbol" charset="2"/>
              </a:rPr>
              <a:t>-</a:t>
            </a:r>
          </a:p>
          <a:p>
            <a:endParaRPr lang="en-US" sz="1900" b="1" dirty="0">
              <a:solidFill>
                <a:srgbClr val="800000"/>
              </a:solidFill>
              <a:cs typeface="Arial Black"/>
            </a:endParaRPr>
          </a:p>
        </p:txBody>
      </p:sp>
      <p:sp>
        <p:nvSpPr>
          <p:cNvPr id="5" name="CasellaDiTesto 4"/>
          <p:cNvSpPr txBox="1"/>
          <p:nvPr/>
        </p:nvSpPr>
        <p:spPr>
          <a:xfrm>
            <a:off x="5776979" y="478177"/>
            <a:ext cx="1534547" cy="367163"/>
          </a:xfrm>
          <a:prstGeom prst="rect">
            <a:avLst/>
          </a:prstGeom>
          <a:noFill/>
        </p:spPr>
        <p:txBody>
          <a:bodyPr wrap="none" lIns="74053" tIns="37026" rIns="74053" bIns="37026" rtlCol="0">
            <a:spAutoFit/>
          </a:bodyPr>
          <a:lstStyle/>
          <a:p>
            <a:r>
              <a:rPr lang="en-US" sz="1900" b="1" dirty="0">
                <a:solidFill>
                  <a:srgbClr val="800000"/>
                </a:solidFill>
                <a:cs typeface="Arial Black"/>
              </a:rPr>
              <a:t>e p          e K</a:t>
            </a:r>
            <a:r>
              <a:rPr lang="en-US" sz="1900" b="1" baseline="30000" dirty="0">
                <a:solidFill>
                  <a:srgbClr val="800000"/>
                </a:solidFill>
                <a:cs typeface="Arial Black"/>
              </a:rPr>
              <a:t>+</a:t>
            </a:r>
            <a:r>
              <a:rPr lang="en-US" sz="1900" b="1" dirty="0">
                <a:solidFill>
                  <a:srgbClr val="800000"/>
                </a:solidFill>
                <a:cs typeface="Arial Black"/>
              </a:rPr>
              <a:t>Y</a:t>
            </a:r>
            <a:endParaRPr lang="en-US" sz="1900" b="1" dirty="0">
              <a:solidFill>
                <a:srgbClr val="800000"/>
              </a:solidFill>
              <a:cs typeface="Symbol" charset="2"/>
            </a:endParaRPr>
          </a:p>
        </p:txBody>
      </p:sp>
      <p:cxnSp>
        <p:nvCxnSpPr>
          <p:cNvPr id="7" name="Connettore 2 6"/>
          <p:cNvCxnSpPr/>
          <p:nvPr/>
        </p:nvCxnSpPr>
        <p:spPr bwMode="auto">
          <a:xfrm>
            <a:off x="1654687" y="733489"/>
            <a:ext cx="317099" cy="0"/>
          </a:xfrm>
          <a:prstGeom prst="straightConnector1">
            <a:avLst/>
          </a:prstGeom>
          <a:solidFill>
            <a:schemeClr val="accent1"/>
          </a:solidFill>
          <a:ln w="9525" cap="flat" cmpd="sng" algn="ctr">
            <a:solidFill>
              <a:srgbClr val="800000"/>
            </a:solidFill>
            <a:prstDash val="solid"/>
            <a:round/>
            <a:headEnd type="none" w="med" len="med"/>
            <a:tailEnd type="arrow"/>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31" name="Connettore 2 30"/>
          <p:cNvCxnSpPr/>
          <p:nvPr/>
        </p:nvCxnSpPr>
        <p:spPr bwMode="auto">
          <a:xfrm>
            <a:off x="6284339" y="682427"/>
            <a:ext cx="317099" cy="0"/>
          </a:xfrm>
          <a:prstGeom prst="straightConnector1">
            <a:avLst/>
          </a:prstGeom>
          <a:solidFill>
            <a:schemeClr val="accent1"/>
          </a:solidFill>
          <a:ln w="9525" cap="flat" cmpd="sng" algn="ctr">
            <a:solidFill>
              <a:srgbClr val="800000"/>
            </a:solidFill>
            <a:prstDash val="solid"/>
            <a:round/>
            <a:headEnd type="none" w="med" len="med"/>
            <a:tailEnd type="arrow"/>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10" name="CasellaDiTesto 9"/>
          <p:cNvSpPr txBox="1"/>
          <p:nvPr/>
        </p:nvSpPr>
        <p:spPr>
          <a:xfrm>
            <a:off x="766806" y="886678"/>
            <a:ext cx="2680481" cy="351774"/>
          </a:xfrm>
          <a:prstGeom prst="rect">
            <a:avLst/>
          </a:prstGeom>
          <a:noFill/>
        </p:spPr>
        <p:txBody>
          <a:bodyPr wrap="none" lIns="74053" tIns="37026" rIns="74053" bIns="37026" rtlCol="0">
            <a:spAutoFit/>
          </a:bodyPr>
          <a:lstStyle/>
          <a:p>
            <a:r>
              <a:rPr lang="en-US" b="1" dirty="0" err="1">
                <a:solidFill>
                  <a:srgbClr val="800000"/>
                </a:solidFill>
                <a:latin typeface="+mn-lt"/>
              </a:rPr>
              <a:t>JLab</a:t>
            </a:r>
            <a:r>
              <a:rPr lang="en-US" b="1" dirty="0">
                <a:solidFill>
                  <a:srgbClr val="800000"/>
                </a:solidFill>
                <a:latin typeface="+mn-lt"/>
              </a:rPr>
              <a:t> - Moscow (JM) model</a:t>
            </a:r>
          </a:p>
        </p:txBody>
      </p:sp>
      <p:sp>
        <p:nvSpPr>
          <p:cNvPr id="34" name="CasellaDiTesto 33"/>
          <p:cNvSpPr txBox="1"/>
          <p:nvPr/>
        </p:nvSpPr>
        <p:spPr>
          <a:xfrm>
            <a:off x="5051938" y="885831"/>
            <a:ext cx="3730789" cy="351774"/>
          </a:xfrm>
          <a:prstGeom prst="rect">
            <a:avLst/>
          </a:prstGeom>
          <a:noFill/>
        </p:spPr>
        <p:txBody>
          <a:bodyPr wrap="none" lIns="74053" tIns="37026" rIns="74053" bIns="37026" rtlCol="0">
            <a:spAutoFit/>
          </a:bodyPr>
          <a:lstStyle/>
          <a:p>
            <a:r>
              <a:rPr lang="en-US" b="1" dirty="0" err="1">
                <a:solidFill>
                  <a:srgbClr val="800000"/>
                </a:solidFill>
                <a:latin typeface="+mn-lt"/>
              </a:rPr>
              <a:t>Regge</a:t>
            </a:r>
            <a:r>
              <a:rPr lang="en-US" b="1" dirty="0">
                <a:solidFill>
                  <a:srgbClr val="800000"/>
                </a:solidFill>
                <a:latin typeface="+mn-lt"/>
              </a:rPr>
              <a:t> + Resonance (RPR) Gent</a:t>
            </a:r>
            <a:r>
              <a:rPr lang="en-US" b="1" dirty="0">
                <a:solidFill>
                  <a:srgbClr val="800000"/>
                </a:solidFill>
              </a:rPr>
              <a:t> </a:t>
            </a:r>
            <a:r>
              <a:rPr lang="en-US" b="1" dirty="0">
                <a:solidFill>
                  <a:srgbClr val="800000"/>
                </a:solidFill>
                <a:latin typeface="+mn-lt"/>
              </a:rPr>
              <a:t>model</a:t>
            </a:r>
          </a:p>
        </p:txBody>
      </p:sp>
      <p:grpSp>
        <p:nvGrpSpPr>
          <p:cNvPr id="16" name="Gruppo 15"/>
          <p:cNvGrpSpPr/>
          <p:nvPr/>
        </p:nvGrpSpPr>
        <p:grpSpPr>
          <a:xfrm>
            <a:off x="0" y="1725791"/>
            <a:ext cx="4820009" cy="1181290"/>
            <a:chOff x="150565" y="2114476"/>
            <a:chExt cx="5472718" cy="1665838"/>
          </a:xfrm>
        </p:grpSpPr>
        <p:pic>
          <p:nvPicPr>
            <p:cNvPr id="12" name="Immagine 11" descr="Schermata 2016-06-16 alle 16.06.0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66789" y="2114476"/>
              <a:ext cx="3456494" cy="1656184"/>
            </a:xfrm>
            <a:prstGeom prst="rect">
              <a:avLst/>
            </a:prstGeom>
            <a:ln>
              <a:solidFill>
                <a:srgbClr val="FFFFFF"/>
              </a:solidFill>
            </a:ln>
          </p:spPr>
        </p:pic>
        <p:pic>
          <p:nvPicPr>
            <p:cNvPr id="11" name="Immagine 10" descr="Schermata 2016-06-16 alle 16.02.53.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0565" y="2114476"/>
              <a:ext cx="2304256" cy="1665838"/>
            </a:xfrm>
            <a:prstGeom prst="rect">
              <a:avLst/>
            </a:prstGeom>
            <a:ln>
              <a:solidFill>
                <a:srgbClr val="FFFFFF"/>
              </a:solidFill>
            </a:ln>
          </p:spPr>
        </p:pic>
      </p:grpSp>
      <p:pic>
        <p:nvPicPr>
          <p:cNvPr id="17" name="Immagine 16" descr="Schermata 2016-06-16 alle 16.19.43.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92907" y="1565700"/>
            <a:ext cx="2094294" cy="1341381"/>
          </a:xfrm>
          <a:prstGeom prst="rect">
            <a:avLst/>
          </a:prstGeom>
          <a:ln>
            <a:solidFill>
              <a:srgbClr val="FFFFFF"/>
            </a:solidFill>
          </a:ln>
        </p:spPr>
      </p:pic>
      <p:pic>
        <p:nvPicPr>
          <p:cNvPr id="19" name="Immagine 18" descr="Schermata 2016-06-16 alle 16.19.29.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49684" y="1544174"/>
            <a:ext cx="2092856" cy="1345852"/>
          </a:xfrm>
          <a:prstGeom prst="rect">
            <a:avLst/>
          </a:prstGeom>
          <a:ln>
            <a:solidFill>
              <a:srgbClr val="FFFFFF"/>
            </a:solidFill>
          </a:ln>
        </p:spPr>
      </p:pic>
      <p:cxnSp>
        <p:nvCxnSpPr>
          <p:cNvPr id="6" name="Connettore 1 5"/>
          <p:cNvCxnSpPr/>
          <p:nvPr/>
        </p:nvCxnSpPr>
        <p:spPr bwMode="auto">
          <a:xfrm>
            <a:off x="4889099" y="529238"/>
            <a:ext cx="0" cy="2297826"/>
          </a:xfrm>
          <a:prstGeom prst="line">
            <a:avLst/>
          </a:prstGeom>
          <a:solidFill>
            <a:schemeClr val="accent1"/>
          </a:solidFill>
          <a:ln w="9525" cap="flat" cmpd="sng" algn="ctr">
            <a:solidFill>
              <a:srgbClr val="8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4" name="Connettore 1 13"/>
          <p:cNvCxnSpPr/>
          <p:nvPr/>
        </p:nvCxnSpPr>
        <p:spPr bwMode="auto">
          <a:xfrm>
            <a:off x="5192" y="2999451"/>
            <a:ext cx="9144000" cy="0"/>
          </a:xfrm>
          <a:prstGeom prst="line">
            <a:avLst/>
          </a:prstGeom>
          <a:solidFill>
            <a:schemeClr val="accent1"/>
          </a:solidFill>
          <a:ln w="9525" cap="flat" cmpd="sng" algn="ctr">
            <a:solidFill>
              <a:srgbClr val="8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8" name="Segnaposto piè di pagina 7"/>
          <p:cNvSpPr>
            <a:spLocks noGrp="1"/>
          </p:cNvSpPr>
          <p:nvPr>
            <p:ph type="ftr" sz="quarter" idx="11"/>
          </p:nvPr>
        </p:nvSpPr>
        <p:spPr/>
        <p:txBody>
          <a:bodyPr/>
          <a:lstStyle/>
          <a:p>
            <a:r>
              <a:rPr lang="it-IT"/>
              <a:t>NSTAR 2026 -  September 7 - 11  2026  - Annalisa D’Angelo </a:t>
            </a:r>
          </a:p>
        </p:txBody>
      </p:sp>
      <p:sp>
        <p:nvSpPr>
          <p:cNvPr id="3" name="Segnaposto numero diapositiva 2"/>
          <p:cNvSpPr>
            <a:spLocks noGrp="1"/>
          </p:cNvSpPr>
          <p:nvPr>
            <p:ph type="sldNum" sz="quarter" idx="12"/>
          </p:nvPr>
        </p:nvSpPr>
        <p:spPr/>
        <p:txBody>
          <a:bodyPr/>
          <a:lstStyle/>
          <a:p>
            <a:fld id="{E33505E3-9B21-8742-B4DC-5DD2FCC133AE}" type="slidenum">
              <a:rPr lang="it-IT" smtClean="0"/>
              <a:t>23</a:t>
            </a:fld>
            <a:endParaRPr lang="it-IT"/>
          </a:p>
        </p:txBody>
      </p:sp>
    </p:spTree>
    <p:extLst>
      <p:ext uri="{BB962C8B-B14F-4D97-AF65-F5344CB8AC3E}">
        <p14:creationId xmlns:p14="http://schemas.microsoft.com/office/powerpoint/2010/main" val="24790377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Straight Connector 31"/>
          <p:cNvCxnSpPr/>
          <p:nvPr/>
        </p:nvCxnSpPr>
        <p:spPr>
          <a:xfrm>
            <a:off x="-1" y="590314"/>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1" name="CasellaDiTesto 10"/>
          <p:cNvSpPr txBox="1"/>
          <p:nvPr/>
        </p:nvSpPr>
        <p:spPr>
          <a:xfrm>
            <a:off x="81416" y="627748"/>
            <a:ext cx="8871505" cy="3970287"/>
          </a:xfrm>
          <a:prstGeom prst="rect">
            <a:avLst/>
          </a:prstGeom>
          <a:noFill/>
        </p:spPr>
        <p:txBody>
          <a:bodyPr wrap="square" lIns="91412" tIns="45705" rIns="91412" bIns="45705" rtlCol="0">
            <a:spAutoFit/>
          </a:bodyPr>
          <a:lstStyle/>
          <a:p>
            <a:r>
              <a:rPr lang="en-US" sz="1400" dirty="0">
                <a:solidFill>
                  <a:srgbClr val="000000"/>
                </a:solidFill>
                <a:cs typeface="Arial Black"/>
              </a:rPr>
              <a:t>		A hypothetical hybrid baryon contribution added at the amplitude level to </a:t>
            </a:r>
            <a:r>
              <a:rPr lang="en-US" sz="1400" dirty="0">
                <a:solidFill>
                  <a:srgbClr val="000000"/>
                </a:solidFill>
              </a:rPr>
              <a:t>the model RPR-2011:     </a:t>
            </a:r>
          </a:p>
          <a:p>
            <a:pPr algn="ctr"/>
            <a:r>
              <a:rPr lang="it-IT" sz="1400" dirty="0">
                <a:solidFill>
                  <a:srgbClr val="800000"/>
                </a:solidFill>
              </a:rPr>
              <a:t>M</a:t>
            </a:r>
            <a:r>
              <a:rPr lang="it-IT" sz="1400" baseline="-25000" dirty="0">
                <a:solidFill>
                  <a:srgbClr val="800000"/>
                </a:solidFill>
              </a:rPr>
              <a:t>R</a:t>
            </a:r>
            <a:r>
              <a:rPr lang="it-IT" sz="1400" dirty="0">
                <a:solidFill>
                  <a:srgbClr val="800000"/>
                </a:solidFill>
              </a:rPr>
              <a:t> = 2.2 </a:t>
            </a:r>
            <a:r>
              <a:rPr lang="it-IT" sz="1400" dirty="0" err="1">
                <a:solidFill>
                  <a:srgbClr val="800000"/>
                </a:solidFill>
              </a:rPr>
              <a:t>GeV</a:t>
            </a:r>
            <a:r>
              <a:rPr lang="it-IT" sz="1400" dirty="0">
                <a:solidFill>
                  <a:srgbClr val="800000"/>
                </a:solidFill>
              </a:rPr>
              <a:t>    Γ</a:t>
            </a:r>
            <a:r>
              <a:rPr lang="it-IT" sz="1400" baseline="-25000" dirty="0">
                <a:solidFill>
                  <a:srgbClr val="800000"/>
                </a:solidFill>
                <a:cs typeface="Symbol" charset="2"/>
              </a:rPr>
              <a:t>R</a:t>
            </a:r>
            <a:r>
              <a:rPr lang="it-IT" sz="1400" dirty="0">
                <a:solidFill>
                  <a:srgbClr val="800000"/>
                </a:solidFill>
                <a:cs typeface="Symbol" charset="2"/>
              </a:rPr>
              <a:t>=0.25 </a:t>
            </a:r>
            <a:r>
              <a:rPr lang="it-IT" sz="1400" dirty="0" err="1">
                <a:solidFill>
                  <a:srgbClr val="800000"/>
                </a:solidFill>
                <a:cs typeface="Symbol" charset="2"/>
              </a:rPr>
              <a:t>GeV</a:t>
            </a:r>
            <a:r>
              <a:rPr lang="it-IT" sz="1400" dirty="0">
                <a:solidFill>
                  <a:srgbClr val="800000"/>
                </a:solidFill>
                <a:cs typeface="Symbol" charset="2"/>
              </a:rPr>
              <a:t>   J</a:t>
            </a:r>
            <a:r>
              <a:rPr lang="it-IT" sz="1400" baseline="30000" dirty="0">
                <a:solidFill>
                  <a:srgbClr val="800000"/>
                </a:solidFill>
                <a:cs typeface="Symbol" charset="2"/>
              </a:rPr>
              <a:t>P</a:t>
            </a:r>
            <a:r>
              <a:rPr lang="it-IT" sz="1400" dirty="0">
                <a:solidFill>
                  <a:srgbClr val="800000"/>
                </a:solidFill>
                <a:cs typeface="Symbol" charset="2"/>
              </a:rPr>
              <a:t> = 1/2 </a:t>
            </a:r>
            <a:r>
              <a:rPr lang="it-IT" sz="1400" baseline="30000" dirty="0">
                <a:solidFill>
                  <a:srgbClr val="800000"/>
                </a:solidFill>
                <a:cs typeface="Symbol" charset="2"/>
              </a:rPr>
              <a:t>+  </a:t>
            </a:r>
            <a:r>
              <a:rPr lang="it-IT" sz="1400" dirty="0">
                <a:solidFill>
                  <a:srgbClr val="800000"/>
                </a:solidFill>
                <a:cs typeface="Symbol" charset="2"/>
              </a:rPr>
              <a:t>(J</a:t>
            </a:r>
            <a:r>
              <a:rPr lang="it-IT" sz="1400" baseline="30000" dirty="0">
                <a:solidFill>
                  <a:srgbClr val="800000"/>
                </a:solidFill>
                <a:cs typeface="Symbol" charset="2"/>
              </a:rPr>
              <a:t>P</a:t>
            </a:r>
            <a:r>
              <a:rPr lang="it-IT" sz="1400" dirty="0">
                <a:solidFill>
                  <a:srgbClr val="800000"/>
                </a:solidFill>
                <a:cs typeface="Symbol" charset="2"/>
              </a:rPr>
              <a:t> = 3/2 </a:t>
            </a:r>
            <a:r>
              <a:rPr lang="it-IT" sz="1400" baseline="30000" dirty="0">
                <a:solidFill>
                  <a:srgbClr val="800000"/>
                </a:solidFill>
                <a:cs typeface="Symbol" charset="2"/>
              </a:rPr>
              <a:t>+</a:t>
            </a:r>
            <a:r>
              <a:rPr lang="it-IT" sz="1400" dirty="0">
                <a:solidFill>
                  <a:srgbClr val="800000"/>
                </a:solidFill>
                <a:cs typeface="Symbol" charset="2"/>
              </a:rPr>
              <a:t>)</a:t>
            </a:r>
          </a:p>
          <a:p>
            <a:endParaRPr lang="it-IT" sz="1400" dirty="0">
              <a:solidFill>
                <a:srgbClr val="000090"/>
              </a:solidFill>
              <a:cs typeface="Symbol" charset="2"/>
            </a:endParaRPr>
          </a:p>
          <a:p>
            <a:pPr algn="just"/>
            <a:r>
              <a:rPr lang="en-US" sz="1400" dirty="0">
                <a:solidFill>
                  <a:srgbClr val="000090"/>
                </a:solidFill>
                <a:cs typeface="Symbol" charset="2"/>
              </a:rPr>
              <a:t>The reaction cross section has been calculated </a:t>
            </a:r>
            <a:r>
              <a:rPr lang="en-US" sz="1400" dirty="0">
                <a:solidFill>
                  <a:srgbClr val="800000"/>
                </a:solidFill>
                <a:cs typeface="Symbol" charset="2"/>
              </a:rPr>
              <a:t>with</a:t>
            </a:r>
            <a:r>
              <a:rPr lang="en-US" sz="1400" dirty="0">
                <a:solidFill>
                  <a:srgbClr val="000090"/>
                </a:solidFill>
                <a:cs typeface="Symbol" charset="2"/>
              </a:rPr>
              <a:t> and </a:t>
            </a:r>
            <a:r>
              <a:rPr lang="en-US" sz="1400" dirty="0">
                <a:solidFill>
                  <a:srgbClr val="800000"/>
                </a:solidFill>
                <a:cs typeface="Symbol" charset="2"/>
              </a:rPr>
              <a:t>without</a:t>
            </a:r>
            <a:r>
              <a:rPr lang="en-US" sz="1400" dirty="0">
                <a:solidFill>
                  <a:srgbClr val="000090"/>
                </a:solidFill>
                <a:cs typeface="Symbol" charset="2"/>
              </a:rPr>
              <a:t> the hybrid baryon resonance contribution to determine:</a:t>
            </a:r>
          </a:p>
          <a:p>
            <a:pPr algn="just"/>
            <a:endParaRPr lang="en-US" sz="1400" dirty="0">
              <a:solidFill>
                <a:srgbClr val="800000"/>
              </a:solidFill>
              <a:cs typeface="Symbol" charset="2"/>
            </a:endParaRPr>
          </a:p>
          <a:p>
            <a:pPr marL="444500" indent="-444500" algn="just">
              <a:buFont typeface="+mj-lt"/>
              <a:buAutoNum type="arabicPeriod"/>
            </a:pPr>
            <a:r>
              <a:rPr lang="en-US" sz="1400" dirty="0">
                <a:cs typeface="Arial Black"/>
              </a:rPr>
              <a:t>Minimum beam time needed to obtain statistical uncertainty for cross sections comparable with CLAS photoproduction data.</a:t>
            </a:r>
          </a:p>
          <a:p>
            <a:pPr lvl="3" algn="just"/>
            <a:r>
              <a:rPr lang="en-US" sz="1400" dirty="0">
                <a:cs typeface="Arial Black"/>
              </a:rPr>
              <a:t>	100 days of beam time </a:t>
            </a:r>
          </a:p>
          <a:p>
            <a:pPr lvl="3" algn="just"/>
            <a:endParaRPr lang="en-US" sz="1400" dirty="0">
              <a:solidFill>
                <a:srgbClr val="000090"/>
              </a:solidFill>
              <a:cs typeface="Arial Black"/>
            </a:endParaRPr>
          </a:p>
          <a:p>
            <a:pPr marL="444500" indent="-444500" algn="just">
              <a:buFont typeface="+mj-lt"/>
              <a:buAutoNum type="arabicPeriod"/>
            </a:pPr>
            <a:r>
              <a:rPr lang="en-US" sz="1400" dirty="0">
                <a:solidFill>
                  <a:srgbClr val="000090"/>
                </a:solidFill>
                <a:cs typeface="Arial Black"/>
              </a:rPr>
              <a:t>The Legendre moments of the </a:t>
            </a:r>
            <a:r>
              <a:rPr lang="en-US" sz="1400" dirty="0" err="1">
                <a:solidFill>
                  <a:srgbClr val="000090"/>
                </a:solidFill>
                <a:cs typeface="Arial Black"/>
              </a:rPr>
              <a:t>unseparated</a:t>
            </a:r>
            <a:r>
              <a:rPr lang="en-US" sz="1400" dirty="0">
                <a:solidFill>
                  <a:srgbClr val="000090"/>
                </a:solidFill>
                <a:cs typeface="Arial Black"/>
              </a:rPr>
              <a:t> and polarization interference components of the cross section. 	        </a:t>
            </a:r>
          </a:p>
          <a:p>
            <a:pPr lvl="2" algn="just"/>
            <a:r>
              <a:rPr lang="en-US" sz="1400" dirty="0">
                <a:solidFill>
                  <a:srgbClr val="000090"/>
                </a:solidFill>
                <a:cs typeface="Arial Black"/>
              </a:rPr>
              <a:t>		Search for distinctive structures due to the added resonance.</a:t>
            </a:r>
            <a:endParaRPr lang="en-US" sz="1400" dirty="0">
              <a:solidFill>
                <a:srgbClr val="000090"/>
              </a:solidFill>
              <a:cs typeface="Symbol" charset="2"/>
            </a:endParaRPr>
          </a:p>
          <a:p>
            <a:pPr marL="444500" indent="-444500" algn="just">
              <a:buFont typeface="+mj-lt"/>
              <a:buAutoNum type="arabicPeriod"/>
            </a:pPr>
            <a:endParaRPr lang="en-US" sz="1400" dirty="0">
              <a:cs typeface="Arial Black"/>
            </a:endParaRPr>
          </a:p>
          <a:p>
            <a:pPr marL="444500" indent="-444500" algn="just">
              <a:buFont typeface="+mj-lt"/>
              <a:buAutoNum type="arabicPeriod"/>
            </a:pPr>
            <a:r>
              <a:rPr lang="en-US" sz="1400" dirty="0">
                <a:cs typeface="Arial Black"/>
              </a:rPr>
              <a:t>The statistical sensitivity to hybrid baryons electro-couplings.          				</a:t>
            </a:r>
          </a:p>
          <a:p>
            <a:pPr lvl="3" algn="just"/>
            <a:r>
              <a:rPr lang="en-US" sz="1400" dirty="0">
                <a:cs typeface="Arial Black"/>
              </a:rPr>
              <a:t>	Minimum electro-coupling values with 100 days of beam time. </a:t>
            </a:r>
          </a:p>
          <a:p>
            <a:r>
              <a:rPr lang="en-US" sz="1400" b="1" dirty="0">
                <a:solidFill>
                  <a:srgbClr val="800000"/>
                </a:solidFill>
                <a:cs typeface="Arial Black"/>
              </a:rPr>
              <a:t> </a:t>
            </a:r>
          </a:p>
          <a:p>
            <a:pPr marL="457200" indent="-457200">
              <a:buFont typeface="+mj-lt"/>
              <a:buAutoNum type="arabicPeriod" startAt="4"/>
            </a:pPr>
            <a:r>
              <a:rPr lang="en-US" sz="1400" dirty="0">
                <a:solidFill>
                  <a:srgbClr val="000090"/>
                </a:solidFill>
                <a:cs typeface="Arial Black"/>
              </a:rPr>
              <a:t>The capability of extracting the added resonance parameters from expected data.</a:t>
            </a:r>
          </a:p>
          <a:p>
            <a:pPr lvl="3"/>
            <a:r>
              <a:rPr lang="en-US" sz="1400" dirty="0">
                <a:solidFill>
                  <a:srgbClr val="000090"/>
                </a:solidFill>
                <a:cs typeface="Arial Black"/>
              </a:rPr>
              <a:t>	</a:t>
            </a:r>
            <a:r>
              <a:rPr lang="en-US" sz="1400" dirty="0">
                <a:solidFill>
                  <a:srgbClr val="800000"/>
                </a:solidFill>
                <a:cs typeface="Arial Black"/>
              </a:rPr>
              <a:t>Blind analysis of quasi-data.</a:t>
            </a:r>
          </a:p>
        </p:txBody>
      </p:sp>
      <p:sp>
        <p:nvSpPr>
          <p:cNvPr id="14" name="Title 1"/>
          <p:cNvSpPr txBox="1">
            <a:spLocks/>
          </p:cNvSpPr>
          <p:nvPr/>
        </p:nvSpPr>
        <p:spPr>
          <a:xfrm>
            <a:off x="35732" y="3"/>
            <a:ext cx="9344025" cy="763102"/>
          </a:xfrm>
          <a:prstGeom prst="rect">
            <a:avLst/>
          </a:prstGeom>
        </p:spPr>
        <p:txBody>
          <a:bodyPr>
            <a:normAutofit/>
          </a:bodyPr>
          <a:lstStyle>
            <a:lvl1pPr algn="ctr" defTabSz="888413" rtl="0" fontAlgn="base">
              <a:spcBef>
                <a:spcPct val="0"/>
              </a:spcBef>
              <a:spcAft>
                <a:spcPct val="0"/>
              </a:spcAft>
              <a:defRPr sz="4300">
                <a:solidFill>
                  <a:schemeClr val="tx2"/>
                </a:solidFill>
                <a:latin typeface="+mj-lt"/>
                <a:ea typeface="+mj-ea"/>
                <a:cs typeface="+mj-cs"/>
              </a:defRPr>
            </a:lvl1pPr>
            <a:lvl2pPr algn="ctr" defTabSz="888413" rtl="0" fontAlgn="base">
              <a:spcBef>
                <a:spcPct val="0"/>
              </a:spcBef>
              <a:spcAft>
                <a:spcPct val="0"/>
              </a:spcAft>
              <a:defRPr sz="4300">
                <a:solidFill>
                  <a:schemeClr val="tx2"/>
                </a:solidFill>
                <a:latin typeface="Arial" charset="0"/>
                <a:ea typeface="ＭＳ Ｐゴシック" charset="0"/>
                <a:cs typeface="ＭＳ Ｐゴシック" charset="0"/>
              </a:defRPr>
            </a:lvl2pPr>
            <a:lvl3pPr algn="ctr" defTabSz="888413" rtl="0" fontAlgn="base">
              <a:spcBef>
                <a:spcPct val="0"/>
              </a:spcBef>
              <a:spcAft>
                <a:spcPct val="0"/>
              </a:spcAft>
              <a:defRPr sz="4300">
                <a:solidFill>
                  <a:schemeClr val="tx2"/>
                </a:solidFill>
                <a:latin typeface="Arial" charset="0"/>
                <a:ea typeface="ＭＳ Ｐゴシック" charset="0"/>
                <a:cs typeface="ＭＳ Ｐゴシック" charset="0"/>
              </a:defRPr>
            </a:lvl3pPr>
            <a:lvl4pPr algn="ctr" defTabSz="888413" rtl="0" fontAlgn="base">
              <a:spcBef>
                <a:spcPct val="0"/>
              </a:spcBef>
              <a:spcAft>
                <a:spcPct val="0"/>
              </a:spcAft>
              <a:defRPr sz="4300">
                <a:solidFill>
                  <a:schemeClr val="tx2"/>
                </a:solidFill>
                <a:latin typeface="Arial" charset="0"/>
                <a:ea typeface="ＭＳ Ｐゴシック" charset="0"/>
                <a:cs typeface="ＭＳ Ｐゴシック" charset="0"/>
              </a:defRPr>
            </a:lvl4pPr>
            <a:lvl5pPr algn="ctr" defTabSz="888413" rtl="0" fontAlgn="base">
              <a:spcBef>
                <a:spcPct val="0"/>
              </a:spcBef>
              <a:spcAft>
                <a:spcPct val="0"/>
              </a:spcAft>
              <a:defRPr sz="4300">
                <a:solidFill>
                  <a:schemeClr val="tx2"/>
                </a:solidFill>
                <a:latin typeface="Arial" charset="0"/>
                <a:ea typeface="ＭＳ Ｐゴシック" charset="0"/>
                <a:cs typeface="ＭＳ Ｐゴシック" charset="0"/>
              </a:defRPr>
            </a:lvl5pPr>
            <a:lvl6pPr marL="466052" algn="ctr" defTabSz="888413" rtl="0" fontAlgn="base">
              <a:spcBef>
                <a:spcPct val="0"/>
              </a:spcBef>
              <a:spcAft>
                <a:spcPct val="0"/>
              </a:spcAft>
              <a:defRPr sz="4300">
                <a:solidFill>
                  <a:schemeClr val="tx2"/>
                </a:solidFill>
                <a:latin typeface="Arial" charset="0"/>
                <a:ea typeface="ＭＳ Ｐゴシック" charset="0"/>
                <a:cs typeface="ＭＳ Ｐゴシック" charset="0"/>
              </a:defRPr>
            </a:lvl6pPr>
            <a:lvl7pPr marL="932106" algn="ctr" defTabSz="888413" rtl="0" fontAlgn="base">
              <a:spcBef>
                <a:spcPct val="0"/>
              </a:spcBef>
              <a:spcAft>
                <a:spcPct val="0"/>
              </a:spcAft>
              <a:defRPr sz="4300">
                <a:solidFill>
                  <a:schemeClr val="tx2"/>
                </a:solidFill>
                <a:latin typeface="Arial" charset="0"/>
                <a:ea typeface="ＭＳ Ｐゴシック" charset="0"/>
                <a:cs typeface="ＭＳ Ｐゴシック" charset="0"/>
              </a:defRPr>
            </a:lvl7pPr>
            <a:lvl8pPr marL="1398158" algn="ctr" defTabSz="888413" rtl="0" fontAlgn="base">
              <a:spcBef>
                <a:spcPct val="0"/>
              </a:spcBef>
              <a:spcAft>
                <a:spcPct val="0"/>
              </a:spcAft>
              <a:defRPr sz="4300">
                <a:solidFill>
                  <a:schemeClr val="tx2"/>
                </a:solidFill>
                <a:latin typeface="Arial" charset="0"/>
                <a:ea typeface="ＭＳ Ｐゴシック" charset="0"/>
                <a:cs typeface="ＭＳ Ｐゴシック" charset="0"/>
              </a:defRPr>
            </a:lvl8pPr>
            <a:lvl9pPr marL="1864213" algn="ctr" defTabSz="888413" rtl="0" fontAlgn="base">
              <a:spcBef>
                <a:spcPct val="0"/>
              </a:spcBef>
              <a:spcAft>
                <a:spcPct val="0"/>
              </a:spcAft>
              <a:defRPr sz="4300">
                <a:solidFill>
                  <a:schemeClr val="tx2"/>
                </a:solidFill>
                <a:latin typeface="Arial" charset="0"/>
                <a:ea typeface="ＭＳ Ｐゴシック" charset="0"/>
                <a:cs typeface="ＭＳ Ｐゴシック" charset="0"/>
              </a:defRPr>
            </a:lvl9pPr>
          </a:lstStyle>
          <a:p>
            <a:r>
              <a:rPr lang="en-US" sz="3200" b="1" dirty="0">
                <a:solidFill>
                  <a:srgbClr val="000090"/>
                </a:solidFill>
                <a:latin typeface="+mn-lt"/>
                <a:cs typeface="Arial"/>
              </a:rPr>
              <a:t>Quasi – Data Analysis</a:t>
            </a:r>
          </a:p>
        </p:txBody>
      </p:sp>
      <p:cxnSp>
        <p:nvCxnSpPr>
          <p:cNvPr id="16" name="Connettore 2 15"/>
          <p:cNvCxnSpPr/>
          <p:nvPr/>
        </p:nvCxnSpPr>
        <p:spPr bwMode="auto">
          <a:xfrm>
            <a:off x="681331" y="2527343"/>
            <a:ext cx="936104" cy="0"/>
          </a:xfrm>
          <a:prstGeom prst="straightConnector1">
            <a:avLst/>
          </a:prstGeom>
          <a:solidFill>
            <a:schemeClr val="accent1"/>
          </a:solidFill>
          <a:ln w="9525" cap="flat" cmpd="sng" algn="ctr">
            <a:solidFill>
              <a:srgbClr val="800000"/>
            </a:solidFill>
            <a:prstDash val="solid"/>
            <a:round/>
            <a:headEnd type="none" w="med" len="med"/>
            <a:tailEnd type="arrow"/>
          </a:ln>
          <a:effectLst>
            <a:outerShdw blurRad="63500" dist="38099" dir="2700000" algn="ctr" rotWithShape="0">
              <a:schemeClr val="bg2">
                <a:alpha val="74998"/>
              </a:schemeClr>
            </a:outerShdw>
          </a:effectLst>
        </p:spPr>
      </p:cxnSp>
      <p:cxnSp>
        <p:nvCxnSpPr>
          <p:cNvPr id="17" name="Connettore 2 16"/>
          <p:cNvCxnSpPr/>
          <p:nvPr/>
        </p:nvCxnSpPr>
        <p:spPr bwMode="auto">
          <a:xfrm>
            <a:off x="681331" y="3771410"/>
            <a:ext cx="936104" cy="0"/>
          </a:xfrm>
          <a:prstGeom prst="straightConnector1">
            <a:avLst/>
          </a:prstGeom>
          <a:solidFill>
            <a:schemeClr val="accent1"/>
          </a:solidFill>
          <a:ln w="9525" cap="flat" cmpd="sng" algn="ctr">
            <a:solidFill>
              <a:srgbClr val="800000"/>
            </a:solidFill>
            <a:prstDash val="solid"/>
            <a:round/>
            <a:headEnd type="none" w="med" len="med"/>
            <a:tailEnd type="arrow"/>
          </a:ln>
          <a:effectLst>
            <a:outerShdw blurRad="63500" dist="38099" dir="2700000" algn="ctr" rotWithShape="0">
              <a:schemeClr val="bg2">
                <a:alpha val="74998"/>
              </a:schemeClr>
            </a:outerShdw>
          </a:effectLst>
        </p:spPr>
      </p:cxnSp>
      <p:cxnSp>
        <p:nvCxnSpPr>
          <p:cNvPr id="20" name="Connettore 2 19"/>
          <p:cNvCxnSpPr/>
          <p:nvPr/>
        </p:nvCxnSpPr>
        <p:spPr bwMode="auto">
          <a:xfrm>
            <a:off x="681331" y="4412252"/>
            <a:ext cx="936104" cy="0"/>
          </a:xfrm>
          <a:prstGeom prst="straightConnector1">
            <a:avLst/>
          </a:prstGeom>
          <a:solidFill>
            <a:schemeClr val="accent1"/>
          </a:solidFill>
          <a:ln w="9525" cap="flat" cmpd="sng" algn="ctr">
            <a:solidFill>
              <a:srgbClr val="800000"/>
            </a:solidFill>
            <a:prstDash val="solid"/>
            <a:round/>
            <a:headEnd type="none" w="med" len="med"/>
            <a:tailEnd type="arrow"/>
          </a:ln>
          <a:effectLst>
            <a:outerShdw blurRad="63500" dist="38099" dir="2700000" algn="ctr" rotWithShape="0">
              <a:schemeClr val="bg2">
                <a:alpha val="74998"/>
              </a:schemeClr>
            </a:outerShdw>
          </a:effectLst>
        </p:spPr>
      </p:cxnSp>
      <p:cxnSp>
        <p:nvCxnSpPr>
          <p:cNvPr id="21" name="Connettore 2 20"/>
          <p:cNvCxnSpPr/>
          <p:nvPr/>
        </p:nvCxnSpPr>
        <p:spPr bwMode="auto">
          <a:xfrm>
            <a:off x="681331" y="3157539"/>
            <a:ext cx="936104" cy="0"/>
          </a:xfrm>
          <a:prstGeom prst="straightConnector1">
            <a:avLst/>
          </a:prstGeom>
          <a:solidFill>
            <a:schemeClr val="accent1"/>
          </a:solidFill>
          <a:ln w="9525" cap="flat" cmpd="sng" algn="ctr">
            <a:solidFill>
              <a:srgbClr val="800000"/>
            </a:solidFill>
            <a:prstDash val="solid"/>
            <a:round/>
            <a:headEnd type="none" w="med" len="med"/>
            <a:tailEnd type="arrow"/>
          </a:ln>
          <a:effectLst>
            <a:outerShdw blurRad="63500" dist="38099" dir="2700000" algn="ctr" rotWithShape="0">
              <a:schemeClr val="bg2">
                <a:alpha val="74998"/>
              </a:schemeClr>
            </a:outerShdw>
          </a:effectLst>
        </p:spPr>
      </p:cxnSp>
      <p:sp>
        <p:nvSpPr>
          <p:cNvPr id="4" name="Segnaposto piè di pagina 3"/>
          <p:cNvSpPr>
            <a:spLocks noGrp="1"/>
          </p:cNvSpPr>
          <p:nvPr>
            <p:ph type="ftr" sz="quarter" idx="11"/>
          </p:nvPr>
        </p:nvSpPr>
        <p:spPr/>
        <p:txBody>
          <a:bodyPr/>
          <a:lstStyle/>
          <a:p>
            <a:r>
              <a:rPr lang="it-IT"/>
              <a:t>NSTAR 2026 -  September 7 - 11  2026  - Annalisa D’Angelo </a:t>
            </a:r>
          </a:p>
        </p:txBody>
      </p:sp>
      <p:sp>
        <p:nvSpPr>
          <p:cNvPr id="2" name="Segnaposto numero diapositiva 1"/>
          <p:cNvSpPr>
            <a:spLocks noGrp="1"/>
          </p:cNvSpPr>
          <p:nvPr>
            <p:ph type="sldNum" sz="quarter" idx="12"/>
          </p:nvPr>
        </p:nvSpPr>
        <p:spPr/>
        <p:txBody>
          <a:bodyPr/>
          <a:lstStyle/>
          <a:p>
            <a:fld id="{E33505E3-9B21-8742-B4DC-5DD2FCC133AE}" type="slidenum">
              <a:rPr lang="it-IT" smtClean="0"/>
              <a:t>24</a:t>
            </a:fld>
            <a:endParaRPr lang="it-IT"/>
          </a:p>
        </p:txBody>
      </p:sp>
    </p:spTree>
    <p:extLst>
      <p:ext uri="{BB962C8B-B14F-4D97-AF65-F5344CB8AC3E}">
        <p14:creationId xmlns:p14="http://schemas.microsoft.com/office/powerpoint/2010/main" val="34976911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p:cNvPicPr>
            <a:picLocks noChangeAspect="1"/>
          </p:cNvPicPr>
          <p:nvPr/>
        </p:nvPicPr>
        <p:blipFill>
          <a:blip r:embed="rId3"/>
          <a:stretch>
            <a:fillRect/>
          </a:stretch>
        </p:blipFill>
        <p:spPr>
          <a:xfrm>
            <a:off x="3539492" y="946497"/>
            <a:ext cx="2872896" cy="2015490"/>
          </a:xfrm>
          <a:prstGeom prst="rect">
            <a:avLst/>
          </a:prstGeom>
        </p:spPr>
      </p:pic>
      <p:pic>
        <p:nvPicPr>
          <p:cNvPr id="13" name="Picture 12"/>
          <p:cNvPicPr>
            <a:picLocks noChangeAspect="1"/>
          </p:cNvPicPr>
          <p:nvPr/>
        </p:nvPicPr>
        <p:blipFill>
          <a:blip r:embed="rId4"/>
          <a:srcRect t="8752" r="47636"/>
          <a:stretch>
            <a:fillRect/>
          </a:stretch>
        </p:blipFill>
        <p:spPr>
          <a:xfrm>
            <a:off x="6403498" y="724035"/>
            <a:ext cx="2648351" cy="2343481"/>
          </a:xfrm>
          <a:prstGeom prst="rect">
            <a:avLst/>
          </a:prstGeom>
        </p:spPr>
      </p:pic>
      <p:sp>
        <p:nvSpPr>
          <p:cNvPr id="17" name="TextBox 16"/>
          <p:cNvSpPr txBox="1"/>
          <p:nvPr/>
        </p:nvSpPr>
        <p:spPr>
          <a:xfrm>
            <a:off x="132608" y="580301"/>
            <a:ext cx="3262664" cy="1559755"/>
          </a:xfrm>
          <a:prstGeom prst="rect">
            <a:avLst/>
          </a:prstGeom>
          <a:noFill/>
        </p:spPr>
        <p:txBody>
          <a:bodyPr wrap="square" lIns="81631" tIns="40815" rIns="81631" bIns="40815" rtlCol="0">
            <a:spAutoFit/>
          </a:bodyPr>
          <a:lstStyle/>
          <a:p>
            <a:pPr algn="just"/>
            <a:r>
              <a:rPr lang="en-US" sz="1600" dirty="0">
                <a:solidFill>
                  <a:srgbClr val="000090"/>
                </a:solidFill>
                <a:latin typeface="+mn-lt"/>
              </a:rPr>
              <a:t>Samples of</a:t>
            </a:r>
            <a:r>
              <a:rPr lang="en-US" sz="1600" b="1" dirty="0">
                <a:solidFill>
                  <a:srgbClr val="0000FF"/>
                </a:solidFill>
                <a:latin typeface="+mn-lt"/>
              </a:rPr>
              <a:t> </a:t>
            </a:r>
            <a:r>
              <a:rPr lang="en-US" sz="1600" b="1" dirty="0" err="1">
                <a:solidFill>
                  <a:srgbClr val="0000FF"/>
                </a:solidFill>
                <a:latin typeface="+mn-lt"/>
              </a:rPr>
              <a:t>γp</a:t>
            </a:r>
            <a:r>
              <a:rPr lang="en-US" sz="1600" b="1" dirty="0">
                <a:solidFill>
                  <a:srgbClr val="0000FF"/>
                </a:solidFill>
                <a:latin typeface="+mn-lt"/>
              </a:rPr>
              <a:t> -&gt; K</a:t>
            </a:r>
            <a:r>
              <a:rPr lang="en-US" sz="1600" b="1" baseline="30000" dirty="0">
                <a:solidFill>
                  <a:srgbClr val="0000FF"/>
                </a:solidFill>
                <a:latin typeface="+mn-lt"/>
              </a:rPr>
              <a:t>+</a:t>
            </a:r>
            <a:r>
              <a:rPr lang="en-US" sz="1600" b="1" dirty="0">
                <a:solidFill>
                  <a:srgbClr val="0000FF"/>
                </a:solidFill>
                <a:latin typeface="+mn-lt"/>
              </a:rPr>
              <a:t>Λ </a:t>
            </a:r>
            <a:r>
              <a:rPr lang="en-US" sz="1600" dirty="0">
                <a:solidFill>
                  <a:srgbClr val="000090"/>
                </a:solidFill>
                <a:latin typeface="+mn-lt"/>
              </a:rPr>
              <a:t>cross section used in </a:t>
            </a:r>
            <a:r>
              <a:rPr lang="en-US" sz="1600" dirty="0" err="1">
                <a:solidFill>
                  <a:srgbClr val="000090"/>
                </a:solidFill>
                <a:latin typeface="+mn-lt"/>
              </a:rPr>
              <a:t>BnGa</a:t>
            </a:r>
            <a:r>
              <a:rPr lang="en-US" sz="1600" dirty="0">
                <a:solidFill>
                  <a:srgbClr val="000090"/>
                </a:solidFill>
                <a:latin typeface="+mn-lt"/>
              </a:rPr>
              <a:t> analysis that discovered new baryon states in the W range 1.85 – 2.2 GeV mass region. </a:t>
            </a:r>
          </a:p>
          <a:p>
            <a:pPr algn="just"/>
            <a:r>
              <a:rPr lang="en-US" sz="1600" b="1" dirty="0">
                <a:solidFill>
                  <a:srgbClr val="000090"/>
                </a:solidFill>
                <a:latin typeface="+mn-lt"/>
              </a:rPr>
              <a:t>Statistical precision ranges from </a:t>
            </a:r>
          </a:p>
          <a:p>
            <a:pPr algn="just"/>
            <a:r>
              <a:rPr lang="en-US" sz="1600" b="1" dirty="0">
                <a:solidFill>
                  <a:srgbClr val="800000"/>
                </a:solidFill>
                <a:latin typeface="+mn-lt"/>
              </a:rPr>
              <a:t>2% - 7%. </a:t>
            </a:r>
          </a:p>
        </p:txBody>
      </p:sp>
      <p:sp>
        <p:nvSpPr>
          <p:cNvPr id="19" name="TextBox 18"/>
          <p:cNvSpPr txBox="1"/>
          <p:nvPr/>
        </p:nvSpPr>
        <p:spPr>
          <a:xfrm>
            <a:off x="132608" y="2066285"/>
            <a:ext cx="3746500" cy="1067312"/>
          </a:xfrm>
          <a:prstGeom prst="rect">
            <a:avLst/>
          </a:prstGeom>
          <a:noFill/>
        </p:spPr>
        <p:txBody>
          <a:bodyPr wrap="square" lIns="81631" tIns="40815" rIns="81631" bIns="40815" rtlCol="0">
            <a:spAutoFit/>
          </a:bodyPr>
          <a:lstStyle/>
          <a:p>
            <a:r>
              <a:rPr lang="en-US" sz="1600" dirty="0">
                <a:latin typeface="+mn-lt"/>
              </a:rPr>
              <a:t>Similar statistics needed to: </a:t>
            </a:r>
          </a:p>
          <a:p>
            <a:pPr>
              <a:buFont typeface="Arial"/>
              <a:buChar char="•"/>
            </a:pPr>
            <a:r>
              <a:rPr lang="en-US" sz="1600" dirty="0">
                <a:latin typeface="+mn-lt"/>
              </a:rPr>
              <a:t> Separate structure functions in </a:t>
            </a:r>
            <a:r>
              <a:rPr lang="en-US" sz="1600" dirty="0" err="1">
                <a:latin typeface="+mn-lt"/>
              </a:rPr>
              <a:t>φ</a:t>
            </a:r>
            <a:endParaRPr lang="en-US" sz="1600" dirty="0">
              <a:latin typeface="+mn-lt"/>
            </a:endParaRPr>
          </a:p>
          <a:p>
            <a:pPr>
              <a:buFont typeface="Arial"/>
              <a:buChar char="•"/>
            </a:pPr>
            <a:r>
              <a:rPr lang="en-US" sz="1600" dirty="0">
                <a:latin typeface="+mn-lt"/>
              </a:rPr>
              <a:t> Find new excited baryon states </a:t>
            </a:r>
          </a:p>
          <a:p>
            <a:pPr>
              <a:buFont typeface="Arial"/>
              <a:buChar char="•"/>
            </a:pPr>
            <a:r>
              <a:rPr lang="en-US" sz="1600" dirty="0">
                <a:latin typeface="+mn-lt"/>
              </a:rPr>
              <a:t> Map Q</a:t>
            </a:r>
            <a:r>
              <a:rPr lang="en-US" sz="1600" baseline="30000" dirty="0">
                <a:latin typeface="+mn-lt"/>
              </a:rPr>
              <a:t>2</a:t>
            </a:r>
            <a:r>
              <a:rPr lang="en-US" sz="1600" dirty="0">
                <a:latin typeface="+mn-lt"/>
              </a:rPr>
              <a:t> dependence of amplitudes</a:t>
            </a:r>
          </a:p>
        </p:txBody>
      </p:sp>
      <p:sp>
        <p:nvSpPr>
          <p:cNvPr id="21" name="TextBox 20"/>
          <p:cNvSpPr txBox="1"/>
          <p:nvPr/>
        </p:nvSpPr>
        <p:spPr>
          <a:xfrm>
            <a:off x="3813821" y="590219"/>
            <a:ext cx="2832002" cy="359426"/>
          </a:xfrm>
          <a:prstGeom prst="rect">
            <a:avLst/>
          </a:prstGeom>
          <a:noFill/>
        </p:spPr>
        <p:txBody>
          <a:bodyPr wrap="square" lIns="81631" tIns="40815" rIns="81631" bIns="40815" rtlCol="0">
            <a:spAutoFit/>
          </a:bodyPr>
          <a:lstStyle/>
          <a:p>
            <a:r>
              <a:rPr lang="en-US" dirty="0">
                <a:latin typeface="+mn-lt"/>
              </a:rPr>
              <a:t>ΔW=10 MeV, </a:t>
            </a:r>
            <a:r>
              <a:rPr lang="en-US" dirty="0" err="1">
                <a:latin typeface="+mn-lt"/>
              </a:rPr>
              <a:t>Δcos</a:t>
            </a:r>
            <a:r>
              <a:rPr lang="en-US" dirty="0">
                <a:latin typeface="+mn-lt"/>
              </a:rPr>
              <a:t> </a:t>
            </a:r>
            <a:r>
              <a:rPr lang="en-US" dirty="0" err="1">
                <a:latin typeface="+mn-lt"/>
              </a:rPr>
              <a:t>θ</a:t>
            </a:r>
            <a:r>
              <a:rPr lang="en-US" dirty="0">
                <a:latin typeface="+mn-lt"/>
              </a:rPr>
              <a:t>* = 0.1</a:t>
            </a:r>
          </a:p>
        </p:txBody>
      </p:sp>
      <p:graphicFrame>
        <p:nvGraphicFramePr>
          <p:cNvPr id="22" name="Table 21"/>
          <p:cNvGraphicFramePr>
            <a:graphicFrameLocks noGrp="1"/>
          </p:cNvGraphicFramePr>
          <p:nvPr>
            <p:extLst>
              <p:ext uri="{D42A27DB-BD31-4B8C-83A1-F6EECF244321}">
                <p14:modId xmlns:p14="http://schemas.microsoft.com/office/powerpoint/2010/main" val="3950991300"/>
              </p:ext>
            </p:extLst>
          </p:nvPr>
        </p:nvGraphicFramePr>
        <p:xfrm>
          <a:off x="698307" y="3245640"/>
          <a:ext cx="3962400" cy="1364820"/>
        </p:xfrm>
        <a:graphic>
          <a:graphicData uri="http://schemas.openxmlformats.org/drawingml/2006/table">
            <a:tbl>
              <a:tblPr firstRow="1" bandRow="1">
                <a:tableStyleId>{5C22544A-7EE6-4342-B048-85BDC9FD1C3A}</a:tableStyleId>
              </a:tblPr>
              <a:tblGrid>
                <a:gridCol w="1066800">
                  <a:extLst>
                    <a:ext uri="{9D8B030D-6E8A-4147-A177-3AD203B41FA5}">
                      <a16:colId xmlns:a16="http://schemas.microsoft.com/office/drawing/2014/main" val="20000"/>
                    </a:ext>
                  </a:extLst>
                </a:gridCol>
                <a:gridCol w="1181100">
                  <a:extLst>
                    <a:ext uri="{9D8B030D-6E8A-4147-A177-3AD203B41FA5}">
                      <a16:colId xmlns:a16="http://schemas.microsoft.com/office/drawing/2014/main" val="20001"/>
                    </a:ext>
                  </a:extLst>
                </a:gridCol>
                <a:gridCol w="889000">
                  <a:extLst>
                    <a:ext uri="{9D8B030D-6E8A-4147-A177-3AD203B41FA5}">
                      <a16:colId xmlns:a16="http://schemas.microsoft.com/office/drawing/2014/main" val="20002"/>
                    </a:ext>
                  </a:extLst>
                </a:gridCol>
                <a:gridCol w="825500">
                  <a:extLst>
                    <a:ext uri="{9D8B030D-6E8A-4147-A177-3AD203B41FA5}">
                      <a16:colId xmlns:a16="http://schemas.microsoft.com/office/drawing/2014/main" val="20003"/>
                    </a:ext>
                  </a:extLst>
                </a:gridCol>
              </a:tblGrid>
              <a:tr h="252300">
                <a:tc>
                  <a:txBody>
                    <a:bodyPr/>
                    <a:lstStyle/>
                    <a:p>
                      <a:pPr algn="ctr"/>
                      <a:endParaRPr lang="en-US" sz="1200" dirty="0">
                        <a:solidFill>
                          <a:schemeClr val="tx1"/>
                        </a:solidFill>
                      </a:endParaRPr>
                    </a:p>
                  </a:txBody>
                  <a:tcPr marT="34290" marB="34290"/>
                </a:tc>
                <a:tc>
                  <a:txBody>
                    <a:bodyPr/>
                    <a:lstStyle/>
                    <a:p>
                      <a:pPr algn="ctr"/>
                      <a:r>
                        <a:rPr lang="en-US" sz="1200" dirty="0">
                          <a:solidFill>
                            <a:schemeClr val="tx1"/>
                          </a:solidFill>
                        </a:rPr>
                        <a:t>Range</a:t>
                      </a:r>
                    </a:p>
                  </a:txBody>
                  <a:tcPr marT="34290" marB="34290"/>
                </a:tc>
                <a:tc>
                  <a:txBody>
                    <a:bodyPr/>
                    <a:lstStyle/>
                    <a:p>
                      <a:pPr algn="ctr"/>
                      <a:r>
                        <a:rPr lang="en-US" sz="1200" dirty="0">
                          <a:solidFill>
                            <a:schemeClr val="tx1"/>
                          </a:solidFill>
                        </a:rPr>
                        <a:t>Bin</a:t>
                      </a:r>
                    </a:p>
                  </a:txBody>
                  <a:tcPr marT="34290" marB="34290"/>
                </a:tc>
                <a:tc>
                  <a:txBody>
                    <a:bodyPr/>
                    <a:lstStyle/>
                    <a:p>
                      <a:pPr algn="ctr"/>
                      <a:r>
                        <a:rPr lang="en-US" sz="1200" dirty="0">
                          <a:solidFill>
                            <a:schemeClr val="tx1"/>
                          </a:solidFill>
                        </a:rPr>
                        <a:t>#bins</a:t>
                      </a:r>
                    </a:p>
                  </a:txBody>
                  <a:tcPr marT="34290" marB="34290"/>
                </a:tc>
                <a:extLst>
                  <a:ext uri="{0D108BD9-81ED-4DB2-BD59-A6C34878D82A}">
                    <a16:rowId xmlns:a16="http://schemas.microsoft.com/office/drawing/2014/main" val="10000"/>
                  </a:ext>
                </a:extLst>
              </a:tr>
              <a:tr h="278130">
                <a:tc>
                  <a:txBody>
                    <a:bodyPr/>
                    <a:lstStyle/>
                    <a:p>
                      <a:pPr algn="ctr"/>
                      <a:r>
                        <a:rPr lang="en-US" sz="1200" dirty="0"/>
                        <a:t>W (GeV)</a:t>
                      </a:r>
                    </a:p>
                  </a:txBody>
                  <a:tcPr marT="34290" marB="34290"/>
                </a:tc>
                <a:tc>
                  <a:txBody>
                    <a:bodyPr/>
                    <a:lstStyle/>
                    <a:p>
                      <a:pPr algn="ctr"/>
                      <a:r>
                        <a:rPr lang="en-US" sz="1200" dirty="0"/>
                        <a:t>1.8-3.0</a:t>
                      </a:r>
                    </a:p>
                  </a:txBody>
                  <a:tcPr marT="34290" marB="34290"/>
                </a:tc>
                <a:tc>
                  <a:txBody>
                    <a:bodyPr/>
                    <a:lstStyle/>
                    <a:p>
                      <a:pPr algn="ctr"/>
                      <a:r>
                        <a:rPr lang="en-US" sz="1200" dirty="0"/>
                        <a:t>0.01</a:t>
                      </a:r>
                    </a:p>
                  </a:txBody>
                  <a:tcPr marT="34290" marB="34290"/>
                </a:tc>
                <a:tc>
                  <a:txBody>
                    <a:bodyPr/>
                    <a:lstStyle/>
                    <a:p>
                      <a:pPr algn="ctr"/>
                      <a:r>
                        <a:rPr lang="en-US" sz="1200" dirty="0"/>
                        <a:t>120</a:t>
                      </a:r>
                    </a:p>
                  </a:txBody>
                  <a:tcPr marT="34290" marB="34290"/>
                </a:tc>
                <a:extLst>
                  <a:ext uri="{0D108BD9-81ED-4DB2-BD59-A6C34878D82A}">
                    <a16:rowId xmlns:a16="http://schemas.microsoft.com/office/drawing/2014/main" val="10001"/>
                  </a:ext>
                </a:extLst>
              </a:tr>
              <a:tr h="278130">
                <a:tc>
                  <a:txBody>
                    <a:bodyPr/>
                    <a:lstStyle/>
                    <a:p>
                      <a:pPr algn="ctr"/>
                      <a:r>
                        <a:rPr lang="en-US" sz="1200" dirty="0" err="1"/>
                        <a:t>cos</a:t>
                      </a:r>
                      <a:r>
                        <a:rPr lang="en-US" sz="1200" dirty="0"/>
                        <a:t> </a:t>
                      </a:r>
                      <a:r>
                        <a:rPr lang="en-US" sz="1200" dirty="0" err="1"/>
                        <a:t>θ</a:t>
                      </a:r>
                      <a:r>
                        <a:rPr lang="en-US" sz="1200" baseline="30000" dirty="0"/>
                        <a:t>*</a:t>
                      </a:r>
                      <a:endParaRPr lang="en-US" sz="1200" dirty="0"/>
                    </a:p>
                  </a:txBody>
                  <a:tcPr marT="34290" marB="34290"/>
                </a:tc>
                <a:tc>
                  <a:txBody>
                    <a:bodyPr/>
                    <a:lstStyle/>
                    <a:p>
                      <a:pPr algn="ctr"/>
                      <a:r>
                        <a:rPr lang="en-US" sz="1200" dirty="0"/>
                        <a:t>-1 to</a:t>
                      </a:r>
                      <a:r>
                        <a:rPr lang="en-US" sz="1200" baseline="0" dirty="0"/>
                        <a:t> </a:t>
                      </a:r>
                      <a:r>
                        <a:rPr lang="en-US" sz="1200" dirty="0"/>
                        <a:t> +1</a:t>
                      </a:r>
                    </a:p>
                  </a:txBody>
                  <a:tcPr marT="34290" marB="34290"/>
                </a:tc>
                <a:tc>
                  <a:txBody>
                    <a:bodyPr/>
                    <a:lstStyle/>
                    <a:p>
                      <a:pPr algn="ctr"/>
                      <a:r>
                        <a:rPr lang="en-US" sz="1200" dirty="0"/>
                        <a:t>0.1</a:t>
                      </a:r>
                    </a:p>
                  </a:txBody>
                  <a:tcPr marT="34290" marB="34290"/>
                </a:tc>
                <a:tc>
                  <a:txBody>
                    <a:bodyPr/>
                    <a:lstStyle/>
                    <a:p>
                      <a:pPr algn="ctr"/>
                      <a:r>
                        <a:rPr lang="en-US" sz="1200" dirty="0"/>
                        <a:t>20</a:t>
                      </a:r>
                    </a:p>
                  </a:txBody>
                  <a:tcPr marT="34290" marB="34290"/>
                </a:tc>
                <a:extLst>
                  <a:ext uri="{0D108BD9-81ED-4DB2-BD59-A6C34878D82A}">
                    <a16:rowId xmlns:a16="http://schemas.microsoft.com/office/drawing/2014/main" val="10002"/>
                  </a:ext>
                </a:extLst>
              </a:tr>
              <a:tr h="278130">
                <a:tc>
                  <a:txBody>
                    <a:bodyPr/>
                    <a:lstStyle/>
                    <a:p>
                      <a:pPr algn="ctr"/>
                      <a:r>
                        <a:rPr lang="en-US" sz="1200" dirty="0" err="1"/>
                        <a:t>φ</a:t>
                      </a:r>
                      <a:r>
                        <a:rPr lang="en-US" sz="1200" dirty="0"/>
                        <a:t> [</a:t>
                      </a:r>
                      <a:r>
                        <a:rPr lang="en-US" sz="1200" baseline="30000" dirty="0" err="1"/>
                        <a:t>o</a:t>
                      </a:r>
                      <a:r>
                        <a:rPr lang="en-US" sz="1200" baseline="0" dirty="0"/>
                        <a:t>]</a:t>
                      </a:r>
                      <a:endParaRPr lang="en-US" sz="1200" baseline="30000" dirty="0"/>
                    </a:p>
                  </a:txBody>
                  <a:tcPr marT="34290" marB="34290"/>
                </a:tc>
                <a:tc>
                  <a:txBody>
                    <a:bodyPr/>
                    <a:lstStyle/>
                    <a:p>
                      <a:pPr algn="ctr"/>
                      <a:r>
                        <a:rPr lang="en-US" sz="1200" dirty="0"/>
                        <a:t>0 - 360</a:t>
                      </a:r>
                    </a:p>
                  </a:txBody>
                  <a:tcPr marT="34290" marB="34290"/>
                </a:tc>
                <a:tc>
                  <a:txBody>
                    <a:bodyPr/>
                    <a:lstStyle/>
                    <a:p>
                      <a:pPr algn="ctr"/>
                      <a:r>
                        <a:rPr lang="en-US" sz="1200" dirty="0"/>
                        <a:t>18</a:t>
                      </a:r>
                    </a:p>
                  </a:txBody>
                  <a:tcPr marT="34290" marB="34290"/>
                </a:tc>
                <a:tc>
                  <a:txBody>
                    <a:bodyPr/>
                    <a:lstStyle/>
                    <a:p>
                      <a:pPr algn="ctr"/>
                      <a:r>
                        <a:rPr lang="en-US" sz="1200" dirty="0"/>
                        <a:t>20</a:t>
                      </a:r>
                    </a:p>
                  </a:txBody>
                  <a:tcPr marT="34290" marB="34290"/>
                </a:tc>
                <a:extLst>
                  <a:ext uri="{0D108BD9-81ED-4DB2-BD59-A6C34878D82A}">
                    <a16:rowId xmlns:a16="http://schemas.microsoft.com/office/drawing/2014/main" val="10003"/>
                  </a:ext>
                </a:extLst>
              </a:tr>
              <a:tr h="278130">
                <a:tc>
                  <a:txBody>
                    <a:bodyPr/>
                    <a:lstStyle/>
                    <a:p>
                      <a:pPr algn="ctr"/>
                      <a:r>
                        <a:rPr lang="en-US" sz="1200" dirty="0"/>
                        <a:t>Q</a:t>
                      </a:r>
                      <a:r>
                        <a:rPr lang="en-US" sz="1200" baseline="30000" dirty="0"/>
                        <a:t>2</a:t>
                      </a:r>
                      <a:r>
                        <a:rPr lang="en-US" sz="1200" baseline="0" dirty="0"/>
                        <a:t>(GeV</a:t>
                      </a:r>
                      <a:r>
                        <a:rPr lang="en-US" sz="1200" baseline="30000" dirty="0"/>
                        <a:t>2</a:t>
                      </a:r>
                      <a:r>
                        <a:rPr lang="en-US" sz="1200" baseline="0" dirty="0"/>
                        <a:t>)</a:t>
                      </a:r>
                      <a:endParaRPr lang="en-US" sz="1200" baseline="30000" dirty="0"/>
                    </a:p>
                  </a:txBody>
                  <a:tcPr marT="34290" marB="34290"/>
                </a:tc>
                <a:tc>
                  <a:txBody>
                    <a:bodyPr/>
                    <a:lstStyle/>
                    <a:p>
                      <a:pPr algn="ctr"/>
                      <a:r>
                        <a:rPr lang="en-US" sz="1200" dirty="0"/>
                        <a:t>0.05 - 2</a:t>
                      </a:r>
                    </a:p>
                  </a:txBody>
                  <a:tcPr marT="34290" marB="34290"/>
                </a:tc>
                <a:tc>
                  <a:txBody>
                    <a:bodyPr/>
                    <a:lstStyle/>
                    <a:p>
                      <a:pPr algn="ctr"/>
                      <a:r>
                        <a:rPr lang="en-US" sz="1200" dirty="0"/>
                        <a:t>0.02/0.1</a:t>
                      </a:r>
                    </a:p>
                  </a:txBody>
                  <a:tcPr marT="34290" marB="34290"/>
                </a:tc>
                <a:tc>
                  <a:txBody>
                    <a:bodyPr/>
                    <a:lstStyle/>
                    <a:p>
                      <a:pPr algn="ctr"/>
                      <a:r>
                        <a:rPr lang="en-US" sz="1200" dirty="0"/>
                        <a:t>5/15</a:t>
                      </a:r>
                    </a:p>
                  </a:txBody>
                  <a:tcPr marT="34290" marB="34290"/>
                </a:tc>
                <a:extLst>
                  <a:ext uri="{0D108BD9-81ED-4DB2-BD59-A6C34878D82A}">
                    <a16:rowId xmlns:a16="http://schemas.microsoft.com/office/drawing/2014/main" val="10004"/>
                  </a:ext>
                </a:extLst>
              </a:tr>
            </a:tbl>
          </a:graphicData>
        </a:graphic>
      </p:graphicFrame>
      <p:sp>
        <p:nvSpPr>
          <p:cNvPr id="24" name="TextBox 23"/>
          <p:cNvSpPr txBox="1"/>
          <p:nvPr/>
        </p:nvSpPr>
        <p:spPr>
          <a:xfrm>
            <a:off x="5229822" y="3067714"/>
            <a:ext cx="3505200" cy="1621310"/>
          </a:xfrm>
          <a:prstGeom prst="rect">
            <a:avLst/>
          </a:prstGeom>
          <a:solidFill>
            <a:srgbClr val="CCFFCC"/>
          </a:solidFill>
          <a:ln w="28575" cap="flat" cmpd="sng" algn="ctr">
            <a:solidFill>
              <a:schemeClr val="accent1">
                <a:lumMod val="75000"/>
              </a:schemeClr>
            </a:solidFill>
            <a:prstDash val="solid"/>
            <a:round/>
            <a:headEnd type="none" w="med" len="med"/>
            <a:tailEnd type="none" w="med" len="med"/>
          </a:ln>
        </p:spPr>
        <p:txBody>
          <a:bodyPr wrap="square" lIns="81631" tIns="40815" rIns="81631" bIns="40815" rtlCol="0">
            <a:spAutoFit/>
          </a:bodyPr>
          <a:lstStyle/>
          <a:p>
            <a:pPr algn="ctr"/>
            <a:r>
              <a:rPr lang="en-US" sz="2000" dirty="0"/>
              <a:t>Total KΛ data in </a:t>
            </a:r>
            <a:r>
              <a:rPr lang="en-US" sz="2000" b="1" dirty="0">
                <a:solidFill>
                  <a:srgbClr val="800000"/>
                </a:solidFill>
              </a:rPr>
              <a:t>50+50 </a:t>
            </a:r>
            <a:r>
              <a:rPr lang="en-US" sz="2000" dirty="0">
                <a:solidFill>
                  <a:srgbClr val="800000"/>
                </a:solidFill>
              </a:rPr>
              <a:t>days</a:t>
            </a:r>
            <a:r>
              <a:rPr lang="en-US" sz="2000" dirty="0"/>
              <a:t>: </a:t>
            </a:r>
            <a:r>
              <a:rPr lang="en-US" sz="2000" b="1" dirty="0">
                <a:solidFill>
                  <a:srgbClr val="0000FF"/>
                </a:solidFill>
              </a:rPr>
              <a:t>518.4x10</a:t>
            </a:r>
            <a:r>
              <a:rPr lang="en-US" sz="2000" b="1" baseline="30000" dirty="0">
                <a:solidFill>
                  <a:srgbClr val="0000FF"/>
                </a:solidFill>
              </a:rPr>
              <a:t>6</a:t>
            </a:r>
            <a:r>
              <a:rPr lang="en-US" sz="2000" b="1" dirty="0">
                <a:solidFill>
                  <a:srgbClr val="0000FF"/>
                </a:solidFill>
              </a:rPr>
              <a:t>  events</a:t>
            </a:r>
            <a:r>
              <a:rPr lang="en-US" sz="2000" dirty="0"/>
              <a:t> </a:t>
            </a:r>
          </a:p>
          <a:p>
            <a:pPr algn="ctr"/>
            <a:r>
              <a:rPr lang="en-US" sz="2000" dirty="0"/>
              <a:t>Number of bins: 960x10</a:t>
            </a:r>
            <a:r>
              <a:rPr lang="en-US" sz="2000" baseline="30000" dirty="0"/>
              <a:t>3</a:t>
            </a:r>
          </a:p>
          <a:p>
            <a:pPr algn="ctr"/>
            <a:r>
              <a:rPr lang="en-US" sz="2000" dirty="0"/>
              <a:t>&lt;N&gt;  =  </a:t>
            </a:r>
            <a:r>
              <a:rPr lang="en-US" sz="2000" b="1" dirty="0">
                <a:solidFill>
                  <a:srgbClr val="0000FF"/>
                </a:solidFill>
              </a:rPr>
              <a:t>540 </a:t>
            </a:r>
            <a:r>
              <a:rPr lang="en-US" sz="2000" b="1" dirty="0" err="1">
                <a:solidFill>
                  <a:srgbClr val="0000FF"/>
                </a:solidFill>
              </a:rPr>
              <a:t>evts</a:t>
            </a:r>
            <a:r>
              <a:rPr lang="en-US" sz="2000" b="1" dirty="0">
                <a:solidFill>
                  <a:srgbClr val="0000FF"/>
                </a:solidFill>
              </a:rPr>
              <a:t>/bin</a:t>
            </a:r>
            <a:endParaRPr lang="en-US" sz="2000" dirty="0"/>
          </a:p>
          <a:p>
            <a:pPr algn="ctr"/>
            <a:r>
              <a:rPr lang="en-US" sz="2000" b="1" dirty="0" err="1">
                <a:solidFill>
                  <a:srgbClr val="800000"/>
                </a:solidFill>
              </a:rPr>
              <a:t>σ</a:t>
            </a:r>
            <a:r>
              <a:rPr lang="en-US" sz="2000" b="1" baseline="-25000" dirty="0" err="1">
                <a:solidFill>
                  <a:srgbClr val="800000"/>
                </a:solidFill>
              </a:rPr>
              <a:t>N</a:t>
            </a:r>
            <a:r>
              <a:rPr lang="en-US" sz="2000" b="1" dirty="0">
                <a:solidFill>
                  <a:srgbClr val="800000"/>
                </a:solidFill>
              </a:rPr>
              <a:t>/N = 4.3%</a:t>
            </a:r>
          </a:p>
        </p:txBody>
      </p:sp>
      <p:sp>
        <p:nvSpPr>
          <p:cNvPr id="10" name="Title 1"/>
          <p:cNvSpPr txBox="1">
            <a:spLocks/>
          </p:cNvSpPr>
          <p:nvPr/>
        </p:nvSpPr>
        <p:spPr>
          <a:xfrm>
            <a:off x="132608" y="2"/>
            <a:ext cx="8878785" cy="541136"/>
          </a:xfrm>
          <a:prstGeom prst="rect">
            <a:avLst/>
          </a:prstGeom>
        </p:spPr>
        <p:txBody>
          <a:bodyPr lIns="74053" tIns="37026" rIns="74053" bIns="37026">
            <a:normAutofit/>
          </a:bodyPr>
          <a:lstStyle>
            <a:lvl1pPr algn="ctr" defTabSz="888551" rtl="0" fontAlgn="base">
              <a:spcBef>
                <a:spcPct val="0"/>
              </a:spcBef>
              <a:spcAft>
                <a:spcPct val="0"/>
              </a:spcAft>
              <a:defRPr sz="4300">
                <a:solidFill>
                  <a:schemeClr val="tx2"/>
                </a:solidFill>
                <a:latin typeface="+mj-lt"/>
                <a:ea typeface="+mj-ea"/>
                <a:cs typeface="+mj-cs"/>
              </a:defRPr>
            </a:lvl1pPr>
            <a:lvl2pPr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2pPr>
            <a:lvl3pPr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3pPr>
            <a:lvl4pPr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4pPr>
            <a:lvl5pPr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5pPr>
            <a:lvl6pPr marL="466125"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6pPr>
            <a:lvl7pPr marL="932251"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7pPr>
            <a:lvl8pPr marL="1398375"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8pPr>
            <a:lvl9pPr marL="1864502"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9pPr>
          </a:lstStyle>
          <a:p>
            <a:r>
              <a:rPr lang="en-US" sz="2900" b="1" dirty="0">
                <a:solidFill>
                  <a:srgbClr val="000090"/>
                </a:solidFill>
                <a:latin typeface="Calibri" pitchFamily="34" charset="0"/>
              </a:rPr>
              <a:t>Statistics and Binning Requirements</a:t>
            </a:r>
          </a:p>
        </p:txBody>
      </p:sp>
      <p:cxnSp>
        <p:nvCxnSpPr>
          <p:cNvPr id="11" name="Straight Connector 31"/>
          <p:cNvCxnSpPr/>
          <p:nvPr/>
        </p:nvCxnSpPr>
        <p:spPr>
          <a:xfrm>
            <a:off x="0" y="478175"/>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4" name="Segnaposto piè di pagina 3"/>
          <p:cNvSpPr>
            <a:spLocks noGrp="1"/>
          </p:cNvSpPr>
          <p:nvPr>
            <p:ph type="ftr" sz="quarter" idx="11"/>
          </p:nvPr>
        </p:nvSpPr>
        <p:spPr/>
        <p:txBody>
          <a:bodyPr/>
          <a:lstStyle/>
          <a:p>
            <a:r>
              <a:rPr lang="it-IT"/>
              <a:t>NSTAR 2026 -  September 7 - 11  2026  - Annalisa D’Angelo </a:t>
            </a:r>
          </a:p>
        </p:txBody>
      </p:sp>
      <p:sp>
        <p:nvSpPr>
          <p:cNvPr id="2" name="Segnaposto numero diapositiva 1"/>
          <p:cNvSpPr>
            <a:spLocks noGrp="1"/>
          </p:cNvSpPr>
          <p:nvPr>
            <p:ph type="sldNum" sz="quarter" idx="12"/>
          </p:nvPr>
        </p:nvSpPr>
        <p:spPr/>
        <p:txBody>
          <a:bodyPr/>
          <a:lstStyle/>
          <a:p>
            <a:fld id="{E33505E3-9B21-8742-B4DC-5DD2FCC133AE}" type="slidenum">
              <a:rPr lang="it-IT" smtClean="0"/>
              <a:t>25</a:t>
            </a:fld>
            <a:endParaRPr lang="it-IT"/>
          </a:p>
        </p:txBody>
      </p:sp>
    </p:spTree>
    <p:extLst>
      <p:ext uri="{BB962C8B-B14F-4D97-AF65-F5344CB8AC3E}">
        <p14:creationId xmlns:p14="http://schemas.microsoft.com/office/powerpoint/2010/main" val="34982437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Immagine 54" descr="Schermata 2016-07-08 alle 13.17.1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342" y="727451"/>
            <a:ext cx="6791119" cy="739284"/>
          </a:xfrm>
          <a:prstGeom prst="rect">
            <a:avLst/>
          </a:prstGeom>
          <a:ln>
            <a:noFill/>
          </a:ln>
        </p:spPr>
      </p:pic>
      <p:sp>
        <p:nvSpPr>
          <p:cNvPr id="2" name="Title 1"/>
          <p:cNvSpPr>
            <a:spLocks noGrp="1"/>
          </p:cNvSpPr>
          <p:nvPr>
            <p:ph type="title"/>
          </p:nvPr>
        </p:nvSpPr>
        <p:spPr>
          <a:xfrm>
            <a:off x="132608" y="2"/>
            <a:ext cx="8878785" cy="541136"/>
          </a:xfrm>
        </p:spPr>
        <p:txBody>
          <a:bodyPr>
            <a:normAutofit/>
          </a:bodyPr>
          <a:lstStyle/>
          <a:p>
            <a:pPr>
              <a:lnSpc>
                <a:spcPct val="100000"/>
              </a:lnSpc>
            </a:pPr>
            <a:r>
              <a:rPr lang="en-US" sz="2900" b="1" dirty="0">
                <a:solidFill>
                  <a:srgbClr val="000090"/>
                </a:solidFill>
              </a:rPr>
              <a:t>Simulation of Model + Hybrid Contributions</a:t>
            </a:r>
            <a:endParaRPr lang="en-US" sz="2600" b="1" dirty="0">
              <a:solidFill>
                <a:srgbClr val="000090"/>
              </a:solidFill>
            </a:endParaRPr>
          </a:p>
        </p:txBody>
      </p:sp>
      <p:cxnSp>
        <p:nvCxnSpPr>
          <p:cNvPr id="18" name="Straight Connector 31"/>
          <p:cNvCxnSpPr/>
          <p:nvPr/>
        </p:nvCxnSpPr>
        <p:spPr>
          <a:xfrm>
            <a:off x="0" y="478175"/>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5" name="CasellaDiTesto 4"/>
          <p:cNvSpPr txBox="1"/>
          <p:nvPr/>
        </p:nvSpPr>
        <p:spPr>
          <a:xfrm>
            <a:off x="3349227" y="498845"/>
            <a:ext cx="1692630" cy="367163"/>
          </a:xfrm>
          <a:prstGeom prst="rect">
            <a:avLst/>
          </a:prstGeom>
          <a:noFill/>
        </p:spPr>
        <p:txBody>
          <a:bodyPr wrap="none" lIns="74053" tIns="37026" rIns="74053" bIns="37026" rtlCol="0">
            <a:spAutoFit/>
          </a:bodyPr>
          <a:lstStyle/>
          <a:p>
            <a:r>
              <a:rPr lang="en-US" sz="1900" b="1" dirty="0">
                <a:solidFill>
                  <a:srgbClr val="800000"/>
                </a:solidFill>
                <a:cs typeface="Arial Black"/>
              </a:rPr>
              <a:t>e p             e K</a:t>
            </a:r>
            <a:r>
              <a:rPr lang="en-US" sz="1900" b="1" baseline="30000" dirty="0">
                <a:solidFill>
                  <a:srgbClr val="800000"/>
                </a:solidFill>
                <a:cs typeface="Arial Black"/>
              </a:rPr>
              <a:t>+</a:t>
            </a:r>
            <a:r>
              <a:rPr lang="en-US" sz="1900" b="1" dirty="0">
                <a:solidFill>
                  <a:srgbClr val="800000"/>
                </a:solidFill>
                <a:cs typeface="Arial Black"/>
              </a:rPr>
              <a:t>Y</a:t>
            </a:r>
            <a:endParaRPr lang="en-US" sz="1900" b="1" dirty="0">
              <a:solidFill>
                <a:srgbClr val="800000"/>
              </a:solidFill>
              <a:cs typeface="Symbol" charset="2"/>
            </a:endParaRPr>
          </a:p>
        </p:txBody>
      </p:sp>
      <p:cxnSp>
        <p:nvCxnSpPr>
          <p:cNvPr id="20" name="Connettore 2 19"/>
          <p:cNvCxnSpPr/>
          <p:nvPr/>
        </p:nvCxnSpPr>
        <p:spPr bwMode="auto">
          <a:xfrm>
            <a:off x="3937803" y="721679"/>
            <a:ext cx="317099" cy="0"/>
          </a:xfrm>
          <a:prstGeom prst="straightConnector1">
            <a:avLst/>
          </a:prstGeom>
          <a:solidFill>
            <a:schemeClr val="accent1"/>
          </a:solidFill>
          <a:ln w="9525" cap="flat" cmpd="sng" algn="ctr">
            <a:solidFill>
              <a:srgbClr val="800000"/>
            </a:solidFill>
            <a:prstDash val="solid"/>
            <a:round/>
            <a:headEnd type="none" w="med" len="med"/>
            <a:tailEnd type="arrow"/>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grpSp>
        <p:nvGrpSpPr>
          <p:cNvPr id="4" name="Gruppo 3"/>
          <p:cNvGrpSpPr/>
          <p:nvPr/>
        </p:nvGrpSpPr>
        <p:grpSpPr>
          <a:xfrm>
            <a:off x="0" y="2316436"/>
            <a:ext cx="9144000" cy="1714388"/>
            <a:chOff x="0" y="3194596"/>
            <a:chExt cx="10382250" cy="2417605"/>
          </a:xfrm>
        </p:grpSpPr>
        <p:pic>
          <p:nvPicPr>
            <p:cNvPr id="21" name="Immagine 20" descr="Schermata 2016-07-08 alle 12.30.17.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194596"/>
              <a:ext cx="2482540" cy="2394880"/>
            </a:xfrm>
            <a:prstGeom prst="rect">
              <a:avLst/>
            </a:prstGeom>
          </p:spPr>
        </p:pic>
        <p:pic>
          <p:nvPicPr>
            <p:cNvPr id="22" name="Immagine 21" descr="Schermata 2016-07-08 alle 12.31.28.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54821" y="3194596"/>
              <a:ext cx="2592288" cy="2417605"/>
            </a:xfrm>
            <a:prstGeom prst="rect">
              <a:avLst/>
            </a:prstGeom>
          </p:spPr>
        </p:pic>
        <p:pic>
          <p:nvPicPr>
            <p:cNvPr id="23" name="Immagine 22" descr="Schermata 2016-07-08 alle 12.33.09.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75101" y="3194596"/>
              <a:ext cx="2658378" cy="2376264"/>
            </a:xfrm>
            <a:prstGeom prst="rect">
              <a:avLst/>
            </a:prstGeom>
          </p:spPr>
        </p:pic>
        <p:pic>
          <p:nvPicPr>
            <p:cNvPr id="25" name="Immagine 24" descr="Schermata 2016-07-08 alle 12.34.15.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802980" y="3194596"/>
              <a:ext cx="2579270" cy="2380287"/>
            </a:xfrm>
            <a:prstGeom prst="rect">
              <a:avLst/>
            </a:prstGeom>
          </p:spPr>
        </p:pic>
        <p:sp>
          <p:nvSpPr>
            <p:cNvPr id="28" name="CasellaDiTesto 27"/>
            <p:cNvSpPr txBox="1"/>
            <p:nvPr/>
          </p:nvSpPr>
          <p:spPr>
            <a:xfrm>
              <a:off x="726629" y="4850780"/>
              <a:ext cx="1014092" cy="368876"/>
            </a:xfrm>
            <a:prstGeom prst="rect">
              <a:avLst/>
            </a:prstGeom>
            <a:noFill/>
          </p:spPr>
          <p:txBody>
            <a:bodyPr wrap="none" lIns="91412" tIns="45705" rIns="91412" bIns="45705" rtlCol="0">
              <a:spAutoFit/>
            </a:bodyPr>
            <a:lstStyle/>
            <a:p>
              <a:r>
                <a:rPr lang="en-US" sz="1100" b="1" dirty="0" err="1"/>
                <a:t>cos</a:t>
              </a:r>
              <a:r>
                <a:rPr lang="en-US" sz="1100" b="1" dirty="0"/>
                <a:t> </a:t>
              </a:r>
              <a:r>
                <a:rPr lang="en-US" sz="1100" b="1" dirty="0" err="1"/>
                <a:t>θ</a:t>
              </a:r>
              <a:r>
                <a:rPr lang="en-US" sz="1100" b="1" baseline="-25000" dirty="0" err="1">
                  <a:cs typeface="Symbol" charset="2"/>
                </a:rPr>
                <a:t>K</a:t>
              </a:r>
              <a:r>
                <a:rPr lang="en-US" sz="1100" b="1" dirty="0">
                  <a:cs typeface="Symbol" charset="2"/>
                </a:rPr>
                <a:t>= - 0.7</a:t>
              </a:r>
              <a:endParaRPr lang="en-US" sz="1100" b="1" dirty="0"/>
            </a:p>
          </p:txBody>
        </p:sp>
        <p:sp>
          <p:nvSpPr>
            <p:cNvPr id="35" name="CasellaDiTesto 34"/>
            <p:cNvSpPr txBox="1"/>
            <p:nvPr/>
          </p:nvSpPr>
          <p:spPr>
            <a:xfrm>
              <a:off x="3390925" y="4850780"/>
              <a:ext cx="1014092" cy="368876"/>
            </a:xfrm>
            <a:prstGeom prst="rect">
              <a:avLst/>
            </a:prstGeom>
            <a:noFill/>
          </p:spPr>
          <p:txBody>
            <a:bodyPr wrap="none" lIns="91412" tIns="45705" rIns="91412" bIns="45705" rtlCol="0">
              <a:spAutoFit/>
            </a:bodyPr>
            <a:lstStyle/>
            <a:p>
              <a:r>
                <a:rPr lang="en-US" sz="1100" b="1" dirty="0" err="1"/>
                <a:t>cos</a:t>
              </a:r>
              <a:r>
                <a:rPr lang="en-US" sz="1100" b="1" dirty="0"/>
                <a:t> </a:t>
              </a:r>
              <a:r>
                <a:rPr lang="en-US" sz="1100" b="1" dirty="0" err="1"/>
                <a:t>θ</a:t>
              </a:r>
              <a:r>
                <a:rPr lang="en-US" sz="1100" b="1" baseline="-25000" dirty="0" err="1">
                  <a:cs typeface="Symbol" charset="2"/>
                </a:rPr>
                <a:t>K</a:t>
              </a:r>
              <a:r>
                <a:rPr lang="en-US" sz="1100" b="1" dirty="0">
                  <a:cs typeface="Symbol" charset="2"/>
                </a:rPr>
                <a:t>= - 0.2</a:t>
              </a:r>
              <a:endParaRPr lang="en-US" sz="1100" b="1" dirty="0"/>
            </a:p>
          </p:txBody>
        </p:sp>
        <p:sp>
          <p:nvSpPr>
            <p:cNvPr id="36" name="CasellaDiTesto 35"/>
            <p:cNvSpPr txBox="1"/>
            <p:nvPr/>
          </p:nvSpPr>
          <p:spPr>
            <a:xfrm>
              <a:off x="5983213" y="4850780"/>
              <a:ext cx="928847" cy="368876"/>
            </a:xfrm>
            <a:prstGeom prst="rect">
              <a:avLst/>
            </a:prstGeom>
            <a:noFill/>
          </p:spPr>
          <p:txBody>
            <a:bodyPr wrap="none" lIns="91412" tIns="45705" rIns="91412" bIns="45705" rtlCol="0">
              <a:spAutoFit/>
            </a:bodyPr>
            <a:lstStyle/>
            <a:p>
              <a:r>
                <a:rPr lang="en-US" sz="1100" b="1" dirty="0" err="1"/>
                <a:t>cos</a:t>
              </a:r>
              <a:r>
                <a:rPr lang="en-US" sz="1100" b="1" dirty="0"/>
                <a:t> </a:t>
              </a:r>
              <a:r>
                <a:rPr lang="en-US" sz="1100" b="1" dirty="0" err="1"/>
                <a:t>θ</a:t>
              </a:r>
              <a:r>
                <a:rPr lang="en-US" sz="1100" b="1" baseline="-25000" dirty="0" err="1">
                  <a:cs typeface="Symbol" charset="2"/>
                </a:rPr>
                <a:t>K</a:t>
              </a:r>
              <a:r>
                <a:rPr lang="en-US" sz="1100" b="1" dirty="0">
                  <a:cs typeface="Symbol" charset="2"/>
                </a:rPr>
                <a:t>= 0.3</a:t>
              </a:r>
              <a:endParaRPr lang="en-US" sz="1100" b="1" dirty="0"/>
            </a:p>
          </p:txBody>
        </p:sp>
        <p:sp>
          <p:nvSpPr>
            <p:cNvPr id="37" name="CasellaDiTesto 36"/>
            <p:cNvSpPr txBox="1"/>
            <p:nvPr/>
          </p:nvSpPr>
          <p:spPr>
            <a:xfrm>
              <a:off x="8791524" y="4850780"/>
              <a:ext cx="928847" cy="368876"/>
            </a:xfrm>
            <a:prstGeom prst="rect">
              <a:avLst/>
            </a:prstGeom>
            <a:noFill/>
          </p:spPr>
          <p:txBody>
            <a:bodyPr wrap="none" lIns="91412" tIns="45705" rIns="91412" bIns="45705" rtlCol="0">
              <a:spAutoFit/>
            </a:bodyPr>
            <a:lstStyle/>
            <a:p>
              <a:r>
                <a:rPr lang="en-US" sz="1100" b="1" dirty="0" err="1"/>
                <a:t>cos</a:t>
              </a:r>
              <a:r>
                <a:rPr lang="en-US" sz="1100" b="1" dirty="0"/>
                <a:t> </a:t>
              </a:r>
              <a:r>
                <a:rPr lang="en-US" sz="1100" b="1" dirty="0" err="1"/>
                <a:t>θ</a:t>
              </a:r>
              <a:r>
                <a:rPr lang="en-US" sz="1100" b="1" baseline="-25000" dirty="0" err="1">
                  <a:cs typeface="Symbol" charset="2"/>
                </a:rPr>
                <a:t>K</a:t>
              </a:r>
              <a:r>
                <a:rPr lang="en-US" sz="1100" b="1" dirty="0">
                  <a:cs typeface="Symbol" charset="2"/>
                </a:rPr>
                <a:t>= 0.8</a:t>
              </a:r>
              <a:endParaRPr lang="en-US" sz="1100" b="1" dirty="0"/>
            </a:p>
          </p:txBody>
        </p:sp>
      </p:grpSp>
      <p:sp>
        <p:nvSpPr>
          <p:cNvPr id="29" name="CasellaDiTesto 28"/>
          <p:cNvSpPr txBox="1"/>
          <p:nvPr/>
        </p:nvSpPr>
        <p:spPr>
          <a:xfrm>
            <a:off x="1908364" y="1499432"/>
            <a:ext cx="1368486" cy="351774"/>
          </a:xfrm>
          <a:prstGeom prst="rect">
            <a:avLst/>
          </a:prstGeom>
          <a:noFill/>
        </p:spPr>
        <p:txBody>
          <a:bodyPr wrap="none" lIns="74053" tIns="37026" rIns="74053" bIns="37026" rtlCol="0">
            <a:spAutoFit/>
          </a:bodyPr>
          <a:lstStyle/>
          <a:p>
            <a:r>
              <a:rPr lang="en-US" dirty="0" err="1">
                <a:latin typeface="Symbol" charset="2"/>
                <a:cs typeface="Symbol" charset="2"/>
              </a:rPr>
              <a:t>s</a:t>
            </a:r>
            <a:r>
              <a:rPr lang="en-US" baseline="-25000" dirty="0" err="1">
                <a:latin typeface="+mn-lt"/>
                <a:cs typeface="Symbol" charset="2"/>
              </a:rPr>
              <a:t>U</a:t>
            </a:r>
            <a:r>
              <a:rPr lang="en-US" baseline="-25000" dirty="0">
                <a:latin typeface="+mn-lt"/>
                <a:cs typeface="Symbol" charset="2"/>
              </a:rPr>
              <a:t> </a:t>
            </a:r>
            <a:r>
              <a:rPr lang="en-US" dirty="0">
                <a:latin typeface="+mn-lt"/>
                <a:cs typeface="Symbol" charset="2"/>
              </a:rPr>
              <a:t>= </a:t>
            </a:r>
            <a:r>
              <a:rPr lang="en-US" dirty="0" err="1">
                <a:latin typeface="Symbol" charset="2"/>
                <a:cs typeface="Symbol" charset="2"/>
              </a:rPr>
              <a:t>s</a:t>
            </a:r>
            <a:r>
              <a:rPr lang="en-US" baseline="-25000" dirty="0" err="1">
                <a:latin typeface="+mn-lt"/>
                <a:cs typeface="Symbol" charset="2"/>
              </a:rPr>
              <a:t>T</a:t>
            </a:r>
            <a:r>
              <a:rPr lang="en-US" baseline="-25000" dirty="0">
                <a:latin typeface="+mn-lt"/>
                <a:cs typeface="Symbol" charset="2"/>
              </a:rPr>
              <a:t> </a:t>
            </a:r>
            <a:r>
              <a:rPr lang="en-US" dirty="0">
                <a:latin typeface="+mn-lt"/>
                <a:cs typeface="Symbol" charset="2"/>
              </a:rPr>
              <a:t>+ </a:t>
            </a:r>
            <a:r>
              <a:rPr lang="en-US" dirty="0">
                <a:latin typeface="Symbol" charset="2"/>
                <a:cs typeface="Symbol" charset="2"/>
              </a:rPr>
              <a:t> </a:t>
            </a:r>
            <a:r>
              <a:rPr lang="en-US" dirty="0" err="1">
                <a:latin typeface="Symbol" charset="2"/>
                <a:cs typeface="Symbol" charset="2"/>
              </a:rPr>
              <a:t>es</a:t>
            </a:r>
            <a:r>
              <a:rPr lang="en-US" baseline="-25000" dirty="0" err="1">
                <a:cs typeface="Symbol" charset="2"/>
              </a:rPr>
              <a:t>L</a:t>
            </a:r>
            <a:r>
              <a:rPr lang="en-US" dirty="0">
                <a:latin typeface="+mn-lt"/>
                <a:cs typeface="Symbol" charset="2"/>
              </a:rPr>
              <a:t>  </a:t>
            </a:r>
          </a:p>
        </p:txBody>
      </p:sp>
      <p:sp>
        <p:nvSpPr>
          <p:cNvPr id="38" name="Parentesi graffa aperta 37"/>
          <p:cNvSpPr/>
          <p:nvPr/>
        </p:nvSpPr>
        <p:spPr bwMode="auto">
          <a:xfrm rot="16200000">
            <a:off x="2529389" y="712861"/>
            <a:ext cx="153188" cy="1522077"/>
          </a:xfrm>
          <a:prstGeom prst="leftBrace">
            <a:avLst/>
          </a:prstGeom>
          <a:solidFill>
            <a:srgbClr val="FFFFFF"/>
          </a:solidFill>
          <a:ln w="9525" cap="flat" cmpd="sng" algn="ctr">
            <a:solidFill>
              <a:schemeClr val="tx1"/>
            </a:solidFill>
            <a:prstDash val="solid"/>
            <a:round/>
            <a:headEnd type="none" w="med" len="med"/>
            <a:tailEnd type="none" w="med" len="med"/>
          </a:ln>
          <a:effectLst/>
        </p:spPr>
        <p:txBody>
          <a:bodyPr vert="horz" wrap="square" lIns="74053" tIns="37026" rIns="74053" bIns="37026" numCol="1" rtlCol="0" anchor="t" anchorCtr="0" compatLnSpc="1">
            <a:prstTxWarp prst="textNoShape">
              <a:avLst/>
            </a:prstTxWarp>
          </a:bodyPr>
          <a:lstStyle/>
          <a:p>
            <a:pPr defTabSz="740525"/>
            <a:endParaRPr lang="en-US" sz="300">
              <a:solidFill>
                <a:srgbClr val="800000"/>
              </a:solidFill>
            </a:endParaRPr>
          </a:p>
        </p:txBody>
      </p:sp>
      <p:sp>
        <p:nvSpPr>
          <p:cNvPr id="41" name="CasellaDiTesto 40"/>
          <p:cNvSpPr txBox="1"/>
          <p:nvPr/>
        </p:nvSpPr>
        <p:spPr>
          <a:xfrm>
            <a:off x="29449" y="4052571"/>
            <a:ext cx="9153441" cy="874994"/>
          </a:xfrm>
          <a:prstGeom prst="rect">
            <a:avLst/>
          </a:prstGeom>
          <a:noFill/>
        </p:spPr>
        <p:txBody>
          <a:bodyPr wrap="square" lIns="74053" tIns="37026" rIns="74053" bIns="37026" rtlCol="0">
            <a:spAutoFit/>
          </a:bodyPr>
          <a:lstStyle/>
          <a:p>
            <a:r>
              <a:rPr lang="en-US" sz="1600" dirty="0">
                <a:solidFill>
                  <a:srgbClr val="000090"/>
                </a:solidFill>
                <a:latin typeface="+mn-lt"/>
              </a:rPr>
              <a:t>The extraction of the </a:t>
            </a:r>
            <a:r>
              <a:rPr lang="en-US" sz="1600" b="1" dirty="0" err="1">
                <a:solidFill>
                  <a:srgbClr val="000090"/>
                </a:solidFill>
                <a:latin typeface="+mn-lt"/>
              </a:rPr>
              <a:t>unseparated</a:t>
            </a:r>
            <a:r>
              <a:rPr lang="en-US" sz="1600" b="1" dirty="0">
                <a:solidFill>
                  <a:srgbClr val="000090"/>
                </a:solidFill>
                <a:latin typeface="+mn-lt"/>
              </a:rPr>
              <a:t> cross section </a:t>
            </a:r>
            <a:r>
              <a:rPr lang="en-US" sz="1600" b="1" dirty="0" err="1">
                <a:solidFill>
                  <a:srgbClr val="000090"/>
                </a:solidFill>
                <a:latin typeface="+mn-lt"/>
              </a:rPr>
              <a:t>dσ</a:t>
            </a:r>
            <a:r>
              <a:rPr lang="en-US" sz="1600" b="1" baseline="-25000" dirty="0" err="1">
                <a:solidFill>
                  <a:srgbClr val="000090"/>
                </a:solidFill>
                <a:latin typeface="+mn-lt"/>
              </a:rPr>
              <a:t>U</a:t>
            </a:r>
            <a:r>
              <a:rPr lang="en-US" sz="1600" b="1" baseline="-25000" dirty="0">
                <a:solidFill>
                  <a:srgbClr val="000090"/>
                </a:solidFill>
                <a:latin typeface="+mn-lt"/>
              </a:rPr>
              <a:t> </a:t>
            </a:r>
            <a:r>
              <a:rPr lang="en-US" sz="1600" dirty="0">
                <a:solidFill>
                  <a:srgbClr val="000090"/>
                </a:solidFill>
                <a:latin typeface="+mn-lt"/>
              </a:rPr>
              <a:t>and the </a:t>
            </a:r>
            <a:r>
              <a:rPr lang="en-US" sz="1600" b="1" dirty="0">
                <a:solidFill>
                  <a:srgbClr val="000090"/>
                </a:solidFill>
                <a:latin typeface="+mn-lt"/>
              </a:rPr>
              <a:t>interference cross sections </a:t>
            </a:r>
            <a:r>
              <a:rPr lang="en-US" sz="1600" b="1" dirty="0" err="1">
                <a:solidFill>
                  <a:srgbClr val="000090"/>
                </a:solidFill>
                <a:latin typeface="+mn-lt"/>
              </a:rPr>
              <a:t>dσ</a:t>
            </a:r>
            <a:r>
              <a:rPr lang="en-US" sz="1600" b="1" baseline="-25000" dirty="0" err="1">
                <a:solidFill>
                  <a:srgbClr val="000090"/>
                </a:solidFill>
                <a:latin typeface="+mn-lt"/>
              </a:rPr>
              <a:t>TT</a:t>
            </a:r>
            <a:r>
              <a:rPr lang="en-US" sz="1600" b="1" dirty="0">
                <a:solidFill>
                  <a:srgbClr val="000090"/>
                </a:solidFill>
                <a:latin typeface="+mn-lt"/>
              </a:rPr>
              <a:t> </a:t>
            </a:r>
            <a:r>
              <a:rPr lang="en-US" sz="1600" dirty="0">
                <a:solidFill>
                  <a:srgbClr val="000090"/>
                </a:solidFill>
                <a:latin typeface="+mn-lt"/>
              </a:rPr>
              <a:t>and  </a:t>
            </a:r>
            <a:r>
              <a:rPr lang="en-US" sz="1600" b="1" dirty="0" err="1">
                <a:solidFill>
                  <a:srgbClr val="000090"/>
                </a:solidFill>
                <a:latin typeface="+mn-lt"/>
              </a:rPr>
              <a:t>dσ</a:t>
            </a:r>
            <a:r>
              <a:rPr lang="en-US" sz="1600" b="1" baseline="-25000" dirty="0" err="1">
                <a:solidFill>
                  <a:srgbClr val="000090"/>
                </a:solidFill>
                <a:latin typeface="+mn-lt"/>
              </a:rPr>
              <a:t>LT</a:t>
            </a:r>
            <a:r>
              <a:rPr lang="en-US" sz="1600" b="1" dirty="0">
                <a:solidFill>
                  <a:srgbClr val="000090"/>
                </a:solidFill>
                <a:latin typeface="+mn-lt"/>
              </a:rPr>
              <a:t> </a:t>
            </a:r>
            <a:r>
              <a:rPr lang="en-US" sz="1600" dirty="0">
                <a:solidFill>
                  <a:srgbClr val="000090"/>
                </a:solidFill>
                <a:latin typeface="+mn-lt"/>
              </a:rPr>
              <a:t>rely on a </a:t>
            </a:r>
            <a:r>
              <a:rPr lang="en-US" sz="1600" b="1" dirty="0">
                <a:solidFill>
                  <a:srgbClr val="800000"/>
                </a:solidFill>
                <a:latin typeface="+mn-lt"/>
              </a:rPr>
              <a:t>fit of the azimuthal dependence </a:t>
            </a:r>
            <a:r>
              <a:rPr lang="en-US" sz="1600" dirty="0">
                <a:solidFill>
                  <a:srgbClr val="000090"/>
                </a:solidFill>
                <a:latin typeface="+mn-lt"/>
              </a:rPr>
              <a:t>of the differential cross section at fixed bins of:  W, Q</a:t>
            </a:r>
            <a:r>
              <a:rPr lang="en-US" sz="1600" baseline="30000" dirty="0">
                <a:solidFill>
                  <a:srgbClr val="000090"/>
                </a:solidFill>
                <a:latin typeface="+mn-lt"/>
              </a:rPr>
              <a:t>2</a:t>
            </a:r>
            <a:r>
              <a:rPr lang="en-US" sz="1600" dirty="0">
                <a:solidFill>
                  <a:srgbClr val="000090"/>
                </a:solidFill>
                <a:latin typeface="+mn-lt"/>
              </a:rPr>
              <a:t> , </a:t>
            </a:r>
            <a:r>
              <a:rPr lang="en-US" sz="1600" dirty="0" err="1">
                <a:solidFill>
                  <a:srgbClr val="000090"/>
                </a:solidFill>
                <a:latin typeface="+mn-lt"/>
              </a:rPr>
              <a:t>cos</a:t>
            </a:r>
            <a:r>
              <a:rPr lang="en-US" sz="1600" dirty="0">
                <a:solidFill>
                  <a:srgbClr val="000090"/>
                </a:solidFill>
                <a:latin typeface="+mn-lt"/>
              </a:rPr>
              <a:t> </a:t>
            </a:r>
            <a:r>
              <a:rPr lang="en-US" sz="1600" dirty="0" err="1">
                <a:solidFill>
                  <a:srgbClr val="000090"/>
                </a:solidFill>
                <a:latin typeface="+mn-lt"/>
              </a:rPr>
              <a:t>θ</a:t>
            </a:r>
            <a:r>
              <a:rPr lang="en-US" sz="1600" dirty="0">
                <a:solidFill>
                  <a:srgbClr val="000090"/>
                </a:solidFill>
                <a:latin typeface="+mn-lt"/>
              </a:rPr>
              <a:t>*</a:t>
            </a:r>
            <a:r>
              <a:rPr lang="en-US" dirty="0">
                <a:solidFill>
                  <a:srgbClr val="000090"/>
                </a:solidFill>
                <a:latin typeface="+mn-lt"/>
              </a:rPr>
              <a:t>.</a:t>
            </a:r>
            <a:endParaRPr lang="en-US" dirty="0">
              <a:solidFill>
                <a:srgbClr val="000090"/>
              </a:solidFill>
              <a:latin typeface="+mn-lt"/>
              <a:cs typeface="Symbol" charset="2"/>
            </a:endParaRPr>
          </a:p>
          <a:p>
            <a:endParaRPr lang="en-US" dirty="0">
              <a:latin typeface="+mn-lt"/>
            </a:endParaRPr>
          </a:p>
        </p:txBody>
      </p:sp>
      <p:sp>
        <p:nvSpPr>
          <p:cNvPr id="54" name="CasellaDiTesto 53"/>
          <p:cNvSpPr txBox="1"/>
          <p:nvPr/>
        </p:nvSpPr>
        <p:spPr>
          <a:xfrm>
            <a:off x="91514" y="1805809"/>
            <a:ext cx="9052092" cy="597995"/>
          </a:xfrm>
          <a:prstGeom prst="rect">
            <a:avLst/>
          </a:prstGeom>
          <a:noFill/>
        </p:spPr>
        <p:txBody>
          <a:bodyPr wrap="square" lIns="74053" tIns="37026" rIns="74053" bIns="37026" rtlCol="0">
            <a:spAutoFit/>
          </a:bodyPr>
          <a:lstStyle/>
          <a:p>
            <a:r>
              <a:rPr lang="en-US" sz="1600" dirty="0">
                <a:latin typeface="+mn-lt"/>
              </a:rPr>
              <a:t>Black points RPR 2011 model            	</a:t>
            </a:r>
            <a:r>
              <a:rPr lang="en-US" sz="1600" dirty="0">
                <a:solidFill>
                  <a:srgbClr val="000090"/>
                </a:solidFill>
                <a:latin typeface="+mn-lt"/>
              </a:rPr>
              <a:t>Blue points RPR 2011 + hybrid resonance </a:t>
            </a:r>
          </a:p>
          <a:p>
            <a:r>
              <a:rPr lang="en-US" b="1" dirty="0">
                <a:latin typeface="+mn-lt"/>
              </a:rPr>
              <a:t>Q</a:t>
            </a:r>
            <a:r>
              <a:rPr lang="en-US" b="1" baseline="30000" dirty="0">
                <a:latin typeface="+mn-lt"/>
              </a:rPr>
              <a:t>2</a:t>
            </a:r>
            <a:r>
              <a:rPr lang="en-US" b="1" dirty="0">
                <a:latin typeface="+mn-lt"/>
              </a:rPr>
              <a:t> = 0.1 GeV</a:t>
            </a:r>
            <a:r>
              <a:rPr lang="en-US" b="1" baseline="30000" dirty="0">
                <a:latin typeface="+mn-lt"/>
              </a:rPr>
              <a:t>2     </a:t>
            </a:r>
            <a:r>
              <a:rPr lang="en-US" b="1" dirty="0">
                <a:latin typeface="+mn-lt"/>
              </a:rPr>
              <a:t>W=2.2 </a:t>
            </a:r>
            <a:r>
              <a:rPr lang="en-US" b="1" dirty="0" err="1">
                <a:latin typeface="+mn-lt"/>
              </a:rPr>
              <a:t>GeV</a:t>
            </a:r>
            <a:r>
              <a:rPr lang="en-US" b="1" dirty="0">
                <a:latin typeface="+mn-lt"/>
              </a:rPr>
              <a:t>  </a:t>
            </a:r>
            <a:r>
              <a:rPr lang="en-US" b="1" dirty="0" err="1">
                <a:latin typeface="+mn-lt"/>
              </a:rPr>
              <a:t>E</a:t>
            </a:r>
            <a:r>
              <a:rPr lang="en-US" b="1" baseline="-25000" dirty="0" err="1">
                <a:latin typeface="+mn-lt"/>
              </a:rPr>
              <a:t>e</a:t>
            </a:r>
            <a:r>
              <a:rPr lang="en-US" b="1" dirty="0">
                <a:latin typeface="+mn-lt"/>
              </a:rPr>
              <a:t> = 6.6 </a:t>
            </a:r>
            <a:r>
              <a:rPr lang="en-US" b="1" dirty="0" err="1">
                <a:latin typeface="+mn-lt"/>
              </a:rPr>
              <a:t>GeV</a:t>
            </a:r>
            <a:r>
              <a:rPr lang="en-US" b="1" dirty="0">
                <a:latin typeface="+mn-lt"/>
              </a:rPr>
              <a:t>	</a:t>
            </a:r>
            <a:r>
              <a:rPr lang="en-US" dirty="0">
                <a:solidFill>
                  <a:srgbClr val="000090"/>
                </a:solidFill>
                <a:latin typeface="+mn-lt"/>
              </a:rPr>
              <a:t>(</a:t>
            </a:r>
            <a:r>
              <a:rPr lang="it-IT" sz="1600" dirty="0">
                <a:solidFill>
                  <a:srgbClr val="000090"/>
                </a:solidFill>
              </a:rPr>
              <a:t>M</a:t>
            </a:r>
            <a:r>
              <a:rPr lang="it-IT" sz="1600" baseline="-25000" dirty="0">
                <a:solidFill>
                  <a:srgbClr val="000090"/>
                </a:solidFill>
              </a:rPr>
              <a:t>R</a:t>
            </a:r>
            <a:r>
              <a:rPr lang="it-IT" sz="1600" dirty="0">
                <a:solidFill>
                  <a:srgbClr val="000090"/>
                </a:solidFill>
              </a:rPr>
              <a:t> = 2.2 </a:t>
            </a:r>
            <a:r>
              <a:rPr lang="it-IT" sz="1600" dirty="0" err="1">
                <a:solidFill>
                  <a:srgbClr val="000090"/>
                </a:solidFill>
              </a:rPr>
              <a:t>GeV</a:t>
            </a:r>
            <a:r>
              <a:rPr lang="it-IT" sz="1600" dirty="0">
                <a:solidFill>
                  <a:srgbClr val="000090"/>
                </a:solidFill>
              </a:rPr>
              <a:t>    Γ</a:t>
            </a:r>
            <a:r>
              <a:rPr lang="it-IT" sz="1600" baseline="-25000" dirty="0">
                <a:solidFill>
                  <a:srgbClr val="000090"/>
                </a:solidFill>
                <a:cs typeface="Symbol" charset="2"/>
              </a:rPr>
              <a:t>R</a:t>
            </a:r>
            <a:r>
              <a:rPr lang="it-IT" sz="1600" dirty="0">
                <a:solidFill>
                  <a:srgbClr val="000090"/>
                </a:solidFill>
                <a:cs typeface="Symbol" charset="2"/>
              </a:rPr>
              <a:t>=0.25 </a:t>
            </a:r>
            <a:r>
              <a:rPr lang="it-IT" sz="1600" dirty="0" err="1">
                <a:solidFill>
                  <a:srgbClr val="000090"/>
                </a:solidFill>
                <a:cs typeface="Symbol" charset="2"/>
              </a:rPr>
              <a:t>GeV</a:t>
            </a:r>
            <a:r>
              <a:rPr lang="it-IT" sz="1600" dirty="0">
                <a:solidFill>
                  <a:srgbClr val="000090"/>
                </a:solidFill>
                <a:cs typeface="Symbol" charset="2"/>
              </a:rPr>
              <a:t>     A</a:t>
            </a:r>
            <a:r>
              <a:rPr lang="it-IT" sz="1600" baseline="-25000" dirty="0">
                <a:solidFill>
                  <a:srgbClr val="000090"/>
                </a:solidFill>
                <a:cs typeface="Symbol" charset="2"/>
              </a:rPr>
              <a:t>1/2</a:t>
            </a:r>
            <a:r>
              <a:rPr lang="it-IT" sz="1600" dirty="0">
                <a:solidFill>
                  <a:srgbClr val="000090"/>
                </a:solidFill>
                <a:cs typeface="Symbol" charset="2"/>
              </a:rPr>
              <a:t> = 15 10</a:t>
            </a:r>
            <a:r>
              <a:rPr lang="it-IT" sz="1600" baseline="30000" dirty="0">
                <a:solidFill>
                  <a:srgbClr val="000090"/>
                </a:solidFill>
                <a:cs typeface="Symbol" charset="2"/>
              </a:rPr>
              <a:t>-3</a:t>
            </a:r>
            <a:r>
              <a:rPr lang="it-IT" sz="1600" dirty="0">
                <a:solidFill>
                  <a:srgbClr val="000090"/>
                </a:solidFill>
                <a:cs typeface="Symbol" charset="2"/>
              </a:rPr>
              <a:t> GeV</a:t>
            </a:r>
            <a:r>
              <a:rPr lang="it-IT" sz="1600" baseline="30000" dirty="0">
                <a:solidFill>
                  <a:srgbClr val="000090"/>
                </a:solidFill>
                <a:cs typeface="Symbol" charset="2"/>
              </a:rPr>
              <a:t>-1/2</a:t>
            </a:r>
            <a:r>
              <a:rPr lang="it-IT" sz="1600" dirty="0">
                <a:solidFill>
                  <a:srgbClr val="000090"/>
                </a:solidFill>
                <a:cs typeface="Symbol" charset="2"/>
              </a:rPr>
              <a:t>)</a:t>
            </a:r>
            <a:endParaRPr lang="it-IT" sz="1600" dirty="0">
              <a:solidFill>
                <a:srgbClr val="000090"/>
              </a:solidFill>
            </a:endParaRPr>
          </a:p>
        </p:txBody>
      </p:sp>
      <p:sp>
        <p:nvSpPr>
          <p:cNvPr id="6" name="Segnaposto piè di pagina 5"/>
          <p:cNvSpPr>
            <a:spLocks noGrp="1"/>
          </p:cNvSpPr>
          <p:nvPr>
            <p:ph type="ftr" sz="quarter" idx="11"/>
          </p:nvPr>
        </p:nvSpPr>
        <p:spPr/>
        <p:txBody>
          <a:bodyPr/>
          <a:lstStyle/>
          <a:p>
            <a:r>
              <a:rPr lang="it-IT"/>
              <a:t>NSTAR 2026 -  September 7 - 11  2026  - Annalisa D’Angelo </a:t>
            </a:r>
          </a:p>
        </p:txBody>
      </p:sp>
      <p:sp>
        <p:nvSpPr>
          <p:cNvPr id="3" name="Segnaposto numero diapositiva 2"/>
          <p:cNvSpPr>
            <a:spLocks noGrp="1"/>
          </p:cNvSpPr>
          <p:nvPr>
            <p:ph type="sldNum" sz="quarter" idx="12"/>
          </p:nvPr>
        </p:nvSpPr>
        <p:spPr/>
        <p:txBody>
          <a:bodyPr/>
          <a:lstStyle/>
          <a:p>
            <a:fld id="{E33505E3-9B21-8742-B4DC-5DD2FCC133AE}" type="slidenum">
              <a:rPr lang="it-IT" smtClean="0"/>
              <a:t>26</a:t>
            </a:fld>
            <a:endParaRPr lang="it-IT"/>
          </a:p>
        </p:txBody>
      </p:sp>
    </p:spTree>
    <p:extLst>
      <p:ext uri="{BB962C8B-B14F-4D97-AF65-F5344CB8AC3E}">
        <p14:creationId xmlns:p14="http://schemas.microsoft.com/office/powerpoint/2010/main" val="36674500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Straight Connector 31"/>
          <p:cNvCxnSpPr/>
          <p:nvPr/>
        </p:nvCxnSpPr>
        <p:spPr>
          <a:xfrm>
            <a:off x="-1" y="590314"/>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5" name="Title 1"/>
          <p:cNvSpPr>
            <a:spLocks noGrp="1"/>
          </p:cNvSpPr>
          <p:nvPr>
            <p:ph type="title"/>
          </p:nvPr>
        </p:nvSpPr>
        <p:spPr>
          <a:xfrm>
            <a:off x="-124299" y="-155864"/>
            <a:ext cx="10081120" cy="763102"/>
          </a:xfrm>
        </p:spPr>
        <p:txBody>
          <a:bodyPr>
            <a:normAutofit/>
          </a:bodyPr>
          <a:lstStyle/>
          <a:p>
            <a:pPr>
              <a:lnSpc>
                <a:spcPct val="100000"/>
              </a:lnSpc>
            </a:pPr>
            <a:r>
              <a:rPr lang="en-US" sz="3600" b="1" dirty="0">
                <a:solidFill>
                  <a:srgbClr val="000090"/>
                </a:solidFill>
              </a:rPr>
              <a:t>Extraction of Legendre Moments</a:t>
            </a:r>
            <a:endParaRPr lang="en-US" sz="3200" b="1" dirty="0">
              <a:solidFill>
                <a:srgbClr val="000090"/>
              </a:solidFill>
            </a:endParaRPr>
          </a:p>
        </p:txBody>
      </p:sp>
      <p:sp>
        <p:nvSpPr>
          <p:cNvPr id="150" name="CasellaDiTesto 149"/>
          <p:cNvSpPr txBox="1"/>
          <p:nvPr/>
        </p:nvSpPr>
        <p:spPr>
          <a:xfrm>
            <a:off x="312022" y="612250"/>
            <a:ext cx="2081335" cy="461635"/>
          </a:xfrm>
          <a:prstGeom prst="rect">
            <a:avLst/>
          </a:prstGeom>
          <a:noFill/>
        </p:spPr>
        <p:txBody>
          <a:bodyPr wrap="square" lIns="91412" tIns="45705" rIns="91412" bIns="45705" rtlCol="0">
            <a:spAutoFit/>
          </a:bodyPr>
          <a:lstStyle/>
          <a:p>
            <a:r>
              <a:rPr lang="en-US" sz="2400" b="1" dirty="0">
                <a:solidFill>
                  <a:srgbClr val="800000"/>
                </a:solidFill>
                <a:latin typeface="+mn-lt"/>
                <a:cs typeface="Arial Black"/>
              </a:rPr>
              <a:t>e p         e K</a:t>
            </a:r>
            <a:r>
              <a:rPr lang="en-US" sz="2400" b="1" baseline="30000" dirty="0">
                <a:solidFill>
                  <a:srgbClr val="800000"/>
                </a:solidFill>
                <a:latin typeface="+mn-lt"/>
                <a:cs typeface="Arial Black"/>
              </a:rPr>
              <a:t>+</a:t>
            </a:r>
            <a:r>
              <a:rPr lang="en-US" sz="2400" b="1" dirty="0">
                <a:solidFill>
                  <a:srgbClr val="800000"/>
                </a:solidFill>
                <a:latin typeface="Symbol" charset="2"/>
                <a:cs typeface="Symbol" charset="2"/>
              </a:rPr>
              <a:t>L</a:t>
            </a:r>
          </a:p>
        </p:txBody>
      </p:sp>
      <p:pic>
        <p:nvPicPr>
          <p:cNvPr id="152" name="Immagine 151" descr="Schermata 2016-07-08 alle 13.31.45.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89790" y="1207672"/>
            <a:ext cx="2720514" cy="2605815"/>
          </a:xfrm>
          <a:prstGeom prst="rect">
            <a:avLst/>
          </a:prstGeom>
        </p:spPr>
      </p:pic>
      <p:pic>
        <p:nvPicPr>
          <p:cNvPr id="153" name="Immagine 152" descr="Schermata 2016-07-08 alle 13.27.5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173" y="1190555"/>
            <a:ext cx="2708745" cy="2629076"/>
          </a:xfrm>
          <a:prstGeom prst="rect">
            <a:avLst/>
          </a:prstGeom>
        </p:spPr>
      </p:pic>
      <p:cxnSp>
        <p:nvCxnSpPr>
          <p:cNvPr id="154" name="Connettore 2 153"/>
          <p:cNvCxnSpPr/>
          <p:nvPr/>
        </p:nvCxnSpPr>
        <p:spPr bwMode="auto">
          <a:xfrm>
            <a:off x="929849" y="902536"/>
            <a:ext cx="360039" cy="0"/>
          </a:xfrm>
          <a:prstGeom prst="straightConnector1">
            <a:avLst/>
          </a:prstGeom>
          <a:solidFill>
            <a:schemeClr val="accent1"/>
          </a:solidFill>
          <a:ln w="9525" cap="flat" cmpd="sng" algn="ctr">
            <a:solidFill>
              <a:srgbClr val="800000"/>
            </a:solidFill>
            <a:prstDash val="solid"/>
            <a:round/>
            <a:headEnd type="none" w="med" len="med"/>
            <a:tailEnd type="arrow"/>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155" name="Rettangolo 154"/>
          <p:cNvSpPr/>
          <p:nvPr/>
        </p:nvSpPr>
        <p:spPr>
          <a:xfrm>
            <a:off x="-38419" y="4213963"/>
            <a:ext cx="8959043" cy="523190"/>
          </a:xfrm>
          <a:prstGeom prst="rect">
            <a:avLst/>
          </a:prstGeom>
          <a:noFill/>
        </p:spPr>
        <p:txBody>
          <a:bodyPr wrap="square" lIns="91412" tIns="45705" rIns="91412" bIns="45705">
            <a:spAutoFit/>
          </a:bodyPr>
          <a:lstStyle/>
          <a:p>
            <a:pPr algn="ctr"/>
            <a:r>
              <a:rPr lang="en-US" sz="1400" b="1" dirty="0">
                <a:solidFill>
                  <a:srgbClr val="800000"/>
                </a:solidFill>
                <a:latin typeface="Calibri" charset="0"/>
                <a:ea typeface="Calibri" charset="0"/>
                <a:cs typeface="Calibri" charset="0"/>
              </a:rPr>
              <a:t>Significant structures appear </a:t>
            </a:r>
            <a:r>
              <a:rPr lang="en-US" sz="1400" dirty="0">
                <a:solidFill>
                  <a:srgbClr val="000090"/>
                </a:solidFill>
                <a:latin typeface="Calibri" charset="0"/>
                <a:ea typeface="Calibri" charset="0"/>
                <a:cs typeface="Calibri" charset="0"/>
              </a:rPr>
              <a:t>in most of the Legendre moments at the value of </a:t>
            </a:r>
          </a:p>
          <a:p>
            <a:pPr algn="ctr"/>
            <a:r>
              <a:rPr lang="en-US" sz="1400" dirty="0">
                <a:solidFill>
                  <a:srgbClr val="000090"/>
                </a:solidFill>
                <a:latin typeface="Calibri" charset="0"/>
                <a:ea typeface="Calibri" charset="0"/>
                <a:cs typeface="Calibri" charset="0"/>
              </a:rPr>
              <a:t>W = 2.2 </a:t>
            </a:r>
            <a:r>
              <a:rPr lang="en-US" sz="1400" dirty="0" err="1">
                <a:solidFill>
                  <a:srgbClr val="000090"/>
                </a:solidFill>
                <a:latin typeface="Calibri" charset="0"/>
                <a:ea typeface="Calibri" charset="0"/>
                <a:cs typeface="Calibri" charset="0"/>
              </a:rPr>
              <a:t>GeV</a:t>
            </a:r>
            <a:r>
              <a:rPr lang="en-US" sz="1400" dirty="0">
                <a:solidFill>
                  <a:srgbClr val="000090"/>
                </a:solidFill>
                <a:latin typeface="Calibri" charset="0"/>
                <a:ea typeface="Calibri" charset="0"/>
                <a:cs typeface="Calibri" charset="0"/>
              </a:rPr>
              <a:t>, corresponding to the mass of the added hybrid baryon </a:t>
            </a:r>
          </a:p>
        </p:txBody>
      </p:sp>
      <p:cxnSp>
        <p:nvCxnSpPr>
          <p:cNvPr id="157" name="Connettore 2 156"/>
          <p:cNvCxnSpPr/>
          <p:nvPr/>
        </p:nvCxnSpPr>
        <p:spPr bwMode="auto">
          <a:xfrm flipV="1">
            <a:off x="778878" y="1890623"/>
            <a:ext cx="0" cy="360040"/>
          </a:xfrm>
          <a:prstGeom prst="straightConnector1">
            <a:avLst/>
          </a:prstGeom>
          <a:solidFill>
            <a:schemeClr val="accent1"/>
          </a:solidFill>
          <a:ln w="9525" cap="flat" cmpd="sng" algn="ctr">
            <a:solidFill>
              <a:srgbClr val="800000"/>
            </a:solidFill>
            <a:prstDash val="solid"/>
            <a:round/>
            <a:headEnd type="none" w="med" len="med"/>
            <a:tailEnd type="arrow"/>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58" name="Connettore 2 157"/>
          <p:cNvCxnSpPr/>
          <p:nvPr/>
        </p:nvCxnSpPr>
        <p:spPr bwMode="auto">
          <a:xfrm flipV="1">
            <a:off x="2214929" y="1682889"/>
            <a:ext cx="0" cy="576064"/>
          </a:xfrm>
          <a:prstGeom prst="straightConnector1">
            <a:avLst/>
          </a:prstGeom>
          <a:solidFill>
            <a:schemeClr val="accent1"/>
          </a:solidFill>
          <a:ln w="9525" cap="flat" cmpd="sng" algn="ctr">
            <a:solidFill>
              <a:srgbClr val="800000"/>
            </a:solidFill>
            <a:prstDash val="solid"/>
            <a:round/>
            <a:headEnd type="none" w="med" len="med"/>
            <a:tailEnd type="arrow"/>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59" name="Connettore 2 158"/>
          <p:cNvCxnSpPr/>
          <p:nvPr/>
        </p:nvCxnSpPr>
        <p:spPr bwMode="auto">
          <a:xfrm flipV="1">
            <a:off x="812745" y="2915315"/>
            <a:ext cx="0" cy="576064"/>
          </a:xfrm>
          <a:prstGeom prst="straightConnector1">
            <a:avLst/>
          </a:prstGeom>
          <a:solidFill>
            <a:schemeClr val="accent1"/>
          </a:solidFill>
          <a:ln w="9525" cap="flat" cmpd="sng" algn="ctr">
            <a:solidFill>
              <a:srgbClr val="800000"/>
            </a:solidFill>
            <a:prstDash val="solid"/>
            <a:round/>
            <a:headEnd type="none" w="med" len="med"/>
            <a:tailEnd type="arrow"/>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60" name="Connettore 2 159"/>
          <p:cNvCxnSpPr/>
          <p:nvPr/>
        </p:nvCxnSpPr>
        <p:spPr bwMode="auto">
          <a:xfrm flipV="1">
            <a:off x="2215825" y="3042751"/>
            <a:ext cx="0" cy="576064"/>
          </a:xfrm>
          <a:prstGeom prst="straightConnector1">
            <a:avLst/>
          </a:prstGeom>
          <a:solidFill>
            <a:schemeClr val="accent1"/>
          </a:solidFill>
          <a:ln w="9525" cap="flat" cmpd="sng" algn="ctr">
            <a:solidFill>
              <a:srgbClr val="800000"/>
            </a:solidFill>
            <a:prstDash val="solid"/>
            <a:round/>
            <a:headEnd type="none" w="med" len="med"/>
            <a:tailEnd type="arrow"/>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61" name="Connettore 2 160"/>
          <p:cNvCxnSpPr/>
          <p:nvPr/>
        </p:nvCxnSpPr>
        <p:spPr bwMode="auto">
          <a:xfrm flipV="1">
            <a:off x="3638280" y="1638487"/>
            <a:ext cx="0" cy="576064"/>
          </a:xfrm>
          <a:prstGeom prst="straightConnector1">
            <a:avLst/>
          </a:prstGeom>
          <a:solidFill>
            <a:schemeClr val="accent1"/>
          </a:solidFill>
          <a:ln w="9525" cap="flat" cmpd="sng" algn="ctr">
            <a:solidFill>
              <a:srgbClr val="800000"/>
            </a:solidFill>
            <a:prstDash val="solid"/>
            <a:round/>
            <a:headEnd type="none" w="med" len="med"/>
            <a:tailEnd type="arrow"/>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62" name="Connettore 2 161"/>
          <p:cNvCxnSpPr/>
          <p:nvPr/>
        </p:nvCxnSpPr>
        <p:spPr bwMode="auto">
          <a:xfrm flipV="1">
            <a:off x="5053205" y="1730027"/>
            <a:ext cx="0" cy="576064"/>
          </a:xfrm>
          <a:prstGeom prst="straightConnector1">
            <a:avLst/>
          </a:prstGeom>
          <a:solidFill>
            <a:schemeClr val="accent1"/>
          </a:solidFill>
          <a:ln w="9525" cap="flat" cmpd="sng" algn="ctr">
            <a:solidFill>
              <a:srgbClr val="800000"/>
            </a:solidFill>
            <a:prstDash val="solid"/>
            <a:round/>
            <a:headEnd type="none" w="med" len="med"/>
            <a:tailEnd type="arrow"/>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63" name="Connettore 2 162"/>
          <p:cNvCxnSpPr/>
          <p:nvPr/>
        </p:nvCxnSpPr>
        <p:spPr bwMode="auto">
          <a:xfrm flipV="1">
            <a:off x="3638280" y="2714645"/>
            <a:ext cx="0" cy="576064"/>
          </a:xfrm>
          <a:prstGeom prst="straightConnector1">
            <a:avLst/>
          </a:prstGeom>
          <a:solidFill>
            <a:schemeClr val="accent1"/>
          </a:solidFill>
          <a:ln w="9525" cap="flat" cmpd="sng" algn="ctr">
            <a:solidFill>
              <a:srgbClr val="800000"/>
            </a:solidFill>
            <a:prstDash val="solid"/>
            <a:round/>
            <a:headEnd type="arrow" w="med" len="med"/>
            <a:tailEnd type="non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64" name="Connettore 2 163"/>
          <p:cNvCxnSpPr/>
          <p:nvPr/>
        </p:nvCxnSpPr>
        <p:spPr bwMode="auto">
          <a:xfrm flipV="1">
            <a:off x="5051810" y="2627283"/>
            <a:ext cx="0" cy="576064"/>
          </a:xfrm>
          <a:prstGeom prst="straightConnector1">
            <a:avLst/>
          </a:prstGeom>
          <a:solidFill>
            <a:schemeClr val="accent1"/>
          </a:solidFill>
          <a:ln w="9525" cap="flat" cmpd="sng" algn="ctr">
            <a:solidFill>
              <a:srgbClr val="800000"/>
            </a:solidFill>
            <a:prstDash val="solid"/>
            <a:round/>
            <a:headEnd type="arrow" w="med" len="med"/>
            <a:tailEnd type="non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165" name="CasellaDiTesto 164"/>
          <p:cNvSpPr txBox="1"/>
          <p:nvPr/>
        </p:nvSpPr>
        <p:spPr>
          <a:xfrm>
            <a:off x="2289572" y="651664"/>
            <a:ext cx="2762238" cy="400079"/>
          </a:xfrm>
          <a:prstGeom prst="rect">
            <a:avLst/>
          </a:prstGeom>
          <a:noFill/>
        </p:spPr>
        <p:txBody>
          <a:bodyPr wrap="none" lIns="91412" tIns="45705" rIns="91412" bIns="45705" rtlCol="0">
            <a:spAutoFit/>
          </a:bodyPr>
          <a:lstStyle/>
          <a:p>
            <a:r>
              <a:rPr lang="en-US" sz="2000" b="1" dirty="0">
                <a:solidFill>
                  <a:srgbClr val="800000"/>
                </a:solidFill>
                <a:cs typeface="Arial Black"/>
              </a:rPr>
              <a:t>First Legendre Moments</a:t>
            </a:r>
            <a:endParaRPr lang="en-US" sz="2000" b="1" dirty="0">
              <a:solidFill>
                <a:srgbClr val="800000"/>
              </a:solidFill>
              <a:latin typeface="Symbol" charset="2"/>
              <a:cs typeface="Symbol" charset="2"/>
            </a:endParaRPr>
          </a:p>
        </p:txBody>
      </p:sp>
      <p:sp>
        <p:nvSpPr>
          <p:cNvPr id="166" name="CasellaDiTesto 165"/>
          <p:cNvSpPr txBox="1"/>
          <p:nvPr/>
        </p:nvSpPr>
        <p:spPr>
          <a:xfrm>
            <a:off x="626170" y="1135192"/>
            <a:ext cx="504158" cy="461635"/>
          </a:xfrm>
          <a:prstGeom prst="rect">
            <a:avLst/>
          </a:prstGeom>
          <a:noFill/>
        </p:spPr>
        <p:txBody>
          <a:bodyPr wrap="none" lIns="91412" tIns="45705" rIns="91412" bIns="45705" rtlCol="0">
            <a:spAutoFit/>
          </a:bodyPr>
          <a:lstStyle/>
          <a:p>
            <a:r>
              <a:rPr lang="en-US" sz="2400" b="1" dirty="0" err="1">
                <a:solidFill>
                  <a:srgbClr val="800000"/>
                </a:solidFill>
                <a:latin typeface="Symbol" charset="2"/>
                <a:cs typeface="Symbol" charset="2"/>
              </a:rPr>
              <a:t>s</a:t>
            </a:r>
            <a:r>
              <a:rPr lang="en-US" sz="2400" b="1" baseline="-25000" dirty="0" err="1">
                <a:solidFill>
                  <a:srgbClr val="800000"/>
                </a:solidFill>
                <a:latin typeface="+mn-lt"/>
                <a:cs typeface="Arial Black"/>
              </a:rPr>
              <a:t>U</a:t>
            </a:r>
            <a:endParaRPr lang="en-US" sz="2400" b="1" baseline="-25000" dirty="0">
              <a:solidFill>
                <a:srgbClr val="800000"/>
              </a:solidFill>
              <a:latin typeface="Symbol" charset="2"/>
              <a:cs typeface="Symbol" charset="2"/>
            </a:endParaRPr>
          </a:p>
        </p:txBody>
      </p:sp>
      <p:sp>
        <p:nvSpPr>
          <p:cNvPr id="167" name="CasellaDiTesto 166"/>
          <p:cNvSpPr txBox="1"/>
          <p:nvPr/>
        </p:nvSpPr>
        <p:spPr>
          <a:xfrm>
            <a:off x="3081774" y="1134539"/>
            <a:ext cx="556506" cy="461635"/>
          </a:xfrm>
          <a:prstGeom prst="rect">
            <a:avLst/>
          </a:prstGeom>
          <a:noFill/>
        </p:spPr>
        <p:txBody>
          <a:bodyPr wrap="none" lIns="91412" tIns="45705" rIns="91412" bIns="45705" rtlCol="0">
            <a:spAutoFit/>
          </a:bodyPr>
          <a:lstStyle/>
          <a:p>
            <a:r>
              <a:rPr lang="en-US" sz="2400" b="1" dirty="0" err="1">
                <a:solidFill>
                  <a:srgbClr val="800000"/>
                </a:solidFill>
                <a:latin typeface="Symbol" charset="2"/>
                <a:cs typeface="Symbol" charset="2"/>
              </a:rPr>
              <a:t>s</a:t>
            </a:r>
            <a:r>
              <a:rPr lang="en-US" sz="2400" b="1" baseline="-25000" dirty="0" err="1">
                <a:solidFill>
                  <a:srgbClr val="800000"/>
                </a:solidFill>
                <a:latin typeface="+mn-lt"/>
                <a:cs typeface="Arial Black"/>
              </a:rPr>
              <a:t>LT</a:t>
            </a:r>
            <a:endParaRPr lang="en-US" sz="2400" b="1" baseline="-25000" dirty="0">
              <a:solidFill>
                <a:srgbClr val="800000"/>
              </a:solidFill>
              <a:latin typeface="Symbol" charset="2"/>
              <a:cs typeface="Symbol" charset="2"/>
            </a:endParaRPr>
          </a:p>
        </p:txBody>
      </p:sp>
      <p:sp>
        <p:nvSpPr>
          <p:cNvPr id="168" name="CasellaDiTesto 167"/>
          <p:cNvSpPr txBox="1"/>
          <p:nvPr/>
        </p:nvSpPr>
        <p:spPr>
          <a:xfrm>
            <a:off x="5701074" y="580612"/>
            <a:ext cx="3442926" cy="584745"/>
          </a:xfrm>
          <a:prstGeom prst="rect">
            <a:avLst/>
          </a:prstGeom>
          <a:noFill/>
        </p:spPr>
        <p:txBody>
          <a:bodyPr wrap="square" lIns="91412" tIns="45705" rIns="91412" bIns="45705" rtlCol="0">
            <a:spAutoFit/>
          </a:bodyPr>
          <a:lstStyle/>
          <a:p>
            <a:r>
              <a:rPr lang="en-US" sz="1600" dirty="0">
                <a:latin typeface="+mn-lt"/>
              </a:rPr>
              <a:t>Black curves RPR 2011 model</a:t>
            </a:r>
          </a:p>
          <a:p>
            <a:r>
              <a:rPr lang="en-US" sz="1600" dirty="0">
                <a:solidFill>
                  <a:srgbClr val="000090"/>
                </a:solidFill>
                <a:latin typeface="+mn-lt"/>
              </a:rPr>
              <a:t>Blue points RPR 2011 + Resonance</a:t>
            </a:r>
          </a:p>
        </p:txBody>
      </p:sp>
      <p:pic>
        <p:nvPicPr>
          <p:cNvPr id="169" name="Immagine 168" descr="Schermata 2016-07-08 alle 13.35.37.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1197" y="1170320"/>
            <a:ext cx="2782282" cy="2643168"/>
          </a:xfrm>
          <a:prstGeom prst="rect">
            <a:avLst/>
          </a:prstGeom>
        </p:spPr>
      </p:pic>
      <p:cxnSp>
        <p:nvCxnSpPr>
          <p:cNvPr id="170" name="Connettore 2 169"/>
          <p:cNvCxnSpPr>
            <a:cxnSpLocks/>
          </p:cNvCxnSpPr>
          <p:nvPr/>
        </p:nvCxnSpPr>
        <p:spPr bwMode="auto">
          <a:xfrm flipV="1">
            <a:off x="6480166" y="1350455"/>
            <a:ext cx="0" cy="379572"/>
          </a:xfrm>
          <a:prstGeom prst="straightConnector1">
            <a:avLst/>
          </a:prstGeom>
          <a:solidFill>
            <a:schemeClr val="accent1"/>
          </a:solidFill>
          <a:ln w="9525" cap="flat" cmpd="sng" algn="ctr">
            <a:solidFill>
              <a:srgbClr val="800000"/>
            </a:solidFill>
            <a:prstDash val="solid"/>
            <a:round/>
            <a:headEnd type="arrow" w="med" len="med"/>
            <a:tailEnd type="non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71" name="Connettore 2 170"/>
          <p:cNvCxnSpPr>
            <a:cxnSpLocks/>
          </p:cNvCxnSpPr>
          <p:nvPr/>
        </p:nvCxnSpPr>
        <p:spPr bwMode="auto">
          <a:xfrm flipV="1">
            <a:off x="6416207" y="2627283"/>
            <a:ext cx="0" cy="449244"/>
          </a:xfrm>
          <a:prstGeom prst="straightConnector1">
            <a:avLst/>
          </a:prstGeom>
          <a:solidFill>
            <a:schemeClr val="accent1"/>
          </a:solidFill>
          <a:ln w="9525" cap="flat" cmpd="sng" algn="ctr">
            <a:solidFill>
              <a:srgbClr val="800000"/>
            </a:solidFill>
            <a:prstDash val="solid"/>
            <a:round/>
            <a:headEnd type="arrow" w="med" len="med"/>
            <a:tailEnd type="non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72" name="Connettore 2 171"/>
          <p:cNvCxnSpPr/>
          <p:nvPr/>
        </p:nvCxnSpPr>
        <p:spPr bwMode="auto">
          <a:xfrm flipV="1">
            <a:off x="7861889" y="3076527"/>
            <a:ext cx="0" cy="576064"/>
          </a:xfrm>
          <a:prstGeom prst="straightConnector1">
            <a:avLst/>
          </a:prstGeom>
          <a:solidFill>
            <a:schemeClr val="accent1"/>
          </a:solidFill>
          <a:ln w="9525" cap="flat" cmpd="sng" algn="ctr">
            <a:solidFill>
              <a:srgbClr val="800000"/>
            </a:solidFill>
            <a:prstDash val="solid"/>
            <a:round/>
            <a:headEnd type="none" w="med" len="med"/>
            <a:tailEnd type="arrow"/>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73" name="Connettore 2 172"/>
          <p:cNvCxnSpPr/>
          <p:nvPr/>
        </p:nvCxnSpPr>
        <p:spPr bwMode="auto">
          <a:xfrm flipV="1">
            <a:off x="7895437" y="1458575"/>
            <a:ext cx="0" cy="576064"/>
          </a:xfrm>
          <a:prstGeom prst="straightConnector1">
            <a:avLst/>
          </a:prstGeom>
          <a:solidFill>
            <a:schemeClr val="accent1"/>
          </a:solidFill>
          <a:ln w="9525" cap="flat" cmpd="sng" algn="ctr">
            <a:solidFill>
              <a:srgbClr val="800000"/>
            </a:solidFill>
            <a:prstDash val="solid"/>
            <a:round/>
            <a:headEnd type="arrow" w="med" len="med"/>
            <a:tailEnd type="none"/>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174" name="CasellaDiTesto 173"/>
          <p:cNvSpPr txBox="1"/>
          <p:nvPr/>
        </p:nvSpPr>
        <p:spPr>
          <a:xfrm>
            <a:off x="5955981" y="1134539"/>
            <a:ext cx="594978" cy="461635"/>
          </a:xfrm>
          <a:prstGeom prst="rect">
            <a:avLst/>
          </a:prstGeom>
          <a:noFill/>
        </p:spPr>
        <p:txBody>
          <a:bodyPr wrap="none" lIns="91412" tIns="45705" rIns="91412" bIns="45705" rtlCol="0">
            <a:spAutoFit/>
          </a:bodyPr>
          <a:lstStyle/>
          <a:p>
            <a:r>
              <a:rPr lang="en-US" sz="2400" b="1" dirty="0" err="1">
                <a:solidFill>
                  <a:srgbClr val="800000"/>
                </a:solidFill>
                <a:latin typeface="Symbol" charset="2"/>
                <a:cs typeface="Symbol" charset="2"/>
              </a:rPr>
              <a:t>s</a:t>
            </a:r>
            <a:r>
              <a:rPr lang="en-US" sz="2400" b="1" baseline="-25000" dirty="0" err="1">
                <a:solidFill>
                  <a:srgbClr val="800000"/>
                </a:solidFill>
                <a:latin typeface="+mn-lt"/>
                <a:cs typeface="Arial Black"/>
              </a:rPr>
              <a:t>TT</a:t>
            </a:r>
            <a:endParaRPr lang="en-US" sz="2400" b="1" baseline="-25000" dirty="0">
              <a:solidFill>
                <a:srgbClr val="800000"/>
              </a:solidFill>
              <a:latin typeface="Symbol" charset="2"/>
              <a:cs typeface="Symbol" charset="2"/>
            </a:endParaRPr>
          </a:p>
        </p:txBody>
      </p:sp>
      <p:sp>
        <p:nvSpPr>
          <p:cNvPr id="175" name="CasellaDiTesto 174"/>
          <p:cNvSpPr txBox="1"/>
          <p:nvPr/>
        </p:nvSpPr>
        <p:spPr>
          <a:xfrm>
            <a:off x="900215" y="1682889"/>
            <a:ext cx="460226" cy="415468"/>
          </a:xfrm>
          <a:prstGeom prst="rect">
            <a:avLst/>
          </a:prstGeom>
          <a:noFill/>
        </p:spPr>
        <p:txBody>
          <a:bodyPr wrap="none" lIns="91412" tIns="45705" rIns="91412" bIns="45705" rtlCol="0">
            <a:spAutoFit/>
          </a:bodyPr>
          <a:lstStyle/>
          <a:p>
            <a:r>
              <a:rPr lang="it-IT" dirty="0">
                <a:latin typeface="+mn-lt"/>
                <a:cs typeface="Arial"/>
              </a:rPr>
              <a:t>P0</a:t>
            </a:r>
          </a:p>
        </p:txBody>
      </p:sp>
      <p:sp>
        <p:nvSpPr>
          <p:cNvPr id="176" name="CasellaDiTesto 175"/>
          <p:cNvSpPr txBox="1"/>
          <p:nvPr/>
        </p:nvSpPr>
        <p:spPr>
          <a:xfrm>
            <a:off x="3794624" y="1962631"/>
            <a:ext cx="460226" cy="415468"/>
          </a:xfrm>
          <a:prstGeom prst="rect">
            <a:avLst/>
          </a:prstGeom>
          <a:noFill/>
        </p:spPr>
        <p:txBody>
          <a:bodyPr wrap="none" lIns="91412" tIns="45705" rIns="91412" bIns="45705" rtlCol="0">
            <a:spAutoFit/>
          </a:bodyPr>
          <a:lstStyle/>
          <a:p>
            <a:r>
              <a:rPr lang="it-IT" dirty="0">
                <a:latin typeface="+mn-lt"/>
                <a:cs typeface="Arial"/>
              </a:rPr>
              <a:t>P0</a:t>
            </a:r>
          </a:p>
        </p:txBody>
      </p:sp>
      <p:sp>
        <p:nvSpPr>
          <p:cNvPr id="177" name="CasellaDiTesto 176"/>
          <p:cNvSpPr txBox="1"/>
          <p:nvPr/>
        </p:nvSpPr>
        <p:spPr>
          <a:xfrm>
            <a:off x="6550959" y="1845189"/>
            <a:ext cx="460226" cy="415468"/>
          </a:xfrm>
          <a:prstGeom prst="rect">
            <a:avLst/>
          </a:prstGeom>
          <a:noFill/>
        </p:spPr>
        <p:txBody>
          <a:bodyPr wrap="none" lIns="91412" tIns="45705" rIns="91412" bIns="45705" rtlCol="0">
            <a:spAutoFit/>
          </a:bodyPr>
          <a:lstStyle/>
          <a:p>
            <a:r>
              <a:rPr lang="it-IT" dirty="0">
                <a:latin typeface="+mn-lt"/>
                <a:cs typeface="Arial"/>
              </a:rPr>
              <a:t>P0</a:t>
            </a:r>
          </a:p>
        </p:txBody>
      </p:sp>
      <p:sp>
        <p:nvSpPr>
          <p:cNvPr id="178" name="CasellaDiTesto 177"/>
          <p:cNvSpPr txBox="1"/>
          <p:nvPr/>
        </p:nvSpPr>
        <p:spPr>
          <a:xfrm>
            <a:off x="2393357" y="1421627"/>
            <a:ext cx="460226" cy="415468"/>
          </a:xfrm>
          <a:prstGeom prst="rect">
            <a:avLst/>
          </a:prstGeom>
          <a:noFill/>
        </p:spPr>
        <p:txBody>
          <a:bodyPr wrap="none" lIns="91412" tIns="45705" rIns="91412" bIns="45705" rtlCol="0">
            <a:spAutoFit/>
          </a:bodyPr>
          <a:lstStyle/>
          <a:p>
            <a:r>
              <a:rPr lang="it-IT" dirty="0">
                <a:latin typeface="+mn-lt"/>
                <a:cs typeface="Arial"/>
              </a:rPr>
              <a:t>P1</a:t>
            </a:r>
          </a:p>
        </p:txBody>
      </p:sp>
      <p:sp>
        <p:nvSpPr>
          <p:cNvPr id="179" name="CasellaDiTesto 178"/>
          <p:cNvSpPr txBox="1"/>
          <p:nvPr/>
        </p:nvSpPr>
        <p:spPr>
          <a:xfrm>
            <a:off x="5134599" y="1697293"/>
            <a:ext cx="460226" cy="415468"/>
          </a:xfrm>
          <a:prstGeom prst="rect">
            <a:avLst/>
          </a:prstGeom>
          <a:noFill/>
        </p:spPr>
        <p:txBody>
          <a:bodyPr wrap="none" lIns="91412" tIns="45705" rIns="91412" bIns="45705" rtlCol="0">
            <a:spAutoFit/>
          </a:bodyPr>
          <a:lstStyle/>
          <a:p>
            <a:r>
              <a:rPr lang="it-IT" dirty="0">
                <a:latin typeface="+mn-lt"/>
                <a:cs typeface="Arial"/>
              </a:rPr>
              <a:t>P1</a:t>
            </a:r>
          </a:p>
        </p:txBody>
      </p:sp>
      <p:sp>
        <p:nvSpPr>
          <p:cNvPr id="180" name="CasellaDiTesto 179"/>
          <p:cNvSpPr txBox="1"/>
          <p:nvPr/>
        </p:nvSpPr>
        <p:spPr>
          <a:xfrm>
            <a:off x="7980464" y="1213893"/>
            <a:ext cx="460226" cy="415468"/>
          </a:xfrm>
          <a:prstGeom prst="rect">
            <a:avLst/>
          </a:prstGeom>
          <a:noFill/>
        </p:spPr>
        <p:txBody>
          <a:bodyPr wrap="none" lIns="91412" tIns="45705" rIns="91412" bIns="45705" rtlCol="0">
            <a:spAutoFit/>
          </a:bodyPr>
          <a:lstStyle/>
          <a:p>
            <a:r>
              <a:rPr lang="it-IT" dirty="0">
                <a:latin typeface="+mn-lt"/>
                <a:cs typeface="Arial"/>
              </a:rPr>
              <a:t>P1</a:t>
            </a:r>
          </a:p>
        </p:txBody>
      </p:sp>
      <p:sp>
        <p:nvSpPr>
          <p:cNvPr id="181" name="CasellaDiTesto 180"/>
          <p:cNvSpPr txBox="1"/>
          <p:nvPr/>
        </p:nvSpPr>
        <p:spPr>
          <a:xfrm>
            <a:off x="469623" y="3042750"/>
            <a:ext cx="460226" cy="415468"/>
          </a:xfrm>
          <a:prstGeom prst="rect">
            <a:avLst/>
          </a:prstGeom>
          <a:noFill/>
        </p:spPr>
        <p:txBody>
          <a:bodyPr wrap="none" lIns="91412" tIns="45705" rIns="91412" bIns="45705" rtlCol="0">
            <a:spAutoFit/>
          </a:bodyPr>
          <a:lstStyle/>
          <a:p>
            <a:r>
              <a:rPr lang="it-IT" dirty="0">
                <a:latin typeface="+mn-lt"/>
                <a:cs typeface="Arial"/>
              </a:rPr>
              <a:t>P2</a:t>
            </a:r>
          </a:p>
        </p:txBody>
      </p:sp>
      <p:sp>
        <p:nvSpPr>
          <p:cNvPr id="182" name="CasellaDiTesto 181"/>
          <p:cNvSpPr txBox="1"/>
          <p:nvPr/>
        </p:nvSpPr>
        <p:spPr>
          <a:xfrm>
            <a:off x="5955981" y="3203347"/>
            <a:ext cx="460226" cy="415468"/>
          </a:xfrm>
          <a:prstGeom prst="rect">
            <a:avLst/>
          </a:prstGeom>
          <a:noFill/>
        </p:spPr>
        <p:txBody>
          <a:bodyPr wrap="none" lIns="91412" tIns="45705" rIns="91412" bIns="45705" rtlCol="0">
            <a:spAutoFit/>
          </a:bodyPr>
          <a:lstStyle/>
          <a:p>
            <a:r>
              <a:rPr lang="it-IT" dirty="0">
                <a:latin typeface="+mn-lt"/>
                <a:cs typeface="Arial"/>
              </a:rPr>
              <a:t>P2</a:t>
            </a:r>
          </a:p>
        </p:txBody>
      </p:sp>
      <p:sp>
        <p:nvSpPr>
          <p:cNvPr id="183" name="CasellaDiTesto 182"/>
          <p:cNvSpPr txBox="1"/>
          <p:nvPr/>
        </p:nvSpPr>
        <p:spPr>
          <a:xfrm>
            <a:off x="3794624" y="3290709"/>
            <a:ext cx="460226" cy="415468"/>
          </a:xfrm>
          <a:prstGeom prst="rect">
            <a:avLst/>
          </a:prstGeom>
          <a:noFill/>
        </p:spPr>
        <p:txBody>
          <a:bodyPr wrap="none" lIns="91412" tIns="45705" rIns="91412" bIns="45705" rtlCol="0">
            <a:spAutoFit/>
          </a:bodyPr>
          <a:lstStyle/>
          <a:p>
            <a:r>
              <a:rPr lang="it-IT" dirty="0">
                <a:latin typeface="+mn-lt"/>
                <a:cs typeface="Arial"/>
              </a:rPr>
              <a:t>P2</a:t>
            </a:r>
          </a:p>
        </p:txBody>
      </p:sp>
      <p:sp>
        <p:nvSpPr>
          <p:cNvPr id="184" name="CasellaDiTesto 183"/>
          <p:cNvSpPr txBox="1"/>
          <p:nvPr/>
        </p:nvSpPr>
        <p:spPr>
          <a:xfrm>
            <a:off x="2322842" y="3112579"/>
            <a:ext cx="460226" cy="415468"/>
          </a:xfrm>
          <a:prstGeom prst="rect">
            <a:avLst/>
          </a:prstGeom>
          <a:noFill/>
        </p:spPr>
        <p:txBody>
          <a:bodyPr wrap="none" lIns="91412" tIns="45705" rIns="91412" bIns="45705" rtlCol="0">
            <a:spAutoFit/>
          </a:bodyPr>
          <a:lstStyle/>
          <a:p>
            <a:r>
              <a:rPr lang="it-IT" dirty="0">
                <a:latin typeface="+mn-lt"/>
                <a:cs typeface="Arial"/>
              </a:rPr>
              <a:t>P3</a:t>
            </a:r>
          </a:p>
        </p:txBody>
      </p:sp>
      <p:sp>
        <p:nvSpPr>
          <p:cNvPr id="185" name="CasellaDiTesto 184"/>
          <p:cNvSpPr txBox="1"/>
          <p:nvPr/>
        </p:nvSpPr>
        <p:spPr>
          <a:xfrm>
            <a:off x="5134599" y="2721533"/>
            <a:ext cx="460226" cy="415468"/>
          </a:xfrm>
          <a:prstGeom prst="rect">
            <a:avLst/>
          </a:prstGeom>
          <a:noFill/>
        </p:spPr>
        <p:txBody>
          <a:bodyPr wrap="none" lIns="91412" tIns="45705" rIns="91412" bIns="45705" rtlCol="0">
            <a:spAutoFit/>
          </a:bodyPr>
          <a:lstStyle/>
          <a:p>
            <a:r>
              <a:rPr lang="it-IT" dirty="0">
                <a:latin typeface="+mn-lt"/>
                <a:cs typeface="Arial"/>
              </a:rPr>
              <a:t>P3</a:t>
            </a:r>
          </a:p>
        </p:txBody>
      </p:sp>
      <p:sp>
        <p:nvSpPr>
          <p:cNvPr id="186" name="CasellaDiTesto 185"/>
          <p:cNvSpPr txBox="1"/>
          <p:nvPr/>
        </p:nvSpPr>
        <p:spPr>
          <a:xfrm>
            <a:off x="7980464" y="2727788"/>
            <a:ext cx="460226" cy="415468"/>
          </a:xfrm>
          <a:prstGeom prst="rect">
            <a:avLst/>
          </a:prstGeom>
          <a:noFill/>
        </p:spPr>
        <p:txBody>
          <a:bodyPr wrap="none" lIns="91412" tIns="45705" rIns="91412" bIns="45705" rtlCol="0">
            <a:spAutoFit/>
          </a:bodyPr>
          <a:lstStyle/>
          <a:p>
            <a:r>
              <a:rPr lang="it-IT" dirty="0">
                <a:latin typeface="+mn-lt"/>
                <a:cs typeface="Arial"/>
              </a:rPr>
              <a:t>P3</a:t>
            </a:r>
          </a:p>
        </p:txBody>
      </p:sp>
      <p:cxnSp>
        <p:nvCxnSpPr>
          <p:cNvPr id="187" name="Connettore 1 186"/>
          <p:cNvCxnSpPr/>
          <p:nvPr/>
        </p:nvCxnSpPr>
        <p:spPr bwMode="auto">
          <a:xfrm>
            <a:off x="2874311" y="1170543"/>
            <a:ext cx="0" cy="2649088"/>
          </a:xfrm>
          <a:prstGeom prst="line">
            <a:avLst/>
          </a:prstGeom>
          <a:solidFill>
            <a:schemeClr val="accent1"/>
          </a:solidFill>
          <a:ln w="9525" cap="flat" cmpd="sng" algn="ctr">
            <a:solidFill>
              <a:srgbClr val="8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88" name="Connettore 1 187"/>
          <p:cNvCxnSpPr/>
          <p:nvPr/>
        </p:nvCxnSpPr>
        <p:spPr bwMode="auto">
          <a:xfrm>
            <a:off x="5710304" y="1167726"/>
            <a:ext cx="0" cy="2645761"/>
          </a:xfrm>
          <a:prstGeom prst="line">
            <a:avLst/>
          </a:prstGeom>
          <a:solidFill>
            <a:schemeClr val="accent1"/>
          </a:solidFill>
          <a:ln w="9525" cap="flat" cmpd="sng" algn="ctr">
            <a:solidFill>
              <a:srgbClr val="8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89" name="Connettore 1 188"/>
          <p:cNvCxnSpPr/>
          <p:nvPr/>
        </p:nvCxnSpPr>
        <p:spPr bwMode="auto">
          <a:xfrm flipV="1">
            <a:off x="122216" y="3813487"/>
            <a:ext cx="8441263" cy="6144"/>
          </a:xfrm>
          <a:prstGeom prst="line">
            <a:avLst/>
          </a:prstGeom>
          <a:solidFill>
            <a:schemeClr val="accent1"/>
          </a:solidFill>
          <a:ln w="9525" cap="flat" cmpd="sng" algn="ctr">
            <a:solidFill>
              <a:srgbClr val="8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90" name="Connettore 1 189"/>
          <p:cNvCxnSpPr/>
          <p:nvPr/>
        </p:nvCxnSpPr>
        <p:spPr bwMode="auto">
          <a:xfrm>
            <a:off x="122216" y="1167726"/>
            <a:ext cx="8441263" cy="2594"/>
          </a:xfrm>
          <a:prstGeom prst="line">
            <a:avLst/>
          </a:prstGeom>
          <a:solidFill>
            <a:schemeClr val="accent1"/>
          </a:solidFill>
          <a:ln w="9525" cap="flat" cmpd="sng" algn="ctr">
            <a:solidFill>
              <a:srgbClr val="8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91" name="Connettore 1 190"/>
          <p:cNvCxnSpPr/>
          <p:nvPr/>
        </p:nvCxnSpPr>
        <p:spPr bwMode="auto">
          <a:xfrm>
            <a:off x="122216" y="1167726"/>
            <a:ext cx="2" cy="2651905"/>
          </a:xfrm>
          <a:prstGeom prst="line">
            <a:avLst/>
          </a:prstGeom>
          <a:solidFill>
            <a:schemeClr val="accent1"/>
          </a:solidFill>
          <a:ln w="9525" cap="flat" cmpd="sng" algn="ctr">
            <a:solidFill>
              <a:srgbClr val="8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192" name="Connettore 1 191"/>
          <p:cNvCxnSpPr/>
          <p:nvPr/>
        </p:nvCxnSpPr>
        <p:spPr bwMode="auto">
          <a:xfrm flipH="1">
            <a:off x="8563479" y="1134539"/>
            <a:ext cx="1044" cy="2685092"/>
          </a:xfrm>
          <a:prstGeom prst="line">
            <a:avLst/>
          </a:prstGeom>
          <a:solidFill>
            <a:schemeClr val="accent1"/>
          </a:solidFill>
          <a:ln w="9525" cap="flat" cmpd="sng" algn="ctr">
            <a:solidFill>
              <a:srgbClr val="8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109" name="CasellaDiTesto 108"/>
          <p:cNvSpPr txBox="1"/>
          <p:nvPr/>
        </p:nvSpPr>
        <p:spPr>
          <a:xfrm>
            <a:off x="122217" y="3844661"/>
            <a:ext cx="8836825" cy="369302"/>
          </a:xfrm>
          <a:prstGeom prst="rect">
            <a:avLst/>
          </a:prstGeom>
          <a:noFill/>
          <a:ln>
            <a:noFill/>
          </a:ln>
        </p:spPr>
        <p:txBody>
          <a:bodyPr wrap="square" lIns="91412" tIns="45705" rIns="91412" bIns="45705" rtlCol="0">
            <a:spAutoFit/>
          </a:bodyPr>
          <a:lstStyle/>
          <a:p>
            <a:pPr marL="285662" indent="-285662">
              <a:buFont typeface="Arial" charset="0"/>
              <a:buChar char="•"/>
            </a:pPr>
            <a:r>
              <a:rPr lang="it-IT" sz="1800" dirty="0" err="1">
                <a:latin typeface="Calibri" charset="0"/>
                <a:ea typeface="Calibri" charset="0"/>
                <a:cs typeface="Calibri" charset="0"/>
              </a:rPr>
              <a:t>J</a:t>
            </a:r>
            <a:r>
              <a:rPr lang="it-IT" sz="1800" dirty="0">
                <a:latin typeface="Calibri" charset="0"/>
                <a:ea typeface="Calibri" charset="0"/>
                <a:cs typeface="Calibri" charset="0"/>
              </a:rPr>
              <a:t> = ½     Regge + Res.           Q</a:t>
            </a:r>
            <a:r>
              <a:rPr lang="it-IT" sz="1800" baseline="30000" dirty="0">
                <a:latin typeface="Calibri" charset="0"/>
                <a:ea typeface="Calibri" charset="0"/>
                <a:cs typeface="Calibri" charset="0"/>
              </a:rPr>
              <a:t>2</a:t>
            </a:r>
            <a:r>
              <a:rPr lang="it-IT" sz="1800" dirty="0">
                <a:latin typeface="Calibri" charset="0"/>
                <a:ea typeface="Calibri" charset="0"/>
                <a:cs typeface="Calibri" charset="0"/>
              </a:rPr>
              <a:t> = 1 GeV</a:t>
            </a:r>
            <a:r>
              <a:rPr lang="it-IT" sz="1800" baseline="30000" dirty="0">
                <a:latin typeface="Calibri" charset="0"/>
                <a:ea typeface="Calibri" charset="0"/>
                <a:cs typeface="Calibri" charset="0"/>
              </a:rPr>
              <a:t>2</a:t>
            </a:r>
            <a:r>
              <a:rPr lang="it-IT" sz="1800" dirty="0">
                <a:latin typeface="Calibri" charset="0"/>
                <a:ea typeface="Calibri" charset="0"/>
                <a:cs typeface="Calibri" charset="0"/>
              </a:rPr>
              <a:t>     </a:t>
            </a:r>
            <a:r>
              <a:rPr lang="it-IT" sz="1800" dirty="0" err="1">
                <a:latin typeface="Calibri" charset="0"/>
                <a:ea typeface="Calibri" charset="0"/>
                <a:cs typeface="Calibri" charset="0"/>
              </a:rPr>
              <a:t>M</a:t>
            </a:r>
            <a:r>
              <a:rPr lang="it-IT" sz="1800" baseline="-25000" dirty="0" err="1">
                <a:latin typeface="Calibri" charset="0"/>
                <a:ea typeface="Calibri" charset="0"/>
                <a:cs typeface="Calibri" charset="0"/>
              </a:rPr>
              <a:t>res</a:t>
            </a:r>
            <a:r>
              <a:rPr lang="it-IT" sz="1800" dirty="0">
                <a:latin typeface="Calibri" charset="0"/>
                <a:ea typeface="Calibri" charset="0"/>
                <a:cs typeface="Calibri" charset="0"/>
              </a:rPr>
              <a:t> = 2.2 GeV    A</a:t>
            </a:r>
            <a:r>
              <a:rPr lang="it-IT" sz="1800" baseline="-25000" dirty="0">
                <a:latin typeface="Calibri" charset="0"/>
                <a:ea typeface="Calibri" charset="0"/>
                <a:cs typeface="Calibri" charset="0"/>
              </a:rPr>
              <a:t>1/2</a:t>
            </a:r>
            <a:r>
              <a:rPr lang="it-IT" sz="1800" dirty="0">
                <a:latin typeface="Calibri" charset="0"/>
                <a:ea typeface="Calibri" charset="0"/>
                <a:cs typeface="Calibri" charset="0"/>
              </a:rPr>
              <a:t> = 0.04 GeV</a:t>
            </a:r>
            <a:r>
              <a:rPr lang="it-IT" sz="1800" baseline="30000" dirty="0">
                <a:latin typeface="Calibri" charset="0"/>
                <a:ea typeface="Calibri" charset="0"/>
                <a:cs typeface="Calibri" charset="0"/>
              </a:rPr>
              <a:t>-1/2</a:t>
            </a:r>
            <a:r>
              <a:rPr lang="it-IT" sz="1800" dirty="0">
                <a:latin typeface="Calibri" charset="0"/>
                <a:ea typeface="Calibri" charset="0"/>
                <a:cs typeface="Calibri" charset="0"/>
              </a:rPr>
              <a:t>  S</a:t>
            </a:r>
            <a:r>
              <a:rPr lang="it-IT" sz="1800" baseline="-25000" dirty="0">
                <a:latin typeface="Calibri" charset="0"/>
                <a:ea typeface="Calibri" charset="0"/>
                <a:cs typeface="Calibri" charset="0"/>
              </a:rPr>
              <a:t>1/2</a:t>
            </a:r>
            <a:r>
              <a:rPr lang="it-IT" sz="1800" dirty="0">
                <a:latin typeface="Calibri" charset="0"/>
                <a:ea typeface="Calibri" charset="0"/>
                <a:cs typeface="Calibri" charset="0"/>
              </a:rPr>
              <a:t> = 0</a:t>
            </a:r>
          </a:p>
        </p:txBody>
      </p:sp>
      <p:sp>
        <p:nvSpPr>
          <p:cNvPr id="5" name="Segnaposto piè di pagina 4"/>
          <p:cNvSpPr>
            <a:spLocks noGrp="1"/>
          </p:cNvSpPr>
          <p:nvPr>
            <p:ph type="ftr" sz="quarter" idx="11"/>
          </p:nvPr>
        </p:nvSpPr>
        <p:spPr/>
        <p:txBody>
          <a:bodyPr/>
          <a:lstStyle/>
          <a:p>
            <a:r>
              <a:rPr lang="it-IT"/>
              <a:t>NSTAR 2026 -  September 7 - 11  2026  - Annalisa D’Angelo </a:t>
            </a:r>
          </a:p>
        </p:txBody>
      </p:sp>
      <p:sp>
        <p:nvSpPr>
          <p:cNvPr id="2" name="Segnaposto numero diapositiva 1"/>
          <p:cNvSpPr>
            <a:spLocks noGrp="1"/>
          </p:cNvSpPr>
          <p:nvPr>
            <p:ph type="sldNum" sz="quarter" idx="12"/>
          </p:nvPr>
        </p:nvSpPr>
        <p:spPr/>
        <p:txBody>
          <a:bodyPr/>
          <a:lstStyle/>
          <a:p>
            <a:fld id="{E33505E3-9B21-8742-B4DC-5DD2FCC133AE}" type="slidenum">
              <a:rPr lang="it-IT" smtClean="0"/>
              <a:t>27</a:t>
            </a:fld>
            <a:endParaRPr lang="it-IT"/>
          </a:p>
        </p:txBody>
      </p:sp>
    </p:spTree>
    <p:extLst>
      <p:ext uri="{BB962C8B-B14F-4D97-AF65-F5344CB8AC3E}">
        <p14:creationId xmlns:p14="http://schemas.microsoft.com/office/powerpoint/2010/main" val="19924125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p:cNvSpPr txBox="1"/>
          <p:nvPr/>
        </p:nvSpPr>
        <p:spPr>
          <a:xfrm>
            <a:off x="559393" y="1188789"/>
            <a:ext cx="8152053" cy="628773"/>
          </a:xfrm>
          <a:prstGeom prst="rect">
            <a:avLst/>
          </a:prstGeom>
          <a:noFill/>
          <a:ln>
            <a:solidFill>
              <a:srgbClr val="800000"/>
            </a:solidFill>
          </a:ln>
        </p:spPr>
        <p:txBody>
          <a:bodyPr wrap="square" lIns="74053" tIns="37026" rIns="74053" bIns="37026" rtlCol="0">
            <a:spAutoFit/>
          </a:bodyPr>
          <a:lstStyle/>
          <a:p>
            <a:pPr algn="just"/>
            <a:r>
              <a:rPr lang="en-US" dirty="0"/>
              <a:t>Fixing the resonance parameters: </a:t>
            </a:r>
            <a:r>
              <a:rPr lang="it-IT" dirty="0" err="1"/>
              <a:t>M</a:t>
            </a:r>
            <a:r>
              <a:rPr lang="it-IT" baseline="-25000" dirty="0" err="1"/>
              <a:t>res</a:t>
            </a:r>
            <a:r>
              <a:rPr lang="it-IT" dirty="0"/>
              <a:t> = 2.2 GeV, </a:t>
            </a:r>
            <a:r>
              <a:rPr lang="it-IT" dirty="0">
                <a:latin typeface="Symbol" charset="2"/>
                <a:cs typeface="Symbol" charset="2"/>
              </a:rPr>
              <a:t>G</a:t>
            </a:r>
            <a:r>
              <a:rPr lang="it-IT" baseline="-25000" dirty="0"/>
              <a:t>res</a:t>
            </a:r>
            <a:r>
              <a:rPr lang="it-IT" dirty="0"/>
              <a:t> = 0.25 GeV, S</a:t>
            </a:r>
            <a:r>
              <a:rPr lang="it-IT" baseline="-25000" dirty="0"/>
              <a:t>1/2</a:t>
            </a:r>
            <a:r>
              <a:rPr lang="it-IT" dirty="0"/>
              <a:t> = </a:t>
            </a:r>
            <a:r>
              <a:rPr lang="it-IT" dirty="0" err="1"/>
              <a:t>0</a:t>
            </a:r>
            <a:r>
              <a:rPr lang="it-IT" dirty="0"/>
              <a:t>  </a:t>
            </a:r>
            <a:r>
              <a:rPr lang="it-IT" sz="1600" dirty="0"/>
              <a:t> </a:t>
            </a:r>
          </a:p>
          <a:p>
            <a:pPr algn="just"/>
            <a:r>
              <a:rPr lang="it-IT" b="1" dirty="0"/>
              <a:t>and </a:t>
            </a:r>
            <a:r>
              <a:rPr lang="en-US" b="1" dirty="0"/>
              <a:t>varying </a:t>
            </a:r>
            <a:r>
              <a:rPr lang="it-IT" b="1" dirty="0"/>
              <a:t>A</a:t>
            </a:r>
            <a:r>
              <a:rPr lang="it-IT" b="1" baseline="-25000" dirty="0"/>
              <a:t>1/2, 3/2</a:t>
            </a:r>
            <a:r>
              <a:rPr lang="it-IT" b="1" dirty="0"/>
              <a:t> </a:t>
            </a:r>
            <a:r>
              <a:rPr lang="en-US" b="1" dirty="0"/>
              <a:t>                    </a:t>
            </a:r>
            <a:r>
              <a:rPr lang="en-US" b="1" dirty="0">
                <a:solidFill>
                  <a:srgbClr val="000090"/>
                </a:solidFill>
              </a:rPr>
              <a:t>Minimum values for hybrid baryons electrocouplings</a:t>
            </a:r>
          </a:p>
        </p:txBody>
      </p:sp>
      <p:sp>
        <p:nvSpPr>
          <p:cNvPr id="2" name="Title 1"/>
          <p:cNvSpPr>
            <a:spLocks noGrp="1"/>
          </p:cNvSpPr>
          <p:nvPr>
            <p:ph type="title"/>
          </p:nvPr>
        </p:nvSpPr>
        <p:spPr>
          <a:xfrm>
            <a:off x="132608" y="2"/>
            <a:ext cx="8878785" cy="541136"/>
          </a:xfrm>
        </p:spPr>
        <p:txBody>
          <a:bodyPr>
            <a:normAutofit/>
          </a:bodyPr>
          <a:lstStyle/>
          <a:p>
            <a:pPr>
              <a:lnSpc>
                <a:spcPct val="100000"/>
              </a:lnSpc>
            </a:pPr>
            <a:r>
              <a:rPr lang="en-US" sz="2900" b="1" dirty="0">
                <a:solidFill>
                  <a:srgbClr val="000090"/>
                </a:solidFill>
              </a:rPr>
              <a:t>Statistical Sensitivity of Resonance </a:t>
            </a:r>
            <a:r>
              <a:rPr lang="en-US" sz="2900" b="1" dirty="0" err="1">
                <a:solidFill>
                  <a:srgbClr val="000090"/>
                </a:solidFill>
              </a:rPr>
              <a:t>Electrocouplings</a:t>
            </a:r>
            <a:endParaRPr lang="en-US" sz="2600" b="1" dirty="0">
              <a:solidFill>
                <a:srgbClr val="000090"/>
              </a:solidFill>
            </a:endParaRPr>
          </a:p>
        </p:txBody>
      </p:sp>
      <p:cxnSp>
        <p:nvCxnSpPr>
          <p:cNvPr id="18" name="Straight Connector 31"/>
          <p:cNvCxnSpPr/>
          <p:nvPr/>
        </p:nvCxnSpPr>
        <p:spPr>
          <a:xfrm>
            <a:off x="0" y="478175"/>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0" name="CasellaDiTesto 29"/>
          <p:cNvSpPr txBox="1"/>
          <p:nvPr/>
        </p:nvSpPr>
        <p:spPr>
          <a:xfrm>
            <a:off x="1210746" y="529238"/>
            <a:ext cx="2283116" cy="659551"/>
          </a:xfrm>
          <a:prstGeom prst="rect">
            <a:avLst/>
          </a:prstGeom>
          <a:noFill/>
        </p:spPr>
        <p:txBody>
          <a:bodyPr wrap="square" lIns="74053" tIns="37026" rIns="74053" bIns="37026" rtlCol="0">
            <a:spAutoFit/>
          </a:bodyPr>
          <a:lstStyle/>
          <a:p>
            <a:r>
              <a:rPr lang="en-US" sz="1900" b="1" dirty="0">
                <a:solidFill>
                  <a:srgbClr val="800000"/>
                </a:solidFill>
                <a:cs typeface="Arial Black"/>
              </a:rPr>
              <a:t>e p         e p </a:t>
            </a:r>
            <a:r>
              <a:rPr lang="en-US" sz="1900" b="1" dirty="0">
                <a:solidFill>
                  <a:srgbClr val="800000"/>
                </a:solidFill>
                <a:latin typeface="Symbol" charset="2"/>
                <a:cs typeface="Symbol" charset="2"/>
              </a:rPr>
              <a:t>p</a:t>
            </a:r>
            <a:r>
              <a:rPr lang="en-US" sz="1900" b="1" baseline="30000" dirty="0">
                <a:solidFill>
                  <a:srgbClr val="800000"/>
                </a:solidFill>
                <a:latin typeface="Symbol" charset="2"/>
                <a:cs typeface="Symbol" charset="2"/>
              </a:rPr>
              <a:t>+</a:t>
            </a:r>
            <a:r>
              <a:rPr lang="en-US" sz="1900" b="1" dirty="0">
                <a:solidFill>
                  <a:srgbClr val="800000"/>
                </a:solidFill>
                <a:latin typeface="Symbol" charset="2"/>
                <a:cs typeface="Symbol" charset="2"/>
              </a:rPr>
              <a:t> p</a:t>
            </a:r>
            <a:r>
              <a:rPr lang="en-US" sz="1900" b="1" baseline="30000" dirty="0">
                <a:solidFill>
                  <a:srgbClr val="800000"/>
                </a:solidFill>
                <a:latin typeface="Symbol" charset="2"/>
                <a:cs typeface="Symbol" charset="2"/>
              </a:rPr>
              <a:t>-</a:t>
            </a:r>
          </a:p>
          <a:p>
            <a:endParaRPr lang="en-US" sz="1900" b="1" dirty="0">
              <a:solidFill>
                <a:srgbClr val="800000"/>
              </a:solidFill>
              <a:cs typeface="Arial Black"/>
            </a:endParaRPr>
          </a:p>
        </p:txBody>
      </p:sp>
      <p:sp>
        <p:nvSpPr>
          <p:cNvPr id="5" name="CasellaDiTesto 4"/>
          <p:cNvSpPr txBox="1"/>
          <p:nvPr/>
        </p:nvSpPr>
        <p:spPr>
          <a:xfrm>
            <a:off x="5776979" y="478177"/>
            <a:ext cx="1419131" cy="367163"/>
          </a:xfrm>
          <a:prstGeom prst="rect">
            <a:avLst/>
          </a:prstGeom>
          <a:noFill/>
        </p:spPr>
        <p:txBody>
          <a:bodyPr wrap="none" lIns="74053" tIns="37026" rIns="74053" bIns="37026" rtlCol="0">
            <a:spAutoFit/>
          </a:bodyPr>
          <a:lstStyle/>
          <a:p>
            <a:r>
              <a:rPr lang="en-US" sz="1900" b="1" dirty="0">
                <a:solidFill>
                  <a:srgbClr val="800000"/>
                </a:solidFill>
                <a:cs typeface="Arial Black"/>
              </a:rPr>
              <a:t>e p        e K</a:t>
            </a:r>
            <a:r>
              <a:rPr lang="en-US" sz="1900" b="1" baseline="30000" dirty="0">
                <a:solidFill>
                  <a:srgbClr val="800000"/>
                </a:solidFill>
                <a:cs typeface="Arial Black"/>
              </a:rPr>
              <a:t>+</a:t>
            </a:r>
            <a:r>
              <a:rPr lang="en-US" sz="1900" b="1" dirty="0">
                <a:solidFill>
                  <a:srgbClr val="800000"/>
                </a:solidFill>
                <a:cs typeface="Arial Black"/>
              </a:rPr>
              <a:t>Y</a:t>
            </a:r>
            <a:endParaRPr lang="en-US" sz="1900" b="1" dirty="0">
              <a:solidFill>
                <a:srgbClr val="800000"/>
              </a:solidFill>
              <a:cs typeface="Symbol" charset="2"/>
            </a:endParaRPr>
          </a:p>
        </p:txBody>
      </p:sp>
      <p:cxnSp>
        <p:nvCxnSpPr>
          <p:cNvPr id="7" name="Connettore 2 6"/>
          <p:cNvCxnSpPr/>
          <p:nvPr/>
        </p:nvCxnSpPr>
        <p:spPr bwMode="auto">
          <a:xfrm>
            <a:off x="1654687" y="733489"/>
            <a:ext cx="317099" cy="0"/>
          </a:xfrm>
          <a:prstGeom prst="straightConnector1">
            <a:avLst/>
          </a:prstGeom>
          <a:solidFill>
            <a:schemeClr val="accent1"/>
          </a:solidFill>
          <a:ln w="9525" cap="flat" cmpd="sng" algn="ctr">
            <a:solidFill>
              <a:srgbClr val="800000"/>
            </a:solidFill>
            <a:prstDash val="solid"/>
            <a:round/>
            <a:headEnd type="none" w="med" len="med"/>
            <a:tailEnd type="arrow"/>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cxnSp>
        <p:nvCxnSpPr>
          <p:cNvPr id="31" name="Connettore 2 30"/>
          <p:cNvCxnSpPr/>
          <p:nvPr/>
        </p:nvCxnSpPr>
        <p:spPr bwMode="auto">
          <a:xfrm>
            <a:off x="6284339" y="682427"/>
            <a:ext cx="317099" cy="0"/>
          </a:xfrm>
          <a:prstGeom prst="straightConnector1">
            <a:avLst/>
          </a:prstGeom>
          <a:solidFill>
            <a:schemeClr val="accent1"/>
          </a:solidFill>
          <a:ln w="9525" cap="flat" cmpd="sng" algn="ctr">
            <a:solidFill>
              <a:srgbClr val="800000"/>
            </a:solidFill>
            <a:prstDash val="solid"/>
            <a:round/>
            <a:headEnd type="none" w="med" len="med"/>
            <a:tailEnd type="arrow"/>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10" name="CasellaDiTesto 9"/>
          <p:cNvSpPr txBox="1"/>
          <p:nvPr/>
        </p:nvSpPr>
        <p:spPr>
          <a:xfrm>
            <a:off x="766808" y="835615"/>
            <a:ext cx="2689272" cy="351774"/>
          </a:xfrm>
          <a:prstGeom prst="rect">
            <a:avLst/>
          </a:prstGeom>
          <a:noFill/>
        </p:spPr>
        <p:txBody>
          <a:bodyPr wrap="none" lIns="74053" tIns="37026" rIns="74053" bIns="37026" rtlCol="0">
            <a:spAutoFit/>
          </a:bodyPr>
          <a:lstStyle/>
          <a:p>
            <a:r>
              <a:rPr lang="en-US" b="1">
                <a:solidFill>
                  <a:srgbClr val="800000"/>
                </a:solidFill>
                <a:latin typeface="+mn-lt"/>
              </a:rPr>
              <a:t>JLab - Moskow (JM) model</a:t>
            </a:r>
          </a:p>
        </p:txBody>
      </p:sp>
      <p:sp>
        <p:nvSpPr>
          <p:cNvPr id="34" name="CasellaDiTesto 33"/>
          <p:cNvSpPr txBox="1"/>
          <p:nvPr/>
        </p:nvSpPr>
        <p:spPr>
          <a:xfrm>
            <a:off x="4736571" y="733490"/>
            <a:ext cx="4275118" cy="628773"/>
          </a:xfrm>
          <a:prstGeom prst="rect">
            <a:avLst/>
          </a:prstGeom>
          <a:noFill/>
        </p:spPr>
        <p:txBody>
          <a:bodyPr wrap="none" lIns="74053" tIns="37026" rIns="74053" bIns="37026" rtlCol="0">
            <a:spAutoFit/>
          </a:bodyPr>
          <a:lstStyle/>
          <a:p>
            <a:r>
              <a:rPr lang="en-US" b="1">
                <a:solidFill>
                  <a:srgbClr val="800000"/>
                </a:solidFill>
                <a:latin typeface="+mn-lt"/>
              </a:rPr>
              <a:t>Regge + Resonance (RPR-2011) Gent</a:t>
            </a:r>
            <a:r>
              <a:rPr lang="en-US" b="1">
                <a:solidFill>
                  <a:srgbClr val="800000"/>
                </a:solidFill>
              </a:rPr>
              <a:t> </a:t>
            </a:r>
            <a:r>
              <a:rPr lang="en-US" b="1">
                <a:solidFill>
                  <a:srgbClr val="800000"/>
                </a:solidFill>
                <a:latin typeface="+mn-lt"/>
              </a:rPr>
              <a:t>model</a:t>
            </a:r>
          </a:p>
          <a:p>
            <a:endParaRPr lang="en-US" b="1">
              <a:solidFill>
                <a:srgbClr val="800000"/>
              </a:solidFill>
              <a:latin typeface="+mn-lt"/>
            </a:endParaRPr>
          </a:p>
        </p:txBody>
      </p:sp>
      <p:sp>
        <p:nvSpPr>
          <p:cNvPr id="9" name="Rettangolo 8"/>
          <p:cNvSpPr/>
          <p:nvPr/>
        </p:nvSpPr>
        <p:spPr>
          <a:xfrm>
            <a:off x="663853" y="2289581"/>
            <a:ext cx="800572" cy="367163"/>
          </a:xfrm>
          <a:prstGeom prst="rect">
            <a:avLst/>
          </a:prstGeom>
        </p:spPr>
        <p:txBody>
          <a:bodyPr wrap="none" lIns="74053" tIns="37026" rIns="74053" bIns="37026">
            <a:spAutoFit/>
          </a:bodyPr>
          <a:lstStyle/>
          <a:p>
            <a:r>
              <a:rPr lang="en-US" sz="1900" dirty="0" err="1">
                <a:solidFill>
                  <a:srgbClr val="800000"/>
                </a:solidFill>
                <a:cs typeface="Arial Black"/>
              </a:rPr>
              <a:t>p</a:t>
            </a:r>
            <a:r>
              <a:rPr lang="en-US" sz="1900" b="1" dirty="0" err="1">
                <a:solidFill>
                  <a:srgbClr val="800000"/>
                </a:solidFill>
                <a:cs typeface="Symbol" charset="2"/>
              </a:rPr>
              <a:t>π</a:t>
            </a:r>
            <a:r>
              <a:rPr lang="en-US" sz="1900" b="1" dirty="0">
                <a:solidFill>
                  <a:srgbClr val="800000"/>
                </a:solidFill>
                <a:cs typeface="Symbol" charset="2"/>
              </a:rPr>
              <a:t> </a:t>
            </a:r>
            <a:r>
              <a:rPr lang="en-US" sz="1900" b="1" baseline="30000" dirty="0">
                <a:solidFill>
                  <a:srgbClr val="800000"/>
                </a:solidFill>
                <a:cs typeface="Symbol" charset="2"/>
              </a:rPr>
              <a:t>+</a:t>
            </a:r>
            <a:r>
              <a:rPr lang="en-US" sz="1900" b="1" dirty="0">
                <a:solidFill>
                  <a:srgbClr val="800000"/>
                </a:solidFill>
                <a:cs typeface="Symbol" charset="2"/>
              </a:rPr>
              <a:t>π </a:t>
            </a:r>
            <a:r>
              <a:rPr lang="en-US" sz="1900" b="1" baseline="30000" dirty="0">
                <a:solidFill>
                  <a:srgbClr val="800000"/>
                </a:solidFill>
                <a:cs typeface="Symbol" charset="2"/>
              </a:rPr>
              <a:t>-</a:t>
            </a:r>
            <a:endParaRPr lang="it-IT" sz="1900" dirty="0"/>
          </a:p>
        </p:txBody>
      </p:sp>
      <p:sp>
        <p:nvSpPr>
          <p:cNvPr id="12" name="Rettangolo 11"/>
          <p:cNvSpPr/>
          <p:nvPr/>
        </p:nvSpPr>
        <p:spPr>
          <a:xfrm>
            <a:off x="8301292" y="2286568"/>
            <a:ext cx="559921" cy="382552"/>
          </a:xfrm>
          <a:prstGeom prst="rect">
            <a:avLst/>
          </a:prstGeom>
        </p:spPr>
        <p:txBody>
          <a:bodyPr wrap="none" lIns="74053" tIns="37026" rIns="74053" bIns="37026">
            <a:spAutoFit/>
          </a:bodyPr>
          <a:lstStyle/>
          <a:p>
            <a:r>
              <a:rPr lang="en-US" sz="2000" b="1" dirty="0">
                <a:solidFill>
                  <a:srgbClr val="800000"/>
                </a:solidFill>
                <a:cs typeface="Arial Black"/>
              </a:rPr>
              <a:t>K</a:t>
            </a:r>
            <a:r>
              <a:rPr lang="en-US" sz="2000" b="1" baseline="30000" dirty="0">
                <a:solidFill>
                  <a:srgbClr val="800000"/>
                </a:solidFill>
                <a:cs typeface="Arial Black"/>
              </a:rPr>
              <a:t>+</a:t>
            </a:r>
            <a:r>
              <a:rPr lang="en-US" sz="2000" b="1" dirty="0">
                <a:solidFill>
                  <a:srgbClr val="800000"/>
                </a:solidFill>
                <a:latin typeface="Symbol" charset="2"/>
                <a:cs typeface="Symbol" charset="2"/>
              </a:rPr>
              <a:t>L</a:t>
            </a:r>
          </a:p>
        </p:txBody>
      </p:sp>
      <p:sp>
        <p:nvSpPr>
          <p:cNvPr id="17" name="CasellaDiTesto 16"/>
          <p:cNvSpPr txBox="1"/>
          <p:nvPr/>
        </p:nvSpPr>
        <p:spPr>
          <a:xfrm>
            <a:off x="507360" y="3439817"/>
            <a:ext cx="3439929" cy="351774"/>
          </a:xfrm>
          <a:prstGeom prst="rect">
            <a:avLst/>
          </a:prstGeom>
          <a:noFill/>
        </p:spPr>
        <p:txBody>
          <a:bodyPr wrap="none" lIns="74053" tIns="37026" rIns="74053" bIns="37026" rtlCol="0">
            <a:spAutoFit/>
          </a:bodyPr>
          <a:lstStyle/>
          <a:p>
            <a:r>
              <a:rPr lang="it-IT" dirty="0"/>
              <a:t> </a:t>
            </a:r>
            <a:r>
              <a:rPr lang="en-US" b="1" dirty="0">
                <a:solidFill>
                  <a:srgbClr val="800000"/>
                </a:solidFill>
                <a:latin typeface="+mn-lt"/>
              </a:rPr>
              <a:t>To be compared with N(1440)1/2</a:t>
            </a:r>
            <a:r>
              <a:rPr lang="en-US" b="1" baseline="30000" dirty="0">
                <a:solidFill>
                  <a:srgbClr val="800000"/>
                </a:solidFill>
                <a:latin typeface="+mn-lt"/>
              </a:rPr>
              <a:t>+</a:t>
            </a:r>
            <a:r>
              <a:rPr lang="en-US" b="1" dirty="0">
                <a:solidFill>
                  <a:srgbClr val="800000"/>
                </a:solidFill>
                <a:latin typeface="+mn-lt"/>
              </a:rPr>
              <a:t> </a:t>
            </a:r>
          </a:p>
        </p:txBody>
      </p:sp>
      <p:cxnSp>
        <p:nvCxnSpPr>
          <p:cNvPr id="23" name="Connettore 2 22"/>
          <p:cNvCxnSpPr/>
          <p:nvPr/>
        </p:nvCxnSpPr>
        <p:spPr bwMode="auto">
          <a:xfrm>
            <a:off x="2568202" y="1649944"/>
            <a:ext cx="887878" cy="0"/>
          </a:xfrm>
          <a:prstGeom prst="straightConnector1">
            <a:avLst/>
          </a:prstGeom>
          <a:solidFill>
            <a:schemeClr val="accent1"/>
          </a:solidFill>
          <a:ln w="28575" cap="flat" cmpd="sng" algn="ctr">
            <a:solidFill>
              <a:srgbClr val="800000"/>
            </a:solidFill>
            <a:prstDash val="solid"/>
            <a:round/>
            <a:headEnd type="none" w="med" len="med"/>
            <a:tailEnd type="arrow"/>
          </a:ln>
          <a:effectLst>
            <a:outerShdw blurRad="63500" dist="38099" dir="2700000" algn="ctr" rotWithShape="0">
              <a:schemeClr val="bg2">
                <a:alpha val="74998"/>
              </a:schemeClr>
            </a:outerShdw>
          </a:effectLst>
        </p:spPr>
      </p:cxnSp>
      <p:graphicFrame>
        <p:nvGraphicFramePr>
          <p:cNvPr id="24" name="Tabella 23"/>
          <p:cNvGraphicFramePr>
            <a:graphicFrameLocks noGrp="1"/>
          </p:cNvGraphicFramePr>
          <p:nvPr>
            <p:extLst>
              <p:ext uri="{D42A27DB-BD31-4B8C-83A1-F6EECF244321}">
                <p14:modId xmlns:p14="http://schemas.microsoft.com/office/powerpoint/2010/main" val="3088068096"/>
              </p:ext>
            </p:extLst>
          </p:nvPr>
        </p:nvGraphicFramePr>
        <p:xfrm>
          <a:off x="63421" y="2673876"/>
          <a:ext cx="4571999" cy="746904"/>
        </p:xfrm>
        <a:graphic>
          <a:graphicData uri="http://schemas.openxmlformats.org/drawingml/2006/table">
            <a:tbl>
              <a:tblPr firstRow="1" bandRow="1">
                <a:tableStyleId>{5C22544A-7EE6-4342-B048-85BDC9FD1C3A}</a:tableStyleId>
              </a:tblPr>
              <a:tblGrid>
                <a:gridCol w="1844945">
                  <a:extLst>
                    <a:ext uri="{9D8B030D-6E8A-4147-A177-3AD203B41FA5}">
                      <a16:colId xmlns:a16="http://schemas.microsoft.com/office/drawing/2014/main" val="20000"/>
                    </a:ext>
                  </a:extLst>
                </a:gridCol>
                <a:gridCol w="887878">
                  <a:extLst>
                    <a:ext uri="{9D8B030D-6E8A-4147-A177-3AD203B41FA5}">
                      <a16:colId xmlns:a16="http://schemas.microsoft.com/office/drawing/2014/main" val="20001"/>
                    </a:ext>
                  </a:extLst>
                </a:gridCol>
                <a:gridCol w="951298">
                  <a:extLst>
                    <a:ext uri="{9D8B030D-6E8A-4147-A177-3AD203B41FA5}">
                      <a16:colId xmlns:a16="http://schemas.microsoft.com/office/drawing/2014/main" val="20002"/>
                    </a:ext>
                  </a:extLst>
                </a:gridCol>
                <a:gridCol w="887878">
                  <a:extLst>
                    <a:ext uri="{9D8B030D-6E8A-4147-A177-3AD203B41FA5}">
                      <a16:colId xmlns:a16="http://schemas.microsoft.com/office/drawing/2014/main" val="20003"/>
                    </a:ext>
                  </a:extLst>
                </a:gridCol>
              </a:tblGrid>
              <a:tr h="270582">
                <a:tc>
                  <a:txBody>
                    <a:bodyPr/>
                    <a:lstStyle/>
                    <a:p>
                      <a:pPr algn="ctr"/>
                      <a:r>
                        <a:rPr lang="it-IT" sz="1300" dirty="0">
                          <a:solidFill>
                            <a:schemeClr val="bg1"/>
                          </a:solidFill>
                        </a:rPr>
                        <a:t>Q</a:t>
                      </a:r>
                      <a:r>
                        <a:rPr lang="it-IT" sz="1300" baseline="30000" dirty="0">
                          <a:solidFill>
                            <a:schemeClr val="bg1"/>
                          </a:solidFill>
                        </a:rPr>
                        <a:t>2</a:t>
                      </a:r>
                      <a:r>
                        <a:rPr lang="it-IT" sz="1300" baseline="0" dirty="0">
                          <a:solidFill>
                            <a:schemeClr val="bg1"/>
                          </a:solidFill>
                        </a:rPr>
                        <a:t> (GeV</a:t>
                      </a:r>
                      <a:r>
                        <a:rPr lang="it-IT" sz="1300" baseline="30000" dirty="0">
                          <a:solidFill>
                            <a:schemeClr val="bg1"/>
                          </a:solidFill>
                        </a:rPr>
                        <a:t>2</a:t>
                      </a:r>
                      <a:r>
                        <a:rPr lang="it-IT" sz="1300" baseline="0" dirty="0">
                          <a:solidFill>
                            <a:schemeClr val="bg1"/>
                          </a:solidFill>
                        </a:rPr>
                        <a:t>)</a:t>
                      </a:r>
                      <a:endParaRPr lang="it-IT" sz="1300" dirty="0">
                        <a:solidFill>
                          <a:schemeClr val="bg1"/>
                        </a:solidFill>
                      </a:endParaRPr>
                    </a:p>
                  </a:txBody>
                  <a:tcPr marL="80534" marR="80534" marT="32421" marB="32421"/>
                </a:tc>
                <a:tc>
                  <a:txBody>
                    <a:bodyPr/>
                    <a:lstStyle/>
                    <a:p>
                      <a:pPr algn="ctr"/>
                      <a:r>
                        <a:rPr lang="it-IT" sz="1300" dirty="0">
                          <a:solidFill>
                            <a:schemeClr val="bg1"/>
                          </a:solidFill>
                        </a:rPr>
                        <a:t>0.</a:t>
                      </a:r>
                    </a:p>
                  </a:txBody>
                  <a:tcPr marL="80534" marR="80534" marT="32421" marB="32421"/>
                </a:tc>
                <a:tc>
                  <a:txBody>
                    <a:bodyPr/>
                    <a:lstStyle/>
                    <a:p>
                      <a:pPr algn="ctr"/>
                      <a:r>
                        <a:rPr lang="it-IT" sz="1300" dirty="0">
                          <a:solidFill>
                            <a:schemeClr val="bg1"/>
                          </a:solidFill>
                        </a:rPr>
                        <a:t>0.65</a:t>
                      </a:r>
                    </a:p>
                  </a:txBody>
                  <a:tcPr marL="80534" marR="80534" marT="32421" marB="32421"/>
                </a:tc>
                <a:tc>
                  <a:txBody>
                    <a:bodyPr/>
                    <a:lstStyle/>
                    <a:p>
                      <a:pPr algn="ctr"/>
                      <a:r>
                        <a:rPr lang="it-IT" sz="1300" dirty="0">
                          <a:solidFill>
                            <a:schemeClr val="bg1"/>
                          </a:solidFill>
                        </a:rPr>
                        <a:t>1.3</a:t>
                      </a:r>
                    </a:p>
                  </a:txBody>
                  <a:tcPr marL="80534" marR="80534" marT="32421" marB="32421"/>
                </a:tc>
                <a:extLst>
                  <a:ext uri="{0D108BD9-81ED-4DB2-BD59-A6C34878D82A}">
                    <a16:rowId xmlns:a16="http://schemas.microsoft.com/office/drawing/2014/main" val="10000"/>
                  </a:ext>
                </a:extLst>
              </a:tr>
              <a:tr h="476322">
                <a:tc>
                  <a:txBody>
                    <a:bodyPr/>
                    <a:lstStyle/>
                    <a:p>
                      <a:r>
                        <a:rPr lang="it-IT" sz="1300" dirty="0"/>
                        <a:t>A</a:t>
                      </a:r>
                      <a:r>
                        <a:rPr lang="it-IT" sz="1300" baseline="-25000" dirty="0"/>
                        <a:t>1/3</a:t>
                      </a:r>
                      <a:r>
                        <a:rPr lang="it-IT" sz="1300" baseline="0" dirty="0"/>
                        <a:t> x 10</a:t>
                      </a:r>
                      <a:r>
                        <a:rPr lang="it-IT" sz="1300" baseline="30000" dirty="0"/>
                        <a:t>-3</a:t>
                      </a:r>
                      <a:r>
                        <a:rPr lang="it-IT" sz="1300" baseline="0" dirty="0"/>
                        <a:t>(GeV</a:t>
                      </a:r>
                      <a:r>
                        <a:rPr lang="it-IT" sz="1300" baseline="30000" dirty="0"/>
                        <a:t>-1/2</a:t>
                      </a:r>
                      <a:r>
                        <a:rPr lang="it-IT" sz="1300" baseline="0" dirty="0"/>
                        <a:t>)</a:t>
                      </a:r>
                      <a:endParaRPr lang="it-IT" sz="1300" dirty="0"/>
                    </a:p>
                  </a:txBody>
                  <a:tcPr marL="80534" marR="80534" marT="32421" marB="32421"/>
                </a:tc>
                <a:tc>
                  <a:txBody>
                    <a:bodyPr/>
                    <a:lstStyle/>
                    <a:p>
                      <a:pPr algn="ctr"/>
                      <a:r>
                        <a:rPr lang="it-IT" sz="1300" dirty="0"/>
                        <a:t>22</a:t>
                      </a:r>
                    </a:p>
                  </a:txBody>
                  <a:tcPr marL="80534" marR="80534" marT="32421" marB="32421"/>
                </a:tc>
                <a:tc>
                  <a:txBody>
                    <a:bodyPr/>
                    <a:lstStyle/>
                    <a:p>
                      <a:pPr algn="ctr"/>
                      <a:r>
                        <a:rPr lang="it-IT" sz="1300" dirty="0"/>
                        <a:t>20</a:t>
                      </a:r>
                    </a:p>
                  </a:txBody>
                  <a:tcPr marL="80534" marR="80534" marT="32421" marB="32421"/>
                </a:tc>
                <a:tc>
                  <a:txBody>
                    <a:bodyPr/>
                    <a:lstStyle/>
                    <a:p>
                      <a:pPr algn="ctr"/>
                      <a:r>
                        <a:rPr lang="it-IT" sz="1300" dirty="0"/>
                        <a:t>11</a:t>
                      </a:r>
                    </a:p>
                  </a:txBody>
                  <a:tcPr marL="80534" marR="80534" marT="32421" marB="32421"/>
                </a:tc>
                <a:extLst>
                  <a:ext uri="{0D108BD9-81ED-4DB2-BD59-A6C34878D82A}">
                    <a16:rowId xmlns:a16="http://schemas.microsoft.com/office/drawing/2014/main" val="10001"/>
                  </a:ext>
                </a:extLst>
              </a:tr>
            </a:tbl>
          </a:graphicData>
        </a:graphic>
      </p:graphicFrame>
      <p:graphicFrame>
        <p:nvGraphicFramePr>
          <p:cNvPr id="25" name="Tabella 24"/>
          <p:cNvGraphicFramePr>
            <a:graphicFrameLocks noGrp="1"/>
          </p:cNvGraphicFramePr>
          <p:nvPr>
            <p:extLst>
              <p:ext uri="{D42A27DB-BD31-4B8C-83A1-F6EECF244321}">
                <p14:modId xmlns:p14="http://schemas.microsoft.com/office/powerpoint/2010/main" val="1229779045"/>
              </p:ext>
            </p:extLst>
          </p:nvPr>
        </p:nvGraphicFramePr>
        <p:xfrm>
          <a:off x="4825680" y="2722430"/>
          <a:ext cx="4189558" cy="1764390"/>
        </p:xfrm>
        <a:graphic>
          <a:graphicData uri="http://schemas.openxmlformats.org/drawingml/2006/table">
            <a:tbl>
              <a:tblPr firstRow="1" bandRow="1">
                <a:tableStyleId>{5C22544A-7EE6-4342-B048-85BDC9FD1C3A}</a:tableStyleId>
              </a:tblPr>
              <a:tblGrid>
                <a:gridCol w="1462503">
                  <a:extLst>
                    <a:ext uri="{9D8B030D-6E8A-4147-A177-3AD203B41FA5}">
                      <a16:colId xmlns:a16="http://schemas.microsoft.com/office/drawing/2014/main" val="20000"/>
                    </a:ext>
                  </a:extLst>
                </a:gridCol>
                <a:gridCol w="570779">
                  <a:extLst>
                    <a:ext uri="{9D8B030D-6E8A-4147-A177-3AD203B41FA5}">
                      <a16:colId xmlns:a16="http://schemas.microsoft.com/office/drawing/2014/main" val="20001"/>
                    </a:ext>
                  </a:extLst>
                </a:gridCol>
                <a:gridCol w="507359">
                  <a:extLst>
                    <a:ext uri="{9D8B030D-6E8A-4147-A177-3AD203B41FA5}">
                      <a16:colId xmlns:a16="http://schemas.microsoft.com/office/drawing/2014/main" val="20002"/>
                    </a:ext>
                  </a:extLst>
                </a:gridCol>
                <a:gridCol w="570779">
                  <a:extLst>
                    <a:ext uri="{9D8B030D-6E8A-4147-A177-3AD203B41FA5}">
                      <a16:colId xmlns:a16="http://schemas.microsoft.com/office/drawing/2014/main" val="20003"/>
                    </a:ext>
                  </a:extLst>
                </a:gridCol>
                <a:gridCol w="507359">
                  <a:extLst>
                    <a:ext uri="{9D8B030D-6E8A-4147-A177-3AD203B41FA5}">
                      <a16:colId xmlns:a16="http://schemas.microsoft.com/office/drawing/2014/main" val="20004"/>
                    </a:ext>
                  </a:extLst>
                </a:gridCol>
                <a:gridCol w="570779">
                  <a:extLst>
                    <a:ext uri="{9D8B030D-6E8A-4147-A177-3AD203B41FA5}">
                      <a16:colId xmlns:a16="http://schemas.microsoft.com/office/drawing/2014/main" val="20005"/>
                    </a:ext>
                  </a:extLst>
                </a:gridCol>
              </a:tblGrid>
              <a:tr h="476322">
                <a:tc>
                  <a:txBody>
                    <a:bodyPr/>
                    <a:lstStyle/>
                    <a:p>
                      <a:pPr marL="0" marR="0" indent="0" algn="l" defTabSz="466198" rtl="0" eaLnBrk="1" fontAlgn="auto" latinLnBrk="0" hangingPunct="1">
                        <a:lnSpc>
                          <a:spcPct val="100000"/>
                        </a:lnSpc>
                        <a:spcBef>
                          <a:spcPts val="0"/>
                        </a:spcBef>
                        <a:spcAft>
                          <a:spcPts val="0"/>
                        </a:spcAft>
                        <a:buClrTx/>
                        <a:buSzTx/>
                        <a:buFontTx/>
                        <a:buNone/>
                        <a:tabLst/>
                        <a:defRPr/>
                      </a:pPr>
                      <a:r>
                        <a:rPr lang="it-IT" sz="1300" dirty="0">
                          <a:solidFill>
                            <a:schemeClr val="bg1"/>
                          </a:solidFill>
                        </a:rPr>
                        <a:t>Q</a:t>
                      </a:r>
                      <a:r>
                        <a:rPr lang="it-IT" sz="1300" baseline="30000" dirty="0">
                          <a:solidFill>
                            <a:schemeClr val="bg1"/>
                          </a:solidFill>
                        </a:rPr>
                        <a:t>2</a:t>
                      </a:r>
                      <a:r>
                        <a:rPr lang="it-IT" sz="1300" baseline="0" dirty="0">
                          <a:solidFill>
                            <a:schemeClr val="bg1"/>
                          </a:solidFill>
                        </a:rPr>
                        <a:t> (GeV</a:t>
                      </a:r>
                      <a:r>
                        <a:rPr lang="it-IT" sz="1300" baseline="30000" dirty="0">
                          <a:solidFill>
                            <a:schemeClr val="bg1"/>
                          </a:solidFill>
                        </a:rPr>
                        <a:t>2</a:t>
                      </a:r>
                      <a:r>
                        <a:rPr lang="it-IT" sz="1300" baseline="0" dirty="0">
                          <a:solidFill>
                            <a:schemeClr val="bg1"/>
                          </a:solidFill>
                        </a:rPr>
                        <a:t>)</a:t>
                      </a:r>
                      <a:endParaRPr lang="it-IT" sz="1300" dirty="0">
                        <a:solidFill>
                          <a:schemeClr val="bg1"/>
                        </a:solidFill>
                      </a:endParaRPr>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it-IT" sz="1300" dirty="0">
                          <a:solidFill>
                            <a:schemeClr val="bg1"/>
                          </a:solidFill>
                        </a:rPr>
                        <a:t>J</a:t>
                      </a:r>
                      <a:r>
                        <a:rPr lang="it-IT" sz="1300" baseline="-25000" dirty="0">
                          <a:solidFill>
                            <a:schemeClr val="bg1"/>
                          </a:solidFill>
                        </a:rPr>
                        <a:t>R</a:t>
                      </a:r>
                      <a:r>
                        <a:rPr lang="it-IT" sz="1300" baseline="0" dirty="0">
                          <a:solidFill>
                            <a:schemeClr val="bg1"/>
                          </a:solidFill>
                        </a:rPr>
                        <a:t> = 1/2</a:t>
                      </a:r>
                      <a:endParaRPr lang="it-IT" sz="1300" dirty="0">
                        <a:solidFill>
                          <a:schemeClr val="bg1"/>
                        </a:solidFill>
                      </a:endParaRPr>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it-IT" dirty="0"/>
                    </a:p>
                  </a:txBody>
                  <a:tcPr/>
                </a:tc>
                <a:tc gridSpan="3">
                  <a:txBody>
                    <a:bodyPr/>
                    <a:lstStyle/>
                    <a:p>
                      <a:pPr marL="0" marR="0" indent="0" algn="ctr" defTabSz="466198" rtl="0" eaLnBrk="1" fontAlgn="auto" latinLnBrk="0" hangingPunct="1">
                        <a:lnSpc>
                          <a:spcPct val="100000"/>
                        </a:lnSpc>
                        <a:spcBef>
                          <a:spcPts val="0"/>
                        </a:spcBef>
                        <a:spcAft>
                          <a:spcPts val="0"/>
                        </a:spcAft>
                        <a:buClrTx/>
                        <a:buSzTx/>
                        <a:buFontTx/>
                        <a:buNone/>
                        <a:tabLst/>
                        <a:defRPr/>
                      </a:pPr>
                      <a:r>
                        <a:rPr lang="it-IT" sz="1300" dirty="0">
                          <a:solidFill>
                            <a:schemeClr val="bg1"/>
                          </a:solidFill>
                        </a:rPr>
                        <a:t>J</a:t>
                      </a:r>
                      <a:r>
                        <a:rPr lang="it-IT" sz="1300" baseline="-25000" dirty="0">
                          <a:solidFill>
                            <a:schemeClr val="bg1"/>
                          </a:solidFill>
                        </a:rPr>
                        <a:t>R</a:t>
                      </a:r>
                      <a:r>
                        <a:rPr lang="it-IT" sz="1300" baseline="0" dirty="0">
                          <a:solidFill>
                            <a:schemeClr val="bg1"/>
                          </a:solidFill>
                        </a:rPr>
                        <a:t> = 3/2</a:t>
                      </a:r>
                      <a:endParaRPr lang="it-IT" sz="1300" dirty="0">
                        <a:solidFill>
                          <a:schemeClr val="bg1"/>
                        </a:solidFill>
                      </a:endParaRPr>
                    </a:p>
                    <a:p>
                      <a:endParaRPr lang="it-IT" sz="1300" dirty="0">
                        <a:solidFill>
                          <a:schemeClr val="bg1"/>
                        </a:solidFill>
                      </a:endParaRPr>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it-IT" dirty="0"/>
                    </a:p>
                  </a:txBody>
                  <a:tcPr/>
                </a:tc>
                <a:tc hMerge="1">
                  <a:txBody>
                    <a:bodyPr/>
                    <a:lstStyle/>
                    <a:p>
                      <a:endParaRPr lang="it-IT" dirty="0"/>
                    </a:p>
                  </a:txBody>
                  <a:tcPr/>
                </a:tc>
                <a:extLst>
                  <a:ext uri="{0D108BD9-81ED-4DB2-BD59-A6C34878D82A}">
                    <a16:rowId xmlns:a16="http://schemas.microsoft.com/office/drawing/2014/main" val="10000"/>
                  </a:ext>
                </a:extLst>
              </a:tr>
              <a:tr h="476322">
                <a:tc>
                  <a:txBody>
                    <a:bodyPr/>
                    <a:lstStyle/>
                    <a:p>
                      <a:r>
                        <a:rPr lang="it-IT" sz="1300" dirty="0"/>
                        <a:t>X 10</a:t>
                      </a:r>
                      <a:r>
                        <a:rPr lang="it-IT" sz="1300" baseline="30000" dirty="0"/>
                        <a:t>-3 </a:t>
                      </a:r>
                      <a:r>
                        <a:rPr lang="it-IT" sz="1300" baseline="0" dirty="0"/>
                        <a:t>(GeV</a:t>
                      </a:r>
                      <a:r>
                        <a:rPr lang="it-IT" sz="1300" baseline="30000" dirty="0"/>
                        <a:t>-1/2</a:t>
                      </a:r>
                      <a:r>
                        <a:rPr lang="it-IT" sz="1300" baseline="0" dirty="0"/>
                        <a:t>)</a:t>
                      </a:r>
                      <a:endParaRPr lang="it-IT" sz="1300" dirty="0"/>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300" dirty="0"/>
                        <a:t>A</a:t>
                      </a:r>
                      <a:r>
                        <a:rPr lang="it-IT" sz="1300" baseline="-25000" dirty="0"/>
                        <a:t>1/2</a:t>
                      </a:r>
                      <a:endParaRPr lang="it-IT" sz="1300" dirty="0"/>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300" dirty="0"/>
                        <a:t>S</a:t>
                      </a:r>
                      <a:r>
                        <a:rPr lang="it-IT" sz="1300" baseline="-25000" dirty="0"/>
                        <a:t>1/2</a:t>
                      </a:r>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466198" rtl="0" eaLnBrk="1" fontAlgn="auto" latinLnBrk="0" hangingPunct="1">
                        <a:lnSpc>
                          <a:spcPct val="100000"/>
                        </a:lnSpc>
                        <a:spcBef>
                          <a:spcPts val="0"/>
                        </a:spcBef>
                        <a:spcAft>
                          <a:spcPts val="0"/>
                        </a:spcAft>
                        <a:buClrTx/>
                        <a:buSzTx/>
                        <a:buFontTx/>
                        <a:buNone/>
                        <a:tabLst/>
                        <a:defRPr/>
                      </a:pPr>
                      <a:r>
                        <a:rPr lang="it-IT" sz="1300" dirty="0"/>
                        <a:t>A</a:t>
                      </a:r>
                      <a:r>
                        <a:rPr lang="it-IT" sz="1300" baseline="-25000" dirty="0"/>
                        <a:t>1/2</a:t>
                      </a:r>
                      <a:endParaRPr lang="it-IT" sz="1300" dirty="0"/>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466198" rtl="0" eaLnBrk="1" fontAlgn="auto" latinLnBrk="0" hangingPunct="1">
                        <a:lnSpc>
                          <a:spcPct val="100000"/>
                        </a:lnSpc>
                        <a:spcBef>
                          <a:spcPts val="0"/>
                        </a:spcBef>
                        <a:spcAft>
                          <a:spcPts val="0"/>
                        </a:spcAft>
                        <a:buClrTx/>
                        <a:buSzTx/>
                        <a:buFontTx/>
                        <a:buNone/>
                        <a:tabLst/>
                        <a:defRPr/>
                      </a:pPr>
                      <a:r>
                        <a:rPr lang="it-IT" sz="1300" dirty="0"/>
                        <a:t>A</a:t>
                      </a:r>
                      <a:r>
                        <a:rPr lang="it-IT" sz="1300" baseline="-25000" dirty="0"/>
                        <a:t>3/2</a:t>
                      </a:r>
                      <a:endParaRPr lang="it-IT" sz="1300" dirty="0"/>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466198" rtl="0" eaLnBrk="1" fontAlgn="auto" latinLnBrk="0" hangingPunct="1">
                        <a:lnSpc>
                          <a:spcPct val="100000"/>
                        </a:lnSpc>
                        <a:spcBef>
                          <a:spcPts val="0"/>
                        </a:spcBef>
                        <a:spcAft>
                          <a:spcPts val="0"/>
                        </a:spcAft>
                        <a:buClrTx/>
                        <a:buSzTx/>
                        <a:buFontTx/>
                        <a:buNone/>
                        <a:tabLst/>
                        <a:defRPr/>
                      </a:pPr>
                      <a:r>
                        <a:rPr lang="it-IT" sz="1300" dirty="0"/>
                        <a:t>S</a:t>
                      </a:r>
                      <a:r>
                        <a:rPr lang="it-IT" sz="1300" baseline="-25000" dirty="0"/>
                        <a:t>1/2</a:t>
                      </a:r>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70582">
                <a:tc>
                  <a:txBody>
                    <a:bodyPr/>
                    <a:lstStyle/>
                    <a:p>
                      <a:pPr algn="ctr"/>
                      <a:r>
                        <a:rPr lang="it-IT" sz="1300" dirty="0"/>
                        <a:t>0.1</a:t>
                      </a:r>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300" dirty="0"/>
                        <a:t>9.5</a:t>
                      </a:r>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300" dirty="0"/>
                        <a:t>9.5</a:t>
                      </a:r>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300" dirty="0"/>
                        <a:t>13</a:t>
                      </a:r>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300" dirty="0"/>
                        <a:t>8.5</a:t>
                      </a:r>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300" dirty="0"/>
                        <a:t>8.5</a:t>
                      </a:r>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270582">
                <a:tc>
                  <a:txBody>
                    <a:bodyPr/>
                    <a:lstStyle/>
                    <a:p>
                      <a:pPr algn="ctr"/>
                      <a:r>
                        <a:rPr lang="it-IT" sz="1300" dirty="0"/>
                        <a:t>0.5</a:t>
                      </a:r>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300" dirty="0"/>
                        <a:t>14</a:t>
                      </a:r>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300" dirty="0"/>
                        <a:t>16</a:t>
                      </a:r>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300" dirty="0"/>
                        <a:t>15</a:t>
                      </a:r>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300" dirty="0"/>
                        <a:t>15</a:t>
                      </a:r>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300" dirty="0"/>
                        <a:t>10</a:t>
                      </a:r>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270582">
                <a:tc>
                  <a:txBody>
                    <a:bodyPr/>
                    <a:lstStyle/>
                    <a:p>
                      <a:pPr algn="ctr"/>
                      <a:r>
                        <a:rPr lang="it-IT" sz="1300" dirty="0"/>
                        <a:t>1.0</a:t>
                      </a:r>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300" dirty="0"/>
                        <a:t>13</a:t>
                      </a:r>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300" dirty="0"/>
                        <a:t>19</a:t>
                      </a:r>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300" dirty="0"/>
                        <a:t>14</a:t>
                      </a:r>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300" dirty="0"/>
                        <a:t>14</a:t>
                      </a:r>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it-IT" sz="1300" dirty="0"/>
                        <a:t>7.5</a:t>
                      </a:r>
                    </a:p>
                  </a:txBody>
                  <a:tcPr marL="80534" marR="80534" marT="32421" marB="32421">
                    <a:lnL w="38100" cap="flat" cmpd="sng" algn="ctr">
                      <a:solidFill>
                        <a:srgbClr val="FFFFFF"/>
                      </a:solidFill>
                      <a:prstDash val="solid"/>
                      <a:round/>
                      <a:headEnd type="none" w="med" len="med"/>
                      <a:tailEnd type="none" w="med" len="med"/>
                    </a:lnL>
                    <a:lnR w="381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graphicFrame>
        <p:nvGraphicFramePr>
          <p:cNvPr id="33" name="Tabella 32"/>
          <p:cNvGraphicFramePr>
            <a:graphicFrameLocks noGrp="1"/>
          </p:cNvGraphicFramePr>
          <p:nvPr>
            <p:extLst>
              <p:ext uri="{D42A27DB-BD31-4B8C-83A1-F6EECF244321}">
                <p14:modId xmlns:p14="http://schemas.microsoft.com/office/powerpoint/2010/main" val="2704492987"/>
              </p:ext>
            </p:extLst>
          </p:nvPr>
        </p:nvGraphicFramePr>
        <p:xfrm>
          <a:off x="63421" y="3848319"/>
          <a:ext cx="4571999" cy="746904"/>
        </p:xfrm>
        <a:graphic>
          <a:graphicData uri="http://schemas.openxmlformats.org/drawingml/2006/table">
            <a:tbl>
              <a:tblPr firstRow="1" bandRow="1">
                <a:tableStyleId>{5C22544A-7EE6-4342-B048-85BDC9FD1C3A}</a:tableStyleId>
              </a:tblPr>
              <a:tblGrid>
                <a:gridCol w="1844945">
                  <a:extLst>
                    <a:ext uri="{9D8B030D-6E8A-4147-A177-3AD203B41FA5}">
                      <a16:colId xmlns:a16="http://schemas.microsoft.com/office/drawing/2014/main" val="20000"/>
                    </a:ext>
                  </a:extLst>
                </a:gridCol>
                <a:gridCol w="887878">
                  <a:extLst>
                    <a:ext uri="{9D8B030D-6E8A-4147-A177-3AD203B41FA5}">
                      <a16:colId xmlns:a16="http://schemas.microsoft.com/office/drawing/2014/main" val="20001"/>
                    </a:ext>
                  </a:extLst>
                </a:gridCol>
                <a:gridCol w="951298">
                  <a:extLst>
                    <a:ext uri="{9D8B030D-6E8A-4147-A177-3AD203B41FA5}">
                      <a16:colId xmlns:a16="http://schemas.microsoft.com/office/drawing/2014/main" val="20002"/>
                    </a:ext>
                  </a:extLst>
                </a:gridCol>
                <a:gridCol w="887878">
                  <a:extLst>
                    <a:ext uri="{9D8B030D-6E8A-4147-A177-3AD203B41FA5}">
                      <a16:colId xmlns:a16="http://schemas.microsoft.com/office/drawing/2014/main" val="20003"/>
                    </a:ext>
                  </a:extLst>
                </a:gridCol>
              </a:tblGrid>
              <a:tr h="270582">
                <a:tc>
                  <a:txBody>
                    <a:bodyPr/>
                    <a:lstStyle/>
                    <a:p>
                      <a:pPr algn="ctr"/>
                      <a:r>
                        <a:rPr lang="it-IT" sz="1300" dirty="0">
                          <a:solidFill>
                            <a:schemeClr val="bg1"/>
                          </a:solidFill>
                        </a:rPr>
                        <a:t>Q</a:t>
                      </a:r>
                      <a:r>
                        <a:rPr lang="it-IT" sz="1300" baseline="30000" dirty="0">
                          <a:solidFill>
                            <a:schemeClr val="bg1"/>
                          </a:solidFill>
                        </a:rPr>
                        <a:t>2</a:t>
                      </a:r>
                      <a:r>
                        <a:rPr lang="it-IT" sz="1300" baseline="0" dirty="0">
                          <a:solidFill>
                            <a:schemeClr val="bg1"/>
                          </a:solidFill>
                        </a:rPr>
                        <a:t> (GeV</a:t>
                      </a:r>
                      <a:r>
                        <a:rPr lang="it-IT" sz="1300" baseline="30000" dirty="0">
                          <a:solidFill>
                            <a:schemeClr val="bg1"/>
                          </a:solidFill>
                        </a:rPr>
                        <a:t>2</a:t>
                      </a:r>
                      <a:r>
                        <a:rPr lang="it-IT" sz="1300" baseline="0" dirty="0">
                          <a:solidFill>
                            <a:schemeClr val="bg1"/>
                          </a:solidFill>
                        </a:rPr>
                        <a:t>)</a:t>
                      </a:r>
                      <a:endParaRPr lang="it-IT" sz="1300" dirty="0">
                        <a:solidFill>
                          <a:schemeClr val="bg1"/>
                        </a:solidFill>
                      </a:endParaRPr>
                    </a:p>
                  </a:txBody>
                  <a:tcPr marL="80534" marR="80534" marT="32421" marB="32421"/>
                </a:tc>
                <a:tc>
                  <a:txBody>
                    <a:bodyPr/>
                    <a:lstStyle/>
                    <a:p>
                      <a:pPr algn="ctr"/>
                      <a:r>
                        <a:rPr lang="it-IT" sz="1300" dirty="0">
                          <a:solidFill>
                            <a:schemeClr val="bg1"/>
                          </a:solidFill>
                        </a:rPr>
                        <a:t>0.</a:t>
                      </a:r>
                    </a:p>
                  </a:txBody>
                  <a:tcPr marL="80534" marR="80534" marT="32421" marB="32421"/>
                </a:tc>
                <a:tc>
                  <a:txBody>
                    <a:bodyPr/>
                    <a:lstStyle/>
                    <a:p>
                      <a:pPr algn="ctr"/>
                      <a:r>
                        <a:rPr lang="it-IT" sz="1300" dirty="0">
                          <a:solidFill>
                            <a:schemeClr val="bg1"/>
                          </a:solidFill>
                        </a:rPr>
                        <a:t>0.65</a:t>
                      </a:r>
                    </a:p>
                  </a:txBody>
                  <a:tcPr marL="80534" marR="80534" marT="32421" marB="32421"/>
                </a:tc>
                <a:tc>
                  <a:txBody>
                    <a:bodyPr/>
                    <a:lstStyle/>
                    <a:p>
                      <a:pPr algn="ctr"/>
                      <a:r>
                        <a:rPr lang="it-IT" sz="1300" dirty="0">
                          <a:solidFill>
                            <a:schemeClr val="bg1"/>
                          </a:solidFill>
                        </a:rPr>
                        <a:t>1.3</a:t>
                      </a:r>
                    </a:p>
                  </a:txBody>
                  <a:tcPr marL="80534" marR="80534" marT="32421" marB="32421"/>
                </a:tc>
                <a:extLst>
                  <a:ext uri="{0D108BD9-81ED-4DB2-BD59-A6C34878D82A}">
                    <a16:rowId xmlns:a16="http://schemas.microsoft.com/office/drawing/2014/main" val="10000"/>
                  </a:ext>
                </a:extLst>
              </a:tr>
              <a:tr h="476322">
                <a:tc>
                  <a:txBody>
                    <a:bodyPr/>
                    <a:lstStyle/>
                    <a:p>
                      <a:r>
                        <a:rPr lang="it-IT" sz="1300" dirty="0"/>
                        <a:t>A</a:t>
                      </a:r>
                      <a:r>
                        <a:rPr lang="it-IT" sz="1300" baseline="-25000" dirty="0"/>
                        <a:t>1/3</a:t>
                      </a:r>
                      <a:r>
                        <a:rPr lang="it-IT" sz="1300" baseline="0" dirty="0"/>
                        <a:t> x 10</a:t>
                      </a:r>
                      <a:r>
                        <a:rPr lang="it-IT" sz="1300" baseline="30000" dirty="0"/>
                        <a:t>-3</a:t>
                      </a:r>
                      <a:r>
                        <a:rPr lang="it-IT" sz="1300" baseline="0" dirty="0"/>
                        <a:t>(GeV</a:t>
                      </a:r>
                      <a:r>
                        <a:rPr lang="it-IT" sz="1300" baseline="30000" dirty="0"/>
                        <a:t>-1/2</a:t>
                      </a:r>
                      <a:r>
                        <a:rPr lang="it-IT" sz="1300" baseline="0" dirty="0"/>
                        <a:t>)</a:t>
                      </a:r>
                      <a:endParaRPr lang="it-IT" sz="1300" dirty="0"/>
                    </a:p>
                  </a:txBody>
                  <a:tcPr marL="80534" marR="80534" marT="32421" marB="32421"/>
                </a:tc>
                <a:tc>
                  <a:txBody>
                    <a:bodyPr/>
                    <a:lstStyle/>
                    <a:p>
                      <a:pPr algn="ctr"/>
                      <a:r>
                        <a:rPr lang="it-IT" sz="1300" dirty="0"/>
                        <a:t>-70</a:t>
                      </a:r>
                    </a:p>
                  </a:txBody>
                  <a:tcPr marL="80534" marR="80534" marT="32421" marB="32421"/>
                </a:tc>
                <a:tc>
                  <a:txBody>
                    <a:bodyPr/>
                    <a:lstStyle/>
                    <a:p>
                      <a:pPr algn="ctr"/>
                      <a:r>
                        <a:rPr lang="it-IT" sz="1300" dirty="0"/>
                        <a:t>10</a:t>
                      </a:r>
                    </a:p>
                  </a:txBody>
                  <a:tcPr marL="80534" marR="80534" marT="32421" marB="32421"/>
                </a:tc>
                <a:tc>
                  <a:txBody>
                    <a:bodyPr/>
                    <a:lstStyle/>
                    <a:p>
                      <a:pPr algn="ctr"/>
                      <a:r>
                        <a:rPr lang="it-IT" sz="1300" dirty="0"/>
                        <a:t>30</a:t>
                      </a:r>
                    </a:p>
                  </a:txBody>
                  <a:tcPr marL="80534" marR="80534" marT="32421" marB="32421"/>
                </a:tc>
                <a:extLst>
                  <a:ext uri="{0D108BD9-81ED-4DB2-BD59-A6C34878D82A}">
                    <a16:rowId xmlns:a16="http://schemas.microsoft.com/office/drawing/2014/main" val="10001"/>
                  </a:ext>
                </a:extLst>
              </a:tr>
            </a:tbl>
          </a:graphicData>
        </a:graphic>
      </p:graphicFrame>
      <p:sp>
        <p:nvSpPr>
          <p:cNvPr id="6" name="Segnaposto piè di pagina 5"/>
          <p:cNvSpPr>
            <a:spLocks noGrp="1"/>
          </p:cNvSpPr>
          <p:nvPr>
            <p:ph type="ftr" sz="quarter" idx="11"/>
          </p:nvPr>
        </p:nvSpPr>
        <p:spPr/>
        <p:txBody>
          <a:bodyPr/>
          <a:lstStyle/>
          <a:p>
            <a:r>
              <a:rPr lang="it-IT"/>
              <a:t>NSTAR 2026 -  September 7 - 11  2026  - Annalisa D’Angelo </a:t>
            </a:r>
          </a:p>
        </p:txBody>
      </p:sp>
      <p:sp>
        <p:nvSpPr>
          <p:cNvPr id="4" name="Segnaposto numero diapositiva 3"/>
          <p:cNvSpPr>
            <a:spLocks noGrp="1"/>
          </p:cNvSpPr>
          <p:nvPr>
            <p:ph type="sldNum" sz="quarter" idx="12"/>
          </p:nvPr>
        </p:nvSpPr>
        <p:spPr/>
        <p:txBody>
          <a:bodyPr/>
          <a:lstStyle/>
          <a:p>
            <a:fld id="{E33505E3-9B21-8742-B4DC-5DD2FCC133AE}" type="slidenum">
              <a:rPr lang="it-IT" smtClean="0"/>
              <a:t>28</a:t>
            </a:fld>
            <a:endParaRPr lang="it-IT"/>
          </a:p>
        </p:txBody>
      </p:sp>
      <mc:AlternateContent xmlns:mc="http://schemas.openxmlformats.org/markup-compatibility/2006" xmlns:a14="http://schemas.microsoft.com/office/drawing/2010/main">
        <mc:Choice Requires="a14">
          <p:sp>
            <p:nvSpPr>
              <p:cNvPr id="8" name="CasellaDiTesto 7">
                <a:extLst>
                  <a:ext uri="{FF2B5EF4-FFF2-40B4-BE49-F238E27FC236}">
                    <a16:creationId xmlns:a16="http://schemas.microsoft.com/office/drawing/2014/main" id="{460856D1-C62F-E00B-9207-4D4C84EF32C9}"/>
                  </a:ext>
                </a:extLst>
              </p:cNvPr>
              <p:cNvSpPr txBox="1"/>
              <p:nvPr/>
            </p:nvSpPr>
            <p:spPr>
              <a:xfrm>
                <a:off x="2627336" y="1880546"/>
                <a:ext cx="5005922" cy="72911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i="1" smtClean="0">
                              <a:latin typeface="Cambria Math" panose="02040503050406030204" pitchFamily="18" charset="0"/>
                            </a:rPr>
                          </m:ctrlPr>
                        </m:sSupPr>
                        <m:e>
                          <m:r>
                            <a:rPr lang="en-US" i="1" smtClean="0">
                              <a:latin typeface="Cambria Math" panose="02040503050406030204" pitchFamily="18" charset="0"/>
                              <a:ea typeface="Cambria Math" panose="02040503050406030204" pitchFamily="18" charset="0"/>
                            </a:rPr>
                            <m:t>𝜒</m:t>
                          </m:r>
                        </m:e>
                        <m:sup>
                          <m:r>
                            <a:rPr lang="en-US" b="0" i="1" smtClean="0">
                              <a:latin typeface="Cambria Math" panose="02040503050406030204" pitchFamily="18" charset="0"/>
                            </a:rPr>
                            <m:t>2</m:t>
                          </m:r>
                        </m:sup>
                      </m:sSup>
                      <m:r>
                        <a:rPr lang="en-US" b="0" i="1" smtClean="0">
                          <a:latin typeface="Cambria Math" panose="02040503050406030204" pitchFamily="18" charset="0"/>
                        </a:rPr>
                        <m:t>/</m:t>
                      </m:r>
                      <m:r>
                        <m:rPr>
                          <m:sty m:val="p"/>
                        </m:rPr>
                        <a:rPr lang="en-US" b="0" i="1" smtClean="0">
                          <a:latin typeface="Cambria Math" panose="02040503050406030204" pitchFamily="18" charset="0"/>
                        </a:rPr>
                        <m:t>d</m:t>
                      </m:r>
                      <m:r>
                        <a:rPr lang="en-US" b="0" i="1" smtClean="0">
                          <a:latin typeface="Cambria Math" panose="02040503050406030204" pitchFamily="18" charset="0"/>
                        </a:rPr>
                        <m:t>.</m:t>
                      </m:r>
                      <m:r>
                        <m:rPr>
                          <m:sty m:val="p"/>
                        </m:rPr>
                        <a:rPr lang="en-US" b="0" i="1" smtClean="0">
                          <a:latin typeface="Cambria Math" panose="02040503050406030204" pitchFamily="18" charset="0"/>
                        </a:rPr>
                        <m:t>p</m:t>
                      </m:r>
                      <m:r>
                        <a:rPr lang="en-US" b="0" i="1" smtClean="0">
                          <a:latin typeface="Cambria Math" panose="02040503050406030204" pitchFamily="18" charset="0"/>
                        </a:rPr>
                        <m:t>.</m:t>
                      </m:r>
                      <m:r>
                        <a:rPr lang="en-US" b="0" i="0"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sSub>
                            <m:sSubPr>
                              <m:ctrlPr>
                                <a:rPr lang="en-US" b="0" i="1" smtClean="0">
                                  <a:latin typeface="Cambria Math" panose="02040503050406030204" pitchFamily="18" charset="0"/>
                                </a:rPr>
                              </m:ctrlPr>
                            </m:sSubPr>
                            <m:e>
                              <m:r>
                                <m:rPr>
                                  <m:sty m:val="p"/>
                                </m:rPr>
                                <a:rPr lang="en-US" b="0" i="1" smtClean="0">
                                  <a:latin typeface="Cambria Math" panose="02040503050406030204" pitchFamily="18" charset="0"/>
                                </a:rPr>
                                <m:t>N</m:t>
                              </m:r>
                            </m:e>
                            <m:sub>
                              <m:r>
                                <m:rPr>
                                  <m:sty m:val="p"/>
                                </m:rPr>
                                <a:rPr lang="en-US" b="0" i="1" smtClean="0">
                                  <a:latin typeface="Cambria Math" panose="02040503050406030204" pitchFamily="18" charset="0"/>
                                </a:rPr>
                                <m:t>d</m:t>
                              </m:r>
                              <m:r>
                                <a:rPr lang="en-US" b="0" i="1" smtClean="0">
                                  <a:latin typeface="Cambria Math" panose="02040503050406030204" pitchFamily="18" charset="0"/>
                                </a:rPr>
                                <m:t>.</m:t>
                              </m:r>
                              <m:r>
                                <m:rPr>
                                  <m:sty m:val="p"/>
                                </m:rPr>
                                <a:rPr lang="en-US" b="0" i="1" smtClean="0">
                                  <a:latin typeface="Cambria Math" panose="02040503050406030204" pitchFamily="18" charset="0"/>
                                </a:rPr>
                                <m:t>p</m:t>
                              </m:r>
                              <m:r>
                                <a:rPr lang="en-US" b="0" i="1" smtClean="0">
                                  <a:latin typeface="Cambria Math" panose="02040503050406030204" pitchFamily="18" charset="0"/>
                                </a:rPr>
                                <m:t>.</m:t>
                              </m:r>
                            </m:sub>
                          </m:sSub>
                        </m:den>
                      </m:f>
                      <m:nary>
                        <m:naryPr>
                          <m:chr m:val="∑"/>
                          <m:supHide m:val="on"/>
                          <m:ctrlPr>
                            <a:rPr lang="en-US" b="0" i="1" smtClean="0">
                              <a:latin typeface="Cambria Math" panose="02040503050406030204" pitchFamily="18" charset="0"/>
                            </a:rPr>
                          </m:ctrlPr>
                        </m:naryPr>
                        <m:sub>
                          <m:r>
                            <m:rPr>
                              <m:sty m:val="p"/>
                              <m:brk m:alnAt="7"/>
                            </m:rPr>
                            <a:rPr lang="en-US" b="0" i="1" smtClean="0">
                              <a:latin typeface="Cambria Math" panose="02040503050406030204" pitchFamily="18" charset="0"/>
                            </a:rPr>
                            <m:t>W</m:t>
                          </m:r>
                          <m:r>
                            <a:rPr lang="en-US" b="0" i="1" smtClean="0">
                              <a:latin typeface="Cambria Math" panose="02040503050406030204" pitchFamily="18" charset="0"/>
                            </a:rPr>
                            <m:t>,</m:t>
                          </m:r>
                          <m:r>
                            <m:rPr>
                              <m:sty m:val="p"/>
                            </m:rPr>
                            <a:rPr lang="en-US" b="0" i="1" smtClean="0">
                              <a:latin typeface="Cambria Math" panose="02040503050406030204" pitchFamily="18" charset="0"/>
                            </a:rPr>
                            <m:t>cos</m:t>
                          </m:r>
                          <m:r>
                            <a:rPr lang="en-US" b="0" i="1" smtClean="0">
                              <a:latin typeface="Cambria Math" panose="02040503050406030204" pitchFamily="18" charset="0"/>
                              <a:ea typeface="Cambria Math" panose="02040503050406030204" pitchFamily="18" charset="0"/>
                            </a:rPr>
                            <m:t>𝜃</m:t>
                          </m:r>
                          <m:r>
                            <a:rPr lang="en-US" b="0"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𝜙</m:t>
                          </m:r>
                        </m:sub>
                        <m:sup/>
                        <m:e>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m:rPr>
                                              <m:sty m:val="p"/>
                                            </m:rPr>
                                            <a:rPr lang="en-US" b="0" i="1" smtClean="0">
                                              <a:latin typeface="Cambria Math" panose="02040503050406030204" pitchFamily="18" charset="0"/>
                                            </a:rPr>
                                            <m:t>d</m:t>
                                          </m:r>
                                          <m:r>
                                            <a:rPr lang="en-US" b="0" i="1" smtClean="0">
                                              <a:latin typeface="Cambria Math" panose="02040503050406030204" pitchFamily="18" charset="0"/>
                                              <a:ea typeface="Cambria Math" panose="02040503050406030204" pitchFamily="18" charset="0"/>
                                            </a:rPr>
                                            <m:t>𝜎</m:t>
                                          </m:r>
                                        </m:e>
                                        <m:sub>
                                          <m:r>
                                            <m:rPr>
                                              <m:sty m:val="p"/>
                                            </m:rPr>
                                            <a:rPr lang="en-US" b="0" i="1" smtClean="0">
                                              <a:latin typeface="Cambria Math" panose="02040503050406030204" pitchFamily="18" charset="0"/>
                                            </a:rPr>
                                            <m:t>mod</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m:rPr>
                                              <m:sty m:val="p"/>
                                            </m:rPr>
                                            <a:rPr lang="en-US" i="1">
                                              <a:latin typeface="Cambria Math" panose="02040503050406030204" pitchFamily="18" charset="0"/>
                                            </a:rPr>
                                            <m:t>d</m:t>
                                          </m:r>
                                          <m:r>
                                            <a:rPr lang="en-US" i="1">
                                              <a:latin typeface="Cambria Math" panose="02040503050406030204" pitchFamily="18" charset="0"/>
                                              <a:ea typeface="Cambria Math" panose="02040503050406030204" pitchFamily="18" charset="0"/>
                                            </a:rPr>
                                            <m:t>𝜎</m:t>
                                          </m:r>
                                        </m:e>
                                        <m:sub>
                                          <m:r>
                                            <m:rPr>
                                              <m:sty m:val="p"/>
                                            </m:rPr>
                                            <a:rPr lang="en-US" i="1">
                                              <a:latin typeface="Cambria Math" panose="02040503050406030204" pitchFamily="18" charset="0"/>
                                            </a:rPr>
                                            <m:t>mod</m:t>
                                          </m:r>
                                          <m:r>
                                            <a:rPr lang="en-US" b="0" i="1" smtClean="0">
                                              <a:latin typeface="Cambria Math" panose="02040503050406030204" pitchFamily="18" charset="0"/>
                                            </a:rPr>
                                            <m:t>+</m:t>
                                          </m:r>
                                          <m:r>
                                            <m:rPr>
                                              <m:sty m:val="p"/>
                                            </m:rPr>
                                            <a:rPr lang="en-US" b="0" i="1" smtClean="0">
                                              <a:latin typeface="Cambria Math" panose="02040503050406030204" pitchFamily="18" charset="0"/>
                                            </a:rPr>
                                            <m:t>res</m:t>
                                          </m:r>
                                        </m:sub>
                                      </m:sSub>
                                    </m:e>
                                  </m:d>
                                </m:e>
                                <m:sup>
                                  <m:r>
                                    <a:rPr lang="en-US" b="0" i="1" smtClean="0">
                                      <a:latin typeface="Cambria Math" panose="02040503050406030204" pitchFamily="18" charset="0"/>
                                    </a:rPr>
                                    <m:t>2</m:t>
                                  </m:r>
                                </m:sup>
                              </m:sSup>
                            </m:num>
                            <m:den>
                              <m:d>
                                <m:dPr>
                                  <m:ctrlPr>
                                    <a:rPr lang="en-US" b="0" i="1" smtClean="0">
                                      <a:latin typeface="Cambria Math" panose="02040503050406030204" pitchFamily="18" charset="0"/>
                                    </a:rPr>
                                  </m:ctrlPr>
                                </m:dPr>
                                <m:e>
                                  <m:sSub>
                                    <m:sSubPr>
                                      <m:ctrlPr>
                                        <a:rPr lang="en-US" i="1">
                                          <a:latin typeface="Cambria Math" panose="02040503050406030204" pitchFamily="18" charset="0"/>
                                        </a:rPr>
                                      </m:ctrlPr>
                                    </m:sSubPr>
                                    <m:e>
                                      <m:r>
                                        <m:rPr>
                                          <m:sty m:val="p"/>
                                        </m:rPr>
                                        <a:rPr lang="en-US" i="1">
                                          <a:latin typeface="Cambria Math" panose="02040503050406030204" pitchFamily="18" charset="0"/>
                                        </a:rPr>
                                        <m:t>d</m:t>
                                      </m:r>
                                      <m:r>
                                        <a:rPr lang="en-US" i="1">
                                          <a:latin typeface="Cambria Math" panose="02040503050406030204" pitchFamily="18" charset="0"/>
                                          <a:ea typeface="Cambria Math" panose="02040503050406030204" pitchFamily="18" charset="0"/>
                                        </a:rPr>
                                        <m:t>𝜎</m:t>
                                      </m:r>
                                    </m:e>
                                    <m:sub>
                                      <m:r>
                                        <m:rPr>
                                          <m:sty m:val="p"/>
                                        </m:rPr>
                                        <a:rPr lang="en-US" i="1">
                                          <a:latin typeface="Cambria Math" panose="02040503050406030204" pitchFamily="18" charset="0"/>
                                        </a:rPr>
                                        <m:t>mod</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rPr>
                                      </m:ctrlPr>
                                    </m:sSubPr>
                                    <m:e>
                                      <m:r>
                                        <m:rPr>
                                          <m:sty m:val="p"/>
                                        </m:rPr>
                                        <a:rPr lang="en-US" i="1">
                                          <a:latin typeface="Cambria Math" panose="02040503050406030204" pitchFamily="18" charset="0"/>
                                        </a:rPr>
                                        <m:t>d</m:t>
                                      </m:r>
                                      <m:r>
                                        <a:rPr lang="en-US" i="1">
                                          <a:latin typeface="Cambria Math" panose="02040503050406030204" pitchFamily="18" charset="0"/>
                                          <a:ea typeface="Cambria Math" panose="02040503050406030204" pitchFamily="18" charset="0"/>
                                        </a:rPr>
                                        <m:t>𝜎</m:t>
                                      </m:r>
                                    </m:e>
                                    <m:sub>
                                      <m:r>
                                        <m:rPr>
                                          <m:sty m:val="p"/>
                                        </m:rPr>
                                        <a:rPr lang="en-US" i="1">
                                          <a:latin typeface="Cambria Math" panose="02040503050406030204" pitchFamily="18" charset="0"/>
                                        </a:rPr>
                                        <m:t>mod</m:t>
                                      </m:r>
                                      <m:r>
                                        <a:rPr lang="en-US" i="1">
                                          <a:latin typeface="Cambria Math" panose="02040503050406030204" pitchFamily="18" charset="0"/>
                                        </a:rPr>
                                        <m:t>+</m:t>
                                      </m:r>
                                      <m:r>
                                        <m:rPr>
                                          <m:sty m:val="p"/>
                                        </m:rPr>
                                        <a:rPr lang="en-US" i="1">
                                          <a:latin typeface="Cambria Math" panose="02040503050406030204" pitchFamily="18" charset="0"/>
                                        </a:rPr>
                                        <m:t>res</m:t>
                                      </m:r>
                                    </m:sub>
                                  </m:sSub>
                                </m:e>
                              </m:d>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m:rPr>
                                      <m:sty m:val="p"/>
                                    </m:rPr>
                                    <a:rPr lang="en-US" b="0" i="1" smtClean="0">
                                      <a:latin typeface="Cambria Math" panose="02040503050406030204" pitchFamily="18" charset="0"/>
                                    </a:rPr>
                                    <m:t>N</m:t>
                                  </m:r>
                                </m:e>
                                <m:sub>
                                  <m:r>
                                    <m:rPr>
                                      <m:sty m:val="p"/>
                                    </m:rPr>
                                    <a:rPr lang="en-US" b="0" i="1" smtClean="0">
                                      <a:latin typeface="Cambria Math" panose="02040503050406030204" pitchFamily="18" charset="0"/>
                                    </a:rPr>
                                    <m:t>ev</m:t>
                                  </m:r>
                                </m:sub>
                              </m:sSub>
                            </m:den>
                          </m:f>
                        </m:e>
                      </m:nary>
                    </m:oMath>
                  </m:oMathPara>
                </a14:m>
                <a:endParaRPr lang="en-US" dirty="0"/>
              </a:p>
            </p:txBody>
          </p:sp>
        </mc:Choice>
        <mc:Fallback xmlns="">
          <p:sp>
            <p:nvSpPr>
              <p:cNvPr id="8" name="CasellaDiTesto 7">
                <a:extLst>
                  <a:ext uri="{FF2B5EF4-FFF2-40B4-BE49-F238E27FC236}">
                    <a16:creationId xmlns:a16="http://schemas.microsoft.com/office/drawing/2014/main" id="{460856D1-C62F-E00B-9207-4D4C84EF32C9}"/>
                  </a:ext>
                </a:extLst>
              </p:cNvPr>
              <p:cNvSpPr txBox="1">
                <a:spLocks noRot="1" noChangeAspect="1" noMove="1" noResize="1" noEditPoints="1" noAdjustHandles="1" noChangeArrowheads="1" noChangeShapeType="1" noTextEdit="1"/>
              </p:cNvSpPr>
              <p:nvPr/>
            </p:nvSpPr>
            <p:spPr>
              <a:xfrm>
                <a:off x="2627336" y="1880546"/>
                <a:ext cx="5005922" cy="729110"/>
              </a:xfrm>
              <a:prstGeom prst="rect">
                <a:avLst/>
              </a:prstGeom>
              <a:blipFill>
                <a:blip r:embed="rId3"/>
                <a:stretch>
                  <a:fillRect l="-253" t="-127119" b="-177966"/>
                </a:stretch>
              </a:blipFill>
            </p:spPr>
            <p:txBody>
              <a:bodyPr/>
              <a:lstStyle/>
              <a:p>
                <a:r>
                  <a:rPr lang="en-US">
                    <a:noFill/>
                  </a:rPr>
                  <a:t> </a:t>
                </a:r>
              </a:p>
            </p:txBody>
          </p:sp>
        </mc:Fallback>
      </mc:AlternateContent>
    </p:spTree>
    <p:extLst>
      <p:ext uri="{BB962C8B-B14F-4D97-AF65-F5344CB8AC3E}">
        <p14:creationId xmlns:p14="http://schemas.microsoft.com/office/powerpoint/2010/main" val="17110088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magine 11" descr="Schermata 2016-06-16 alle 23.48.4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36059" y="1757625"/>
            <a:ext cx="5243993" cy="2836011"/>
          </a:xfrm>
          <a:prstGeom prst="rect">
            <a:avLst/>
          </a:prstGeom>
          <a:ln>
            <a:noFill/>
          </a:ln>
          <a:effectLst/>
        </p:spPr>
      </p:pic>
      <p:pic>
        <p:nvPicPr>
          <p:cNvPr id="7" name="Picture 6"/>
          <p:cNvPicPr>
            <a:picLocks noChangeAspect="1"/>
          </p:cNvPicPr>
          <p:nvPr/>
        </p:nvPicPr>
        <p:blipFill>
          <a:blip r:embed="rId4"/>
          <a:stretch>
            <a:fillRect/>
          </a:stretch>
        </p:blipFill>
        <p:spPr>
          <a:xfrm>
            <a:off x="449707" y="1039867"/>
            <a:ext cx="3039076" cy="3801080"/>
          </a:xfrm>
          <a:prstGeom prst="rect">
            <a:avLst/>
          </a:prstGeom>
        </p:spPr>
      </p:pic>
      <p:sp>
        <p:nvSpPr>
          <p:cNvPr id="2" name="Title 1"/>
          <p:cNvSpPr>
            <a:spLocks noGrp="1"/>
          </p:cNvSpPr>
          <p:nvPr>
            <p:ph type="title"/>
          </p:nvPr>
        </p:nvSpPr>
        <p:spPr>
          <a:xfrm>
            <a:off x="132608" y="521777"/>
            <a:ext cx="3741774" cy="408502"/>
          </a:xfrm>
          <a:ln>
            <a:noFill/>
          </a:ln>
        </p:spPr>
        <p:txBody>
          <a:bodyPr lIns="81605" tIns="40802" rIns="81605" bIns="40802">
            <a:normAutofit/>
          </a:bodyPr>
          <a:lstStyle/>
          <a:p>
            <a:r>
              <a:rPr lang="en-US" sz="1800" b="1" dirty="0">
                <a:solidFill>
                  <a:srgbClr val="000090"/>
                </a:solidFill>
              </a:rPr>
              <a:t>Bonn-</a:t>
            </a:r>
            <a:r>
              <a:rPr lang="en-US" sz="1800" b="1" dirty="0" err="1">
                <a:solidFill>
                  <a:srgbClr val="000090"/>
                </a:solidFill>
              </a:rPr>
              <a:t>Gatchina</a:t>
            </a:r>
            <a:r>
              <a:rPr lang="en-US" sz="1800" b="1" dirty="0">
                <a:solidFill>
                  <a:srgbClr val="000090"/>
                </a:solidFill>
              </a:rPr>
              <a:t> Analysis Example </a:t>
            </a:r>
          </a:p>
        </p:txBody>
      </p:sp>
      <p:cxnSp>
        <p:nvCxnSpPr>
          <p:cNvPr id="9" name="Straight Connector 31"/>
          <p:cNvCxnSpPr/>
          <p:nvPr/>
        </p:nvCxnSpPr>
        <p:spPr>
          <a:xfrm>
            <a:off x="0" y="580301"/>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0" name="Title 1"/>
          <p:cNvSpPr txBox="1">
            <a:spLocks/>
          </p:cNvSpPr>
          <p:nvPr/>
        </p:nvSpPr>
        <p:spPr>
          <a:xfrm>
            <a:off x="132608" y="2"/>
            <a:ext cx="8878785" cy="541136"/>
          </a:xfrm>
          <a:prstGeom prst="rect">
            <a:avLst/>
          </a:prstGeom>
        </p:spPr>
        <p:txBody>
          <a:bodyPr lIns="74053" tIns="37026" rIns="74053" bIns="37026">
            <a:normAutofit/>
          </a:bodyPr>
          <a:lstStyle>
            <a:lvl1pPr algn="ctr" defTabSz="888413" rtl="0" fontAlgn="base">
              <a:spcBef>
                <a:spcPct val="0"/>
              </a:spcBef>
              <a:spcAft>
                <a:spcPct val="0"/>
              </a:spcAft>
              <a:defRPr sz="4300">
                <a:solidFill>
                  <a:schemeClr val="tx2"/>
                </a:solidFill>
                <a:latin typeface="+mj-lt"/>
                <a:ea typeface="+mj-ea"/>
                <a:cs typeface="+mj-cs"/>
              </a:defRPr>
            </a:lvl1pPr>
            <a:lvl2pPr algn="ctr" defTabSz="888413" rtl="0" fontAlgn="base">
              <a:spcBef>
                <a:spcPct val="0"/>
              </a:spcBef>
              <a:spcAft>
                <a:spcPct val="0"/>
              </a:spcAft>
              <a:defRPr sz="4300">
                <a:solidFill>
                  <a:schemeClr val="tx2"/>
                </a:solidFill>
                <a:latin typeface="Arial" charset="0"/>
                <a:ea typeface="ＭＳ Ｐゴシック" charset="0"/>
                <a:cs typeface="ＭＳ Ｐゴシック" charset="0"/>
              </a:defRPr>
            </a:lvl2pPr>
            <a:lvl3pPr algn="ctr" defTabSz="888413" rtl="0" fontAlgn="base">
              <a:spcBef>
                <a:spcPct val="0"/>
              </a:spcBef>
              <a:spcAft>
                <a:spcPct val="0"/>
              </a:spcAft>
              <a:defRPr sz="4300">
                <a:solidFill>
                  <a:schemeClr val="tx2"/>
                </a:solidFill>
                <a:latin typeface="Arial" charset="0"/>
                <a:ea typeface="ＭＳ Ｐゴシック" charset="0"/>
                <a:cs typeface="ＭＳ Ｐゴシック" charset="0"/>
              </a:defRPr>
            </a:lvl3pPr>
            <a:lvl4pPr algn="ctr" defTabSz="888413" rtl="0" fontAlgn="base">
              <a:spcBef>
                <a:spcPct val="0"/>
              </a:spcBef>
              <a:spcAft>
                <a:spcPct val="0"/>
              </a:spcAft>
              <a:defRPr sz="4300">
                <a:solidFill>
                  <a:schemeClr val="tx2"/>
                </a:solidFill>
                <a:latin typeface="Arial" charset="0"/>
                <a:ea typeface="ＭＳ Ｐゴシック" charset="0"/>
                <a:cs typeface="ＭＳ Ｐゴシック" charset="0"/>
              </a:defRPr>
            </a:lvl4pPr>
            <a:lvl5pPr algn="ctr" defTabSz="888413" rtl="0" fontAlgn="base">
              <a:spcBef>
                <a:spcPct val="0"/>
              </a:spcBef>
              <a:spcAft>
                <a:spcPct val="0"/>
              </a:spcAft>
              <a:defRPr sz="4300">
                <a:solidFill>
                  <a:schemeClr val="tx2"/>
                </a:solidFill>
                <a:latin typeface="Arial" charset="0"/>
                <a:ea typeface="ＭＳ Ｐゴシック" charset="0"/>
                <a:cs typeface="ＭＳ Ｐゴシック" charset="0"/>
              </a:defRPr>
            </a:lvl5pPr>
            <a:lvl6pPr marL="466052" algn="ctr" defTabSz="888413" rtl="0" fontAlgn="base">
              <a:spcBef>
                <a:spcPct val="0"/>
              </a:spcBef>
              <a:spcAft>
                <a:spcPct val="0"/>
              </a:spcAft>
              <a:defRPr sz="4300">
                <a:solidFill>
                  <a:schemeClr val="tx2"/>
                </a:solidFill>
                <a:latin typeface="Arial" charset="0"/>
                <a:ea typeface="ＭＳ Ｐゴシック" charset="0"/>
                <a:cs typeface="ＭＳ Ｐゴシック" charset="0"/>
              </a:defRPr>
            </a:lvl6pPr>
            <a:lvl7pPr marL="932106" algn="ctr" defTabSz="888413" rtl="0" fontAlgn="base">
              <a:spcBef>
                <a:spcPct val="0"/>
              </a:spcBef>
              <a:spcAft>
                <a:spcPct val="0"/>
              </a:spcAft>
              <a:defRPr sz="4300">
                <a:solidFill>
                  <a:schemeClr val="tx2"/>
                </a:solidFill>
                <a:latin typeface="Arial" charset="0"/>
                <a:ea typeface="ＭＳ Ｐゴシック" charset="0"/>
                <a:cs typeface="ＭＳ Ｐゴシック" charset="0"/>
              </a:defRPr>
            </a:lvl7pPr>
            <a:lvl8pPr marL="1398158" algn="ctr" defTabSz="888413" rtl="0" fontAlgn="base">
              <a:spcBef>
                <a:spcPct val="0"/>
              </a:spcBef>
              <a:spcAft>
                <a:spcPct val="0"/>
              </a:spcAft>
              <a:defRPr sz="4300">
                <a:solidFill>
                  <a:schemeClr val="tx2"/>
                </a:solidFill>
                <a:latin typeface="Arial" charset="0"/>
                <a:ea typeface="ＭＳ Ｐゴシック" charset="0"/>
                <a:cs typeface="ＭＳ Ｐゴシック" charset="0"/>
              </a:defRPr>
            </a:lvl8pPr>
            <a:lvl9pPr marL="1864213" algn="ctr" defTabSz="888413" rtl="0" fontAlgn="base">
              <a:spcBef>
                <a:spcPct val="0"/>
              </a:spcBef>
              <a:spcAft>
                <a:spcPct val="0"/>
              </a:spcAft>
              <a:defRPr sz="4300">
                <a:solidFill>
                  <a:schemeClr val="tx2"/>
                </a:solidFill>
                <a:latin typeface="Arial" charset="0"/>
                <a:ea typeface="ＭＳ Ｐゴシック" charset="0"/>
                <a:cs typeface="ＭＳ Ｐゴシック" charset="0"/>
              </a:defRPr>
            </a:lvl9pPr>
          </a:lstStyle>
          <a:p>
            <a:r>
              <a:rPr lang="en-US" sz="2900" b="1" dirty="0">
                <a:solidFill>
                  <a:srgbClr val="000090"/>
                </a:solidFill>
              </a:rPr>
              <a:t>Resonance Parameters Extraction: Resonance Mass </a:t>
            </a:r>
            <a:endParaRPr lang="en-US" sz="2600" b="1" dirty="0">
              <a:solidFill>
                <a:srgbClr val="000090"/>
              </a:solidFill>
            </a:endParaRPr>
          </a:p>
        </p:txBody>
      </p:sp>
      <p:sp>
        <p:nvSpPr>
          <p:cNvPr id="4" name="CasellaDiTesto 3"/>
          <p:cNvSpPr txBox="1"/>
          <p:nvPr/>
        </p:nvSpPr>
        <p:spPr>
          <a:xfrm>
            <a:off x="330072" y="821402"/>
            <a:ext cx="1395238" cy="305632"/>
          </a:xfrm>
          <a:prstGeom prst="rect">
            <a:avLst/>
          </a:prstGeom>
          <a:noFill/>
        </p:spPr>
        <p:txBody>
          <a:bodyPr wrap="square" lIns="74076" tIns="37038" rIns="74076" bIns="37038" rtlCol="0">
            <a:spAutoFit/>
          </a:bodyPr>
          <a:lstStyle/>
          <a:p>
            <a:r>
              <a:rPr lang="it-IT" sz="1500" dirty="0" err="1">
                <a:solidFill>
                  <a:srgbClr val="800000"/>
                </a:solidFill>
              </a:rPr>
              <a:t>Δ</a:t>
            </a:r>
            <a:r>
              <a:rPr lang="it-IT" sz="1500" dirty="0">
                <a:solidFill>
                  <a:srgbClr val="800000"/>
                </a:solidFill>
              </a:rPr>
              <a:t>(1950)7/2</a:t>
            </a:r>
            <a:r>
              <a:rPr lang="it-IT" sz="1500" baseline="30000" dirty="0">
                <a:solidFill>
                  <a:srgbClr val="800000"/>
                </a:solidFill>
              </a:rPr>
              <a:t>+</a:t>
            </a:r>
            <a:endParaRPr lang="it-IT" sz="1500" dirty="0">
              <a:solidFill>
                <a:srgbClr val="800000"/>
              </a:solidFill>
            </a:endParaRPr>
          </a:p>
        </p:txBody>
      </p:sp>
      <p:sp>
        <p:nvSpPr>
          <p:cNvPr id="5" name="Rettangolo 4"/>
          <p:cNvSpPr/>
          <p:nvPr/>
        </p:nvSpPr>
        <p:spPr>
          <a:xfrm>
            <a:off x="2288884" y="835615"/>
            <a:ext cx="1073361" cy="305632"/>
          </a:xfrm>
          <a:prstGeom prst="rect">
            <a:avLst/>
          </a:prstGeom>
        </p:spPr>
        <p:txBody>
          <a:bodyPr wrap="none" lIns="74076" tIns="37038" rIns="74076" bIns="37038">
            <a:spAutoFit/>
          </a:bodyPr>
          <a:lstStyle/>
          <a:p>
            <a:r>
              <a:rPr lang="it-IT" sz="1500" dirty="0" err="1">
                <a:solidFill>
                  <a:srgbClr val="800000"/>
                </a:solidFill>
              </a:rPr>
              <a:t>Δ</a:t>
            </a:r>
            <a:r>
              <a:rPr lang="it-IT" sz="1500" dirty="0">
                <a:solidFill>
                  <a:srgbClr val="800000"/>
                </a:solidFill>
              </a:rPr>
              <a:t>(2200)7/2</a:t>
            </a:r>
            <a:r>
              <a:rPr lang="it-IT" sz="1500" baseline="30000" dirty="0">
                <a:solidFill>
                  <a:srgbClr val="800000"/>
                </a:solidFill>
              </a:rPr>
              <a:t>-</a:t>
            </a:r>
            <a:endParaRPr lang="it-IT" sz="1500" dirty="0">
              <a:solidFill>
                <a:srgbClr val="800000"/>
              </a:solidFill>
            </a:endParaRPr>
          </a:p>
        </p:txBody>
      </p:sp>
      <p:sp>
        <p:nvSpPr>
          <p:cNvPr id="13" name="Rettangolo 12"/>
          <p:cNvSpPr/>
          <p:nvPr/>
        </p:nvSpPr>
        <p:spPr>
          <a:xfrm>
            <a:off x="7108795" y="2161084"/>
            <a:ext cx="1275361" cy="320996"/>
          </a:xfrm>
          <a:prstGeom prst="rect">
            <a:avLst/>
          </a:prstGeom>
        </p:spPr>
        <p:txBody>
          <a:bodyPr wrap="none" lIns="74053" tIns="37026" rIns="74053" bIns="37026">
            <a:spAutoFit/>
          </a:bodyPr>
          <a:lstStyle/>
          <a:p>
            <a:r>
              <a:rPr lang="en-US" sz="1600" dirty="0">
                <a:latin typeface="Calibri" charset="0"/>
                <a:ea typeface="Calibri" charset="0"/>
                <a:cs typeface="Calibri" charset="0"/>
              </a:rPr>
              <a:t>Q</a:t>
            </a:r>
            <a:r>
              <a:rPr lang="en-US" sz="1600" baseline="30000" dirty="0">
                <a:latin typeface="Calibri" charset="0"/>
                <a:ea typeface="Calibri" charset="0"/>
                <a:cs typeface="Calibri" charset="0"/>
              </a:rPr>
              <a:t>2</a:t>
            </a:r>
            <a:r>
              <a:rPr lang="en-US" sz="1600" dirty="0">
                <a:latin typeface="Calibri" charset="0"/>
                <a:ea typeface="Calibri" charset="0"/>
                <a:cs typeface="Calibri" charset="0"/>
              </a:rPr>
              <a:t> = 0.0 GeV</a:t>
            </a:r>
            <a:r>
              <a:rPr lang="en-US" sz="1600" baseline="30000" dirty="0">
                <a:latin typeface="Calibri" charset="0"/>
                <a:ea typeface="Calibri" charset="0"/>
                <a:cs typeface="Calibri" charset="0"/>
              </a:rPr>
              <a:t>2</a:t>
            </a:r>
          </a:p>
        </p:txBody>
      </p:sp>
      <p:sp>
        <p:nvSpPr>
          <p:cNvPr id="14" name="Rettangolo 13"/>
          <p:cNvSpPr/>
          <p:nvPr/>
        </p:nvSpPr>
        <p:spPr>
          <a:xfrm>
            <a:off x="7108795" y="3092567"/>
            <a:ext cx="1379356" cy="320996"/>
          </a:xfrm>
          <a:prstGeom prst="rect">
            <a:avLst/>
          </a:prstGeom>
        </p:spPr>
        <p:txBody>
          <a:bodyPr wrap="none" lIns="74053" tIns="37026" rIns="74053" bIns="37026">
            <a:spAutoFit/>
          </a:bodyPr>
          <a:lstStyle/>
          <a:p>
            <a:r>
              <a:rPr lang="en-US" sz="1600" dirty="0">
                <a:solidFill>
                  <a:srgbClr val="622000"/>
                </a:solidFill>
                <a:latin typeface="Calibri" charset="0"/>
                <a:ea typeface="Calibri" charset="0"/>
                <a:cs typeface="Calibri" charset="0"/>
              </a:rPr>
              <a:t>Q</a:t>
            </a:r>
            <a:r>
              <a:rPr lang="en-US" sz="1600" baseline="30000" dirty="0">
                <a:solidFill>
                  <a:srgbClr val="622000"/>
                </a:solidFill>
                <a:latin typeface="Calibri" charset="0"/>
                <a:ea typeface="Calibri" charset="0"/>
                <a:cs typeface="Calibri" charset="0"/>
              </a:rPr>
              <a:t>2</a:t>
            </a:r>
            <a:r>
              <a:rPr lang="en-US" sz="1600" dirty="0">
                <a:solidFill>
                  <a:srgbClr val="622000"/>
                </a:solidFill>
                <a:latin typeface="Calibri" charset="0"/>
                <a:ea typeface="Calibri" charset="0"/>
                <a:cs typeface="Calibri" charset="0"/>
              </a:rPr>
              <a:t> = 0.65 GeV</a:t>
            </a:r>
            <a:r>
              <a:rPr lang="en-US" sz="1600" baseline="30000" dirty="0">
                <a:solidFill>
                  <a:srgbClr val="622000"/>
                </a:solidFill>
                <a:latin typeface="Calibri" charset="0"/>
                <a:ea typeface="Calibri" charset="0"/>
                <a:cs typeface="Calibri" charset="0"/>
              </a:rPr>
              <a:t>2</a:t>
            </a:r>
          </a:p>
        </p:txBody>
      </p:sp>
      <p:sp>
        <p:nvSpPr>
          <p:cNvPr id="15" name="Rettangolo 14"/>
          <p:cNvSpPr/>
          <p:nvPr/>
        </p:nvSpPr>
        <p:spPr>
          <a:xfrm>
            <a:off x="7108795" y="3968097"/>
            <a:ext cx="1275361" cy="320996"/>
          </a:xfrm>
          <a:prstGeom prst="rect">
            <a:avLst/>
          </a:prstGeom>
        </p:spPr>
        <p:txBody>
          <a:bodyPr wrap="none" lIns="74053" tIns="37026" rIns="74053" bIns="37026">
            <a:spAutoFit/>
          </a:bodyPr>
          <a:lstStyle/>
          <a:p>
            <a:r>
              <a:rPr lang="en-US" sz="1600" dirty="0">
                <a:solidFill>
                  <a:srgbClr val="FF0000"/>
                </a:solidFill>
                <a:latin typeface="Calibri" charset="0"/>
                <a:ea typeface="Calibri" charset="0"/>
                <a:cs typeface="Calibri" charset="0"/>
              </a:rPr>
              <a:t>Q</a:t>
            </a:r>
            <a:r>
              <a:rPr lang="en-US" sz="1600" baseline="30000" dirty="0">
                <a:solidFill>
                  <a:srgbClr val="FF0000"/>
                </a:solidFill>
                <a:latin typeface="Calibri" charset="0"/>
                <a:ea typeface="Calibri" charset="0"/>
                <a:cs typeface="Calibri" charset="0"/>
              </a:rPr>
              <a:t>2</a:t>
            </a:r>
            <a:r>
              <a:rPr lang="en-US" sz="1600" dirty="0">
                <a:solidFill>
                  <a:srgbClr val="FF0000"/>
                </a:solidFill>
                <a:latin typeface="Calibri" charset="0"/>
                <a:ea typeface="Calibri" charset="0"/>
                <a:cs typeface="Calibri" charset="0"/>
              </a:rPr>
              <a:t> = 1.0 GeV</a:t>
            </a:r>
            <a:r>
              <a:rPr lang="en-US" sz="1600" baseline="30000" dirty="0">
                <a:solidFill>
                  <a:srgbClr val="FF0000"/>
                </a:solidFill>
                <a:latin typeface="Calibri" charset="0"/>
                <a:ea typeface="Calibri" charset="0"/>
                <a:cs typeface="Calibri" charset="0"/>
              </a:rPr>
              <a:t>2</a:t>
            </a:r>
          </a:p>
        </p:txBody>
      </p:sp>
      <p:sp>
        <p:nvSpPr>
          <p:cNvPr id="16" name="CasellaDiTesto 15"/>
          <p:cNvSpPr txBox="1"/>
          <p:nvPr/>
        </p:nvSpPr>
        <p:spPr>
          <a:xfrm>
            <a:off x="4381740" y="886678"/>
            <a:ext cx="4502812" cy="998105"/>
          </a:xfrm>
          <a:prstGeom prst="rect">
            <a:avLst/>
          </a:prstGeom>
          <a:noFill/>
          <a:ln>
            <a:noFill/>
          </a:ln>
        </p:spPr>
        <p:txBody>
          <a:bodyPr wrap="square" lIns="74053" tIns="37026" rIns="74053" bIns="37026" rtlCol="0">
            <a:spAutoFit/>
          </a:bodyPr>
          <a:lstStyle/>
          <a:p>
            <a:r>
              <a:rPr lang="en-US" sz="1500" noProof="0">
                <a:solidFill>
                  <a:srgbClr val="000090"/>
                </a:solidFill>
                <a:latin typeface="Calibri" charset="0"/>
                <a:ea typeface="Calibri" charset="0"/>
                <a:cs typeface="Calibri" charset="0"/>
              </a:rPr>
              <a:t>dσ</a:t>
            </a:r>
            <a:r>
              <a:rPr lang="en-US" sz="1500" baseline="-25000" noProof="0">
                <a:solidFill>
                  <a:srgbClr val="000090"/>
                </a:solidFill>
                <a:latin typeface="Calibri" charset="0"/>
                <a:ea typeface="Calibri" charset="0"/>
                <a:cs typeface="Calibri" charset="0"/>
              </a:rPr>
              <a:t>q.d</a:t>
            </a:r>
            <a:r>
              <a:rPr lang="en-US" sz="1500" baseline="-25000" noProof="0" dirty="0">
                <a:solidFill>
                  <a:srgbClr val="000090"/>
                </a:solidFill>
                <a:latin typeface="Calibri" charset="0"/>
                <a:ea typeface="Calibri" charset="0"/>
                <a:cs typeface="Calibri" charset="0"/>
              </a:rPr>
              <a:t>.</a:t>
            </a:r>
            <a:r>
              <a:rPr lang="en-US" sz="1500" noProof="0" dirty="0">
                <a:solidFill>
                  <a:srgbClr val="000090"/>
                </a:solidFill>
                <a:latin typeface="Calibri" charset="0"/>
                <a:ea typeface="Calibri" charset="0"/>
                <a:cs typeface="Calibri" charset="0"/>
              </a:rPr>
              <a:t> = JM model + “hybrid resonance” </a:t>
            </a:r>
          </a:p>
          <a:p>
            <a:r>
              <a:rPr lang="en-US" sz="1500" noProof="0" dirty="0" err="1">
                <a:solidFill>
                  <a:srgbClr val="000090"/>
                </a:solidFill>
                <a:latin typeface="Calibri" charset="0"/>
                <a:ea typeface="Calibri" charset="0"/>
                <a:cs typeface="Calibri" charset="0"/>
              </a:rPr>
              <a:t>dσ</a:t>
            </a:r>
            <a:r>
              <a:rPr lang="en-US" sz="1500" baseline="-25000" noProof="0" dirty="0" err="1">
                <a:solidFill>
                  <a:srgbClr val="000090"/>
                </a:solidFill>
                <a:latin typeface="Calibri" charset="0"/>
                <a:ea typeface="Calibri" charset="0"/>
                <a:cs typeface="Calibri" charset="0"/>
              </a:rPr>
              <a:t>th</a:t>
            </a:r>
            <a:r>
              <a:rPr lang="en-US" sz="1500" noProof="0" dirty="0">
                <a:solidFill>
                  <a:srgbClr val="000090"/>
                </a:solidFill>
                <a:latin typeface="Calibri" charset="0"/>
                <a:ea typeface="Calibri" charset="0"/>
                <a:cs typeface="Calibri" charset="0"/>
              </a:rPr>
              <a:t>  = JM model + variable mass resonance </a:t>
            </a:r>
          </a:p>
          <a:p>
            <a:r>
              <a:rPr lang="en-US" sz="1500" noProof="0" dirty="0">
                <a:latin typeface="Calibri" charset="0"/>
                <a:ea typeface="Calibri" charset="0"/>
                <a:cs typeface="Calibri" charset="0"/>
              </a:rPr>
              <a:t>J</a:t>
            </a:r>
            <a:r>
              <a:rPr lang="en-US" sz="1500" baseline="30000" noProof="0" dirty="0">
                <a:latin typeface="Calibri" charset="0"/>
                <a:ea typeface="Calibri" charset="0"/>
                <a:cs typeface="Calibri" charset="0"/>
              </a:rPr>
              <a:t>+</a:t>
            </a:r>
            <a:r>
              <a:rPr lang="en-US" sz="1500" noProof="0" dirty="0">
                <a:latin typeface="Calibri" charset="0"/>
                <a:ea typeface="Calibri" charset="0"/>
                <a:cs typeface="Calibri" charset="0"/>
              </a:rPr>
              <a:t> = ½</a:t>
            </a:r>
            <a:r>
              <a:rPr lang="en-US" sz="1500" baseline="30000" noProof="0" dirty="0">
                <a:latin typeface="Calibri" charset="0"/>
                <a:ea typeface="Calibri" charset="0"/>
                <a:cs typeface="Calibri" charset="0"/>
              </a:rPr>
              <a:t>+ </a:t>
            </a:r>
            <a:r>
              <a:rPr lang="en-US" sz="1500" noProof="0" dirty="0">
                <a:latin typeface="Calibri" charset="0"/>
                <a:ea typeface="Calibri" charset="0"/>
                <a:cs typeface="Calibri" charset="0"/>
              </a:rPr>
              <a:t>   </a:t>
            </a:r>
            <a:r>
              <a:rPr lang="en-US" sz="1500" noProof="0" dirty="0" err="1">
                <a:solidFill>
                  <a:srgbClr val="800000"/>
                </a:solidFill>
                <a:latin typeface="Calibri" charset="0"/>
                <a:ea typeface="Calibri" charset="0"/>
                <a:cs typeface="Calibri" charset="0"/>
              </a:rPr>
              <a:t>M</a:t>
            </a:r>
            <a:r>
              <a:rPr lang="en-US" sz="1500" baseline="-25000" noProof="0" dirty="0" err="1">
                <a:solidFill>
                  <a:srgbClr val="800000"/>
                </a:solidFill>
                <a:latin typeface="Calibri" charset="0"/>
                <a:ea typeface="Calibri" charset="0"/>
                <a:cs typeface="Calibri" charset="0"/>
              </a:rPr>
              <a:t>res</a:t>
            </a:r>
            <a:r>
              <a:rPr lang="en-US" sz="1500" noProof="0" dirty="0">
                <a:solidFill>
                  <a:srgbClr val="800000"/>
                </a:solidFill>
                <a:latin typeface="Calibri" charset="0"/>
                <a:ea typeface="Calibri" charset="0"/>
                <a:cs typeface="Calibri" charset="0"/>
              </a:rPr>
              <a:t> = 2.2 GeV   </a:t>
            </a:r>
            <a:r>
              <a:rPr lang="en-US" sz="1500" noProof="0" dirty="0">
                <a:latin typeface="Symbol" charset="2"/>
                <a:ea typeface="Calibri" charset="0"/>
                <a:cs typeface="Symbol" charset="2"/>
              </a:rPr>
              <a:t>G</a:t>
            </a:r>
            <a:r>
              <a:rPr lang="en-US" sz="1500" baseline="-25000" noProof="0" dirty="0">
                <a:latin typeface="Calibri" charset="0"/>
                <a:ea typeface="Calibri" charset="0"/>
                <a:cs typeface="Calibri" charset="0"/>
              </a:rPr>
              <a:t>res</a:t>
            </a:r>
            <a:r>
              <a:rPr lang="en-US" sz="1500" noProof="0" dirty="0">
                <a:latin typeface="Calibri" charset="0"/>
                <a:ea typeface="Calibri" charset="0"/>
                <a:cs typeface="Calibri" charset="0"/>
              </a:rPr>
              <a:t> =  0.25 GeV    </a:t>
            </a:r>
          </a:p>
          <a:p>
            <a:r>
              <a:rPr lang="en-US" sz="1500" noProof="0" dirty="0">
                <a:latin typeface="Calibri" charset="0"/>
                <a:ea typeface="Calibri" charset="0"/>
                <a:cs typeface="Calibri" charset="0"/>
              </a:rPr>
              <a:t>S</a:t>
            </a:r>
            <a:r>
              <a:rPr lang="en-US" sz="1500" baseline="-25000" noProof="0" dirty="0">
                <a:latin typeface="Calibri" charset="0"/>
                <a:ea typeface="Calibri" charset="0"/>
                <a:cs typeface="Calibri" charset="0"/>
              </a:rPr>
              <a:t>1/2</a:t>
            </a:r>
            <a:r>
              <a:rPr lang="en-US" sz="1500" noProof="0" dirty="0">
                <a:latin typeface="Calibri" charset="0"/>
                <a:ea typeface="Calibri" charset="0"/>
                <a:cs typeface="Calibri" charset="0"/>
              </a:rPr>
              <a:t> = 0,</a:t>
            </a:r>
            <a:r>
              <a:rPr lang="en-US" sz="1500" baseline="30000" noProof="0" dirty="0">
                <a:latin typeface="Calibri" charset="0"/>
                <a:ea typeface="Calibri" charset="0"/>
                <a:cs typeface="Calibri" charset="0"/>
              </a:rPr>
              <a:t>  </a:t>
            </a:r>
            <a:r>
              <a:rPr lang="en-US" sz="1500" noProof="0" dirty="0">
                <a:latin typeface="Calibri" charset="0"/>
                <a:ea typeface="Calibri" charset="0"/>
                <a:cs typeface="Calibri" charset="0"/>
              </a:rPr>
              <a:t>A</a:t>
            </a:r>
            <a:r>
              <a:rPr lang="en-US" sz="1500" baseline="-25000" noProof="0" dirty="0">
                <a:latin typeface="Calibri" charset="0"/>
                <a:ea typeface="Calibri" charset="0"/>
                <a:cs typeface="Calibri" charset="0"/>
              </a:rPr>
              <a:t>1/2</a:t>
            </a:r>
            <a:r>
              <a:rPr lang="en-US" sz="1500" noProof="0" dirty="0">
                <a:latin typeface="Calibri" charset="0"/>
                <a:ea typeface="Calibri" charset="0"/>
                <a:cs typeface="Calibri" charset="0"/>
              </a:rPr>
              <a:t> = statistical threshold value</a:t>
            </a:r>
          </a:p>
        </p:txBody>
      </p:sp>
      <mc:AlternateContent xmlns:mc="http://schemas.openxmlformats.org/markup-compatibility/2006" xmlns:a14="http://schemas.microsoft.com/office/drawing/2010/main">
        <mc:Choice Requires="a14">
          <p:sp>
            <p:nvSpPr>
              <p:cNvPr id="17" name="Rettangolo 16"/>
              <p:cNvSpPr/>
              <p:nvPr/>
            </p:nvSpPr>
            <p:spPr>
              <a:xfrm>
                <a:off x="5142780" y="549864"/>
                <a:ext cx="3501901" cy="367163"/>
              </a:xfrm>
              <a:prstGeom prst="rect">
                <a:avLst/>
              </a:prstGeom>
            </p:spPr>
            <p:txBody>
              <a:bodyPr wrap="square" lIns="74053" tIns="37026" rIns="74053" bIns="37026">
                <a:spAutoFit/>
              </a:bodyPr>
              <a:lstStyle/>
              <a:p>
                <a:r>
                  <a:rPr lang="en-US" sz="1900" b="1" dirty="0">
                    <a:solidFill>
                      <a:srgbClr val="800000"/>
                    </a:solidFill>
                    <a:cs typeface="Arial Black"/>
                  </a:rPr>
                  <a:t>ep </a:t>
                </a:r>
                <a14:m>
                  <m:oMath xmlns:m="http://schemas.openxmlformats.org/officeDocument/2006/math">
                    <m:r>
                      <a:rPr lang="en-US" sz="1900" b="1" i="1" smtClean="0">
                        <a:solidFill>
                          <a:srgbClr val="800000"/>
                        </a:solidFill>
                        <a:latin typeface="Cambria Math" panose="02040503050406030204" pitchFamily="18" charset="0"/>
                        <a:ea typeface="Cambria Math" panose="02040503050406030204" pitchFamily="18" charset="0"/>
                        <a:cs typeface="Arial Black"/>
                      </a:rPr>
                      <m:t>→</m:t>
                    </m:r>
                  </m:oMath>
                </a14:m>
                <a:r>
                  <a:rPr lang="en-US" sz="1900" b="1" dirty="0">
                    <a:solidFill>
                      <a:srgbClr val="800000"/>
                    </a:solidFill>
                    <a:cs typeface="Arial Black"/>
                  </a:rPr>
                  <a:t>  e p </a:t>
                </a:r>
                <a:r>
                  <a:rPr lang="en-US" sz="1900" b="1" dirty="0" err="1">
                    <a:solidFill>
                      <a:srgbClr val="800000"/>
                    </a:solidFill>
                    <a:latin typeface="Symbol" charset="2"/>
                    <a:cs typeface="Symbol" charset="2"/>
                  </a:rPr>
                  <a:t>p</a:t>
                </a:r>
                <a:r>
                  <a:rPr lang="en-US" sz="1900" b="1" baseline="30000" dirty="0" err="1">
                    <a:solidFill>
                      <a:srgbClr val="800000"/>
                    </a:solidFill>
                    <a:cs typeface="Arial Black"/>
                  </a:rPr>
                  <a:t>+</a:t>
                </a:r>
                <a:r>
                  <a:rPr lang="en-US" sz="1900" b="1" dirty="0" err="1">
                    <a:solidFill>
                      <a:srgbClr val="800000"/>
                    </a:solidFill>
                    <a:latin typeface="Symbol" charset="2"/>
                    <a:cs typeface="Symbol" charset="2"/>
                  </a:rPr>
                  <a:t>p</a:t>
                </a:r>
                <a:r>
                  <a:rPr lang="en-US" sz="1900" b="1" baseline="30000" dirty="0">
                    <a:solidFill>
                      <a:srgbClr val="800000"/>
                    </a:solidFill>
                    <a:cs typeface="Arial Black"/>
                  </a:rPr>
                  <a:t>-</a:t>
                </a:r>
                <a:endParaRPr lang="en-US" sz="1900" b="1" baseline="30000" dirty="0">
                  <a:solidFill>
                    <a:srgbClr val="800000"/>
                  </a:solidFill>
                  <a:latin typeface="Symbol" charset="2"/>
                  <a:cs typeface="Symbol" charset="2"/>
                </a:endParaRPr>
              </a:p>
            </p:txBody>
          </p:sp>
        </mc:Choice>
        <mc:Fallback xmlns="">
          <p:sp>
            <p:nvSpPr>
              <p:cNvPr id="17" name="Rettangolo 16"/>
              <p:cNvSpPr>
                <a:spLocks noRot="1" noChangeAspect="1" noMove="1" noResize="1" noEditPoints="1" noAdjustHandles="1" noChangeArrowheads="1" noChangeShapeType="1" noTextEdit="1"/>
              </p:cNvSpPr>
              <p:nvPr/>
            </p:nvSpPr>
            <p:spPr>
              <a:xfrm>
                <a:off x="5142780" y="549864"/>
                <a:ext cx="3501901" cy="367163"/>
              </a:xfrm>
              <a:prstGeom prst="rect">
                <a:avLst/>
              </a:prstGeom>
              <a:blipFill>
                <a:blip r:embed="rId5"/>
                <a:stretch>
                  <a:fillRect l="-2536" t="-13793" b="-34483"/>
                </a:stretch>
              </a:blipFill>
            </p:spPr>
            <p:txBody>
              <a:bodyPr/>
              <a:lstStyle/>
              <a:p>
                <a:r>
                  <a:rPr lang="en-US">
                    <a:noFill/>
                  </a:rPr>
                  <a:t> </a:t>
                </a:r>
              </a:p>
            </p:txBody>
          </p:sp>
        </mc:Fallback>
      </mc:AlternateContent>
      <p:sp>
        <p:nvSpPr>
          <p:cNvPr id="22" name="Title 1"/>
          <p:cNvSpPr txBox="1">
            <a:spLocks/>
          </p:cNvSpPr>
          <p:nvPr/>
        </p:nvSpPr>
        <p:spPr>
          <a:xfrm>
            <a:off x="4445161" y="4358948"/>
            <a:ext cx="3741774" cy="408502"/>
          </a:xfrm>
          <a:prstGeom prst="rect">
            <a:avLst/>
          </a:prstGeom>
          <a:ln>
            <a:noFill/>
          </a:ln>
        </p:spPr>
        <p:txBody>
          <a:bodyPr lIns="81605" tIns="40802" rIns="81605" bIns="40802">
            <a:normAutofit fontScale="97500"/>
          </a:bodyPr>
          <a:lstStyle>
            <a:lvl1pPr algn="ctr" defTabSz="888413" rtl="0" fontAlgn="base">
              <a:spcBef>
                <a:spcPct val="0"/>
              </a:spcBef>
              <a:spcAft>
                <a:spcPct val="0"/>
              </a:spcAft>
              <a:defRPr sz="4300">
                <a:solidFill>
                  <a:schemeClr val="tx2"/>
                </a:solidFill>
                <a:latin typeface="+mj-lt"/>
                <a:ea typeface="+mj-ea"/>
                <a:cs typeface="+mj-cs"/>
              </a:defRPr>
            </a:lvl1pPr>
            <a:lvl2pPr algn="ctr" defTabSz="888413" rtl="0" fontAlgn="base">
              <a:spcBef>
                <a:spcPct val="0"/>
              </a:spcBef>
              <a:spcAft>
                <a:spcPct val="0"/>
              </a:spcAft>
              <a:defRPr sz="4300">
                <a:solidFill>
                  <a:schemeClr val="tx2"/>
                </a:solidFill>
                <a:latin typeface="Arial" charset="0"/>
                <a:ea typeface="ＭＳ Ｐゴシック" charset="0"/>
                <a:cs typeface="ＭＳ Ｐゴシック" charset="0"/>
              </a:defRPr>
            </a:lvl2pPr>
            <a:lvl3pPr algn="ctr" defTabSz="888413" rtl="0" fontAlgn="base">
              <a:spcBef>
                <a:spcPct val="0"/>
              </a:spcBef>
              <a:spcAft>
                <a:spcPct val="0"/>
              </a:spcAft>
              <a:defRPr sz="4300">
                <a:solidFill>
                  <a:schemeClr val="tx2"/>
                </a:solidFill>
                <a:latin typeface="Arial" charset="0"/>
                <a:ea typeface="ＭＳ Ｐゴシック" charset="0"/>
                <a:cs typeface="ＭＳ Ｐゴシック" charset="0"/>
              </a:defRPr>
            </a:lvl3pPr>
            <a:lvl4pPr algn="ctr" defTabSz="888413" rtl="0" fontAlgn="base">
              <a:spcBef>
                <a:spcPct val="0"/>
              </a:spcBef>
              <a:spcAft>
                <a:spcPct val="0"/>
              </a:spcAft>
              <a:defRPr sz="4300">
                <a:solidFill>
                  <a:schemeClr val="tx2"/>
                </a:solidFill>
                <a:latin typeface="Arial" charset="0"/>
                <a:ea typeface="ＭＳ Ｐゴシック" charset="0"/>
                <a:cs typeface="ＭＳ Ｐゴシック" charset="0"/>
              </a:defRPr>
            </a:lvl4pPr>
            <a:lvl5pPr algn="ctr" defTabSz="888413" rtl="0" fontAlgn="base">
              <a:spcBef>
                <a:spcPct val="0"/>
              </a:spcBef>
              <a:spcAft>
                <a:spcPct val="0"/>
              </a:spcAft>
              <a:defRPr sz="4300">
                <a:solidFill>
                  <a:schemeClr val="tx2"/>
                </a:solidFill>
                <a:latin typeface="Arial" charset="0"/>
                <a:ea typeface="ＭＳ Ｐゴシック" charset="0"/>
                <a:cs typeface="ＭＳ Ｐゴシック" charset="0"/>
              </a:defRPr>
            </a:lvl5pPr>
            <a:lvl6pPr marL="466052" algn="ctr" defTabSz="888413" rtl="0" fontAlgn="base">
              <a:spcBef>
                <a:spcPct val="0"/>
              </a:spcBef>
              <a:spcAft>
                <a:spcPct val="0"/>
              </a:spcAft>
              <a:defRPr sz="4300">
                <a:solidFill>
                  <a:schemeClr val="tx2"/>
                </a:solidFill>
                <a:latin typeface="Arial" charset="0"/>
                <a:ea typeface="ＭＳ Ｐゴシック" charset="0"/>
                <a:cs typeface="ＭＳ Ｐゴシック" charset="0"/>
              </a:defRPr>
            </a:lvl6pPr>
            <a:lvl7pPr marL="932106" algn="ctr" defTabSz="888413" rtl="0" fontAlgn="base">
              <a:spcBef>
                <a:spcPct val="0"/>
              </a:spcBef>
              <a:spcAft>
                <a:spcPct val="0"/>
              </a:spcAft>
              <a:defRPr sz="4300">
                <a:solidFill>
                  <a:schemeClr val="tx2"/>
                </a:solidFill>
                <a:latin typeface="Arial" charset="0"/>
                <a:ea typeface="ＭＳ Ｐゴシック" charset="0"/>
                <a:cs typeface="ＭＳ Ｐゴシック" charset="0"/>
              </a:defRPr>
            </a:lvl7pPr>
            <a:lvl8pPr marL="1398158" algn="ctr" defTabSz="888413" rtl="0" fontAlgn="base">
              <a:spcBef>
                <a:spcPct val="0"/>
              </a:spcBef>
              <a:spcAft>
                <a:spcPct val="0"/>
              </a:spcAft>
              <a:defRPr sz="4300">
                <a:solidFill>
                  <a:schemeClr val="tx2"/>
                </a:solidFill>
                <a:latin typeface="Arial" charset="0"/>
                <a:ea typeface="ＭＳ Ｐゴシック" charset="0"/>
                <a:cs typeface="ＭＳ Ｐゴシック" charset="0"/>
              </a:defRPr>
            </a:lvl8pPr>
            <a:lvl9pPr marL="1864213" algn="ctr" defTabSz="888413" rtl="0" fontAlgn="base">
              <a:spcBef>
                <a:spcPct val="0"/>
              </a:spcBef>
              <a:spcAft>
                <a:spcPct val="0"/>
              </a:spcAft>
              <a:defRPr sz="4300">
                <a:solidFill>
                  <a:schemeClr val="tx2"/>
                </a:solidFill>
                <a:latin typeface="Arial" charset="0"/>
                <a:ea typeface="ＭＳ Ｐゴシック" charset="0"/>
                <a:cs typeface="ＭＳ Ｐゴシック" charset="0"/>
              </a:defRPr>
            </a:lvl9pPr>
          </a:lstStyle>
          <a:p>
            <a:r>
              <a:rPr lang="en-US" sz="1900" b="1" dirty="0">
                <a:solidFill>
                  <a:srgbClr val="000090"/>
                </a:solidFill>
              </a:rPr>
              <a:t>χ</a:t>
            </a:r>
            <a:r>
              <a:rPr lang="en-US" sz="1900" b="1" baseline="30000" dirty="0">
                <a:solidFill>
                  <a:srgbClr val="000090"/>
                </a:solidFill>
              </a:rPr>
              <a:t>2</a:t>
            </a:r>
            <a:r>
              <a:rPr lang="en-US" sz="1900" b="1" dirty="0">
                <a:solidFill>
                  <a:srgbClr val="000090"/>
                </a:solidFill>
              </a:rPr>
              <a:t> scan over the resonance mass</a:t>
            </a:r>
          </a:p>
          <a:p>
            <a:endParaRPr lang="en-US" sz="1900" b="1" dirty="0">
              <a:solidFill>
                <a:srgbClr val="000090"/>
              </a:solidFill>
            </a:endParaRPr>
          </a:p>
        </p:txBody>
      </p:sp>
      <p:sp>
        <p:nvSpPr>
          <p:cNvPr id="8" name="Segnaposto piè di pagina 7"/>
          <p:cNvSpPr>
            <a:spLocks noGrp="1"/>
          </p:cNvSpPr>
          <p:nvPr>
            <p:ph type="ftr" sz="quarter" idx="11"/>
          </p:nvPr>
        </p:nvSpPr>
        <p:spPr/>
        <p:txBody>
          <a:bodyPr/>
          <a:lstStyle/>
          <a:p>
            <a:r>
              <a:rPr lang="it-IT"/>
              <a:t>NSTAR 2026 -  September 7 - 11  2026  - Annalisa D’Angelo </a:t>
            </a:r>
          </a:p>
        </p:txBody>
      </p:sp>
      <p:sp>
        <p:nvSpPr>
          <p:cNvPr id="3" name="Segnaposto numero diapositiva 2"/>
          <p:cNvSpPr>
            <a:spLocks noGrp="1"/>
          </p:cNvSpPr>
          <p:nvPr>
            <p:ph type="sldNum" sz="quarter" idx="12"/>
          </p:nvPr>
        </p:nvSpPr>
        <p:spPr/>
        <p:txBody>
          <a:bodyPr/>
          <a:lstStyle/>
          <a:p>
            <a:fld id="{E33505E3-9B21-8742-B4DC-5DD2FCC133AE}" type="slidenum">
              <a:rPr lang="it-IT" smtClean="0"/>
              <a:t>29</a:t>
            </a:fld>
            <a:endParaRPr lang="it-IT"/>
          </a:p>
        </p:txBody>
      </p:sp>
    </p:spTree>
    <p:extLst>
      <p:ext uri="{BB962C8B-B14F-4D97-AF65-F5344CB8AC3E}">
        <p14:creationId xmlns:p14="http://schemas.microsoft.com/office/powerpoint/2010/main" val="11662850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Straight Connector 31"/>
          <p:cNvCxnSpPr/>
          <p:nvPr/>
        </p:nvCxnSpPr>
        <p:spPr>
          <a:xfrm>
            <a:off x="-1" y="590314"/>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7" name="Title 1"/>
          <p:cNvSpPr>
            <a:spLocks noGrp="1"/>
          </p:cNvSpPr>
          <p:nvPr>
            <p:ph type="title"/>
          </p:nvPr>
        </p:nvSpPr>
        <p:spPr>
          <a:xfrm>
            <a:off x="1" y="5532"/>
            <a:ext cx="8226035" cy="584782"/>
          </a:xfrm>
        </p:spPr>
        <p:txBody>
          <a:bodyPr>
            <a:normAutofit/>
          </a:bodyPr>
          <a:lstStyle/>
          <a:p>
            <a:pPr>
              <a:lnSpc>
                <a:spcPct val="100000"/>
              </a:lnSpc>
            </a:pPr>
            <a:r>
              <a:rPr lang="en-US" sz="2800" b="1" dirty="0">
                <a:solidFill>
                  <a:srgbClr val="000090"/>
                </a:solidFill>
                <a:latin typeface="+mn-lt"/>
              </a:rPr>
              <a:t>Blind Extraction: J</a:t>
            </a:r>
            <a:r>
              <a:rPr lang="en-US" sz="2800" b="1" baseline="30000" dirty="0">
                <a:solidFill>
                  <a:srgbClr val="000090"/>
                </a:solidFill>
                <a:latin typeface="+mn-lt"/>
              </a:rPr>
              <a:t>P</a:t>
            </a:r>
            <a:r>
              <a:rPr lang="en-US" sz="2800" b="1" dirty="0">
                <a:solidFill>
                  <a:srgbClr val="000090"/>
                </a:solidFill>
                <a:latin typeface="+mn-lt"/>
              </a:rPr>
              <a:t>=1/2</a:t>
            </a:r>
            <a:r>
              <a:rPr lang="en-US" sz="2800" b="1" baseline="30000" dirty="0">
                <a:solidFill>
                  <a:srgbClr val="000090"/>
                </a:solidFill>
                <a:latin typeface="+mn-lt"/>
              </a:rPr>
              <a:t>+</a:t>
            </a:r>
            <a:r>
              <a:rPr lang="en-US" sz="2800" b="1" dirty="0">
                <a:solidFill>
                  <a:srgbClr val="000090"/>
                </a:solidFill>
                <a:latin typeface="+mn-lt"/>
              </a:rPr>
              <a:t> + J</a:t>
            </a:r>
            <a:r>
              <a:rPr lang="en-US" sz="2800" b="1" baseline="30000" dirty="0">
                <a:solidFill>
                  <a:srgbClr val="000090"/>
                </a:solidFill>
                <a:latin typeface="+mn-lt"/>
              </a:rPr>
              <a:t>P</a:t>
            </a:r>
            <a:r>
              <a:rPr lang="en-US" sz="2800" b="1" dirty="0">
                <a:solidFill>
                  <a:srgbClr val="000090"/>
                </a:solidFill>
                <a:latin typeface="+mn-lt"/>
              </a:rPr>
              <a:t>=3/2</a:t>
            </a:r>
            <a:r>
              <a:rPr lang="en-US" sz="2800" b="1" baseline="30000" dirty="0">
                <a:solidFill>
                  <a:srgbClr val="000090"/>
                </a:solidFill>
                <a:latin typeface="+mn-lt"/>
              </a:rPr>
              <a:t>+</a:t>
            </a:r>
            <a:r>
              <a:rPr lang="en-US" sz="2800" b="1" dirty="0">
                <a:solidFill>
                  <a:srgbClr val="000090"/>
                </a:solidFill>
                <a:latin typeface="+mn-lt"/>
              </a:rPr>
              <a:t> </a:t>
            </a:r>
          </a:p>
        </p:txBody>
      </p:sp>
      <mc:AlternateContent xmlns:mc="http://schemas.openxmlformats.org/markup-compatibility/2006" xmlns:a14="http://schemas.microsoft.com/office/drawing/2010/main">
        <mc:Choice Requires="a14">
          <p:sp>
            <p:nvSpPr>
              <p:cNvPr id="8" name="Rettangolo 7"/>
              <p:cNvSpPr/>
              <p:nvPr/>
            </p:nvSpPr>
            <p:spPr>
              <a:xfrm>
                <a:off x="1" y="590314"/>
                <a:ext cx="9004299" cy="3703547"/>
              </a:xfrm>
              <a:prstGeom prst="rect">
                <a:avLst/>
              </a:prstGeom>
            </p:spPr>
            <p:txBody>
              <a:bodyPr wrap="square" lIns="91412" tIns="45705" rIns="91412" bIns="45705">
                <a:spAutoFit/>
              </a:bodyPr>
              <a:lstStyle/>
              <a:p>
                <a:pPr algn="just"/>
                <a:r>
                  <a:rPr lang="en-US" sz="1600" dirty="0">
                    <a:solidFill>
                      <a:srgbClr val="800000"/>
                    </a:solidFill>
                  </a:rPr>
                  <a:t>Two hybrid baryon </a:t>
                </a:r>
                <a:r>
                  <a:rPr lang="en-US" sz="1600" dirty="0"/>
                  <a:t>resonances with </a:t>
                </a:r>
                <a:r>
                  <a:rPr lang="en-US" sz="1600" dirty="0" err="1">
                    <a:solidFill>
                      <a:srgbClr val="800000"/>
                    </a:solidFill>
                  </a:rPr>
                  <a:t>J</a:t>
                </a:r>
                <a:r>
                  <a:rPr lang="en-US" sz="1600" baseline="30000" dirty="0" err="1">
                    <a:solidFill>
                      <a:srgbClr val="800000"/>
                    </a:solidFill>
                  </a:rPr>
                  <a:t>p</a:t>
                </a:r>
                <a:r>
                  <a:rPr lang="en-US" sz="1600" baseline="30000" dirty="0">
                    <a:solidFill>
                      <a:srgbClr val="800000"/>
                    </a:solidFill>
                  </a:rPr>
                  <a:t> </a:t>
                </a:r>
                <a:r>
                  <a:rPr lang="en-US" sz="1600" dirty="0">
                    <a:solidFill>
                      <a:srgbClr val="800000"/>
                    </a:solidFill>
                  </a:rPr>
                  <a:t>=</a:t>
                </a:r>
                <a:r>
                  <a:rPr lang="en-US" sz="1600" baseline="30000" dirty="0">
                    <a:solidFill>
                      <a:srgbClr val="800000"/>
                    </a:solidFill>
                  </a:rPr>
                  <a:t> </a:t>
                </a:r>
                <a:r>
                  <a:rPr lang="en-US" sz="1600" dirty="0">
                    <a:solidFill>
                      <a:srgbClr val="800000"/>
                    </a:solidFill>
                  </a:rPr>
                  <a:t>1/2</a:t>
                </a:r>
                <a:r>
                  <a:rPr lang="en-US" sz="1600" baseline="30000" dirty="0">
                    <a:solidFill>
                      <a:srgbClr val="800000"/>
                    </a:solidFill>
                  </a:rPr>
                  <a:t>+  </a:t>
                </a:r>
                <a:r>
                  <a:rPr lang="en-US" sz="1600" dirty="0"/>
                  <a:t>and </a:t>
                </a:r>
                <a:r>
                  <a:rPr lang="en-US" sz="1600" dirty="0" err="1">
                    <a:solidFill>
                      <a:srgbClr val="800000"/>
                    </a:solidFill>
                  </a:rPr>
                  <a:t>J</a:t>
                </a:r>
                <a:r>
                  <a:rPr lang="en-US" sz="1600" baseline="30000" dirty="0" err="1">
                    <a:solidFill>
                      <a:srgbClr val="800000"/>
                    </a:solidFill>
                  </a:rPr>
                  <a:t>p</a:t>
                </a:r>
                <a:r>
                  <a:rPr lang="en-US" sz="1600" baseline="30000" dirty="0">
                    <a:solidFill>
                      <a:srgbClr val="800000"/>
                    </a:solidFill>
                  </a:rPr>
                  <a:t> </a:t>
                </a:r>
                <a:r>
                  <a:rPr lang="en-US" sz="1600" dirty="0">
                    <a:solidFill>
                      <a:srgbClr val="800000"/>
                    </a:solidFill>
                  </a:rPr>
                  <a:t>=</a:t>
                </a:r>
                <a:r>
                  <a:rPr lang="en-US" sz="1600" baseline="30000" dirty="0">
                    <a:solidFill>
                      <a:srgbClr val="800000"/>
                    </a:solidFill>
                  </a:rPr>
                  <a:t> </a:t>
                </a:r>
                <a:r>
                  <a:rPr lang="en-US" sz="1600" dirty="0">
                    <a:solidFill>
                      <a:srgbClr val="800000"/>
                    </a:solidFill>
                  </a:rPr>
                  <a:t>3/2</a:t>
                </a:r>
                <a:r>
                  <a:rPr lang="en-US" sz="1600" baseline="30000" dirty="0">
                    <a:solidFill>
                      <a:srgbClr val="800000"/>
                    </a:solidFill>
                  </a:rPr>
                  <a:t>+  </a:t>
                </a:r>
                <a:r>
                  <a:rPr lang="en-US" sz="1600" dirty="0"/>
                  <a:t>were inserted in the </a:t>
                </a:r>
                <a:r>
                  <a:rPr lang="en-US" sz="1600" dirty="0">
                    <a:solidFill>
                      <a:srgbClr val="800000"/>
                    </a:solidFill>
                  </a:rPr>
                  <a:t>ep </a:t>
                </a:r>
                <a14:m>
                  <m:oMath xmlns:m="http://schemas.openxmlformats.org/officeDocument/2006/math">
                    <m:r>
                      <a:rPr lang="en-US" sz="1600" i="1" smtClean="0">
                        <a:solidFill>
                          <a:srgbClr val="800000"/>
                        </a:solidFill>
                        <a:latin typeface="Cambria Math" panose="02040503050406030204" pitchFamily="18" charset="0"/>
                        <a:ea typeface="Cambria Math" panose="02040503050406030204" pitchFamily="18" charset="0"/>
                      </a:rPr>
                      <m:t>→</m:t>
                    </m:r>
                  </m:oMath>
                </a14:m>
                <a:r>
                  <a:rPr lang="en-US" sz="1600" dirty="0">
                    <a:solidFill>
                      <a:srgbClr val="800000"/>
                    </a:solidFill>
                  </a:rPr>
                  <a:t> e K</a:t>
                </a:r>
                <a:r>
                  <a:rPr lang="en-US" sz="1600" baseline="30000" dirty="0">
                    <a:solidFill>
                      <a:srgbClr val="800000"/>
                    </a:solidFill>
                  </a:rPr>
                  <a:t>+</a:t>
                </a:r>
                <a:r>
                  <a:rPr lang="en-US" sz="1600" dirty="0">
                    <a:solidFill>
                      <a:srgbClr val="800000"/>
                    </a:solidFill>
                  </a:rPr>
                  <a:t>Λ </a:t>
                </a:r>
                <a:r>
                  <a:rPr lang="en-US" sz="1600" dirty="0"/>
                  <a:t> Gent RPR2011 reaction amplitude and </a:t>
                </a:r>
                <a:r>
                  <a:rPr lang="en-US" sz="1600" b="1" dirty="0">
                    <a:solidFill>
                      <a:srgbClr val="000090"/>
                    </a:solidFill>
                  </a:rPr>
                  <a:t>quasi-data </a:t>
                </a:r>
                <a:r>
                  <a:rPr lang="en-US" sz="1600" dirty="0"/>
                  <a:t>were generated </a:t>
                </a:r>
                <a14:m>
                  <m:oMath xmlns:m="http://schemas.openxmlformats.org/officeDocument/2006/math">
                    <m:r>
                      <a:rPr lang="en-US" sz="1600" i="1" smtClean="0">
                        <a:latin typeface="Cambria Math" panose="02040503050406030204" pitchFamily="18" charset="0"/>
                        <a:ea typeface="Cambria Math" panose="02040503050406030204" pitchFamily="18" charset="0"/>
                      </a:rPr>
                      <m:t>→</m:t>
                    </m:r>
                  </m:oMath>
                </a14:m>
                <a:r>
                  <a:rPr lang="en-US" sz="1600" dirty="0"/>
                  <a:t>  </a:t>
                </a:r>
                <a:r>
                  <a:rPr lang="en-US" sz="1600" b="1" dirty="0">
                    <a:solidFill>
                      <a:srgbClr val="000090"/>
                    </a:solidFill>
                  </a:rPr>
                  <a:t>dσ</a:t>
                </a:r>
                <a:r>
                  <a:rPr lang="en-US" sz="1600" b="1" baseline="-25000" dirty="0">
                    <a:solidFill>
                      <a:srgbClr val="000090"/>
                    </a:solidFill>
                  </a:rPr>
                  <a:t>q</a:t>
                </a:r>
                <a:r>
                  <a:rPr lang="en-US" sz="1600" b="1" baseline="-25000" dirty="0" err="1">
                    <a:solidFill>
                      <a:srgbClr val="000090"/>
                    </a:solidFill>
                  </a:rPr>
                  <a:t>.d</a:t>
                </a:r>
                <a:r>
                  <a:rPr lang="en-US" sz="1600" baseline="-25000" dirty="0"/>
                  <a:t>.</a:t>
                </a:r>
              </a:p>
              <a:p>
                <a:pPr algn="just"/>
                <a:endParaRPr lang="en-US" sz="1600" baseline="-25000" dirty="0"/>
              </a:p>
              <a:p>
                <a:pPr algn="ctr"/>
                <a:r>
                  <a:rPr lang="en-US" sz="1600" b="1" dirty="0">
                    <a:solidFill>
                      <a:srgbClr val="000090"/>
                    </a:solidFill>
                  </a:rPr>
                  <a:t>	A blind analysis has been then attempted trying to extract the resonances J</a:t>
                </a:r>
                <a:r>
                  <a:rPr lang="en-US" sz="1600" b="1" baseline="30000" dirty="0">
                    <a:solidFill>
                      <a:srgbClr val="000090"/>
                    </a:solidFill>
                  </a:rPr>
                  <a:t>P </a:t>
                </a:r>
                <a:r>
                  <a:rPr lang="en-US" sz="1600" b="1" dirty="0">
                    <a:solidFill>
                      <a:srgbClr val="000090"/>
                    </a:solidFill>
                  </a:rPr>
                  <a:t>spin-parities and</a:t>
                </a:r>
              </a:p>
              <a:p>
                <a:endParaRPr lang="en-US" sz="1600" b="1" dirty="0">
                  <a:solidFill>
                    <a:srgbClr val="000090"/>
                  </a:solidFill>
                </a:endParaRPr>
              </a:p>
              <a:p>
                <a:pPr algn="ctr"/>
                <a:r>
                  <a:rPr lang="en-US" sz="1600" b="1" dirty="0">
                    <a:solidFill>
                      <a:srgbClr val="000090"/>
                    </a:solidFill>
                  </a:rPr>
                  <a:t>	7 unknown parameters:   	</a:t>
                </a:r>
                <a:r>
                  <a:rPr lang="it-IT" sz="1600" b="1" dirty="0">
                    <a:solidFill>
                      <a:srgbClr val="000090"/>
                    </a:solidFill>
                  </a:rPr>
                  <a:t>M</a:t>
                </a:r>
                <a:r>
                  <a:rPr lang="it-IT" sz="1600" b="1" baseline="-25000" dirty="0">
                    <a:solidFill>
                      <a:srgbClr val="000090"/>
                    </a:solidFill>
                  </a:rPr>
                  <a:t>res</a:t>
                </a:r>
                <a:r>
                  <a:rPr lang="it-IT" sz="1600" b="1" baseline="30000" dirty="0">
                    <a:solidFill>
                      <a:srgbClr val="000090"/>
                    </a:solidFill>
                  </a:rPr>
                  <a:t>1   </a:t>
                </a:r>
                <a:r>
                  <a:rPr lang="it-IT" sz="1600" b="1" dirty="0">
                    <a:solidFill>
                      <a:srgbClr val="000090"/>
                    </a:solidFill>
                  </a:rPr>
                  <a:t>Γ</a:t>
                </a:r>
                <a:r>
                  <a:rPr lang="it-IT" sz="1600" b="1" baseline="-25000" dirty="0">
                    <a:solidFill>
                      <a:srgbClr val="000090"/>
                    </a:solidFill>
                  </a:rPr>
                  <a:t>res</a:t>
                </a:r>
                <a:r>
                  <a:rPr lang="it-IT" sz="1600" b="1" baseline="30000" dirty="0">
                    <a:solidFill>
                      <a:srgbClr val="000090"/>
                    </a:solidFill>
                  </a:rPr>
                  <a:t>1    </a:t>
                </a:r>
                <a:r>
                  <a:rPr lang="it-IT" sz="1600" b="1" dirty="0">
                    <a:solidFill>
                      <a:srgbClr val="000090"/>
                    </a:solidFill>
                  </a:rPr>
                  <a:t>A</a:t>
                </a:r>
                <a:r>
                  <a:rPr lang="it-IT" sz="1600" b="1" baseline="-25000" dirty="0">
                    <a:solidFill>
                      <a:srgbClr val="000090"/>
                    </a:solidFill>
                  </a:rPr>
                  <a:t>1/2</a:t>
                </a:r>
                <a:r>
                  <a:rPr lang="it-IT" sz="1600" b="1" baseline="30000" dirty="0">
                    <a:solidFill>
                      <a:srgbClr val="000090"/>
                    </a:solidFill>
                  </a:rPr>
                  <a:t>1</a:t>
                </a:r>
              </a:p>
              <a:p>
                <a:r>
                  <a:rPr lang="it-IT" sz="1600" b="1" baseline="30000" dirty="0">
                    <a:solidFill>
                      <a:srgbClr val="000090"/>
                    </a:solidFill>
                  </a:rPr>
                  <a:t> 		 </a:t>
                </a:r>
                <a:r>
                  <a:rPr lang="it-IT" sz="1600" b="1" dirty="0">
                    <a:solidFill>
                      <a:srgbClr val="000090"/>
                    </a:solidFill>
                  </a:rPr>
                  <a:t>                         							         M</a:t>
                </a:r>
                <a:r>
                  <a:rPr lang="it-IT" sz="1600" b="1" baseline="-25000" dirty="0">
                    <a:solidFill>
                      <a:srgbClr val="000090"/>
                    </a:solidFill>
                  </a:rPr>
                  <a:t>res</a:t>
                </a:r>
                <a:r>
                  <a:rPr lang="it-IT" sz="1600" b="1" baseline="30000" dirty="0">
                    <a:solidFill>
                      <a:srgbClr val="000090"/>
                    </a:solidFill>
                  </a:rPr>
                  <a:t>2   </a:t>
                </a:r>
                <a:r>
                  <a:rPr lang="it-IT" sz="1600" b="1" dirty="0">
                    <a:solidFill>
                      <a:srgbClr val="000090"/>
                    </a:solidFill>
                  </a:rPr>
                  <a:t>Γ</a:t>
                </a:r>
                <a:r>
                  <a:rPr lang="it-IT" sz="1600" b="1" baseline="-25000" dirty="0">
                    <a:solidFill>
                      <a:srgbClr val="000090"/>
                    </a:solidFill>
                  </a:rPr>
                  <a:t>res</a:t>
                </a:r>
                <a:r>
                  <a:rPr lang="it-IT" sz="1600" b="1" baseline="30000" dirty="0">
                    <a:solidFill>
                      <a:srgbClr val="000090"/>
                    </a:solidFill>
                  </a:rPr>
                  <a:t>2    </a:t>
                </a:r>
                <a:r>
                  <a:rPr lang="it-IT" sz="1600" b="1" dirty="0">
                    <a:solidFill>
                      <a:srgbClr val="000090"/>
                    </a:solidFill>
                  </a:rPr>
                  <a:t>A</a:t>
                </a:r>
                <a:r>
                  <a:rPr lang="it-IT" sz="1600" b="1" baseline="-25000" dirty="0">
                    <a:solidFill>
                      <a:srgbClr val="000090"/>
                    </a:solidFill>
                  </a:rPr>
                  <a:t>1/2</a:t>
                </a:r>
                <a:r>
                  <a:rPr lang="it-IT" sz="1600" b="1" baseline="30000" dirty="0">
                    <a:solidFill>
                      <a:srgbClr val="000090"/>
                    </a:solidFill>
                  </a:rPr>
                  <a:t>2  </a:t>
                </a:r>
                <a:r>
                  <a:rPr lang="it-IT" sz="1600" b="1" dirty="0">
                    <a:solidFill>
                      <a:srgbClr val="000090"/>
                    </a:solidFill>
                  </a:rPr>
                  <a:t>A</a:t>
                </a:r>
                <a:r>
                  <a:rPr lang="it-IT" sz="1600" b="1" baseline="-25000" dirty="0">
                    <a:solidFill>
                      <a:srgbClr val="000090"/>
                    </a:solidFill>
                  </a:rPr>
                  <a:t>3/2</a:t>
                </a:r>
                <a:r>
                  <a:rPr lang="it-IT" sz="1600" b="1" baseline="30000" dirty="0">
                    <a:solidFill>
                      <a:srgbClr val="000090"/>
                    </a:solidFill>
                  </a:rPr>
                  <a:t>2</a:t>
                </a:r>
                <a:endParaRPr lang="it-IT" sz="1600" b="1" dirty="0">
                  <a:solidFill>
                    <a:srgbClr val="000090"/>
                  </a:solidFill>
                </a:endParaRPr>
              </a:p>
              <a:p>
                <a:pPr algn="just"/>
                <a:endParaRPr lang="en-US" sz="1600" dirty="0"/>
              </a:p>
              <a:p>
                <a:pPr algn="just"/>
                <a:r>
                  <a:rPr lang="en-US" sz="1600" dirty="0"/>
                  <a:t>            Searching the minimum of the quantity:</a:t>
                </a:r>
              </a:p>
              <a:p>
                <a:pPr algn="just"/>
                <a:endParaRPr lang="en-US" sz="1600" dirty="0"/>
              </a:p>
              <a:p>
                <a:pPr algn="just"/>
                <a:endParaRPr lang="en-US" sz="1600" dirty="0"/>
              </a:p>
              <a:p>
                <a:pPr algn="ctr"/>
                <a:r>
                  <a:rPr lang="en-US" sz="1600" b="1" dirty="0" err="1">
                    <a:solidFill>
                      <a:srgbClr val="000090"/>
                    </a:solidFill>
                  </a:rPr>
                  <a:t>dσ</a:t>
                </a:r>
                <a:r>
                  <a:rPr lang="en-US" sz="1600" b="1" baseline="-25000" dirty="0" err="1">
                    <a:solidFill>
                      <a:srgbClr val="000090"/>
                    </a:solidFill>
                  </a:rPr>
                  <a:t>th</a:t>
                </a:r>
                <a:r>
                  <a:rPr lang="en-US" sz="1600" baseline="-25000" dirty="0"/>
                  <a:t> </a:t>
                </a:r>
                <a:r>
                  <a:rPr lang="en-US" sz="1600" dirty="0"/>
                  <a:t>were calculated using the </a:t>
                </a:r>
                <a:r>
                  <a:rPr lang="en-US" sz="1600" b="1" dirty="0"/>
                  <a:t>Gent RPR2011 </a:t>
                </a:r>
                <a:r>
                  <a:rPr lang="en-US" sz="1600" dirty="0"/>
                  <a:t>amplitudes including two resonances</a:t>
                </a:r>
              </a:p>
              <a:p>
                <a:pPr algn="ctr"/>
                <a:r>
                  <a:rPr lang="en-US" sz="1600" dirty="0"/>
                  <a:t>  </a:t>
                </a:r>
                <a:r>
                  <a:rPr lang="en-US" sz="1600" dirty="0" err="1">
                    <a:solidFill>
                      <a:srgbClr val="800000"/>
                    </a:solidFill>
                  </a:rPr>
                  <a:t>J</a:t>
                </a:r>
                <a:r>
                  <a:rPr lang="en-US" sz="1600" baseline="30000" dirty="0" err="1">
                    <a:solidFill>
                      <a:srgbClr val="800000"/>
                    </a:solidFill>
                  </a:rPr>
                  <a:t>p</a:t>
                </a:r>
                <a:r>
                  <a:rPr lang="en-US" sz="1600" baseline="30000" dirty="0">
                    <a:solidFill>
                      <a:srgbClr val="800000"/>
                    </a:solidFill>
                  </a:rPr>
                  <a:t> </a:t>
                </a:r>
                <a:r>
                  <a:rPr lang="en-US" sz="1600" dirty="0">
                    <a:solidFill>
                      <a:srgbClr val="800000"/>
                    </a:solidFill>
                  </a:rPr>
                  <a:t>=</a:t>
                </a:r>
                <a:r>
                  <a:rPr lang="en-US" sz="1600" baseline="30000" dirty="0">
                    <a:solidFill>
                      <a:srgbClr val="800000"/>
                    </a:solidFill>
                  </a:rPr>
                  <a:t> </a:t>
                </a:r>
                <a:r>
                  <a:rPr lang="en-US" sz="1600" dirty="0">
                    <a:solidFill>
                      <a:srgbClr val="800000"/>
                    </a:solidFill>
                  </a:rPr>
                  <a:t>1/2</a:t>
                </a:r>
                <a:r>
                  <a:rPr lang="en-US" sz="1600" baseline="30000" dirty="0">
                    <a:solidFill>
                      <a:srgbClr val="800000"/>
                    </a:solidFill>
                  </a:rPr>
                  <a:t>+ </a:t>
                </a:r>
                <a:r>
                  <a:rPr lang="en-US" sz="1600" dirty="0"/>
                  <a:t>and </a:t>
                </a:r>
                <a:r>
                  <a:rPr lang="en-US" sz="1600" dirty="0" err="1">
                    <a:solidFill>
                      <a:srgbClr val="800000"/>
                    </a:solidFill>
                  </a:rPr>
                  <a:t>J</a:t>
                </a:r>
                <a:r>
                  <a:rPr lang="en-US" sz="1600" baseline="30000" dirty="0" err="1">
                    <a:solidFill>
                      <a:srgbClr val="800000"/>
                    </a:solidFill>
                  </a:rPr>
                  <a:t>p</a:t>
                </a:r>
                <a:r>
                  <a:rPr lang="en-US" sz="1600" baseline="30000" dirty="0">
                    <a:solidFill>
                      <a:srgbClr val="800000"/>
                    </a:solidFill>
                  </a:rPr>
                  <a:t> </a:t>
                </a:r>
                <a:r>
                  <a:rPr lang="en-US" sz="1600" dirty="0">
                    <a:solidFill>
                      <a:srgbClr val="800000"/>
                    </a:solidFill>
                  </a:rPr>
                  <a:t>=</a:t>
                </a:r>
                <a:r>
                  <a:rPr lang="en-US" sz="1600" baseline="30000" dirty="0">
                    <a:solidFill>
                      <a:srgbClr val="800000"/>
                    </a:solidFill>
                  </a:rPr>
                  <a:t> </a:t>
                </a:r>
                <a:r>
                  <a:rPr lang="en-US" sz="1600" dirty="0">
                    <a:solidFill>
                      <a:srgbClr val="800000"/>
                    </a:solidFill>
                  </a:rPr>
                  <a:t>3/2</a:t>
                </a:r>
                <a:r>
                  <a:rPr lang="en-US" sz="1600" baseline="30000" dirty="0">
                    <a:solidFill>
                      <a:srgbClr val="800000"/>
                    </a:solidFill>
                  </a:rPr>
                  <a:t>+</a:t>
                </a:r>
                <a:r>
                  <a:rPr lang="en-US" sz="1600" dirty="0"/>
                  <a:t>, whose parameters values were scanned in the range:</a:t>
                </a:r>
                <a:endParaRPr lang="en-US" sz="1600" baseline="-25000" dirty="0"/>
              </a:p>
              <a:p>
                <a:pPr algn="just"/>
                <a:endParaRPr lang="en-US" sz="1600" dirty="0"/>
              </a:p>
              <a:p>
                <a:pPr algn="just"/>
                <a:endParaRPr lang="en-US" sz="1600" dirty="0"/>
              </a:p>
            </p:txBody>
          </p:sp>
        </mc:Choice>
        <mc:Fallback xmlns="">
          <p:sp>
            <p:nvSpPr>
              <p:cNvPr id="8" name="Rettangolo 7"/>
              <p:cNvSpPr>
                <a:spLocks noRot="1" noChangeAspect="1" noMove="1" noResize="1" noEditPoints="1" noAdjustHandles="1" noChangeArrowheads="1" noChangeShapeType="1" noTextEdit="1"/>
              </p:cNvSpPr>
              <p:nvPr/>
            </p:nvSpPr>
            <p:spPr>
              <a:xfrm>
                <a:off x="1" y="590314"/>
                <a:ext cx="9004299" cy="3703547"/>
              </a:xfrm>
              <a:prstGeom prst="rect">
                <a:avLst/>
              </a:prstGeom>
              <a:blipFill>
                <a:blip r:embed="rId2"/>
                <a:stretch>
                  <a:fillRect l="-423" t="-342" r="-423"/>
                </a:stretch>
              </a:blipFill>
            </p:spPr>
            <p:txBody>
              <a:bodyPr/>
              <a:lstStyle/>
              <a:p>
                <a:r>
                  <a:rPr lang="en-US">
                    <a:noFill/>
                  </a:rPr>
                  <a:t> </a:t>
                </a:r>
              </a:p>
            </p:txBody>
          </p:sp>
        </mc:Fallback>
      </mc:AlternateContent>
      <p:sp>
        <p:nvSpPr>
          <p:cNvPr id="12" name="CasellaDiTesto 11"/>
          <p:cNvSpPr txBox="1"/>
          <p:nvPr/>
        </p:nvSpPr>
        <p:spPr>
          <a:xfrm>
            <a:off x="5394945" y="3724017"/>
            <a:ext cx="2114925" cy="830966"/>
          </a:xfrm>
          <a:prstGeom prst="rect">
            <a:avLst/>
          </a:prstGeom>
          <a:noFill/>
        </p:spPr>
        <p:txBody>
          <a:bodyPr wrap="none" lIns="91412" tIns="45705" rIns="91412" bIns="45705" rtlCol="0">
            <a:spAutoFit/>
          </a:bodyPr>
          <a:lstStyle/>
          <a:p>
            <a:r>
              <a:rPr lang="en-US" sz="1600" dirty="0">
                <a:latin typeface="+mn-lt"/>
              </a:rPr>
              <a:t>at a fixed Q</a:t>
            </a:r>
            <a:r>
              <a:rPr lang="en-US" sz="1600" baseline="30000" dirty="0">
                <a:latin typeface="+mn-lt"/>
              </a:rPr>
              <a:t>2</a:t>
            </a:r>
            <a:r>
              <a:rPr lang="en-US" sz="1600" dirty="0">
                <a:latin typeface="+mn-lt"/>
              </a:rPr>
              <a:t> = 0.5 GeV</a:t>
            </a:r>
            <a:r>
              <a:rPr lang="en-US" sz="1600" baseline="30000" dirty="0">
                <a:latin typeface="+mn-lt"/>
              </a:rPr>
              <a:t>2</a:t>
            </a:r>
          </a:p>
          <a:p>
            <a:endParaRPr lang="en-US" sz="1600" dirty="0">
              <a:latin typeface="+mn-lt"/>
            </a:endParaRPr>
          </a:p>
          <a:p>
            <a:r>
              <a:rPr lang="en-US" sz="1600" dirty="0">
                <a:latin typeface="+mn-lt"/>
              </a:rPr>
              <a:t>S</a:t>
            </a:r>
            <a:r>
              <a:rPr lang="en-US" sz="1600" baseline="-25000" dirty="0">
                <a:latin typeface="+mn-lt"/>
              </a:rPr>
              <a:t>1/2</a:t>
            </a:r>
            <a:r>
              <a:rPr lang="en-US" sz="1600" dirty="0">
                <a:latin typeface="+mn-lt"/>
              </a:rPr>
              <a:t> = 0</a:t>
            </a:r>
          </a:p>
        </p:txBody>
      </p:sp>
      <p:sp>
        <p:nvSpPr>
          <p:cNvPr id="13" name="CasellaDiTesto 12"/>
          <p:cNvSpPr txBox="1"/>
          <p:nvPr/>
        </p:nvSpPr>
        <p:spPr>
          <a:xfrm>
            <a:off x="791444" y="3764894"/>
            <a:ext cx="4047256" cy="800219"/>
          </a:xfrm>
          <a:prstGeom prst="rect">
            <a:avLst/>
          </a:prstGeom>
          <a:noFill/>
          <a:ln>
            <a:solidFill>
              <a:srgbClr val="800000"/>
            </a:solidFill>
          </a:ln>
        </p:spPr>
        <p:txBody>
          <a:bodyPr wrap="square" rtlCol="0">
            <a:spAutoFit/>
          </a:bodyPr>
          <a:lstStyle/>
          <a:p>
            <a:pPr algn="ctr"/>
            <a:r>
              <a:rPr lang="it-IT" dirty="0">
                <a:solidFill>
                  <a:srgbClr val="000090"/>
                </a:solidFill>
                <a:latin typeface="+mn-lt"/>
              </a:rPr>
              <a:t>  </a:t>
            </a:r>
            <a:r>
              <a:rPr lang="it-IT" sz="1400" dirty="0">
                <a:solidFill>
                  <a:srgbClr val="000090"/>
                </a:solidFill>
                <a:latin typeface="+mn-lt"/>
              </a:rPr>
              <a:t>2.0  &lt;  </a:t>
            </a:r>
            <a:r>
              <a:rPr lang="it-IT" sz="1400" dirty="0" err="1">
                <a:solidFill>
                  <a:srgbClr val="000090"/>
                </a:solidFill>
                <a:latin typeface="+mn-lt"/>
              </a:rPr>
              <a:t>W</a:t>
            </a:r>
            <a:r>
              <a:rPr lang="it-IT" sz="1400" dirty="0">
                <a:solidFill>
                  <a:srgbClr val="000090"/>
                </a:solidFill>
                <a:latin typeface="+mn-lt"/>
              </a:rPr>
              <a:t>  &lt; 2.5 </a:t>
            </a:r>
            <a:r>
              <a:rPr lang="it-IT" sz="1400" dirty="0" err="1">
                <a:solidFill>
                  <a:srgbClr val="000090"/>
                </a:solidFill>
                <a:latin typeface="+mn-lt"/>
              </a:rPr>
              <a:t>GeV</a:t>
            </a:r>
            <a:r>
              <a:rPr lang="it-IT" sz="1400" dirty="0">
                <a:solidFill>
                  <a:srgbClr val="000090"/>
                </a:solidFill>
              </a:rPr>
              <a:t>         -0.05 &lt; A</a:t>
            </a:r>
            <a:r>
              <a:rPr lang="it-IT" sz="1400" baseline="-25000" dirty="0">
                <a:solidFill>
                  <a:srgbClr val="000090"/>
                </a:solidFill>
              </a:rPr>
              <a:t>1/2</a:t>
            </a:r>
            <a:r>
              <a:rPr lang="it-IT" sz="1400" dirty="0">
                <a:solidFill>
                  <a:srgbClr val="000090"/>
                </a:solidFill>
              </a:rPr>
              <a:t>&lt; +0.05 GeV</a:t>
            </a:r>
            <a:r>
              <a:rPr lang="it-IT" sz="1400" baseline="30000" dirty="0">
                <a:solidFill>
                  <a:srgbClr val="000090"/>
                </a:solidFill>
              </a:rPr>
              <a:t>-1/2</a:t>
            </a:r>
          </a:p>
          <a:p>
            <a:pPr algn="ctr"/>
            <a:endParaRPr lang="it-IT" sz="1400" dirty="0">
              <a:solidFill>
                <a:srgbClr val="000090"/>
              </a:solidFill>
              <a:latin typeface="+mn-lt"/>
            </a:endParaRPr>
          </a:p>
          <a:p>
            <a:pPr algn="ctr"/>
            <a:r>
              <a:rPr lang="it-IT" sz="1400" dirty="0">
                <a:solidFill>
                  <a:srgbClr val="000090"/>
                </a:solidFill>
                <a:latin typeface="+mn-lt"/>
              </a:rPr>
              <a:t>  0.1  &lt;  </a:t>
            </a:r>
            <a:r>
              <a:rPr lang="it-IT" sz="1400" dirty="0" err="1">
                <a:solidFill>
                  <a:srgbClr val="000090"/>
                </a:solidFill>
                <a:latin typeface="+mn-lt"/>
              </a:rPr>
              <a:t>Γ</a:t>
            </a:r>
            <a:r>
              <a:rPr lang="it-IT" sz="1400" dirty="0">
                <a:solidFill>
                  <a:srgbClr val="000090"/>
                </a:solidFill>
                <a:latin typeface="+mn-lt"/>
              </a:rPr>
              <a:t>  &lt; 0.4 </a:t>
            </a:r>
            <a:r>
              <a:rPr lang="it-IT" sz="1400" dirty="0" err="1">
                <a:solidFill>
                  <a:srgbClr val="000090"/>
                </a:solidFill>
                <a:latin typeface="+mn-lt"/>
              </a:rPr>
              <a:t>GeV</a:t>
            </a:r>
            <a:r>
              <a:rPr lang="it-IT" sz="1400" dirty="0">
                <a:solidFill>
                  <a:srgbClr val="000090"/>
                </a:solidFill>
              </a:rPr>
              <a:t>          -0.05 &lt; A</a:t>
            </a:r>
            <a:r>
              <a:rPr lang="it-IT" sz="1400" baseline="-25000" dirty="0">
                <a:solidFill>
                  <a:srgbClr val="000090"/>
                </a:solidFill>
              </a:rPr>
              <a:t>3/2 </a:t>
            </a:r>
            <a:r>
              <a:rPr lang="it-IT" sz="1400" dirty="0">
                <a:solidFill>
                  <a:srgbClr val="000090"/>
                </a:solidFill>
              </a:rPr>
              <a:t>&lt; +0.05 GeV</a:t>
            </a:r>
            <a:r>
              <a:rPr lang="it-IT" sz="1400" baseline="30000" dirty="0">
                <a:solidFill>
                  <a:srgbClr val="000090"/>
                </a:solidFill>
              </a:rPr>
              <a:t>-1/2</a:t>
            </a:r>
            <a:endParaRPr lang="it-IT" sz="1400" dirty="0">
              <a:solidFill>
                <a:srgbClr val="000090"/>
              </a:solidFill>
              <a:latin typeface="+mn-lt"/>
            </a:endParaRPr>
          </a:p>
        </p:txBody>
      </p:sp>
      <p:sp>
        <p:nvSpPr>
          <p:cNvPr id="4" name="Segnaposto piè di pagina 3"/>
          <p:cNvSpPr>
            <a:spLocks noGrp="1"/>
          </p:cNvSpPr>
          <p:nvPr>
            <p:ph type="ftr" sz="quarter" idx="11"/>
          </p:nvPr>
        </p:nvSpPr>
        <p:spPr/>
        <p:txBody>
          <a:bodyPr/>
          <a:lstStyle/>
          <a:p>
            <a:r>
              <a:rPr lang="it-IT"/>
              <a:t>NSTAR 2026 -  September 7 - 11  2026  - Annalisa D’Angelo </a:t>
            </a:r>
          </a:p>
        </p:txBody>
      </p:sp>
      <p:sp>
        <p:nvSpPr>
          <p:cNvPr id="2" name="Segnaposto numero diapositiva 1"/>
          <p:cNvSpPr>
            <a:spLocks noGrp="1"/>
          </p:cNvSpPr>
          <p:nvPr>
            <p:ph type="sldNum" sz="quarter" idx="12"/>
          </p:nvPr>
        </p:nvSpPr>
        <p:spPr/>
        <p:txBody>
          <a:bodyPr/>
          <a:lstStyle/>
          <a:p>
            <a:fld id="{E33505E3-9B21-8742-B4DC-5DD2FCC133AE}" type="slidenum">
              <a:rPr lang="it-IT" smtClean="0"/>
              <a:t>30</a:t>
            </a:fld>
            <a:endParaRPr lang="it-IT"/>
          </a:p>
        </p:txBody>
      </p:sp>
      <mc:AlternateContent xmlns:mc="http://schemas.openxmlformats.org/markup-compatibility/2006" xmlns:a14="http://schemas.microsoft.com/office/drawing/2010/main">
        <mc:Choice Requires="a14">
          <p:sp>
            <p:nvSpPr>
              <p:cNvPr id="3" name="CasellaDiTesto 2">
                <a:extLst>
                  <a:ext uri="{FF2B5EF4-FFF2-40B4-BE49-F238E27FC236}">
                    <a16:creationId xmlns:a16="http://schemas.microsoft.com/office/drawing/2014/main" id="{221131EB-5539-6DA4-C4E9-EDDD149E3666}"/>
                  </a:ext>
                </a:extLst>
              </p:cNvPr>
              <p:cNvSpPr txBox="1"/>
              <p:nvPr/>
            </p:nvSpPr>
            <p:spPr>
              <a:xfrm>
                <a:off x="4113018" y="2396351"/>
                <a:ext cx="3504421" cy="718530"/>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p>
                        <m:sSupPr>
                          <m:ctrlPr>
                            <a:rPr lang="en-US" sz="1600" i="1" smtClean="0">
                              <a:latin typeface="Cambria Math" panose="02040503050406030204" pitchFamily="18" charset="0"/>
                            </a:rPr>
                          </m:ctrlPr>
                        </m:sSupPr>
                        <m:e>
                          <m:r>
                            <a:rPr lang="en-US" sz="1600" i="1" smtClean="0">
                              <a:latin typeface="Cambria Math" panose="02040503050406030204" pitchFamily="18" charset="0"/>
                              <a:ea typeface="Cambria Math" panose="02040503050406030204" pitchFamily="18" charset="0"/>
                            </a:rPr>
                            <m:t>𝜒</m:t>
                          </m:r>
                        </m:e>
                        <m:sup>
                          <m:r>
                            <a:rPr lang="en-US" sz="1600" b="0" i="1" smtClean="0">
                              <a:latin typeface="Cambria Math" panose="02040503050406030204" pitchFamily="18" charset="0"/>
                            </a:rPr>
                            <m:t>2</m:t>
                          </m:r>
                        </m:sup>
                      </m:sSup>
                      <m:r>
                        <a:rPr lang="en-US" sz="1600" b="0" i="1" smtClean="0">
                          <a:latin typeface="Cambria Math" panose="02040503050406030204" pitchFamily="18" charset="0"/>
                        </a:rPr>
                        <m:t>/</m:t>
                      </m:r>
                      <m:r>
                        <m:rPr>
                          <m:sty m:val="p"/>
                        </m:rPr>
                        <a:rPr lang="en-US" sz="1600" b="0" i="1" smtClean="0">
                          <a:latin typeface="Cambria Math" panose="02040503050406030204" pitchFamily="18" charset="0"/>
                        </a:rPr>
                        <m:t>d</m:t>
                      </m:r>
                      <m:r>
                        <a:rPr lang="en-US" sz="1600" b="0" i="1" smtClean="0">
                          <a:latin typeface="Cambria Math" panose="02040503050406030204" pitchFamily="18" charset="0"/>
                        </a:rPr>
                        <m:t>.</m:t>
                      </m:r>
                      <m:r>
                        <m:rPr>
                          <m:sty m:val="p"/>
                        </m:rPr>
                        <a:rPr lang="en-US" sz="1600" b="0" i="1" smtClean="0">
                          <a:latin typeface="Cambria Math" panose="02040503050406030204" pitchFamily="18" charset="0"/>
                        </a:rPr>
                        <m:t>p</m:t>
                      </m:r>
                      <m:r>
                        <a:rPr lang="en-US" sz="1600" b="0" i="1" smtClean="0">
                          <a:latin typeface="Cambria Math" panose="02040503050406030204" pitchFamily="18" charset="0"/>
                        </a:rPr>
                        <m:t>.</m:t>
                      </m:r>
                      <m:r>
                        <a:rPr lang="en-US" sz="1600" b="0" i="0" smtClean="0">
                          <a:latin typeface="Cambria Math" panose="02040503050406030204" pitchFamily="18" charset="0"/>
                        </a:rPr>
                        <m:t>=</m:t>
                      </m:r>
                      <m:f>
                        <m:fPr>
                          <m:ctrlPr>
                            <a:rPr lang="en-US" sz="1600" b="0" i="1" smtClean="0">
                              <a:latin typeface="Cambria Math" panose="02040503050406030204" pitchFamily="18" charset="0"/>
                            </a:rPr>
                          </m:ctrlPr>
                        </m:fPr>
                        <m:num>
                          <m:r>
                            <a:rPr lang="en-US" sz="1600" b="0" i="1" smtClean="0">
                              <a:latin typeface="Cambria Math" panose="02040503050406030204" pitchFamily="18" charset="0"/>
                            </a:rPr>
                            <m:t>1</m:t>
                          </m:r>
                        </m:num>
                        <m:den>
                          <m:sSub>
                            <m:sSubPr>
                              <m:ctrlPr>
                                <a:rPr lang="en-US" sz="1600" b="0" i="1" smtClean="0">
                                  <a:latin typeface="Cambria Math" panose="02040503050406030204" pitchFamily="18" charset="0"/>
                                </a:rPr>
                              </m:ctrlPr>
                            </m:sSubPr>
                            <m:e>
                              <m:r>
                                <m:rPr>
                                  <m:sty m:val="p"/>
                                </m:rPr>
                                <a:rPr lang="en-US" sz="1600" b="0" i="1" smtClean="0">
                                  <a:latin typeface="Cambria Math" panose="02040503050406030204" pitchFamily="18" charset="0"/>
                                </a:rPr>
                                <m:t>N</m:t>
                              </m:r>
                            </m:e>
                            <m:sub>
                              <m:r>
                                <m:rPr>
                                  <m:sty m:val="p"/>
                                </m:rPr>
                                <a:rPr lang="en-US" sz="1600" b="0" i="1" smtClean="0">
                                  <a:latin typeface="Cambria Math" panose="02040503050406030204" pitchFamily="18" charset="0"/>
                                </a:rPr>
                                <m:t>d</m:t>
                              </m:r>
                              <m:r>
                                <a:rPr lang="en-US" sz="1600" b="0" i="1" smtClean="0">
                                  <a:latin typeface="Cambria Math" panose="02040503050406030204" pitchFamily="18" charset="0"/>
                                </a:rPr>
                                <m:t>.</m:t>
                              </m:r>
                              <m:r>
                                <m:rPr>
                                  <m:sty m:val="p"/>
                                </m:rPr>
                                <a:rPr lang="en-US" sz="1600" b="0" i="1" smtClean="0">
                                  <a:latin typeface="Cambria Math" panose="02040503050406030204" pitchFamily="18" charset="0"/>
                                </a:rPr>
                                <m:t>p</m:t>
                              </m:r>
                              <m:r>
                                <a:rPr lang="en-US" sz="1600" b="0" i="1" smtClean="0">
                                  <a:latin typeface="Cambria Math" panose="02040503050406030204" pitchFamily="18" charset="0"/>
                                </a:rPr>
                                <m:t>.</m:t>
                              </m:r>
                            </m:sub>
                          </m:sSub>
                        </m:den>
                      </m:f>
                      <m:nary>
                        <m:naryPr>
                          <m:chr m:val="∑"/>
                          <m:supHide m:val="on"/>
                          <m:ctrlPr>
                            <a:rPr lang="en-US" sz="1600" b="0" i="1" smtClean="0">
                              <a:latin typeface="Cambria Math" panose="02040503050406030204" pitchFamily="18" charset="0"/>
                            </a:rPr>
                          </m:ctrlPr>
                        </m:naryPr>
                        <m:sub>
                          <m:r>
                            <m:rPr>
                              <m:sty m:val="p"/>
                              <m:brk m:alnAt="7"/>
                            </m:rPr>
                            <a:rPr lang="en-US" sz="1600" b="0" i="1" smtClean="0">
                              <a:latin typeface="Cambria Math" panose="02040503050406030204" pitchFamily="18" charset="0"/>
                            </a:rPr>
                            <m:t>W</m:t>
                          </m:r>
                          <m:r>
                            <a:rPr lang="en-US" sz="1600" b="0" i="1" smtClean="0">
                              <a:latin typeface="Cambria Math" panose="02040503050406030204" pitchFamily="18" charset="0"/>
                            </a:rPr>
                            <m:t>,</m:t>
                          </m:r>
                          <m:r>
                            <m:rPr>
                              <m:sty m:val="p"/>
                            </m:rPr>
                            <a:rPr lang="en-US" sz="1600" b="0" i="1" smtClean="0">
                              <a:latin typeface="Cambria Math" panose="02040503050406030204" pitchFamily="18" charset="0"/>
                            </a:rPr>
                            <m:t>cos</m:t>
                          </m:r>
                          <m:r>
                            <a:rPr lang="en-US" sz="1600" b="0" i="1" smtClean="0">
                              <a:latin typeface="Cambria Math" panose="02040503050406030204" pitchFamily="18" charset="0"/>
                              <a:ea typeface="Cambria Math" panose="02040503050406030204" pitchFamily="18" charset="0"/>
                            </a:rPr>
                            <m:t>𝜃</m:t>
                          </m:r>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𝜙</m:t>
                          </m:r>
                        </m:sub>
                        <m:sup/>
                        <m:e>
                          <m:f>
                            <m:fPr>
                              <m:ctrlPr>
                                <a:rPr lang="en-US" sz="1600" b="0" i="1" smtClean="0">
                                  <a:latin typeface="Cambria Math" panose="02040503050406030204" pitchFamily="18" charset="0"/>
                                </a:rPr>
                              </m:ctrlPr>
                            </m:fPr>
                            <m:num>
                              <m:sSup>
                                <m:sSupPr>
                                  <m:ctrlPr>
                                    <a:rPr lang="en-US" sz="1600" b="0" i="1" smtClean="0">
                                      <a:latin typeface="Cambria Math" panose="02040503050406030204" pitchFamily="18" charset="0"/>
                                    </a:rPr>
                                  </m:ctrlPr>
                                </m:sSupPr>
                                <m:e>
                                  <m:d>
                                    <m:dPr>
                                      <m:ctrlPr>
                                        <a:rPr lang="en-US" sz="1600" b="0" i="1" smtClean="0">
                                          <a:latin typeface="Cambria Math" panose="02040503050406030204" pitchFamily="18" charset="0"/>
                                        </a:rPr>
                                      </m:ctrlPr>
                                    </m:dPr>
                                    <m:e>
                                      <m:sSub>
                                        <m:sSubPr>
                                          <m:ctrlPr>
                                            <a:rPr lang="en-US" sz="1600" b="0" i="1" smtClean="0">
                                              <a:latin typeface="Cambria Math" panose="02040503050406030204" pitchFamily="18" charset="0"/>
                                            </a:rPr>
                                          </m:ctrlPr>
                                        </m:sSubPr>
                                        <m:e>
                                          <m:r>
                                            <m:rPr>
                                              <m:sty m:val="p"/>
                                            </m:rPr>
                                            <a:rPr lang="en-US" sz="1600" b="0" i="1" smtClean="0">
                                              <a:latin typeface="Cambria Math" panose="02040503050406030204" pitchFamily="18" charset="0"/>
                                            </a:rPr>
                                            <m:t>d</m:t>
                                          </m:r>
                                          <m:r>
                                            <a:rPr lang="en-US" sz="1600" b="0" i="1" smtClean="0">
                                              <a:latin typeface="Cambria Math" panose="02040503050406030204" pitchFamily="18" charset="0"/>
                                              <a:ea typeface="Cambria Math" panose="02040503050406030204" pitchFamily="18" charset="0"/>
                                            </a:rPr>
                                            <m:t>𝜎</m:t>
                                          </m:r>
                                        </m:e>
                                        <m:sub>
                                          <m:r>
                                            <m:rPr>
                                              <m:sty m:val="p"/>
                                            </m:rPr>
                                            <a:rPr lang="en-US" sz="1600" b="0" i="1" smtClean="0">
                                              <a:latin typeface="Cambria Math" panose="02040503050406030204" pitchFamily="18" charset="0"/>
                                            </a:rPr>
                                            <m:t>th</m:t>
                                          </m:r>
                                        </m:sub>
                                      </m:sSub>
                                      <m:r>
                                        <a:rPr lang="en-US" sz="1600" i="1">
                                          <a:latin typeface="Cambria Math" panose="02040503050406030204" pitchFamily="18" charset="0"/>
                                          <a:ea typeface="Cambria Math" panose="02040503050406030204" pitchFamily="18" charset="0"/>
                                        </a:rPr>
                                        <m:t>−</m:t>
                                      </m:r>
                                      <m:sSub>
                                        <m:sSubPr>
                                          <m:ctrlPr>
                                            <a:rPr lang="en-US" sz="1600" i="1">
                                              <a:latin typeface="Cambria Math" panose="02040503050406030204" pitchFamily="18" charset="0"/>
                                            </a:rPr>
                                          </m:ctrlPr>
                                        </m:sSubPr>
                                        <m:e>
                                          <m:r>
                                            <m:rPr>
                                              <m:sty m:val="p"/>
                                            </m:rPr>
                                            <a:rPr lang="en-US" sz="1600" i="1">
                                              <a:latin typeface="Cambria Math" panose="02040503050406030204" pitchFamily="18" charset="0"/>
                                            </a:rPr>
                                            <m:t>d</m:t>
                                          </m:r>
                                          <m:r>
                                            <a:rPr lang="en-US" sz="1600" i="1">
                                              <a:latin typeface="Cambria Math" panose="02040503050406030204" pitchFamily="18" charset="0"/>
                                              <a:ea typeface="Cambria Math" panose="02040503050406030204" pitchFamily="18" charset="0"/>
                                            </a:rPr>
                                            <m:t>𝜎</m:t>
                                          </m:r>
                                        </m:e>
                                        <m:sub>
                                          <m:r>
                                            <m:rPr>
                                              <m:sty m:val="p"/>
                                            </m:rPr>
                                            <a:rPr lang="en-US" sz="1600" i="1" smtClean="0">
                                              <a:latin typeface="Cambria Math" panose="02040503050406030204" pitchFamily="18" charset="0"/>
                                            </a:rPr>
                                            <m:t>q</m:t>
                                          </m:r>
                                          <m:r>
                                            <a:rPr lang="en-US" sz="1600" b="0" i="1" smtClean="0">
                                              <a:latin typeface="Cambria Math" panose="02040503050406030204" pitchFamily="18" charset="0"/>
                                            </a:rPr>
                                            <m:t>.</m:t>
                                          </m:r>
                                          <m:r>
                                            <m:rPr>
                                              <m:sty m:val="p"/>
                                            </m:rPr>
                                            <a:rPr lang="en-US" sz="1600" b="0" i="1" smtClean="0">
                                              <a:latin typeface="Cambria Math" panose="02040503050406030204" pitchFamily="18" charset="0"/>
                                            </a:rPr>
                                            <m:t>d</m:t>
                                          </m:r>
                                        </m:sub>
                                      </m:sSub>
                                    </m:e>
                                  </m:d>
                                </m:e>
                                <m:sup>
                                  <m:r>
                                    <a:rPr lang="en-US" sz="1600" b="0" i="1" smtClean="0">
                                      <a:latin typeface="Cambria Math" panose="02040503050406030204" pitchFamily="18" charset="0"/>
                                    </a:rPr>
                                    <m:t>2</m:t>
                                  </m:r>
                                </m:sup>
                              </m:sSup>
                            </m:num>
                            <m:den>
                              <m:d>
                                <m:dPr>
                                  <m:ctrlPr>
                                    <a:rPr lang="en-US" sz="1600" b="0" i="1" smtClean="0">
                                      <a:latin typeface="Cambria Math" panose="02040503050406030204" pitchFamily="18" charset="0"/>
                                    </a:rPr>
                                  </m:ctrlPr>
                                </m:dPr>
                                <m:e>
                                  <m:sSub>
                                    <m:sSubPr>
                                      <m:ctrlPr>
                                        <a:rPr lang="en-US" sz="1600" i="1">
                                          <a:latin typeface="Cambria Math" panose="02040503050406030204" pitchFamily="18" charset="0"/>
                                        </a:rPr>
                                      </m:ctrlPr>
                                    </m:sSubPr>
                                    <m:e>
                                      <m:r>
                                        <m:rPr>
                                          <m:sty m:val="p"/>
                                        </m:rPr>
                                        <a:rPr lang="en-US" sz="1600" i="1">
                                          <a:latin typeface="Cambria Math" panose="02040503050406030204" pitchFamily="18" charset="0"/>
                                        </a:rPr>
                                        <m:t>d</m:t>
                                      </m:r>
                                      <m:r>
                                        <a:rPr lang="en-US" sz="1600" i="1">
                                          <a:latin typeface="Cambria Math" panose="02040503050406030204" pitchFamily="18" charset="0"/>
                                          <a:ea typeface="Cambria Math" panose="02040503050406030204" pitchFamily="18" charset="0"/>
                                        </a:rPr>
                                        <m:t>𝜎</m:t>
                                      </m:r>
                                    </m:e>
                                    <m:sub>
                                      <m:r>
                                        <m:rPr>
                                          <m:sty m:val="p"/>
                                        </m:rPr>
                                        <a:rPr lang="en-US" sz="1600" b="0" i="1" smtClean="0">
                                          <a:latin typeface="Cambria Math" panose="02040503050406030204" pitchFamily="18" charset="0"/>
                                        </a:rPr>
                                        <m:t>q</m:t>
                                      </m:r>
                                      <m:r>
                                        <a:rPr lang="en-US" sz="1600" b="0" i="1" smtClean="0">
                                          <a:latin typeface="Cambria Math" panose="02040503050406030204" pitchFamily="18" charset="0"/>
                                        </a:rPr>
                                        <m:t>.</m:t>
                                      </m:r>
                                      <m:r>
                                        <m:rPr>
                                          <m:sty m:val="p"/>
                                        </m:rPr>
                                        <a:rPr lang="en-US" sz="1600" i="1">
                                          <a:latin typeface="Cambria Math" panose="02040503050406030204" pitchFamily="18" charset="0"/>
                                        </a:rPr>
                                        <m:t>d</m:t>
                                      </m:r>
                                      <m:r>
                                        <a:rPr lang="en-US" sz="1600" b="0" i="1" smtClean="0">
                                          <a:latin typeface="Cambria Math" panose="02040503050406030204" pitchFamily="18" charset="0"/>
                                        </a:rPr>
                                        <m:t>.</m:t>
                                      </m:r>
                                    </m:sub>
                                  </m:sSub>
                                </m:e>
                              </m:d>
                              <m:r>
                                <a:rPr lang="en-US" sz="1600" b="0" i="1" smtClean="0">
                                  <a:latin typeface="Cambria Math" panose="02040503050406030204" pitchFamily="18" charset="0"/>
                                </a:rPr>
                                <m:t>/</m:t>
                              </m:r>
                              <m:sSub>
                                <m:sSubPr>
                                  <m:ctrlPr>
                                    <a:rPr lang="en-US" sz="1600" b="0" i="1" smtClean="0">
                                      <a:latin typeface="Cambria Math" panose="02040503050406030204" pitchFamily="18" charset="0"/>
                                    </a:rPr>
                                  </m:ctrlPr>
                                </m:sSubPr>
                                <m:e>
                                  <m:r>
                                    <m:rPr>
                                      <m:sty m:val="p"/>
                                    </m:rPr>
                                    <a:rPr lang="en-US" sz="1600" b="0" i="1" smtClean="0">
                                      <a:latin typeface="Cambria Math" panose="02040503050406030204" pitchFamily="18" charset="0"/>
                                    </a:rPr>
                                    <m:t>N</m:t>
                                  </m:r>
                                </m:e>
                                <m:sub>
                                  <m:r>
                                    <m:rPr>
                                      <m:sty m:val="p"/>
                                    </m:rPr>
                                    <a:rPr lang="en-US" sz="1600" b="0" i="1" smtClean="0">
                                      <a:latin typeface="Cambria Math" panose="02040503050406030204" pitchFamily="18" charset="0"/>
                                    </a:rPr>
                                    <m:t>ev</m:t>
                                  </m:r>
                                </m:sub>
                              </m:sSub>
                            </m:den>
                          </m:f>
                        </m:e>
                      </m:nary>
                    </m:oMath>
                  </m:oMathPara>
                </a14:m>
                <a:endParaRPr lang="en-US" sz="1600" dirty="0"/>
              </a:p>
            </p:txBody>
          </p:sp>
        </mc:Choice>
        <mc:Fallback xmlns="">
          <p:sp>
            <p:nvSpPr>
              <p:cNvPr id="3" name="CasellaDiTesto 2">
                <a:extLst>
                  <a:ext uri="{FF2B5EF4-FFF2-40B4-BE49-F238E27FC236}">
                    <a16:creationId xmlns:a16="http://schemas.microsoft.com/office/drawing/2014/main" id="{221131EB-5539-6DA4-C4E9-EDDD149E3666}"/>
                  </a:ext>
                </a:extLst>
              </p:cNvPr>
              <p:cNvSpPr txBox="1">
                <a:spLocks noRot="1" noChangeAspect="1" noMove="1" noResize="1" noEditPoints="1" noAdjustHandles="1" noChangeArrowheads="1" noChangeShapeType="1" noTextEdit="1"/>
              </p:cNvSpPr>
              <p:nvPr/>
            </p:nvSpPr>
            <p:spPr>
              <a:xfrm>
                <a:off x="4113018" y="2396351"/>
                <a:ext cx="3504421" cy="718530"/>
              </a:xfrm>
              <a:prstGeom prst="rect">
                <a:avLst/>
              </a:prstGeom>
              <a:blipFill>
                <a:blip r:embed="rId3"/>
                <a:stretch>
                  <a:fillRect l="-1087" t="-110345" b="-165517"/>
                </a:stretch>
              </a:blipFill>
            </p:spPr>
            <p:txBody>
              <a:bodyPr/>
              <a:lstStyle/>
              <a:p>
                <a:r>
                  <a:rPr lang="en-US">
                    <a:noFill/>
                  </a:rPr>
                  <a:t> </a:t>
                </a:r>
              </a:p>
            </p:txBody>
          </p:sp>
        </mc:Fallback>
      </mc:AlternateContent>
    </p:spTree>
    <p:extLst>
      <p:ext uri="{BB962C8B-B14F-4D97-AF65-F5344CB8AC3E}">
        <p14:creationId xmlns:p14="http://schemas.microsoft.com/office/powerpoint/2010/main" val="29858950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Straight Connector 31"/>
          <p:cNvCxnSpPr/>
          <p:nvPr/>
        </p:nvCxnSpPr>
        <p:spPr>
          <a:xfrm>
            <a:off x="-1" y="590314"/>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7" name="Title 1"/>
          <p:cNvSpPr>
            <a:spLocks noGrp="1"/>
          </p:cNvSpPr>
          <p:nvPr>
            <p:ph type="title"/>
          </p:nvPr>
        </p:nvSpPr>
        <p:spPr>
          <a:xfrm>
            <a:off x="1" y="5532"/>
            <a:ext cx="8226035" cy="584782"/>
          </a:xfrm>
        </p:spPr>
        <p:txBody>
          <a:bodyPr>
            <a:normAutofit/>
          </a:bodyPr>
          <a:lstStyle/>
          <a:p>
            <a:pPr>
              <a:lnSpc>
                <a:spcPct val="100000"/>
              </a:lnSpc>
            </a:pPr>
            <a:r>
              <a:rPr lang="en-US" sz="2800" b="1" dirty="0">
                <a:solidFill>
                  <a:srgbClr val="000090"/>
                </a:solidFill>
                <a:latin typeface="+mn-lt"/>
              </a:rPr>
              <a:t>Blind Extraction: J</a:t>
            </a:r>
            <a:r>
              <a:rPr lang="en-US" sz="2800" b="1" baseline="30000" dirty="0">
                <a:solidFill>
                  <a:srgbClr val="000090"/>
                </a:solidFill>
                <a:latin typeface="+mn-lt"/>
              </a:rPr>
              <a:t>P</a:t>
            </a:r>
            <a:r>
              <a:rPr lang="en-US" sz="2800" b="1" dirty="0">
                <a:solidFill>
                  <a:srgbClr val="000090"/>
                </a:solidFill>
                <a:latin typeface="+mn-lt"/>
              </a:rPr>
              <a:t>=1/2</a:t>
            </a:r>
            <a:r>
              <a:rPr lang="en-US" sz="2800" b="1" baseline="30000" dirty="0">
                <a:solidFill>
                  <a:srgbClr val="000090"/>
                </a:solidFill>
                <a:latin typeface="+mn-lt"/>
              </a:rPr>
              <a:t>+</a:t>
            </a:r>
            <a:r>
              <a:rPr lang="en-US" sz="2800" b="1" dirty="0">
                <a:solidFill>
                  <a:srgbClr val="000090"/>
                </a:solidFill>
                <a:latin typeface="+mn-lt"/>
              </a:rPr>
              <a:t> + J</a:t>
            </a:r>
            <a:r>
              <a:rPr lang="en-US" sz="2800" b="1" baseline="30000" dirty="0">
                <a:solidFill>
                  <a:srgbClr val="000090"/>
                </a:solidFill>
                <a:latin typeface="+mn-lt"/>
              </a:rPr>
              <a:t>P</a:t>
            </a:r>
            <a:r>
              <a:rPr lang="en-US" sz="2800" b="1" dirty="0">
                <a:solidFill>
                  <a:srgbClr val="000090"/>
                </a:solidFill>
                <a:latin typeface="+mn-lt"/>
              </a:rPr>
              <a:t>=3/2</a:t>
            </a:r>
            <a:r>
              <a:rPr lang="en-US" sz="2800" b="1" baseline="30000" dirty="0">
                <a:solidFill>
                  <a:srgbClr val="000090"/>
                </a:solidFill>
                <a:latin typeface="+mn-lt"/>
              </a:rPr>
              <a:t>+</a:t>
            </a:r>
            <a:r>
              <a:rPr lang="en-US" sz="2800" b="1" dirty="0">
                <a:solidFill>
                  <a:srgbClr val="000090"/>
                </a:solidFill>
                <a:latin typeface="+mn-lt"/>
              </a:rPr>
              <a:t> </a:t>
            </a:r>
          </a:p>
        </p:txBody>
      </p:sp>
      <mc:AlternateContent xmlns:mc="http://schemas.openxmlformats.org/markup-compatibility/2006" xmlns:a14="http://schemas.microsoft.com/office/drawing/2010/main">
        <mc:Choice Requires="a14">
          <p:sp>
            <p:nvSpPr>
              <p:cNvPr id="8" name="Rettangolo 7"/>
              <p:cNvSpPr/>
              <p:nvPr/>
            </p:nvSpPr>
            <p:spPr>
              <a:xfrm>
                <a:off x="1" y="590314"/>
                <a:ext cx="9004299" cy="2472441"/>
              </a:xfrm>
              <a:prstGeom prst="rect">
                <a:avLst/>
              </a:prstGeom>
            </p:spPr>
            <p:txBody>
              <a:bodyPr wrap="square" lIns="91412" tIns="45705" rIns="91412" bIns="45705">
                <a:spAutoFit/>
              </a:bodyPr>
              <a:lstStyle/>
              <a:p>
                <a:pPr algn="just"/>
                <a:r>
                  <a:rPr lang="en-US" sz="1600" dirty="0">
                    <a:solidFill>
                      <a:srgbClr val="800000"/>
                    </a:solidFill>
                  </a:rPr>
                  <a:t>Two hybrid baryon </a:t>
                </a:r>
                <a:r>
                  <a:rPr lang="en-US" sz="1600" dirty="0"/>
                  <a:t>resonances with </a:t>
                </a:r>
                <a:r>
                  <a:rPr lang="en-US" sz="1600" dirty="0" err="1">
                    <a:solidFill>
                      <a:srgbClr val="800000"/>
                    </a:solidFill>
                  </a:rPr>
                  <a:t>J</a:t>
                </a:r>
                <a:r>
                  <a:rPr lang="en-US" sz="1600" baseline="30000" dirty="0" err="1">
                    <a:solidFill>
                      <a:srgbClr val="800000"/>
                    </a:solidFill>
                  </a:rPr>
                  <a:t>p</a:t>
                </a:r>
                <a:r>
                  <a:rPr lang="en-US" sz="1600" baseline="30000" dirty="0">
                    <a:solidFill>
                      <a:srgbClr val="800000"/>
                    </a:solidFill>
                  </a:rPr>
                  <a:t> </a:t>
                </a:r>
                <a:r>
                  <a:rPr lang="en-US" sz="1600" dirty="0">
                    <a:solidFill>
                      <a:srgbClr val="800000"/>
                    </a:solidFill>
                  </a:rPr>
                  <a:t>=</a:t>
                </a:r>
                <a:r>
                  <a:rPr lang="en-US" sz="1600" baseline="30000" dirty="0">
                    <a:solidFill>
                      <a:srgbClr val="800000"/>
                    </a:solidFill>
                  </a:rPr>
                  <a:t> </a:t>
                </a:r>
                <a:r>
                  <a:rPr lang="en-US" sz="1600" dirty="0">
                    <a:solidFill>
                      <a:srgbClr val="800000"/>
                    </a:solidFill>
                  </a:rPr>
                  <a:t>1/2</a:t>
                </a:r>
                <a:r>
                  <a:rPr lang="en-US" sz="1600" baseline="30000" dirty="0">
                    <a:solidFill>
                      <a:srgbClr val="800000"/>
                    </a:solidFill>
                  </a:rPr>
                  <a:t>+  </a:t>
                </a:r>
                <a:r>
                  <a:rPr lang="en-US" sz="1600" dirty="0"/>
                  <a:t>and </a:t>
                </a:r>
                <a:r>
                  <a:rPr lang="en-US" sz="1600" dirty="0" err="1">
                    <a:solidFill>
                      <a:srgbClr val="800000"/>
                    </a:solidFill>
                  </a:rPr>
                  <a:t>J</a:t>
                </a:r>
                <a:r>
                  <a:rPr lang="en-US" sz="1600" baseline="30000" dirty="0" err="1">
                    <a:solidFill>
                      <a:srgbClr val="800000"/>
                    </a:solidFill>
                  </a:rPr>
                  <a:t>p</a:t>
                </a:r>
                <a:r>
                  <a:rPr lang="en-US" sz="1600" baseline="30000" dirty="0">
                    <a:solidFill>
                      <a:srgbClr val="800000"/>
                    </a:solidFill>
                  </a:rPr>
                  <a:t> </a:t>
                </a:r>
                <a:r>
                  <a:rPr lang="en-US" sz="1600" dirty="0">
                    <a:solidFill>
                      <a:srgbClr val="800000"/>
                    </a:solidFill>
                  </a:rPr>
                  <a:t>=</a:t>
                </a:r>
                <a:r>
                  <a:rPr lang="en-US" sz="1600" baseline="30000" dirty="0">
                    <a:solidFill>
                      <a:srgbClr val="800000"/>
                    </a:solidFill>
                  </a:rPr>
                  <a:t> </a:t>
                </a:r>
                <a:r>
                  <a:rPr lang="en-US" sz="1600" dirty="0">
                    <a:solidFill>
                      <a:srgbClr val="800000"/>
                    </a:solidFill>
                  </a:rPr>
                  <a:t>3/2</a:t>
                </a:r>
                <a:r>
                  <a:rPr lang="en-US" sz="1600" baseline="30000" dirty="0">
                    <a:solidFill>
                      <a:srgbClr val="800000"/>
                    </a:solidFill>
                  </a:rPr>
                  <a:t>+  </a:t>
                </a:r>
                <a:r>
                  <a:rPr lang="en-US" sz="1600" dirty="0"/>
                  <a:t>were inserted in the </a:t>
                </a:r>
                <a:r>
                  <a:rPr lang="en-US" sz="1600" dirty="0">
                    <a:solidFill>
                      <a:srgbClr val="800000"/>
                    </a:solidFill>
                  </a:rPr>
                  <a:t>ep </a:t>
                </a:r>
                <a14:m>
                  <m:oMath xmlns:m="http://schemas.openxmlformats.org/officeDocument/2006/math">
                    <m:r>
                      <a:rPr lang="en-US" sz="1600" i="1" smtClean="0">
                        <a:solidFill>
                          <a:srgbClr val="800000"/>
                        </a:solidFill>
                        <a:latin typeface="Cambria Math" panose="02040503050406030204" pitchFamily="18" charset="0"/>
                        <a:ea typeface="Cambria Math" panose="02040503050406030204" pitchFamily="18" charset="0"/>
                      </a:rPr>
                      <m:t>→</m:t>
                    </m:r>
                  </m:oMath>
                </a14:m>
                <a:r>
                  <a:rPr lang="en-US" sz="1600" dirty="0">
                    <a:solidFill>
                      <a:srgbClr val="800000"/>
                    </a:solidFill>
                  </a:rPr>
                  <a:t> e K</a:t>
                </a:r>
                <a:r>
                  <a:rPr lang="en-US" sz="1600" baseline="30000" dirty="0">
                    <a:solidFill>
                      <a:srgbClr val="800000"/>
                    </a:solidFill>
                  </a:rPr>
                  <a:t>+</a:t>
                </a:r>
                <a:r>
                  <a:rPr lang="en-US" sz="1600" dirty="0">
                    <a:solidFill>
                      <a:srgbClr val="800000"/>
                    </a:solidFill>
                  </a:rPr>
                  <a:t>Λ </a:t>
                </a:r>
                <a:r>
                  <a:rPr lang="en-US" sz="1600" dirty="0"/>
                  <a:t> Gent RPR2011 reaction amplitude and </a:t>
                </a:r>
                <a:r>
                  <a:rPr lang="en-US" sz="1600" b="1" dirty="0">
                    <a:solidFill>
                      <a:srgbClr val="000090"/>
                    </a:solidFill>
                  </a:rPr>
                  <a:t>quasi-data </a:t>
                </a:r>
                <a:r>
                  <a:rPr lang="en-US" sz="1600" dirty="0"/>
                  <a:t>were generated </a:t>
                </a:r>
                <a14:m>
                  <m:oMath xmlns:m="http://schemas.openxmlformats.org/officeDocument/2006/math">
                    <m:r>
                      <a:rPr lang="en-US" sz="1600" i="1" smtClean="0">
                        <a:latin typeface="Cambria Math" panose="02040503050406030204" pitchFamily="18" charset="0"/>
                        <a:ea typeface="Cambria Math" panose="02040503050406030204" pitchFamily="18" charset="0"/>
                      </a:rPr>
                      <m:t>→</m:t>
                    </m:r>
                  </m:oMath>
                </a14:m>
                <a:r>
                  <a:rPr lang="en-US" sz="1600" dirty="0"/>
                  <a:t>  </a:t>
                </a:r>
                <a:r>
                  <a:rPr lang="en-US" sz="1600" b="1" dirty="0">
                    <a:solidFill>
                      <a:srgbClr val="000090"/>
                    </a:solidFill>
                  </a:rPr>
                  <a:t>dσ</a:t>
                </a:r>
                <a:r>
                  <a:rPr lang="en-US" sz="1600" b="1" baseline="-25000" dirty="0">
                    <a:solidFill>
                      <a:srgbClr val="000090"/>
                    </a:solidFill>
                  </a:rPr>
                  <a:t>q</a:t>
                </a:r>
                <a:r>
                  <a:rPr lang="en-US" sz="1600" b="1" baseline="-25000" dirty="0" err="1">
                    <a:solidFill>
                      <a:srgbClr val="000090"/>
                    </a:solidFill>
                  </a:rPr>
                  <a:t>.d</a:t>
                </a:r>
                <a:r>
                  <a:rPr lang="en-US" sz="1600" baseline="-25000" dirty="0"/>
                  <a:t>.</a:t>
                </a:r>
              </a:p>
              <a:p>
                <a:pPr algn="just"/>
                <a:endParaRPr lang="en-US" sz="1600" baseline="-25000" dirty="0"/>
              </a:p>
              <a:p>
                <a:pPr algn="ctr"/>
                <a:r>
                  <a:rPr lang="en-US" sz="1600" b="1" dirty="0">
                    <a:solidFill>
                      <a:srgbClr val="000090"/>
                    </a:solidFill>
                  </a:rPr>
                  <a:t>	A blind analysis has been then attempted trying to extract the resonances J</a:t>
                </a:r>
                <a:r>
                  <a:rPr lang="en-US" sz="1600" b="1" baseline="30000" dirty="0">
                    <a:solidFill>
                      <a:srgbClr val="000090"/>
                    </a:solidFill>
                  </a:rPr>
                  <a:t>P </a:t>
                </a:r>
                <a:r>
                  <a:rPr lang="en-US" sz="1600" b="1" dirty="0">
                    <a:solidFill>
                      <a:srgbClr val="000090"/>
                    </a:solidFill>
                  </a:rPr>
                  <a:t>spin-parities and</a:t>
                </a:r>
              </a:p>
              <a:p>
                <a:endParaRPr lang="en-US" sz="1600" b="1" dirty="0">
                  <a:solidFill>
                    <a:srgbClr val="000090"/>
                  </a:solidFill>
                </a:endParaRPr>
              </a:p>
              <a:p>
                <a:pPr algn="ctr"/>
                <a:r>
                  <a:rPr lang="en-US" sz="1600" b="1" dirty="0">
                    <a:solidFill>
                      <a:srgbClr val="000090"/>
                    </a:solidFill>
                  </a:rPr>
                  <a:t>	7 unknown parameters:   	</a:t>
                </a:r>
                <a:r>
                  <a:rPr lang="it-IT" sz="1600" b="1" dirty="0">
                    <a:solidFill>
                      <a:srgbClr val="000090"/>
                    </a:solidFill>
                  </a:rPr>
                  <a:t>M</a:t>
                </a:r>
                <a:r>
                  <a:rPr lang="it-IT" sz="1600" b="1" baseline="-25000" dirty="0">
                    <a:solidFill>
                      <a:srgbClr val="000090"/>
                    </a:solidFill>
                  </a:rPr>
                  <a:t>res</a:t>
                </a:r>
                <a:r>
                  <a:rPr lang="it-IT" sz="1600" b="1" baseline="30000" dirty="0">
                    <a:solidFill>
                      <a:srgbClr val="000090"/>
                    </a:solidFill>
                  </a:rPr>
                  <a:t>1   </a:t>
                </a:r>
                <a:r>
                  <a:rPr lang="it-IT" sz="1600" b="1" dirty="0">
                    <a:solidFill>
                      <a:srgbClr val="000090"/>
                    </a:solidFill>
                  </a:rPr>
                  <a:t>Γ</a:t>
                </a:r>
                <a:r>
                  <a:rPr lang="it-IT" sz="1600" b="1" baseline="-25000" dirty="0">
                    <a:solidFill>
                      <a:srgbClr val="000090"/>
                    </a:solidFill>
                  </a:rPr>
                  <a:t>res</a:t>
                </a:r>
                <a:r>
                  <a:rPr lang="it-IT" sz="1600" b="1" baseline="30000" dirty="0">
                    <a:solidFill>
                      <a:srgbClr val="000090"/>
                    </a:solidFill>
                  </a:rPr>
                  <a:t>1    </a:t>
                </a:r>
                <a:r>
                  <a:rPr lang="it-IT" sz="1600" b="1" dirty="0">
                    <a:solidFill>
                      <a:srgbClr val="000090"/>
                    </a:solidFill>
                  </a:rPr>
                  <a:t>A</a:t>
                </a:r>
                <a:r>
                  <a:rPr lang="it-IT" sz="1600" b="1" baseline="-25000" dirty="0">
                    <a:solidFill>
                      <a:srgbClr val="000090"/>
                    </a:solidFill>
                  </a:rPr>
                  <a:t>1/2</a:t>
                </a:r>
                <a:r>
                  <a:rPr lang="it-IT" sz="1600" b="1" baseline="30000" dirty="0">
                    <a:solidFill>
                      <a:srgbClr val="000090"/>
                    </a:solidFill>
                  </a:rPr>
                  <a:t>1</a:t>
                </a:r>
              </a:p>
              <a:p>
                <a:r>
                  <a:rPr lang="it-IT" sz="1600" b="1" baseline="30000" dirty="0">
                    <a:solidFill>
                      <a:srgbClr val="000090"/>
                    </a:solidFill>
                  </a:rPr>
                  <a:t> 		 </a:t>
                </a:r>
                <a:r>
                  <a:rPr lang="it-IT" sz="1600" b="1" dirty="0">
                    <a:solidFill>
                      <a:srgbClr val="000090"/>
                    </a:solidFill>
                  </a:rPr>
                  <a:t>                         							         M</a:t>
                </a:r>
                <a:r>
                  <a:rPr lang="it-IT" sz="1600" b="1" baseline="-25000" dirty="0">
                    <a:solidFill>
                      <a:srgbClr val="000090"/>
                    </a:solidFill>
                  </a:rPr>
                  <a:t>res</a:t>
                </a:r>
                <a:r>
                  <a:rPr lang="it-IT" sz="1600" b="1" baseline="30000" dirty="0">
                    <a:solidFill>
                      <a:srgbClr val="000090"/>
                    </a:solidFill>
                  </a:rPr>
                  <a:t>2   </a:t>
                </a:r>
                <a:r>
                  <a:rPr lang="it-IT" sz="1600" b="1" dirty="0">
                    <a:solidFill>
                      <a:srgbClr val="000090"/>
                    </a:solidFill>
                  </a:rPr>
                  <a:t>Γ</a:t>
                </a:r>
                <a:r>
                  <a:rPr lang="it-IT" sz="1600" b="1" baseline="-25000" dirty="0">
                    <a:solidFill>
                      <a:srgbClr val="000090"/>
                    </a:solidFill>
                  </a:rPr>
                  <a:t>res</a:t>
                </a:r>
                <a:r>
                  <a:rPr lang="it-IT" sz="1600" b="1" baseline="30000" dirty="0">
                    <a:solidFill>
                      <a:srgbClr val="000090"/>
                    </a:solidFill>
                  </a:rPr>
                  <a:t>2    </a:t>
                </a:r>
                <a:r>
                  <a:rPr lang="it-IT" sz="1600" b="1" dirty="0">
                    <a:solidFill>
                      <a:srgbClr val="000090"/>
                    </a:solidFill>
                  </a:rPr>
                  <a:t>A</a:t>
                </a:r>
                <a:r>
                  <a:rPr lang="it-IT" sz="1600" b="1" baseline="-25000" dirty="0">
                    <a:solidFill>
                      <a:srgbClr val="000090"/>
                    </a:solidFill>
                  </a:rPr>
                  <a:t>1/2</a:t>
                </a:r>
                <a:r>
                  <a:rPr lang="it-IT" sz="1600" b="1" baseline="30000" dirty="0">
                    <a:solidFill>
                      <a:srgbClr val="000090"/>
                    </a:solidFill>
                  </a:rPr>
                  <a:t>2  </a:t>
                </a:r>
                <a:r>
                  <a:rPr lang="it-IT" sz="1600" b="1" dirty="0">
                    <a:solidFill>
                      <a:srgbClr val="000090"/>
                    </a:solidFill>
                  </a:rPr>
                  <a:t>A</a:t>
                </a:r>
                <a:r>
                  <a:rPr lang="it-IT" sz="1600" b="1" baseline="-25000" dirty="0">
                    <a:solidFill>
                      <a:srgbClr val="000090"/>
                    </a:solidFill>
                  </a:rPr>
                  <a:t>3/2</a:t>
                </a:r>
                <a:r>
                  <a:rPr lang="it-IT" sz="1600" b="1" baseline="30000" dirty="0">
                    <a:solidFill>
                      <a:srgbClr val="000090"/>
                    </a:solidFill>
                  </a:rPr>
                  <a:t>2</a:t>
                </a:r>
                <a:endParaRPr lang="it-IT" sz="1600" b="1" dirty="0">
                  <a:solidFill>
                    <a:srgbClr val="000090"/>
                  </a:solidFill>
                </a:endParaRPr>
              </a:p>
              <a:p>
                <a:pPr algn="just"/>
                <a:endParaRPr lang="en-US" sz="1600" dirty="0"/>
              </a:p>
              <a:p>
                <a:pPr algn="just"/>
                <a:r>
                  <a:rPr lang="en-US" sz="1600" dirty="0"/>
                  <a:t>            </a:t>
                </a:r>
              </a:p>
              <a:p>
                <a:pPr algn="just"/>
                <a:endParaRPr lang="en-US" sz="1600" dirty="0"/>
              </a:p>
            </p:txBody>
          </p:sp>
        </mc:Choice>
        <mc:Fallback xmlns="">
          <p:sp>
            <p:nvSpPr>
              <p:cNvPr id="8" name="Rettangolo 7"/>
              <p:cNvSpPr>
                <a:spLocks noRot="1" noChangeAspect="1" noMove="1" noResize="1" noEditPoints="1" noAdjustHandles="1" noChangeArrowheads="1" noChangeShapeType="1" noTextEdit="1"/>
              </p:cNvSpPr>
              <p:nvPr/>
            </p:nvSpPr>
            <p:spPr>
              <a:xfrm>
                <a:off x="1" y="590314"/>
                <a:ext cx="9004299" cy="2472441"/>
              </a:xfrm>
              <a:prstGeom prst="rect">
                <a:avLst/>
              </a:prstGeom>
              <a:blipFill>
                <a:blip r:embed="rId2"/>
                <a:stretch>
                  <a:fillRect l="-423" t="-513" r="-423"/>
                </a:stretch>
              </a:blipFill>
            </p:spPr>
            <p:txBody>
              <a:bodyPr/>
              <a:lstStyle/>
              <a:p>
                <a:r>
                  <a:rPr lang="en-US">
                    <a:noFill/>
                  </a:rPr>
                  <a:t> </a:t>
                </a:r>
              </a:p>
            </p:txBody>
          </p:sp>
        </mc:Fallback>
      </mc:AlternateContent>
      <p:sp>
        <p:nvSpPr>
          <p:cNvPr id="17" name="CasellaDiTesto 16"/>
          <p:cNvSpPr txBox="1"/>
          <p:nvPr/>
        </p:nvSpPr>
        <p:spPr>
          <a:xfrm>
            <a:off x="-1" y="2322489"/>
            <a:ext cx="9004301" cy="2308294"/>
          </a:xfrm>
          <a:prstGeom prst="rect">
            <a:avLst/>
          </a:prstGeom>
          <a:noFill/>
          <a:ln>
            <a:noFill/>
          </a:ln>
        </p:spPr>
        <p:txBody>
          <a:bodyPr wrap="square" lIns="91412" tIns="45705" rIns="91412" bIns="45705" rtlCol="0">
            <a:spAutoFit/>
          </a:bodyPr>
          <a:lstStyle/>
          <a:p>
            <a:r>
              <a:rPr lang="en-US" sz="1600" b="1" dirty="0">
                <a:solidFill>
                  <a:srgbClr val="800000"/>
                </a:solidFill>
                <a:latin typeface="+mn-lt"/>
              </a:rPr>
              <a:t>Iterative procedure:</a:t>
            </a:r>
          </a:p>
          <a:p>
            <a:endParaRPr lang="en-US" sz="1600" b="1" dirty="0">
              <a:solidFill>
                <a:srgbClr val="800000"/>
              </a:solidFill>
              <a:latin typeface="+mn-lt"/>
            </a:endParaRPr>
          </a:p>
          <a:p>
            <a:pPr marL="265113" indent="-265113">
              <a:buClr>
                <a:srgbClr val="FF6600"/>
              </a:buClr>
              <a:buSzPct val="100000"/>
              <a:buFont typeface="Arial"/>
              <a:buChar char="•"/>
            </a:pPr>
            <a:r>
              <a:rPr lang="en-US" sz="1600" dirty="0">
                <a:latin typeface="+mn-lt"/>
              </a:rPr>
              <a:t>The algorithm calculates the χ</a:t>
            </a:r>
            <a:r>
              <a:rPr lang="en-US" sz="1600" baseline="30000" dirty="0">
                <a:latin typeface="+mn-lt"/>
              </a:rPr>
              <a:t>2</a:t>
            </a:r>
            <a:r>
              <a:rPr lang="en-US" sz="1600" dirty="0">
                <a:latin typeface="+mn-lt"/>
              </a:rPr>
              <a:t> value over a 7-dim parameters coarse grid, covering the full range</a:t>
            </a:r>
          </a:p>
          <a:p>
            <a:pPr>
              <a:buClr>
                <a:srgbClr val="FF6600"/>
              </a:buClr>
              <a:buSzPct val="100000"/>
            </a:pPr>
            <a:endParaRPr lang="en-US" sz="1600" dirty="0">
              <a:latin typeface="+mn-lt"/>
            </a:endParaRPr>
          </a:p>
          <a:p>
            <a:pPr marL="265113" indent="-265113">
              <a:buClr>
                <a:srgbClr val="FF6600"/>
              </a:buClr>
              <a:buSzPct val="100000"/>
              <a:buFont typeface="Arial"/>
              <a:buChar char="•"/>
            </a:pPr>
            <a:r>
              <a:rPr lang="en-US" sz="1600" dirty="0">
                <a:latin typeface="+mn-lt"/>
              </a:rPr>
              <a:t>The combination of parameters corresponding to the minimum χ</a:t>
            </a:r>
            <a:r>
              <a:rPr lang="en-US" sz="1600" baseline="30000" dirty="0">
                <a:latin typeface="+mn-lt"/>
              </a:rPr>
              <a:t>2</a:t>
            </a:r>
            <a:r>
              <a:rPr lang="en-US" sz="1600" dirty="0">
                <a:latin typeface="+mn-lt"/>
              </a:rPr>
              <a:t> value is found</a:t>
            </a:r>
          </a:p>
          <a:p>
            <a:pPr>
              <a:buClr>
                <a:srgbClr val="FF6600"/>
              </a:buClr>
              <a:buSzPct val="100000"/>
            </a:pPr>
            <a:endParaRPr lang="en-US" sz="1600" dirty="0">
              <a:latin typeface="+mn-lt"/>
            </a:endParaRPr>
          </a:p>
          <a:p>
            <a:pPr marL="265113" indent="-265113">
              <a:buClr>
                <a:srgbClr val="FF6600"/>
              </a:buClr>
              <a:buSzPct val="100000"/>
              <a:buFont typeface="Arial"/>
              <a:buChar char="•"/>
            </a:pPr>
            <a:r>
              <a:rPr lang="en-US" sz="1600" dirty="0">
                <a:latin typeface="+mn-lt"/>
                <a:cs typeface="Symbol" charset="2"/>
              </a:rPr>
              <a:t> </a:t>
            </a:r>
            <a:r>
              <a:rPr lang="en-US" sz="1600" dirty="0">
                <a:latin typeface="+mn-lt"/>
              </a:rPr>
              <a:t>χ</a:t>
            </a:r>
            <a:r>
              <a:rPr lang="en-US" sz="1600" baseline="30000" dirty="0">
                <a:latin typeface="+mn-lt"/>
              </a:rPr>
              <a:t>2</a:t>
            </a:r>
            <a:r>
              <a:rPr lang="en-US" sz="1600" dirty="0">
                <a:latin typeface="+mn-lt"/>
              </a:rPr>
              <a:t> value is calculated over  a finer 7-dim parameters grid, around the minimum</a:t>
            </a:r>
          </a:p>
          <a:p>
            <a:pPr>
              <a:buClr>
                <a:srgbClr val="FF6600"/>
              </a:buClr>
              <a:buSzPct val="100000"/>
            </a:pPr>
            <a:endParaRPr lang="en-US" sz="1600" dirty="0">
              <a:latin typeface="+mn-lt"/>
            </a:endParaRPr>
          </a:p>
          <a:p>
            <a:pPr marL="265113" indent="-265113">
              <a:buClr>
                <a:srgbClr val="FF6600"/>
              </a:buClr>
              <a:buSzPct val="100000"/>
              <a:buFont typeface="Arial"/>
              <a:buChar char="•"/>
            </a:pPr>
            <a:r>
              <a:rPr lang="en-US" sz="1600" dirty="0">
                <a:latin typeface="+mn-lt"/>
              </a:rPr>
              <a:t> The procedure is repeated three times. </a:t>
            </a:r>
          </a:p>
        </p:txBody>
      </p:sp>
      <p:sp>
        <p:nvSpPr>
          <p:cNvPr id="4" name="Segnaposto piè di pagina 3"/>
          <p:cNvSpPr>
            <a:spLocks noGrp="1"/>
          </p:cNvSpPr>
          <p:nvPr>
            <p:ph type="ftr" sz="quarter" idx="11"/>
          </p:nvPr>
        </p:nvSpPr>
        <p:spPr/>
        <p:txBody>
          <a:bodyPr/>
          <a:lstStyle/>
          <a:p>
            <a:r>
              <a:rPr lang="it-IT"/>
              <a:t>NSTAR 2026 -  September 7 - 11  2026  - Annalisa D’Angelo </a:t>
            </a:r>
          </a:p>
        </p:txBody>
      </p:sp>
      <p:sp>
        <p:nvSpPr>
          <p:cNvPr id="2" name="Segnaposto numero diapositiva 1"/>
          <p:cNvSpPr>
            <a:spLocks noGrp="1"/>
          </p:cNvSpPr>
          <p:nvPr>
            <p:ph type="sldNum" sz="quarter" idx="12"/>
          </p:nvPr>
        </p:nvSpPr>
        <p:spPr/>
        <p:txBody>
          <a:bodyPr/>
          <a:lstStyle/>
          <a:p>
            <a:fld id="{E33505E3-9B21-8742-B4DC-5DD2FCC133AE}" type="slidenum">
              <a:rPr lang="it-IT" smtClean="0"/>
              <a:t>31</a:t>
            </a:fld>
            <a:endParaRPr lang="it-IT"/>
          </a:p>
        </p:txBody>
      </p:sp>
    </p:spTree>
    <p:extLst>
      <p:ext uri="{BB962C8B-B14F-4D97-AF65-F5344CB8AC3E}">
        <p14:creationId xmlns:p14="http://schemas.microsoft.com/office/powerpoint/2010/main" val="32842257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Immagine 17" descr="output_y62jLL.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40272" y="1742977"/>
            <a:ext cx="3760769" cy="2914973"/>
          </a:xfrm>
          <a:prstGeom prst="rect">
            <a:avLst/>
          </a:prstGeom>
        </p:spPr>
      </p:pic>
      <p:cxnSp>
        <p:nvCxnSpPr>
          <p:cNvPr id="32" name="Straight Connector 31"/>
          <p:cNvCxnSpPr/>
          <p:nvPr/>
        </p:nvCxnSpPr>
        <p:spPr>
          <a:xfrm>
            <a:off x="-1" y="590314"/>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7" name="Title 1"/>
          <p:cNvSpPr>
            <a:spLocks noGrp="1"/>
          </p:cNvSpPr>
          <p:nvPr>
            <p:ph type="title"/>
          </p:nvPr>
        </p:nvSpPr>
        <p:spPr>
          <a:xfrm>
            <a:off x="1" y="5532"/>
            <a:ext cx="8226035" cy="584782"/>
          </a:xfrm>
        </p:spPr>
        <p:txBody>
          <a:bodyPr>
            <a:normAutofit/>
          </a:bodyPr>
          <a:lstStyle/>
          <a:p>
            <a:pPr>
              <a:lnSpc>
                <a:spcPct val="100000"/>
              </a:lnSpc>
            </a:pPr>
            <a:r>
              <a:rPr lang="en-US" sz="2800" b="1" dirty="0">
                <a:solidFill>
                  <a:srgbClr val="000090"/>
                </a:solidFill>
                <a:latin typeface="+mn-lt"/>
              </a:rPr>
              <a:t>Blind Extraction: J</a:t>
            </a:r>
            <a:r>
              <a:rPr lang="en-US" sz="2800" b="1" baseline="30000" dirty="0">
                <a:solidFill>
                  <a:srgbClr val="000090"/>
                </a:solidFill>
                <a:latin typeface="+mn-lt"/>
              </a:rPr>
              <a:t>P</a:t>
            </a:r>
            <a:r>
              <a:rPr lang="en-US" sz="2800" b="1" dirty="0">
                <a:solidFill>
                  <a:srgbClr val="000090"/>
                </a:solidFill>
                <a:latin typeface="+mn-lt"/>
              </a:rPr>
              <a:t>=1/2</a:t>
            </a:r>
            <a:r>
              <a:rPr lang="en-US" sz="2800" b="1" baseline="30000" dirty="0">
                <a:solidFill>
                  <a:srgbClr val="000090"/>
                </a:solidFill>
                <a:latin typeface="+mn-lt"/>
              </a:rPr>
              <a:t>+</a:t>
            </a:r>
            <a:r>
              <a:rPr lang="en-US" sz="2800" b="1" dirty="0">
                <a:solidFill>
                  <a:srgbClr val="000090"/>
                </a:solidFill>
                <a:latin typeface="+mn-lt"/>
              </a:rPr>
              <a:t> + J</a:t>
            </a:r>
            <a:r>
              <a:rPr lang="en-US" sz="2800" b="1" baseline="30000" dirty="0">
                <a:solidFill>
                  <a:srgbClr val="000090"/>
                </a:solidFill>
                <a:latin typeface="+mn-lt"/>
              </a:rPr>
              <a:t>P</a:t>
            </a:r>
            <a:r>
              <a:rPr lang="en-US" sz="2800" b="1" dirty="0">
                <a:solidFill>
                  <a:srgbClr val="000090"/>
                </a:solidFill>
                <a:latin typeface="+mn-lt"/>
              </a:rPr>
              <a:t>=3/2</a:t>
            </a:r>
            <a:r>
              <a:rPr lang="en-US" sz="2800" b="1" baseline="30000" dirty="0">
                <a:solidFill>
                  <a:srgbClr val="000090"/>
                </a:solidFill>
                <a:latin typeface="+mn-lt"/>
              </a:rPr>
              <a:t>+</a:t>
            </a:r>
            <a:r>
              <a:rPr lang="en-US" sz="2800" b="1" dirty="0">
                <a:solidFill>
                  <a:srgbClr val="000090"/>
                </a:solidFill>
                <a:latin typeface="+mn-lt"/>
              </a:rPr>
              <a:t> </a:t>
            </a:r>
          </a:p>
        </p:txBody>
      </p:sp>
      <mc:AlternateContent xmlns:mc="http://schemas.openxmlformats.org/markup-compatibility/2006" xmlns:a14="http://schemas.microsoft.com/office/drawing/2010/main">
        <mc:Choice Requires="a14">
          <p:sp>
            <p:nvSpPr>
              <p:cNvPr id="8" name="Rettangolo 7"/>
              <p:cNvSpPr/>
              <p:nvPr/>
            </p:nvSpPr>
            <p:spPr>
              <a:xfrm>
                <a:off x="1" y="590314"/>
                <a:ext cx="9004299" cy="995114"/>
              </a:xfrm>
              <a:prstGeom prst="rect">
                <a:avLst/>
              </a:prstGeom>
            </p:spPr>
            <p:txBody>
              <a:bodyPr wrap="square" lIns="91412" tIns="45705" rIns="91412" bIns="45705">
                <a:spAutoFit/>
              </a:bodyPr>
              <a:lstStyle/>
              <a:p>
                <a:pPr algn="just"/>
                <a:r>
                  <a:rPr lang="en-US" sz="1600" dirty="0">
                    <a:solidFill>
                      <a:srgbClr val="800000"/>
                    </a:solidFill>
                  </a:rPr>
                  <a:t>Two hybrid baryon </a:t>
                </a:r>
                <a:r>
                  <a:rPr lang="en-US" sz="1600" dirty="0"/>
                  <a:t>resonances with </a:t>
                </a:r>
                <a:r>
                  <a:rPr lang="en-US" sz="1600" dirty="0" err="1">
                    <a:solidFill>
                      <a:srgbClr val="800000"/>
                    </a:solidFill>
                  </a:rPr>
                  <a:t>J</a:t>
                </a:r>
                <a:r>
                  <a:rPr lang="en-US" sz="1600" baseline="30000" dirty="0" err="1">
                    <a:solidFill>
                      <a:srgbClr val="800000"/>
                    </a:solidFill>
                  </a:rPr>
                  <a:t>p</a:t>
                </a:r>
                <a:r>
                  <a:rPr lang="en-US" sz="1600" baseline="30000" dirty="0">
                    <a:solidFill>
                      <a:srgbClr val="800000"/>
                    </a:solidFill>
                  </a:rPr>
                  <a:t> </a:t>
                </a:r>
                <a:r>
                  <a:rPr lang="en-US" sz="1600" dirty="0">
                    <a:solidFill>
                      <a:srgbClr val="800000"/>
                    </a:solidFill>
                  </a:rPr>
                  <a:t>=</a:t>
                </a:r>
                <a:r>
                  <a:rPr lang="en-US" sz="1600" baseline="30000" dirty="0">
                    <a:solidFill>
                      <a:srgbClr val="800000"/>
                    </a:solidFill>
                  </a:rPr>
                  <a:t> </a:t>
                </a:r>
                <a:r>
                  <a:rPr lang="en-US" sz="1600" dirty="0">
                    <a:solidFill>
                      <a:srgbClr val="800000"/>
                    </a:solidFill>
                  </a:rPr>
                  <a:t>1/2</a:t>
                </a:r>
                <a:r>
                  <a:rPr lang="en-US" sz="1600" baseline="30000" dirty="0">
                    <a:solidFill>
                      <a:srgbClr val="800000"/>
                    </a:solidFill>
                  </a:rPr>
                  <a:t>+  </a:t>
                </a:r>
                <a:r>
                  <a:rPr lang="en-US" sz="1600" dirty="0"/>
                  <a:t>and </a:t>
                </a:r>
                <a:r>
                  <a:rPr lang="en-US" sz="1600" dirty="0" err="1">
                    <a:solidFill>
                      <a:srgbClr val="800000"/>
                    </a:solidFill>
                  </a:rPr>
                  <a:t>J</a:t>
                </a:r>
                <a:r>
                  <a:rPr lang="en-US" sz="1600" baseline="30000" dirty="0" err="1">
                    <a:solidFill>
                      <a:srgbClr val="800000"/>
                    </a:solidFill>
                  </a:rPr>
                  <a:t>p</a:t>
                </a:r>
                <a:r>
                  <a:rPr lang="en-US" sz="1600" baseline="30000" dirty="0">
                    <a:solidFill>
                      <a:srgbClr val="800000"/>
                    </a:solidFill>
                  </a:rPr>
                  <a:t> </a:t>
                </a:r>
                <a:r>
                  <a:rPr lang="en-US" sz="1600" dirty="0">
                    <a:solidFill>
                      <a:srgbClr val="800000"/>
                    </a:solidFill>
                  </a:rPr>
                  <a:t>=</a:t>
                </a:r>
                <a:r>
                  <a:rPr lang="en-US" sz="1600" baseline="30000" dirty="0">
                    <a:solidFill>
                      <a:srgbClr val="800000"/>
                    </a:solidFill>
                  </a:rPr>
                  <a:t> </a:t>
                </a:r>
                <a:r>
                  <a:rPr lang="en-US" sz="1600" dirty="0">
                    <a:solidFill>
                      <a:srgbClr val="800000"/>
                    </a:solidFill>
                  </a:rPr>
                  <a:t>3/2</a:t>
                </a:r>
                <a:r>
                  <a:rPr lang="en-US" sz="1600" baseline="30000" dirty="0">
                    <a:solidFill>
                      <a:srgbClr val="800000"/>
                    </a:solidFill>
                  </a:rPr>
                  <a:t>+  </a:t>
                </a:r>
                <a:r>
                  <a:rPr lang="en-US" sz="1600" dirty="0"/>
                  <a:t>were inserted in the </a:t>
                </a:r>
                <a:r>
                  <a:rPr lang="en-US" sz="1600" dirty="0">
                    <a:solidFill>
                      <a:srgbClr val="800000"/>
                    </a:solidFill>
                  </a:rPr>
                  <a:t>ep </a:t>
                </a:r>
                <a14:m>
                  <m:oMath xmlns:m="http://schemas.openxmlformats.org/officeDocument/2006/math">
                    <m:r>
                      <a:rPr lang="en-US" sz="1600" i="1" smtClean="0">
                        <a:solidFill>
                          <a:srgbClr val="800000"/>
                        </a:solidFill>
                        <a:latin typeface="Cambria Math" panose="02040503050406030204" pitchFamily="18" charset="0"/>
                        <a:ea typeface="Cambria Math" panose="02040503050406030204" pitchFamily="18" charset="0"/>
                      </a:rPr>
                      <m:t>→</m:t>
                    </m:r>
                  </m:oMath>
                </a14:m>
                <a:r>
                  <a:rPr lang="en-US" sz="1600" dirty="0">
                    <a:solidFill>
                      <a:srgbClr val="800000"/>
                    </a:solidFill>
                  </a:rPr>
                  <a:t> e K</a:t>
                </a:r>
                <a:r>
                  <a:rPr lang="en-US" sz="1600" baseline="30000" dirty="0">
                    <a:solidFill>
                      <a:srgbClr val="800000"/>
                    </a:solidFill>
                  </a:rPr>
                  <a:t>+</a:t>
                </a:r>
                <a:r>
                  <a:rPr lang="en-US" sz="1600" dirty="0">
                    <a:solidFill>
                      <a:srgbClr val="800000"/>
                    </a:solidFill>
                  </a:rPr>
                  <a:t>Λ </a:t>
                </a:r>
                <a:r>
                  <a:rPr lang="en-US" sz="1600" dirty="0"/>
                  <a:t> Gent RPR2011 reaction amplitude and </a:t>
                </a:r>
                <a:r>
                  <a:rPr lang="en-US" sz="1600" b="1" dirty="0">
                    <a:solidFill>
                      <a:srgbClr val="000090"/>
                    </a:solidFill>
                  </a:rPr>
                  <a:t>quasi-data </a:t>
                </a:r>
                <a:r>
                  <a:rPr lang="en-US" sz="1600" dirty="0"/>
                  <a:t>were generated </a:t>
                </a:r>
                <a14:m>
                  <m:oMath xmlns:m="http://schemas.openxmlformats.org/officeDocument/2006/math">
                    <m:r>
                      <a:rPr lang="en-US" sz="1600" i="1" smtClean="0">
                        <a:latin typeface="Cambria Math" panose="02040503050406030204" pitchFamily="18" charset="0"/>
                        <a:ea typeface="Cambria Math" panose="02040503050406030204" pitchFamily="18" charset="0"/>
                      </a:rPr>
                      <m:t>→</m:t>
                    </m:r>
                  </m:oMath>
                </a14:m>
                <a:r>
                  <a:rPr lang="en-US" sz="1600" dirty="0"/>
                  <a:t>  </a:t>
                </a:r>
                <a:r>
                  <a:rPr lang="en-US" sz="1600" b="1" dirty="0">
                    <a:solidFill>
                      <a:srgbClr val="000090"/>
                    </a:solidFill>
                  </a:rPr>
                  <a:t>dσ</a:t>
                </a:r>
                <a:r>
                  <a:rPr lang="en-US" sz="1600" b="1" baseline="-25000" dirty="0">
                    <a:solidFill>
                      <a:srgbClr val="000090"/>
                    </a:solidFill>
                  </a:rPr>
                  <a:t>q</a:t>
                </a:r>
                <a:r>
                  <a:rPr lang="en-US" sz="1600" b="1" baseline="-25000" dirty="0" err="1">
                    <a:solidFill>
                      <a:srgbClr val="000090"/>
                    </a:solidFill>
                  </a:rPr>
                  <a:t>.d</a:t>
                </a:r>
                <a:r>
                  <a:rPr lang="en-US" sz="1600" baseline="-25000" dirty="0"/>
                  <a:t>.</a:t>
                </a:r>
              </a:p>
              <a:p>
                <a:pPr algn="just"/>
                <a:endParaRPr lang="en-US" sz="1600" baseline="-25000" dirty="0"/>
              </a:p>
              <a:p>
                <a:pPr algn="ctr"/>
                <a:r>
                  <a:rPr lang="en-US" sz="1600" b="1" dirty="0">
                    <a:solidFill>
                      <a:srgbClr val="000090"/>
                    </a:solidFill>
                  </a:rPr>
                  <a:t>	</a:t>
                </a:r>
                <a:endParaRPr lang="en-US" sz="1600" dirty="0"/>
              </a:p>
            </p:txBody>
          </p:sp>
        </mc:Choice>
        <mc:Fallback xmlns="">
          <p:sp>
            <p:nvSpPr>
              <p:cNvPr id="8" name="Rettangolo 7"/>
              <p:cNvSpPr>
                <a:spLocks noRot="1" noChangeAspect="1" noMove="1" noResize="1" noEditPoints="1" noAdjustHandles="1" noChangeArrowheads="1" noChangeShapeType="1" noTextEdit="1"/>
              </p:cNvSpPr>
              <p:nvPr/>
            </p:nvSpPr>
            <p:spPr>
              <a:xfrm>
                <a:off x="1" y="590314"/>
                <a:ext cx="9004299" cy="995114"/>
              </a:xfrm>
              <a:prstGeom prst="rect">
                <a:avLst/>
              </a:prstGeom>
              <a:blipFill>
                <a:blip r:embed="rId3"/>
                <a:stretch>
                  <a:fillRect l="-423" t="-1266" r="-423"/>
                </a:stretch>
              </a:blipFill>
            </p:spPr>
            <p:txBody>
              <a:bodyPr/>
              <a:lstStyle/>
              <a:p>
                <a:r>
                  <a:rPr lang="en-US">
                    <a:noFill/>
                  </a:rPr>
                  <a:t> </a:t>
                </a:r>
              </a:p>
            </p:txBody>
          </p:sp>
        </mc:Fallback>
      </mc:AlternateContent>
      <p:sp>
        <p:nvSpPr>
          <p:cNvPr id="11" name="CasellaDiTesto 10"/>
          <p:cNvSpPr txBox="1"/>
          <p:nvPr/>
        </p:nvSpPr>
        <p:spPr>
          <a:xfrm>
            <a:off x="1439144" y="1200707"/>
            <a:ext cx="6029523" cy="584776"/>
          </a:xfrm>
          <a:prstGeom prst="rect">
            <a:avLst/>
          </a:prstGeom>
          <a:noFill/>
        </p:spPr>
        <p:txBody>
          <a:bodyPr wrap="square" rtlCol="0">
            <a:spAutoFit/>
          </a:bodyPr>
          <a:lstStyle/>
          <a:p>
            <a:r>
              <a:rPr lang="en-US" sz="1600" b="1" dirty="0">
                <a:solidFill>
                  <a:srgbClr val="000090"/>
                </a:solidFill>
                <a:latin typeface="+mn-lt"/>
              </a:rPr>
              <a:t>Typical 3-dim map of </a:t>
            </a:r>
            <a:r>
              <a:rPr lang="en-US" sz="1600" b="1" dirty="0">
                <a:solidFill>
                  <a:srgbClr val="000090"/>
                </a:solidFill>
                <a:latin typeface="+mn-lt"/>
                <a:ea typeface="Lucida Grande"/>
                <a:cs typeface="Lucida Grande"/>
              </a:rPr>
              <a:t>χ</a:t>
            </a:r>
            <a:r>
              <a:rPr lang="en-US" sz="1600" b="1" baseline="30000" dirty="0">
                <a:solidFill>
                  <a:srgbClr val="000090"/>
                </a:solidFill>
                <a:latin typeface="+mn-lt"/>
                <a:ea typeface="Lucida Grande"/>
                <a:cs typeface="Lucida Grande"/>
              </a:rPr>
              <a:t>2 </a:t>
            </a:r>
            <a:r>
              <a:rPr lang="en-US" sz="1600" b="1" dirty="0">
                <a:solidFill>
                  <a:srgbClr val="000090"/>
                </a:solidFill>
                <a:latin typeface="+mn-lt"/>
                <a:ea typeface="Lucida Grande"/>
                <a:cs typeface="Lucida Grande"/>
              </a:rPr>
              <a:t>as a function of the two resonance masses, evolving in time for increasing A</a:t>
            </a:r>
            <a:r>
              <a:rPr lang="en-US" sz="1600" b="1" baseline="-25000" dirty="0">
                <a:solidFill>
                  <a:srgbClr val="000090"/>
                </a:solidFill>
                <a:latin typeface="+mn-lt"/>
                <a:ea typeface="Lucida Grande"/>
                <a:cs typeface="Lucida Grande"/>
              </a:rPr>
              <a:t>1/2</a:t>
            </a:r>
            <a:r>
              <a:rPr lang="en-US" sz="1600" b="1" dirty="0">
                <a:solidFill>
                  <a:srgbClr val="000090"/>
                </a:solidFill>
                <a:latin typeface="+mn-lt"/>
                <a:ea typeface="Lucida Grande"/>
                <a:cs typeface="Lucida Grande"/>
              </a:rPr>
              <a:t> (A</a:t>
            </a:r>
            <a:r>
              <a:rPr lang="en-US" sz="1600" b="1" baseline="-25000" dirty="0">
                <a:solidFill>
                  <a:srgbClr val="000090"/>
                </a:solidFill>
                <a:latin typeface="+mn-lt"/>
                <a:ea typeface="Lucida Grande"/>
                <a:cs typeface="Lucida Grande"/>
              </a:rPr>
              <a:t>3/2</a:t>
            </a:r>
            <a:r>
              <a:rPr lang="en-US" sz="1600" b="1" dirty="0">
                <a:solidFill>
                  <a:srgbClr val="000090"/>
                </a:solidFill>
                <a:latin typeface="+mn-lt"/>
                <a:ea typeface="Lucida Grande"/>
                <a:cs typeface="Lucida Grande"/>
              </a:rPr>
              <a:t>) strength.</a:t>
            </a:r>
            <a:endParaRPr lang="en-US" sz="1600" b="1" baseline="30000" dirty="0">
              <a:solidFill>
                <a:srgbClr val="000090"/>
              </a:solidFill>
              <a:latin typeface="+mn-lt"/>
            </a:endParaRPr>
          </a:p>
        </p:txBody>
      </p:sp>
      <p:pic>
        <p:nvPicPr>
          <p:cNvPr id="12" name="Immagine 11" descr="chi_M_10.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40273" y="1742977"/>
            <a:ext cx="3760769" cy="2914973"/>
          </a:xfrm>
          <a:prstGeom prst="rect">
            <a:avLst/>
          </a:prstGeom>
        </p:spPr>
      </p:pic>
      <p:cxnSp>
        <p:nvCxnSpPr>
          <p:cNvPr id="13" name="Connettore 2 12"/>
          <p:cNvCxnSpPr/>
          <p:nvPr/>
        </p:nvCxnSpPr>
        <p:spPr bwMode="auto">
          <a:xfrm flipV="1">
            <a:off x="1493069" y="3012696"/>
            <a:ext cx="2583631" cy="689618"/>
          </a:xfrm>
          <a:prstGeom prst="straightConnector1">
            <a:avLst/>
          </a:prstGeom>
          <a:solidFill>
            <a:schemeClr val="accent1"/>
          </a:solidFill>
          <a:ln w="28575" cap="flat" cmpd="sng" algn="ctr">
            <a:solidFill>
              <a:srgbClr val="800000"/>
            </a:solidFill>
            <a:prstDash val="solid"/>
            <a:round/>
            <a:headEnd type="none" w="med" len="med"/>
            <a:tailEnd type="arrow"/>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cxnSp>
      <p:sp>
        <p:nvSpPr>
          <p:cNvPr id="14" name="CasellaDiTesto 13"/>
          <p:cNvSpPr txBox="1"/>
          <p:nvPr/>
        </p:nvSpPr>
        <p:spPr>
          <a:xfrm>
            <a:off x="187450" y="3702314"/>
            <a:ext cx="1895350" cy="369332"/>
          </a:xfrm>
          <a:prstGeom prst="rect">
            <a:avLst/>
          </a:prstGeom>
          <a:noFill/>
        </p:spPr>
        <p:txBody>
          <a:bodyPr wrap="square" rtlCol="0">
            <a:spAutoFit/>
          </a:bodyPr>
          <a:lstStyle/>
          <a:p>
            <a:r>
              <a:rPr lang="it-IT" dirty="0" err="1">
                <a:solidFill>
                  <a:srgbClr val="800000"/>
                </a:solidFill>
                <a:latin typeface="+mn-lt"/>
              </a:rPr>
              <a:t>χ</a:t>
            </a:r>
            <a:r>
              <a:rPr lang="it-IT" dirty="0">
                <a:solidFill>
                  <a:srgbClr val="800000"/>
                </a:solidFill>
                <a:latin typeface="+mn-lt"/>
              </a:rPr>
              <a:t> </a:t>
            </a:r>
            <a:r>
              <a:rPr lang="it-IT" baseline="30000" dirty="0">
                <a:solidFill>
                  <a:srgbClr val="800000"/>
                </a:solidFill>
                <a:latin typeface="+mn-lt"/>
              </a:rPr>
              <a:t>2  </a:t>
            </a:r>
            <a:r>
              <a:rPr lang="it-IT" dirty="0">
                <a:solidFill>
                  <a:srgbClr val="800000"/>
                </a:solidFill>
                <a:latin typeface="+mn-lt"/>
              </a:rPr>
              <a:t>minimum</a:t>
            </a:r>
          </a:p>
        </p:txBody>
      </p:sp>
      <p:sp>
        <p:nvSpPr>
          <p:cNvPr id="4" name="Segnaposto piè di pagina 3"/>
          <p:cNvSpPr>
            <a:spLocks noGrp="1"/>
          </p:cNvSpPr>
          <p:nvPr>
            <p:ph type="ftr" sz="quarter" idx="11"/>
          </p:nvPr>
        </p:nvSpPr>
        <p:spPr/>
        <p:txBody>
          <a:bodyPr/>
          <a:lstStyle/>
          <a:p>
            <a:r>
              <a:rPr lang="it-IT"/>
              <a:t>NSTAR 2026 -  September 7 - 11  2026  - Annalisa D’Angelo </a:t>
            </a:r>
          </a:p>
        </p:txBody>
      </p:sp>
      <p:sp>
        <p:nvSpPr>
          <p:cNvPr id="2" name="Segnaposto numero diapositiva 1"/>
          <p:cNvSpPr>
            <a:spLocks noGrp="1"/>
          </p:cNvSpPr>
          <p:nvPr>
            <p:ph type="sldNum" sz="quarter" idx="12"/>
          </p:nvPr>
        </p:nvSpPr>
        <p:spPr/>
        <p:txBody>
          <a:bodyPr/>
          <a:lstStyle/>
          <a:p>
            <a:fld id="{E33505E3-9B21-8742-B4DC-5DD2FCC133AE}" type="slidenum">
              <a:rPr lang="it-IT" smtClean="0"/>
              <a:t>32</a:t>
            </a:fld>
            <a:endParaRPr lang="it-IT"/>
          </a:p>
        </p:txBody>
      </p:sp>
    </p:spTree>
    <p:extLst>
      <p:ext uri="{BB962C8B-B14F-4D97-AF65-F5344CB8AC3E}">
        <p14:creationId xmlns:p14="http://schemas.microsoft.com/office/powerpoint/2010/main" val="3032339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2" name="Straight Connector 31"/>
          <p:cNvCxnSpPr/>
          <p:nvPr/>
        </p:nvCxnSpPr>
        <p:spPr>
          <a:xfrm>
            <a:off x="-1" y="590314"/>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7" name="Title 1"/>
          <p:cNvSpPr>
            <a:spLocks noGrp="1"/>
          </p:cNvSpPr>
          <p:nvPr>
            <p:ph type="title"/>
          </p:nvPr>
        </p:nvSpPr>
        <p:spPr>
          <a:xfrm>
            <a:off x="1" y="5532"/>
            <a:ext cx="8226035" cy="584782"/>
          </a:xfrm>
        </p:spPr>
        <p:txBody>
          <a:bodyPr>
            <a:normAutofit/>
          </a:bodyPr>
          <a:lstStyle/>
          <a:p>
            <a:pPr>
              <a:lnSpc>
                <a:spcPct val="100000"/>
              </a:lnSpc>
            </a:pPr>
            <a:r>
              <a:rPr lang="en-US" sz="2800" b="1" dirty="0">
                <a:solidFill>
                  <a:srgbClr val="000090"/>
                </a:solidFill>
                <a:latin typeface="+mn-lt"/>
              </a:rPr>
              <a:t>Blind Extraction: J</a:t>
            </a:r>
            <a:r>
              <a:rPr lang="en-US" sz="2800" b="1" baseline="30000" dirty="0">
                <a:solidFill>
                  <a:srgbClr val="000090"/>
                </a:solidFill>
                <a:latin typeface="+mn-lt"/>
              </a:rPr>
              <a:t>P</a:t>
            </a:r>
            <a:r>
              <a:rPr lang="en-US" sz="2800" b="1" dirty="0">
                <a:solidFill>
                  <a:srgbClr val="000090"/>
                </a:solidFill>
                <a:latin typeface="+mn-lt"/>
              </a:rPr>
              <a:t>=1/2</a:t>
            </a:r>
            <a:r>
              <a:rPr lang="en-US" sz="2800" b="1" baseline="30000" dirty="0">
                <a:solidFill>
                  <a:srgbClr val="000090"/>
                </a:solidFill>
                <a:latin typeface="+mn-lt"/>
              </a:rPr>
              <a:t>+</a:t>
            </a:r>
            <a:r>
              <a:rPr lang="en-US" sz="2800" b="1" dirty="0">
                <a:solidFill>
                  <a:srgbClr val="000090"/>
                </a:solidFill>
                <a:latin typeface="+mn-lt"/>
              </a:rPr>
              <a:t> + J</a:t>
            </a:r>
            <a:r>
              <a:rPr lang="en-US" sz="2800" b="1" baseline="30000" dirty="0">
                <a:solidFill>
                  <a:srgbClr val="000090"/>
                </a:solidFill>
                <a:latin typeface="+mn-lt"/>
              </a:rPr>
              <a:t>P</a:t>
            </a:r>
            <a:r>
              <a:rPr lang="en-US" sz="2800" b="1" dirty="0">
                <a:solidFill>
                  <a:srgbClr val="000090"/>
                </a:solidFill>
                <a:latin typeface="+mn-lt"/>
              </a:rPr>
              <a:t>=3/2</a:t>
            </a:r>
            <a:r>
              <a:rPr lang="en-US" sz="2800" b="1" baseline="30000" dirty="0">
                <a:solidFill>
                  <a:srgbClr val="000090"/>
                </a:solidFill>
                <a:latin typeface="+mn-lt"/>
              </a:rPr>
              <a:t>+</a:t>
            </a:r>
            <a:r>
              <a:rPr lang="en-US" sz="2800" b="1" dirty="0">
                <a:solidFill>
                  <a:srgbClr val="000090"/>
                </a:solidFill>
                <a:latin typeface="+mn-lt"/>
              </a:rPr>
              <a:t> </a:t>
            </a:r>
          </a:p>
        </p:txBody>
      </p:sp>
      <mc:AlternateContent xmlns:mc="http://schemas.openxmlformats.org/markup-compatibility/2006" xmlns:a14="http://schemas.microsoft.com/office/drawing/2010/main">
        <mc:Choice Requires="a14">
          <p:sp>
            <p:nvSpPr>
              <p:cNvPr id="8" name="Rettangolo 7"/>
              <p:cNvSpPr/>
              <p:nvPr/>
            </p:nvSpPr>
            <p:spPr>
              <a:xfrm>
                <a:off x="1" y="590314"/>
                <a:ext cx="9004299" cy="2226220"/>
              </a:xfrm>
              <a:prstGeom prst="rect">
                <a:avLst/>
              </a:prstGeom>
            </p:spPr>
            <p:txBody>
              <a:bodyPr wrap="square" lIns="91412" tIns="45705" rIns="91412" bIns="45705">
                <a:spAutoFit/>
              </a:bodyPr>
              <a:lstStyle/>
              <a:p>
                <a:pPr algn="just"/>
                <a:r>
                  <a:rPr lang="en-US" sz="1600" dirty="0">
                    <a:solidFill>
                      <a:srgbClr val="800000"/>
                    </a:solidFill>
                  </a:rPr>
                  <a:t>Two hybrid baryon </a:t>
                </a:r>
                <a:r>
                  <a:rPr lang="en-US" sz="1600" dirty="0"/>
                  <a:t>resonances with </a:t>
                </a:r>
                <a:r>
                  <a:rPr lang="en-US" sz="1600" dirty="0" err="1">
                    <a:solidFill>
                      <a:srgbClr val="800000"/>
                    </a:solidFill>
                  </a:rPr>
                  <a:t>J</a:t>
                </a:r>
                <a:r>
                  <a:rPr lang="en-US" sz="1600" baseline="30000" dirty="0" err="1">
                    <a:solidFill>
                      <a:srgbClr val="800000"/>
                    </a:solidFill>
                  </a:rPr>
                  <a:t>p</a:t>
                </a:r>
                <a:r>
                  <a:rPr lang="en-US" sz="1600" baseline="30000" dirty="0">
                    <a:solidFill>
                      <a:srgbClr val="800000"/>
                    </a:solidFill>
                  </a:rPr>
                  <a:t> </a:t>
                </a:r>
                <a:r>
                  <a:rPr lang="en-US" sz="1600" dirty="0">
                    <a:solidFill>
                      <a:srgbClr val="800000"/>
                    </a:solidFill>
                  </a:rPr>
                  <a:t>=</a:t>
                </a:r>
                <a:r>
                  <a:rPr lang="en-US" sz="1600" baseline="30000" dirty="0">
                    <a:solidFill>
                      <a:srgbClr val="800000"/>
                    </a:solidFill>
                  </a:rPr>
                  <a:t> </a:t>
                </a:r>
                <a:r>
                  <a:rPr lang="en-US" sz="1600" dirty="0">
                    <a:solidFill>
                      <a:srgbClr val="800000"/>
                    </a:solidFill>
                  </a:rPr>
                  <a:t>1/2</a:t>
                </a:r>
                <a:r>
                  <a:rPr lang="en-US" sz="1600" baseline="30000" dirty="0">
                    <a:solidFill>
                      <a:srgbClr val="800000"/>
                    </a:solidFill>
                  </a:rPr>
                  <a:t>+  </a:t>
                </a:r>
                <a:r>
                  <a:rPr lang="en-US" sz="1600" dirty="0"/>
                  <a:t>and </a:t>
                </a:r>
                <a:r>
                  <a:rPr lang="en-US" sz="1600" dirty="0" err="1">
                    <a:solidFill>
                      <a:srgbClr val="800000"/>
                    </a:solidFill>
                  </a:rPr>
                  <a:t>J</a:t>
                </a:r>
                <a:r>
                  <a:rPr lang="en-US" sz="1600" baseline="30000" dirty="0" err="1">
                    <a:solidFill>
                      <a:srgbClr val="800000"/>
                    </a:solidFill>
                  </a:rPr>
                  <a:t>p</a:t>
                </a:r>
                <a:r>
                  <a:rPr lang="en-US" sz="1600" baseline="30000" dirty="0">
                    <a:solidFill>
                      <a:srgbClr val="800000"/>
                    </a:solidFill>
                  </a:rPr>
                  <a:t> </a:t>
                </a:r>
                <a:r>
                  <a:rPr lang="en-US" sz="1600" dirty="0">
                    <a:solidFill>
                      <a:srgbClr val="800000"/>
                    </a:solidFill>
                  </a:rPr>
                  <a:t>=</a:t>
                </a:r>
                <a:r>
                  <a:rPr lang="en-US" sz="1600" baseline="30000" dirty="0">
                    <a:solidFill>
                      <a:srgbClr val="800000"/>
                    </a:solidFill>
                  </a:rPr>
                  <a:t> </a:t>
                </a:r>
                <a:r>
                  <a:rPr lang="en-US" sz="1600" dirty="0">
                    <a:solidFill>
                      <a:srgbClr val="800000"/>
                    </a:solidFill>
                  </a:rPr>
                  <a:t>3/2</a:t>
                </a:r>
                <a:r>
                  <a:rPr lang="en-US" sz="1600" baseline="30000" dirty="0">
                    <a:solidFill>
                      <a:srgbClr val="800000"/>
                    </a:solidFill>
                  </a:rPr>
                  <a:t>+  </a:t>
                </a:r>
                <a:r>
                  <a:rPr lang="en-US" sz="1600" dirty="0"/>
                  <a:t>were inserted in the </a:t>
                </a:r>
                <a:r>
                  <a:rPr lang="en-US" sz="1600" dirty="0">
                    <a:solidFill>
                      <a:srgbClr val="800000"/>
                    </a:solidFill>
                  </a:rPr>
                  <a:t>ep </a:t>
                </a:r>
                <a14:m>
                  <m:oMath xmlns:m="http://schemas.openxmlformats.org/officeDocument/2006/math">
                    <m:r>
                      <a:rPr lang="en-US" sz="1600" i="1" smtClean="0">
                        <a:solidFill>
                          <a:srgbClr val="800000"/>
                        </a:solidFill>
                        <a:latin typeface="Cambria Math" panose="02040503050406030204" pitchFamily="18" charset="0"/>
                        <a:ea typeface="Cambria Math" panose="02040503050406030204" pitchFamily="18" charset="0"/>
                      </a:rPr>
                      <m:t>→</m:t>
                    </m:r>
                    <m:r>
                      <a:rPr lang="en-US" sz="1600" b="0" i="1" smtClean="0">
                        <a:solidFill>
                          <a:srgbClr val="800000"/>
                        </a:solidFill>
                        <a:latin typeface="Cambria Math" panose="02040503050406030204" pitchFamily="18" charset="0"/>
                        <a:ea typeface="Cambria Math" panose="02040503050406030204" pitchFamily="18" charset="0"/>
                      </a:rPr>
                      <m:t> </m:t>
                    </m:r>
                  </m:oMath>
                </a14:m>
                <a:r>
                  <a:rPr lang="en-US" sz="1600" dirty="0">
                    <a:solidFill>
                      <a:srgbClr val="800000"/>
                    </a:solidFill>
                  </a:rPr>
                  <a:t>e K</a:t>
                </a:r>
                <a:r>
                  <a:rPr lang="en-US" sz="1600" baseline="30000" dirty="0">
                    <a:solidFill>
                      <a:srgbClr val="800000"/>
                    </a:solidFill>
                  </a:rPr>
                  <a:t>+</a:t>
                </a:r>
                <a:r>
                  <a:rPr lang="en-US" sz="1600" dirty="0">
                    <a:solidFill>
                      <a:srgbClr val="800000"/>
                    </a:solidFill>
                  </a:rPr>
                  <a:t>Λ </a:t>
                </a:r>
                <a:r>
                  <a:rPr lang="en-US" sz="1600" dirty="0"/>
                  <a:t> Gent RPR2011 reaction amplitude and </a:t>
                </a:r>
                <a:r>
                  <a:rPr lang="en-US" sz="1600" b="1" dirty="0">
                    <a:solidFill>
                      <a:srgbClr val="000090"/>
                    </a:solidFill>
                  </a:rPr>
                  <a:t>quasi-data </a:t>
                </a:r>
                <a:r>
                  <a:rPr lang="en-US" sz="1600" dirty="0"/>
                  <a:t>were generated </a:t>
                </a:r>
                <a14:m>
                  <m:oMath xmlns:m="http://schemas.openxmlformats.org/officeDocument/2006/math">
                    <m:r>
                      <a:rPr lang="en-US" sz="1600" i="1" smtClean="0">
                        <a:latin typeface="Cambria Math" panose="02040503050406030204" pitchFamily="18" charset="0"/>
                        <a:ea typeface="Cambria Math" panose="02040503050406030204" pitchFamily="18" charset="0"/>
                      </a:rPr>
                      <m:t>→</m:t>
                    </m:r>
                  </m:oMath>
                </a14:m>
                <a:r>
                  <a:rPr lang="en-US" sz="1600" dirty="0"/>
                  <a:t>  </a:t>
                </a:r>
                <a:r>
                  <a:rPr lang="en-US" sz="1600" b="1" dirty="0" err="1">
                    <a:solidFill>
                      <a:srgbClr val="000090"/>
                    </a:solidFill>
                  </a:rPr>
                  <a:t>dσ</a:t>
                </a:r>
                <a:r>
                  <a:rPr lang="en-US" sz="1600" b="1" baseline="-25000" dirty="0" err="1">
                    <a:solidFill>
                      <a:srgbClr val="000090"/>
                    </a:solidFill>
                  </a:rPr>
                  <a:t>q.d</a:t>
                </a:r>
                <a:r>
                  <a:rPr lang="en-US" sz="1600" baseline="-25000" dirty="0"/>
                  <a:t>.</a:t>
                </a:r>
              </a:p>
              <a:p>
                <a:pPr algn="just"/>
                <a:endParaRPr lang="en-US" sz="1600" baseline="-25000" dirty="0"/>
              </a:p>
              <a:p>
                <a:pPr algn="ctr"/>
                <a:r>
                  <a:rPr lang="en-US" sz="1600" b="1" dirty="0">
                    <a:solidFill>
                      <a:srgbClr val="000090"/>
                    </a:solidFill>
                  </a:rPr>
                  <a:t>	A blind analysis has been then attempted trying to extract the resonances J</a:t>
                </a:r>
                <a:r>
                  <a:rPr lang="en-US" sz="1600" b="1" baseline="30000" dirty="0">
                    <a:solidFill>
                      <a:srgbClr val="000090"/>
                    </a:solidFill>
                  </a:rPr>
                  <a:t>P </a:t>
                </a:r>
                <a:r>
                  <a:rPr lang="en-US" sz="1600" b="1" dirty="0">
                    <a:solidFill>
                      <a:srgbClr val="000090"/>
                    </a:solidFill>
                  </a:rPr>
                  <a:t>spin-parities and</a:t>
                </a:r>
              </a:p>
              <a:p>
                <a:pPr algn="ctr"/>
                <a:r>
                  <a:rPr lang="en-US" sz="1600" b="1" dirty="0">
                    <a:solidFill>
                      <a:srgbClr val="000090"/>
                    </a:solidFill>
                  </a:rPr>
                  <a:t>	7 unknown parameters:   	</a:t>
                </a:r>
                <a:r>
                  <a:rPr lang="it-IT" sz="1600" b="1" dirty="0">
                    <a:solidFill>
                      <a:srgbClr val="000090"/>
                    </a:solidFill>
                  </a:rPr>
                  <a:t>M</a:t>
                </a:r>
                <a:r>
                  <a:rPr lang="it-IT" sz="1600" b="1" baseline="-25000" dirty="0">
                    <a:solidFill>
                      <a:srgbClr val="000090"/>
                    </a:solidFill>
                  </a:rPr>
                  <a:t>res</a:t>
                </a:r>
                <a:r>
                  <a:rPr lang="it-IT" sz="1600" b="1" baseline="30000" dirty="0">
                    <a:solidFill>
                      <a:srgbClr val="000090"/>
                    </a:solidFill>
                  </a:rPr>
                  <a:t>1   </a:t>
                </a:r>
                <a:r>
                  <a:rPr lang="it-IT" sz="1600" b="1" dirty="0">
                    <a:solidFill>
                      <a:srgbClr val="000090"/>
                    </a:solidFill>
                  </a:rPr>
                  <a:t>Γ</a:t>
                </a:r>
                <a:r>
                  <a:rPr lang="it-IT" sz="1600" b="1" baseline="-25000" dirty="0">
                    <a:solidFill>
                      <a:srgbClr val="000090"/>
                    </a:solidFill>
                  </a:rPr>
                  <a:t>res</a:t>
                </a:r>
                <a:r>
                  <a:rPr lang="it-IT" sz="1600" b="1" baseline="30000" dirty="0">
                    <a:solidFill>
                      <a:srgbClr val="000090"/>
                    </a:solidFill>
                  </a:rPr>
                  <a:t>1    </a:t>
                </a:r>
                <a:r>
                  <a:rPr lang="it-IT" sz="1600" b="1" dirty="0">
                    <a:solidFill>
                      <a:srgbClr val="000090"/>
                    </a:solidFill>
                  </a:rPr>
                  <a:t>A</a:t>
                </a:r>
                <a:r>
                  <a:rPr lang="it-IT" sz="1600" b="1" baseline="-25000" dirty="0">
                    <a:solidFill>
                      <a:srgbClr val="000090"/>
                    </a:solidFill>
                  </a:rPr>
                  <a:t>1/2</a:t>
                </a:r>
                <a:r>
                  <a:rPr lang="it-IT" sz="1600" b="1" baseline="30000" dirty="0">
                    <a:solidFill>
                      <a:srgbClr val="000090"/>
                    </a:solidFill>
                  </a:rPr>
                  <a:t>1</a:t>
                </a:r>
              </a:p>
              <a:p>
                <a:r>
                  <a:rPr lang="it-IT" sz="1600" b="1" baseline="30000" dirty="0">
                    <a:solidFill>
                      <a:srgbClr val="000090"/>
                    </a:solidFill>
                  </a:rPr>
                  <a:t> 		 </a:t>
                </a:r>
                <a:r>
                  <a:rPr lang="it-IT" sz="1600" b="1" dirty="0">
                    <a:solidFill>
                      <a:srgbClr val="000090"/>
                    </a:solidFill>
                  </a:rPr>
                  <a:t>                         							         M</a:t>
                </a:r>
                <a:r>
                  <a:rPr lang="it-IT" sz="1600" b="1" baseline="-25000" dirty="0">
                    <a:solidFill>
                      <a:srgbClr val="000090"/>
                    </a:solidFill>
                  </a:rPr>
                  <a:t>res</a:t>
                </a:r>
                <a:r>
                  <a:rPr lang="it-IT" sz="1600" b="1" baseline="30000" dirty="0">
                    <a:solidFill>
                      <a:srgbClr val="000090"/>
                    </a:solidFill>
                  </a:rPr>
                  <a:t>2   </a:t>
                </a:r>
                <a:r>
                  <a:rPr lang="it-IT" sz="1600" b="1" dirty="0">
                    <a:solidFill>
                      <a:srgbClr val="000090"/>
                    </a:solidFill>
                  </a:rPr>
                  <a:t>Γ</a:t>
                </a:r>
                <a:r>
                  <a:rPr lang="it-IT" sz="1600" b="1" baseline="-25000" dirty="0">
                    <a:solidFill>
                      <a:srgbClr val="000090"/>
                    </a:solidFill>
                  </a:rPr>
                  <a:t>res</a:t>
                </a:r>
                <a:r>
                  <a:rPr lang="it-IT" sz="1600" b="1" baseline="30000" dirty="0">
                    <a:solidFill>
                      <a:srgbClr val="000090"/>
                    </a:solidFill>
                  </a:rPr>
                  <a:t>2    </a:t>
                </a:r>
                <a:r>
                  <a:rPr lang="it-IT" sz="1600" b="1" dirty="0">
                    <a:solidFill>
                      <a:srgbClr val="000090"/>
                    </a:solidFill>
                  </a:rPr>
                  <a:t>A</a:t>
                </a:r>
                <a:r>
                  <a:rPr lang="it-IT" sz="1600" b="1" baseline="-25000" dirty="0">
                    <a:solidFill>
                      <a:srgbClr val="000090"/>
                    </a:solidFill>
                  </a:rPr>
                  <a:t>1/2</a:t>
                </a:r>
                <a:r>
                  <a:rPr lang="it-IT" sz="1600" b="1" baseline="30000" dirty="0">
                    <a:solidFill>
                      <a:srgbClr val="000090"/>
                    </a:solidFill>
                  </a:rPr>
                  <a:t>2  </a:t>
                </a:r>
                <a:r>
                  <a:rPr lang="it-IT" sz="1600" b="1" dirty="0">
                    <a:solidFill>
                      <a:srgbClr val="000090"/>
                    </a:solidFill>
                  </a:rPr>
                  <a:t>A</a:t>
                </a:r>
                <a:r>
                  <a:rPr lang="it-IT" sz="1600" b="1" baseline="-25000" dirty="0">
                    <a:solidFill>
                      <a:srgbClr val="000090"/>
                    </a:solidFill>
                  </a:rPr>
                  <a:t>3/2</a:t>
                </a:r>
                <a:r>
                  <a:rPr lang="it-IT" sz="1600" b="1" baseline="30000" dirty="0">
                    <a:solidFill>
                      <a:srgbClr val="000090"/>
                    </a:solidFill>
                  </a:rPr>
                  <a:t>2</a:t>
                </a:r>
                <a:endParaRPr lang="it-IT" sz="1600" b="1" dirty="0">
                  <a:solidFill>
                    <a:srgbClr val="000090"/>
                  </a:solidFill>
                </a:endParaRPr>
              </a:p>
              <a:p>
                <a:pPr algn="just"/>
                <a:endParaRPr lang="en-US" sz="1600" dirty="0"/>
              </a:p>
              <a:p>
                <a:pPr algn="just"/>
                <a:r>
                  <a:rPr lang="en-US" sz="1600" dirty="0"/>
                  <a:t>            </a:t>
                </a:r>
              </a:p>
              <a:p>
                <a:pPr algn="just"/>
                <a:endParaRPr lang="en-US" sz="1600" dirty="0"/>
              </a:p>
            </p:txBody>
          </p:sp>
        </mc:Choice>
        <mc:Fallback xmlns="">
          <p:sp>
            <p:nvSpPr>
              <p:cNvPr id="8" name="Rettangolo 7"/>
              <p:cNvSpPr>
                <a:spLocks noRot="1" noChangeAspect="1" noMove="1" noResize="1" noEditPoints="1" noAdjustHandles="1" noChangeArrowheads="1" noChangeShapeType="1" noTextEdit="1"/>
              </p:cNvSpPr>
              <p:nvPr/>
            </p:nvSpPr>
            <p:spPr>
              <a:xfrm>
                <a:off x="1" y="590314"/>
                <a:ext cx="9004299" cy="2226220"/>
              </a:xfrm>
              <a:prstGeom prst="rect">
                <a:avLst/>
              </a:prstGeom>
              <a:blipFill>
                <a:blip r:embed="rId2"/>
                <a:stretch>
                  <a:fillRect l="-423" t="-568" r="-423"/>
                </a:stretch>
              </a:blipFill>
            </p:spPr>
            <p:txBody>
              <a:bodyPr/>
              <a:lstStyle/>
              <a:p>
                <a:r>
                  <a:rPr lang="en-US">
                    <a:noFill/>
                  </a:rPr>
                  <a:t> </a:t>
                </a:r>
              </a:p>
            </p:txBody>
          </p:sp>
        </mc:Fallback>
      </mc:AlternateContent>
      <p:graphicFrame>
        <p:nvGraphicFramePr>
          <p:cNvPr id="11" name="Tabella 10"/>
          <p:cNvGraphicFramePr>
            <a:graphicFrameLocks noGrp="1"/>
          </p:cNvGraphicFramePr>
          <p:nvPr>
            <p:extLst>
              <p:ext uri="{D42A27DB-BD31-4B8C-83A1-F6EECF244321}">
                <p14:modId xmlns:p14="http://schemas.microsoft.com/office/powerpoint/2010/main" val="1048451795"/>
              </p:ext>
            </p:extLst>
          </p:nvPr>
        </p:nvGraphicFramePr>
        <p:xfrm>
          <a:off x="850899" y="2147228"/>
          <a:ext cx="6700342" cy="2442906"/>
        </p:xfrm>
        <a:graphic>
          <a:graphicData uri="http://schemas.openxmlformats.org/drawingml/2006/table">
            <a:tbl>
              <a:tblPr firstRow="1" bandRow="1">
                <a:tableStyleId>{5C22544A-7EE6-4342-B048-85BDC9FD1C3A}</a:tableStyleId>
              </a:tblPr>
              <a:tblGrid>
                <a:gridCol w="3350171">
                  <a:extLst>
                    <a:ext uri="{9D8B030D-6E8A-4147-A177-3AD203B41FA5}">
                      <a16:colId xmlns:a16="http://schemas.microsoft.com/office/drawing/2014/main" val="20000"/>
                    </a:ext>
                  </a:extLst>
                </a:gridCol>
                <a:gridCol w="3350171">
                  <a:extLst>
                    <a:ext uri="{9D8B030D-6E8A-4147-A177-3AD203B41FA5}">
                      <a16:colId xmlns:a16="http://schemas.microsoft.com/office/drawing/2014/main" val="20001"/>
                    </a:ext>
                  </a:extLst>
                </a:gridCol>
              </a:tblGrid>
              <a:tr h="305551">
                <a:tc>
                  <a:txBody>
                    <a:bodyPr/>
                    <a:lstStyle/>
                    <a:p>
                      <a:pPr algn="ctr"/>
                      <a:r>
                        <a:rPr lang="en-US" sz="1400" noProof="0" dirty="0">
                          <a:solidFill>
                            <a:srgbClr val="000090"/>
                          </a:solidFill>
                          <a:latin typeface="+mn-lt"/>
                        </a:rPr>
                        <a:t>Blind</a:t>
                      </a:r>
                      <a:r>
                        <a:rPr lang="en-US" sz="1400" baseline="0" noProof="0" dirty="0">
                          <a:solidFill>
                            <a:srgbClr val="000090"/>
                          </a:solidFill>
                          <a:latin typeface="+mn-lt"/>
                        </a:rPr>
                        <a:t> Resonance Parameters</a:t>
                      </a:r>
                      <a:endParaRPr lang="en-US" sz="1400" noProof="0" dirty="0">
                        <a:solidFill>
                          <a:srgbClr val="000090"/>
                        </a:solidFill>
                        <a:latin typeface="+mn-lt"/>
                      </a:endParaRPr>
                    </a:p>
                  </a:txBody>
                  <a:tcPr/>
                </a:tc>
                <a:tc>
                  <a:txBody>
                    <a:bodyPr/>
                    <a:lstStyle/>
                    <a:p>
                      <a:pPr marL="0" marR="0" indent="0" algn="ctr" defTabSz="466052" rtl="0" eaLnBrk="1" fontAlgn="auto" latinLnBrk="0" hangingPunct="1">
                        <a:lnSpc>
                          <a:spcPct val="100000"/>
                        </a:lnSpc>
                        <a:spcBef>
                          <a:spcPts val="0"/>
                        </a:spcBef>
                        <a:spcAft>
                          <a:spcPts val="0"/>
                        </a:spcAft>
                        <a:buClrTx/>
                        <a:buSzTx/>
                        <a:buFontTx/>
                        <a:buNone/>
                        <a:tabLst/>
                        <a:defRPr/>
                      </a:pPr>
                      <a:r>
                        <a:rPr lang="en-US" sz="1400" noProof="0" dirty="0">
                          <a:solidFill>
                            <a:srgbClr val="000090"/>
                          </a:solidFill>
                          <a:latin typeface="+mn-lt"/>
                        </a:rPr>
                        <a:t>Extracted</a:t>
                      </a:r>
                      <a:r>
                        <a:rPr lang="en-US" sz="1400" baseline="0" noProof="0" dirty="0">
                          <a:solidFill>
                            <a:srgbClr val="000090"/>
                          </a:solidFill>
                          <a:latin typeface="+mn-lt"/>
                        </a:rPr>
                        <a:t> Resonance Parameters</a:t>
                      </a:r>
                      <a:endParaRPr lang="en-US" sz="1400" noProof="0" dirty="0">
                        <a:solidFill>
                          <a:srgbClr val="000090"/>
                        </a:solidFill>
                        <a:latin typeface="+mn-lt"/>
                      </a:endParaRPr>
                    </a:p>
                  </a:txBody>
                  <a:tcPr/>
                </a:tc>
                <a:extLst>
                  <a:ext uri="{0D108BD9-81ED-4DB2-BD59-A6C34878D82A}">
                    <a16:rowId xmlns:a16="http://schemas.microsoft.com/office/drawing/2014/main" val="10000"/>
                  </a:ext>
                </a:extLst>
              </a:tr>
              <a:tr h="188821">
                <a:tc>
                  <a:txBody>
                    <a:bodyPr/>
                    <a:lstStyle/>
                    <a:p>
                      <a:pPr marL="0" marR="0" indent="0" algn="ctr" defTabSz="466052" rtl="0" eaLnBrk="1" fontAlgn="auto" latinLnBrk="0" hangingPunct="1">
                        <a:lnSpc>
                          <a:spcPct val="100000"/>
                        </a:lnSpc>
                        <a:spcBef>
                          <a:spcPts val="0"/>
                        </a:spcBef>
                        <a:spcAft>
                          <a:spcPts val="0"/>
                        </a:spcAft>
                        <a:buClrTx/>
                        <a:buSzTx/>
                        <a:buFontTx/>
                        <a:buNone/>
                        <a:tabLst/>
                        <a:defRPr/>
                      </a:pPr>
                      <a:r>
                        <a:rPr lang="en-US" sz="1400" baseline="0" dirty="0">
                          <a:solidFill>
                            <a:srgbClr val="000090"/>
                          </a:solidFill>
                          <a:latin typeface="+mn-lt"/>
                        </a:rPr>
                        <a:t>M</a:t>
                      </a:r>
                      <a:r>
                        <a:rPr lang="en-US" sz="1400" baseline="-25000" dirty="0">
                          <a:solidFill>
                            <a:srgbClr val="000090"/>
                          </a:solidFill>
                          <a:latin typeface="+mn-lt"/>
                        </a:rPr>
                        <a:t>res</a:t>
                      </a:r>
                      <a:r>
                        <a:rPr lang="en-US" sz="1400" baseline="30000" dirty="0">
                          <a:solidFill>
                            <a:srgbClr val="000090"/>
                          </a:solidFill>
                          <a:latin typeface="+mn-lt"/>
                        </a:rPr>
                        <a:t>1  </a:t>
                      </a:r>
                      <a:r>
                        <a:rPr lang="en-US" sz="1400" dirty="0">
                          <a:solidFill>
                            <a:srgbClr val="000090"/>
                          </a:solidFill>
                          <a:latin typeface="+mn-lt"/>
                        </a:rPr>
                        <a:t>= 2.30 </a:t>
                      </a:r>
                      <a:r>
                        <a:rPr lang="en-US" sz="1400" dirty="0" err="1">
                          <a:solidFill>
                            <a:srgbClr val="000090"/>
                          </a:solidFill>
                          <a:latin typeface="+mn-lt"/>
                        </a:rPr>
                        <a:t>GeV</a:t>
                      </a:r>
                      <a:r>
                        <a:rPr lang="en-US" sz="1400" dirty="0">
                          <a:solidFill>
                            <a:srgbClr val="000090"/>
                          </a:solidFill>
                          <a:latin typeface="+mn-lt"/>
                        </a:rPr>
                        <a:t> </a:t>
                      </a:r>
                      <a:endParaRPr lang="it-IT" sz="1400" dirty="0">
                        <a:solidFill>
                          <a:srgbClr val="000090"/>
                        </a:solidFill>
                        <a:latin typeface="+mn-lt"/>
                      </a:endParaRPr>
                    </a:p>
                  </a:txBody>
                  <a:tcPr/>
                </a:tc>
                <a:tc>
                  <a:txBody>
                    <a:bodyPr/>
                    <a:lstStyle/>
                    <a:p>
                      <a:pPr marL="0" marR="0" indent="0" algn="ctr" defTabSz="466052" rtl="0" eaLnBrk="1" fontAlgn="auto" latinLnBrk="0" hangingPunct="1">
                        <a:lnSpc>
                          <a:spcPct val="100000"/>
                        </a:lnSpc>
                        <a:spcBef>
                          <a:spcPts val="0"/>
                        </a:spcBef>
                        <a:spcAft>
                          <a:spcPts val="0"/>
                        </a:spcAft>
                        <a:buClrTx/>
                        <a:buSzTx/>
                        <a:buFontTx/>
                        <a:buNone/>
                        <a:tabLst/>
                        <a:defRPr/>
                      </a:pPr>
                      <a:r>
                        <a:rPr lang="en-US" sz="1400" baseline="0" dirty="0">
                          <a:solidFill>
                            <a:srgbClr val="000090"/>
                          </a:solidFill>
                          <a:latin typeface="+mn-lt"/>
                        </a:rPr>
                        <a:t>M</a:t>
                      </a:r>
                      <a:r>
                        <a:rPr lang="en-US" sz="1400" baseline="-25000" dirty="0">
                          <a:solidFill>
                            <a:srgbClr val="000090"/>
                          </a:solidFill>
                          <a:latin typeface="+mn-lt"/>
                        </a:rPr>
                        <a:t>res</a:t>
                      </a:r>
                      <a:r>
                        <a:rPr lang="en-US" sz="1400" baseline="30000" dirty="0">
                          <a:solidFill>
                            <a:srgbClr val="000090"/>
                          </a:solidFill>
                          <a:latin typeface="+mn-lt"/>
                        </a:rPr>
                        <a:t>1  </a:t>
                      </a:r>
                      <a:r>
                        <a:rPr lang="en-US" sz="1400" dirty="0">
                          <a:solidFill>
                            <a:srgbClr val="000090"/>
                          </a:solidFill>
                          <a:latin typeface="+mn-lt"/>
                        </a:rPr>
                        <a:t>= 2.3</a:t>
                      </a:r>
                      <a:r>
                        <a:rPr lang="en-US" sz="1400" dirty="0">
                          <a:solidFill>
                            <a:srgbClr val="800000"/>
                          </a:solidFill>
                          <a:latin typeface="+mn-lt"/>
                        </a:rPr>
                        <a:t>2</a:t>
                      </a:r>
                      <a:r>
                        <a:rPr lang="en-US" sz="1400" dirty="0">
                          <a:solidFill>
                            <a:srgbClr val="000090"/>
                          </a:solidFill>
                          <a:latin typeface="+mn-lt"/>
                        </a:rPr>
                        <a:t> </a:t>
                      </a:r>
                      <a:r>
                        <a:rPr lang="en-US" sz="1400" dirty="0" err="1">
                          <a:solidFill>
                            <a:srgbClr val="000090"/>
                          </a:solidFill>
                          <a:latin typeface="+mn-lt"/>
                        </a:rPr>
                        <a:t>GeV</a:t>
                      </a:r>
                      <a:r>
                        <a:rPr lang="en-US" sz="1400" dirty="0">
                          <a:solidFill>
                            <a:srgbClr val="000090"/>
                          </a:solidFill>
                          <a:latin typeface="+mn-lt"/>
                        </a:rPr>
                        <a:t> </a:t>
                      </a:r>
                      <a:endParaRPr lang="it-IT" sz="1400" dirty="0">
                        <a:solidFill>
                          <a:srgbClr val="000090"/>
                        </a:solidFill>
                        <a:latin typeface="+mn-lt"/>
                      </a:endParaRPr>
                    </a:p>
                  </a:txBody>
                  <a:tcPr/>
                </a:tc>
                <a:extLst>
                  <a:ext uri="{0D108BD9-81ED-4DB2-BD59-A6C34878D82A}">
                    <a16:rowId xmlns:a16="http://schemas.microsoft.com/office/drawing/2014/main" val="10001"/>
                  </a:ext>
                </a:extLst>
              </a:tr>
              <a:tr h="214221">
                <a:tc>
                  <a:txBody>
                    <a:bodyPr/>
                    <a:lstStyle/>
                    <a:p>
                      <a:pPr marL="0" marR="0" indent="0" algn="ctr" defTabSz="466052" rtl="0" eaLnBrk="1" fontAlgn="auto" latinLnBrk="0" hangingPunct="1">
                        <a:lnSpc>
                          <a:spcPct val="100000"/>
                        </a:lnSpc>
                        <a:spcBef>
                          <a:spcPts val="0"/>
                        </a:spcBef>
                        <a:spcAft>
                          <a:spcPts val="0"/>
                        </a:spcAft>
                        <a:buClrTx/>
                        <a:buSzTx/>
                        <a:buFontTx/>
                        <a:buNone/>
                        <a:tabLst/>
                        <a:defRPr/>
                      </a:pPr>
                      <a:r>
                        <a:rPr lang="en-US" sz="1400" baseline="0" dirty="0" err="1">
                          <a:solidFill>
                            <a:srgbClr val="000090"/>
                          </a:solidFill>
                          <a:latin typeface="+mn-lt"/>
                        </a:rPr>
                        <a:t>Γ</a:t>
                      </a:r>
                      <a:r>
                        <a:rPr lang="en-US" sz="1400" baseline="-25000" dirty="0" err="1">
                          <a:solidFill>
                            <a:srgbClr val="000090"/>
                          </a:solidFill>
                          <a:latin typeface="+mn-lt"/>
                        </a:rPr>
                        <a:t>res</a:t>
                      </a:r>
                      <a:r>
                        <a:rPr lang="en-US" sz="1400" baseline="-25000" dirty="0">
                          <a:solidFill>
                            <a:srgbClr val="000090"/>
                          </a:solidFill>
                          <a:latin typeface="+mn-lt"/>
                        </a:rPr>
                        <a:t> </a:t>
                      </a:r>
                      <a:r>
                        <a:rPr lang="en-US" sz="1400" baseline="30000" dirty="0">
                          <a:solidFill>
                            <a:srgbClr val="000090"/>
                          </a:solidFill>
                          <a:latin typeface="+mn-lt"/>
                        </a:rPr>
                        <a:t>1  </a:t>
                      </a:r>
                      <a:r>
                        <a:rPr lang="en-US" sz="1400" dirty="0">
                          <a:solidFill>
                            <a:srgbClr val="000090"/>
                          </a:solidFill>
                          <a:latin typeface="+mn-lt"/>
                        </a:rPr>
                        <a:t>= 0.30 </a:t>
                      </a:r>
                      <a:r>
                        <a:rPr lang="en-US" sz="1400" dirty="0" err="1">
                          <a:solidFill>
                            <a:srgbClr val="000090"/>
                          </a:solidFill>
                          <a:latin typeface="+mn-lt"/>
                        </a:rPr>
                        <a:t>GeV</a:t>
                      </a:r>
                      <a:r>
                        <a:rPr lang="en-US" sz="1400" dirty="0">
                          <a:solidFill>
                            <a:srgbClr val="000090"/>
                          </a:solidFill>
                          <a:latin typeface="+mn-lt"/>
                        </a:rPr>
                        <a:t> </a:t>
                      </a:r>
                      <a:endParaRPr lang="it-IT" sz="1400" dirty="0">
                        <a:solidFill>
                          <a:srgbClr val="000090"/>
                        </a:solidFill>
                        <a:latin typeface="+mn-lt"/>
                      </a:endParaRPr>
                    </a:p>
                  </a:txBody>
                  <a:tcPr/>
                </a:tc>
                <a:tc>
                  <a:txBody>
                    <a:bodyPr/>
                    <a:lstStyle/>
                    <a:p>
                      <a:pPr marL="0" marR="0" indent="0" algn="ctr" defTabSz="466052" rtl="0" eaLnBrk="1" fontAlgn="auto" latinLnBrk="0" hangingPunct="1">
                        <a:lnSpc>
                          <a:spcPct val="100000"/>
                        </a:lnSpc>
                        <a:spcBef>
                          <a:spcPts val="0"/>
                        </a:spcBef>
                        <a:spcAft>
                          <a:spcPts val="0"/>
                        </a:spcAft>
                        <a:buClrTx/>
                        <a:buSzTx/>
                        <a:buFontTx/>
                        <a:buNone/>
                        <a:tabLst/>
                        <a:defRPr/>
                      </a:pPr>
                      <a:r>
                        <a:rPr lang="en-US" sz="1400" baseline="0" dirty="0" err="1">
                          <a:solidFill>
                            <a:srgbClr val="000090"/>
                          </a:solidFill>
                          <a:latin typeface="+mn-lt"/>
                        </a:rPr>
                        <a:t>Γ</a:t>
                      </a:r>
                      <a:r>
                        <a:rPr lang="en-US" sz="1400" baseline="-25000" dirty="0" err="1">
                          <a:solidFill>
                            <a:srgbClr val="000090"/>
                          </a:solidFill>
                          <a:latin typeface="+mn-lt"/>
                        </a:rPr>
                        <a:t>res</a:t>
                      </a:r>
                      <a:r>
                        <a:rPr lang="en-US" sz="1400" baseline="-25000" dirty="0">
                          <a:solidFill>
                            <a:srgbClr val="000090"/>
                          </a:solidFill>
                          <a:latin typeface="+mn-lt"/>
                        </a:rPr>
                        <a:t> </a:t>
                      </a:r>
                      <a:r>
                        <a:rPr lang="en-US" sz="1400" baseline="30000" dirty="0">
                          <a:solidFill>
                            <a:srgbClr val="000090"/>
                          </a:solidFill>
                          <a:latin typeface="+mn-lt"/>
                        </a:rPr>
                        <a:t>1  </a:t>
                      </a:r>
                      <a:r>
                        <a:rPr lang="en-US" sz="1400" dirty="0">
                          <a:solidFill>
                            <a:srgbClr val="000090"/>
                          </a:solidFill>
                          <a:latin typeface="+mn-lt"/>
                        </a:rPr>
                        <a:t>= 0.30 </a:t>
                      </a:r>
                      <a:r>
                        <a:rPr lang="en-US" sz="1400" dirty="0" err="1">
                          <a:solidFill>
                            <a:srgbClr val="000090"/>
                          </a:solidFill>
                          <a:latin typeface="+mn-lt"/>
                        </a:rPr>
                        <a:t>GeV</a:t>
                      </a:r>
                      <a:r>
                        <a:rPr lang="en-US" sz="1400" dirty="0">
                          <a:solidFill>
                            <a:srgbClr val="000090"/>
                          </a:solidFill>
                          <a:latin typeface="+mn-lt"/>
                        </a:rPr>
                        <a:t> </a:t>
                      </a:r>
                      <a:endParaRPr lang="it-IT" sz="1400" dirty="0">
                        <a:solidFill>
                          <a:srgbClr val="000090"/>
                        </a:solidFill>
                        <a:latin typeface="+mn-lt"/>
                      </a:endParaRPr>
                    </a:p>
                  </a:txBody>
                  <a:tcPr/>
                </a:tc>
                <a:extLst>
                  <a:ext uri="{0D108BD9-81ED-4DB2-BD59-A6C34878D82A}">
                    <a16:rowId xmlns:a16="http://schemas.microsoft.com/office/drawing/2014/main" val="10002"/>
                  </a:ext>
                </a:extLst>
              </a:tr>
              <a:tr h="305551">
                <a:tc>
                  <a:txBody>
                    <a:bodyPr/>
                    <a:lstStyle/>
                    <a:p>
                      <a:pPr marL="0" marR="0" indent="0" algn="ctr" defTabSz="466052" rtl="0" eaLnBrk="1" fontAlgn="auto" latinLnBrk="0" hangingPunct="1">
                        <a:lnSpc>
                          <a:spcPct val="100000"/>
                        </a:lnSpc>
                        <a:spcBef>
                          <a:spcPts val="0"/>
                        </a:spcBef>
                        <a:spcAft>
                          <a:spcPts val="0"/>
                        </a:spcAft>
                        <a:buClrTx/>
                        <a:buSzTx/>
                        <a:buFontTx/>
                        <a:buNone/>
                        <a:tabLst/>
                        <a:defRPr/>
                      </a:pPr>
                      <a:r>
                        <a:rPr lang="en-US" sz="1400" baseline="0" dirty="0">
                          <a:solidFill>
                            <a:srgbClr val="000090"/>
                          </a:solidFill>
                          <a:latin typeface="+mn-lt"/>
                          <a:cs typeface="Symbol" charset="2"/>
                        </a:rPr>
                        <a:t>         A</a:t>
                      </a:r>
                      <a:r>
                        <a:rPr lang="en-US" sz="1400" baseline="-25000" dirty="0">
                          <a:solidFill>
                            <a:srgbClr val="000090"/>
                          </a:solidFill>
                          <a:latin typeface="+mn-lt"/>
                        </a:rPr>
                        <a:t>1/2 </a:t>
                      </a:r>
                      <a:r>
                        <a:rPr lang="en-US" sz="1400" baseline="30000" dirty="0">
                          <a:solidFill>
                            <a:srgbClr val="000090"/>
                          </a:solidFill>
                          <a:latin typeface="+mn-lt"/>
                        </a:rPr>
                        <a:t>1 </a:t>
                      </a:r>
                      <a:r>
                        <a:rPr lang="en-US" sz="1400" dirty="0">
                          <a:solidFill>
                            <a:srgbClr val="000090"/>
                          </a:solidFill>
                          <a:latin typeface="+mn-lt"/>
                        </a:rPr>
                        <a:t>= 0.020 GeV</a:t>
                      </a:r>
                      <a:r>
                        <a:rPr lang="en-US" sz="1400" baseline="30000" dirty="0">
                          <a:solidFill>
                            <a:srgbClr val="000090"/>
                          </a:solidFill>
                          <a:latin typeface="+mn-lt"/>
                        </a:rPr>
                        <a:t>-1/2</a:t>
                      </a:r>
                      <a:endParaRPr lang="it-IT" sz="1400" dirty="0">
                        <a:solidFill>
                          <a:srgbClr val="000090"/>
                        </a:solidFill>
                        <a:latin typeface="+mn-lt"/>
                      </a:endParaRPr>
                    </a:p>
                  </a:txBody>
                  <a:tcPr/>
                </a:tc>
                <a:tc>
                  <a:txBody>
                    <a:bodyPr/>
                    <a:lstStyle/>
                    <a:p>
                      <a:pPr marL="0" marR="0" indent="0" algn="ctr" defTabSz="466052" rtl="0" eaLnBrk="1" fontAlgn="auto" latinLnBrk="0" hangingPunct="1">
                        <a:lnSpc>
                          <a:spcPct val="100000"/>
                        </a:lnSpc>
                        <a:spcBef>
                          <a:spcPts val="0"/>
                        </a:spcBef>
                        <a:spcAft>
                          <a:spcPts val="0"/>
                        </a:spcAft>
                        <a:buClrTx/>
                        <a:buSzTx/>
                        <a:buFontTx/>
                        <a:buNone/>
                        <a:tabLst/>
                        <a:defRPr/>
                      </a:pPr>
                      <a:r>
                        <a:rPr lang="en-US" sz="1400" baseline="0" dirty="0">
                          <a:solidFill>
                            <a:srgbClr val="000090"/>
                          </a:solidFill>
                          <a:latin typeface="+mn-lt"/>
                          <a:cs typeface="Symbol" charset="2"/>
                        </a:rPr>
                        <a:t>         A</a:t>
                      </a:r>
                      <a:r>
                        <a:rPr lang="en-US" sz="1400" baseline="-25000" dirty="0">
                          <a:solidFill>
                            <a:srgbClr val="000090"/>
                          </a:solidFill>
                          <a:latin typeface="+mn-lt"/>
                        </a:rPr>
                        <a:t>1/2 </a:t>
                      </a:r>
                      <a:r>
                        <a:rPr lang="en-US" sz="1400" baseline="30000" dirty="0">
                          <a:solidFill>
                            <a:srgbClr val="000090"/>
                          </a:solidFill>
                          <a:latin typeface="+mn-lt"/>
                        </a:rPr>
                        <a:t>1 </a:t>
                      </a:r>
                      <a:r>
                        <a:rPr lang="en-US" sz="1400" dirty="0">
                          <a:solidFill>
                            <a:srgbClr val="000090"/>
                          </a:solidFill>
                          <a:latin typeface="+mn-lt"/>
                        </a:rPr>
                        <a:t>= 0.0</a:t>
                      </a:r>
                      <a:r>
                        <a:rPr lang="en-US" sz="1400" dirty="0">
                          <a:solidFill>
                            <a:srgbClr val="800000"/>
                          </a:solidFill>
                          <a:latin typeface="+mn-lt"/>
                        </a:rPr>
                        <a:t>19</a:t>
                      </a:r>
                      <a:r>
                        <a:rPr lang="en-US" sz="1400" dirty="0">
                          <a:solidFill>
                            <a:srgbClr val="000090"/>
                          </a:solidFill>
                          <a:latin typeface="+mn-lt"/>
                        </a:rPr>
                        <a:t> GeV</a:t>
                      </a:r>
                      <a:r>
                        <a:rPr lang="en-US" sz="1400" baseline="30000" dirty="0">
                          <a:solidFill>
                            <a:srgbClr val="000090"/>
                          </a:solidFill>
                          <a:latin typeface="+mn-lt"/>
                        </a:rPr>
                        <a:t>-1/2</a:t>
                      </a:r>
                      <a:endParaRPr lang="it-IT" sz="1400" dirty="0">
                        <a:solidFill>
                          <a:srgbClr val="000090"/>
                        </a:solidFill>
                        <a:latin typeface="+mn-lt"/>
                      </a:endParaRPr>
                    </a:p>
                  </a:txBody>
                  <a:tcPr/>
                </a:tc>
                <a:extLst>
                  <a:ext uri="{0D108BD9-81ED-4DB2-BD59-A6C34878D82A}">
                    <a16:rowId xmlns:a16="http://schemas.microsoft.com/office/drawing/2014/main" val="10003"/>
                  </a:ext>
                </a:extLst>
              </a:tr>
              <a:tr h="305551">
                <a:tc>
                  <a:txBody>
                    <a:bodyPr/>
                    <a:lstStyle/>
                    <a:p>
                      <a:pPr marL="0" marR="0" indent="0" algn="ctr" defTabSz="466052" rtl="0" eaLnBrk="1" fontAlgn="auto" latinLnBrk="0" hangingPunct="1">
                        <a:lnSpc>
                          <a:spcPct val="100000"/>
                        </a:lnSpc>
                        <a:spcBef>
                          <a:spcPts val="0"/>
                        </a:spcBef>
                        <a:spcAft>
                          <a:spcPts val="0"/>
                        </a:spcAft>
                        <a:buClrTx/>
                        <a:buSzTx/>
                        <a:buFontTx/>
                        <a:buNone/>
                        <a:tabLst/>
                        <a:defRPr/>
                      </a:pPr>
                      <a:r>
                        <a:rPr lang="en-US" sz="1400" baseline="0" dirty="0">
                          <a:latin typeface="+mn-lt"/>
                        </a:rPr>
                        <a:t>M</a:t>
                      </a:r>
                      <a:r>
                        <a:rPr lang="en-US" sz="1400" baseline="-25000" dirty="0">
                          <a:latin typeface="+mn-lt"/>
                        </a:rPr>
                        <a:t>res</a:t>
                      </a:r>
                      <a:r>
                        <a:rPr lang="en-US" sz="1400" baseline="30000" dirty="0">
                          <a:latin typeface="+mn-lt"/>
                        </a:rPr>
                        <a:t>2  </a:t>
                      </a:r>
                      <a:r>
                        <a:rPr lang="en-US" sz="1400" dirty="0">
                          <a:latin typeface="+mn-lt"/>
                        </a:rPr>
                        <a:t>= 2.45 </a:t>
                      </a:r>
                      <a:r>
                        <a:rPr lang="en-US" sz="1400" dirty="0" err="1">
                          <a:latin typeface="+mn-lt"/>
                        </a:rPr>
                        <a:t>GeV</a:t>
                      </a:r>
                      <a:r>
                        <a:rPr lang="en-US" sz="1400" dirty="0">
                          <a:latin typeface="+mn-lt"/>
                        </a:rPr>
                        <a:t> </a:t>
                      </a:r>
                      <a:endParaRPr lang="it-IT" sz="1400" dirty="0">
                        <a:latin typeface="+mn-lt"/>
                      </a:endParaRPr>
                    </a:p>
                  </a:txBody>
                  <a:tcPr/>
                </a:tc>
                <a:tc>
                  <a:txBody>
                    <a:bodyPr/>
                    <a:lstStyle/>
                    <a:p>
                      <a:pPr marL="0" marR="0" indent="0" algn="ctr" defTabSz="466052" rtl="0" eaLnBrk="1" fontAlgn="auto" latinLnBrk="0" hangingPunct="1">
                        <a:lnSpc>
                          <a:spcPct val="100000"/>
                        </a:lnSpc>
                        <a:spcBef>
                          <a:spcPts val="0"/>
                        </a:spcBef>
                        <a:spcAft>
                          <a:spcPts val="0"/>
                        </a:spcAft>
                        <a:buClrTx/>
                        <a:buSzTx/>
                        <a:buFontTx/>
                        <a:buNone/>
                        <a:tabLst/>
                        <a:defRPr/>
                      </a:pPr>
                      <a:r>
                        <a:rPr lang="en-US" sz="1400" baseline="0" dirty="0">
                          <a:latin typeface="+mn-lt"/>
                        </a:rPr>
                        <a:t>M</a:t>
                      </a:r>
                      <a:r>
                        <a:rPr lang="en-US" sz="1400" baseline="-25000" dirty="0">
                          <a:latin typeface="+mn-lt"/>
                        </a:rPr>
                        <a:t>res</a:t>
                      </a:r>
                      <a:r>
                        <a:rPr lang="en-US" sz="1400" baseline="30000" dirty="0">
                          <a:latin typeface="+mn-lt"/>
                        </a:rPr>
                        <a:t>2  </a:t>
                      </a:r>
                      <a:r>
                        <a:rPr lang="en-US" sz="1400" dirty="0">
                          <a:latin typeface="+mn-lt"/>
                        </a:rPr>
                        <a:t>= 2.45 </a:t>
                      </a:r>
                      <a:r>
                        <a:rPr lang="en-US" sz="1400" dirty="0" err="1">
                          <a:latin typeface="+mn-lt"/>
                        </a:rPr>
                        <a:t>GeV</a:t>
                      </a:r>
                      <a:r>
                        <a:rPr lang="en-US" sz="1400" dirty="0">
                          <a:latin typeface="+mn-lt"/>
                        </a:rPr>
                        <a:t> </a:t>
                      </a:r>
                      <a:endParaRPr lang="it-IT" sz="1400" dirty="0">
                        <a:latin typeface="+mn-lt"/>
                      </a:endParaRPr>
                    </a:p>
                  </a:txBody>
                  <a:tcPr/>
                </a:tc>
                <a:extLst>
                  <a:ext uri="{0D108BD9-81ED-4DB2-BD59-A6C34878D82A}">
                    <a16:rowId xmlns:a16="http://schemas.microsoft.com/office/drawing/2014/main" val="10004"/>
                  </a:ext>
                </a:extLst>
              </a:tr>
              <a:tr h="305551">
                <a:tc>
                  <a:txBody>
                    <a:bodyPr/>
                    <a:lstStyle/>
                    <a:p>
                      <a:pPr marL="0" marR="0" indent="0" algn="ctr" defTabSz="466052" rtl="0" eaLnBrk="1" fontAlgn="auto" latinLnBrk="0" hangingPunct="1">
                        <a:lnSpc>
                          <a:spcPct val="100000"/>
                        </a:lnSpc>
                        <a:spcBef>
                          <a:spcPts val="0"/>
                        </a:spcBef>
                        <a:spcAft>
                          <a:spcPts val="0"/>
                        </a:spcAft>
                        <a:buClrTx/>
                        <a:buSzTx/>
                        <a:buFontTx/>
                        <a:buNone/>
                        <a:tabLst/>
                        <a:defRPr/>
                      </a:pPr>
                      <a:r>
                        <a:rPr lang="en-US" sz="1400" baseline="0" dirty="0" err="1">
                          <a:latin typeface="+mn-lt"/>
                        </a:rPr>
                        <a:t>Γ</a:t>
                      </a:r>
                      <a:r>
                        <a:rPr lang="en-US" sz="1400" baseline="-25000" dirty="0" err="1">
                          <a:latin typeface="+mn-lt"/>
                        </a:rPr>
                        <a:t>res</a:t>
                      </a:r>
                      <a:r>
                        <a:rPr lang="en-US" sz="1400" baseline="-25000" dirty="0">
                          <a:latin typeface="+mn-lt"/>
                        </a:rPr>
                        <a:t> </a:t>
                      </a:r>
                      <a:r>
                        <a:rPr lang="en-US" sz="1400" baseline="30000" dirty="0">
                          <a:latin typeface="+mn-lt"/>
                        </a:rPr>
                        <a:t>2  </a:t>
                      </a:r>
                      <a:r>
                        <a:rPr lang="en-US" sz="1400" dirty="0">
                          <a:latin typeface="+mn-lt"/>
                        </a:rPr>
                        <a:t>= 0.35 </a:t>
                      </a:r>
                      <a:r>
                        <a:rPr lang="en-US" sz="1400" dirty="0" err="1">
                          <a:latin typeface="+mn-lt"/>
                        </a:rPr>
                        <a:t>GeV</a:t>
                      </a:r>
                      <a:r>
                        <a:rPr lang="en-US" sz="1400" dirty="0">
                          <a:latin typeface="+mn-lt"/>
                        </a:rPr>
                        <a:t> </a:t>
                      </a:r>
                      <a:endParaRPr lang="it-IT" sz="1400" dirty="0">
                        <a:latin typeface="+mn-lt"/>
                      </a:endParaRPr>
                    </a:p>
                  </a:txBody>
                  <a:tcPr/>
                </a:tc>
                <a:tc>
                  <a:txBody>
                    <a:bodyPr/>
                    <a:lstStyle/>
                    <a:p>
                      <a:pPr marL="0" marR="0" indent="0" algn="ctr" defTabSz="466052" rtl="0" eaLnBrk="1" fontAlgn="auto" latinLnBrk="0" hangingPunct="1">
                        <a:lnSpc>
                          <a:spcPct val="100000"/>
                        </a:lnSpc>
                        <a:spcBef>
                          <a:spcPts val="0"/>
                        </a:spcBef>
                        <a:spcAft>
                          <a:spcPts val="0"/>
                        </a:spcAft>
                        <a:buClrTx/>
                        <a:buSzTx/>
                        <a:buFontTx/>
                        <a:buNone/>
                        <a:tabLst/>
                        <a:defRPr/>
                      </a:pPr>
                      <a:r>
                        <a:rPr lang="en-US" sz="1400" baseline="0" dirty="0" err="1">
                          <a:latin typeface="+mn-lt"/>
                        </a:rPr>
                        <a:t>Γ</a:t>
                      </a:r>
                      <a:r>
                        <a:rPr lang="en-US" sz="1400" baseline="-25000" dirty="0" err="1">
                          <a:latin typeface="+mn-lt"/>
                        </a:rPr>
                        <a:t>res</a:t>
                      </a:r>
                      <a:r>
                        <a:rPr lang="en-US" sz="1400" baseline="-25000" dirty="0">
                          <a:latin typeface="+mn-lt"/>
                        </a:rPr>
                        <a:t> </a:t>
                      </a:r>
                      <a:r>
                        <a:rPr lang="en-US" sz="1400" baseline="30000" dirty="0">
                          <a:latin typeface="+mn-lt"/>
                        </a:rPr>
                        <a:t>2  </a:t>
                      </a:r>
                      <a:r>
                        <a:rPr lang="en-US" sz="1400" dirty="0">
                          <a:latin typeface="+mn-lt"/>
                        </a:rPr>
                        <a:t>= </a:t>
                      </a:r>
                      <a:r>
                        <a:rPr lang="en-US" sz="1400" dirty="0">
                          <a:solidFill>
                            <a:srgbClr val="800000"/>
                          </a:solidFill>
                          <a:latin typeface="+mn-lt"/>
                        </a:rPr>
                        <a:t>0.31</a:t>
                      </a:r>
                      <a:r>
                        <a:rPr lang="en-US" sz="1400" dirty="0">
                          <a:latin typeface="+mn-lt"/>
                        </a:rPr>
                        <a:t> </a:t>
                      </a:r>
                      <a:r>
                        <a:rPr lang="en-US" sz="1400" dirty="0" err="1">
                          <a:latin typeface="+mn-lt"/>
                        </a:rPr>
                        <a:t>GeV</a:t>
                      </a:r>
                      <a:r>
                        <a:rPr lang="en-US" sz="1400" dirty="0">
                          <a:latin typeface="+mn-lt"/>
                        </a:rPr>
                        <a:t> </a:t>
                      </a:r>
                      <a:endParaRPr lang="it-IT" sz="1400" dirty="0">
                        <a:latin typeface="+mn-lt"/>
                      </a:endParaRPr>
                    </a:p>
                  </a:txBody>
                  <a:tcPr/>
                </a:tc>
                <a:extLst>
                  <a:ext uri="{0D108BD9-81ED-4DB2-BD59-A6C34878D82A}">
                    <a16:rowId xmlns:a16="http://schemas.microsoft.com/office/drawing/2014/main" val="10005"/>
                  </a:ext>
                </a:extLst>
              </a:tr>
              <a:tr h="305551">
                <a:tc>
                  <a:txBody>
                    <a:bodyPr/>
                    <a:lstStyle/>
                    <a:p>
                      <a:pPr marL="0" marR="0" indent="0" algn="ctr" defTabSz="466052" rtl="0" eaLnBrk="1" fontAlgn="auto" latinLnBrk="0" hangingPunct="1">
                        <a:lnSpc>
                          <a:spcPct val="100000"/>
                        </a:lnSpc>
                        <a:spcBef>
                          <a:spcPts val="0"/>
                        </a:spcBef>
                        <a:spcAft>
                          <a:spcPts val="0"/>
                        </a:spcAft>
                        <a:buClrTx/>
                        <a:buSzTx/>
                        <a:buFontTx/>
                        <a:buNone/>
                        <a:tabLst/>
                        <a:defRPr/>
                      </a:pPr>
                      <a:r>
                        <a:rPr lang="en-US" sz="1400" baseline="0" dirty="0">
                          <a:latin typeface="+mn-lt"/>
                          <a:cs typeface="Symbol" charset="2"/>
                        </a:rPr>
                        <a:t>          A</a:t>
                      </a:r>
                      <a:r>
                        <a:rPr lang="en-US" sz="1400" baseline="-25000" dirty="0">
                          <a:latin typeface="+mn-lt"/>
                        </a:rPr>
                        <a:t>1/2 </a:t>
                      </a:r>
                      <a:r>
                        <a:rPr lang="en-US" sz="1400" baseline="30000" dirty="0">
                          <a:latin typeface="+mn-lt"/>
                        </a:rPr>
                        <a:t>2 </a:t>
                      </a:r>
                      <a:r>
                        <a:rPr lang="en-US" sz="1400" dirty="0">
                          <a:latin typeface="+mn-lt"/>
                        </a:rPr>
                        <a:t>= - 0.015 GeV</a:t>
                      </a:r>
                      <a:r>
                        <a:rPr lang="en-US" sz="1400" baseline="30000" dirty="0">
                          <a:latin typeface="+mn-lt"/>
                        </a:rPr>
                        <a:t>-1/2</a:t>
                      </a:r>
                      <a:r>
                        <a:rPr lang="en-US" sz="1400" dirty="0">
                          <a:latin typeface="+mn-lt"/>
                        </a:rPr>
                        <a:t> </a:t>
                      </a:r>
                      <a:endParaRPr lang="it-IT" sz="1400" dirty="0">
                        <a:latin typeface="+mn-lt"/>
                      </a:endParaRPr>
                    </a:p>
                  </a:txBody>
                  <a:tcPr/>
                </a:tc>
                <a:tc>
                  <a:txBody>
                    <a:bodyPr/>
                    <a:lstStyle/>
                    <a:p>
                      <a:pPr marL="0" marR="0" indent="0" algn="ctr" defTabSz="466052" rtl="0" eaLnBrk="1" fontAlgn="auto" latinLnBrk="0" hangingPunct="1">
                        <a:lnSpc>
                          <a:spcPct val="100000"/>
                        </a:lnSpc>
                        <a:spcBef>
                          <a:spcPts val="0"/>
                        </a:spcBef>
                        <a:spcAft>
                          <a:spcPts val="0"/>
                        </a:spcAft>
                        <a:buClrTx/>
                        <a:buSzTx/>
                        <a:buFontTx/>
                        <a:buNone/>
                        <a:tabLst/>
                        <a:defRPr/>
                      </a:pPr>
                      <a:r>
                        <a:rPr lang="en-US" sz="1400" baseline="0" dirty="0">
                          <a:latin typeface="+mn-lt"/>
                          <a:cs typeface="Symbol" charset="2"/>
                        </a:rPr>
                        <a:t>          A</a:t>
                      </a:r>
                      <a:r>
                        <a:rPr lang="en-US" sz="1400" baseline="-25000" dirty="0">
                          <a:latin typeface="+mn-lt"/>
                        </a:rPr>
                        <a:t>1/2 </a:t>
                      </a:r>
                      <a:r>
                        <a:rPr lang="en-US" sz="1400" baseline="30000" dirty="0">
                          <a:latin typeface="+mn-lt"/>
                        </a:rPr>
                        <a:t>2 </a:t>
                      </a:r>
                      <a:r>
                        <a:rPr lang="en-US" sz="1400" dirty="0">
                          <a:latin typeface="+mn-lt"/>
                        </a:rPr>
                        <a:t>= - 0.01</a:t>
                      </a:r>
                      <a:r>
                        <a:rPr lang="en-US" sz="1400" dirty="0">
                          <a:solidFill>
                            <a:srgbClr val="800000"/>
                          </a:solidFill>
                          <a:latin typeface="+mn-lt"/>
                        </a:rPr>
                        <a:t>4</a:t>
                      </a:r>
                      <a:r>
                        <a:rPr lang="en-US" sz="1400" dirty="0">
                          <a:latin typeface="+mn-lt"/>
                        </a:rPr>
                        <a:t> GeV</a:t>
                      </a:r>
                      <a:r>
                        <a:rPr lang="en-US" sz="1400" baseline="30000" dirty="0">
                          <a:latin typeface="+mn-lt"/>
                        </a:rPr>
                        <a:t>-1/2</a:t>
                      </a:r>
                      <a:r>
                        <a:rPr lang="en-US" sz="1400" dirty="0">
                          <a:latin typeface="+mn-lt"/>
                        </a:rPr>
                        <a:t> </a:t>
                      </a:r>
                      <a:endParaRPr lang="it-IT" sz="1400" dirty="0">
                        <a:latin typeface="+mn-lt"/>
                      </a:endParaRPr>
                    </a:p>
                  </a:txBody>
                  <a:tcPr/>
                </a:tc>
                <a:extLst>
                  <a:ext uri="{0D108BD9-81ED-4DB2-BD59-A6C34878D82A}">
                    <a16:rowId xmlns:a16="http://schemas.microsoft.com/office/drawing/2014/main" val="10006"/>
                  </a:ext>
                </a:extLst>
              </a:tr>
              <a:tr h="305551">
                <a:tc>
                  <a:txBody>
                    <a:bodyPr/>
                    <a:lstStyle/>
                    <a:p>
                      <a:pPr marL="0" marR="0" indent="0" algn="ctr" defTabSz="466052" rtl="0" eaLnBrk="1" fontAlgn="auto" latinLnBrk="0" hangingPunct="1">
                        <a:lnSpc>
                          <a:spcPct val="100000"/>
                        </a:lnSpc>
                        <a:spcBef>
                          <a:spcPts val="0"/>
                        </a:spcBef>
                        <a:spcAft>
                          <a:spcPts val="0"/>
                        </a:spcAft>
                        <a:buClrTx/>
                        <a:buSzTx/>
                        <a:buFontTx/>
                        <a:buNone/>
                        <a:tabLst/>
                        <a:defRPr/>
                      </a:pPr>
                      <a:r>
                        <a:rPr lang="en-US" sz="1400" baseline="0" dirty="0">
                          <a:latin typeface="+mn-lt"/>
                          <a:cs typeface="Symbol" charset="2"/>
                        </a:rPr>
                        <a:t>      A</a:t>
                      </a:r>
                      <a:r>
                        <a:rPr lang="en-US" sz="1400" baseline="-25000" dirty="0">
                          <a:latin typeface="+mn-lt"/>
                          <a:cs typeface="+mn-cs"/>
                        </a:rPr>
                        <a:t>3</a:t>
                      </a:r>
                      <a:r>
                        <a:rPr lang="en-US" sz="1400" baseline="-25000" dirty="0">
                          <a:latin typeface="+mn-lt"/>
                        </a:rPr>
                        <a:t>/2 </a:t>
                      </a:r>
                      <a:r>
                        <a:rPr lang="en-US" sz="1400" baseline="30000" dirty="0">
                          <a:latin typeface="+mn-lt"/>
                        </a:rPr>
                        <a:t>2 </a:t>
                      </a:r>
                      <a:r>
                        <a:rPr lang="en-US" sz="1400" dirty="0">
                          <a:latin typeface="+mn-lt"/>
                        </a:rPr>
                        <a:t>= 0.04 GeV</a:t>
                      </a:r>
                      <a:r>
                        <a:rPr lang="en-US" sz="1400" baseline="30000" dirty="0">
                          <a:latin typeface="+mn-lt"/>
                        </a:rPr>
                        <a:t>-1/2</a:t>
                      </a:r>
                      <a:r>
                        <a:rPr lang="en-US" sz="1400" dirty="0">
                          <a:latin typeface="+mn-lt"/>
                        </a:rPr>
                        <a:t> </a:t>
                      </a:r>
                      <a:endParaRPr lang="it-IT" sz="1400" dirty="0">
                        <a:latin typeface="+mn-lt"/>
                      </a:endParaRPr>
                    </a:p>
                  </a:txBody>
                  <a:tcPr/>
                </a:tc>
                <a:tc>
                  <a:txBody>
                    <a:bodyPr/>
                    <a:lstStyle/>
                    <a:p>
                      <a:pPr marL="0" marR="0" indent="0" algn="ctr" defTabSz="466052" rtl="0" eaLnBrk="1" fontAlgn="auto" latinLnBrk="0" hangingPunct="1">
                        <a:lnSpc>
                          <a:spcPct val="100000"/>
                        </a:lnSpc>
                        <a:spcBef>
                          <a:spcPts val="0"/>
                        </a:spcBef>
                        <a:spcAft>
                          <a:spcPts val="0"/>
                        </a:spcAft>
                        <a:buClrTx/>
                        <a:buSzTx/>
                        <a:buFontTx/>
                        <a:buNone/>
                        <a:tabLst/>
                        <a:defRPr/>
                      </a:pPr>
                      <a:r>
                        <a:rPr lang="en-US" sz="1400" baseline="0" dirty="0">
                          <a:latin typeface="+mn-lt"/>
                          <a:cs typeface="Symbol" charset="2"/>
                        </a:rPr>
                        <a:t>        A</a:t>
                      </a:r>
                      <a:r>
                        <a:rPr lang="en-US" sz="1400" baseline="-25000" dirty="0">
                          <a:latin typeface="+mn-lt"/>
                          <a:cs typeface="+mn-cs"/>
                        </a:rPr>
                        <a:t>3</a:t>
                      </a:r>
                      <a:r>
                        <a:rPr lang="en-US" sz="1400" baseline="-25000" dirty="0">
                          <a:latin typeface="+mn-lt"/>
                        </a:rPr>
                        <a:t>/2 </a:t>
                      </a:r>
                      <a:r>
                        <a:rPr lang="en-US" sz="1400" baseline="30000" dirty="0">
                          <a:latin typeface="+mn-lt"/>
                        </a:rPr>
                        <a:t>2 </a:t>
                      </a:r>
                      <a:r>
                        <a:rPr lang="en-US" sz="1400" dirty="0">
                          <a:latin typeface="+mn-lt"/>
                        </a:rPr>
                        <a:t>= 0.0</a:t>
                      </a:r>
                      <a:r>
                        <a:rPr lang="en-US" sz="1400" dirty="0">
                          <a:solidFill>
                            <a:srgbClr val="800000"/>
                          </a:solidFill>
                          <a:latin typeface="+mn-lt"/>
                        </a:rPr>
                        <a:t>38</a:t>
                      </a:r>
                      <a:r>
                        <a:rPr lang="en-US" sz="1400" dirty="0">
                          <a:latin typeface="+mn-lt"/>
                        </a:rPr>
                        <a:t> GeV</a:t>
                      </a:r>
                      <a:r>
                        <a:rPr lang="en-US" sz="1400" baseline="30000" dirty="0">
                          <a:latin typeface="+mn-lt"/>
                        </a:rPr>
                        <a:t>-1/2</a:t>
                      </a:r>
                      <a:r>
                        <a:rPr lang="en-US" sz="1400" dirty="0">
                          <a:latin typeface="+mn-lt"/>
                        </a:rPr>
                        <a:t> </a:t>
                      </a:r>
                      <a:endParaRPr lang="it-IT" sz="1400" dirty="0">
                        <a:latin typeface="+mn-lt"/>
                      </a:endParaRPr>
                    </a:p>
                  </a:txBody>
                  <a:tcPr/>
                </a:tc>
                <a:extLst>
                  <a:ext uri="{0D108BD9-81ED-4DB2-BD59-A6C34878D82A}">
                    <a16:rowId xmlns:a16="http://schemas.microsoft.com/office/drawing/2014/main" val="10007"/>
                  </a:ext>
                </a:extLst>
              </a:tr>
            </a:tbl>
          </a:graphicData>
        </a:graphic>
      </p:graphicFrame>
      <p:sp>
        <p:nvSpPr>
          <p:cNvPr id="12" name="CasellaDiTesto 11"/>
          <p:cNvSpPr txBox="1"/>
          <p:nvPr/>
        </p:nvSpPr>
        <p:spPr>
          <a:xfrm>
            <a:off x="105778" y="1777896"/>
            <a:ext cx="4900279" cy="369332"/>
          </a:xfrm>
          <a:prstGeom prst="rect">
            <a:avLst/>
          </a:prstGeom>
          <a:noFill/>
        </p:spPr>
        <p:txBody>
          <a:bodyPr wrap="square" rtlCol="0">
            <a:spAutoFit/>
          </a:bodyPr>
          <a:lstStyle/>
          <a:p>
            <a:r>
              <a:rPr lang="en-US" sz="1400" dirty="0">
                <a:solidFill>
                  <a:srgbClr val="800000"/>
                </a:solidFill>
                <a:latin typeface="+mn-lt"/>
              </a:rPr>
              <a:t>Hybrid Baryons parameters are well reconstructed</a:t>
            </a:r>
            <a:r>
              <a:rPr lang="en-US" dirty="0">
                <a:solidFill>
                  <a:srgbClr val="800000"/>
                </a:solidFill>
                <a:latin typeface="+mn-lt"/>
              </a:rPr>
              <a:t>.</a:t>
            </a:r>
          </a:p>
        </p:txBody>
      </p:sp>
      <p:sp>
        <p:nvSpPr>
          <p:cNvPr id="4" name="Segnaposto piè di pagina 3"/>
          <p:cNvSpPr>
            <a:spLocks noGrp="1"/>
          </p:cNvSpPr>
          <p:nvPr>
            <p:ph type="ftr" sz="quarter" idx="11"/>
          </p:nvPr>
        </p:nvSpPr>
        <p:spPr/>
        <p:txBody>
          <a:bodyPr/>
          <a:lstStyle/>
          <a:p>
            <a:r>
              <a:rPr lang="it-IT"/>
              <a:t>NSTAR 2026 -  September 7 - 11  2026  - Annalisa D’Angelo </a:t>
            </a:r>
          </a:p>
        </p:txBody>
      </p:sp>
      <p:sp>
        <p:nvSpPr>
          <p:cNvPr id="2" name="Segnaposto numero diapositiva 1"/>
          <p:cNvSpPr>
            <a:spLocks noGrp="1"/>
          </p:cNvSpPr>
          <p:nvPr>
            <p:ph type="sldNum" sz="quarter" idx="12"/>
          </p:nvPr>
        </p:nvSpPr>
        <p:spPr/>
        <p:txBody>
          <a:bodyPr/>
          <a:lstStyle/>
          <a:p>
            <a:fld id="{E33505E3-9B21-8742-B4DC-5DD2FCC133AE}" type="slidenum">
              <a:rPr lang="it-IT" smtClean="0"/>
              <a:t>33</a:t>
            </a:fld>
            <a:endParaRPr lang="it-IT"/>
          </a:p>
        </p:txBody>
      </p:sp>
    </p:spTree>
    <p:extLst>
      <p:ext uri="{BB962C8B-B14F-4D97-AF65-F5344CB8AC3E}">
        <p14:creationId xmlns:p14="http://schemas.microsoft.com/office/powerpoint/2010/main" val="26385859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31"/>
          <p:cNvCxnSpPr/>
          <p:nvPr/>
        </p:nvCxnSpPr>
        <p:spPr>
          <a:xfrm>
            <a:off x="0" y="478175"/>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 name="Segnaposto numero diapositiva 2"/>
          <p:cNvSpPr>
            <a:spLocks noGrp="1"/>
          </p:cNvSpPr>
          <p:nvPr>
            <p:ph type="sldNum" sz="quarter" idx="12"/>
          </p:nvPr>
        </p:nvSpPr>
        <p:spPr/>
        <p:txBody>
          <a:bodyPr/>
          <a:lstStyle/>
          <a:p>
            <a:fld id="{B2E123A2-8C0A-B24D-ABFA-7CF5F3B53C08}" type="slidenum">
              <a:rPr lang="en-US" smtClean="0"/>
              <a:pPr/>
              <a:t>34</a:t>
            </a:fld>
            <a:endParaRPr lang="en-US"/>
          </a:p>
        </p:txBody>
      </p:sp>
      <p:sp>
        <p:nvSpPr>
          <p:cNvPr id="61" name="Title 1"/>
          <p:cNvSpPr txBox="1">
            <a:spLocks/>
          </p:cNvSpPr>
          <p:nvPr/>
        </p:nvSpPr>
        <p:spPr>
          <a:xfrm>
            <a:off x="132608" y="2"/>
            <a:ext cx="8878785" cy="541136"/>
          </a:xfrm>
          <a:prstGeom prst="rect">
            <a:avLst/>
          </a:prstGeom>
        </p:spPr>
        <p:txBody>
          <a:bodyPr lIns="74053" tIns="37026" rIns="74053" bIns="37026">
            <a:normAutofit/>
          </a:bodyPr>
          <a:lstStyle>
            <a:lvl1pPr algn="ctr" defTabSz="888551" rtl="0" fontAlgn="base">
              <a:spcBef>
                <a:spcPct val="0"/>
              </a:spcBef>
              <a:spcAft>
                <a:spcPct val="0"/>
              </a:spcAft>
              <a:defRPr sz="4300">
                <a:solidFill>
                  <a:schemeClr val="tx2"/>
                </a:solidFill>
                <a:latin typeface="+mj-lt"/>
                <a:ea typeface="+mj-ea"/>
                <a:cs typeface="+mj-cs"/>
              </a:defRPr>
            </a:lvl1pPr>
            <a:lvl2pPr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2pPr>
            <a:lvl3pPr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3pPr>
            <a:lvl4pPr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4pPr>
            <a:lvl5pPr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5pPr>
            <a:lvl6pPr marL="466125"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6pPr>
            <a:lvl7pPr marL="932251"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7pPr>
            <a:lvl8pPr marL="1398375"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8pPr>
            <a:lvl9pPr marL="1864502"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9pPr>
          </a:lstStyle>
          <a:p>
            <a:r>
              <a:rPr lang="en-US" sz="2900" b="1" dirty="0">
                <a:solidFill>
                  <a:srgbClr val="000090"/>
                </a:solidFill>
                <a:latin typeface="Calibri" pitchFamily="34" charset="0"/>
              </a:rPr>
              <a:t>Run Group K - Run Conditions</a:t>
            </a:r>
          </a:p>
        </p:txBody>
      </p:sp>
      <p:pic>
        <p:nvPicPr>
          <p:cNvPr id="40" name="Picture 11"/>
          <p:cNvPicPr>
            <a:picLocks noChangeAspect="1"/>
          </p:cNvPicPr>
          <p:nvPr/>
        </p:nvPicPr>
        <p:blipFill>
          <a:blip r:embed="rId3"/>
          <a:stretch>
            <a:fillRect/>
          </a:stretch>
        </p:blipFill>
        <p:spPr>
          <a:xfrm>
            <a:off x="893646" y="580301"/>
            <a:ext cx="3709616" cy="1991209"/>
          </a:xfrm>
          <a:prstGeom prst="rect">
            <a:avLst/>
          </a:prstGeom>
        </p:spPr>
      </p:pic>
      <p:pic>
        <p:nvPicPr>
          <p:cNvPr id="43" name="Picture 42"/>
          <p:cNvPicPr>
            <a:picLocks noChangeAspect="1"/>
          </p:cNvPicPr>
          <p:nvPr/>
        </p:nvPicPr>
        <p:blipFill>
          <a:blip r:embed="rId4"/>
          <a:srcRect l="23397"/>
          <a:stretch>
            <a:fillRect/>
          </a:stretch>
        </p:blipFill>
        <p:spPr>
          <a:xfrm>
            <a:off x="5903818" y="580301"/>
            <a:ext cx="2466886" cy="1944660"/>
          </a:xfrm>
          <a:prstGeom prst="rect">
            <a:avLst/>
          </a:prstGeom>
          <a:ln>
            <a:solidFill>
              <a:schemeClr val="tx1"/>
            </a:solidFill>
          </a:ln>
        </p:spPr>
      </p:pic>
      <p:pic>
        <p:nvPicPr>
          <p:cNvPr id="44" name="Picture 4" descr="IMG_1082.jpg"/>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840398" y="2827064"/>
            <a:ext cx="2536795" cy="1531884"/>
          </a:xfrm>
          <a:prstGeom prst="rect">
            <a:avLst/>
          </a:prstGeom>
        </p:spPr>
      </p:pic>
      <p:graphicFrame>
        <p:nvGraphicFramePr>
          <p:cNvPr id="5" name="Tabella 4"/>
          <p:cNvGraphicFramePr>
            <a:graphicFrameLocks noGrp="1"/>
          </p:cNvGraphicFramePr>
          <p:nvPr>
            <p:extLst>
              <p:ext uri="{D42A27DB-BD31-4B8C-83A1-F6EECF244321}">
                <p14:modId xmlns:p14="http://schemas.microsoft.com/office/powerpoint/2010/main" val="839811870"/>
              </p:ext>
            </p:extLst>
          </p:nvPr>
        </p:nvGraphicFramePr>
        <p:xfrm>
          <a:off x="132608" y="2673876"/>
          <a:ext cx="5559719" cy="2038909"/>
        </p:xfrm>
        <a:graphic>
          <a:graphicData uri="http://schemas.openxmlformats.org/drawingml/2006/table">
            <a:tbl>
              <a:tblPr firstRow="1" bandRow="1">
                <a:tableStyleId>{69CF1AB2-1976-4502-BF36-3FF5EA218861}</a:tableStyleId>
              </a:tblPr>
              <a:tblGrid>
                <a:gridCol w="1463084">
                  <a:extLst>
                    <a:ext uri="{9D8B030D-6E8A-4147-A177-3AD203B41FA5}">
                      <a16:colId xmlns:a16="http://schemas.microsoft.com/office/drawing/2014/main" val="20000"/>
                    </a:ext>
                  </a:extLst>
                </a:gridCol>
                <a:gridCol w="4096635">
                  <a:extLst>
                    <a:ext uri="{9D8B030D-6E8A-4147-A177-3AD203B41FA5}">
                      <a16:colId xmlns:a16="http://schemas.microsoft.com/office/drawing/2014/main" val="20001"/>
                    </a:ext>
                  </a:extLst>
                </a:gridCol>
              </a:tblGrid>
              <a:tr h="262973">
                <a:tc>
                  <a:txBody>
                    <a:bodyPr/>
                    <a:lstStyle/>
                    <a:p>
                      <a:r>
                        <a:rPr lang="en-US" sz="1300" dirty="0"/>
                        <a:t>Torus Current</a:t>
                      </a:r>
                      <a:endParaRPr lang="it-IT" sz="1300" dirty="0"/>
                    </a:p>
                  </a:txBody>
                  <a:tcPr marL="80534" marR="80534" marT="32421" marB="32421"/>
                </a:tc>
                <a:tc>
                  <a:txBody>
                    <a:bodyPr/>
                    <a:lstStyle/>
                    <a:p>
                      <a:r>
                        <a:rPr lang="it-IT" sz="1300" dirty="0"/>
                        <a:t> </a:t>
                      </a:r>
                      <a:r>
                        <a:rPr lang="it-IT" sz="1300" b="0" dirty="0"/>
                        <a:t>100% (3375 A)  -  </a:t>
                      </a:r>
                      <a:r>
                        <a:rPr lang="it-IT" sz="1300" dirty="0">
                          <a:solidFill>
                            <a:srgbClr val="800000"/>
                          </a:solidFill>
                        </a:rPr>
                        <a:t>negative </a:t>
                      </a:r>
                      <a:r>
                        <a:rPr lang="en-US" sz="1300" noProof="0" dirty="0" err="1">
                          <a:solidFill>
                            <a:srgbClr val="800000"/>
                          </a:solidFill>
                        </a:rPr>
                        <a:t>outbending</a:t>
                      </a:r>
                      <a:endParaRPr lang="en-US" sz="1300" noProof="0" dirty="0">
                        <a:solidFill>
                          <a:srgbClr val="800000"/>
                        </a:solidFill>
                      </a:endParaRPr>
                    </a:p>
                  </a:txBody>
                  <a:tcPr marL="80534" marR="80534" marT="32421" marB="32421"/>
                </a:tc>
                <a:extLst>
                  <a:ext uri="{0D108BD9-81ED-4DB2-BD59-A6C34878D82A}">
                    <a16:rowId xmlns:a16="http://schemas.microsoft.com/office/drawing/2014/main" val="10000"/>
                  </a:ext>
                </a:extLst>
              </a:tr>
              <a:tr h="262973">
                <a:tc>
                  <a:txBody>
                    <a:bodyPr/>
                    <a:lstStyle/>
                    <a:p>
                      <a:r>
                        <a:rPr lang="it-IT" sz="1300" b="1" dirty="0" err="1"/>
                        <a:t>Solenoid</a:t>
                      </a:r>
                      <a:endParaRPr lang="it-IT" sz="1300" b="1" dirty="0"/>
                    </a:p>
                  </a:txBody>
                  <a:tcPr marL="80534" marR="80534" marT="32421" marB="32421"/>
                </a:tc>
                <a:tc>
                  <a:txBody>
                    <a:bodyPr/>
                    <a:lstStyle/>
                    <a:p>
                      <a:r>
                        <a:rPr lang="it-IT" sz="1300" dirty="0"/>
                        <a:t> -100 %</a:t>
                      </a:r>
                    </a:p>
                  </a:txBody>
                  <a:tcPr marL="80534" marR="80534" marT="32421" marB="32421"/>
                </a:tc>
                <a:extLst>
                  <a:ext uri="{0D108BD9-81ED-4DB2-BD59-A6C34878D82A}">
                    <a16:rowId xmlns:a16="http://schemas.microsoft.com/office/drawing/2014/main" val="10001"/>
                  </a:ext>
                </a:extLst>
              </a:tr>
              <a:tr h="259370">
                <a:tc>
                  <a:txBody>
                    <a:bodyPr/>
                    <a:lstStyle/>
                    <a:p>
                      <a:r>
                        <a:rPr lang="it-IT" sz="1300" b="1" dirty="0"/>
                        <a:t>FT</a:t>
                      </a:r>
                      <a:r>
                        <a:rPr lang="it-IT" sz="1300" dirty="0"/>
                        <a:t> </a:t>
                      </a:r>
                    </a:p>
                  </a:txBody>
                  <a:tcPr marL="80534" marR="80534" marT="32421" marB="32421"/>
                </a:tc>
                <a:tc>
                  <a:txBody>
                    <a:bodyPr/>
                    <a:lstStyle/>
                    <a:p>
                      <a:r>
                        <a:rPr lang="it-IT" sz="1300" b="1" dirty="0">
                          <a:solidFill>
                            <a:srgbClr val="000090"/>
                          </a:solidFill>
                        </a:rPr>
                        <a:t>ON @ 7.5 GeV   </a:t>
                      </a:r>
                      <a:r>
                        <a:rPr lang="it-IT" sz="1300" b="1" dirty="0">
                          <a:solidFill>
                            <a:srgbClr val="800000"/>
                          </a:solidFill>
                        </a:rPr>
                        <a:t>-&gt;  OFF @ 6.5 GeV, 8.5 GeV</a:t>
                      </a:r>
                    </a:p>
                  </a:txBody>
                  <a:tcPr marL="80534" marR="80534" marT="32421" marB="32421"/>
                </a:tc>
                <a:extLst>
                  <a:ext uri="{0D108BD9-81ED-4DB2-BD59-A6C34878D82A}">
                    <a16:rowId xmlns:a16="http://schemas.microsoft.com/office/drawing/2014/main" val="10002"/>
                  </a:ext>
                </a:extLst>
              </a:tr>
              <a:tr h="262973">
                <a:tc>
                  <a:txBody>
                    <a:bodyPr/>
                    <a:lstStyle/>
                    <a:p>
                      <a:r>
                        <a:rPr lang="it-IT" sz="1300" b="1" dirty="0"/>
                        <a:t>MM RICH</a:t>
                      </a:r>
                    </a:p>
                  </a:txBody>
                  <a:tcPr marL="80534" marR="80534" marT="32421" marB="32421"/>
                </a:tc>
                <a:tc>
                  <a:txBody>
                    <a:bodyPr/>
                    <a:lstStyle/>
                    <a:p>
                      <a:r>
                        <a:rPr lang="it-IT" sz="1300" dirty="0"/>
                        <a:t>ON</a:t>
                      </a:r>
                    </a:p>
                  </a:txBody>
                  <a:tcPr marL="80534" marR="80534" marT="32421" marB="32421"/>
                </a:tc>
                <a:extLst>
                  <a:ext uri="{0D108BD9-81ED-4DB2-BD59-A6C34878D82A}">
                    <a16:rowId xmlns:a16="http://schemas.microsoft.com/office/drawing/2014/main" val="10003"/>
                  </a:ext>
                </a:extLst>
              </a:tr>
              <a:tr h="262973">
                <a:tc>
                  <a:txBody>
                    <a:bodyPr/>
                    <a:lstStyle/>
                    <a:p>
                      <a:r>
                        <a:rPr lang="it-IT" sz="1300" b="1" dirty="0"/>
                        <a:t>FMT</a:t>
                      </a:r>
                    </a:p>
                  </a:txBody>
                  <a:tcPr marL="80534" marR="80534" marT="32421" marB="32421"/>
                </a:tc>
                <a:tc>
                  <a:txBody>
                    <a:bodyPr/>
                    <a:lstStyle/>
                    <a:p>
                      <a:r>
                        <a:rPr lang="it-IT" sz="1300" dirty="0"/>
                        <a:t>OFF</a:t>
                      </a:r>
                    </a:p>
                  </a:txBody>
                  <a:tcPr marL="80534" marR="80534" marT="32421" marB="32421"/>
                </a:tc>
                <a:extLst>
                  <a:ext uri="{0D108BD9-81ED-4DB2-BD59-A6C34878D82A}">
                    <a16:rowId xmlns:a16="http://schemas.microsoft.com/office/drawing/2014/main" val="10004"/>
                  </a:ext>
                </a:extLst>
              </a:tr>
              <a:tr h="262973">
                <a:tc>
                  <a:txBody>
                    <a:bodyPr/>
                    <a:lstStyle/>
                    <a:p>
                      <a:pPr marL="0" marR="0" indent="0" algn="l" defTabSz="466052" rtl="0" eaLnBrk="1" fontAlgn="auto" latinLnBrk="0" hangingPunct="1">
                        <a:lnSpc>
                          <a:spcPct val="100000"/>
                        </a:lnSpc>
                        <a:spcBef>
                          <a:spcPts val="0"/>
                        </a:spcBef>
                        <a:spcAft>
                          <a:spcPts val="0"/>
                        </a:spcAft>
                        <a:buClrTx/>
                        <a:buSzTx/>
                        <a:buFontTx/>
                        <a:buNone/>
                        <a:tabLst/>
                        <a:defRPr/>
                      </a:pPr>
                      <a:r>
                        <a:rPr lang="en-US" sz="1300" b="1" dirty="0"/>
                        <a:t>Beam/Target</a:t>
                      </a:r>
                      <a:endParaRPr lang="en-US" sz="1300" b="1" dirty="0">
                        <a:latin typeface="+mn-lt"/>
                      </a:endParaRPr>
                    </a:p>
                  </a:txBody>
                  <a:tcPr marL="80534" marR="80534" marT="32421" marB="32421"/>
                </a:tc>
                <a:tc>
                  <a:txBody>
                    <a:bodyPr/>
                    <a:lstStyle/>
                    <a:p>
                      <a:pPr marL="0" marR="0" indent="0" algn="l" defTabSz="466052" rtl="0" eaLnBrk="1" fontAlgn="auto" latinLnBrk="0" hangingPunct="1">
                        <a:lnSpc>
                          <a:spcPct val="100000"/>
                        </a:lnSpc>
                        <a:spcBef>
                          <a:spcPts val="0"/>
                        </a:spcBef>
                        <a:spcAft>
                          <a:spcPts val="0"/>
                        </a:spcAft>
                        <a:buClrTx/>
                        <a:buSzTx/>
                        <a:buFontTx/>
                        <a:buNone/>
                        <a:tabLst/>
                        <a:defRPr/>
                      </a:pPr>
                      <a:r>
                        <a:rPr lang="en-US" sz="1300" dirty="0"/>
                        <a:t>Polarized electrons, </a:t>
                      </a:r>
                      <a:r>
                        <a:rPr lang="en-US" sz="1300" dirty="0" err="1"/>
                        <a:t>unpolarized</a:t>
                      </a:r>
                      <a:r>
                        <a:rPr lang="en-US" sz="1300" dirty="0"/>
                        <a:t> LH</a:t>
                      </a:r>
                      <a:r>
                        <a:rPr lang="en-US" sz="1300" baseline="-25000" dirty="0"/>
                        <a:t>2</a:t>
                      </a:r>
                      <a:r>
                        <a:rPr lang="en-US" sz="1300" dirty="0"/>
                        <a:t> target</a:t>
                      </a:r>
                    </a:p>
                  </a:txBody>
                  <a:tcPr marL="80534" marR="80534" marT="32421" marB="32421"/>
                </a:tc>
                <a:extLst>
                  <a:ext uri="{0D108BD9-81ED-4DB2-BD59-A6C34878D82A}">
                    <a16:rowId xmlns:a16="http://schemas.microsoft.com/office/drawing/2014/main" val="10005"/>
                  </a:ext>
                </a:extLst>
              </a:tr>
              <a:tr h="453898">
                <a:tc>
                  <a:txBody>
                    <a:bodyPr/>
                    <a:lstStyle/>
                    <a:p>
                      <a:pPr marL="0" marR="0" indent="0" algn="l" defTabSz="466052" rtl="0" eaLnBrk="1" fontAlgn="auto" latinLnBrk="0" hangingPunct="1">
                        <a:lnSpc>
                          <a:spcPct val="100000"/>
                        </a:lnSpc>
                        <a:spcBef>
                          <a:spcPts val="0"/>
                        </a:spcBef>
                        <a:spcAft>
                          <a:spcPts val="0"/>
                        </a:spcAft>
                        <a:buClrTx/>
                        <a:buSzTx/>
                        <a:buFontTx/>
                        <a:buNone/>
                        <a:tabLst/>
                        <a:defRPr/>
                      </a:pPr>
                      <a:r>
                        <a:rPr lang="en-US" sz="1300" b="1" dirty="0">
                          <a:latin typeface="+mn-lt"/>
                        </a:rPr>
                        <a:t>Luminosity</a:t>
                      </a:r>
                    </a:p>
                  </a:txBody>
                  <a:tcPr marL="80534" marR="80534" marT="32421" marB="32421"/>
                </a:tc>
                <a:tc>
                  <a:txBody>
                    <a:bodyPr/>
                    <a:lstStyle/>
                    <a:p>
                      <a:pPr marL="0" marR="0" indent="0" algn="l" defTabSz="466052" rtl="0" eaLnBrk="1" fontAlgn="auto" latinLnBrk="0" hangingPunct="1">
                        <a:lnSpc>
                          <a:spcPct val="100000"/>
                        </a:lnSpc>
                        <a:spcBef>
                          <a:spcPts val="0"/>
                        </a:spcBef>
                        <a:spcAft>
                          <a:spcPts val="0"/>
                        </a:spcAft>
                        <a:buClrTx/>
                        <a:buSzTx/>
                        <a:buFontTx/>
                        <a:buNone/>
                        <a:tabLst/>
                        <a:defRPr/>
                      </a:pPr>
                      <a:r>
                        <a:rPr lang="en-US" sz="1300" dirty="0"/>
                        <a:t>~</a:t>
                      </a:r>
                      <a:r>
                        <a:rPr lang="en-US" sz="1300" baseline="0" dirty="0"/>
                        <a:t> 5 </a:t>
                      </a:r>
                      <a:r>
                        <a:rPr lang="en-US" sz="1300" dirty="0"/>
                        <a:t>10 </a:t>
                      </a:r>
                      <a:r>
                        <a:rPr lang="en-US" sz="1300" baseline="30000" dirty="0"/>
                        <a:t>34 </a:t>
                      </a:r>
                      <a:r>
                        <a:rPr lang="en-US" sz="1300" dirty="0">
                          <a:latin typeface="+mn-lt"/>
                        </a:rPr>
                        <a:t>cm</a:t>
                      </a:r>
                      <a:r>
                        <a:rPr lang="en-US" sz="1300" baseline="30000" dirty="0">
                          <a:latin typeface="+mn-lt"/>
                        </a:rPr>
                        <a:t>-2</a:t>
                      </a:r>
                      <a:r>
                        <a:rPr lang="en-US" sz="1300" dirty="0">
                          <a:latin typeface="+mn-lt"/>
                        </a:rPr>
                        <a:t>s</a:t>
                      </a:r>
                      <a:r>
                        <a:rPr lang="en-US" sz="1300" baseline="30000" dirty="0">
                          <a:latin typeface="+mn-lt"/>
                        </a:rPr>
                        <a:t>-1  </a:t>
                      </a:r>
                      <a:r>
                        <a:rPr lang="en-US" sz="1300" baseline="0" dirty="0">
                          <a:latin typeface="+mn-lt"/>
                        </a:rPr>
                        <a:t>@ </a:t>
                      </a:r>
                      <a:r>
                        <a:rPr lang="en-US" sz="1300" baseline="30000" dirty="0">
                          <a:latin typeface="+mn-lt"/>
                        </a:rPr>
                        <a:t> </a:t>
                      </a:r>
                      <a:r>
                        <a:rPr lang="it-IT" sz="1300" b="0" dirty="0">
                          <a:solidFill>
                            <a:schemeClr val="tx1"/>
                          </a:solidFill>
                        </a:rPr>
                        <a:t>7.5 </a:t>
                      </a:r>
                      <a:r>
                        <a:rPr lang="it-IT" sz="1300" b="0" dirty="0" err="1">
                          <a:solidFill>
                            <a:schemeClr val="tx1"/>
                          </a:solidFill>
                        </a:rPr>
                        <a:t>GeV</a:t>
                      </a:r>
                      <a:r>
                        <a:rPr lang="it-IT" sz="1300" b="0" dirty="0">
                          <a:solidFill>
                            <a:schemeClr val="tx1"/>
                          </a:solidFill>
                        </a:rPr>
                        <a:t> </a:t>
                      </a:r>
                      <a:endParaRPr lang="en-US" sz="1300" b="0" baseline="0" dirty="0">
                        <a:solidFill>
                          <a:schemeClr val="tx1"/>
                        </a:solidFill>
                      </a:endParaRPr>
                    </a:p>
                    <a:p>
                      <a:pPr marL="0" marR="0" indent="0" algn="l" defTabSz="466052" rtl="0" eaLnBrk="1" fontAlgn="auto" latinLnBrk="0" hangingPunct="1">
                        <a:lnSpc>
                          <a:spcPct val="100000"/>
                        </a:lnSpc>
                        <a:spcBef>
                          <a:spcPts val="0"/>
                        </a:spcBef>
                        <a:spcAft>
                          <a:spcPts val="0"/>
                        </a:spcAft>
                        <a:buClrTx/>
                        <a:buSzTx/>
                        <a:buFontTx/>
                        <a:buNone/>
                        <a:tabLst/>
                        <a:defRPr/>
                      </a:pPr>
                      <a:r>
                        <a:rPr lang="en-US" sz="1300" dirty="0"/>
                        <a:t>      10 </a:t>
                      </a:r>
                      <a:r>
                        <a:rPr lang="en-US" sz="1300" baseline="30000" dirty="0"/>
                        <a:t>35 </a:t>
                      </a:r>
                      <a:r>
                        <a:rPr lang="en-US" sz="1300" dirty="0">
                          <a:latin typeface="+mn-lt"/>
                        </a:rPr>
                        <a:t>cm</a:t>
                      </a:r>
                      <a:r>
                        <a:rPr lang="en-US" sz="1300" baseline="30000" dirty="0">
                          <a:latin typeface="+mn-lt"/>
                        </a:rPr>
                        <a:t>-2</a:t>
                      </a:r>
                      <a:r>
                        <a:rPr lang="en-US" sz="1300" dirty="0">
                          <a:latin typeface="+mn-lt"/>
                        </a:rPr>
                        <a:t>s</a:t>
                      </a:r>
                      <a:r>
                        <a:rPr lang="en-US" sz="1300" baseline="30000" dirty="0">
                          <a:latin typeface="+mn-lt"/>
                        </a:rPr>
                        <a:t>-1  </a:t>
                      </a:r>
                      <a:r>
                        <a:rPr lang="en-US" sz="1300" baseline="0" dirty="0">
                          <a:latin typeface="+mn-lt"/>
                        </a:rPr>
                        <a:t>@ </a:t>
                      </a:r>
                      <a:r>
                        <a:rPr lang="en-US" sz="1300" baseline="30000" dirty="0">
                          <a:latin typeface="+mn-lt"/>
                        </a:rPr>
                        <a:t> </a:t>
                      </a:r>
                      <a:r>
                        <a:rPr lang="it-IT" sz="1300" b="0" baseline="0" dirty="0">
                          <a:solidFill>
                            <a:schemeClr val="tx1"/>
                          </a:solidFill>
                          <a:latin typeface="+mn-lt"/>
                        </a:rPr>
                        <a:t>6</a:t>
                      </a:r>
                      <a:r>
                        <a:rPr lang="it-IT" sz="1300" b="0" dirty="0">
                          <a:solidFill>
                            <a:schemeClr val="tx1"/>
                          </a:solidFill>
                        </a:rPr>
                        <a:t>.5, 8.5 GeV   </a:t>
                      </a:r>
                      <a:r>
                        <a:rPr lang="it-IT" sz="1300" b="1" dirty="0">
                          <a:solidFill>
                            <a:srgbClr val="800000"/>
                          </a:solidFill>
                        </a:rPr>
                        <a:t>FULL LUMINOSITY</a:t>
                      </a:r>
                      <a:endParaRPr lang="en-US" sz="1300" b="1" baseline="0" dirty="0">
                        <a:solidFill>
                          <a:srgbClr val="800000"/>
                        </a:solidFill>
                      </a:endParaRPr>
                    </a:p>
                  </a:txBody>
                  <a:tcPr marL="80534" marR="80534" marT="32421" marB="32421"/>
                </a:tc>
                <a:extLst>
                  <a:ext uri="{0D108BD9-81ED-4DB2-BD59-A6C34878D82A}">
                    <a16:rowId xmlns:a16="http://schemas.microsoft.com/office/drawing/2014/main" val="10006"/>
                  </a:ext>
                </a:extLst>
              </a:tr>
            </a:tbl>
          </a:graphicData>
        </a:graphic>
      </p:graphicFrame>
      <p:sp>
        <p:nvSpPr>
          <p:cNvPr id="2" name="Segnaposto piè di pagina 1"/>
          <p:cNvSpPr>
            <a:spLocks noGrp="1"/>
          </p:cNvSpPr>
          <p:nvPr>
            <p:ph type="ftr" sz="quarter" idx="11"/>
          </p:nvPr>
        </p:nvSpPr>
        <p:spPr/>
        <p:txBody>
          <a:bodyPr/>
          <a:lstStyle/>
          <a:p>
            <a:r>
              <a:rPr lang="it-IT"/>
              <a:t>NSTAR 2026 -  September 7 - 11  2026  - Annalisa D’Angelo </a:t>
            </a:r>
          </a:p>
        </p:txBody>
      </p:sp>
      <p:sp>
        <p:nvSpPr>
          <p:cNvPr id="6" name="CasellaDiTesto 5">
            <a:extLst>
              <a:ext uri="{FF2B5EF4-FFF2-40B4-BE49-F238E27FC236}">
                <a16:creationId xmlns:a16="http://schemas.microsoft.com/office/drawing/2014/main" id="{FB4E46FF-2447-5019-A35F-0E332FED856A}"/>
              </a:ext>
            </a:extLst>
          </p:cNvPr>
          <p:cNvSpPr txBox="1"/>
          <p:nvPr/>
        </p:nvSpPr>
        <p:spPr>
          <a:xfrm>
            <a:off x="2291621" y="2390891"/>
            <a:ext cx="4583242" cy="292388"/>
          </a:xfrm>
          <a:prstGeom prst="rect">
            <a:avLst/>
          </a:prstGeom>
          <a:noFill/>
        </p:spPr>
        <p:txBody>
          <a:bodyPr wrap="square">
            <a:spAutoFit/>
          </a:bodyPr>
          <a:lstStyle/>
          <a:p>
            <a:r>
              <a:rPr lang="it-IT" sz="1300" b="1" dirty="0">
                <a:solidFill>
                  <a:srgbClr val="800000"/>
                </a:solidFill>
              </a:rPr>
              <a:t>OFF @ 6.5 GeV</a:t>
            </a:r>
            <a:endParaRPr lang="en-US" dirty="0"/>
          </a:p>
        </p:txBody>
      </p:sp>
    </p:spTree>
    <p:extLst>
      <p:ext uri="{BB962C8B-B14F-4D97-AF65-F5344CB8AC3E}">
        <p14:creationId xmlns:p14="http://schemas.microsoft.com/office/powerpoint/2010/main" val="29151180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Straight Connector 31"/>
          <p:cNvCxnSpPr>
            <a:cxnSpLocks/>
          </p:cNvCxnSpPr>
          <p:nvPr/>
        </p:nvCxnSpPr>
        <p:spPr>
          <a:xfrm>
            <a:off x="0" y="478175"/>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1" name="Title 1"/>
          <p:cNvSpPr txBox="1">
            <a:spLocks/>
          </p:cNvSpPr>
          <p:nvPr/>
        </p:nvSpPr>
        <p:spPr>
          <a:xfrm>
            <a:off x="997605" y="2"/>
            <a:ext cx="7148792" cy="541136"/>
          </a:xfrm>
          <a:prstGeom prst="rect">
            <a:avLst/>
          </a:prstGeom>
        </p:spPr>
        <p:txBody>
          <a:bodyPr lIns="64823" tIns="32411" rIns="64823" bIns="32411">
            <a:normAutofit/>
          </a:bodyPr>
          <a:lstStyle>
            <a:lvl1pPr algn="ctr" defTabSz="888551" rtl="0" fontAlgn="base">
              <a:spcBef>
                <a:spcPct val="0"/>
              </a:spcBef>
              <a:spcAft>
                <a:spcPct val="0"/>
              </a:spcAft>
              <a:defRPr sz="4300">
                <a:solidFill>
                  <a:schemeClr val="tx2"/>
                </a:solidFill>
                <a:latin typeface="+mj-lt"/>
                <a:ea typeface="+mj-ea"/>
                <a:cs typeface="+mj-cs"/>
              </a:defRPr>
            </a:lvl1pPr>
            <a:lvl2pPr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2pPr>
            <a:lvl3pPr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3pPr>
            <a:lvl4pPr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4pPr>
            <a:lvl5pPr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5pPr>
            <a:lvl6pPr marL="466125"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6pPr>
            <a:lvl7pPr marL="932251"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7pPr>
            <a:lvl8pPr marL="1398375"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8pPr>
            <a:lvl9pPr marL="1864502"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9pPr>
          </a:lstStyle>
          <a:p>
            <a:r>
              <a:rPr lang="en-US" sz="2553" b="1">
                <a:solidFill>
                  <a:srgbClr val="000090"/>
                </a:solidFill>
                <a:latin typeface="Calibri" pitchFamily="34" charset="0"/>
              </a:rPr>
              <a:t>Run Group K  Production </a:t>
            </a:r>
          </a:p>
        </p:txBody>
      </p:sp>
      <p:pic>
        <p:nvPicPr>
          <p:cNvPr id="21" name="Immagine 20" descr="Immagine che contiene testo, linea, Diagramma, schermata&#10;&#10;Descrizione generata automaticamente">
            <a:extLst>
              <a:ext uri="{FF2B5EF4-FFF2-40B4-BE49-F238E27FC236}">
                <a16:creationId xmlns:a16="http://schemas.microsoft.com/office/drawing/2014/main" id="{64394775-9448-FB31-1495-A7F14383D904}"/>
              </a:ext>
            </a:extLst>
          </p:cNvPr>
          <p:cNvPicPr>
            <a:picLocks noChangeAspect="1"/>
          </p:cNvPicPr>
          <p:nvPr/>
        </p:nvPicPr>
        <p:blipFill>
          <a:blip r:embed="rId3"/>
          <a:stretch>
            <a:fillRect/>
          </a:stretch>
        </p:blipFill>
        <p:spPr>
          <a:xfrm>
            <a:off x="4621615" y="493524"/>
            <a:ext cx="4434629" cy="2195935"/>
          </a:xfrm>
          <a:prstGeom prst="rect">
            <a:avLst/>
          </a:prstGeom>
          <a:ln>
            <a:solidFill>
              <a:srgbClr val="070090"/>
            </a:solidFill>
          </a:ln>
        </p:spPr>
      </p:pic>
      <p:sp>
        <p:nvSpPr>
          <p:cNvPr id="23" name="TextBox 24">
            <a:extLst>
              <a:ext uri="{FF2B5EF4-FFF2-40B4-BE49-F238E27FC236}">
                <a16:creationId xmlns:a16="http://schemas.microsoft.com/office/drawing/2014/main" id="{A052F660-CF9B-6ACF-5C88-1D034E1D3047}"/>
              </a:ext>
            </a:extLst>
          </p:cNvPr>
          <p:cNvSpPr txBox="1"/>
          <p:nvPr/>
        </p:nvSpPr>
        <p:spPr>
          <a:xfrm>
            <a:off x="413251" y="2418264"/>
            <a:ext cx="2598284" cy="307777"/>
          </a:xfrm>
          <a:prstGeom prst="rect">
            <a:avLst/>
          </a:prstGeom>
          <a:solidFill>
            <a:srgbClr val="3DFF1D"/>
          </a:solidFill>
          <a:ln>
            <a:solidFill>
              <a:srgbClr val="000000"/>
            </a:solidFill>
          </a:ln>
        </p:spPr>
        <p:txBody>
          <a:bodyPr wrap="square" rtlCol="0">
            <a:spAutoFit/>
          </a:bodyPr>
          <a:lstStyle/>
          <a:p>
            <a:pPr algn="ctr"/>
            <a:r>
              <a:rPr lang="en-US" sz="1400" dirty="0">
                <a:latin typeface="Calibri"/>
                <a:cs typeface="Calibri"/>
              </a:rPr>
              <a:t>45mC of accumulated charge</a:t>
            </a:r>
          </a:p>
        </p:txBody>
      </p:sp>
      <p:grpSp>
        <p:nvGrpSpPr>
          <p:cNvPr id="24" name="Gruppo 23">
            <a:extLst>
              <a:ext uri="{FF2B5EF4-FFF2-40B4-BE49-F238E27FC236}">
                <a16:creationId xmlns:a16="http://schemas.microsoft.com/office/drawing/2014/main" id="{AC217F01-1067-9013-423F-161442A3ED4E}"/>
              </a:ext>
            </a:extLst>
          </p:cNvPr>
          <p:cNvGrpSpPr/>
          <p:nvPr/>
        </p:nvGrpSpPr>
        <p:grpSpPr>
          <a:xfrm>
            <a:off x="0" y="564202"/>
            <a:ext cx="4557255" cy="1753408"/>
            <a:chOff x="1014661" y="1266566"/>
            <a:chExt cx="6010372" cy="1919203"/>
          </a:xfrm>
        </p:grpSpPr>
        <p:pic>
          <p:nvPicPr>
            <p:cNvPr id="25" name="Picture 12">
              <a:extLst>
                <a:ext uri="{FF2B5EF4-FFF2-40B4-BE49-F238E27FC236}">
                  <a16:creationId xmlns:a16="http://schemas.microsoft.com/office/drawing/2014/main" id="{ADE364C9-64B3-E6DC-A65F-883BAAB1B665}"/>
                </a:ext>
              </a:extLst>
            </p:cNvPr>
            <p:cNvPicPr>
              <a:picLocks noChangeAspect="1"/>
            </p:cNvPicPr>
            <p:nvPr/>
          </p:nvPicPr>
          <p:blipFill>
            <a:blip r:embed="rId4"/>
            <a:stretch>
              <a:fillRect/>
            </a:stretch>
          </p:blipFill>
          <p:spPr>
            <a:xfrm>
              <a:off x="1014661" y="1322388"/>
              <a:ext cx="6010372" cy="1863381"/>
            </a:xfrm>
            <a:prstGeom prst="rect">
              <a:avLst/>
            </a:prstGeom>
            <a:ln>
              <a:solidFill>
                <a:srgbClr val="000090"/>
              </a:solidFill>
            </a:ln>
          </p:spPr>
        </p:pic>
        <p:sp>
          <p:nvSpPr>
            <p:cNvPr id="26" name="TextBox 25">
              <a:extLst>
                <a:ext uri="{FF2B5EF4-FFF2-40B4-BE49-F238E27FC236}">
                  <a16:creationId xmlns:a16="http://schemas.microsoft.com/office/drawing/2014/main" id="{EE075CA4-6C99-B81D-0A7C-50D32313DAF5}"/>
                </a:ext>
              </a:extLst>
            </p:cNvPr>
            <p:cNvSpPr txBox="1"/>
            <p:nvPr/>
          </p:nvSpPr>
          <p:spPr>
            <a:xfrm>
              <a:off x="3413195" y="1281955"/>
              <a:ext cx="1296979" cy="387550"/>
            </a:xfrm>
            <a:prstGeom prst="rect">
              <a:avLst/>
            </a:prstGeom>
            <a:noFill/>
          </p:spPr>
          <p:txBody>
            <a:bodyPr wrap="none" rtlCol="0">
              <a:spAutoFit/>
            </a:bodyPr>
            <a:lstStyle/>
            <a:p>
              <a:r>
                <a:rPr lang="en-US" b="1">
                  <a:solidFill>
                    <a:srgbClr val="00B050"/>
                  </a:solidFill>
                  <a:latin typeface="Calibri"/>
                  <a:cs typeface="Calibri"/>
                </a:rPr>
                <a:t>Fall 2018</a:t>
              </a:r>
            </a:p>
          </p:txBody>
        </p:sp>
        <p:sp>
          <p:nvSpPr>
            <p:cNvPr id="28" name="TextBox 9">
              <a:extLst>
                <a:ext uri="{FF2B5EF4-FFF2-40B4-BE49-F238E27FC236}">
                  <a16:creationId xmlns:a16="http://schemas.microsoft.com/office/drawing/2014/main" id="{BB0BCF9B-100E-3055-87B4-70E11AE9F010}"/>
                </a:ext>
              </a:extLst>
            </p:cNvPr>
            <p:cNvSpPr txBox="1"/>
            <p:nvPr/>
          </p:nvSpPr>
          <p:spPr>
            <a:xfrm>
              <a:off x="3912963" y="1673664"/>
              <a:ext cx="1359441" cy="404255"/>
            </a:xfrm>
            <a:prstGeom prst="rect">
              <a:avLst/>
            </a:prstGeom>
            <a:solidFill>
              <a:srgbClr val="FF0000"/>
            </a:solidFill>
          </p:spPr>
          <p:txBody>
            <a:bodyPr wrap="square" rtlCol="0">
              <a:spAutoFit/>
            </a:bodyPr>
            <a:lstStyle/>
            <a:p>
              <a:pPr algn="ctr"/>
              <a:r>
                <a:rPr lang="en-US" sz="900" b="1" dirty="0">
                  <a:solidFill>
                    <a:schemeClr val="bg1"/>
                  </a:solidFill>
                  <a:latin typeface="Calibri" panose="020F0502020204030204" pitchFamily="34" charset="0"/>
                  <a:cs typeface="Calibri" panose="020F0502020204030204" pitchFamily="34" charset="0"/>
                </a:rPr>
                <a:t>Machine down</a:t>
              </a:r>
            </a:p>
            <a:p>
              <a:pPr algn="ctr"/>
              <a:r>
                <a:rPr lang="en-US" sz="900" b="1" dirty="0">
                  <a:solidFill>
                    <a:schemeClr val="bg1"/>
                  </a:solidFill>
                  <a:latin typeface="Calibri" panose="020F0502020204030204" pitchFamily="34" charset="0"/>
                  <a:cs typeface="Calibri" panose="020F0502020204030204" pitchFamily="34" charset="0"/>
                </a:rPr>
                <a:t>FT-OFF</a:t>
              </a:r>
            </a:p>
          </p:txBody>
        </p:sp>
        <p:cxnSp>
          <p:nvCxnSpPr>
            <p:cNvPr id="29" name="Straight Arrow Connector 28">
              <a:extLst>
                <a:ext uri="{FF2B5EF4-FFF2-40B4-BE49-F238E27FC236}">
                  <a16:creationId xmlns:a16="http://schemas.microsoft.com/office/drawing/2014/main" id="{21B54F21-433E-B16F-CCF8-D4A1A3C0CF24}"/>
                </a:ext>
              </a:extLst>
            </p:cNvPr>
            <p:cNvCxnSpPr/>
            <p:nvPr/>
          </p:nvCxnSpPr>
          <p:spPr>
            <a:xfrm flipH="1">
              <a:off x="4599396" y="2163571"/>
              <a:ext cx="17417" cy="578504"/>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30" name="TextBox 11">
              <a:extLst>
                <a:ext uri="{FF2B5EF4-FFF2-40B4-BE49-F238E27FC236}">
                  <a16:creationId xmlns:a16="http://schemas.microsoft.com/office/drawing/2014/main" id="{3E7BEB11-9FFE-5646-9237-952ECE55A53D}"/>
                </a:ext>
              </a:extLst>
            </p:cNvPr>
            <p:cNvSpPr txBox="1"/>
            <p:nvPr/>
          </p:nvSpPr>
          <p:spPr>
            <a:xfrm>
              <a:off x="2243713" y="1347237"/>
              <a:ext cx="1325984" cy="370566"/>
            </a:xfrm>
            <a:prstGeom prst="rect">
              <a:avLst/>
            </a:prstGeom>
            <a:noFill/>
          </p:spPr>
          <p:txBody>
            <a:bodyPr wrap="none" rtlCol="0">
              <a:spAutoFit/>
            </a:bodyPr>
            <a:lstStyle/>
            <a:p>
              <a:r>
                <a:rPr lang="en-US" sz="1600" b="1">
                  <a:latin typeface="Calibri" panose="020F0502020204030204" pitchFamily="34" charset="0"/>
                  <a:cs typeface="Calibri" panose="020F0502020204030204" pitchFamily="34" charset="0"/>
                </a:rPr>
                <a:t>E=7.5GeV</a:t>
              </a:r>
            </a:p>
          </p:txBody>
        </p:sp>
        <p:sp>
          <p:nvSpPr>
            <p:cNvPr id="31" name="TextBox 29">
              <a:extLst>
                <a:ext uri="{FF2B5EF4-FFF2-40B4-BE49-F238E27FC236}">
                  <a16:creationId xmlns:a16="http://schemas.microsoft.com/office/drawing/2014/main" id="{CF2082A7-A98A-CB9D-118E-9E075DAD3847}"/>
                </a:ext>
              </a:extLst>
            </p:cNvPr>
            <p:cNvSpPr txBox="1"/>
            <p:nvPr/>
          </p:nvSpPr>
          <p:spPr>
            <a:xfrm>
              <a:off x="5329015" y="1266566"/>
              <a:ext cx="1325984" cy="370566"/>
            </a:xfrm>
            <a:prstGeom prst="rect">
              <a:avLst/>
            </a:prstGeom>
            <a:noFill/>
          </p:spPr>
          <p:txBody>
            <a:bodyPr wrap="none" rtlCol="0">
              <a:spAutoFit/>
            </a:bodyPr>
            <a:lstStyle/>
            <a:p>
              <a:r>
                <a:rPr lang="en-US" sz="1600" b="1">
                  <a:latin typeface="Calibri" panose="020F0502020204030204" pitchFamily="34" charset="0"/>
                  <a:cs typeface="Calibri" panose="020F0502020204030204" pitchFamily="34" charset="0"/>
                </a:rPr>
                <a:t>E=6.5GeV</a:t>
              </a:r>
            </a:p>
          </p:txBody>
        </p:sp>
      </p:grpSp>
      <p:graphicFrame>
        <p:nvGraphicFramePr>
          <p:cNvPr id="33" name="Tabella 32">
            <a:extLst>
              <a:ext uri="{FF2B5EF4-FFF2-40B4-BE49-F238E27FC236}">
                <a16:creationId xmlns:a16="http://schemas.microsoft.com/office/drawing/2014/main" id="{3C541173-45E1-45B9-9043-AC570012C73E}"/>
              </a:ext>
            </a:extLst>
          </p:cNvPr>
          <p:cNvGraphicFramePr>
            <a:graphicFrameLocks noGrp="1"/>
          </p:cNvGraphicFramePr>
          <p:nvPr/>
        </p:nvGraphicFramePr>
        <p:xfrm>
          <a:off x="410992" y="2752930"/>
          <a:ext cx="2598284" cy="1863135"/>
        </p:xfrm>
        <a:graphic>
          <a:graphicData uri="http://schemas.openxmlformats.org/drawingml/2006/table">
            <a:tbl>
              <a:tblPr firstRow="1" bandRow="1">
                <a:tableStyleId>{5C22544A-7EE6-4342-B048-85BDC9FD1C3A}</a:tableStyleId>
              </a:tblPr>
              <a:tblGrid>
                <a:gridCol w="948444">
                  <a:extLst>
                    <a:ext uri="{9D8B030D-6E8A-4147-A177-3AD203B41FA5}">
                      <a16:colId xmlns:a16="http://schemas.microsoft.com/office/drawing/2014/main" val="20000"/>
                    </a:ext>
                  </a:extLst>
                </a:gridCol>
                <a:gridCol w="747852">
                  <a:extLst>
                    <a:ext uri="{9D8B030D-6E8A-4147-A177-3AD203B41FA5}">
                      <a16:colId xmlns:a16="http://schemas.microsoft.com/office/drawing/2014/main" val="20001"/>
                    </a:ext>
                  </a:extLst>
                </a:gridCol>
                <a:gridCol w="901988">
                  <a:extLst>
                    <a:ext uri="{9D8B030D-6E8A-4147-A177-3AD203B41FA5}">
                      <a16:colId xmlns:a16="http://schemas.microsoft.com/office/drawing/2014/main" val="20004"/>
                    </a:ext>
                  </a:extLst>
                </a:gridCol>
              </a:tblGrid>
              <a:tr h="0">
                <a:tc gridSpan="3">
                  <a:txBody>
                    <a:bodyPr/>
                    <a:lstStyle/>
                    <a:p>
                      <a:pPr algn="ctr"/>
                      <a:r>
                        <a:rPr lang="it-IT" dirty="0">
                          <a:solidFill>
                            <a:srgbClr val="000090"/>
                          </a:solidFill>
                        </a:rPr>
                        <a:t>Fall 2018</a:t>
                      </a:r>
                    </a:p>
                  </a:txBody>
                  <a:tcPr/>
                </a:tc>
                <a:tc hMerge="1">
                  <a:txBody>
                    <a:bodyPr/>
                    <a:lstStyle/>
                    <a:p>
                      <a:endParaRPr lang="it-IT" dirty="0">
                        <a:solidFill>
                          <a:srgbClr val="000090"/>
                        </a:solidFill>
                      </a:endParaRPr>
                    </a:p>
                  </a:txBody>
                  <a:tcPr/>
                </a:tc>
                <a:tc hMerge="1">
                  <a:txBody>
                    <a:bodyPr/>
                    <a:lstStyle/>
                    <a:p>
                      <a:endParaRPr lang="it-IT" dirty="0">
                        <a:solidFill>
                          <a:srgbClr val="000090"/>
                        </a:solidFill>
                      </a:endParaRPr>
                    </a:p>
                  </a:txBody>
                  <a:tcPr/>
                </a:tc>
                <a:extLst>
                  <a:ext uri="{0D108BD9-81ED-4DB2-BD59-A6C34878D82A}">
                    <a16:rowId xmlns:a16="http://schemas.microsoft.com/office/drawing/2014/main" val="2041722898"/>
                  </a:ext>
                </a:extLst>
              </a:tr>
              <a:tr h="0">
                <a:tc>
                  <a:txBody>
                    <a:bodyPr/>
                    <a:lstStyle/>
                    <a:p>
                      <a:r>
                        <a:rPr lang="en-US" sz="1400" noProof="0" dirty="0">
                          <a:solidFill>
                            <a:srgbClr val="000090"/>
                          </a:solidFill>
                        </a:rPr>
                        <a:t>Beam Energy</a:t>
                      </a:r>
                    </a:p>
                  </a:txBody>
                  <a:tcPr/>
                </a:tc>
                <a:tc>
                  <a:txBody>
                    <a:bodyPr/>
                    <a:lstStyle/>
                    <a:p>
                      <a:r>
                        <a:rPr lang="en-US" sz="1400" noProof="0">
                          <a:solidFill>
                            <a:srgbClr val="000090"/>
                          </a:solidFill>
                        </a:rPr>
                        <a:t>Beam Current</a:t>
                      </a:r>
                    </a:p>
                  </a:txBody>
                  <a:tcPr/>
                </a:tc>
                <a:tc>
                  <a:txBody>
                    <a:bodyPr/>
                    <a:lstStyle/>
                    <a:p>
                      <a:pPr marL="0" marR="0" indent="0" algn="l" defTabSz="466052" rtl="0" eaLnBrk="1" fontAlgn="auto" latinLnBrk="0" hangingPunct="1">
                        <a:lnSpc>
                          <a:spcPct val="100000"/>
                        </a:lnSpc>
                        <a:spcBef>
                          <a:spcPts val="0"/>
                        </a:spcBef>
                        <a:spcAft>
                          <a:spcPts val="0"/>
                        </a:spcAft>
                        <a:buClrTx/>
                        <a:buSzTx/>
                        <a:buFontTx/>
                        <a:buNone/>
                        <a:tabLst/>
                        <a:defRPr/>
                      </a:pPr>
                      <a:r>
                        <a:rPr lang="en-US" sz="1400" noProof="0" dirty="0">
                          <a:solidFill>
                            <a:srgbClr val="000090"/>
                          </a:solidFill>
                        </a:rPr>
                        <a:t>Collected Events</a:t>
                      </a:r>
                    </a:p>
                  </a:txBody>
                  <a:tcPr/>
                </a:tc>
                <a:extLst>
                  <a:ext uri="{0D108BD9-81ED-4DB2-BD59-A6C34878D82A}">
                    <a16:rowId xmlns:a16="http://schemas.microsoft.com/office/drawing/2014/main" val="10000"/>
                  </a:ext>
                </a:extLst>
              </a:tr>
              <a:tr h="326405">
                <a:tc>
                  <a:txBody>
                    <a:bodyPr/>
                    <a:lstStyle/>
                    <a:p>
                      <a:r>
                        <a:rPr lang="it-IT" sz="1400" dirty="0"/>
                        <a:t>7.5 </a:t>
                      </a:r>
                      <a:r>
                        <a:rPr lang="it-IT" sz="1400" dirty="0" err="1"/>
                        <a:t>GeV</a:t>
                      </a:r>
                      <a:endParaRPr lang="it-IT" sz="1400" dirty="0"/>
                    </a:p>
                  </a:txBody>
                  <a:tcPr/>
                </a:tc>
                <a:tc>
                  <a:txBody>
                    <a:bodyPr/>
                    <a:lstStyle/>
                    <a:p>
                      <a:r>
                        <a:rPr lang="it-IT" sz="1400" dirty="0"/>
                        <a:t>35 </a:t>
                      </a:r>
                      <a:r>
                        <a:rPr lang="it-IT" sz="1400" dirty="0" err="1"/>
                        <a:t>nA</a:t>
                      </a:r>
                      <a:r>
                        <a:rPr lang="it-IT" sz="1400" dirty="0"/>
                        <a:t> </a:t>
                      </a:r>
                    </a:p>
                  </a:txBody>
                  <a:tcPr/>
                </a:tc>
                <a:tc>
                  <a:txBody>
                    <a:bodyPr/>
                    <a:lstStyle/>
                    <a:p>
                      <a:r>
                        <a:rPr lang="it-IT" sz="1400" dirty="0"/>
                        <a:t>3.5 G</a:t>
                      </a:r>
                    </a:p>
                  </a:txBody>
                  <a:tcPr/>
                </a:tc>
                <a:extLst>
                  <a:ext uri="{0D108BD9-81ED-4DB2-BD59-A6C34878D82A}">
                    <a16:rowId xmlns:a16="http://schemas.microsoft.com/office/drawing/2014/main" val="10001"/>
                  </a:ext>
                </a:extLst>
              </a:tr>
              <a:tr h="326405">
                <a:tc>
                  <a:txBody>
                    <a:bodyPr/>
                    <a:lstStyle/>
                    <a:p>
                      <a:r>
                        <a:rPr lang="it-IT" sz="1400" dirty="0"/>
                        <a:t>7.5 </a:t>
                      </a:r>
                      <a:r>
                        <a:rPr lang="it-IT" sz="1400" dirty="0" err="1"/>
                        <a:t>GeV</a:t>
                      </a:r>
                      <a:endParaRPr lang="it-IT" sz="1400" dirty="0"/>
                    </a:p>
                  </a:txBody>
                  <a:tcPr/>
                </a:tc>
                <a:tc>
                  <a:txBody>
                    <a:bodyPr/>
                    <a:lstStyle/>
                    <a:p>
                      <a:r>
                        <a:rPr lang="it-IT" sz="1400" dirty="0"/>
                        <a:t>45 </a:t>
                      </a:r>
                      <a:r>
                        <a:rPr lang="it-IT" sz="1400" dirty="0" err="1"/>
                        <a:t>nA</a:t>
                      </a:r>
                      <a:r>
                        <a:rPr lang="it-IT" sz="1400" dirty="0"/>
                        <a:t> </a:t>
                      </a:r>
                    </a:p>
                  </a:txBody>
                  <a:tcPr/>
                </a:tc>
                <a:tc>
                  <a:txBody>
                    <a:bodyPr/>
                    <a:lstStyle/>
                    <a:p>
                      <a:r>
                        <a:rPr lang="it-IT" sz="1400" dirty="0"/>
                        <a:t>4.3 G</a:t>
                      </a:r>
                    </a:p>
                  </a:txBody>
                  <a:tcPr/>
                </a:tc>
                <a:extLst>
                  <a:ext uri="{0D108BD9-81ED-4DB2-BD59-A6C34878D82A}">
                    <a16:rowId xmlns:a16="http://schemas.microsoft.com/office/drawing/2014/main" val="10002"/>
                  </a:ext>
                </a:extLst>
              </a:tr>
              <a:tr h="326405">
                <a:tc>
                  <a:txBody>
                    <a:bodyPr/>
                    <a:lstStyle/>
                    <a:p>
                      <a:r>
                        <a:rPr lang="it-IT" sz="1400" dirty="0"/>
                        <a:t>6.5 </a:t>
                      </a:r>
                      <a:r>
                        <a:rPr lang="it-IT" sz="1400" dirty="0" err="1"/>
                        <a:t>GeV</a:t>
                      </a:r>
                      <a:endParaRPr lang="it-IT" sz="1400" dirty="0"/>
                    </a:p>
                  </a:txBody>
                  <a:tcPr/>
                </a:tc>
                <a:tc>
                  <a:txBody>
                    <a:bodyPr/>
                    <a:lstStyle/>
                    <a:p>
                      <a:r>
                        <a:rPr lang="it-IT" sz="1400" dirty="0"/>
                        <a:t>60 </a:t>
                      </a:r>
                      <a:r>
                        <a:rPr lang="it-IT" sz="1400" dirty="0" err="1"/>
                        <a:t>nA</a:t>
                      </a:r>
                      <a:r>
                        <a:rPr lang="it-IT" sz="1400" dirty="0"/>
                        <a:t> </a:t>
                      </a:r>
                    </a:p>
                  </a:txBody>
                  <a:tcPr/>
                </a:tc>
                <a:tc>
                  <a:txBody>
                    <a:bodyPr/>
                    <a:lstStyle/>
                    <a:p>
                      <a:r>
                        <a:rPr lang="it-IT" sz="1400" dirty="0"/>
                        <a:t>7.8 G</a:t>
                      </a:r>
                    </a:p>
                  </a:txBody>
                  <a:tcPr/>
                </a:tc>
                <a:extLst>
                  <a:ext uri="{0D108BD9-81ED-4DB2-BD59-A6C34878D82A}">
                    <a16:rowId xmlns:a16="http://schemas.microsoft.com/office/drawing/2014/main" val="10003"/>
                  </a:ext>
                </a:extLst>
              </a:tr>
            </a:tbl>
          </a:graphicData>
        </a:graphic>
      </p:graphicFrame>
      <p:sp>
        <p:nvSpPr>
          <p:cNvPr id="34" name="Rettangolo 33">
            <a:extLst>
              <a:ext uri="{FF2B5EF4-FFF2-40B4-BE49-F238E27FC236}">
                <a16:creationId xmlns:a16="http://schemas.microsoft.com/office/drawing/2014/main" id="{188C30B2-638A-FEB6-DEEE-8F1A138CD6C9}"/>
              </a:ext>
            </a:extLst>
          </p:cNvPr>
          <p:cNvSpPr/>
          <p:nvPr/>
        </p:nvSpPr>
        <p:spPr>
          <a:xfrm>
            <a:off x="3052819" y="2999787"/>
            <a:ext cx="877676" cy="615810"/>
          </a:xfrm>
          <a:prstGeom prst="rect">
            <a:avLst/>
          </a:prstGeom>
        </p:spPr>
        <p:txBody>
          <a:bodyPr wrap="none">
            <a:spAutoFit/>
          </a:bodyPr>
          <a:lstStyle/>
          <a:p>
            <a:r>
              <a:rPr lang="en-US" b="1" dirty="0">
                <a:latin typeface="+mn-lt"/>
              </a:rPr>
              <a:t>EVENTS</a:t>
            </a:r>
          </a:p>
          <a:p>
            <a:r>
              <a:rPr lang="en-US" b="1" dirty="0">
                <a:solidFill>
                  <a:srgbClr val="000090"/>
                </a:solidFill>
                <a:latin typeface="+mn-lt"/>
              </a:rPr>
              <a:t>15.6 G</a:t>
            </a:r>
          </a:p>
        </p:txBody>
      </p:sp>
      <p:sp>
        <p:nvSpPr>
          <p:cNvPr id="35" name="TextBox 25">
            <a:extLst>
              <a:ext uri="{FF2B5EF4-FFF2-40B4-BE49-F238E27FC236}">
                <a16:creationId xmlns:a16="http://schemas.microsoft.com/office/drawing/2014/main" id="{90AE684F-6B25-A9AC-BB93-BAB2D9CB647D}"/>
              </a:ext>
            </a:extLst>
          </p:cNvPr>
          <p:cNvSpPr txBox="1"/>
          <p:nvPr/>
        </p:nvSpPr>
        <p:spPr>
          <a:xfrm>
            <a:off x="6159096" y="609623"/>
            <a:ext cx="1359668" cy="354071"/>
          </a:xfrm>
          <a:prstGeom prst="rect">
            <a:avLst/>
          </a:prstGeom>
          <a:noFill/>
        </p:spPr>
        <p:txBody>
          <a:bodyPr wrap="none" rtlCol="0">
            <a:spAutoFit/>
          </a:bodyPr>
          <a:lstStyle/>
          <a:p>
            <a:r>
              <a:rPr lang="en-US" b="1">
                <a:solidFill>
                  <a:srgbClr val="00B050"/>
                </a:solidFill>
                <a:latin typeface="Calibri"/>
                <a:cs typeface="Calibri"/>
              </a:rPr>
              <a:t>SPRING 2024</a:t>
            </a:r>
          </a:p>
        </p:txBody>
      </p:sp>
      <p:graphicFrame>
        <p:nvGraphicFramePr>
          <p:cNvPr id="36" name="Tabella 35">
            <a:extLst>
              <a:ext uri="{FF2B5EF4-FFF2-40B4-BE49-F238E27FC236}">
                <a16:creationId xmlns:a16="http://schemas.microsoft.com/office/drawing/2014/main" id="{FE73348C-C525-7506-EA92-45D5CC8E7A0F}"/>
              </a:ext>
            </a:extLst>
          </p:cNvPr>
          <p:cNvGraphicFramePr>
            <a:graphicFrameLocks noGrp="1"/>
          </p:cNvGraphicFramePr>
          <p:nvPr/>
        </p:nvGraphicFramePr>
        <p:xfrm>
          <a:off x="5023735" y="3011353"/>
          <a:ext cx="2598284" cy="1536730"/>
        </p:xfrm>
        <a:graphic>
          <a:graphicData uri="http://schemas.openxmlformats.org/drawingml/2006/table">
            <a:tbl>
              <a:tblPr firstRow="1" bandRow="1">
                <a:tableStyleId>{5C22544A-7EE6-4342-B048-85BDC9FD1C3A}</a:tableStyleId>
              </a:tblPr>
              <a:tblGrid>
                <a:gridCol w="948444">
                  <a:extLst>
                    <a:ext uri="{9D8B030D-6E8A-4147-A177-3AD203B41FA5}">
                      <a16:colId xmlns:a16="http://schemas.microsoft.com/office/drawing/2014/main" val="20000"/>
                    </a:ext>
                  </a:extLst>
                </a:gridCol>
                <a:gridCol w="747852">
                  <a:extLst>
                    <a:ext uri="{9D8B030D-6E8A-4147-A177-3AD203B41FA5}">
                      <a16:colId xmlns:a16="http://schemas.microsoft.com/office/drawing/2014/main" val="20001"/>
                    </a:ext>
                  </a:extLst>
                </a:gridCol>
                <a:gridCol w="901988">
                  <a:extLst>
                    <a:ext uri="{9D8B030D-6E8A-4147-A177-3AD203B41FA5}">
                      <a16:colId xmlns:a16="http://schemas.microsoft.com/office/drawing/2014/main" val="20004"/>
                    </a:ext>
                  </a:extLst>
                </a:gridCol>
              </a:tblGrid>
              <a:tr h="0">
                <a:tc gridSpan="3">
                  <a:txBody>
                    <a:bodyPr/>
                    <a:lstStyle/>
                    <a:p>
                      <a:pPr algn="ctr"/>
                      <a:r>
                        <a:rPr lang="it-IT" dirty="0">
                          <a:solidFill>
                            <a:srgbClr val="000090"/>
                          </a:solidFill>
                        </a:rPr>
                        <a:t>Spring  2024</a:t>
                      </a:r>
                    </a:p>
                  </a:txBody>
                  <a:tcPr/>
                </a:tc>
                <a:tc hMerge="1">
                  <a:txBody>
                    <a:bodyPr/>
                    <a:lstStyle/>
                    <a:p>
                      <a:endParaRPr lang="it-IT" dirty="0">
                        <a:solidFill>
                          <a:srgbClr val="000090"/>
                        </a:solidFill>
                      </a:endParaRPr>
                    </a:p>
                  </a:txBody>
                  <a:tcPr/>
                </a:tc>
                <a:tc hMerge="1">
                  <a:txBody>
                    <a:bodyPr/>
                    <a:lstStyle/>
                    <a:p>
                      <a:endParaRPr lang="it-IT" dirty="0">
                        <a:solidFill>
                          <a:srgbClr val="000090"/>
                        </a:solidFill>
                      </a:endParaRPr>
                    </a:p>
                  </a:txBody>
                  <a:tcPr/>
                </a:tc>
                <a:extLst>
                  <a:ext uri="{0D108BD9-81ED-4DB2-BD59-A6C34878D82A}">
                    <a16:rowId xmlns:a16="http://schemas.microsoft.com/office/drawing/2014/main" val="2041722898"/>
                  </a:ext>
                </a:extLst>
              </a:tr>
              <a:tr h="0">
                <a:tc>
                  <a:txBody>
                    <a:bodyPr/>
                    <a:lstStyle/>
                    <a:p>
                      <a:r>
                        <a:rPr lang="en-US" sz="1400" noProof="0">
                          <a:solidFill>
                            <a:srgbClr val="000090"/>
                          </a:solidFill>
                        </a:rPr>
                        <a:t>Beam Energy</a:t>
                      </a:r>
                    </a:p>
                  </a:txBody>
                  <a:tcPr/>
                </a:tc>
                <a:tc>
                  <a:txBody>
                    <a:bodyPr/>
                    <a:lstStyle/>
                    <a:p>
                      <a:r>
                        <a:rPr lang="en-US" sz="1400" noProof="0" dirty="0">
                          <a:solidFill>
                            <a:srgbClr val="000090"/>
                          </a:solidFill>
                        </a:rPr>
                        <a:t>Beam Current</a:t>
                      </a:r>
                    </a:p>
                  </a:txBody>
                  <a:tcPr/>
                </a:tc>
                <a:tc>
                  <a:txBody>
                    <a:bodyPr/>
                    <a:lstStyle/>
                    <a:p>
                      <a:pPr marL="0" marR="0" indent="0" algn="l" defTabSz="466052" rtl="0" eaLnBrk="1" fontAlgn="auto" latinLnBrk="0" hangingPunct="1">
                        <a:lnSpc>
                          <a:spcPct val="100000"/>
                        </a:lnSpc>
                        <a:spcBef>
                          <a:spcPts val="0"/>
                        </a:spcBef>
                        <a:spcAft>
                          <a:spcPts val="0"/>
                        </a:spcAft>
                        <a:buClrTx/>
                        <a:buSzTx/>
                        <a:buFontTx/>
                        <a:buNone/>
                        <a:tabLst/>
                        <a:defRPr/>
                      </a:pPr>
                      <a:r>
                        <a:rPr lang="en-US" sz="1400" noProof="0" dirty="0">
                          <a:solidFill>
                            <a:srgbClr val="000090"/>
                          </a:solidFill>
                        </a:rPr>
                        <a:t>Collected Events</a:t>
                      </a:r>
                    </a:p>
                  </a:txBody>
                  <a:tcPr/>
                </a:tc>
                <a:extLst>
                  <a:ext uri="{0D108BD9-81ED-4DB2-BD59-A6C34878D82A}">
                    <a16:rowId xmlns:a16="http://schemas.microsoft.com/office/drawing/2014/main" val="10000"/>
                  </a:ext>
                </a:extLst>
              </a:tr>
              <a:tr h="326405">
                <a:tc>
                  <a:txBody>
                    <a:bodyPr/>
                    <a:lstStyle/>
                    <a:p>
                      <a:r>
                        <a:rPr lang="it-IT" sz="1400" dirty="0"/>
                        <a:t>6.4 GeV</a:t>
                      </a:r>
                    </a:p>
                  </a:txBody>
                  <a:tcPr/>
                </a:tc>
                <a:tc>
                  <a:txBody>
                    <a:bodyPr/>
                    <a:lstStyle/>
                    <a:p>
                      <a:r>
                        <a:rPr lang="it-IT" sz="1400" dirty="0"/>
                        <a:t>65 </a:t>
                      </a:r>
                      <a:r>
                        <a:rPr lang="it-IT" sz="1400" dirty="0" err="1"/>
                        <a:t>nA</a:t>
                      </a:r>
                      <a:r>
                        <a:rPr lang="it-IT" sz="1400" dirty="0"/>
                        <a:t> </a:t>
                      </a:r>
                    </a:p>
                  </a:txBody>
                  <a:tcPr/>
                </a:tc>
                <a:tc>
                  <a:txBody>
                    <a:bodyPr/>
                    <a:lstStyle/>
                    <a:p>
                      <a:r>
                        <a:rPr lang="it-IT" sz="1400" dirty="0"/>
                        <a:t>38.3 G</a:t>
                      </a:r>
                    </a:p>
                  </a:txBody>
                  <a:tcPr/>
                </a:tc>
                <a:extLst>
                  <a:ext uri="{0D108BD9-81ED-4DB2-BD59-A6C34878D82A}">
                    <a16:rowId xmlns:a16="http://schemas.microsoft.com/office/drawing/2014/main" val="10001"/>
                  </a:ext>
                </a:extLst>
              </a:tr>
              <a:tr h="326405">
                <a:tc>
                  <a:txBody>
                    <a:bodyPr/>
                    <a:lstStyle/>
                    <a:p>
                      <a:r>
                        <a:rPr lang="it-IT" sz="1400" dirty="0"/>
                        <a:t>8.5 GeV</a:t>
                      </a:r>
                    </a:p>
                  </a:txBody>
                  <a:tcPr/>
                </a:tc>
                <a:tc>
                  <a:txBody>
                    <a:bodyPr/>
                    <a:lstStyle/>
                    <a:p>
                      <a:r>
                        <a:rPr lang="it-IT" sz="1400" dirty="0"/>
                        <a:t>75 </a:t>
                      </a:r>
                      <a:r>
                        <a:rPr lang="it-IT" sz="1400" dirty="0" err="1"/>
                        <a:t>nA</a:t>
                      </a:r>
                      <a:r>
                        <a:rPr lang="it-IT" sz="1400" dirty="0"/>
                        <a:t> </a:t>
                      </a:r>
                    </a:p>
                  </a:txBody>
                  <a:tcPr/>
                </a:tc>
                <a:tc>
                  <a:txBody>
                    <a:bodyPr/>
                    <a:lstStyle/>
                    <a:p>
                      <a:r>
                        <a:rPr lang="it-IT" sz="1400" dirty="0"/>
                        <a:t>21.7 G</a:t>
                      </a:r>
                    </a:p>
                  </a:txBody>
                  <a:tcPr/>
                </a:tc>
                <a:extLst>
                  <a:ext uri="{0D108BD9-81ED-4DB2-BD59-A6C34878D82A}">
                    <a16:rowId xmlns:a16="http://schemas.microsoft.com/office/drawing/2014/main" val="10002"/>
                  </a:ext>
                </a:extLst>
              </a:tr>
            </a:tbl>
          </a:graphicData>
        </a:graphic>
      </p:graphicFrame>
      <p:sp>
        <p:nvSpPr>
          <p:cNvPr id="37" name="CasellaDiTesto 36">
            <a:extLst>
              <a:ext uri="{FF2B5EF4-FFF2-40B4-BE49-F238E27FC236}">
                <a16:creationId xmlns:a16="http://schemas.microsoft.com/office/drawing/2014/main" id="{3A91FD67-5CC9-DC3F-0FC2-83EDAC183F3B}"/>
              </a:ext>
            </a:extLst>
          </p:cNvPr>
          <p:cNvSpPr txBox="1"/>
          <p:nvPr/>
        </p:nvSpPr>
        <p:spPr>
          <a:xfrm>
            <a:off x="829297" y="1197828"/>
            <a:ext cx="602216" cy="276999"/>
          </a:xfrm>
          <a:prstGeom prst="rect">
            <a:avLst/>
          </a:prstGeom>
          <a:noFill/>
        </p:spPr>
        <p:txBody>
          <a:bodyPr wrap="none" rtlCol="0">
            <a:spAutoFit/>
          </a:bodyPr>
          <a:lstStyle/>
          <a:p>
            <a:r>
              <a:rPr lang="en-US" sz="1200">
                <a:latin typeface="+mn-lt"/>
              </a:rPr>
              <a:t>FT- ON</a:t>
            </a:r>
          </a:p>
        </p:txBody>
      </p:sp>
      <p:cxnSp>
        <p:nvCxnSpPr>
          <p:cNvPr id="39" name="Connettore 2 38">
            <a:extLst>
              <a:ext uri="{FF2B5EF4-FFF2-40B4-BE49-F238E27FC236}">
                <a16:creationId xmlns:a16="http://schemas.microsoft.com/office/drawing/2014/main" id="{B9A79832-029F-753E-A3EE-C6A55D5B39D5}"/>
              </a:ext>
            </a:extLst>
          </p:cNvPr>
          <p:cNvCxnSpPr/>
          <p:nvPr/>
        </p:nvCxnSpPr>
        <p:spPr bwMode="auto">
          <a:xfrm>
            <a:off x="247824" y="1177384"/>
            <a:ext cx="2160240" cy="0"/>
          </a:xfrm>
          <a:prstGeom prst="straightConnector1">
            <a:avLst/>
          </a:prstGeom>
          <a:solidFill>
            <a:schemeClr val="accent1"/>
          </a:solidFill>
          <a:ln w="9525" cap="flat" cmpd="sng" algn="ctr">
            <a:solidFill>
              <a:schemeClr val="tx1"/>
            </a:solidFill>
            <a:prstDash val="solid"/>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40" name="CasellaDiTesto 39">
            <a:extLst>
              <a:ext uri="{FF2B5EF4-FFF2-40B4-BE49-F238E27FC236}">
                <a16:creationId xmlns:a16="http://schemas.microsoft.com/office/drawing/2014/main" id="{5E207E0A-51FC-741E-7CCA-51DC94091CEA}"/>
              </a:ext>
            </a:extLst>
          </p:cNvPr>
          <p:cNvSpPr txBox="1"/>
          <p:nvPr/>
        </p:nvSpPr>
        <p:spPr>
          <a:xfrm>
            <a:off x="3704670" y="902756"/>
            <a:ext cx="643894" cy="276999"/>
          </a:xfrm>
          <a:prstGeom prst="rect">
            <a:avLst/>
          </a:prstGeom>
          <a:noFill/>
        </p:spPr>
        <p:txBody>
          <a:bodyPr wrap="none" rtlCol="0">
            <a:spAutoFit/>
          </a:bodyPr>
          <a:lstStyle/>
          <a:p>
            <a:r>
              <a:rPr lang="en-US" sz="1200" dirty="0">
                <a:latin typeface="+mn-lt"/>
              </a:rPr>
              <a:t>FT- OFF</a:t>
            </a:r>
          </a:p>
        </p:txBody>
      </p:sp>
      <p:cxnSp>
        <p:nvCxnSpPr>
          <p:cNvPr id="41" name="Connettore 2 40">
            <a:extLst>
              <a:ext uri="{FF2B5EF4-FFF2-40B4-BE49-F238E27FC236}">
                <a16:creationId xmlns:a16="http://schemas.microsoft.com/office/drawing/2014/main" id="{E72F72EA-C826-A284-37C4-52A0A8D50583}"/>
              </a:ext>
            </a:extLst>
          </p:cNvPr>
          <p:cNvCxnSpPr>
            <a:cxnSpLocks/>
          </p:cNvCxnSpPr>
          <p:nvPr/>
        </p:nvCxnSpPr>
        <p:spPr bwMode="auto">
          <a:xfrm>
            <a:off x="3011535" y="1135205"/>
            <a:ext cx="1476701" cy="0"/>
          </a:xfrm>
          <a:prstGeom prst="straightConnector1">
            <a:avLst/>
          </a:prstGeom>
          <a:solidFill>
            <a:schemeClr val="accent1"/>
          </a:solidFill>
          <a:ln w="9525" cap="flat" cmpd="sng" algn="ctr">
            <a:solidFill>
              <a:schemeClr val="tx1"/>
            </a:solidFill>
            <a:prstDash val="solid"/>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43" name="Rettangolo 42">
            <a:extLst>
              <a:ext uri="{FF2B5EF4-FFF2-40B4-BE49-F238E27FC236}">
                <a16:creationId xmlns:a16="http://schemas.microsoft.com/office/drawing/2014/main" id="{33D2EA89-5472-A431-C536-860A525C0EC2}"/>
              </a:ext>
            </a:extLst>
          </p:cNvPr>
          <p:cNvSpPr/>
          <p:nvPr/>
        </p:nvSpPr>
        <p:spPr>
          <a:xfrm>
            <a:off x="7648461" y="2994877"/>
            <a:ext cx="877676" cy="615810"/>
          </a:xfrm>
          <a:prstGeom prst="rect">
            <a:avLst/>
          </a:prstGeom>
        </p:spPr>
        <p:txBody>
          <a:bodyPr wrap="none">
            <a:spAutoFit/>
          </a:bodyPr>
          <a:lstStyle/>
          <a:p>
            <a:r>
              <a:rPr lang="en-US" b="1" dirty="0">
                <a:latin typeface="+mn-lt"/>
              </a:rPr>
              <a:t>EVENTS</a:t>
            </a:r>
          </a:p>
          <a:p>
            <a:r>
              <a:rPr lang="en-US" b="1" dirty="0">
                <a:solidFill>
                  <a:srgbClr val="000090"/>
                </a:solidFill>
                <a:latin typeface="+mn-lt"/>
              </a:rPr>
              <a:t>60 G</a:t>
            </a:r>
          </a:p>
        </p:txBody>
      </p:sp>
      <p:sp>
        <p:nvSpPr>
          <p:cNvPr id="44" name="CasellaDiTesto 43">
            <a:extLst>
              <a:ext uri="{FF2B5EF4-FFF2-40B4-BE49-F238E27FC236}">
                <a16:creationId xmlns:a16="http://schemas.microsoft.com/office/drawing/2014/main" id="{95F696C2-255C-A239-F887-D49E4854799F}"/>
              </a:ext>
            </a:extLst>
          </p:cNvPr>
          <p:cNvSpPr txBox="1"/>
          <p:nvPr/>
        </p:nvSpPr>
        <p:spPr>
          <a:xfrm>
            <a:off x="5188975" y="1194029"/>
            <a:ext cx="1051891" cy="338554"/>
          </a:xfrm>
          <a:prstGeom prst="rect">
            <a:avLst/>
          </a:prstGeom>
          <a:noFill/>
        </p:spPr>
        <p:txBody>
          <a:bodyPr wrap="none" rtlCol="0">
            <a:spAutoFit/>
          </a:bodyPr>
          <a:lstStyle/>
          <a:p>
            <a:r>
              <a:rPr lang="en-US" sz="1600" b="1">
                <a:latin typeface="+mn-lt"/>
              </a:rPr>
              <a:t>E=6.4 GeV</a:t>
            </a:r>
          </a:p>
        </p:txBody>
      </p:sp>
      <p:sp>
        <p:nvSpPr>
          <p:cNvPr id="45" name="CasellaDiTesto 44">
            <a:extLst>
              <a:ext uri="{FF2B5EF4-FFF2-40B4-BE49-F238E27FC236}">
                <a16:creationId xmlns:a16="http://schemas.microsoft.com/office/drawing/2014/main" id="{0856B348-2F64-60D1-AC0C-183CC2128FC1}"/>
              </a:ext>
            </a:extLst>
          </p:cNvPr>
          <p:cNvSpPr txBox="1"/>
          <p:nvPr/>
        </p:nvSpPr>
        <p:spPr>
          <a:xfrm>
            <a:off x="7227461" y="1221834"/>
            <a:ext cx="1051891" cy="338554"/>
          </a:xfrm>
          <a:prstGeom prst="rect">
            <a:avLst/>
          </a:prstGeom>
          <a:noFill/>
        </p:spPr>
        <p:txBody>
          <a:bodyPr wrap="none" rtlCol="0">
            <a:spAutoFit/>
          </a:bodyPr>
          <a:lstStyle/>
          <a:p>
            <a:r>
              <a:rPr lang="en-US" sz="1600" b="1">
                <a:latin typeface="+mn-lt"/>
              </a:rPr>
              <a:t>E=8.5 GeV</a:t>
            </a:r>
          </a:p>
        </p:txBody>
      </p:sp>
      <p:cxnSp>
        <p:nvCxnSpPr>
          <p:cNvPr id="47" name="Connettore 2 46">
            <a:extLst>
              <a:ext uri="{FF2B5EF4-FFF2-40B4-BE49-F238E27FC236}">
                <a16:creationId xmlns:a16="http://schemas.microsoft.com/office/drawing/2014/main" id="{8744DD3E-0803-0DAD-74EE-3828ADEBE1D8}"/>
              </a:ext>
            </a:extLst>
          </p:cNvPr>
          <p:cNvCxnSpPr/>
          <p:nvPr/>
        </p:nvCxnSpPr>
        <p:spPr bwMode="auto">
          <a:xfrm>
            <a:off x="4980191" y="1497910"/>
            <a:ext cx="1907699" cy="0"/>
          </a:xfrm>
          <a:prstGeom prst="straightConnector1">
            <a:avLst/>
          </a:prstGeom>
          <a:solidFill>
            <a:schemeClr val="accent1"/>
          </a:solidFill>
          <a:ln w="9525" cap="flat" cmpd="sng" algn="ctr">
            <a:solidFill>
              <a:schemeClr val="tx1"/>
            </a:solidFill>
            <a:prstDash val="solid"/>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cxnSp>
        <p:nvCxnSpPr>
          <p:cNvPr id="48" name="Connettore 2 47">
            <a:extLst>
              <a:ext uri="{FF2B5EF4-FFF2-40B4-BE49-F238E27FC236}">
                <a16:creationId xmlns:a16="http://schemas.microsoft.com/office/drawing/2014/main" id="{87F2C362-E3CD-34A5-F150-BAE194BB5705}"/>
              </a:ext>
            </a:extLst>
          </p:cNvPr>
          <p:cNvCxnSpPr>
            <a:cxnSpLocks/>
          </p:cNvCxnSpPr>
          <p:nvPr/>
        </p:nvCxnSpPr>
        <p:spPr bwMode="auto">
          <a:xfrm flipV="1">
            <a:off x="6924613" y="1474827"/>
            <a:ext cx="1679835" cy="23083"/>
          </a:xfrm>
          <a:prstGeom prst="straightConnector1">
            <a:avLst/>
          </a:prstGeom>
          <a:solidFill>
            <a:schemeClr val="accent1"/>
          </a:solidFill>
          <a:ln w="9525" cap="flat" cmpd="sng" algn="ctr">
            <a:solidFill>
              <a:schemeClr val="tx1"/>
            </a:solidFill>
            <a:prstDash val="solid"/>
            <a:round/>
            <a:headEnd type="triangle"/>
            <a:tailEnd type="triangle"/>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cxnSp>
      <p:sp>
        <p:nvSpPr>
          <p:cNvPr id="53" name="TextBox 24">
            <a:extLst>
              <a:ext uri="{FF2B5EF4-FFF2-40B4-BE49-F238E27FC236}">
                <a16:creationId xmlns:a16="http://schemas.microsoft.com/office/drawing/2014/main" id="{A545C1E4-E557-A242-23E5-06E3EC5D309B}"/>
              </a:ext>
            </a:extLst>
          </p:cNvPr>
          <p:cNvSpPr txBox="1"/>
          <p:nvPr/>
        </p:nvSpPr>
        <p:spPr>
          <a:xfrm>
            <a:off x="5023735" y="2709355"/>
            <a:ext cx="2598284" cy="307777"/>
          </a:xfrm>
          <a:prstGeom prst="rect">
            <a:avLst/>
          </a:prstGeom>
          <a:solidFill>
            <a:srgbClr val="3DFF1D"/>
          </a:solidFill>
          <a:ln>
            <a:solidFill>
              <a:srgbClr val="000000"/>
            </a:solidFill>
          </a:ln>
        </p:spPr>
        <p:txBody>
          <a:bodyPr wrap="square" rtlCol="0">
            <a:spAutoFit/>
          </a:bodyPr>
          <a:lstStyle/>
          <a:p>
            <a:pPr algn="ctr"/>
            <a:r>
              <a:rPr lang="en-US" sz="1400" dirty="0">
                <a:latin typeface="Calibri"/>
                <a:cs typeface="Calibri"/>
              </a:rPr>
              <a:t>193mC of accumulated charge</a:t>
            </a:r>
          </a:p>
        </p:txBody>
      </p:sp>
      <p:sp>
        <p:nvSpPr>
          <p:cNvPr id="55" name="CasellaDiTesto 54">
            <a:extLst>
              <a:ext uri="{FF2B5EF4-FFF2-40B4-BE49-F238E27FC236}">
                <a16:creationId xmlns:a16="http://schemas.microsoft.com/office/drawing/2014/main" id="{29D04E5D-20DB-4DE1-6E95-FB38672FF298}"/>
              </a:ext>
            </a:extLst>
          </p:cNvPr>
          <p:cNvSpPr txBox="1"/>
          <p:nvPr/>
        </p:nvSpPr>
        <p:spPr>
          <a:xfrm>
            <a:off x="3073043" y="3994523"/>
            <a:ext cx="1907148" cy="584775"/>
          </a:xfrm>
          <a:prstGeom prst="rect">
            <a:avLst/>
          </a:prstGeom>
          <a:solidFill>
            <a:srgbClr val="FFFF00"/>
          </a:solidFill>
        </p:spPr>
        <p:txBody>
          <a:bodyPr wrap="square" rtlCol="0">
            <a:spAutoFit/>
          </a:bodyPr>
          <a:lstStyle/>
          <a:p>
            <a:r>
              <a:rPr lang="en-US" sz="1600" dirty="0">
                <a:solidFill>
                  <a:srgbClr val="C00000"/>
                </a:solidFill>
                <a:latin typeface="+mn-lt"/>
              </a:rPr>
              <a:t>Statistics increased by a factor 4 </a:t>
            </a:r>
          </a:p>
        </p:txBody>
      </p:sp>
      <p:sp>
        <p:nvSpPr>
          <p:cNvPr id="5" name="Segnaposto piè di pagina 4">
            <a:extLst>
              <a:ext uri="{FF2B5EF4-FFF2-40B4-BE49-F238E27FC236}">
                <a16:creationId xmlns:a16="http://schemas.microsoft.com/office/drawing/2014/main" id="{81C885F0-A3D1-4F8A-49D4-2481AA390202}"/>
              </a:ext>
            </a:extLst>
          </p:cNvPr>
          <p:cNvSpPr>
            <a:spLocks noGrp="1"/>
          </p:cNvSpPr>
          <p:nvPr>
            <p:ph type="ftr" sz="quarter" idx="11"/>
          </p:nvPr>
        </p:nvSpPr>
        <p:spPr/>
        <p:txBody>
          <a:bodyPr/>
          <a:lstStyle/>
          <a:p>
            <a:r>
              <a:rPr lang="it-IT"/>
              <a:t>QCD@WORK 2026 - Trani - June 17 2026 - Annalisa D'Angelo</a:t>
            </a:r>
          </a:p>
        </p:txBody>
      </p:sp>
      <p:sp>
        <p:nvSpPr>
          <p:cNvPr id="2" name="CasellaDiTesto 1">
            <a:extLst>
              <a:ext uri="{FF2B5EF4-FFF2-40B4-BE49-F238E27FC236}">
                <a16:creationId xmlns:a16="http://schemas.microsoft.com/office/drawing/2014/main" id="{9CA0C849-A172-833B-0508-C6A02BF23C1F}"/>
              </a:ext>
            </a:extLst>
          </p:cNvPr>
          <p:cNvSpPr txBox="1"/>
          <p:nvPr/>
        </p:nvSpPr>
        <p:spPr>
          <a:xfrm>
            <a:off x="7643320" y="3909758"/>
            <a:ext cx="1412924" cy="584775"/>
          </a:xfrm>
          <a:prstGeom prst="rect">
            <a:avLst/>
          </a:prstGeom>
          <a:solidFill>
            <a:srgbClr val="FFFF00"/>
          </a:solidFill>
        </p:spPr>
        <p:txBody>
          <a:bodyPr wrap="square" rtlCol="0">
            <a:spAutoFit/>
          </a:bodyPr>
          <a:lstStyle/>
          <a:p>
            <a:r>
              <a:rPr lang="en-US" sz="1600" dirty="0">
                <a:solidFill>
                  <a:srgbClr val="C00000"/>
                </a:solidFill>
                <a:latin typeface="+mn-lt"/>
              </a:rPr>
              <a:t>Total of 75.6 G events</a:t>
            </a:r>
          </a:p>
        </p:txBody>
      </p:sp>
    </p:spTree>
    <p:extLst>
      <p:ext uri="{BB962C8B-B14F-4D97-AF65-F5344CB8AC3E}">
        <p14:creationId xmlns:p14="http://schemas.microsoft.com/office/powerpoint/2010/main" val="841632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17F59-6E46-3CC1-E608-A4AE488596C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92D9C3D0-EF7B-F4F2-C789-45E0C6068D13}"/>
              </a:ext>
            </a:extLst>
          </p:cNvPr>
          <p:cNvSpPr txBox="1"/>
          <p:nvPr/>
        </p:nvSpPr>
        <p:spPr>
          <a:xfrm>
            <a:off x="2247372" y="103242"/>
            <a:ext cx="5165272" cy="415498"/>
          </a:xfrm>
          <a:prstGeom prst="rect">
            <a:avLst/>
          </a:prstGeom>
          <a:noFill/>
        </p:spPr>
        <p:txBody>
          <a:bodyPr wrap="square" rtlCol="0">
            <a:spAutoFit/>
          </a:bodyPr>
          <a:lstStyle/>
          <a:p>
            <a:pPr algn="ctr"/>
            <a:r>
              <a:rPr lang="en-US" sz="2100" b="1" dirty="0">
                <a:solidFill>
                  <a:srgbClr val="C00000"/>
                </a:solidFill>
                <a:latin typeface="Arial" panose="020B0604020202020204" pitchFamily="34" charset="0"/>
                <a:cs typeface="Arial" panose="020B0604020202020204" pitchFamily="34" charset="0"/>
              </a:rPr>
              <a:t>RG-K Spr24 KY Validation Studies</a:t>
            </a:r>
          </a:p>
        </p:txBody>
      </p:sp>
      <p:pic>
        <p:nvPicPr>
          <p:cNvPr id="6" name="Picture 5" descr="Diagram&#10;&#10;AI-generated content may be incorrect.">
            <a:extLst>
              <a:ext uri="{FF2B5EF4-FFF2-40B4-BE49-F238E27FC236}">
                <a16:creationId xmlns:a16="http://schemas.microsoft.com/office/drawing/2014/main" id="{E34A81BD-F904-5862-DC64-966895959A28}"/>
              </a:ext>
            </a:extLst>
          </p:cNvPr>
          <p:cNvPicPr>
            <a:picLocks noChangeAspect="1"/>
          </p:cNvPicPr>
          <p:nvPr/>
        </p:nvPicPr>
        <p:blipFill>
          <a:blip r:embed="rId2"/>
          <a:stretch>
            <a:fillRect/>
          </a:stretch>
        </p:blipFill>
        <p:spPr>
          <a:xfrm>
            <a:off x="573072" y="865950"/>
            <a:ext cx="3550820" cy="3840480"/>
          </a:xfrm>
          <a:prstGeom prst="rect">
            <a:avLst/>
          </a:prstGeom>
        </p:spPr>
      </p:pic>
      <p:pic>
        <p:nvPicPr>
          <p:cNvPr id="8" name="Picture 7" descr="Chart&#10;&#10;AI-generated content may be incorrect.">
            <a:extLst>
              <a:ext uri="{FF2B5EF4-FFF2-40B4-BE49-F238E27FC236}">
                <a16:creationId xmlns:a16="http://schemas.microsoft.com/office/drawing/2014/main" id="{B612D61D-B7BC-12E9-04E0-12730C4979FE}"/>
              </a:ext>
            </a:extLst>
          </p:cNvPr>
          <p:cNvPicPr>
            <a:picLocks noChangeAspect="1"/>
          </p:cNvPicPr>
          <p:nvPr/>
        </p:nvPicPr>
        <p:blipFill>
          <a:blip r:embed="rId3"/>
          <a:stretch>
            <a:fillRect/>
          </a:stretch>
        </p:blipFill>
        <p:spPr>
          <a:xfrm>
            <a:off x="4944981" y="865950"/>
            <a:ext cx="3541076" cy="3874770"/>
          </a:xfrm>
          <a:prstGeom prst="rect">
            <a:avLst/>
          </a:prstGeom>
        </p:spPr>
      </p:pic>
      <p:sp>
        <p:nvSpPr>
          <p:cNvPr id="10" name="TextBox 9">
            <a:extLst>
              <a:ext uri="{FF2B5EF4-FFF2-40B4-BE49-F238E27FC236}">
                <a16:creationId xmlns:a16="http://schemas.microsoft.com/office/drawing/2014/main" id="{7AF7DBB3-B1F1-0FBD-381C-C47575C69D3E}"/>
              </a:ext>
            </a:extLst>
          </p:cNvPr>
          <p:cNvSpPr txBox="1"/>
          <p:nvPr/>
        </p:nvSpPr>
        <p:spPr>
          <a:xfrm>
            <a:off x="2989555" y="2809783"/>
            <a:ext cx="918839" cy="288669"/>
          </a:xfrm>
          <a:prstGeom prst="rect">
            <a:avLst/>
          </a:prstGeom>
          <a:noFill/>
        </p:spPr>
        <p:txBody>
          <a:bodyPr wrap="square" rtlCol="0">
            <a:spAutoFit/>
          </a:bodyPr>
          <a:lstStyle/>
          <a:p>
            <a:pPr algn="ctr"/>
            <a:r>
              <a:rPr lang="en-US" sz="1276" dirty="0">
                <a:solidFill>
                  <a:srgbClr val="C00000"/>
                </a:solidFill>
                <a:latin typeface="Comic Sans MS" panose="030F0902030302020204" pitchFamily="66" charset="0"/>
              </a:rPr>
              <a:t>11.5 MeV</a:t>
            </a:r>
          </a:p>
        </p:txBody>
      </p:sp>
      <p:sp>
        <p:nvSpPr>
          <p:cNvPr id="11" name="TextBox 10">
            <a:extLst>
              <a:ext uri="{FF2B5EF4-FFF2-40B4-BE49-F238E27FC236}">
                <a16:creationId xmlns:a16="http://schemas.microsoft.com/office/drawing/2014/main" id="{3AB69DE3-1168-7C2A-2072-BFE74B1B97FB}"/>
              </a:ext>
            </a:extLst>
          </p:cNvPr>
          <p:cNvSpPr txBox="1"/>
          <p:nvPr/>
        </p:nvSpPr>
        <p:spPr>
          <a:xfrm>
            <a:off x="7338504" y="2809783"/>
            <a:ext cx="918839" cy="288669"/>
          </a:xfrm>
          <a:prstGeom prst="rect">
            <a:avLst/>
          </a:prstGeom>
          <a:noFill/>
        </p:spPr>
        <p:txBody>
          <a:bodyPr wrap="square" rtlCol="0">
            <a:spAutoFit/>
          </a:bodyPr>
          <a:lstStyle/>
          <a:p>
            <a:pPr algn="ctr"/>
            <a:r>
              <a:rPr lang="en-US" sz="1276" dirty="0">
                <a:solidFill>
                  <a:srgbClr val="C00000"/>
                </a:solidFill>
                <a:latin typeface="Comic Sans MS" panose="030F0902030302020204" pitchFamily="66" charset="0"/>
              </a:rPr>
              <a:t>15.4 MeV</a:t>
            </a:r>
          </a:p>
        </p:txBody>
      </p:sp>
      <p:sp>
        <p:nvSpPr>
          <p:cNvPr id="12" name="TextBox 11">
            <a:extLst>
              <a:ext uri="{FF2B5EF4-FFF2-40B4-BE49-F238E27FC236}">
                <a16:creationId xmlns:a16="http://schemas.microsoft.com/office/drawing/2014/main" id="{75FBAF2B-5DB8-309F-5A4A-8D8962DEA7C6}"/>
              </a:ext>
            </a:extLst>
          </p:cNvPr>
          <p:cNvSpPr txBox="1"/>
          <p:nvPr/>
        </p:nvSpPr>
        <p:spPr>
          <a:xfrm>
            <a:off x="1784729" y="527728"/>
            <a:ext cx="925286" cy="288669"/>
          </a:xfrm>
          <a:prstGeom prst="rect">
            <a:avLst/>
          </a:prstGeom>
          <a:noFill/>
          <a:ln w="19050">
            <a:solidFill>
              <a:srgbClr val="C00000"/>
            </a:solidFill>
          </a:ln>
        </p:spPr>
        <p:txBody>
          <a:bodyPr wrap="square" rtlCol="0">
            <a:spAutoFit/>
          </a:bodyPr>
          <a:lstStyle/>
          <a:p>
            <a:pPr algn="ctr"/>
            <a:r>
              <a:rPr lang="en-US" sz="1276" dirty="0">
                <a:solidFill>
                  <a:srgbClr val="9437FF"/>
                </a:solidFill>
                <a:latin typeface="Comic Sans MS" panose="030F0902030302020204" pitchFamily="66" charset="0"/>
              </a:rPr>
              <a:t>6.4 GeV</a:t>
            </a:r>
          </a:p>
        </p:txBody>
      </p:sp>
      <p:sp>
        <p:nvSpPr>
          <p:cNvPr id="13" name="TextBox 12">
            <a:extLst>
              <a:ext uri="{FF2B5EF4-FFF2-40B4-BE49-F238E27FC236}">
                <a16:creationId xmlns:a16="http://schemas.microsoft.com/office/drawing/2014/main" id="{211C8AF7-592C-A5F3-26C4-AF79808712D9}"/>
              </a:ext>
            </a:extLst>
          </p:cNvPr>
          <p:cNvSpPr txBox="1"/>
          <p:nvPr/>
        </p:nvSpPr>
        <p:spPr>
          <a:xfrm>
            <a:off x="6413218" y="536717"/>
            <a:ext cx="925286" cy="288669"/>
          </a:xfrm>
          <a:prstGeom prst="rect">
            <a:avLst/>
          </a:prstGeom>
          <a:noFill/>
          <a:ln w="19050">
            <a:solidFill>
              <a:srgbClr val="C00000"/>
            </a:solidFill>
          </a:ln>
        </p:spPr>
        <p:txBody>
          <a:bodyPr wrap="square" rtlCol="0">
            <a:spAutoFit/>
          </a:bodyPr>
          <a:lstStyle/>
          <a:p>
            <a:pPr algn="ctr"/>
            <a:r>
              <a:rPr lang="en-US" sz="1276" dirty="0">
                <a:solidFill>
                  <a:srgbClr val="9437FF"/>
                </a:solidFill>
                <a:latin typeface="Comic Sans MS" panose="030F0902030302020204" pitchFamily="66" charset="0"/>
              </a:rPr>
              <a:t>8.5 GeV</a:t>
            </a:r>
          </a:p>
        </p:txBody>
      </p:sp>
      <p:cxnSp>
        <p:nvCxnSpPr>
          <p:cNvPr id="2" name="Straight Connector 31">
            <a:extLst>
              <a:ext uri="{FF2B5EF4-FFF2-40B4-BE49-F238E27FC236}">
                <a16:creationId xmlns:a16="http://schemas.microsoft.com/office/drawing/2014/main" id="{5E160917-79F0-C11A-95B4-4E2B106563F1}"/>
              </a:ext>
            </a:extLst>
          </p:cNvPr>
          <p:cNvCxnSpPr>
            <a:cxnSpLocks/>
          </p:cNvCxnSpPr>
          <p:nvPr/>
        </p:nvCxnSpPr>
        <p:spPr>
          <a:xfrm>
            <a:off x="0" y="478175"/>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3" name="CasellaDiTesto 2">
            <a:extLst>
              <a:ext uri="{FF2B5EF4-FFF2-40B4-BE49-F238E27FC236}">
                <a16:creationId xmlns:a16="http://schemas.microsoft.com/office/drawing/2014/main" id="{0041BCC8-A338-01F1-EBB2-395113DB7378}"/>
              </a:ext>
            </a:extLst>
          </p:cNvPr>
          <p:cNvSpPr txBox="1"/>
          <p:nvPr/>
        </p:nvSpPr>
        <p:spPr>
          <a:xfrm>
            <a:off x="7549953" y="170398"/>
            <a:ext cx="1872208" cy="307777"/>
          </a:xfrm>
          <a:prstGeom prst="rect">
            <a:avLst/>
          </a:prstGeom>
          <a:noFill/>
        </p:spPr>
        <p:txBody>
          <a:bodyPr wrap="square">
            <a:spAutoFit/>
          </a:bodyPr>
          <a:lstStyle/>
          <a:p>
            <a:r>
              <a:rPr lang="en-US" sz="1400" dirty="0">
                <a:latin typeface="+mn-lt"/>
              </a:rPr>
              <a:t>By: Daniel Carman</a:t>
            </a:r>
          </a:p>
        </p:txBody>
      </p:sp>
      <p:sp>
        <p:nvSpPr>
          <p:cNvPr id="5" name="CasellaDiTesto 4">
            <a:extLst>
              <a:ext uri="{FF2B5EF4-FFF2-40B4-BE49-F238E27FC236}">
                <a16:creationId xmlns:a16="http://schemas.microsoft.com/office/drawing/2014/main" id="{69938CFB-9A3E-E4D9-CBC8-3C3FFE9FB3B1}"/>
              </a:ext>
            </a:extLst>
          </p:cNvPr>
          <p:cNvSpPr txBox="1"/>
          <p:nvPr/>
        </p:nvSpPr>
        <p:spPr>
          <a:xfrm>
            <a:off x="3350344" y="559304"/>
            <a:ext cx="2652329" cy="369332"/>
          </a:xfrm>
          <a:prstGeom prst="rect">
            <a:avLst/>
          </a:prstGeom>
          <a:noFill/>
        </p:spPr>
        <p:txBody>
          <a:bodyPr wrap="none" rtlCol="0">
            <a:spAutoFit/>
          </a:bodyPr>
          <a:lstStyle/>
          <a:p>
            <a:r>
              <a:rPr lang="en-US" dirty="0"/>
              <a:t>High-quality data available</a:t>
            </a:r>
          </a:p>
        </p:txBody>
      </p:sp>
    </p:spTree>
    <p:extLst>
      <p:ext uri="{BB962C8B-B14F-4D97-AF65-F5344CB8AC3E}">
        <p14:creationId xmlns:p14="http://schemas.microsoft.com/office/powerpoint/2010/main" val="36542733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1DABC-0459-5AB6-23A1-74A1BF96E98E}"/>
            </a:ext>
          </a:extLst>
        </p:cNvPr>
        <p:cNvGrpSpPr/>
        <p:nvPr/>
      </p:nvGrpSpPr>
      <p:grpSpPr>
        <a:xfrm>
          <a:off x="0" y="0"/>
          <a:ext cx="0" cy="0"/>
          <a:chOff x="0" y="0"/>
          <a:chExt cx="0" cy="0"/>
        </a:xfrm>
      </p:grpSpPr>
      <p:cxnSp>
        <p:nvCxnSpPr>
          <p:cNvPr id="18" name="Straight Connector 31">
            <a:extLst>
              <a:ext uri="{FF2B5EF4-FFF2-40B4-BE49-F238E27FC236}">
                <a16:creationId xmlns:a16="http://schemas.microsoft.com/office/drawing/2014/main" id="{9DA280CF-6495-448F-CAA6-43CC63F3C21F}"/>
              </a:ext>
            </a:extLst>
          </p:cNvPr>
          <p:cNvCxnSpPr>
            <a:cxnSpLocks/>
          </p:cNvCxnSpPr>
          <p:nvPr/>
        </p:nvCxnSpPr>
        <p:spPr>
          <a:xfrm>
            <a:off x="0" y="609623"/>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61" name="Title 1">
            <a:extLst>
              <a:ext uri="{FF2B5EF4-FFF2-40B4-BE49-F238E27FC236}">
                <a16:creationId xmlns:a16="http://schemas.microsoft.com/office/drawing/2014/main" id="{E88E287F-84EC-01DE-AE3F-6B83F542E765}"/>
              </a:ext>
            </a:extLst>
          </p:cNvPr>
          <p:cNvSpPr txBox="1">
            <a:spLocks/>
          </p:cNvSpPr>
          <p:nvPr/>
        </p:nvSpPr>
        <p:spPr>
          <a:xfrm>
            <a:off x="839054" y="68487"/>
            <a:ext cx="7148792" cy="541136"/>
          </a:xfrm>
          <a:prstGeom prst="rect">
            <a:avLst/>
          </a:prstGeom>
        </p:spPr>
        <p:txBody>
          <a:bodyPr lIns="64823" tIns="32411" rIns="64823" bIns="32411">
            <a:normAutofit/>
          </a:bodyPr>
          <a:lstStyle>
            <a:lvl1pPr algn="ctr" defTabSz="888551" rtl="0" fontAlgn="base">
              <a:spcBef>
                <a:spcPct val="0"/>
              </a:spcBef>
              <a:spcAft>
                <a:spcPct val="0"/>
              </a:spcAft>
              <a:defRPr sz="4300">
                <a:solidFill>
                  <a:schemeClr val="tx2"/>
                </a:solidFill>
                <a:latin typeface="+mj-lt"/>
                <a:ea typeface="+mj-ea"/>
                <a:cs typeface="+mj-cs"/>
              </a:defRPr>
            </a:lvl1pPr>
            <a:lvl2pPr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2pPr>
            <a:lvl3pPr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3pPr>
            <a:lvl4pPr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4pPr>
            <a:lvl5pPr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5pPr>
            <a:lvl6pPr marL="466125"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6pPr>
            <a:lvl7pPr marL="932251"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7pPr>
            <a:lvl8pPr marL="1398375"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8pPr>
            <a:lvl9pPr marL="1864502" algn="ctr" defTabSz="888551" rtl="0" fontAlgn="base">
              <a:spcBef>
                <a:spcPct val="0"/>
              </a:spcBef>
              <a:spcAft>
                <a:spcPct val="0"/>
              </a:spcAft>
              <a:defRPr sz="4300">
                <a:solidFill>
                  <a:schemeClr val="tx2"/>
                </a:solidFill>
                <a:latin typeface="Arial" charset="0"/>
                <a:ea typeface="ＭＳ Ｐゴシック" charset="0"/>
                <a:cs typeface="ＭＳ Ｐゴシック" charset="0"/>
              </a:defRPr>
            </a:lvl9pPr>
          </a:lstStyle>
          <a:p>
            <a:r>
              <a:rPr lang="en-US" sz="2553" b="1" dirty="0">
                <a:solidFill>
                  <a:srgbClr val="070090"/>
                </a:solidFill>
                <a:latin typeface="Calibri" pitchFamily="34" charset="0"/>
              </a:rPr>
              <a:t>Run Group K  On-going analyses </a:t>
            </a:r>
          </a:p>
        </p:txBody>
      </p:sp>
      <p:sp>
        <p:nvSpPr>
          <p:cNvPr id="10" name="Segnaposto numero diapositiva 9">
            <a:extLst>
              <a:ext uri="{FF2B5EF4-FFF2-40B4-BE49-F238E27FC236}">
                <a16:creationId xmlns:a16="http://schemas.microsoft.com/office/drawing/2014/main" id="{0201B4C5-DBEF-95BD-BAB4-60541813047F}"/>
              </a:ext>
            </a:extLst>
          </p:cNvPr>
          <p:cNvSpPr>
            <a:spLocks noGrp="1"/>
          </p:cNvSpPr>
          <p:nvPr>
            <p:ph type="sldNum" sz="quarter" idx="12"/>
          </p:nvPr>
        </p:nvSpPr>
        <p:spPr/>
        <p:txBody>
          <a:bodyPr/>
          <a:lstStyle/>
          <a:p>
            <a:fld id="{E33505E3-9B21-8742-B4DC-5DD2FCC133AE}" type="slidenum">
              <a:rPr lang="it-IT" smtClean="0"/>
              <a:t>37</a:t>
            </a:fld>
            <a:endParaRPr lang="it-IT"/>
          </a:p>
        </p:txBody>
      </p:sp>
      <mc:AlternateContent xmlns:mc="http://schemas.openxmlformats.org/markup-compatibility/2006" xmlns:a14="http://schemas.microsoft.com/office/drawing/2010/main">
        <mc:Choice Requires="a14">
          <p:graphicFrame>
            <p:nvGraphicFramePr>
              <p:cNvPr id="11" name="Tabella 10">
                <a:extLst>
                  <a:ext uri="{FF2B5EF4-FFF2-40B4-BE49-F238E27FC236}">
                    <a16:creationId xmlns:a16="http://schemas.microsoft.com/office/drawing/2014/main" id="{C69D627B-2FAD-2EF4-84EF-ADEC0F564760}"/>
                  </a:ext>
                </a:extLst>
              </p:cNvPr>
              <p:cNvGraphicFramePr>
                <a:graphicFrameLocks noGrp="1"/>
              </p:cNvGraphicFramePr>
              <p:nvPr>
                <p:extLst>
                  <p:ext uri="{D42A27DB-BD31-4B8C-83A1-F6EECF244321}">
                    <p14:modId xmlns:p14="http://schemas.microsoft.com/office/powerpoint/2010/main" val="4087955780"/>
                  </p:ext>
                </p:extLst>
              </p:nvPr>
            </p:nvGraphicFramePr>
            <p:xfrm>
              <a:off x="997605" y="652156"/>
              <a:ext cx="6683002" cy="3724959"/>
            </p:xfrm>
            <a:graphic>
              <a:graphicData uri="http://schemas.openxmlformats.org/drawingml/2006/table">
                <a:tbl>
                  <a:tblPr firstRow="1" bandRow="1">
                    <a:tableStyleId>{5C22544A-7EE6-4342-B048-85BDC9FD1C3A}</a:tableStyleId>
                  </a:tblPr>
                  <a:tblGrid>
                    <a:gridCol w="2650554">
                      <a:extLst>
                        <a:ext uri="{9D8B030D-6E8A-4147-A177-3AD203B41FA5}">
                          <a16:colId xmlns:a16="http://schemas.microsoft.com/office/drawing/2014/main" val="2392986677"/>
                        </a:ext>
                      </a:extLst>
                    </a:gridCol>
                    <a:gridCol w="4032448">
                      <a:extLst>
                        <a:ext uri="{9D8B030D-6E8A-4147-A177-3AD203B41FA5}">
                          <a16:colId xmlns:a16="http://schemas.microsoft.com/office/drawing/2014/main" val="3673229779"/>
                        </a:ext>
                      </a:extLst>
                    </a:gridCol>
                  </a:tblGrid>
                  <a:tr h="0">
                    <a:tc>
                      <a:txBody>
                        <a:bodyPr/>
                        <a:lstStyle/>
                        <a:p>
                          <a:r>
                            <a:rPr lang="en-US" sz="1200" dirty="0">
                              <a:solidFill>
                                <a:srgbClr val="0070C0"/>
                              </a:solidFill>
                              <a:latin typeface="+mn-lt"/>
                            </a:rPr>
                            <a:t>Student</a:t>
                          </a:r>
                          <a:r>
                            <a:rPr lang="en-US" sz="1200" dirty="0">
                              <a:solidFill>
                                <a:srgbClr val="C00000"/>
                              </a:solidFill>
                              <a:latin typeface="+mn-lt"/>
                            </a:rPr>
                            <a:t>/</a:t>
                          </a:r>
                          <a:r>
                            <a:rPr lang="en-US" sz="1200" dirty="0">
                              <a:solidFill>
                                <a:schemeClr val="tx1"/>
                              </a:solidFill>
                              <a:latin typeface="+mn-lt"/>
                            </a:rPr>
                            <a:t>Scientist</a:t>
                          </a:r>
                        </a:p>
                      </a:txBody>
                      <a:tcPr/>
                    </a:tc>
                    <a:tc>
                      <a:txBody>
                        <a:bodyPr/>
                        <a:lstStyle/>
                        <a:p>
                          <a:r>
                            <a:rPr lang="en-US" sz="1200" dirty="0">
                              <a:solidFill>
                                <a:srgbClr val="C00000"/>
                              </a:solidFill>
                              <a:latin typeface="+mn-lt"/>
                            </a:rPr>
                            <a:t>Topic</a:t>
                          </a:r>
                        </a:p>
                      </a:txBody>
                      <a:tcPr/>
                    </a:tc>
                    <a:extLst>
                      <a:ext uri="{0D108BD9-81ED-4DB2-BD59-A6C34878D82A}">
                        <a16:rowId xmlns:a16="http://schemas.microsoft.com/office/drawing/2014/main" val="3259743865"/>
                      </a:ext>
                    </a:extLst>
                  </a:tr>
                  <a:tr h="282863">
                    <a:tc>
                      <a:txBody>
                        <a:bodyPr/>
                        <a:lstStyle/>
                        <a:p>
                          <a:r>
                            <a:rPr lang="en-US" sz="1200" dirty="0">
                              <a:solidFill>
                                <a:srgbClr val="0070C0"/>
                              </a:solidFill>
                              <a:latin typeface="+mn-lt"/>
                            </a:rPr>
                            <a:t>Chiara Ammendola - Roma</a:t>
                          </a:r>
                        </a:p>
                      </a:txBody>
                      <a:tcPr/>
                    </a:tc>
                    <a:tc>
                      <a:txBody>
                        <a:bodyPr/>
                        <a:lstStyle/>
                        <a:p>
                          <a:pPr/>
                          <a14:m>
                            <m:oMathPara xmlns:m="http://schemas.openxmlformats.org/officeDocument/2006/math">
                              <m:oMathParaPr>
                                <m:jc m:val="left"/>
                              </m:oMathParaPr>
                              <m:oMath xmlns:m="http://schemas.openxmlformats.org/officeDocument/2006/math">
                                <m:sSup>
                                  <m:sSupPr>
                                    <m:ctrlPr>
                                      <a:rPr lang="en-US" sz="1200" b="0" i="1" smtClean="0">
                                        <a:solidFill>
                                          <a:srgbClr val="0070C0"/>
                                        </a:solidFill>
                                        <a:latin typeface="Cambria Math" panose="02040503050406030204" pitchFamily="18" charset="0"/>
                                      </a:rPr>
                                    </m:ctrlPr>
                                  </m:sSupPr>
                                  <m:e>
                                    <m:r>
                                      <a:rPr lang="en-US" sz="1200" b="0" i="1" smtClean="0">
                                        <a:solidFill>
                                          <a:srgbClr val="0070C0"/>
                                        </a:solidFill>
                                        <a:latin typeface="Cambria Math" panose="02040503050406030204" pitchFamily="18" charset="0"/>
                                      </a:rPr>
                                      <m:t>𝑒𝑝</m:t>
                                    </m:r>
                                    <m:r>
                                      <a:rPr lang="en-US" sz="1200" b="0" i="1" smtClean="0">
                                        <a:solidFill>
                                          <a:srgbClr val="0070C0"/>
                                        </a:solidFill>
                                        <a:latin typeface="Cambria Math" panose="02040503050406030204" pitchFamily="18" charset="0"/>
                                        <a:ea typeface="Cambria Math" panose="02040503050406030204" pitchFamily="18" charset="0"/>
                                      </a:rPr>
                                      <m:t>→</m:t>
                                    </m:r>
                                    <m:r>
                                      <a:rPr lang="en-US" sz="1200" b="0" i="1" smtClean="0">
                                        <a:solidFill>
                                          <a:srgbClr val="0070C0"/>
                                        </a:solidFill>
                                        <a:latin typeface="Cambria Math" panose="02040503050406030204" pitchFamily="18" charset="0"/>
                                        <a:ea typeface="Cambria Math" panose="02040503050406030204" pitchFamily="18" charset="0"/>
                                      </a:rPr>
                                      <m:t>𝑒</m:t>
                                    </m:r>
                                    <m:r>
                                      <a:rPr lang="en-US" sz="1200" b="0" i="1" smtClean="0">
                                        <a:solidFill>
                                          <a:srgbClr val="0070C0"/>
                                        </a:solidFill>
                                        <a:latin typeface="Cambria Math" panose="02040503050406030204" pitchFamily="18" charset="0"/>
                                        <a:ea typeface="Cambria Math" panose="02040503050406030204" pitchFamily="18" charset="0"/>
                                      </a:rPr>
                                      <m:t>′</m:t>
                                    </m:r>
                                    <m:r>
                                      <a:rPr lang="en-US" sz="1200" b="0" i="1" smtClean="0">
                                        <a:solidFill>
                                          <a:srgbClr val="0070C0"/>
                                        </a:solidFill>
                                        <a:latin typeface="Cambria Math" panose="02040503050406030204" pitchFamily="18" charset="0"/>
                                      </a:rPr>
                                      <m:t>𝐾</m:t>
                                    </m:r>
                                  </m:e>
                                  <m:sup>
                                    <m:r>
                                      <a:rPr lang="en-US" sz="1200" b="0" i="1" smtClean="0">
                                        <a:solidFill>
                                          <a:srgbClr val="0070C0"/>
                                        </a:solidFill>
                                        <a:latin typeface="Cambria Math" panose="02040503050406030204" pitchFamily="18" charset="0"/>
                                      </a:rPr>
                                      <m:t>+</m:t>
                                    </m:r>
                                  </m:sup>
                                </m:sSup>
                                <m:r>
                                  <m:rPr>
                                    <m:sty m:val="p"/>
                                  </m:rPr>
                                  <a:rPr lang="el-GR" sz="1200" i="1" smtClean="0">
                                    <a:solidFill>
                                      <a:srgbClr val="0070C0"/>
                                    </a:solidFill>
                                    <a:latin typeface="Cambria Math" panose="02040503050406030204" pitchFamily="18" charset="0"/>
                                    <a:ea typeface="Cambria Math" panose="02040503050406030204" pitchFamily="18" charset="0"/>
                                  </a:rPr>
                                  <m:t>Λ</m:t>
                                </m:r>
                                <m:d>
                                  <m:dPr>
                                    <m:ctrlPr>
                                      <a:rPr lang="en-US" sz="1200" i="1">
                                        <a:solidFill>
                                          <a:srgbClr val="0070C0"/>
                                        </a:solidFill>
                                        <a:latin typeface="Cambria Math" panose="02040503050406030204" pitchFamily="18" charset="0"/>
                                        <a:ea typeface="Cambria Math" panose="02040503050406030204" pitchFamily="18" charset="0"/>
                                      </a:rPr>
                                    </m:ctrlPr>
                                  </m:dPr>
                                  <m:e>
                                    <m:r>
                                      <a:rPr lang="en-US" sz="1200" i="1">
                                        <a:solidFill>
                                          <a:srgbClr val="0070C0"/>
                                        </a:solidFill>
                                        <a:latin typeface="Cambria Math" panose="02040503050406030204" pitchFamily="18" charset="0"/>
                                        <a:ea typeface="Cambria Math" panose="02040503050406030204" pitchFamily="18" charset="0"/>
                                      </a:rPr>
                                      <m:t>1</m:t>
                                    </m:r>
                                    <m:r>
                                      <a:rPr lang="en-US" sz="1200" b="0" i="1" smtClean="0">
                                        <a:solidFill>
                                          <a:srgbClr val="0070C0"/>
                                        </a:solidFill>
                                        <a:latin typeface="Cambria Math" panose="02040503050406030204" pitchFamily="18" charset="0"/>
                                        <a:ea typeface="Cambria Math" panose="02040503050406030204" pitchFamily="18" charset="0"/>
                                      </a:rPr>
                                      <m:t>520</m:t>
                                    </m:r>
                                  </m:e>
                                </m:d>
                              </m:oMath>
                            </m:oMathPara>
                          </a14:m>
                          <a:endParaRPr lang="en-US" sz="1200" dirty="0">
                            <a:solidFill>
                              <a:srgbClr val="0070C0"/>
                            </a:solidFill>
                            <a:latin typeface="+mn-lt"/>
                          </a:endParaRPr>
                        </a:p>
                      </a:txBody>
                      <a:tcPr/>
                    </a:tc>
                    <a:extLst>
                      <a:ext uri="{0D108BD9-81ED-4DB2-BD59-A6C34878D82A}">
                        <a16:rowId xmlns:a16="http://schemas.microsoft.com/office/drawing/2014/main" val="1457759430"/>
                      </a:ext>
                    </a:extLst>
                  </a:tr>
                  <a:tr h="288032">
                    <a:tc>
                      <a:txBody>
                        <a:bodyPr/>
                        <a:lstStyle/>
                        <a:p>
                          <a:r>
                            <a:rPr lang="en-US" sz="1200" dirty="0">
                              <a:solidFill>
                                <a:srgbClr val="0070C0"/>
                              </a:solidFill>
                              <a:latin typeface="+mn-lt"/>
                            </a:rPr>
                            <a:t>Joshua Artem Tan - JLAB/ </a:t>
                          </a:r>
                          <a:r>
                            <a:rPr lang="en-US" sz="1200" dirty="0" err="1">
                              <a:latin typeface="+mn-lt"/>
                            </a:rPr>
                            <a:t>Sangbaek</a:t>
                          </a:r>
                          <a:r>
                            <a:rPr lang="en-US" sz="1200" dirty="0">
                              <a:latin typeface="+mn-lt"/>
                            </a:rPr>
                            <a:t> Lee</a:t>
                          </a:r>
                          <a:endParaRPr lang="en-US" sz="1200" dirty="0">
                            <a:solidFill>
                              <a:srgbClr val="0070C0"/>
                            </a:solidFill>
                            <a:latin typeface="+mn-lt"/>
                          </a:endParaRPr>
                        </a:p>
                      </a:txBody>
                      <a:tcPr/>
                    </a:tc>
                    <a:tc>
                      <a:txBody>
                        <a:bodyPr/>
                        <a:lstStyle/>
                        <a:p>
                          <a:pPr marL="0" marR="0" lvl="0" indent="0" algn="l" defTabSz="330477" rtl="0" eaLnBrk="1" fontAlgn="auto" latinLnBrk="0" hangingPunct="1">
                            <a:lnSpc>
                              <a:spcPct val="100000"/>
                            </a:lnSpc>
                            <a:spcBef>
                              <a:spcPts val="0"/>
                            </a:spcBef>
                            <a:spcAft>
                              <a:spcPts val="0"/>
                            </a:spcAft>
                            <a:buClrTx/>
                            <a:buSzTx/>
                            <a:buFontTx/>
                            <a:buNone/>
                            <a:tabLst/>
                            <a:defRPr/>
                          </a:pPr>
                          <a:r>
                            <a:rPr lang="en-US" sz="1200" dirty="0">
                              <a:solidFill>
                                <a:srgbClr val="0070C0"/>
                              </a:solidFill>
                              <a:latin typeface="+mn-lt"/>
                            </a:rPr>
                            <a:t>DVCS Beam Spin Asymmetry</a:t>
                          </a:r>
                          <a:endParaRPr lang="en-US" sz="1200" dirty="0">
                            <a:latin typeface="+mn-lt"/>
                          </a:endParaRPr>
                        </a:p>
                      </a:txBody>
                      <a:tcPr/>
                    </a:tc>
                    <a:extLst>
                      <a:ext uri="{0D108BD9-81ED-4DB2-BD59-A6C34878D82A}">
                        <a16:rowId xmlns:a16="http://schemas.microsoft.com/office/drawing/2014/main" val="2337167464"/>
                      </a:ext>
                    </a:extLst>
                  </a:tr>
                  <a:tr h="288032">
                    <a:tc>
                      <a:txBody>
                        <a:bodyPr/>
                        <a:lstStyle/>
                        <a:p>
                          <a:r>
                            <a:rPr lang="en-US" sz="1200" dirty="0">
                              <a:solidFill>
                                <a:srgbClr val="0070C0"/>
                              </a:solidFill>
                              <a:latin typeface="+mn-lt"/>
                            </a:rPr>
                            <a:t>Story Frantzen - MIT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70C0"/>
                              </a:solidFill>
                              <a:latin typeface="+mn-lt"/>
                            </a:rPr>
                            <a:t>DV</a:t>
                          </a:r>
                          <a14:m>
                            <m:oMath xmlns:m="http://schemas.openxmlformats.org/officeDocument/2006/math">
                              <m:sSup>
                                <m:sSupPr>
                                  <m:ctrlPr>
                                    <a:rPr lang="en-US" sz="1200" i="1" smtClean="0">
                                      <a:solidFill>
                                        <a:srgbClr val="0070C0"/>
                                      </a:solidFill>
                                      <a:latin typeface="Cambria Math" panose="02040503050406030204" pitchFamily="18" charset="0"/>
                                    </a:rPr>
                                  </m:ctrlPr>
                                </m:sSupPr>
                                <m:e>
                                  <m:r>
                                    <a:rPr lang="en-US" sz="1200" i="1" smtClean="0">
                                      <a:solidFill>
                                        <a:srgbClr val="0070C0"/>
                                      </a:solidFill>
                                      <a:latin typeface="Cambria Math" panose="02040503050406030204" pitchFamily="18" charset="0"/>
                                      <a:ea typeface="Cambria Math" panose="02040503050406030204" pitchFamily="18" charset="0"/>
                                    </a:rPr>
                                    <m:t>𝜋</m:t>
                                  </m:r>
                                </m:e>
                                <m:sup>
                                  <m:r>
                                    <a:rPr lang="en-US" sz="1200" b="0" i="1" smtClean="0">
                                      <a:solidFill>
                                        <a:srgbClr val="0070C0"/>
                                      </a:solidFill>
                                      <a:latin typeface="Cambria Math" panose="02040503050406030204" pitchFamily="18" charset="0"/>
                                    </a:rPr>
                                    <m:t>0</m:t>
                                  </m:r>
                                </m:sup>
                              </m:sSup>
                            </m:oMath>
                          </a14:m>
                          <a:r>
                            <a:rPr lang="en-US" sz="1200" dirty="0">
                              <a:solidFill>
                                <a:srgbClr val="0070C0"/>
                              </a:solidFill>
                              <a:latin typeface="+mn-lt"/>
                            </a:rPr>
                            <a:t>p</a:t>
                          </a:r>
                        </a:p>
                      </a:txBody>
                      <a:tcPr/>
                    </a:tc>
                    <a:extLst>
                      <a:ext uri="{0D108BD9-81ED-4DB2-BD59-A6C34878D82A}">
                        <a16:rowId xmlns:a16="http://schemas.microsoft.com/office/drawing/2014/main" val="247432399"/>
                      </a:ext>
                    </a:extLst>
                  </a:tr>
                  <a:tr h="288032">
                    <a:tc>
                      <a:txBody>
                        <a:bodyPr/>
                        <a:lstStyle/>
                        <a:p>
                          <a:r>
                            <a:rPr lang="en-US" sz="1200" dirty="0">
                              <a:solidFill>
                                <a:srgbClr val="0070C0"/>
                              </a:solidFill>
                              <a:latin typeface="+mn-lt"/>
                            </a:rPr>
                            <a:t>Bianca Gualtieri - FIU</a:t>
                          </a:r>
                        </a:p>
                      </a:txBody>
                      <a:tcPr/>
                    </a:tc>
                    <a:tc>
                      <a:txBody>
                        <a:bodyPr/>
                        <a:lstStyle/>
                        <a:p>
                          <a:pPr/>
                          <a14:m>
                            <m:oMathPara xmlns:m="http://schemas.openxmlformats.org/officeDocument/2006/math">
                              <m:oMathParaPr>
                                <m:jc m:val="left"/>
                              </m:oMathParaPr>
                              <m:oMath xmlns:m="http://schemas.openxmlformats.org/officeDocument/2006/math">
                                <m:sSup>
                                  <m:sSupPr>
                                    <m:ctrlPr>
                                      <a:rPr lang="en-US" sz="1200" b="0" i="1" smtClean="0">
                                        <a:solidFill>
                                          <a:srgbClr val="0070C0"/>
                                        </a:solidFill>
                                        <a:latin typeface="Cambria Math" panose="02040503050406030204" pitchFamily="18" charset="0"/>
                                      </a:rPr>
                                    </m:ctrlPr>
                                  </m:sSupPr>
                                  <m:e>
                                    <m:r>
                                      <a:rPr lang="en-US" sz="1200" b="0" i="1" smtClean="0">
                                        <a:solidFill>
                                          <a:srgbClr val="0070C0"/>
                                        </a:solidFill>
                                        <a:latin typeface="Cambria Math" panose="02040503050406030204" pitchFamily="18" charset="0"/>
                                      </a:rPr>
                                      <m:t>𝑒𝑝</m:t>
                                    </m:r>
                                    <m:r>
                                      <a:rPr lang="en-US" sz="1200" b="0" i="1" smtClean="0">
                                        <a:solidFill>
                                          <a:srgbClr val="0070C0"/>
                                        </a:solidFill>
                                        <a:latin typeface="Cambria Math" panose="02040503050406030204" pitchFamily="18" charset="0"/>
                                        <a:ea typeface="Cambria Math" panose="02040503050406030204" pitchFamily="18" charset="0"/>
                                      </a:rPr>
                                      <m:t>→</m:t>
                                    </m:r>
                                    <m:sSup>
                                      <m:sSupPr>
                                        <m:ctrlPr>
                                          <a:rPr lang="en-US" sz="1200" b="0" i="1" smtClean="0">
                                            <a:solidFill>
                                              <a:srgbClr val="0070C0"/>
                                            </a:solidFill>
                                            <a:latin typeface="Cambria Math" panose="02040503050406030204" pitchFamily="18" charset="0"/>
                                            <a:ea typeface="Cambria Math" panose="02040503050406030204" pitchFamily="18" charset="0"/>
                                          </a:rPr>
                                        </m:ctrlPr>
                                      </m:sSupPr>
                                      <m:e>
                                        <m:r>
                                          <a:rPr lang="en-US" sz="1200" b="0" i="1" smtClean="0">
                                            <a:solidFill>
                                              <a:srgbClr val="0070C0"/>
                                            </a:solidFill>
                                            <a:latin typeface="Cambria Math" panose="02040503050406030204" pitchFamily="18" charset="0"/>
                                            <a:ea typeface="Cambria Math" panose="02040503050406030204" pitchFamily="18" charset="0"/>
                                          </a:rPr>
                                          <m:t>𝑒</m:t>
                                        </m:r>
                                      </m:e>
                                      <m:sup>
                                        <m:r>
                                          <a:rPr lang="en-US" sz="1200" b="0" i="1" smtClean="0">
                                            <a:solidFill>
                                              <a:srgbClr val="0070C0"/>
                                            </a:solidFill>
                                            <a:latin typeface="Cambria Math" panose="02040503050406030204" pitchFamily="18" charset="0"/>
                                            <a:ea typeface="Cambria Math" panose="02040503050406030204" pitchFamily="18" charset="0"/>
                                          </a:rPr>
                                          <m:t>′</m:t>
                                        </m:r>
                                      </m:sup>
                                    </m:sSup>
                                    <m:r>
                                      <a:rPr lang="en-US" sz="1200" b="0" i="1" smtClean="0">
                                        <a:solidFill>
                                          <a:srgbClr val="0070C0"/>
                                        </a:solidFill>
                                        <a:latin typeface="Cambria Math" panose="02040503050406030204" pitchFamily="18" charset="0"/>
                                        <a:ea typeface="Cambria Math" panose="02040503050406030204" pitchFamily="18" charset="0"/>
                                      </a:rPr>
                                      <m:t>𝐾</m:t>
                                    </m:r>
                                  </m:e>
                                  <m:sup>
                                    <m:r>
                                      <a:rPr lang="en-US" sz="1200" b="0" i="1" smtClean="0">
                                        <a:solidFill>
                                          <a:srgbClr val="0070C0"/>
                                        </a:solidFill>
                                        <a:latin typeface="Cambria Math" panose="02040503050406030204" pitchFamily="18" charset="0"/>
                                        <a:ea typeface="Cambria Math" panose="02040503050406030204" pitchFamily="18" charset="0"/>
                                      </a:rPr>
                                      <m:t>+</m:t>
                                    </m:r>
                                  </m:sup>
                                </m:sSup>
                                <m:sSup>
                                  <m:sSupPr>
                                    <m:ctrlPr>
                                      <a:rPr lang="en-US" sz="1200" b="0" i="1" smtClean="0">
                                        <a:solidFill>
                                          <a:srgbClr val="0070C0"/>
                                        </a:solidFill>
                                        <a:latin typeface="Cambria Math" panose="02040503050406030204" pitchFamily="18" charset="0"/>
                                      </a:rPr>
                                    </m:ctrlPr>
                                  </m:sSupPr>
                                  <m:e>
                                    <m:r>
                                      <a:rPr lang="en-US" sz="1200" b="0" i="1" smtClean="0">
                                        <a:solidFill>
                                          <a:srgbClr val="0070C0"/>
                                        </a:solidFill>
                                        <a:latin typeface="Cambria Math" panose="02040503050406030204" pitchFamily="18" charset="0"/>
                                      </a:rPr>
                                      <m:t>𝐾</m:t>
                                    </m:r>
                                  </m:e>
                                  <m:sup>
                                    <m:r>
                                      <a:rPr lang="en-US" sz="1200" b="0" i="1" smtClean="0">
                                        <a:solidFill>
                                          <a:srgbClr val="0070C0"/>
                                        </a:solidFill>
                                        <a:latin typeface="Cambria Math" panose="02040503050406030204" pitchFamily="18" charset="0"/>
                                        <a:ea typeface="Cambria Math" panose="02040503050406030204" pitchFamily="18" charset="0"/>
                                      </a:rPr>
                                      <m:t>+</m:t>
                                    </m:r>
                                  </m:sup>
                                </m:sSup>
                                <m:sSup>
                                  <m:sSupPr>
                                    <m:ctrlPr>
                                      <a:rPr lang="en-US" sz="1200" b="0" i="1" smtClean="0">
                                        <a:solidFill>
                                          <a:srgbClr val="0070C0"/>
                                        </a:solidFill>
                                        <a:latin typeface="Cambria Math" panose="02040503050406030204" pitchFamily="18" charset="0"/>
                                      </a:rPr>
                                    </m:ctrlPr>
                                  </m:sSupPr>
                                  <m:e>
                                    <m:r>
                                      <m:rPr>
                                        <m:sty m:val="p"/>
                                      </m:rPr>
                                      <a:rPr lang="el-GR" sz="1200" b="0" i="1" smtClean="0">
                                        <a:solidFill>
                                          <a:srgbClr val="0070C0"/>
                                        </a:solidFill>
                                        <a:latin typeface="Cambria Math" panose="02040503050406030204" pitchFamily="18" charset="0"/>
                                        <a:ea typeface="Cambria Math" panose="02040503050406030204" pitchFamily="18" charset="0"/>
                                      </a:rPr>
                                      <m:t>Ξ</m:t>
                                    </m:r>
                                  </m:e>
                                  <m:sup>
                                    <m:r>
                                      <a:rPr lang="en-US" sz="1200" b="0" i="1" smtClean="0">
                                        <a:solidFill>
                                          <a:srgbClr val="0070C0"/>
                                        </a:solidFill>
                                        <a:latin typeface="Cambria Math" panose="02040503050406030204" pitchFamily="18" charset="0"/>
                                      </a:rPr>
                                      <m:t>−</m:t>
                                    </m:r>
                                  </m:sup>
                                </m:sSup>
                              </m:oMath>
                            </m:oMathPara>
                          </a14:m>
                          <a:endParaRPr lang="en-US" sz="1200" dirty="0">
                            <a:solidFill>
                              <a:srgbClr val="0070C0"/>
                            </a:solidFill>
                            <a:latin typeface="+mn-lt"/>
                          </a:endParaRPr>
                        </a:p>
                      </a:txBody>
                      <a:tcPr/>
                    </a:tc>
                    <a:extLst>
                      <a:ext uri="{0D108BD9-81ED-4DB2-BD59-A6C34878D82A}">
                        <a16:rowId xmlns:a16="http://schemas.microsoft.com/office/drawing/2014/main" val="26325359"/>
                      </a:ext>
                    </a:extLst>
                  </a:tr>
                  <a:tr h="288032">
                    <a:tc>
                      <a:txBody>
                        <a:bodyPr/>
                        <a:lstStyle/>
                        <a:p>
                          <a:r>
                            <a:rPr lang="en-US" sz="1200" dirty="0">
                              <a:solidFill>
                                <a:srgbClr val="0070C0"/>
                              </a:solidFill>
                              <a:latin typeface="+mn-lt"/>
                            </a:rPr>
                            <a:t>Tatsuhiro </a:t>
                          </a:r>
                          <a:r>
                            <a:rPr lang="en-US" sz="1200" dirty="0" err="1">
                              <a:solidFill>
                                <a:srgbClr val="0070C0"/>
                              </a:solidFill>
                              <a:latin typeface="+mn-lt"/>
                            </a:rPr>
                            <a:t>Ishige</a:t>
                          </a:r>
                          <a:endParaRPr lang="en-US" sz="1200" dirty="0">
                            <a:solidFill>
                              <a:srgbClr val="0070C0"/>
                            </a:solidFill>
                            <a:latin typeface="+mn-lt"/>
                          </a:endParaRPr>
                        </a:p>
                      </a:txBody>
                      <a:tcPr/>
                    </a:tc>
                    <a:tc>
                      <a:txBody>
                        <a:bodyPr/>
                        <a:lstStyle/>
                        <a:p>
                          <a:pPr/>
                          <a14:m>
                            <m:oMathPara xmlns:m="http://schemas.openxmlformats.org/officeDocument/2006/math">
                              <m:oMathParaPr>
                                <m:jc m:val="left"/>
                              </m:oMathParaPr>
                              <m:oMath xmlns:m="http://schemas.openxmlformats.org/officeDocument/2006/math">
                                <m:sSup>
                                  <m:sSupPr>
                                    <m:ctrlPr>
                                      <a:rPr lang="en-US" sz="1200" b="0" i="1" smtClean="0">
                                        <a:solidFill>
                                          <a:srgbClr val="0070C0"/>
                                        </a:solidFill>
                                        <a:latin typeface="Cambria Math" panose="02040503050406030204" pitchFamily="18" charset="0"/>
                                      </a:rPr>
                                    </m:ctrlPr>
                                  </m:sSupPr>
                                  <m:e>
                                    <m:r>
                                      <a:rPr lang="en-US" sz="1200" b="0" i="1" smtClean="0">
                                        <a:solidFill>
                                          <a:srgbClr val="0070C0"/>
                                        </a:solidFill>
                                        <a:latin typeface="Cambria Math" panose="02040503050406030204" pitchFamily="18" charset="0"/>
                                      </a:rPr>
                                      <m:t>𝑒𝑝</m:t>
                                    </m:r>
                                    <m:r>
                                      <a:rPr lang="en-US" sz="1200" b="0" i="1" smtClean="0">
                                        <a:solidFill>
                                          <a:srgbClr val="0070C0"/>
                                        </a:solidFill>
                                        <a:latin typeface="Cambria Math" panose="02040503050406030204" pitchFamily="18" charset="0"/>
                                        <a:ea typeface="Cambria Math" panose="02040503050406030204" pitchFamily="18" charset="0"/>
                                      </a:rPr>
                                      <m:t>→</m:t>
                                    </m:r>
                                    <m:r>
                                      <a:rPr lang="en-US" sz="1200" b="0" i="1" smtClean="0">
                                        <a:solidFill>
                                          <a:srgbClr val="0070C0"/>
                                        </a:solidFill>
                                        <a:latin typeface="Cambria Math" panose="02040503050406030204" pitchFamily="18" charset="0"/>
                                        <a:ea typeface="Cambria Math" panose="02040503050406030204" pitchFamily="18" charset="0"/>
                                      </a:rPr>
                                      <m:t>𝑒</m:t>
                                    </m:r>
                                    <m:r>
                                      <a:rPr lang="en-US" sz="1200" b="0" i="1" smtClean="0">
                                        <a:solidFill>
                                          <a:srgbClr val="0070C0"/>
                                        </a:solidFill>
                                        <a:latin typeface="Cambria Math" panose="02040503050406030204" pitchFamily="18" charset="0"/>
                                        <a:ea typeface="Cambria Math" panose="02040503050406030204" pitchFamily="18" charset="0"/>
                                      </a:rPr>
                                      <m:t>′</m:t>
                                    </m:r>
                                    <m:r>
                                      <a:rPr lang="en-US" sz="1200" b="0" i="1" smtClean="0">
                                        <a:solidFill>
                                          <a:srgbClr val="0070C0"/>
                                        </a:solidFill>
                                        <a:latin typeface="Cambria Math" panose="02040503050406030204" pitchFamily="18" charset="0"/>
                                      </a:rPr>
                                      <m:t>𝐾</m:t>
                                    </m:r>
                                  </m:e>
                                  <m:sup>
                                    <m:r>
                                      <a:rPr lang="en-US" sz="1200" b="0" i="1" smtClean="0">
                                        <a:solidFill>
                                          <a:srgbClr val="0070C0"/>
                                        </a:solidFill>
                                        <a:latin typeface="Cambria Math" panose="02040503050406030204" pitchFamily="18" charset="0"/>
                                      </a:rPr>
                                      <m:t>+</m:t>
                                    </m:r>
                                  </m:sup>
                                </m:sSup>
                                <m:r>
                                  <a:rPr lang="en-US" sz="1200" b="0" i="1" smtClean="0">
                                    <a:solidFill>
                                      <a:srgbClr val="0070C0"/>
                                    </a:solidFill>
                                    <a:latin typeface="Cambria Math" panose="02040503050406030204" pitchFamily="18" charset="0"/>
                                  </a:rPr>
                                  <m:t> </m:t>
                                </m:r>
                                <m:r>
                                  <m:rPr>
                                    <m:sty m:val="p"/>
                                  </m:rPr>
                                  <a:rPr lang="el-GR" sz="1200" b="0" i="1" smtClean="0">
                                    <a:solidFill>
                                      <a:srgbClr val="0070C0"/>
                                    </a:solidFill>
                                    <a:latin typeface="Cambria Math" panose="02040503050406030204" pitchFamily="18" charset="0"/>
                                    <a:ea typeface="Cambria Math" panose="02040503050406030204" pitchFamily="18" charset="0"/>
                                  </a:rPr>
                                  <m:t>Λ</m:t>
                                </m:r>
                                <m:d>
                                  <m:dPr>
                                    <m:ctrlPr>
                                      <a:rPr lang="en-US" sz="1200" b="0" i="1" smtClean="0">
                                        <a:solidFill>
                                          <a:srgbClr val="0070C0"/>
                                        </a:solidFill>
                                        <a:latin typeface="Cambria Math" panose="02040503050406030204" pitchFamily="18" charset="0"/>
                                        <a:ea typeface="Cambria Math" panose="02040503050406030204" pitchFamily="18" charset="0"/>
                                      </a:rPr>
                                    </m:ctrlPr>
                                  </m:dPr>
                                  <m:e>
                                    <m:r>
                                      <a:rPr lang="en-US" sz="1200" b="0" i="1" smtClean="0">
                                        <a:solidFill>
                                          <a:srgbClr val="0070C0"/>
                                        </a:solidFill>
                                        <a:latin typeface="Cambria Math" panose="02040503050406030204" pitchFamily="18" charset="0"/>
                                        <a:ea typeface="Cambria Math" panose="02040503050406030204" pitchFamily="18" charset="0"/>
                                      </a:rPr>
                                      <m:t>1405</m:t>
                                    </m:r>
                                  </m:e>
                                </m:d>
                              </m:oMath>
                            </m:oMathPara>
                          </a14:m>
                          <a:endParaRPr lang="en-US" sz="1200" dirty="0">
                            <a:solidFill>
                              <a:srgbClr val="0070C0"/>
                            </a:solidFill>
                            <a:latin typeface="+mn-lt"/>
                          </a:endParaRPr>
                        </a:p>
                      </a:txBody>
                      <a:tcPr/>
                    </a:tc>
                    <a:extLst>
                      <a:ext uri="{0D108BD9-81ED-4DB2-BD59-A6C34878D82A}">
                        <a16:rowId xmlns:a16="http://schemas.microsoft.com/office/drawing/2014/main" val="908106978"/>
                      </a:ext>
                    </a:extLst>
                  </a:tr>
                  <a:tr h="288032">
                    <a:tc>
                      <a:txBody>
                        <a:bodyPr/>
                        <a:lstStyle/>
                        <a:p>
                          <a:r>
                            <a:rPr lang="en-US" sz="1200" dirty="0">
                              <a:solidFill>
                                <a:srgbClr val="0070C0"/>
                              </a:solidFill>
                              <a:latin typeface="+mn-lt"/>
                            </a:rPr>
                            <a:t>Maggie Kerr</a:t>
                          </a:r>
                        </a:p>
                      </a:txBody>
                      <a:tcPr/>
                    </a:tc>
                    <a:tc>
                      <a:txBody>
                        <a:bodyPr/>
                        <a:lstStyle/>
                        <a:p>
                          <a:r>
                            <a:rPr lang="en-US" sz="1200" dirty="0">
                              <a:solidFill>
                                <a:srgbClr val="0070C0"/>
                              </a:solidFill>
                              <a:latin typeface="+mn-lt"/>
                            </a:rPr>
                            <a:t>TCS</a:t>
                          </a:r>
                        </a:p>
                      </a:txBody>
                      <a:tcPr/>
                    </a:tc>
                    <a:extLst>
                      <a:ext uri="{0D108BD9-81ED-4DB2-BD59-A6C34878D82A}">
                        <a16:rowId xmlns:a16="http://schemas.microsoft.com/office/drawing/2014/main" val="2251818633"/>
                      </a:ext>
                    </a:extLst>
                  </a:tr>
                  <a:tr h="288032">
                    <a:tc>
                      <a:txBody>
                        <a:bodyPr/>
                        <a:lstStyle/>
                        <a:p>
                          <a:r>
                            <a:rPr lang="en-US" sz="1200" dirty="0">
                              <a:solidFill>
                                <a:srgbClr val="0070C0"/>
                              </a:solidFill>
                              <a:latin typeface="+mn-lt"/>
                            </a:rPr>
                            <a:t>Anastasya Pavlova – MSU</a:t>
                          </a:r>
                        </a:p>
                      </a:txBody>
                      <a:tcPr/>
                    </a:tc>
                    <a:tc>
                      <a:txBody>
                        <a:bodyPr/>
                        <a:lstStyle/>
                        <a:p>
                          <a:pPr/>
                          <a14:m>
                            <m:oMathPara xmlns:m="http://schemas.openxmlformats.org/officeDocument/2006/math">
                              <m:oMathParaPr>
                                <m:jc m:val="left"/>
                              </m:oMathParaPr>
                              <m:oMath xmlns:m="http://schemas.openxmlformats.org/officeDocument/2006/math">
                                <m:sSup>
                                  <m:sSupPr>
                                    <m:ctrlPr>
                                      <a:rPr lang="en-US" sz="1200" b="0" i="1" smtClean="0">
                                        <a:solidFill>
                                          <a:srgbClr val="0070C0"/>
                                        </a:solidFill>
                                        <a:latin typeface="Cambria Math" panose="02040503050406030204" pitchFamily="18" charset="0"/>
                                      </a:rPr>
                                    </m:ctrlPr>
                                  </m:sSupPr>
                                  <m:e>
                                    <m:r>
                                      <a:rPr lang="en-US" sz="1200" b="0" i="1" smtClean="0">
                                        <a:solidFill>
                                          <a:srgbClr val="0070C0"/>
                                        </a:solidFill>
                                        <a:latin typeface="Cambria Math" panose="02040503050406030204" pitchFamily="18" charset="0"/>
                                      </a:rPr>
                                      <m:t>𝑒𝑝</m:t>
                                    </m:r>
                                    <m:r>
                                      <a:rPr lang="en-US" sz="1200" b="0" i="1" smtClean="0">
                                        <a:solidFill>
                                          <a:srgbClr val="0070C0"/>
                                        </a:solidFill>
                                        <a:latin typeface="Cambria Math" panose="02040503050406030204" pitchFamily="18" charset="0"/>
                                        <a:ea typeface="Cambria Math" panose="02040503050406030204" pitchFamily="18" charset="0"/>
                                      </a:rPr>
                                      <m:t>→</m:t>
                                    </m:r>
                                    <m:r>
                                      <a:rPr lang="en-US" sz="1200" b="0" i="1" smtClean="0">
                                        <a:solidFill>
                                          <a:srgbClr val="0070C0"/>
                                        </a:solidFill>
                                        <a:latin typeface="Cambria Math" panose="02040503050406030204" pitchFamily="18" charset="0"/>
                                        <a:ea typeface="Cambria Math" panose="02040503050406030204" pitchFamily="18" charset="0"/>
                                      </a:rPr>
                                      <m:t>𝑒</m:t>
                                    </m:r>
                                    <m:r>
                                      <a:rPr lang="en-US" sz="1200" b="0" i="1" smtClean="0">
                                        <a:solidFill>
                                          <a:srgbClr val="0070C0"/>
                                        </a:solidFill>
                                        <a:latin typeface="Cambria Math" panose="02040503050406030204" pitchFamily="18" charset="0"/>
                                        <a:ea typeface="Cambria Math" panose="02040503050406030204" pitchFamily="18" charset="0"/>
                                      </a:rPr>
                                      <m:t>′</m:t>
                                    </m:r>
                                    <m:r>
                                      <a:rPr lang="en-US" sz="1200" b="0" i="1" smtClean="0">
                                        <a:solidFill>
                                          <a:srgbClr val="0070C0"/>
                                        </a:solidFill>
                                        <a:latin typeface="Cambria Math" panose="02040503050406030204" pitchFamily="18" charset="0"/>
                                        <a:ea typeface="Cambria Math" panose="02040503050406030204" pitchFamily="18" charset="0"/>
                                      </a:rPr>
                                      <m:t>𝜋</m:t>
                                    </m:r>
                                  </m:e>
                                  <m:sup>
                                    <m:r>
                                      <a:rPr lang="en-US" sz="1200" b="0" i="1" smtClean="0">
                                        <a:solidFill>
                                          <a:srgbClr val="0070C0"/>
                                        </a:solidFill>
                                        <a:latin typeface="Cambria Math" panose="02040503050406030204" pitchFamily="18" charset="0"/>
                                      </a:rPr>
                                      <m:t>0</m:t>
                                    </m:r>
                                  </m:sup>
                                </m:sSup>
                                <m:r>
                                  <a:rPr lang="en-US" sz="1200" b="0" i="1" smtClean="0">
                                    <a:solidFill>
                                      <a:srgbClr val="0070C0"/>
                                    </a:solidFill>
                                    <a:latin typeface="Cambria Math" panose="02040503050406030204" pitchFamily="18" charset="0"/>
                                  </a:rPr>
                                  <m:t>𝑝</m:t>
                                </m:r>
                              </m:oMath>
                            </m:oMathPara>
                          </a14:m>
                          <a:endParaRPr lang="en-US" sz="1200" dirty="0">
                            <a:solidFill>
                              <a:srgbClr val="0070C0"/>
                            </a:solidFill>
                            <a:latin typeface="+mn-lt"/>
                          </a:endParaRPr>
                        </a:p>
                      </a:txBody>
                      <a:tcPr/>
                    </a:tc>
                    <a:extLst>
                      <a:ext uri="{0D108BD9-81ED-4DB2-BD59-A6C34878D82A}">
                        <a16:rowId xmlns:a16="http://schemas.microsoft.com/office/drawing/2014/main" val="4216973843"/>
                      </a:ext>
                    </a:extLst>
                  </a:tr>
                  <a:tr h="288032">
                    <a:tc>
                      <a:txBody>
                        <a:bodyPr/>
                        <a:lstStyle/>
                        <a:p>
                          <a:r>
                            <a:rPr lang="it-IT" sz="1200" dirty="0">
                              <a:solidFill>
                                <a:srgbClr val="0070C0"/>
                              </a:solidFill>
                              <a:latin typeface="+mn-lt"/>
                            </a:rPr>
                            <a:t>Stepan Savkin </a:t>
                          </a:r>
                          <a:r>
                            <a:rPr lang="en-US" sz="1200" dirty="0">
                              <a:solidFill>
                                <a:srgbClr val="0070C0"/>
                              </a:solidFill>
                              <a:latin typeface="+mn-lt"/>
                            </a:rPr>
                            <a:t>– MSU</a:t>
                          </a:r>
                        </a:p>
                      </a:txBody>
                      <a:tcPr/>
                    </a:tc>
                    <a:tc>
                      <a:txBody>
                        <a:bodyPr/>
                        <a:lstStyle/>
                        <a:p>
                          <a:pPr/>
                          <a14:m>
                            <m:oMathPara xmlns:m="http://schemas.openxmlformats.org/officeDocument/2006/math">
                              <m:oMathParaPr>
                                <m:jc m:val="left"/>
                              </m:oMathParaPr>
                              <m:oMath xmlns:m="http://schemas.openxmlformats.org/officeDocument/2006/math">
                                <m:sSup>
                                  <m:sSupPr>
                                    <m:ctrlPr>
                                      <a:rPr lang="en-US" sz="1200" b="0" i="1" smtClean="0">
                                        <a:solidFill>
                                          <a:srgbClr val="0070C0"/>
                                        </a:solidFill>
                                        <a:latin typeface="Cambria Math" panose="02040503050406030204" pitchFamily="18" charset="0"/>
                                      </a:rPr>
                                    </m:ctrlPr>
                                  </m:sSupPr>
                                  <m:e>
                                    <m:r>
                                      <a:rPr lang="en-US" sz="1200" b="0" i="1" smtClean="0">
                                        <a:solidFill>
                                          <a:srgbClr val="0070C0"/>
                                        </a:solidFill>
                                        <a:latin typeface="Cambria Math" panose="02040503050406030204" pitchFamily="18" charset="0"/>
                                      </a:rPr>
                                      <m:t>𝑒𝑝</m:t>
                                    </m:r>
                                    <m:r>
                                      <a:rPr lang="en-US" sz="1200" b="0" i="1" smtClean="0">
                                        <a:solidFill>
                                          <a:srgbClr val="0070C0"/>
                                        </a:solidFill>
                                        <a:latin typeface="Cambria Math" panose="02040503050406030204" pitchFamily="18" charset="0"/>
                                        <a:ea typeface="Cambria Math" panose="02040503050406030204" pitchFamily="18" charset="0"/>
                                      </a:rPr>
                                      <m:t>→</m:t>
                                    </m:r>
                                    <m:r>
                                      <a:rPr lang="en-US" sz="1200" b="0" i="1" smtClean="0">
                                        <a:solidFill>
                                          <a:srgbClr val="0070C0"/>
                                        </a:solidFill>
                                        <a:latin typeface="Cambria Math" panose="02040503050406030204" pitchFamily="18" charset="0"/>
                                        <a:ea typeface="Cambria Math" panose="02040503050406030204" pitchFamily="18" charset="0"/>
                                      </a:rPr>
                                      <m:t>𝑒</m:t>
                                    </m:r>
                                    <m:r>
                                      <a:rPr lang="en-US" sz="1200" b="0" i="1" smtClean="0">
                                        <a:solidFill>
                                          <a:srgbClr val="0070C0"/>
                                        </a:solidFill>
                                        <a:latin typeface="Cambria Math" panose="02040503050406030204" pitchFamily="18" charset="0"/>
                                        <a:ea typeface="Cambria Math" panose="02040503050406030204" pitchFamily="18" charset="0"/>
                                      </a:rPr>
                                      <m:t>′</m:t>
                                    </m:r>
                                    <m:r>
                                      <a:rPr lang="en-US" sz="1200" b="0" i="1" smtClean="0">
                                        <a:solidFill>
                                          <a:srgbClr val="0070C0"/>
                                        </a:solidFill>
                                        <a:latin typeface="Cambria Math" panose="02040503050406030204" pitchFamily="18" charset="0"/>
                                        <a:ea typeface="Cambria Math" panose="02040503050406030204" pitchFamily="18" charset="0"/>
                                      </a:rPr>
                                      <m:t>𝜋</m:t>
                                    </m:r>
                                  </m:e>
                                  <m:sup>
                                    <m:r>
                                      <a:rPr lang="en-US" sz="1200" b="0" i="1" smtClean="0">
                                        <a:solidFill>
                                          <a:srgbClr val="0070C0"/>
                                        </a:solidFill>
                                        <a:latin typeface="Cambria Math" panose="02040503050406030204" pitchFamily="18" charset="0"/>
                                        <a:ea typeface="Cambria Math" panose="02040503050406030204" pitchFamily="18" charset="0"/>
                                      </a:rPr>
                                      <m:t>+</m:t>
                                    </m:r>
                                  </m:sup>
                                </m:sSup>
                                <m:sSup>
                                  <m:sSupPr>
                                    <m:ctrlPr>
                                      <a:rPr lang="en-US" sz="1200" b="0" i="1" smtClean="0">
                                        <a:solidFill>
                                          <a:srgbClr val="0070C0"/>
                                        </a:solidFill>
                                        <a:latin typeface="Cambria Math" panose="02040503050406030204" pitchFamily="18" charset="0"/>
                                      </a:rPr>
                                    </m:ctrlPr>
                                  </m:sSupPr>
                                  <m:e>
                                    <m:r>
                                      <a:rPr lang="en-US" sz="1200" b="0" i="1" smtClean="0">
                                        <a:solidFill>
                                          <a:srgbClr val="0070C0"/>
                                        </a:solidFill>
                                        <a:latin typeface="Cambria Math" panose="02040503050406030204" pitchFamily="18" charset="0"/>
                                        <a:ea typeface="Cambria Math" panose="02040503050406030204" pitchFamily="18" charset="0"/>
                                      </a:rPr>
                                      <m:t>𝜋</m:t>
                                    </m:r>
                                  </m:e>
                                  <m:sup>
                                    <m:r>
                                      <a:rPr lang="en-US" sz="1200" b="0" i="1" smtClean="0">
                                        <a:solidFill>
                                          <a:srgbClr val="0070C0"/>
                                        </a:solidFill>
                                        <a:latin typeface="Cambria Math" panose="02040503050406030204" pitchFamily="18" charset="0"/>
                                      </a:rPr>
                                      <m:t>−</m:t>
                                    </m:r>
                                  </m:sup>
                                </m:sSup>
                                <m:r>
                                  <a:rPr lang="en-US" sz="1200" b="0" i="1" smtClean="0">
                                    <a:solidFill>
                                      <a:srgbClr val="0070C0"/>
                                    </a:solidFill>
                                    <a:latin typeface="Cambria Math" panose="02040503050406030204" pitchFamily="18" charset="0"/>
                                  </a:rPr>
                                  <m:t>𝑝</m:t>
                                </m:r>
                              </m:oMath>
                            </m:oMathPara>
                          </a14:m>
                          <a:endParaRPr lang="en-US" sz="1200" dirty="0">
                            <a:solidFill>
                              <a:srgbClr val="0070C0"/>
                            </a:solidFill>
                            <a:latin typeface="+mn-lt"/>
                          </a:endParaRPr>
                        </a:p>
                      </a:txBody>
                      <a:tcPr/>
                    </a:tc>
                    <a:extLst>
                      <a:ext uri="{0D108BD9-81ED-4DB2-BD59-A6C34878D82A}">
                        <a16:rowId xmlns:a16="http://schemas.microsoft.com/office/drawing/2014/main" val="3507666247"/>
                      </a:ext>
                    </a:extLst>
                  </a:tr>
                  <a:tr h="288032">
                    <a:tc>
                      <a:txBody>
                        <a:bodyPr/>
                        <a:lstStyle/>
                        <a:p>
                          <a:r>
                            <a:rPr lang="en-US" sz="1200" dirty="0" err="1">
                              <a:solidFill>
                                <a:srgbClr val="0070C0"/>
                              </a:solidFill>
                              <a:latin typeface="+mn-lt"/>
                            </a:rPr>
                            <a:t>Yijie</a:t>
                          </a:r>
                          <a:r>
                            <a:rPr lang="en-US" sz="1200" dirty="0">
                              <a:solidFill>
                                <a:srgbClr val="0070C0"/>
                              </a:solidFill>
                              <a:latin typeface="+mn-lt"/>
                            </a:rPr>
                            <a:t> Wang - MIT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70C0"/>
                              </a:solidFill>
                              <a:latin typeface="+mn-lt"/>
                            </a:rPr>
                            <a:t>DVCS Cross Section and Elastic Scattering </a:t>
                          </a:r>
                          <a:r>
                            <a:rPr lang="en-US" sz="1200" dirty="0" err="1">
                              <a:solidFill>
                                <a:srgbClr val="0070C0"/>
                              </a:solidFill>
                              <a:latin typeface="+mn-lt"/>
                            </a:rPr>
                            <a:t>xsec</a:t>
                          </a:r>
                          <a:endParaRPr lang="en-US" sz="1200" dirty="0">
                            <a:solidFill>
                              <a:srgbClr val="0070C0"/>
                            </a:solidFill>
                            <a:latin typeface="+mn-lt"/>
                          </a:endParaRPr>
                        </a:p>
                      </a:txBody>
                      <a:tcPr/>
                    </a:tc>
                    <a:extLst>
                      <a:ext uri="{0D108BD9-81ED-4DB2-BD59-A6C34878D82A}">
                        <a16:rowId xmlns:a16="http://schemas.microsoft.com/office/drawing/2014/main" val="3373897070"/>
                      </a:ext>
                    </a:extLst>
                  </a:tr>
                  <a:tr h="288032">
                    <a:tc>
                      <a:txBody>
                        <a:bodyPr/>
                        <a:lstStyle/>
                        <a:p>
                          <a:r>
                            <a:rPr lang="en-US" sz="1200" dirty="0">
                              <a:latin typeface="+mn-lt"/>
                            </a:rPr>
                            <a:t>Harut Avagyan</a:t>
                          </a:r>
                        </a:p>
                      </a:txBody>
                      <a:tcPr/>
                    </a:tc>
                    <a:tc>
                      <a:txBody>
                        <a:bodyPr/>
                        <a:lstStyle/>
                        <a:p>
                          <a:r>
                            <a:rPr lang="en-US" sz="1200" dirty="0">
                              <a:latin typeface="+mn-lt"/>
                            </a:rPr>
                            <a:t>SIDIS</a:t>
                          </a:r>
                        </a:p>
                      </a:txBody>
                      <a:tcPr/>
                    </a:tc>
                    <a:extLst>
                      <a:ext uri="{0D108BD9-81ED-4DB2-BD59-A6C34878D82A}">
                        <a16:rowId xmlns:a16="http://schemas.microsoft.com/office/drawing/2014/main" val="2532472967"/>
                      </a:ext>
                    </a:extLst>
                  </a:tr>
                  <a:tr h="287456">
                    <a:tc>
                      <a:txBody>
                        <a:bodyPr/>
                        <a:lstStyle/>
                        <a:p>
                          <a:r>
                            <a:rPr lang="en-US" sz="1200" dirty="0">
                              <a:latin typeface="+mn-lt"/>
                            </a:rPr>
                            <a:t>Dan Carman/Lucilla Lanza</a:t>
                          </a:r>
                        </a:p>
                      </a:txBody>
                      <a:tcPr/>
                    </a:tc>
                    <a:tc>
                      <a:txBody>
                        <a:bodyPr/>
                        <a:lstStyle/>
                        <a:p>
                          <a14:m>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𝑒𝑝</m:t>
                                  </m:r>
                                  <m:r>
                                    <a:rPr lang="en-US" sz="1200" b="0" i="1" smtClean="0">
                                      <a:latin typeface="Cambria Math" panose="02040503050406030204" pitchFamily="18" charset="0"/>
                                      <a:ea typeface="Cambria Math" panose="02040503050406030204" pitchFamily="18" charset="0"/>
                                    </a:rPr>
                                    <m:t>→</m:t>
                                  </m:r>
                                  <m:r>
                                    <a:rPr lang="en-US" sz="1200" b="0" i="1" smtClean="0">
                                      <a:latin typeface="Cambria Math" panose="02040503050406030204" pitchFamily="18" charset="0"/>
                                      <a:ea typeface="Cambria Math" panose="02040503050406030204" pitchFamily="18" charset="0"/>
                                    </a:rPr>
                                    <m:t>𝑒</m:t>
                                  </m:r>
                                  <m:r>
                                    <a:rPr lang="en-US" sz="1200" b="0" i="1" smtClean="0">
                                      <a:latin typeface="Cambria Math" panose="02040503050406030204" pitchFamily="18" charset="0"/>
                                      <a:ea typeface="Cambria Math" panose="02040503050406030204" pitchFamily="18" charset="0"/>
                                    </a:rPr>
                                    <m:t>′</m:t>
                                  </m:r>
                                  <m:r>
                                    <a:rPr lang="en-US" sz="1200" b="0" i="1" smtClean="0">
                                      <a:latin typeface="Cambria Math" panose="02040503050406030204" pitchFamily="18" charset="0"/>
                                    </a:rPr>
                                    <m:t>𝐾</m:t>
                                  </m:r>
                                </m:e>
                                <m:sup>
                                  <m:r>
                                    <a:rPr lang="en-US" sz="1200" b="0" i="1" smtClean="0">
                                      <a:latin typeface="Cambria Math" panose="02040503050406030204" pitchFamily="18" charset="0"/>
                                    </a:rPr>
                                    <m:t>+</m:t>
                                  </m:r>
                                </m:sup>
                              </m:sSup>
                              <m:r>
                                <a:rPr lang="en-US" sz="1200" b="0" i="1" smtClean="0">
                                  <a:latin typeface="Cambria Math" panose="02040503050406030204" pitchFamily="18" charset="0"/>
                                </a:rPr>
                                <m:t>𝑌</m:t>
                              </m:r>
                              <m:r>
                                <a:rPr lang="en-US" sz="1200" b="0" i="1" smtClean="0">
                                  <a:latin typeface="Cambria Math" panose="02040503050406030204" pitchFamily="18" charset="0"/>
                                </a:rPr>
                                <m:t>           [</m:t>
                              </m:r>
                              <m:r>
                                <m:rPr>
                                  <m:sty m:val="p"/>
                                </m:rPr>
                                <a:rPr lang="el-GR" sz="1200" b="0" i="1" smtClean="0">
                                  <a:latin typeface="Cambria Math" panose="02040503050406030204" pitchFamily="18" charset="0"/>
                                  <a:ea typeface="Cambria Math" panose="02040503050406030204" pitchFamily="18" charset="0"/>
                                </a:rPr>
                                <m:t>Λ</m:t>
                              </m:r>
                              <m:d>
                                <m:dPr>
                                  <m:ctrlPr>
                                    <a:rPr lang="en-US" sz="1200" b="0" i="1" smtClean="0">
                                      <a:latin typeface="Cambria Math" panose="02040503050406030204" pitchFamily="18" charset="0"/>
                                      <a:ea typeface="Cambria Math" panose="02040503050406030204" pitchFamily="18" charset="0"/>
                                    </a:rPr>
                                  </m:ctrlPr>
                                </m:dPr>
                                <m:e>
                                  <m:r>
                                    <a:rPr lang="en-US" sz="1200" b="0" i="1" smtClean="0">
                                      <a:latin typeface="Cambria Math" panose="02040503050406030204" pitchFamily="18" charset="0"/>
                                      <a:ea typeface="Cambria Math" panose="02040503050406030204" pitchFamily="18" charset="0"/>
                                    </a:rPr>
                                    <m:t>1116</m:t>
                                  </m:r>
                                </m:e>
                              </m:d>
                              <m:r>
                                <a:rPr lang="en-US" sz="1200" b="0" i="1" smtClean="0">
                                  <a:latin typeface="Cambria Math" panose="02040503050406030204" pitchFamily="18" charset="0"/>
                                  <a:ea typeface="Cambria Math" panose="02040503050406030204" pitchFamily="18" charset="0"/>
                                </a:rPr>
                                <m:t>, </m:t>
                              </m:r>
                              <m:r>
                                <m:rPr>
                                  <m:sty m:val="p"/>
                                </m:rPr>
                                <a:rPr lang="el-GR" sz="1200" b="0" i="1" smtClean="0">
                                  <a:latin typeface="Cambria Math" panose="02040503050406030204" pitchFamily="18" charset="0"/>
                                  <a:ea typeface="Cambria Math" panose="02040503050406030204" pitchFamily="18" charset="0"/>
                                </a:rPr>
                                <m:t>Σ</m:t>
                              </m:r>
                              <m:d>
                                <m:dPr>
                                  <m:ctrlPr>
                                    <a:rPr lang="en-US" sz="1200" b="0" i="1" smtClean="0">
                                      <a:latin typeface="Cambria Math" panose="02040503050406030204" pitchFamily="18" charset="0"/>
                                      <a:ea typeface="Cambria Math" panose="02040503050406030204" pitchFamily="18" charset="0"/>
                                    </a:rPr>
                                  </m:ctrlPr>
                                </m:dPr>
                                <m:e>
                                  <m:r>
                                    <a:rPr lang="en-US" sz="1200" b="0" i="1" smtClean="0">
                                      <a:latin typeface="Cambria Math" panose="02040503050406030204" pitchFamily="18" charset="0"/>
                                      <a:ea typeface="Cambria Math" panose="02040503050406030204" pitchFamily="18" charset="0"/>
                                    </a:rPr>
                                    <m:t>1193</m:t>
                                  </m:r>
                                </m:e>
                              </m:d>
                            </m:oMath>
                          </a14:m>
                          <a:r>
                            <a:rPr lang="en-US" sz="1200" dirty="0">
                              <a:latin typeface="+mn-lt"/>
                            </a:rPr>
                            <a:t>]</a:t>
                          </a:r>
                        </a:p>
                      </a:txBody>
                      <a:tcPr/>
                    </a:tc>
                    <a:extLst>
                      <a:ext uri="{0D108BD9-81ED-4DB2-BD59-A6C34878D82A}">
                        <a16:rowId xmlns:a16="http://schemas.microsoft.com/office/drawing/2014/main" val="3420970834"/>
                      </a:ext>
                    </a:extLst>
                  </a:tr>
                  <a:tr h="288032">
                    <a:tc>
                      <a:txBody>
                        <a:bodyPr/>
                        <a:lstStyle/>
                        <a:p>
                          <a:r>
                            <a:rPr lang="en-US" sz="1200" dirty="0">
                              <a:latin typeface="+mn-lt"/>
                            </a:rPr>
                            <a:t>Krishna Neupane/Bhawani Singh</a:t>
                          </a:r>
                        </a:p>
                      </a:txBody>
                      <a:tcPr/>
                    </a:tc>
                    <a:tc>
                      <a:txBody>
                        <a:bodyPr/>
                        <a:lstStyle/>
                        <a:p>
                          <a:r>
                            <a:rPr lang="en-US" sz="1200" dirty="0">
                              <a:latin typeface="+mn-lt"/>
                            </a:rPr>
                            <a:t>DV </a:t>
                          </a:r>
                          <a14:m>
                            <m:oMath xmlns:m="http://schemas.openxmlformats.org/officeDocument/2006/math">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ea typeface="Cambria Math" panose="02040503050406030204" pitchFamily="18" charset="0"/>
                                    </a:rPr>
                                    <m:t>𝐾</m:t>
                                  </m:r>
                                </m:e>
                                <m:sup>
                                  <m:r>
                                    <a:rPr lang="en-US" sz="1200" b="0" i="1" smtClean="0">
                                      <a:latin typeface="Cambria Math" panose="02040503050406030204" pitchFamily="18" charset="0"/>
                                      <a:ea typeface="Cambria Math" panose="02040503050406030204" pitchFamily="18" charset="0"/>
                                    </a:rPr>
                                    <m:t>+</m:t>
                                  </m:r>
                                </m:sup>
                              </m:sSup>
                              <m:sSup>
                                <m:sSupPr>
                                  <m:ctrlPr>
                                    <a:rPr lang="en-US" sz="1200" b="0" i="1" smtClean="0">
                                      <a:latin typeface="Cambria Math" panose="02040503050406030204" pitchFamily="18" charset="0"/>
                                    </a:rPr>
                                  </m:ctrlPr>
                                </m:sSupPr>
                                <m:e>
                                  <m:r>
                                    <a:rPr lang="en-US" sz="1200" b="0" i="1" smtClean="0">
                                      <a:latin typeface="Cambria Math" panose="02040503050406030204" pitchFamily="18" charset="0"/>
                                    </a:rPr>
                                    <m:t>𝐾</m:t>
                                  </m:r>
                                </m:e>
                                <m:sup>
                                  <m:r>
                                    <a:rPr lang="en-US" sz="1200" b="0" i="1" smtClean="0">
                                      <a:latin typeface="Cambria Math" panose="02040503050406030204" pitchFamily="18" charset="0"/>
                                    </a:rPr>
                                    <m:t>−</m:t>
                                  </m:r>
                                </m:sup>
                              </m:sSup>
                              <m:r>
                                <m:rPr>
                                  <m:sty m:val="p"/>
                                </m:rPr>
                                <a:rPr lang="en-US" sz="1200" b="0" i="0" smtClean="0">
                                  <a:latin typeface="Cambria Math" panose="02040503050406030204" pitchFamily="18" charset="0"/>
                                  <a:ea typeface="Cambria Math" panose="02040503050406030204" pitchFamily="18" charset="0"/>
                                </a:rPr>
                                <m:t>p</m:t>
                              </m:r>
                            </m:oMath>
                          </a14:m>
                          <a:endParaRPr lang="en-US" sz="1200" dirty="0">
                            <a:latin typeface="+mn-lt"/>
                          </a:endParaRPr>
                        </a:p>
                      </a:txBody>
                      <a:tcPr/>
                    </a:tc>
                    <a:extLst>
                      <a:ext uri="{0D108BD9-81ED-4DB2-BD59-A6C34878D82A}">
                        <a16:rowId xmlns:a16="http://schemas.microsoft.com/office/drawing/2014/main" val="2661871776"/>
                      </a:ext>
                    </a:extLst>
                  </a:tr>
                </a:tbl>
              </a:graphicData>
            </a:graphic>
          </p:graphicFrame>
        </mc:Choice>
        <mc:Fallback xmlns="">
          <p:graphicFrame>
            <p:nvGraphicFramePr>
              <p:cNvPr id="11" name="Tabella 10">
                <a:extLst>
                  <a:ext uri="{FF2B5EF4-FFF2-40B4-BE49-F238E27FC236}">
                    <a16:creationId xmlns:a16="http://schemas.microsoft.com/office/drawing/2014/main" id="{C69D627B-2FAD-2EF4-84EF-ADEC0F564760}"/>
                  </a:ext>
                </a:extLst>
              </p:cNvPr>
              <p:cNvGraphicFramePr>
                <a:graphicFrameLocks noGrp="1"/>
              </p:cNvGraphicFramePr>
              <p:nvPr>
                <p:extLst>
                  <p:ext uri="{D42A27DB-BD31-4B8C-83A1-F6EECF244321}">
                    <p14:modId xmlns:p14="http://schemas.microsoft.com/office/powerpoint/2010/main" val="4087955780"/>
                  </p:ext>
                </p:extLst>
              </p:nvPr>
            </p:nvGraphicFramePr>
            <p:xfrm>
              <a:off x="997605" y="652156"/>
              <a:ext cx="6683002" cy="3724959"/>
            </p:xfrm>
            <a:graphic>
              <a:graphicData uri="http://schemas.openxmlformats.org/drawingml/2006/table">
                <a:tbl>
                  <a:tblPr firstRow="1" bandRow="1">
                    <a:tableStyleId>{5C22544A-7EE6-4342-B048-85BDC9FD1C3A}</a:tableStyleId>
                  </a:tblPr>
                  <a:tblGrid>
                    <a:gridCol w="2650554">
                      <a:extLst>
                        <a:ext uri="{9D8B030D-6E8A-4147-A177-3AD203B41FA5}">
                          <a16:colId xmlns:a16="http://schemas.microsoft.com/office/drawing/2014/main" val="2392986677"/>
                        </a:ext>
                      </a:extLst>
                    </a:gridCol>
                    <a:gridCol w="4032448">
                      <a:extLst>
                        <a:ext uri="{9D8B030D-6E8A-4147-A177-3AD203B41FA5}">
                          <a16:colId xmlns:a16="http://schemas.microsoft.com/office/drawing/2014/main" val="3673229779"/>
                        </a:ext>
                      </a:extLst>
                    </a:gridCol>
                  </a:tblGrid>
                  <a:tr h="274320">
                    <a:tc>
                      <a:txBody>
                        <a:bodyPr/>
                        <a:lstStyle/>
                        <a:p>
                          <a:r>
                            <a:rPr lang="en-US" sz="1200" dirty="0">
                              <a:solidFill>
                                <a:srgbClr val="0070C0"/>
                              </a:solidFill>
                              <a:latin typeface="+mn-lt"/>
                            </a:rPr>
                            <a:t>Student</a:t>
                          </a:r>
                          <a:r>
                            <a:rPr lang="en-US" sz="1200" dirty="0">
                              <a:solidFill>
                                <a:srgbClr val="C00000"/>
                              </a:solidFill>
                              <a:latin typeface="+mn-lt"/>
                            </a:rPr>
                            <a:t>/</a:t>
                          </a:r>
                          <a:r>
                            <a:rPr lang="en-US" sz="1200" dirty="0">
                              <a:solidFill>
                                <a:schemeClr val="tx1"/>
                              </a:solidFill>
                              <a:latin typeface="+mn-lt"/>
                            </a:rPr>
                            <a:t>Scientist</a:t>
                          </a:r>
                        </a:p>
                      </a:txBody>
                      <a:tcPr/>
                    </a:tc>
                    <a:tc>
                      <a:txBody>
                        <a:bodyPr/>
                        <a:lstStyle/>
                        <a:p>
                          <a:r>
                            <a:rPr lang="en-US" sz="1200" dirty="0">
                              <a:solidFill>
                                <a:srgbClr val="C00000"/>
                              </a:solidFill>
                              <a:latin typeface="+mn-lt"/>
                            </a:rPr>
                            <a:t>Topic</a:t>
                          </a:r>
                        </a:p>
                      </a:txBody>
                      <a:tcPr/>
                    </a:tc>
                    <a:extLst>
                      <a:ext uri="{0D108BD9-81ED-4DB2-BD59-A6C34878D82A}">
                        <a16:rowId xmlns:a16="http://schemas.microsoft.com/office/drawing/2014/main" val="3259743865"/>
                      </a:ext>
                    </a:extLst>
                  </a:tr>
                  <a:tr h="282863">
                    <a:tc>
                      <a:txBody>
                        <a:bodyPr/>
                        <a:lstStyle/>
                        <a:p>
                          <a:r>
                            <a:rPr lang="en-US" sz="1200" dirty="0">
                              <a:solidFill>
                                <a:srgbClr val="0070C0"/>
                              </a:solidFill>
                              <a:latin typeface="+mn-lt"/>
                            </a:rPr>
                            <a:t>Chiara Ammendola - Roma</a:t>
                          </a:r>
                        </a:p>
                      </a:txBody>
                      <a:tcPr/>
                    </a:tc>
                    <a:tc>
                      <a:txBody>
                        <a:bodyPr/>
                        <a:lstStyle/>
                        <a:p>
                          <a:endParaRPr lang="it-IT"/>
                        </a:p>
                      </a:txBody>
                      <a:tcPr>
                        <a:blipFill>
                          <a:blip r:embed="rId3"/>
                          <a:stretch>
                            <a:fillRect l="-66038" t="-104545" r="-943" b="-1150000"/>
                          </a:stretch>
                        </a:blipFill>
                      </a:tcPr>
                    </a:tc>
                    <a:extLst>
                      <a:ext uri="{0D108BD9-81ED-4DB2-BD59-A6C34878D82A}">
                        <a16:rowId xmlns:a16="http://schemas.microsoft.com/office/drawing/2014/main" val="1457759430"/>
                      </a:ext>
                    </a:extLst>
                  </a:tr>
                  <a:tr h="288032">
                    <a:tc>
                      <a:txBody>
                        <a:bodyPr/>
                        <a:lstStyle/>
                        <a:p>
                          <a:r>
                            <a:rPr lang="en-US" sz="1200" dirty="0">
                              <a:solidFill>
                                <a:srgbClr val="0070C0"/>
                              </a:solidFill>
                              <a:latin typeface="+mn-lt"/>
                            </a:rPr>
                            <a:t>Joshua Artem Tan - JLAB/ </a:t>
                          </a:r>
                          <a:r>
                            <a:rPr lang="en-US" sz="1200" dirty="0" err="1">
                              <a:latin typeface="+mn-lt"/>
                            </a:rPr>
                            <a:t>Sangbaek</a:t>
                          </a:r>
                          <a:r>
                            <a:rPr lang="en-US" sz="1200" dirty="0">
                              <a:latin typeface="+mn-lt"/>
                            </a:rPr>
                            <a:t> Lee</a:t>
                          </a:r>
                          <a:endParaRPr lang="en-US" sz="1200" dirty="0">
                            <a:solidFill>
                              <a:srgbClr val="0070C0"/>
                            </a:solidFill>
                            <a:latin typeface="+mn-lt"/>
                          </a:endParaRPr>
                        </a:p>
                      </a:txBody>
                      <a:tcPr/>
                    </a:tc>
                    <a:tc>
                      <a:txBody>
                        <a:bodyPr/>
                        <a:lstStyle/>
                        <a:p>
                          <a:pPr marL="0" marR="0" lvl="0" indent="0" algn="l" defTabSz="330477" rtl="0" eaLnBrk="1" fontAlgn="auto" latinLnBrk="0" hangingPunct="1">
                            <a:lnSpc>
                              <a:spcPct val="100000"/>
                            </a:lnSpc>
                            <a:spcBef>
                              <a:spcPts val="0"/>
                            </a:spcBef>
                            <a:spcAft>
                              <a:spcPts val="0"/>
                            </a:spcAft>
                            <a:buClrTx/>
                            <a:buSzTx/>
                            <a:buFontTx/>
                            <a:buNone/>
                            <a:tabLst/>
                            <a:defRPr/>
                          </a:pPr>
                          <a:r>
                            <a:rPr lang="en-US" sz="1200" dirty="0">
                              <a:solidFill>
                                <a:srgbClr val="0070C0"/>
                              </a:solidFill>
                              <a:latin typeface="+mn-lt"/>
                            </a:rPr>
                            <a:t>DVCS Beam Spin Asymmetry</a:t>
                          </a:r>
                          <a:endParaRPr lang="en-US" sz="1200" dirty="0">
                            <a:latin typeface="+mn-lt"/>
                          </a:endParaRPr>
                        </a:p>
                      </a:txBody>
                      <a:tcPr/>
                    </a:tc>
                    <a:extLst>
                      <a:ext uri="{0D108BD9-81ED-4DB2-BD59-A6C34878D82A}">
                        <a16:rowId xmlns:a16="http://schemas.microsoft.com/office/drawing/2014/main" val="2337167464"/>
                      </a:ext>
                    </a:extLst>
                  </a:tr>
                  <a:tr h="288032">
                    <a:tc>
                      <a:txBody>
                        <a:bodyPr/>
                        <a:lstStyle/>
                        <a:p>
                          <a:r>
                            <a:rPr lang="en-US" sz="1200" dirty="0">
                              <a:solidFill>
                                <a:srgbClr val="0070C0"/>
                              </a:solidFill>
                              <a:latin typeface="+mn-lt"/>
                            </a:rPr>
                            <a:t>Story Frantzen - MIT</a:t>
                          </a:r>
                        </a:p>
                      </a:txBody>
                      <a:tcPr/>
                    </a:tc>
                    <a:tc>
                      <a:txBody>
                        <a:bodyPr/>
                        <a:lstStyle/>
                        <a:p>
                          <a:endParaRPr lang="it-IT"/>
                        </a:p>
                      </a:txBody>
                      <a:tcPr>
                        <a:blipFill>
                          <a:blip r:embed="rId3"/>
                          <a:stretch>
                            <a:fillRect l="-66038" t="-309091" r="-943" b="-945455"/>
                          </a:stretch>
                        </a:blipFill>
                      </a:tcPr>
                    </a:tc>
                    <a:extLst>
                      <a:ext uri="{0D108BD9-81ED-4DB2-BD59-A6C34878D82A}">
                        <a16:rowId xmlns:a16="http://schemas.microsoft.com/office/drawing/2014/main" val="247432399"/>
                      </a:ext>
                    </a:extLst>
                  </a:tr>
                  <a:tr h="288032">
                    <a:tc>
                      <a:txBody>
                        <a:bodyPr/>
                        <a:lstStyle/>
                        <a:p>
                          <a:r>
                            <a:rPr lang="en-US" sz="1200" dirty="0">
                              <a:solidFill>
                                <a:srgbClr val="0070C0"/>
                              </a:solidFill>
                              <a:latin typeface="+mn-lt"/>
                            </a:rPr>
                            <a:t>Bianca Gualtieri - FIU</a:t>
                          </a:r>
                        </a:p>
                      </a:txBody>
                      <a:tcPr/>
                    </a:tc>
                    <a:tc>
                      <a:txBody>
                        <a:bodyPr/>
                        <a:lstStyle/>
                        <a:p>
                          <a:endParaRPr lang="it-IT"/>
                        </a:p>
                      </a:txBody>
                      <a:tcPr>
                        <a:blipFill>
                          <a:blip r:embed="rId3"/>
                          <a:stretch>
                            <a:fillRect l="-66038" t="-391304" r="-943" b="-804348"/>
                          </a:stretch>
                        </a:blipFill>
                      </a:tcPr>
                    </a:tc>
                    <a:extLst>
                      <a:ext uri="{0D108BD9-81ED-4DB2-BD59-A6C34878D82A}">
                        <a16:rowId xmlns:a16="http://schemas.microsoft.com/office/drawing/2014/main" val="26325359"/>
                      </a:ext>
                    </a:extLst>
                  </a:tr>
                  <a:tr h="288032">
                    <a:tc>
                      <a:txBody>
                        <a:bodyPr/>
                        <a:lstStyle/>
                        <a:p>
                          <a:r>
                            <a:rPr lang="en-US" sz="1200" dirty="0">
                              <a:solidFill>
                                <a:srgbClr val="0070C0"/>
                              </a:solidFill>
                              <a:latin typeface="+mn-lt"/>
                            </a:rPr>
                            <a:t>Tatsuhiro </a:t>
                          </a:r>
                          <a:r>
                            <a:rPr lang="en-US" sz="1200" dirty="0" err="1">
                              <a:solidFill>
                                <a:srgbClr val="0070C0"/>
                              </a:solidFill>
                              <a:latin typeface="+mn-lt"/>
                            </a:rPr>
                            <a:t>Ishige</a:t>
                          </a:r>
                          <a:endParaRPr lang="en-US" sz="1200" dirty="0">
                            <a:solidFill>
                              <a:srgbClr val="0070C0"/>
                            </a:solidFill>
                            <a:latin typeface="+mn-lt"/>
                          </a:endParaRPr>
                        </a:p>
                      </a:txBody>
                      <a:tcPr/>
                    </a:tc>
                    <a:tc>
                      <a:txBody>
                        <a:bodyPr/>
                        <a:lstStyle/>
                        <a:p>
                          <a:endParaRPr lang="it-IT"/>
                        </a:p>
                      </a:txBody>
                      <a:tcPr>
                        <a:blipFill>
                          <a:blip r:embed="rId3"/>
                          <a:stretch>
                            <a:fillRect l="-66038" t="-491304" r="-943" b="-704348"/>
                          </a:stretch>
                        </a:blipFill>
                      </a:tcPr>
                    </a:tc>
                    <a:extLst>
                      <a:ext uri="{0D108BD9-81ED-4DB2-BD59-A6C34878D82A}">
                        <a16:rowId xmlns:a16="http://schemas.microsoft.com/office/drawing/2014/main" val="908106978"/>
                      </a:ext>
                    </a:extLst>
                  </a:tr>
                  <a:tr h="288032">
                    <a:tc>
                      <a:txBody>
                        <a:bodyPr/>
                        <a:lstStyle/>
                        <a:p>
                          <a:r>
                            <a:rPr lang="en-US" sz="1200" dirty="0">
                              <a:solidFill>
                                <a:srgbClr val="0070C0"/>
                              </a:solidFill>
                              <a:latin typeface="+mn-lt"/>
                            </a:rPr>
                            <a:t>Maggie Kerr</a:t>
                          </a:r>
                        </a:p>
                      </a:txBody>
                      <a:tcPr/>
                    </a:tc>
                    <a:tc>
                      <a:txBody>
                        <a:bodyPr/>
                        <a:lstStyle/>
                        <a:p>
                          <a:r>
                            <a:rPr lang="en-US" sz="1200" dirty="0">
                              <a:solidFill>
                                <a:srgbClr val="0070C0"/>
                              </a:solidFill>
                              <a:latin typeface="+mn-lt"/>
                            </a:rPr>
                            <a:t>TCS</a:t>
                          </a:r>
                        </a:p>
                      </a:txBody>
                      <a:tcPr/>
                    </a:tc>
                    <a:extLst>
                      <a:ext uri="{0D108BD9-81ED-4DB2-BD59-A6C34878D82A}">
                        <a16:rowId xmlns:a16="http://schemas.microsoft.com/office/drawing/2014/main" val="2251818633"/>
                      </a:ext>
                    </a:extLst>
                  </a:tr>
                  <a:tr h="288032">
                    <a:tc>
                      <a:txBody>
                        <a:bodyPr/>
                        <a:lstStyle/>
                        <a:p>
                          <a:r>
                            <a:rPr lang="en-US" sz="1200" dirty="0">
                              <a:solidFill>
                                <a:srgbClr val="0070C0"/>
                              </a:solidFill>
                              <a:latin typeface="+mn-lt"/>
                            </a:rPr>
                            <a:t>Anastasya Pavlova – MSU</a:t>
                          </a:r>
                        </a:p>
                      </a:txBody>
                      <a:tcPr/>
                    </a:tc>
                    <a:tc>
                      <a:txBody>
                        <a:bodyPr/>
                        <a:lstStyle/>
                        <a:p>
                          <a:endParaRPr lang="it-IT"/>
                        </a:p>
                      </a:txBody>
                      <a:tcPr>
                        <a:blipFill>
                          <a:blip r:embed="rId3"/>
                          <a:stretch>
                            <a:fillRect l="-66038" t="-722727" r="-943" b="-531818"/>
                          </a:stretch>
                        </a:blipFill>
                      </a:tcPr>
                    </a:tc>
                    <a:extLst>
                      <a:ext uri="{0D108BD9-81ED-4DB2-BD59-A6C34878D82A}">
                        <a16:rowId xmlns:a16="http://schemas.microsoft.com/office/drawing/2014/main" val="4216973843"/>
                      </a:ext>
                    </a:extLst>
                  </a:tr>
                  <a:tr h="288032">
                    <a:tc>
                      <a:txBody>
                        <a:bodyPr/>
                        <a:lstStyle/>
                        <a:p>
                          <a:r>
                            <a:rPr lang="it-IT" sz="1200" dirty="0">
                              <a:solidFill>
                                <a:srgbClr val="0070C0"/>
                              </a:solidFill>
                              <a:latin typeface="+mn-lt"/>
                            </a:rPr>
                            <a:t>Stepan Savkin </a:t>
                          </a:r>
                          <a:r>
                            <a:rPr lang="en-US" sz="1200" dirty="0">
                              <a:solidFill>
                                <a:srgbClr val="0070C0"/>
                              </a:solidFill>
                              <a:latin typeface="+mn-lt"/>
                            </a:rPr>
                            <a:t>– MSU</a:t>
                          </a:r>
                        </a:p>
                      </a:txBody>
                      <a:tcPr/>
                    </a:tc>
                    <a:tc>
                      <a:txBody>
                        <a:bodyPr/>
                        <a:lstStyle/>
                        <a:p>
                          <a:endParaRPr lang="it-IT"/>
                        </a:p>
                      </a:txBody>
                      <a:tcPr>
                        <a:blipFill>
                          <a:blip r:embed="rId3"/>
                          <a:stretch>
                            <a:fillRect l="-66038" t="-786957" r="-943" b="-408696"/>
                          </a:stretch>
                        </a:blipFill>
                      </a:tcPr>
                    </a:tc>
                    <a:extLst>
                      <a:ext uri="{0D108BD9-81ED-4DB2-BD59-A6C34878D82A}">
                        <a16:rowId xmlns:a16="http://schemas.microsoft.com/office/drawing/2014/main" val="3507666247"/>
                      </a:ext>
                    </a:extLst>
                  </a:tr>
                  <a:tr h="288032">
                    <a:tc>
                      <a:txBody>
                        <a:bodyPr/>
                        <a:lstStyle/>
                        <a:p>
                          <a:r>
                            <a:rPr lang="en-US" sz="1200" dirty="0" err="1">
                              <a:solidFill>
                                <a:srgbClr val="0070C0"/>
                              </a:solidFill>
                              <a:latin typeface="+mn-lt"/>
                            </a:rPr>
                            <a:t>Yijie</a:t>
                          </a:r>
                          <a:r>
                            <a:rPr lang="en-US" sz="1200" dirty="0">
                              <a:solidFill>
                                <a:srgbClr val="0070C0"/>
                              </a:solidFill>
                              <a:latin typeface="+mn-lt"/>
                            </a:rPr>
                            <a:t> Wang - MIT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dirty="0">
                              <a:solidFill>
                                <a:srgbClr val="0070C0"/>
                              </a:solidFill>
                              <a:latin typeface="+mn-lt"/>
                            </a:rPr>
                            <a:t>DVCS Cross Section and Elastic Scattering </a:t>
                          </a:r>
                          <a:r>
                            <a:rPr lang="en-US" sz="1200" dirty="0" err="1">
                              <a:solidFill>
                                <a:srgbClr val="0070C0"/>
                              </a:solidFill>
                              <a:latin typeface="+mn-lt"/>
                            </a:rPr>
                            <a:t>xsec</a:t>
                          </a:r>
                          <a:endParaRPr lang="en-US" sz="1200" dirty="0">
                            <a:solidFill>
                              <a:srgbClr val="0070C0"/>
                            </a:solidFill>
                            <a:latin typeface="+mn-lt"/>
                          </a:endParaRPr>
                        </a:p>
                      </a:txBody>
                      <a:tcPr/>
                    </a:tc>
                    <a:extLst>
                      <a:ext uri="{0D108BD9-81ED-4DB2-BD59-A6C34878D82A}">
                        <a16:rowId xmlns:a16="http://schemas.microsoft.com/office/drawing/2014/main" val="3373897070"/>
                      </a:ext>
                    </a:extLst>
                  </a:tr>
                  <a:tr h="288032">
                    <a:tc>
                      <a:txBody>
                        <a:bodyPr/>
                        <a:lstStyle/>
                        <a:p>
                          <a:r>
                            <a:rPr lang="en-US" sz="1200" dirty="0">
                              <a:latin typeface="+mn-lt"/>
                            </a:rPr>
                            <a:t>Harut Avagyan</a:t>
                          </a:r>
                        </a:p>
                      </a:txBody>
                      <a:tcPr/>
                    </a:tc>
                    <a:tc>
                      <a:txBody>
                        <a:bodyPr/>
                        <a:lstStyle/>
                        <a:p>
                          <a:r>
                            <a:rPr lang="en-US" sz="1200" dirty="0">
                              <a:latin typeface="+mn-lt"/>
                            </a:rPr>
                            <a:t>SIDIS</a:t>
                          </a:r>
                        </a:p>
                      </a:txBody>
                      <a:tcPr/>
                    </a:tc>
                    <a:extLst>
                      <a:ext uri="{0D108BD9-81ED-4DB2-BD59-A6C34878D82A}">
                        <a16:rowId xmlns:a16="http://schemas.microsoft.com/office/drawing/2014/main" val="2532472967"/>
                      </a:ext>
                    </a:extLst>
                  </a:tr>
                  <a:tr h="287456">
                    <a:tc>
                      <a:txBody>
                        <a:bodyPr/>
                        <a:lstStyle/>
                        <a:p>
                          <a:r>
                            <a:rPr lang="en-US" sz="1200" dirty="0">
                              <a:latin typeface="+mn-lt"/>
                            </a:rPr>
                            <a:t>Dan Carman/Lucilla Lanza</a:t>
                          </a:r>
                        </a:p>
                      </a:txBody>
                      <a:tcPr/>
                    </a:tc>
                    <a:tc>
                      <a:txBody>
                        <a:bodyPr/>
                        <a:lstStyle/>
                        <a:p>
                          <a:endParaRPr lang="it-IT"/>
                        </a:p>
                      </a:txBody>
                      <a:tcPr>
                        <a:blipFill>
                          <a:blip r:embed="rId3"/>
                          <a:stretch>
                            <a:fillRect l="-66038" t="-1136364" r="-943" b="-118182"/>
                          </a:stretch>
                        </a:blipFill>
                      </a:tcPr>
                    </a:tc>
                    <a:extLst>
                      <a:ext uri="{0D108BD9-81ED-4DB2-BD59-A6C34878D82A}">
                        <a16:rowId xmlns:a16="http://schemas.microsoft.com/office/drawing/2014/main" val="3420970834"/>
                      </a:ext>
                    </a:extLst>
                  </a:tr>
                  <a:tr h="288032">
                    <a:tc>
                      <a:txBody>
                        <a:bodyPr/>
                        <a:lstStyle/>
                        <a:p>
                          <a:r>
                            <a:rPr lang="en-US" sz="1200" dirty="0">
                              <a:latin typeface="+mn-lt"/>
                            </a:rPr>
                            <a:t>Krishna Neupane/Bhawani Singh</a:t>
                          </a:r>
                        </a:p>
                      </a:txBody>
                      <a:tcPr/>
                    </a:tc>
                    <a:tc>
                      <a:txBody>
                        <a:bodyPr/>
                        <a:lstStyle/>
                        <a:p>
                          <a:endParaRPr lang="it-IT"/>
                        </a:p>
                      </a:txBody>
                      <a:tcPr>
                        <a:blipFill>
                          <a:blip r:embed="rId3"/>
                          <a:stretch>
                            <a:fillRect l="-66038" t="-1182609" r="-943" b="-13043"/>
                          </a:stretch>
                        </a:blipFill>
                      </a:tcPr>
                    </a:tc>
                    <a:extLst>
                      <a:ext uri="{0D108BD9-81ED-4DB2-BD59-A6C34878D82A}">
                        <a16:rowId xmlns:a16="http://schemas.microsoft.com/office/drawing/2014/main" val="2661871776"/>
                      </a:ext>
                    </a:extLst>
                  </a:tr>
                </a:tbl>
              </a:graphicData>
            </a:graphic>
          </p:graphicFrame>
        </mc:Fallback>
      </mc:AlternateContent>
      <p:sp>
        <p:nvSpPr>
          <p:cNvPr id="2" name="CasellaDiTesto 1">
            <a:extLst>
              <a:ext uri="{FF2B5EF4-FFF2-40B4-BE49-F238E27FC236}">
                <a16:creationId xmlns:a16="http://schemas.microsoft.com/office/drawing/2014/main" id="{7A720A2E-EBE5-2F1B-CF40-C8F41B05D46E}"/>
              </a:ext>
            </a:extLst>
          </p:cNvPr>
          <p:cNvSpPr txBox="1"/>
          <p:nvPr/>
        </p:nvSpPr>
        <p:spPr>
          <a:xfrm>
            <a:off x="-53283" y="4378775"/>
            <a:ext cx="8784777" cy="338554"/>
          </a:xfrm>
          <a:prstGeom prst="rect">
            <a:avLst/>
          </a:prstGeom>
          <a:noFill/>
        </p:spPr>
        <p:txBody>
          <a:bodyPr wrap="none" rtlCol="0">
            <a:spAutoFit/>
          </a:bodyPr>
          <a:lstStyle/>
          <a:p>
            <a:r>
              <a:rPr lang="en-US" sz="1600" dirty="0">
                <a:solidFill>
                  <a:srgbClr val="C00000"/>
                </a:solidFill>
                <a:latin typeface="+mn-lt"/>
              </a:rPr>
              <a:t>Most analyses profit from the availability of data at 6.5, 8.5 and 10.5 GeV combining RGK and RGA data </a:t>
            </a:r>
          </a:p>
        </p:txBody>
      </p:sp>
      <p:sp>
        <p:nvSpPr>
          <p:cNvPr id="3" name="Segnaposto piè di pagina 2">
            <a:extLst>
              <a:ext uri="{FF2B5EF4-FFF2-40B4-BE49-F238E27FC236}">
                <a16:creationId xmlns:a16="http://schemas.microsoft.com/office/drawing/2014/main" id="{196B99AF-103A-D4D6-0C80-84098D85C538}"/>
              </a:ext>
            </a:extLst>
          </p:cNvPr>
          <p:cNvSpPr>
            <a:spLocks noGrp="1"/>
          </p:cNvSpPr>
          <p:nvPr>
            <p:ph type="ftr" sz="quarter" idx="3"/>
          </p:nvPr>
        </p:nvSpPr>
        <p:spPr bwMode="auto">
          <a:xfrm>
            <a:off x="1464425" y="4920639"/>
            <a:ext cx="5898050" cy="222861"/>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FAA26D3D-D897-4be2-8F04-BA451C77F1D7}">
              <ma14:placeholderFlag xmlns="" xmlns:ma14="http://schemas.microsoft.com/office/mac/drawingml/2011/main" val="1"/>
            </a:ext>
          </a:extLst>
        </p:spPr>
        <p:txBody>
          <a:bodyPr vert="horz" wrap="square" lIns="88963" tIns="44479" rIns="88963" bIns="44479" numCol="1" anchor="t" anchorCtr="0" compatLnSpc="1">
            <a:prstTxWarp prst="textNoShape">
              <a:avLst/>
            </a:prstTxWarp>
          </a:bodyPr>
          <a:lstStyle>
            <a:defPPr>
              <a:defRPr lang="en-US"/>
            </a:defPPr>
            <a:lvl1pPr algn="ctr" defTabSz="629974" rtl="0" eaLnBrk="0" fontAlgn="base" hangingPunct="0">
              <a:spcBef>
                <a:spcPct val="0"/>
              </a:spcBef>
              <a:spcAft>
                <a:spcPct val="0"/>
              </a:spcAft>
              <a:defRPr sz="638" kern="1200">
                <a:solidFill>
                  <a:srgbClr val="800000"/>
                </a:solidFill>
                <a:latin typeface="+mn-lt"/>
                <a:ea typeface="ＭＳ Ｐゴシック" charset="0"/>
                <a:cs typeface="ＭＳ Ｐゴシック" charset="0"/>
              </a:defRPr>
            </a:lvl1pPr>
            <a:lvl2pPr marL="377549" algn="l" rtl="0" eaLnBrk="0" fontAlgn="base" hangingPunct="0">
              <a:spcBef>
                <a:spcPct val="0"/>
              </a:spcBef>
              <a:spcAft>
                <a:spcPct val="0"/>
              </a:spcAft>
              <a:defRPr sz="1701" kern="1200">
                <a:solidFill>
                  <a:schemeClr val="tx1"/>
                </a:solidFill>
                <a:latin typeface="Baskerville Old Face" charset="0"/>
                <a:ea typeface="ＭＳ Ｐゴシック" charset="0"/>
                <a:cs typeface="ＭＳ Ｐゴシック" charset="0"/>
              </a:defRPr>
            </a:lvl2pPr>
            <a:lvl3pPr marL="755099" algn="l" rtl="0" eaLnBrk="0" fontAlgn="base" hangingPunct="0">
              <a:spcBef>
                <a:spcPct val="0"/>
              </a:spcBef>
              <a:spcAft>
                <a:spcPct val="0"/>
              </a:spcAft>
              <a:defRPr sz="1701" kern="1200">
                <a:solidFill>
                  <a:schemeClr val="tx1"/>
                </a:solidFill>
                <a:latin typeface="Baskerville Old Face" charset="0"/>
                <a:ea typeface="ＭＳ Ｐゴシック" charset="0"/>
                <a:cs typeface="ＭＳ Ｐゴシック" charset="0"/>
              </a:defRPr>
            </a:lvl3pPr>
            <a:lvl4pPr marL="1132648" algn="l" rtl="0" eaLnBrk="0" fontAlgn="base" hangingPunct="0">
              <a:spcBef>
                <a:spcPct val="0"/>
              </a:spcBef>
              <a:spcAft>
                <a:spcPct val="0"/>
              </a:spcAft>
              <a:defRPr sz="1701" kern="1200">
                <a:solidFill>
                  <a:schemeClr val="tx1"/>
                </a:solidFill>
                <a:latin typeface="Baskerville Old Face" charset="0"/>
                <a:ea typeface="ＭＳ Ｐゴシック" charset="0"/>
                <a:cs typeface="ＭＳ Ｐゴシック" charset="0"/>
              </a:defRPr>
            </a:lvl4pPr>
            <a:lvl5pPr marL="1510199" algn="l" rtl="0" eaLnBrk="0" fontAlgn="base" hangingPunct="0">
              <a:spcBef>
                <a:spcPct val="0"/>
              </a:spcBef>
              <a:spcAft>
                <a:spcPct val="0"/>
              </a:spcAft>
              <a:defRPr sz="1701" kern="1200">
                <a:solidFill>
                  <a:schemeClr val="tx1"/>
                </a:solidFill>
                <a:latin typeface="Baskerville Old Face" charset="0"/>
                <a:ea typeface="ＭＳ Ｐゴシック" charset="0"/>
                <a:cs typeface="ＭＳ Ｐゴシック" charset="0"/>
              </a:defRPr>
            </a:lvl5pPr>
            <a:lvl6pPr marL="1887748" algn="l" defTabSz="377549" rtl="0" eaLnBrk="1" latinLnBrk="0" hangingPunct="1">
              <a:defRPr sz="1701" kern="1200">
                <a:solidFill>
                  <a:schemeClr val="tx1"/>
                </a:solidFill>
                <a:latin typeface="Baskerville Old Face" charset="0"/>
                <a:ea typeface="ＭＳ Ｐゴシック" charset="0"/>
                <a:cs typeface="ＭＳ Ｐゴシック" charset="0"/>
              </a:defRPr>
            </a:lvl6pPr>
            <a:lvl7pPr marL="2265298" algn="l" defTabSz="377549" rtl="0" eaLnBrk="1" latinLnBrk="0" hangingPunct="1">
              <a:defRPr sz="1701" kern="1200">
                <a:solidFill>
                  <a:schemeClr val="tx1"/>
                </a:solidFill>
                <a:latin typeface="Baskerville Old Face" charset="0"/>
                <a:ea typeface="ＭＳ Ｐゴシック" charset="0"/>
                <a:cs typeface="ＭＳ Ｐゴシック" charset="0"/>
              </a:defRPr>
            </a:lvl7pPr>
            <a:lvl8pPr marL="2642848" algn="l" defTabSz="377549" rtl="0" eaLnBrk="1" latinLnBrk="0" hangingPunct="1">
              <a:defRPr sz="1701" kern="1200">
                <a:solidFill>
                  <a:schemeClr val="tx1"/>
                </a:solidFill>
                <a:latin typeface="Baskerville Old Face" charset="0"/>
                <a:ea typeface="ＭＳ Ｐゴシック" charset="0"/>
                <a:cs typeface="ＭＳ Ｐゴシック" charset="0"/>
              </a:defRPr>
            </a:lvl8pPr>
            <a:lvl9pPr marL="3020396" algn="l" defTabSz="377549" rtl="0" eaLnBrk="1" latinLnBrk="0" hangingPunct="1">
              <a:defRPr sz="1701" kern="1200">
                <a:solidFill>
                  <a:schemeClr val="tx1"/>
                </a:solidFill>
                <a:latin typeface="Baskerville Old Face" charset="0"/>
                <a:ea typeface="ＭＳ Ｐゴシック" charset="0"/>
                <a:cs typeface="ＭＳ Ｐゴシック" charset="0"/>
              </a:defRPr>
            </a:lvl9pPr>
          </a:lstStyle>
          <a:p>
            <a:r>
              <a:rPr lang="en-US"/>
              <a:t>CLAS Collaboration Meeting   -   Run Group K Status Update -  July 1st, 2026</a:t>
            </a:r>
            <a:endParaRPr lang="en-US" dirty="0"/>
          </a:p>
        </p:txBody>
      </p:sp>
      <p:sp>
        <p:nvSpPr>
          <p:cNvPr id="4" name="CasellaDiTesto 3">
            <a:extLst>
              <a:ext uri="{FF2B5EF4-FFF2-40B4-BE49-F238E27FC236}">
                <a16:creationId xmlns:a16="http://schemas.microsoft.com/office/drawing/2014/main" id="{737AC9A9-ACCC-799F-2832-CA592AA686CA}"/>
              </a:ext>
            </a:extLst>
          </p:cNvPr>
          <p:cNvSpPr txBox="1"/>
          <p:nvPr/>
        </p:nvSpPr>
        <p:spPr>
          <a:xfrm>
            <a:off x="6285332" y="3815455"/>
            <a:ext cx="2858668" cy="307777"/>
          </a:xfrm>
          <a:prstGeom prst="rect">
            <a:avLst/>
          </a:prstGeom>
          <a:noFill/>
        </p:spPr>
        <p:txBody>
          <a:bodyPr wrap="none" rtlCol="0">
            <a:spAutoFit/>
          </a:bodyPr>
          <a:lstStyle/>
          <a:p>
            <a:r>
              <a:rPr lang="en-US" sz="1400" dirty="0">
                <a:solidFill>
                  <a:srgbClr val="C00000"/>
                </a:solidFill>
              </a:rPr>
              <a:t>Dan Carman plenary talk on Monday</a:t>
            </a:r>
          </a:p>
        </p:txBody>
      </p:sp>
    </p:spTree>
    <p:extLst>
      <p:ext uri="{BB962C8B-B14F-4D97-AF65-F5344CB8AC3E}">
        <p14:creationId xmlns:p14="http://schemas.microsoft.com/office/powerpoint/2010/main" val="5242231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3" y="-13094"/>
            <a:ext cx="8229600" cy="641746"/>
          </a:xfrm>
        </p:spPr>
        <p:txBody>
          <a:bodyPr>
            <a:normAutofit/>
          </a:bodyPr>
          <a:lstStyle/>
          <a:p>
            <a:r>
              <a:rPr lang="en-US" sz="3200" b="1" dirty="0">
                <a:solidFill>
                  <a:srgbClr val="000090"/>
                </a:solidFill>
              </a:rPr>
              <a:t>Summary</a:t>
            </a:r>
          </a:p>
        </p:txBody>
      </p:sp>
      <p:sp>
        <p:nvSpPr>
          <p:cNvPr id="3" name="Content Placeholder 2"/>
          <p:cNvSpPr>
            <a:spLocks noGrp="1"/>
          </p:cNvSpPr>
          <p:nvPr>
            <p:ph idx="1"/>
          </p:nvPr>
        </p:nvSpPr>
        <p:spPr>
          <a:xfrm>
            <a:off x="0" y="631364"/>
            <a:ext cx="8852965" cy="3370144"/>
          </a:xfrm>
          <a:ln>
            <a:noFill/>
          </a:ln>
        </p:spPr>
        <p:txBody>
          <a:bodyPr>
            <a:noAutofit/>
          </a:bodyPr>
          <a:lstStyle/>
          <a:p>
            <a:pPr algn="just">
              <a:buClr>
                <a:srgbClr val="800040"/>
              </a:buClr>
              <a:buFont typeface="Arial"/>
              <a:buChar char="•"/>
            </a:pPr>
            <a:r>
              <a:rPr lang="en-US" sz="1800" dirty="0">
                <a:solidFill>
                  <a:srgbClr val="000090"/>
                </a:solidFill>
              </a:rPr>
              <a:t>We started a program to search for new states of baryonic matter: </a:t>
            </a:r>
            <a:r>
              <a:rPr lang="en-US" sz="1800" b="1" dirty="0">
                <a:solidFill>
                  <a:srgbClr val="800000"/>
                </a:solidFill>
              </a:rPr>
              <a:t>hybrid baryons.</a:t>
            </a:r>
          </a:p>
          <a:p>
            <a:pPr algn="just">
              <a:buClr>
                <a:srgbClr val="800040"/>
              </a:buClr>
              <a:buFont typeface="Arial"/>
              <a:buChar char="•"/>
            </a:pPr>
            <a:r>
              <a:rPr lang="en-US" sz="1800" dirty="0">
                <a:solidFill>
                  <a:srgbClr val="000090"/>
                </a:solidFill>
              </a:rPr>
              <a:t>Complementing</a:t>
            </a:r>
            <a:r>
              <a:rPr lang="en-US" sz="1800" b="1" dirty="0">
                <a:solidFill>
                  <a:srgbClr val="000090"/>
                </a:solidFill>
              </a:rPr>
              <a:t> </a:t>
            </a:r>
            <a:r>
              <a:rPr lang="en-US" sz="1800" dirty="0">
                <a:solidFill>
                  <a:srgbClr val="000090"/>
                </a:solidFill>
              </a:rPr>
              <a:t>the international program to search for </a:t>
            </a:r>
            <a:r>
              <a:rPr lang="en-US" sz="1800" b="1" dirty="0">
                <a:solidFill>
                  <a:srgbClr val="800000"/>
                </a:solidFill>
              </a:rPr>
              <a:t>hybrid mesons.</a:t>
            </a:r>
          </a:p>
          <a:p>
            <a:pPr algn="just">
              <a:buClr>
                <a:srgbClr val="800040"/>
              </a:buClr>
              <a:buFont typeface="Arial"/>
              <a:buChar char="•"/>
            </a:pPr>
            <a:r>
              <a:rPr lang="en-US" sz="1800" dirty="0">
                <a:solidFill>
                  <a:srgbClr val="000090"/>
                </a:solidFill>
              </a:rPr>
              <a:t>Identification of hybrid baryons will verify fundamental expectations of </a:t>
            </a:r>
            <a:r>
              <a:rPr lang="en-US" sz="1800" b="1" dirty="0">
                <a:solidFill>
                  <a:srgbClr val="800000"/>
                </a:solidFill>
              </a:rPr>
              <a:t>strong QCD on the role of glue.</a:t>
            </a:r>
          </a:p>
          <a:p>
            <a:pPr algn="just">
              <a:buClr>
                <a:srgbClr val="800040"/>
              </a:buClr>
              <a:buFont typeface="Arial"/>
              <a:buChar char="•"/>
            </a:pPr>
            <a:r>
              <a:rPr lang="en-US" sz="1800" dirty="0">
                <a:solidFill>
                  <a:srgbClr val="000090"/>
                </a:solidFill>
              </a:rPr>
              <a:t>Search for these states in exclusive channels covers the kinematical range:</a:t>
            </a:r>
            <a:r>
              <a:rPr lang="en-US" sz="1800" dirty="0">
                <a:solidFill>
                  <a:srgbClr val="000090"/>
                </a:solidFill>
                <a:cs typeface="Arial"/>
                <a:sym typeface="Symbol" charset="0"/>
              </a:rPr>
              <a:t>  </a:t>
            </a:r>
            <a:r>
              <a:rPr lang="en-US" sz="1800" dirty="0">
                <a:solidFill>
                  <a:srgbClr val="000000"/>
                </a:solidFill>
                <a:cs typeface="Arial"/>
                <a:sym typeface="Symbol" charset="0"/>
              </a:rPr>
              <a:t>Q</a:t>
            </a:r>
            <a:r>
              <a:rPr lang="en-US" sz="1800" baseline="30000" dirty="0">
                <a:solidFill>
                  <a:srgbClr val="000000"/>
                </a:solidFill>
                <a:cs typeface="Arial"/>
                <a:sym typeface="Symbol" charset="0"/>
              </a:rPr>
              <a:t>2</a:t>
            </a:r>
            <a:r>
              <a:rPr lang="en-US" sz="1800" dirty="0">
                <a:solidFill>
                  <a:srgbClr val="000000"/>
                </a:solidFill>
                <a:cs typeface="Arial"/>
                <a:sym typeface="Symbol" charset="0"/>
              </a:rPr>
              <a:t> &gt; 0.05 GeV</a:t>
            </a:r>
            <a:r>
              <a:rPr lang="en-US" sz="1800" baseline="30000" dirty="0">
                <a:solidFill>
                  <a:srgbClr val="000000"/>
                </a:solidFill>
                <a:cs typeface="Arial"/>
                <a:sym typeface="Symbol" charset="0"/>
              </a:rPr>
              <a:t>2</a:t>
            </a:r>
            <a:r>
              <a:rPr lang="en-US" sz="1800" dirty="0">
                <a:solidFill>
                  <a:srgbClr val="000000"/>
                </a:solidFill>
                <a:cs typeface="Arial"/>
                <a:sym typeface="Symbol" charset="0"/>
              </a:rPr>
              <a:t>, W&lt; 3 </a:t>
            </a:r>
            <a:r>
              <a:rPr lang="en-US" sz="1800" dirty="0" err="1">
                <a:solidFill>
                  <a:srgbClr val="000000"/>
                </a:solidFill>
                <a:cs typeface="Arial"/>
                <a:sym typeface="Symbol" charset="0"/>
              </a:rPr>
              <a:t>GeV</a:t>
            </a:r>
            <a:r>
              <a:rPr lang="en-US" sz="1800" dirty="0">
                <a:solidFill>
                  <a:srgbClr val="000000"/>
                </a:solidFill>
                <a:cs typeface="Arial"/>
                <a:sym typeface="Symbol" charset="0"/>
              </a:rPr>
              <a:t>.</a:t>
            </a:r>
            <a:endParaRPr lang="en-US" sz="1800" dirty="0">
              <a:solidFill>
                <a:srgbClr val="000090"/>
              </a:solidFill>
            </a:endParaRPr>
          </a:p>
          <a:p>
            <a:pPr algn="just">
              <a:buClr>
                <a:srgbClr val="800040"/>
              </a:buClr>
              <a:buFont typeface="Times" charset="0"/>
              <a:buChar char="•"/>
            </a:pPr>
            <a:r>
              <a:rPr lang="en-US" sz="1800" b="1" dirty="0">
                <a:solidFill>
                  <a:srgbClr val="000090"/>
                </a:solidFill>
                <a:cs typeface="Symbol" charset="2"/>
              </a:rPr>
              <a:t>100 days </a:t>
            </a:r>
            <a:r>
              <a:rPr lang="en-US" sz="1800" dirty="0">
                <a:solidFill>
                  <a:srgbClr val="000090"/>
                </a:solidFill>
                <a:cs typeface="Symbol" charset="2"/>
              </a:rPr>
              <a:t>beam time with CLAS12 are expected to provide the statistical sensitivity to measure the baryon resonances electro-couplings for two major electroproduction channels </a:t>
            </a:r>
            <a:r>
              <a:rPr lang="en-US" sz="1800" b="1" dirty="0" err="1">
                <a:solidFill>
                  <a:srgbClr val="800000"/>
                </a:solidFill>
              </a:rPr>
              <a:t>p</a:t>
            </a:r>
            <a:r>
              <a:rPr lang="en-US" sz="1800" b="1" dirty="0" err="1">
                <a:solidFill>
                  <a:srgbClr val="800000"/>
                </a:solidFill>
                <a:latin typeface="Symbol" charset="2"/>
                <a:cs typeface="Symbol" charset="2"/>
              </a:rPr>
              <a:t>p</a:t>
            </a:r>
            <a:r>
              <a:rPr lang="en-US" sz="1800" b="1" baseline="30000" dirty="0" err="1">
                <a:solidFill>
                  <a:srgbClr val="800000"/>
                </a:solidFill>
                <a:cs typeface="Symbol" charset="2"/>
              </a:rPr>
              <a:t>+</a:t>
            </a:r>
            <a:r>
              <a:rPr lang="en-US" sz="1800" b="1" dirty="0" err="1">
                <a:solidFill>
                  <a:srgbClr val="800000"/>
                </a:solidFill>
                <a:latin typeface="Symbol" charset="2"/>
                <a:cs typeface="Symbol" charset="2"/>
              </a:rPr>
              <a:t>p</a:t>
            </a:r>
            <a:r>
              <a:rPr lang="en-US" sz="1800" b="1" baseline="30000" dirty="0">
                <a:solidFill>
                  <a:srgbClr val="800000"/>
                </a:solidFill>
                <a:cs typeface="Symbol" charset="2"/>
              </a:rPr>
              <a:t>-</a:t>
            </a:r>
            <a:r>
              <a:rPr lang="en-US" sz="1800" b="1" dirty="0">
                <a:solidFill>
                  <a:srgbClr val="800000"/>
                </a:solidFill>
                <a:cs typeface="Symbol" charset="2"/>
              </a:rPr>
              <a:t> </a:t>
            </a:r>
            <a:r>
              <a:rPr lang="en-US" sz="1800" dirty="0">
                <a:solidFill>
                  <a:srgbClr val="000090"/>
                </a:solidFill>
                <a:cs typeface="Symbol" charset="2"/>
              </a:rPr>
              <a:t>and</a:t>
            </a:r>
            <a:r>
              <a:rPr lang="en-US" sz="1800" dirty="0">
                <a:solidFill>
                  <a:srgbClr val="800000"/>
                </a:solidFill>
                <a:cs typeface="Symbol" charset="2"/>
              </a:rPr>
              <a:t> </a:t>
            </a:r>
            <a:r>
              <a:rPr lang="en-US" sz="1800" b="1" dirty="0">
                <a:solidFill>
                  <a:srgbClr val="800000"/>
                </a:solidFill>
                <a:cs typeface="Symbol" charset="2"/>
              </a:rPr>
              <a:t>K</a:t>
            </a:r>
            <a:r>
              <a:rPr lang="en-US" sz="1800" b="1" baseline="30000" dirty="0">
                <a:solidFill>
                  <a:srgbClr val="800000"/>
                </a:solidFill>
                <a:cs typeface="Symbol" charset="2"/>
              </a:rPr>
              <a:t>+</a:t>
            </a:r>
            <a:r>
              <a:rPr lang="en-US" sz="1800" b="1" dirty="0">
                <a:solidFill>
                  <a:srgbClr val="800000"/>
                </a:solidFill>
                <a:cs typeface="Symbol" charset="2"/>
              </a:rPr>
              <a:t>Y </a:t>
            </a:r>
            <a:r>
              <a:rPr lang="en-US" sz="1800" dirty="0">
                <a:solidFill>
                  <a:srgbClr val="000090"/>
                </a:solidFill>
                <a:cs typeface="Symbol" charset="2"/>
              </a:rPr>
              <a:t>and eventually find new excited states.</a:t>
            </a:r>
          </a:p>
          <a:p>
            <a:pPr algn="just">
              <a:buClr>
                <a:srgbClr val="800040"/>
              </a:buClr>
              <a:buFont typeface="Times" charset="0"/>
              <a:buChar char="•"/>
            </a:pPr>
            <a:r>
              <a:rPr lang="en-US" sz="1800" b="1" dirty="0">
                <a:solidFill>
                  <a:srgbClr val="000090"/>
                </a:solidFill>
                <a:cs typeface="Symbol" charset="2"/>
              </a:rPr>
              <a:t>The experiment has been approved with A- rating </a:t>
            </a:r>
            <a:r>
              <a:rPr lang="en-US" sz="1800" dirty="0">
                <a:solidFill>
                  <a:srgbClr val="000090"/>
                </a:solidFill>
                <a:cs typeface="Symbol" charset="2"/>
              </a:rPr>
              <a:t>and </a:t>
            </a:r>
            <a:r>
              <a:rPr lang="en-US" sz="1800" b="1" dirty="0">
                <a:solidFill>
                  <a:srgbClr val="800000"/>
                </a:solidFill>
                <a:cs typeface="Symbol" charset="2"/>
              </a:rPr>
              <a:t>has been assigned 100 PAC days, </a:t>
            </a:r>
            <a:r>
              <a:rPr lang="en-US" sz="1800" b="1" dirty="0">
                <a:cs typeface="Symbol" charset="2"/>
              </a:rPr>
              <a:t>50 of which have been accumulated during fall 2018 and spring 2024</a:t>
            </a:r>
          </a:p>
          <a:p>
            <a:pPr algn="just">
              <a:buClr>
                <a:srgbClr val="800040"/>
              </a:buClr>
              <a:buFont typeface="Times" charset="0"/>
              <a:buChar char="•"/>
            </a:pPr>
            <a:r>
              <a:rPr lang="en-US" sz="1800" dirty="0">
                <a:solidFill>
                  <a:srgbClr val="000090"/>
                </a:solidFill>
              </a:rPr>
              <a:t>Amplitude analysis will be developed with the </a:t>
            </a:r>
            <a:r>
              <a:rPr lang="en-US" sz="1800" b="1" dirty="0">
                <a:solidFill>
                  <a:srgbClr val="800000"/>
                </a:solidFill>
              </a:rPr>
              <a:t>theoretical support groups</a:t>
            </a:r>
            <a:r>
              <a:rPr lang="en-US" sz="1800" dirty="0">
                <a:solidFill>
                  <a:srgbClr val="800000"/>
                </a:solidFill>
              </a:rPr>
              <a:t> </a:t>
            </a:r>
            <a:r>
              <a:rPr lang="en-US" sz="1800" dirty="0">
                <a:solidFill>
                  <a:srgbClr val="000090"/>
                </a:solidFill>
              </a:rPr>
              <a:t>to establish the existence and properties of new resonances in the </a:t>
            </a:r>
            <a:r>
              <a:rPr lang="en-US" sz="1800" dirty="0"/>
              <a:t>1.8 </a:t>
            </a:r>
            <a:r>
              <a:rPr lang="en-US" sz="1800" dirty="0" err="1"/>
              <a:t>GeV</a:t>
            </a:r>
            <a:r>
              <a:rPr lang="en-US" sz="1800" dirty="0"/>
              <a:t> &lt; </a:t>
            </a:r>
            <a:r>
              <a:rPr lang="en-US" sz="1800" dirty="0">
                <a:cs typeface="Arial"/>
                <a:sym typeface="Symbol" charset="0"/>
              </a:rPr>
              <a:t>M &lt; 3.0 GeV </a:t>
            </a:r>
            <a:r>
              <a:rPr lang="en-US" sz="1800" dirty="0">
                <a:solidFill>
                  <a:srgbClr val="000090"/>
                </a:solidFill>
                <a:cs typeface="Arial"/>
                <a:sym typeface="Symbol" charset="0"/>
              </a:rPr>
              <a:t>mass region.</a:t>
            </a:r>
            <a:endParaRPr lang="en-US" sz="1800" dirty="0">
              <a:solidFill>
                <a:srgbClr val="000090"/>
              </a:solidFill>
            </a:endParaRPr>
          </a:p>
        </p:txBody>
      </p:sp>
      <p:sp>
        <p:nvSpPr>
          <p:cNvPr id="7" name="Segnaposto piè di pagina 6"/>
          <p:cNvSpPr>
            <a:spLocks noGrp="1"/>
          </p:cNvSpPr>
          <p:nvPr>
            <p:ph type="ftr" sz="quarter" idx="11"/>
          </p:nvPr>
        </p:nvSpPr>
        <p:spPr/>
        <p:txBody>
          <a:bodyPr/>
          <a:lstStyle/>
          <a:p>
            <a:r>
              <a:rPr lang="it-IT"/>
              <a:t>NSTAR 2026 -  September 7 - 11  2026  - Annalisa D’Angelo </a:t>
            </a:r>
          </a:p>
        </p:txBody>
      </p:sp>
      <p:sp>
        <p:nvSpPr>
          <p:cNvPr id="4" name="Segnaposto numero diapositiva 3"/>
          <p:cNvSpPr>
            <a:spLocks noGrp="1"/>
          </p:cNvSpPr>
          <p:nvPr>
            <p:ph type="sldNum" sz="quarter" idx="12"/>
          </p:nvPr>
        </p:nvSpPr>
        <p:spPr/>
        <p:txBody>
          <a:bodyPr/>
          <a:lstStyle/>
          <a:p>
            <a:fld id="{E33505E3-9B21-8742-B4DC-5DD2FCC133AE}" type="slidenum">
              <a:rPr lang="it-IT" smtClean="0"/>
              <a:t>38</a:t>
            </a:fld>
            <a:endParaRPr lang="it-IT"/>
          </a:p>
        </p:txBody>
      </p:sp>
      <p:cxnSp>
        <p:nvCxnSpPr>
          <p:cNvPr id="5" name="Straight Connector 31">
            <a:extLst>
              <a:ext uri="{FF2B5EF4-FFF2-40B4-BE49-F238E27FC236}">
                <a16:creationId xmlns:a16="http://schemas.microsoft.com/office/drawing/2014/main" id="{1A0BD20C-440A-F896-C20E-4B8693B18C81}"/>
              </a:ext>
            </a:extLst>
          </p:cNvPr>
          <p:cNvCxnSpPr>
            <a:cxnSpLocks/>
          </p:cNvCxnSpPr>
          <p:nvPr/>
        </p:nvCxnSpPr>
        <p:spPr>
          <a:xfrm>
            <a:off x="0" y="609623"/>
            <a:ext cx="9144000" cy="0"/>
          </a:xfrm>
          <a:prstGeom prst="line">
            <a:avLst/>
          </a:prstGeom>
          <a:ln w="38100" cap="flat" cmpd="sng" algn="ctr">
            <a:solidFill>
              <a:srgbClr val="00009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8894037"/>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20363</TotalTime>
  <Words>4703</Words>
  <Application>Microsoft Macintosh PowerPoint</Application>
  <PresentationFormat>Presentazione su schermo (16:9)</PresentationFormat>
  <Paragraphs>805</Paragraphs>
  <Slides>38</Slides>
  <Notes>14</Notes>
  <HiddenSlides>0</HiddenSlides>
  <MMClips>0</MMClips>
  <ScaleCrop>false</ScaleCrop>
  <HeadingPairs>
    <vt:vector size="6" baseType="variant">
      <vt:variant>
        <vt:lpstr>Caratteri utilizzati</vt:lpstr>
      </vt:variant>
      <vt:variant>
        <vt:i4>14</vt:i4>
      </vt:variant>
      <vt:variant>
        <vt:lpstr>Tema</vt:lpstr>
      </vt:variant>
      <vt:variant>
        <vt:i4>1</vt:i4>
      </vt:variant>
      <vt:variant>
        <vt:lpstr>Titoli diapositive</vt:lpstr>
      </vt:variant>
      <vt:variant>
        <vt:i4>38</vt:i4>
      </vt:variant>
    </vt:vector>
  </HeadingPairs>
  <TitlesOfParts>
    <vt:vector size="53" baseType="lpstr">
      <vt:lpstr>ＭＳ Ｐゴシック</vt:lpstr>
      <vt:lpstr>Arial</vt:lpstr>
      <vt:lpstr>Arial Black</vt:lpstr>
      <vt:lpstr>Calibri</vt:lpstr>
      <vt:lpstr>Cambria Math</vt:lpstr>
      <vt:lpstr>Capitals</vt:lpstr>
      <vt:lpstr>Chalkboard</vt:lpstr>
      <vt:lpstr>Comic Sans MS</vt:lpstr>
      <vt:lpstr>News Gothic MT</vt:lpstr>
      <vt:lpstr>Symbol</vt:lpstr>
      <vt:lpstr>Times</vt:lpstr>
      <vt:lpstr>Times New Roman</vt:lpstr>
      <vt:lpstr>Verdana</vt:lpstr>
      <vt:lpstr>Wingdings</vt:lpstr>
      <vt:lpstr>Tema di Office</vt:lpstr>
      <vt:lpstr>Presentazione standard di PowerPoint</vt:lpstr>
      <vt:lpstr>Critical QCD Question Addressed in Hadron Spectroscopy</vt:lpstr>
      <vt:lpstr>Presentazione standard di PowerPoint</vt:lpstr>
      <vt:lpstr>Constituent quark models and SU(6)xO(3)</vt:lpstr>
      <vt:lpstr>LQCD N* &amp; Δ Spectra </vt:lpstr>
      <vt:lpstr>How to access light baryon excited states</vt:lpstr>
      <vt:lpstr>Establishing the N* and Δ Spectrum</vt:lpstr>
      <vt:lpstr>CLAS12 N* Program – meson electro-production</vt:lpstr>
      <vt:lpstr>Updated Spectrum of Baryon Resonances</vt:lpstr>
      <vt:lpstr>Studying Baryons in *p → KΛ/Σ ?</vt:lpstr>
      <vt:lpstr>Presentazione standard di PowerPoint</vt:lpstr>
      <vt:lpstr>Presentazione standard di PowerPoint</vt:lpstr>
      <vt:lpstr>Presentazione standard di PowerPoint</vt:lpstr>
      <vt:lpstr>Presentazione standard di PowerPoint</vt:lpstr>
      <vt:lpstr>Separating q3g from q3 States?  </vt:lpstr>
      <vt:lpstr>Hybrid Baryon Signatures</vt:lpstr>
      <vt:lpstr>Presentazione standard di PowerPoint</vt:lpstr>
      <vt:lpstr>Analysis Tools for Electromagnetic Excitation of Baryons</vt:lpstr>
      <vt:lpstr>Equipment</vt:lpstr>
      <vt:lpstr>Presentazione standard di PowerPoint</vt:lpstr>
      <vt:lpstr>Forward Tagger</vt:lpstr>
      <vt:lpstr>The Experiment</vt:lpstr>
      <vt:lpstr>Event Simulation in CLAS12</vt:lpstr>
      <vt:lpstr>Presentazione standard di PowerPoint</vt:lpstr>
      <vt:lpstr>Presentazione standard di PowerPoint</vt:lpstr>
      <vt:lpstr>Simulation of Model + Hybrid Contributions</vt:lpstr>
      <vt:lpstr>Extraction of Legendre Moments</vt:lpstr>
      <vt:lpstr>Statistical Sensitivity of Resonance Electrocouplings</vt:lpstr>
      <vt:lpstr>Bonn-Gatchina Analysis Example </vt:lpstr>
      <vt:lpstr>Blind Extraction: JP=1/2+ + JP=3/2+ </vt:lpstr>
      <vt:lpstr>Blind Extraction: JP=1/2+ + JP=3/2+ </vt:lpstr>
      <vt:lpstr>Blind Extraction: JP=1/2+ + JP=3/2+ </vt:lpstr>
      <vt:lpstr>Blind Extraction: JP=1/2+ + JP=3/2+ </vt:lpstr>
      <vt:lpstr>Presentazione standard di PowerPoint</vt:lpstr>
      <vt:lpstr>Presentazione standard di PowerPoint</vt:lpstr>
      <vt:lpstr>Presentazione standard di PowerPoint</vt:lpstr>
      <vt:lpstr>Presentazione standard di PowerPoint</vt:lpstr>
      <vt:lpstr>Summary</vt:lpstr>
    </vt:vector>
  </TitlesOfParts>
  <Company>INFN Sezione Roma Tor Vergata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annalisa D'Angelo</dc:creator>
  <cp:lastModifiedBy>Annalisa D'Angelo</cp:lastModifiedBy>
  <cp:revision>312</cp:revision>
  <dcterms:created xsi:type="dcterms:W3CDTF">2016-09-11T22:00:23Z</dcterms:created>
  <dcterms:modified xsi:type="dcterms:W3CDTF">2026-09-09T07:39:11Z</dcterms:modified>
</cp:coreProperties>
</file>