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26.jpg" ContentType="image/jpeg"/>
  <Override PartName="/ppt/media/image27.jp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5" r:id="rId1"/>
  </p:sldMasterIdLst>
  <p:notesMasterIdLst>
    <p:notesMasterId r:id="rId51"/>
  </p:notesMasterIdLst>
  <p:sldIdLst>
    <p:sldId id="493" r:id="rId2"/>
    <p:sldId id="901" r:id="rId3"/>
    <p:sldId id="906" r:id="rId4"/>
    <p:sldId id="684" r:id="rId5"/>
    <p:sldId id="893" r:id="rId6"/>
    <p:sldId id="894" r:id="rId7"/>
    <p:sldId id="913" r:id="rId8"/>
    <p:sldId id="921" r:id="rId9"/>
    <p:sldId id="922" r:id="rId10"/>
    <p:sldId id="923" r:id="rId11"/>
    <p:sldId id="924" r:id="rId12"/>
    <p:sldId id="925" r:id="rId13"/>
    <p:sldId id="926" r:id="rId14"/>
    <p:sldId id="928" r:id="rId15"/>
    <p:sldId id="929" r:id="rId16"/>
    <p:sldId id="930" r:id="rId17"/>
    <p:sldId id="931" r:id="rId18"/>
    <p:sldId id="932" r:id="rId19"/>
    <p:sldId id="933" r:id="rId20"/>
    <p:sldId id="934" r:id="rId21"/>
    <p:sldId id="935" r:id="rId22"/>
    <p:sldId id="912" r:id="rId23"/>
    <p:sldId id="914" r:id="rId24"/>
    <p:sldId id="915" r:id="rId25"/>
    <p:sldId id="692" r:id="rId26"/>
    <p:sldId id="916" r:id="rId27"/>
    <p:sldId id="918" r:id="rId28"/>
    <p:sldId id="919" r:id="rId29"/>
    <p:sldId id="917" r:id="rId30"/>
    <p:sldId id="920" r:id="rId31"/>
    <p:sldId id="881" r:id="rId32"/>
    <p:sldId id="277" r:id="rId33"/>
    <p:sldId id="905" r:id="rId34"/>
    <p:sldId id="698" r:id="rId35"/>
    <p:sldId id="911" r:id="rId36"/>
    <p:sldId id="694" r:id="rId37"/>
    <p:sldId id="902" r:id="rId38"/>
    <p:sldId id="910" r:id="rId39"/>
    <p:sldId id="681" r:id="rId40"/>
    <p:sldId id="896" r:id="rId41"/>
    <p:sldId id="892" r:id="rId42"/>
    <p:sldId id="811" r:id="rId43"/>
    <p:sldId id="810" r:id="rId44"/>
    <p:sldId id="862" r:id="rId45"/>
    <p:sldId id="699" r:id="rId46"/>
    <p:sldId id="806" r:id="rId47"/>
    <p:sldId id="807" r:id="rId48"/>
    <p:sldId id="899" r:id="rId49"/>
    <p:sldId id="837" r:id="rId5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FF"/>
    <a:srgbClr val="33CC33"/>
    <a:srgbClr val="00FFFF"/>
    <a:srgbClr val="99CCFF"/>
    <a:srgbClr val="FF9900"/>
    <a:srgbClr val="FF00FF"/>
    <a:srgbClr val="00FF00"/>
    <a:srgbClr val="FFCC00"/>
    <a:srgbClr val="B2B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76" autoAdjust="0"/>
    <p:restoredTop sz="86545" autoAdjust="0"/>
  </p:normalViewPr>
  <p:slideViewPr>
    <p:cSldViewPr snapToGrid="0">
      <p:cViewPr varScale="1">
        <p:scale>
          <a:sx n="111" d="100"/>
          <a:sy n="111" d="100"/>
        </p:scale>
        <p:origin x="7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9CF29-CF73-4F2E-A172-B299FB3DCC6A}" type="datetimeFigureOut">
              <a:rPr lang="it-IT" smtClean="0"/>
              <a:t>07/09/2026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17905-6154-47DE-9E51-7B1BC081B3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51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464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B5900-039C-0F5C-DF76-433995DAA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07D8C88-E9F7-ABB0-5B20-A49F8640F1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82B42BC-2CC2-B0ED-87C6-459A92B544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17F4F2B-A651-523C-DEAF-91B933A3EE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2531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5A0A6-4EF6-F932-2349-4D4EED6B5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55B3266-C5CE-DF6A-7613-3F3D293E72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ED9E15C-9558-1DF1-5FC2-18A779FA7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892EF85-DFD7-548B-488C-05DA217D74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148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74CAD-550C-76F7-3F98-BBFBC9659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73298BD-22CF-9288-23DB-EF9328FA9F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0041216-013E-075D-47A1-03A241BE01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DFA1BC1-4DDB-9358-D301-45910DD6BE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3960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B964E-082A-D1AD-81EF-2F8B67CAE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BB299D3-6DBA-B20D-3121-4DF243072C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705099A-EA2C-C266-EF02-2933FCDCAF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ED9217F-0F9C-095D-2832-D5A5BD44BD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4978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33DE4-692B-7A4D-CA13-3417C94CD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1E1DEE2-14D5-8A26-8D52-A2C3967982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EC562F4-8AC8-811C-BDA8-4B99720F1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4839790-60C5-0262-30F0-64AB9BE7D0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6568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9F9A8-1F68-A325-4228-1BC2D8BB9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11CC02E-B9B5-5A5C-5938-1EF36722B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850A9D9-2049-C2C6-D071-275A7F4CE0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E1C9B6-59F0-A33B-F140-6DC888774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2075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F4866-B439-571B-DDE1-25396D0EC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277723D-276C-5638-978F-73BA52784D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303AD3E-DF00-C481-9F26-4A28B12A1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94FCBAC-E610-2468-F1AE-40916044DC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91471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44173-3F1A-C9BA-E8FB-7E96C1E03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B581282-A877-21F1-8915-AD064F8B1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A2AF4F0-E3C6-CB49-5072-5AA948EC9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FE23064-79F0-C447-CE4D-BBFC019832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2528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407E7-5717-DFC4-F734-DD0B75FAA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F9DC486-04ED-3B1C-C461-11C7DD4807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B37462E-728D-0A94-A68A-58518255A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4BA6FF9-A40B-4797-B564-3088187A5A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7570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3E00E-3D20-BB73-5469-C24409E00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F43B831-ED5D-9218-CC82-922A15209F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67BE3C5-2FBE-3E1E-92FF-88E623E7C3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9833300-2123-CB7B-94B1-5625BB955C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3000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1297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5B0FF-4348-9F5E-11C8-89BAFB09D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B59F43E-115A-5C67-929E-17C580D20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2925069-B6EB-C49E-4801-E2F7093A77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E9D3D70-FFF3-68C0-24E2-11728A0A40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050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33586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AAD99-EAC8-4610-396A-8DA1517C1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1A0FED7-155E-79E8-7B63-8B135FD83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D586AA4-8D95-81CE-2E28-60BCACD6C0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FAC0D2C-A56C-CBBC-8A21-2FA4F3CDF1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8008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25CF1-7B32-1FB5-1495-C42BD34E8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0BB5EC7-A63A-DAA3-485C-F4A0E16A89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B0BE57B-16E0-E7D4-FA37-7E671DEE30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CCA3FD2-52DF-020C-2F50-B7BAD561B1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05820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Controlla la parte su Regge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4089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3831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25454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5206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0242D-9DE3-572F-60E4-33299C76B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3C22EC-0E26-7640-4842-29B6B358A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D6FAE7-D633-89AC-7012-C118BB6825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BCFB8-41E2-FA74-868E-3D35D8824B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93036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775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Controlla la parte su Regge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1489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3134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Controlla la parte su Regge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43015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Controlla la parte su Regge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8031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Controlla la parte su Regge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001036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Controlla la parte su Regge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91594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Controlla la parte su Regge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89216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92235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071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Controlla la parte su Regge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745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Controlla la parte su Regge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664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A0469-C52F-89E1-9B74-1E90B3F50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A5C65D7-17C3-399C-1DE3-22866E9ABE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7581C26-E387-AF07-B744-D5B14B07C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9817DA3-6225-17FC-0CD4-AC25FF61A4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3352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B0078-9774-7B50-D428-3477B0A1E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3C6CA2F-111F-29D4-62A1-7A0F676FC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3749F0C-8AEF-81D9-4CD7-0F3AC9B4A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F8D0863-E728-BC90-5C93-F9D49B8712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17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E3864-9650-CEE2-A5F1-5AA10D555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4D44CAD-0E9E-AF00-3E13-D8A316B1AB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61F163C-D6B0-6698-1E36-30B13385F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77B849D-88C9-5E76-CFFE-938B638A15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550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39245-658E-8F21-D79A-AA365061C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8767A6C-3642-173B-6C0E-2326BCFB2E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AD87150-2917-2C27-33C2-4C7E668C5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baseline="0" dirty="0"/>
              <a:t>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Zc</a:t>
            </a:r>
            <a:r>
              <a:rPr lang="it-IT" baseline="0" dirty="0"/>
              <a:t>, a </a:t>
            </a:r>
            <a:r>
              <a:rPr lang="it-IT" baseline="0" dirty="0" err="1"/>
              <a:t>Bes</a:t>
            </a:r>
            <a:r>
              <a:rPr lang="it-IT" baseline="0" dirty="0"/>
              <a:t> e a Belle</a:t>
            </a:r>
          </a:p>
          <a:p>
            <a:r>
              <a:rPr lang="it-IT" baseline="0" dirty="0"/>
              <a:t>2 slide su </a:t>
            </a:r>
            <a:r>
              <a:rPr lang="it-IT" baseline="0" dirty="0" err="1"/>
              <a:t>tetraquark</a:t>
            </a:r>
            <a:r>
              <a:rPr lang="it-IT" baseline="0" dirty="0"/>
              <a:t> model: dall’hamiltoniana di </a:t>
            </a:r>
            <a:r>
              <a:rPr lang="it-IT" baseline="0" dirty="0" err="1"/>
              <a:t>Jaffe</a:t>
            </a:r>
            <a:r>
              <a:rPr lang="it-IT" baseline="0" dirty="0"/>
              <a:t> al calcolo delle masse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molecular</a:t>
            </a:r>
            <a:r>
              <a:rPr lang="it-IT" baseline="0" dirty="0"/>
              <a:t> </a:t>
            </a:r>
            <a:r>
              <a:rPr lang="it-IT" baseline="0" dirty="0" err="1"/>
              <a:t>models</a:t>
            </a:r>
            <a:r>
              <a:rPr lang="it-IT" baseline="0" dirty="0"/>
              <a:t>, dove sono i carichi? (non in </a:t>
            </a:r>
            <a:r>
              <a:rPr lang="it-IT" baseline="0" dirty="0" err="1"/>
              <a:t>Tornqvist</a:t>
            </a:r>
            <a:r>
              <a:rPr lang="it-IT" baseline="0" dirty="0"/>
              <a:t>, si in </a:t>
            </a:r>
            <a:r>
              <a:rPr lang="it-IT" baseline="0" dirty="0" err="1"/>
              <a:t>Hanhart</a:t>
            </a:r>
            <a:r>
              <a:rPr lang="it-IT" baseline="0" dirty="0"/>
              <a:t>, vedere </a:t>
            </a:r>
            <a:r>
              <a:rPr lang="it-IT" baseline="0" dirty="0" err="1"/>
              <a:t>Braaten</a:t>
            </a:r>
            <a:r>
              <a:rPr lang="it-IT" baseline="0" dirty="0"/>
              <a:t>, citare </a:t>
            </a:r>
            <a:r>
              <a:rPr lang="it-IT" baseline="0" dirty="0" err="1"/>
              <a:t>Nefediev</a:t>
            </a:r>
            <a:r>
              <a:rPr lang="it-IT" baseline="0" dirty="0"/>
              <a:t>)</a:t>
            </a:r>
          </a:p>
          <a:p>
            <a:r>
              <a:rPr lang="it-IT" baseline="0" dirty="0"/>
              <a:t>2 </a:t>
            </a:r>
            <a:r>
              <a:rPr lang="it-IT" baseline="0" dirty="0" err="1"/>
              <a:t>slides</a:t>
            </a:r>
            <a:r>
              <a:rPr lang="it-IT" baseline="0" dirty="0"/>
              <a:t> su </a:t>
            </a:r>
            <a:r>
              <a:rPr lang="it-IT" baseline="0" dirty="0" err="1"/>
              <a:t>decay</a:t>
            </a:r>
            <a:r>
              <a:rPr lang="it-IT" baseline="0" dirty="0"/>
              <a:t> </a:t>
            </a:r>
            <a:r>
              <a:rPr lang="it-IT" baseline="0" dirty="0" err="1"/>
              <a:t>channels</a:t>
            </a:r>
            <a:r>
              <a:rPr lang="it-IT" baseline="0" dirty="0"/>
              <a:t>, dove si dovrebbe vedere, e a seconda del modello, vedere qualche plot</a:t>
            </a:r>
          </a:p>
          <a:p>
            <a:r>
              <a:rPr lang="it-IT" baseline="0" dirty="0"/>
              <a:t>1 slide su Y(4260), </a:t>
            </a:r>
            <a:r>
              <a:rPr lang="it-IT" baseline="0" dirty="0" err="1"/>
              <a:t>tetraquark</a:t>
            </a:r>
            <a:r>
              <a:rPr lang="it-IT" baseline="0" dirty="0"/>
              <a:t>? C’è lo strano (si vede la f0)</a:t>
            </a:r>
          </a:p>
          <a:p>
            <a:r>
              <a:rPr lang="it-IT" baseline="0" dirty="0"/>
              <a:t>1 slide su </a:t>
            </a:r>
            <a:r>
              <a:rPr lang="it-IT" baseline="0" dirty="0" err="1"/>
              <a:t>Zc</a:t>
            </a:r>
            <a:r>
              <a:rPr lang="it-IT" baseline="0" dirty="0"/>
              <a:t> a </a:t>
            </a:r>
            <a:r>
              <a:rPr lang="it-IT" baseline="0" dirty="0" err="1"/>
              <a:t>cleo</a:t>
            </a:r>
            <a:r>
              <a:rPr lang="it-IT" baseline="0" dirty="0"/>
              <a:t> (anche il neutro)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4D699EA-F75A-A1B3-DA85-513B7DDF20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17905-6154-47DE-9E51-7B1BC081B3A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4277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A700-B3BB-4F9C-8937-6777FB5034D6}" type="datetime1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7567-DB1B-424E-8480-58FA0BDC73C2}" type="datetime1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D1E77-7234-4E3E-8A5C-ED7CA472D087}" type="datetime1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3565A-F4A8-496D-B509-E7F7A5F0583B}" type="datetime1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CF07-6C0A-45A5-9BD8-9ABC97EB55D8}" type="datetime1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6C5F9-FEB0-4FB9-82E8-130165455E3F}" type="datetime1">
              <a:rPr lang="it-IT" smtClean="0"/>
              <a:t>07/09/2026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03069-1E97-480B-BF2E-4075AFA69127}" type="datetime1">
              <a:rPr lang="it-IT" smtClean="0"/>
              <a:t>07/09/2026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2D2CC-AD4B-485D-B691-AC5E4175F8BA}" type="datetime1">
              <a:rPr lang="it-IT" smtClean="0"/>
              <a:t>07/09/2026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E23BA-EB58-4D2D-BBA7-93D2A3EC2CB7}" type="datetime1">
              <a:rPr lang="it-IT" smtClean="0"/>
              <a:t>07/09/2026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07C4D-B31E-4E75-B2F9-463DAD7F36BC}" type="datetime1">
              <a:rPr lang="it-IT" smtClean="0"/>
              <a:t>07/09/2026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AE147-F2C1-4D98-82AB-83146C96CAAF}" type="datetime1">
              <a:rPr lang="it-IT" smtClean="0"/>
              <a:t>07/09/2026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F742F2A4-B57C-4CEC-BD8A-14135C5E3EFA}" type="datetime1">
              <a:rPr lang="it-IT" smtClean="0"/>
              <a:t>07/09/2026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757A8607-F8D3-4FCF-AF8A-9CA68A1CDC7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tif"/><Relationship Id="rId3" Type="http://schemas.openxmlformats.org/officeDocument/2006/relationships/image" Target="../media/image65.png"/><Relationship Id="rId7" Type="http://schemas.openxmlformats.org/officeDocument/2006/relationships/image" Target="../media/image35.t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tif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6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0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0.png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71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0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90.png"/><Relationship Id="rId7" Type="http://schemas.openxmlformats.org/officeDocument/2006/relationships/image" Target="NULL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9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820.png"/><Relationship Id="rId4" Type="http://schemas.openxmlformats.org/officeDocument/2006/relationships/image" Target="../media/image9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../media/image97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160.png"/><Relationship Id="rId7" Type="http://schemas.openxmlformats.org/officeDocument/2006/relationships/image" Target="../media/image20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6.png"/><Relationship Id="rId3" Type="http://schemas.openxmlformats.org/officeDocument/2006/relationships/image" Target="../media/image98.png"/><Relationship Id="rId7" Type="http://schemas.openxmlformats.org/officeDocument/2006/relationships/image" Target="../media/image540.png"/><Relationship Id="rId12" Type="http://schemas.openxmlformats.org/officeDocument/2006/relationships/image" Target="../media/image960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9501.png"/><Relationship Id="rId15" Type="http://schemas.openxmlformats.org/officeDocument/2006/relationships/image" Target="../media/image118.png"/><Relationship Id="rId4" Type="http://schemas.openxmlformats.org/officeDocument/2006/relationships/image" Target="../media/image99.png"/><Relationship Id="rId14" Type="http://schemas.openxmlformats.org/officeDocument/2006/relationships/image" Target="../media/image10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6.png"/><Relationship Id="rId3" Type="http://schemas.openxmlformats.org/officeDocument/2006/relationships/image" Target="../media/image221.png"/><Relationship Id="rId7" Type="http://schemas.openxmlformats.org/officeDocument/2006/relationships/image" Target="../media/image261.png"/><Relationship Id="rId12" Type="http://schemas.openxmlformats.org/officeDocument/2006/relationships/image" Target="../media/image10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2.png"/><Relationship Id="rId11" Type="http://schemas.openxmlformats.org/officeDocument/2006/relationships/image" Target="../media/image104.png"/><Relationship Id="rId5" Type="http://schemas.openxmlformats.org/officeDocument/2006/relationships/image" Target="../media/image241.png"/><Relationship Id="rId10" Type="http://schemas.openxmlformats.org/officeDocument/2006/relationships/image" Target="../media/image13.png"/><Relationship Id="rId4" Type="http://schemas.openxmlformats.org/officeDocument/2006/relationships/image" Target="../media/image230.png"/><Relationship Id="rId9" Type="http://schemas.openxmlformats.org/officeDocument/2006/relationships/image" Target="../media/image28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3" Type="http://schemas.openxmlformats.org/officeDocument/2006/relationships/image" Target="../media/image107.png"/><Relationship Id="rId7" Type="http://schemas.openxmlformats.org/officeDocument/2006/relationships/image" Target="../media/image3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1.png"/><Relationship Id="rId4" Type="http://schemas.openxmlformats.org/officeDocument/2006/relationships/image" Target="../media/image310.png"/><Relationship Id="rId9" Type="http://schemas.openxmlformats.org/officeDocument/2006/relationships/image" Target="../media/image36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1.png"/><Relationship Id="rId5" Type="http://schemas.openxmlformats.org/officeDocument/2006/relationships/image" Target="../media/image320.png"/><Relationship Id="rId10" Type="http://schemas.openxmlformats.org/officeDocument/2006/relationships/image" Target="../media/image371.png"/><Relationship Id="rId4" Type="http://schemas.openxmlformats.org/officeDocument/2006/relationships/image" Target="../media/image310.png"/><Relationship Id="rId9" Type="http://schemas.openxmlformats.org/officeDocument/2006/relationships/image" Target="../media/image36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00.png"/><Relationship Id="rId13" Type="http://schemas.openxmlformats.org/officeDocument/2006/relationships/image" Target="../media/image105.jpeg"/><Relationship Id="rId3" Type="http://schemas.openxmlformats.org/officeDocument/2006/relationships/image" Target="../media/image1171.png"/><Relationship Id="rId7" Type="http://schemas.openxmlformats.org/officeDocument/2006/relationships/image" Target="../media/image9900.png"/><Relationship Id="rId12" Type="http://schemas.openxmlformats.org/officeDocument/2006/relationships/image" Target="../media/image10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00.png"/><Relationship Id="rId11" Type="http://schemas.openxmlformats.org/officeDocument/2006/relationships/image" Target="../media/image1031.png"/><Relationship Id="rId5" Type="http://schemas.openxmlformats.org/officeDocument/2006/relationships/image" Target="../media/image9701.png"/><Relationship Id="rId10" Type="http://schemas.openxmlformats.org/officeDocument/2006/relationships/image" Target="../media/image10200.png"/><Relationship Id="rId4" Type="http://schemas.openxmlformats.org/officeDocument/2006/relationships/image" Target="../media/image108.png"/><Relationship Id="rId9" Type="http://schemas.openxmlformats.org/officeDocument/2006/relationships/image" Target="../media/image101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10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0.png"/><Relationship Id="rId5" Type="http://schemas.openxmlformats.org/officeDocument/2006/relationships/image" Target="../media/image400.png"/><Relationship Id="rId4" Type="http://schemas.openxmlformats.org/officeDocument/2006/relationships/image" Target="../media/image11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870.png"/><Relationship Id="rId7" Type="http://schemas.openxmlformats.org/officeDocument/2006/relationships/image" Target="../media/image117.png"/><Relationship Id="rId12" Type="http://schemas.openxmlformats.org/officeDocument/2006/relationships/image" Target="../media/image128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11" Type="http://schemas.openxmlformats.org/officeDocument/2006/relationships/image" Target="../media/image1270.png"/><Relationship Id="rId5" Type="http://schemas.openxmlformats.org/officeDocument/2006/relationships/image" Target="../media/image114.png"/><Relationship Id="rId10" Type="http://schemas.openxmlformats.org/officeDocument/2006/relationships/image" Target="../media/image1260.png"/><Relationship Id="rId4" Type="http://schemas.openxmlformats.org/officeDocument/2006/relationships/image" Target="../media/image880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12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jpg"/><Relationship Id="rId5" Type="http://schemas.openxmlformats.org/officeDocument/2006/relationships/hyperlink" Target="https://pt.m.wikipedia.org/wiki/Ficheiro:A_large_blank_world_map_with_oceans_marked_in_blue.PNG" TargetMode="External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Relationship Id="rId14" Type="http://schemas.openxmlformats.org/officeDocument/2006/relationships/image" Target="../media/image2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tif"/><Relationship Id="rId3" Type="http://schemas.openxmlformats.org/officeDocument/2006/relationships/image" Target="../media/image34.ti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36.png"/><Relationship Id="rId4" Type="http://schemas.openxmlformats.org/officeDocument/2006/relationships/image" Target="../media/image35.tif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800100" y="1724880"/>
            <a:ext cx="7543800" cy="933384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JPAC analyses of </a:t>
            </a: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hadron spectroscopy</a:t>
            </a:r>
          </a:p>
        </p:txBody>
      </p:sp>
      <p:sp>
        <p:nvSpPr>
          <p:cNvPr id="7" name="Sottotitolo 2"/>
          <p:cNvSpPr>
            <a:spLocks noGrp="1"/>
          </p:cNvSpPr>
          <p:nvPr>
            <p:ph type="subTitle" idx="1"/>
          </p:nvPr>
        </p:nvSpPr>
        <p:spPr>
          <a:xfrm>
            <a:off x="1371600" y="3179461"/>
            <a:ext cx="6400800" cy="665175"/>
          </a:xfrm>
        </p:spPr>
        <p:txBody>
          <a:bodyPr>
            <a:noAutofit/>
          </a:bodyPr>
          <a:lstStyle/>
          <a:p>
            <a:pPr marL="514350" indent="-514350" algn="ctr"/>
            <a:r>
              <a:rPr lang="it-IT" sz="4000" dirty="0">
                <a:solidFill>
                  <a:schemeClr val="tx1"/>
                </a:solidFill>
              </a:rPr>
              <a:t>Alessandro Pilloni</a:t>
            </a:r>
          </a:p>
        </p:txBody>
      </p:sp>
      <p:sp>
        <p:nvSpPr>
          <p:cNvPr id="8" name="CasellaDiTesto 1"/>
          <p:cNvSpPr txBox="1"/>
          <p:nvPr/>
        </p:nvSpPr>
        <p:spPr>
          <a:xfrm>
            <a:off x="1236518" y="4044220"/>
            <a:ext cx="6670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NSTAR 2026, September 7</a:t>
            </a:r>
            <a:r>
              <a:rPr lang="it-IT" baseline="30000" dirty="0"/>
              <a:t>th</a:t>
            </a:r>
            <a:r>
              <a:rPr lang="it-IT" dirty="0"/>
              <a:t>, 2026</a:t>
            </a:r>
          </a:p>
        </p:txBody>
      </p:sp>
      <p:pic>
        <p:nvPicPr>
          <p:cNvPr id="3" name="Picture 4" descr="logo-messina.png">
            <a:extLst>
              <a:ext uri="{FF2B5EF4-FFF2-40B4-BE49-F238E27FC236}">
                <a16:creationId xmlns:a16="http://schemas.microsoft.com/office/drawing/2014/main" id="{416B5AC8-3697-FF51-151F-0F7F29074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2" y="4749224"/>
            <a:ext cx="3368976" cy="130577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6E69D4F-8EEA-44DA-DCBB-7B8E0717C6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8466" y="5090727"/>
            <a:ext cx="2712291" cy="964273"/>
          </a:xfrm>
          <a:prstGeom prst="rect">
            <a:avLst/>
          </a:prstGeom>
        </p:spPr>
      </p:pic>
      <p:pic>
        <p:nvPicPr>
          <p:cNvPr id="9" name="Immagine 8" descr="Immagine che contiene Elementi grafici, Carattere, logo, grafica&#10;&#10;Il contenuto generato dall'IA potrebbe non essere corretto.">
            <a:extLst>
              <a:ext uri="{FF2B5EF4-FFF2-40B4-BE49-F238E27FC236}">
                <a16:creationId xmlns:a16="http://schemas.microsoft.com/office/drawing/2014/main" id="{6E2368F0-4CD5-A06C-A7DD-41C8350455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115" y="4749224"/>
            <a:ext cx="2888885" cy="130577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630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4359B-7D60-C98D-4B71-54427E1F1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6AEDB0FA-C3E1-1293-9153-8F75984D1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10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CC9EEA82-F49D-3DDD-FBEF-5A3ABF63D44F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S-Matrix informed </a:t>
            </a:r>
            <a:r>
              <a:rPr lang="it-IT" sz="3600" dirty="0" err="1"/>
              <a:t>Neural</a:t>
            </a:r>
            <a:r>
              <a:rPr lang="it-IT" sz="3600" dirty="0"/>
              <a:t> Networks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50AB7C4-BF74-63A4-C9C9-750A6B95ACCD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AB0E9E-6ECC-0659-6C52-896ECEE292F0}"/>
              </a:ext>
            </a:extLst>
          </p:cNvPr>
          <p:cNvSpPr txBox="1"/>
          <p:nvPr/>
        </p:nvSpPr>
        <p:spPr>
          <a:xfrm>
            <a:off x="4357123" y="1005355"/>
            <a:ext cx="4855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Smith </a:t>
            </a:r>
            <a:r>
              <a:rPr lang="it-IT" sz="1800" i="1" dirty="0">
                <a:solidFill>
                  <a:srgbClr val="C00000"/>
                </a:solidFill>
              </a:rPr>
              <a:t>et al.</a:t>
            </a:r>
            <a:r>
              <a:rPr lang="it-IT" sz="1800" dirty="0">
                <a:solidFill>
                  <a:srgbClr val="C00000"/>
                </a:solidFill>
              </a:rPr>
              <a:t>, arXiv:2608.23750, arXiv:2608.23738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C82E630-E7E2-CE43-809A-0A2EE3DB5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43003"/>
            <a:ext cx="8074325" cy="262442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882E36F2-44B1-C450-5531-90222254DE11}"/>
                  </a:ext>
                </a:extLst>
              </p:cNvPr>
              <p:cNvSpPr txBox="1"/>
              <p:nvPr/>
            </p:nvSpPr>
            <p:spPr>
              <a:xfrm>
                <a:off x="181154" y="3967423"/>
                <a:ext cx="872993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Data collected for 7 partial waves, over 1000 inconsistent initial data points,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𝐷𝑂𝐹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∼10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882E36F2-44B1-C450-5531-90222254D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4" y="3967423"/>
                <a:ext cx="8729933" cy="369332"/>
              </a:xfrm>
              <a:prstGeom prst="rect">
                <a:avLst/>
              </a:prstGeom>
              <a:blipFill>
                <a:blip r:embed="rId4"/>
                <a:stretch>
                  <a:fillRect l="-628" t="-10000" b="-2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>
            <a:extLst>
              <a:ext uri="{FF2B5EF4-FFF2-40B4-BE49-F238E27FC236}">
                <a16:creationId xmlns:a16="http://schemas.microsoft.com/office/drawing/2014/main" id="{F2E2FA27-CF83-3FB1-368C-CCD23467B9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417037"/>
            <a:ext cx="6433868" cy="2143122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35846E4-0977-5CB9-394A-BEDC83C0A162}"/>
              </a:ext>
            </a:extLst>
          </p:cNvPr>
          <p:cNvSpPr txBox="1"/>
          <p:nvPr/>
        </p:nvSpPr>
        <p:spPr>
          <a:xfrm>
            <a:off x="6970144" y="4425381"/>
            <a:ext cx="202720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Hybrid multi-tasking architecture</a:t>
            </a:r>
          </a:p>
          <a:p>
            <a:r>
              <a:rPr lang="en-US" dirty="0"/>
              <a:t>Basic multi-output NNs needed 30 − 50 × more parameters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6336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E3965-27B1-7F50-5A5D-6856255AE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67C31E7C-995F-6564-F6E8-A5027D86A340}"/>
              </a:ext>
            </a:extLst>
          </p:cNvPr>
          <p:cNvSpPr/>
          <p:nvPr/>
        </p:nvSpPr>
        <p:spPr>
          <a:xfrm>
            <a:off x="5822830" y="3648974"/>
            <a:ext cx="3027872" cy="231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70C95914-9E24-8049-87D0-5D1D91AA3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11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0B75466A-D9C3-BB21-4D66-48CFD3D47154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S-Matrix informed </a:t>
            </a:r>
            <a:r>
              <a:rPr lang="it-IT" sz="3600" dirty="0" err="1"/>
              <a:t>Neural</a:t>
            </a:r>
            <a:r>
              <a:rPr lang="it-IT" sz="3600" dirty="0"/>
              <a:t> Networks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90A49C0-4D95-A39C-56AB-EA5389BDED53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A1E9CFE-EDED-F856-617F-244B97D8A1A1}"/>
              </a:ext>
            </a:extLst>
          </p:cNvPr>
          <p:cNvSpPr txBox="1"/>
          <p:nvPr/>
        </p:nvSpPr>
        <p:spPr>
          <a:xfrm>
            <a:off x="4357123" y="1005355"/>
            <a:ext cx="4855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Smith </a:t>
            </a:r>
            <a:r>
              <a:rPr lang="it-IT" sz="1800" i="1" dirty="0">
                <a:solidFill>
                  <a:srgbClr val="C00000"/>
                </a:solidFill>
              </a:rPr>
              <a:t>et al.</a:t>
            </a:r>
            <a:r>
              <a:rPr lang="it-IT" sz="1800" dirty="0">
                <a:solidFill>
                  <a:srgbClr val="C00000"/>
                </a:solidFill>
              </a:rPr>
              <a:t>, arXiv:2608.23750, arXiv:2608.23738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F207A0B-38FB-872C-2984-84ED4C9D15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208"/>
          <a:stretch>
            <a:fillRect/>
          </a:stretch>
        </p:blipFill>
        <p:spPr>
          <a:xfrm>
            <a:off x="0" y="1484853"/>
            <a:ext cx="8850702" cy="436779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038D369-0B31-9224-02FB-25E1D88E4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10723"/>
            <a:ext cx="7392838" cy="155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27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B3E38-B520-4C30-239E-2D6544AA2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C4BA2D12-CAAC-3700-92B4-623E503B0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12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04F68D0C-9BBD-6542-7F3A-82B90EBE5B29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S-Matrix informed </a:t>
            </a:r>
            <a:r>
              <a:rPr lang="it-IT" sz="3600" dirty="0" err="1"/>
              <a:t>Neural</a:t>
            </a:r>
            <a:r>
              <a:rPr lang="it-IT" sz="3600" dirty="0"/>
              <a:t> Networks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94AA31-FF9A-71D0-2C22-C885EE7C6ABF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78E2FE-5EF5-71C2-7FA9-4CF5338EEC89}"/>
              </a:ext>
            </a:extLst>
          </p:cNvPr>
          <p:cNvSpPr txBox="1"/>
          <p:nvPr/>
        </p:nvSpPr>
        <p:spPr>
          <a:xfrm>
            <a:off x="4357123" y="1005355"/>
            <a:ext cx="4855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Smith </a:t>
            </a:r>
            <a:r>
              <a:rPr lang="it-IT" sz="1800" i="1" dirty="0">
                <a:solidFill>
                  <a:srgbClr val="C00000"/>
                </a:solidFill>
              </a:rPr>
              <a:t>et al.</a:t>
            </a:r>
            <a:r>
              <a:rPr lang="it-IT" sz="1800" dirty="0">
                <a:solidFill>
                  <a:srgbClr val="C00000"/>
                </a:solidFill>
              </a:rPr>
              <a:t>, arXiv:2608.23750, arXiv:2608.23738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3D0A8DE-89F8-D54C-C27D-0DC096579E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7" y="1374687"/>
            <a:ext cx="8798943" cy="4947124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1FBCC8A0-F7BF-D48A-AB1C-59C5E95ADA6C}"/>
              </a:ext>
            </a:extLst>
          </p:cNvPr>
          <p:cNvSpPr/>
          <p:nvPr/>
        </p:nvSpPr>
        <p:spPr>
          <a:xfrm>
            <a:off x="5796951" y="4744528"/>
            <a:ext cx="3027872" cy="1577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915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2B20C-12A4-3D74-6FFA-9311545D8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20984FD6-1BB3-F099-0A95-95C798D8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13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D5AAACB9-CB4D-03FE-3D12-B196362ECE31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S-Matrix informed </a:t>
            </a:r>
            <a:r>
              <a:rPr lang="it-IT" sz="3600" dirty="0" err="1"/>
              <a:t>Neural</a:t>
            </a:r>
            <a:r>
              <a:rPr lang="it-IT" sz="3600" dirty="0"/>
              <a:t> Networks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06C804-A784-F09E-7260-FC805825EB46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8034285-3177-3D45-0A7C-657C2BFAA22C}"/>
              </a:ext>
            </a:extLst>
          </p:cNvPr>
          <p:cNvSpPr txBox="1"/>
          <p:nvPr/>
        </p:nvSpPr>
        <p:spPr>
          <a:xfrm>
            <a:off x="4357123" y="1005355"/>
            <a:ext cx="4855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Smith </a:t>
            </a:r>
            <a:r>
              <a:rPr lang="it-IT" sz="1800" i="1" dirty="0">
                <a:solidFill>
                  <a:srgbClr val="C00000"/>
                </a:solidFill>
              </a:rPr>
              <a:t>et al.</a:t>
            </a:r>
            <a:r>
              <a:rPr lang="it-IT" sz="1800" dirty="0">
                <a:solidFill>
                  <a:srgbClr val="C00000"/>
                </a:solidFill>
              </a:rPr>
              <a:t>, arXiv:2608.23750, arXiv:2608.23738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45509B0-6AAB-4D00-2751-E99FB3AE5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8" y="1505859"/>
            <a:ext cx="8980098" cy="472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22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856FC-A046-4797-D5F4-89664966A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A783C7FA-076F-658D-5C1A-B0C9D052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14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18FFFF02-A94D-04B8-55B2-814026342018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S-Matrix informed </a:t>
            </a:r>
            <a:r>
              <a:rPr lang="it-IT" sz="3600" dirty="0" err="1"/>
              <a:t>Neural</a:t>
            </a:r>
            <a:r>
              <a:rPr lang="it-IT" sz="3600" dirty="0"/>
              <a:t> Networks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9502CC7-0CD3-3C11-3C4E-D06B153FBCFE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F193A-EA7C-874E-E4C0-AEA218EE8192}"/>
              </a:ext>
            </a:extLst>
          </p:cNvPr>
          <p:cNvSpPr txBox="1"/>
          <p:nvPr/>
        </p:nvSpPr>
        <p:spPr>
          <a:xfrm>
            <a:off x="4357123" y="1005355"/>
            <a:ext cx="4855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Smith </a:t>
            </a:r>
            <a:r>
              <a:rPr lang="it-IT" sz="1800" i="1" dirty="0">
                <a:solidFill>
                  <a:srgbClr val="C00000"/>
                </a:solidFill>
              </a:rPr>
              <a:t>et al.</a:t>
            </a:r>
            <a:r>
              <a:rPr lang="it-IT" sz="1800" dirty="0">
                <a:solidFill>
                  <a:srgbClr val="C00000"/>
                </a:solidFill>
              </a:rPr>
              <a:t>, arXiv:2608.23750, arXiv:2608.23738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D5534E5-1E07-CF3F-E729-48B33C9AE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3015"/>
            <a:ext cx="4832578" cy="270543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79A740F-540C-1CE3-5F21-B2AF6AFDF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5243" y="1516422"/>
            <a:ext cx="4188757" cy="435071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7D36A60-6BA1-AA1C-94CD-3F79C8580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50" y="4248455"/>
            <a:ext cx="4832578" cy="211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81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D1EA0-BB1A-4D4A-77F0-1E8BBB7C3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E1D22636-727D-2E0E-7449-0B797F869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15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90EE6D88-2B9D-F40C-CFA8-10852D83045F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err="1"/>
              <a:t>Results</a:t>
            </a:r>
            <a:endParaRPr lang="it-IT" sz="3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EF40317-ABB3-AED5-344D-1C3C5CCDA9F0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0B24572-6A6C-2638-D1BC-288815FE6742}"/>
              </a:ext>
            </a:extLst>
          </p:cNvPr>
          <p:cNvSpPr txBox="1"/>
          <p:nvPr/>
        </p:nvSpPr>
        <p:spPr>
          <a:xfrm>
            <a:off x="4357123" y="1005355"/>
            <a:ext cx="4855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Smith </a:t>
            </a:r>
            <a:r>
              <a:rPr lang="it-IT" sz="1800" i="1" dirty="0">
                <a:solidFill>
                  <a:srgbClr val="C00000"/>
                </a:solidFill>
              </a:rPr>
              <a:t>et al.</a:t>
            </a:r>
            <a:r>
              <a:rPr lang="it-IT" sz="1800" dirty="0">
                <a:solidFill>
                  <a:srgbClr val="C00000"/>
                </a:solidFill>
              </a:rPr>
              <a:t>, arXiv:2608.23750, arXiv:2608.23738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0F00E5F-7F74-CE80-1365-01EAA8033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374687"/>
            <a:ext cx="5218981" cy="508458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CC3020C0-77D0-50FA-1F1E-F4E8BA8EA0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2350"/>
          <a:stretch>
            <a:fillRect/>
          </a:stretch>
        </p:blipFill>
        <p:spPr>
          <a:xfrm>
            <a:off x="5487183" y="1558485"/>
            <a:ext cx="3580617" cy="259272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9089330A-2848-9643-8014-4963FC2A3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7183" y="4156744"/>
            <a:ext cx="3214620" cy="23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53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BA919-9280-887A-C420-4EA03E538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DED76B25-FEE9-4923-B005-483308F34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16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6ECBC52F-DF78-09DD-FF9C-8A6A22D721EE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err="1"/>
              <a:t>Results</a:t>
            </a:r>
            <a:endParaRPr lang="it-IT" sz="3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0C0E7B-6FA0-BD63-BAC3-A1287B7B820D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2C8E024-2000-AB4C-FC18-8C2E0C6E2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77" y="1005355"/>
            <a:ext cx="8503245" cy="326081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232A430-6236-7E63-9747-1EC3CC48E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897" y="4245139"/>
            <a:ext cx="8100204" cy="213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12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31A2C-7AA8-9A9E-4D04-204E0E1A2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8FE22940-5191-36B7-D804-099531A84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17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itolo 1">
                <a:extLst>
                  <a:ext uri="{FF2B5EF4-FFF2-40B4-BE49-F238E27FC236}">
                    <a16:creationId xmlns:a16="http://schemas.microsoft.com/office/drawing/2014/main" id="{25F0287F-C2DD-D23F-87FB-7F190265A1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3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36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it-IT" sz="3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3600" b="0" i="1" dirty="0" smtClean="0">
                        <a:latin typeface="Cambria Math" panose="02040503050406030204" pitchFamily="18" charset="0"/>
                      </a:rPr>
                      <m:t>→3</m:t>
                    </m:r>
                    <m:r>
                      <a:rPr lang="it-IT" sz="3600" b="0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it-IT" sz="3600" dirty="0"/>
                  <a:t> with </a:t>
                </a:r>
                <a:r>
                  <a:rPr lang="it-IT" sz="3600" dirty="0" err="1"/>
                  <a:t>freed-isobars</a:t>
                </a:r>
                <a:r>
                  <a:rPr lang="it-IT" sz="3600" dirty="0"/>
                  <a:t> </a:t>
                </a:r>
                <a:r>
                  <a:rPr lang="it-IT" sz="3600" dirty="0" err="1"/>
                  <a:t>at</a:t>
                </a:r>
                <a:r>
                  <a:rPr lang="it-IT" sz="3600" dirty="0"/>
                  <a:t> COMPASS </a:t>
                </a:r>
              </a:p>
            </p:txBody>
          </p:sp>
        </mc:Choice>
        <mc:Fallback>
          <p:sp>
            <p:nvSpPr>
              <p:cNvPr id="22" name="Titolo 1">
                <a:extLst>
                  <a:ext uri="{FF2B5EF4-FFF2-40B4-BE49-F238E27FC236}">
                    <a16:creationId xmlns:a16="http://schemas.microsoft.com/office/drawing/2014/main" id="{25F0287F-C2DD-D23F-87FB-7F190265A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>
                <a:blip r:embed="rId3"/>
                <a:stretch>
                  <a:fillRect r="-370"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2A8149C2-E873-69E8-48B2-F2EC638C4C6B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3EA38E2-5310-EA8E-158A-751A197ED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21904"/>
            <a:ext cx="9144000" cy="421419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6BED110-F55E-0CFE-2AB7-65F7152D52CA}"/>
              </a:ext>
            </a:extLst>
          </p:cNvPr>
          <p:cNvSpPr txBox="1"/>
          <p:nvPr/>
        </p:nvSpPr>
        <p:spPr>
          <a:xfrm>
            <a:off x="5917721" y="1001027"/>
            <a:ext cx="4589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Winney et al. arXiv:2607.1430</a:t>
            </a:r>
          </a:p>
        </p:txBody>
      </p:sp>
    </p:spTree>
    <p:extLst>
      <p:ext uri="{BB962C8B-B14F-4D97-AF65-F5344CB8AC3E}">
        <p14:creationId xmlns:p14="http://schemas.microsoft.com/office/powerpoint/2010/main" val="4038224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5DEEF-2A0A-E3B8-4A7B-A25D214C9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C1C7E016-5C39-7726-E7D7-88468B877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18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itolo 1">
                <a:extLst>
                  <a:ext uri="{FF2B5EF4-FFF2-40B4-BE49-F238E27FC236}">
                    <a16:creationId xmlns:a16="http://schemas.microsoft.com/office/drawing/2014/main" id="{A002334C-9994-4CC6-1A84-ADD8BDE938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3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36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it-IT" sz="3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t-IT" sz="3600" b="0" i="1" dirty="0" smtClean="0">
                        <a:latin typeface="Cambria Math" panose="02040503050406030204" pitchFamily="18" charset="0"/>
                      </a:rPr>
                      <m:t>→3</m:t>
                    </m:r>
                    <m:r>
                      <a:rPr lang="it-IT" sz="3600" b="0" i="1" dirty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it-IT" sz="3600" dirty="0"/>
                  <a:t> and Deck </a:t>
                </a:r>
              </a:p>
            </p:txBody>
          </p:sp>
        </mc:Choice>
        <mc:Fallback>
          <p:sp>
            <p:nvSpPr>
              <p:cNvPr id="22" name="Titolo 1">
                <a:extLst>
                  <a:ext uri="{FF2B5EF4-FFF2-40B4-BE49-F238E27FC236}">
                    <a16:creationId xmlns:a16="http://schemas.microsoft.com/office/drawing/2014/main" id="{A002334C-9994-4CC6-1A84-ADD8BDE938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>
                <a:blip r:embed="rId3"/>
                <a:stretch>
                  <a:fillRect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513FE022-C325-560D-838E-35A41EEECBB9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60398A3-C8B9-5C99-0A55-583D47949449}"/>
              </a:ext>
            </a:extLst>
          </p:cNvPr>
          <p:cNvSpPr txBox="1"/>
          <p:nvPr/>
        </p:nvSpPr>
        <p:spPr>
          <a:xfrm>
            <a:off x="5917721" y="1001027"/>
            <a:ext cx="4589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Winney et al. arXiv:2607.1430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D7690C9-97EE-2106-C035-83F203F764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33053"/>
            <a:ext cx="9144000" cy="414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44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5FFBA-B600-02FD-7940-D01596341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A71014C8-6C2E-DDB1-F3D1-A6E424B7E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19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9595C551-BCDF-B195-766A-85E2EA326CA8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Khuri-</a:t>
            </a:r>
            <a:r>
              <a:rPr lang="it-IT" sz="3600" dirty="0" err="1"/>
              <a:t>Treiman</a:t>
            </a:r>
            <a:r>
              <a:rPr lang="it-IT" sz="3600" dirty="0"/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E20E667-B975-5631-670F-FAF7D3EE0AAD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E122866-B4DF-7B70-6BC6-62376B26DF6A}"/>
              </a:ext>
            </a:extLst>
          </p:cNvPr>
          <p:cNvSpPr txBox="1"/>
          <p:nvPr/>
        </p:nvSpPr>
        <p:spPr>
          <a:xfrm>
            <a:off x="5917721" y="1001027"/>
            <a:ext cx="4589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Winney et al. arXiv:2607.1430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7329DFF0-8791-FB47-39B0-92DB9B07946C}"/>
              </a:ext>
            </a:extLst>
          </p:cNvPr>
          <p:cNvGrpSpPr/>
          <p:nvPr/>
        </p:nvGrpSpPr>
        <p:grpSpPr>
          <a:xfrm>
            <a:off x="67447" y="1630393"/>
            <a:ext cx="4694334" cy="3726611"/>
            <a:chOff x="67447" y="1630393"/>
            <a:chExt cx="5412380" cy="4201064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9241CD83-5FF0-2F0D-8D68-37BD82608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5198"/>
            <a:stretch>
              <a:fillRect/>
            </a:stretch>
          </p:blipFill>
          <p:spPr>
            <a:xfrm>
              <a:off x="67447" y="1630393"/>
              <a:ext cx="5412380" cy="4201064"/>
            </a:xfrm>
            <a:prstGeom prst="rect">
              <a:avLst/>
            </a:prstGeom>
          </p:spPr>
        </p:pic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03DBF0F9-DFC3-1B90-C070-5B4CE248D4C9}"/>
                </a:ext>
              </a:extLst>
            </p:cNvPr>
            <p:cNvSpPr/>
            <p:nvPr/>
          </p:nvSpPr>
          <p:spPr>
            <a:xfrm>
              <a:off x="577970" y="3830128"/>
              <a:ext cx="4123426" cy="6469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0" name="Immagine 9">
            <a:extLst>
              <a:ext uri="{FF2B5EF4-FFF2-40B4-BE49-F238E27FC236}">
                <a16:creationId xmlns:a16="http://schemas.microsoft.com/office/drawing/2014/main" id="{42C76445-30DB-A0E7-1D7F-B89EBF426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769" y="1630393"/>
            <a:ext cx="4375231" cy="3726612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962CA569-3E98-3B9B-DB6D-A212E68B92DA}"/>
              </a:ext>
            </a:extLst>
          </p:cNvPr>
          <p:cNvSpPr/>
          <p:nvPr/>
        </p:nvSpPr>
        <p:spPr>
          <a:xfrm>
            <a:off x="8626415" y="3165893"/>
            <a:ext cx="517585" cy="2061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0773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>
            <a:extLst>
              <a:ext uri="{FF2B5EF4-FFF2-40B4-BE49-F238E27FC236}">
                <a16:creationId xmlns:a16="http://schemas.microsoft.com/office/drawing/2014/main" id="{AD1B2BCF-34C2-A613-7B03-38CABF55C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54" y="954431"/>
            <a:ext cx="2068671" cy="2382992"/>
          </a:xfrm>
          <a:prstGeom prst="rect">
            <a:avLst/>
          </a:prstGeom>
        </p:spPr>
      </p:pic>
      <p:pic>
        <p:nvPicPr>
          <p:cNvPr id="16" name="pip_pm.pdf" descr="pip_pm.pdf">
            <a:extLst>
              <a:ext uri="{FF2B5EF4-FFF2-40B4-BE49-F238E27FC236}">
                <a16:creationId xmlns:a16="http://schemas.microsoft.com/office/drawing/2014/main" id="{4C7C4147-1E1D-4F4D-690C-AF12AA42C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2338" y="3219252"/>
            <a:ext cx="2596333" cy="182952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</p:pic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The </a:t>
            </a:r>
            <a:r>
              <a:rPr lang="it-IT" sz="3600" dirty="0" err="1"/>
              <a:t>richness</a:t>
            </a:r>
            <a:r>
              <a:rPr lang="it-IT" sz="3600" dirty="0"/>
              <a:t> of </a:t>
            </a:r>
            <a:r>
              <a:rPr lang="it-IT" sz="3600" dirty="0" err="1"/>
              <a:t>hadron</a:t>
            </a:r>
            <a:r>
              <a:rPr lang="it-IT" sz="3600" dirty="0"/>
              <a:t> </a:t>
            </a:r>
            <a:r>
              <a:rPr lang="it-IT" sz="3600" dirty="0" err="1"/>
              <a:t>spectrum</a:t>
            </a:r>
            <a:endParaRPr lang="it-IT" sz="3600" dirty="0"/>
          </a:p>
        </p:txBody>
      </p:sp>
      <p:sp>
        <p:nvSpPr>
          <p:cNvPr id="9" name="Rectangle 8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92367C-2869-CA74-B9AB-9FBB336798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3018385"/>
            <a:ext cx="3463954" cy="3342283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E2E3EA31-DE5C-5693-94DC-06CB8C6853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271" y="3600657"/>
            <a:ext cx="470201" cy="32208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70F7F9F-B759-8844-D2C2-DFF9F77FB8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491" y="4516623"/>
            <a:ext cx="2894799" cy="2426317"/>
          </a:xfrm>
          <a:prstGeom prst="rect">
            <a:avLst/>
          </a:prstGeom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98A90D93-5A16-70E7-DBA2-94A08FAC0E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267" y="4771471"/>
            <a:ext cx="470201" cy="322087"/>
          </a:xfrm>
          <a:prstGeom prst="rect">
            <a:avLst/>
          </a:prstGeom>
        </p:spPr>
      </p:pic>
      <p:pic>
        <p:nvPicPr>
          <p:cNvPr id="20" name="Immagine 19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632D7F9B-5BFB-915D-9A92-E193D135E8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384" y="1116272"/>
            <a:ext cx="432041" cy="230972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FA7AA23-8358-1299-BADD-DB99CD797542}"/>
              </a:ext>
            </a:extLst>
          </p:cNvPr>
          <p:cNvSpPr txBox="1"/>
          <p:nvPr/>
        </p:nvSpPr>
        <p:spPr>
          <a:xfrm>
            <a:off x="3038619" y="949965"/>
            <a:ext cx="58126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2200" dirty="0"/>
              <a:t>The </a:t>
            </a:r>
            <a:r>
              <a:rPr lang="it-IT" sz="2200" dirty="0" err="1"/>
              <a:t>structures</a:t>
            </a:r>
            <a:r>
              <a:rPr lang="it-IT" sz="2200" dirty="0"/>
              <a:t> </a:t>
            </a:r>
            <a:r>
              <a:rPr lang="it-IT" sz="2200" dirty="0" err="1"/>
              <a:t>populating</a:t>
            </a:r>
            <a:r>
              <a:rPr lang="it-IT" sz="2200" dirty="0"/>
              <a:t> </a:t>
            </a:r>
            <a:r>
              <a:rPr lang="it-IT" sz="2200" dirty="0" err="1"/>
              <a:t>hadron</a:t>
            </a:r>
            <a:r>
              <a:rPr lang="it-IT" sz="2200" dirty="0"/>
              <a:t> reactions</a:t>
            </a:r>
            <a:br>
              <a:rPr lang="it-IT" sz="2200" dirty="0"/>
            </a:br>
            <a:r>
              <a:rPr lang="it-IT" sz="2200" dirty="0"/>
              <a:t>are </a:t>
            </a:r>
            <a:r>
              <a:rPr lang="it-IT" sz="2200" dirty="0" err="1"/>
              <a:t>extremely</a:t>
            </a:r>
            <a:r>
              <a:rPr lang="it-IT" sz="2200" dirty="0"/>
              <a:t> </a:t>
            </a:r>
            <a:r>
              <a:rPr lang="it-IT" sz="2200" dirty="0" err="1"/>
              <a:t>rich</a:t>
            </a:r>
            <a:endParaRPr lang="it-IT" sz="2200" dirty="0"/>
          </a:p>
          <a:p>
            <a:pPr marL="285750" indent="-28575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2200" dirty="0"/>
              <a:t>Ultimate goal </a:t>
            </a:r>
            <a:r>
              <a:rPr lang="it-IT" sz="2200" dirty="0" err="1"/>
              <a:t>is</a:t>
            </a:r>
            <a:r>
              <a:rPr lang="it-IT" sz="2200" dirty="0"/>
              <a:t> to </a:t>
            </a:r>
            <a:r>
              <a:rPr lang="it-IT" sz="2200" dirty="0" err="1"/>
              <a:t>understand</a:t>
            </a:r>
            <a:r>
              <a:rPr lang="it-IT" sz="2200" dirty="0"/>
              <a:t> </a:t>
            </a:r>
            <a:r>
              <a:rPr lang="it-IT" sz="2200" dirty="0" err="1"/>
              <a:t>them</a:t>
            </a:r>
            <a:r>
              <a:rPr lang="it-IT" sz="2200" dirty="0"/>
              <a:t> </a:t>
            </a:r>
            <a:br>
              <a:rPr lang="it-IT" sz="2200" dirty="0"/>
            </a:br>
            <a:r>
              <a:rPr lang="it-IT" sz="2200" dirty="0"/>
              <a:t>in </a:t>
            </a:r>
            <a:r>
              <a:rPr lang="it-IT" sz="2200" dirty="0" err="1"/>
              <a:t>term</a:t>
            </a:r>
            <a:r>
              <a:rPr lang="it-IT" sz="2200" dirty="0"/>
              <a:t> of QCD degrees of </a:t>
            </a:r>
            <a:r>
              <a:rPr lang="it-IT" sz="2200" dirty="0" err="1"/>
              <a:t>freedom</a:t>
            </a:r>
            <a:endParaRPr lang="it-IT" sz="2200" dirty="0"/>
          </a:p>
          <a:p>
            <a:pPr marL="285750" indent="-28575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2200" dirty="0"/>
              <a:t>To do so, the </a:t>
            </a:r>
            <a:r>
              <a:rPr lang="it-IT" sz="2200" dirty="0" err="1"/>
              <a:t>spectrum</a:t>
            </a:r>
            <a:r>
              <a:rPr lang="it-IT" sz="2200" dirty="0"/>
              <a:t> of </a:t>
            </a:r>
            <a:r>
              <a:rPr lang="it-IT" sz="2200" dirty="0" err="1"/>
              <a:t>resonances</a:t>
            </a:r>
            <a:r>
              <a:rPr lang="it-IT" sz="2200" dirty="0"/>
              <a:t> </a:t>
            </a:r>
            <a:br>
              <a:rPr lang="it-IT" sz="2200" dirty="0"/>
            </a:br>
            <a:r>
              <a:rPr lang="it-IT" sz="2200" dirty="0"/>
              <a:t>must be </a:t>
            </a:r>
            <a:r>
              <a:rPr lang="it-IT" sz="2200" dirty="0" err="1"/>
              <a:t>correctly</a:t>
            </a:r>
            <a:r>
              <a:rPr lang="it-IT" sz="2200" dirty="0"/>
              <a:t> </a:t>
            </a:r>
            <a:r>
              <a:rPr lang="it-IT" sz="2200" dirty="0" err="1"/>
              <a:t>reconstructed</a:t>
            </a:r>
            <a:endParaRPr lang="it-IT" sz="220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EC97C92F-A403-79FF-5022-C916E5FA565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856"/>
          <a:stretch/>
        </p:blipFill>
        <p:spPr>
          <a:xfrm>
            <a:off x="5842822" y="4241733"/>
            <a:ext cx="3321756" cy="2629689"/>
          </a:xfrm>
          <a:prstGeom prst="rect">
            <a:avLst/>
          </a:prstGeom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E37D9ACC-76AD-18E6-2B74-A9D8216D14D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080" y="4432497"/>
            <a:ext cx="510582" cy="2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33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16DF-C5FB-CF46-9924-3415B66D5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F48AFBFE-6483-758E-7A0C-558C80FEE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20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A821415B-27C7-7CA4-B163-5D44E0FDD890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Khuri-</a:t>
            </a:r>
            <a:r>
              <a:rPr lang="it-IT" sz="3600" dirty="0" err="1"/>
              <a:t>Treiman</a:t>
            </a:r>
            <a:r>
              <a:rPr lang="it-IT" sz="3600" dirty="0"/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8B2A731-35DB-5695-A817-2638D1B241FA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B7DC7BA-55AE-6AF0-A909-B7D8D14DC3EE}"/>
              </a:ext>
            </a:extLst>
          </p:cNvPr>
          <p:cNvSpPr txBox="1"/>
          <p:nvPr/>
        </p:nvSpPr>
        <p:spPr>
          <a:xfrm>
            <a:off x="5917721" y="1001027"/>
            <a:ext cx="4589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Winney et al. arXiv:2607.1430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739734F-A545-4C33-7E7C-BEBF54E85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7739"/>
            <a:ext cx="4221663" cy="418745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EF0BF30-BB58-8599-CFB3-8C4B9E30B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7810" y="-27384"/>
            <a:ext cx="3020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52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4E4C3-4B76-D07D-DE7C-52AB5CE80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CE0E3F88-BAB9-4292-6278-BCB423A8D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21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1562429C-02A3-C60A-5C1B-AF7277760CC7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Khuri-</a:t>
            </a:r>
            <a:r>
              <a:rPr lang="it-IT" sz="3600" dirty="0" err="1"/>
              <a:t>Treiman</a:t>
            </a:r>
            <a:r>
              <a:rPr lang="it-IT" sz="3600" dirty="0"/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CF5594-994C-739B-F169-8AB95B69AE01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021BCE5-CEB0-5EB0-9FA6-249951E89825}"/>
              </a:ext>
            </a:extLst>
          </p:cNvPr>
          <p:cNvSpPr txBox="1"/>
          <p:nvPr/>
        </p:nvSpPr>
        <p:spPr>
          <a:xfrm>
            <a:off x="5917721" y="1001027"/>
            <a:ext cx="4589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Winney et al. arXiv:2607.1430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B1B4A29-2093-CBED-62B0-1AE24730A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150" y="1370359"/>
            <a:ext cx="5599288" cy="503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78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22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Spectroscopy from peripheral production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Shape 503" descr="Shape 5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8196"/>
            <a:ext cx="2961464" cy="1846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Shape 504" descr="Shape 5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97999"/>
            <a:ext cx="2504050" cy="1878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Shape 505" descr="Shape 5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4499" y="1049482"/>
            <a:ext cx="4409075" cy="177632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FFCBE71F-F764-0A80-47A7-9B778DE14DC4}"/>
              </a:ext>
            </a:extLst>
          </p:cNvPr>
          <p:cNvGrpSpPr/>
          <p:nvPr/>
        </p:nvGrpSpPr>
        <p:grpSpPr>
          <a:xfrm>
            <a:off x="6084068" y="4379692"/>
            <a:ext cx="2750345" cy="2241352"/>
            <a:chOff x="6084068" y="4379692"/>
            <a:chExt cx="2750345" cy="2241352"/>
          </a:xfrm>
        </p:grpSpPr>
        <p:pic>
          <p:nvPicPr>
            <p:cNvPr id="25" name="Image" descr="Image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84068" y="4379692"/>
              <a:ext cx="2750345" cy="2241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" descr="Image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26989" y="4404268"/>
              <a:ext cx="732235" cy="3214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Image" descr="Image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84068" y="5043957"/>
              <a:ext cx="602430" cy="5289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8" name="Image" descr="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4486" y="3342359"/>
            <a:ext cx="2848571" cy="1232298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/>
          <p:cNvSpPr txBox="1"/>
          <p:nvPr/>
        </p:nvSpPr>
        <p:spPr>
          <a:xfrm>
            <a:off x="2597285" y="3596059"/>
            <a:ext cx="2723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Need to establish Regge factorization</a:t>
            </a:r>
          </a:p>
          <a:p>
            <a:endParaRPr lang="it-IT" sz="2400" dirty="0"/>
          </a:p>
          <a:p>
            <a:r>
              <a:rPr lang="it-IT" sz="2400" dirty="0"/>
              <a:t>Single Regge pole dominate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052" y="2318156"/>
            <a:ext cx="494522" cy="49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30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B732-256C-AD71-A250-EF999261F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85F4B983-F7AB-8958-8AAA-F7FC9219F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23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BC1205DA-BC31-2305-680A-9D7363BD394C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A Regge theory primer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E471AE-2CAD-1D20-0262-812A3F398124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5AEB82-D4B1-7DE7-5016-A5685A8101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865"/>
          <a:stretch>
            <a:fillRect/>
          </a:stretch>
        </p:blipFill>
        <p:spPr>
          <a:xfrm>
            <a:off x="0" y="1316179"/>
            <a:ext cx="9144000" cy="4225642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E3661003-BCE1-6115-D55D-13D844BB2A2C}"/>
              </a:ext>
            </a:extLst>
          </p:cNvPr>
          <p:cNvSpPr/>
          <p:nvPr/>
        </p:nvSpPr>
        <p:spPr>
          <a:xfrm>
            <a:off x="8842074" y="5348375"/>
            <a:ext cx="251604" cy="189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516B098-DECA-1FCB-EB76-0E5AF1CB5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9482"/>
            <a:ext cx="9144000" cy="4473596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12CD58-8060-1526-8A99-6F74D9F81BA0}"/>
              </a:ext>
            </a:extLst>
          </p:cNvPr>
          <p:cNvSpPr txBox="1"/>
          <p:nvPr/>
        </p:nvSpPr>
        <p:spPr>
          <a:xfrm>
            <a:off x="7752991" y="5538156"/>
            <a:ext cx="13910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C00000"/>
                </a:solidFill>
              </a:rPr>
              <a:t>G. </a:t>
            </a:r>
            <a:r>
              <a:rPr lang="it-IT" sz="1800" dirty="0" err="1">
                <a:solidFill>
                  <a:srgbClr val="C00000"/>
                </a:solidFill>
              </a:rPr>
              <a:t>Montaña</a:t>
            </a:r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127054F5-CB6E-3D3F-F512-5287CB1946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04697"/>
            <a:ext cx="9144000" cy="43631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06978FA3-516B-29D9-9116-F00E4854DEB9}"/>
                  </a:ext>
                </a:extLst>
              </p:cNvPr>
              <p:cNvSpPr txBox="1"/>
              <p:nvPr/>
            </p:nvSpPr>
            <p:spPr>
              <a:xfrm>
                <a:off x="6392091" y="3286279"/>
                <a:ext cx="35599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1400" b="0" i="1" smtClean="0">
                          <a:latin typeface="Cambria Math" panose="02040503050406030204" pitchFamily="18" charset="0"/>
                        </a:rPr>
                        <m:t>𝜉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it-IT" sz="1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1400" dirty="0"/>
              </a:p>
            </p:txBody>
          </p:sp>
        </mc:Choice>
        <mc:Fallback xmlns=""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06978FA3-516B-29D9-9116-F00E4854DE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091" y="3286279"/>
                <a:ext cx="355995" cy="215444"/>
              </a:xfrm>
              <a:prstGeom prst="rect">
                <a:avLst/>
              </a:prstGeom>
              <a:blipFill>
                <a:blip r:embed="rId6"/>
                <a:stretch>
                  <a:fillRect l="-17241" r="-17241" b="-3428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158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A7BEC-B05C-01A8-7DB5-AF4768AAA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BA119DC7-1626-1186-AB7D-6BB047E54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24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283610A9-B50E-518B-D7A1-3DC685F9F516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Single Regge and double Regge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8DFD9A-021D-584F-304B-FFA8A582FD87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4D7DD2C-4E0E-FF60-E5B7-314E49E852EA}"/>
              </a:ext>
            </a:extLst>
          </p:cNvPr>
          <p:cNvSpPr/>
          <p:nvPr/>
        </p:nvSpPr>
        <p:spPr>
          <a:xfrm>
            <a:off x="8842074" y="5348375"/>
            <a:ext cx="251604" cy="189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3A8916D-E197-D957-7733-364630C7EFBE}"/>
              </a:ext>
            </a:extLst>
          </p:cNvPr>
          <p:cNvSpPr txBox="1"/>
          <p:nvPr/>
        </p:nvSpPr>
        <p:spPr>
          <a:xfrm>
            <a:off x="7752991" y="5538156"/>
            <a:ext cx="13910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C00000"/>
                </a:solidFill>
              </a:rPr>
              <a:t>G. </a:t>
            </a:r>
            <a:r>
              <a:rPr lang="it-IT" sz="1800" dirty="0" err="1">
                <a:solidFill>
                  <a:srgbClr val="C00000"/>
                </a:solidFill>
              </a:rPr>
              <a:t>Montaña</a:t>
            </a:r>
            <a:endParaRPr lang="it-IT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929F587F-8FEC-37D1-9600-87BE073C3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2" y="1049482"/>
            <a:ext cx="9144000" cy="501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09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25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itolo 1"/>
              <p:cNvSpPr txBox="1">
                <a:spLocks/>
              </p:cNvSpPr>
              <p:nvPr/>
            </p:nvSpPr>
            <p:spPr>
              <a:xfrm>
                <a:off x="112142" y="15433"/>
                <a:ext cx="9213011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 fontScale="92500"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  <m:r>
                      <a:rPr lang="it-IT" sz="3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it-IT" sz="3600" dirty="0">
                    <a:solidFill>
                      <a:schemeClr val="tx2"/>
                    </a:solidFill>
                  </a:rPr>
                  <a:t> </a:t>
                </a:r>
                <a:r>
                  <a:rPr lang="it-IT" sz="3600" dirty="0" err="1">
                    <a:solidFill>
                      <a:schemeClr val="tx2"/>
                    </a:solidFill>
                  </a:rPr>
                  <a:t>photoproduction</a:t>
                </a:r>
                <a:r>
                  <a:rPr lang="it-IT" sz="3600" dirty="0">
                    <a:solidFill>
                      <a:schemeClr val="tx2"/>
                    </a:solidFill>
                  </a:rPr>
                  <a:t> in the double Regge </a:t>
                </a:r>
                <a:r>
                  <a:rPr lang="it-IT" sz="3600" dirty="0" err="1">
                    <a:solidFill>
                      <a:schemeClr val="tx2"/>
                    </a:solidFill>
                  </a:rPr>
                  <a:t>region</a:t>
                </a:r>
                <a:endParaRPr lang="it-IT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3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42" y="15433"/>
                <a:ext cx="9213011" cy="1076866"/>
              </a:xfrm>
              <a:prstGeom prst="rect">
                <a:avLst/>
              </a:prstGeom>
              <a:blipFill>
                <a:blip r:embed="rId3"/>
                <a:stretch>
                  <a:fillRect b="-1931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sellaDiTesto 5">
            <a:extLst>
              <a:ext uri="{FF2B5EF4-FFF2-40B4-BE49-F238E27FC236}">
                <a16:creationId xmlns:a16="http://schemas.microsoft.com/office/drawing/2014/main" id="{FE0F0EA6-5D8E-D913-5FE1-363570A85874}"/>
              </a:ext>
            </a:extLst>
          </p:cNvPr>
          <p:cNvSpPr txBox="1"/>
          <p:nvPr/>
        </p:nvSpPr>
        <p:spPr>
          <a:xfrm>
            <a:off x="5933536" y="1067935"/>
            <a:ext cx="3210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dirty="0">
                <a:solidFill>
                  <a:srgbClr val="C00000"/>
                </a:solidFill>
              </a:rPr>
              <a:t>Montana </a:t>
            </a:r>
            <a:r>
              <a:rPr lang="it-IT" i="1" dirty="0">
                <a:solidFill>
                  <a:srgbClr val="C00000"/>
                </a:solidFill>
              </a:rPr>
              <a:t>et al.</a:t>
            </a:r>
            <a:r>
              <a:rPr lang="it-IT" dirty="0">
                <a:solidFill>
                  <a:srgbClr val="C00000"/>
                </a:solidFill>
              </a:rPr>
              <a:t>, PLB</a:t>
            </a:r>
            <a:r>
              <a:rPr lang="it-IT" b="1" dirty="0">
                <a:solidFill>
                  <a:srgbClr val="C00000"/>
                </a:solidFill>
              </a:rPr>
              <a:t>872</a:t>
            </a:r>
            <a:r>
              <a:rPr lang="it-IT" dirty="0">
                <a:solidFill>
                  <a:srgbClr val="C00000"/>
                </a:solidFill>
              </a:rPr>
              <a:t>, 140101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4BB6BE1-D9F7-C0D6-FA04-F3BF52609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80084"/>
            <a:ext cx="9144000" cy="418690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75F9A580-A1C8-46C9-AB90-0F21CC1309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77933"/>
            <a:ext cx="9144000" cy="4102134"/>
          </a:xfrm>
          <a:prstGeom prst="rect">
            <a:avLst/>
          </a:prstGeom>
        </p:spPr>
      </p:pic>
      <p:sp>
        <p:nvSpPr>
          <p:cNvPr id="15" name="TextBox 7">
            <a:extLst>
              <a:ext uri="{FF2B5EF4-FFF2-40B4-BE49-F238E27FC236}">
                <a16:creationId xmlns:a16="http://schemas.microsoft.com/office/drawing/2014/main" id="{C8D46012-69A5-495E-7AC4-B502BEEAD4EB}"/>
              </a:ext>
            </a:extLst>
          </p:cNvPr>
          <p:cNvSpPr txBox="1"/>
          <p:nvPr/>
        </p:nvSpPr>
        <p:spPr>
          <a:xfrm>
            <a:off x="-60385" y="5709804"/>
            <a:ext cx="99290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Large </a:t>
            </a:r>
            <a:r>
              <a:rPr lang="it-IT" sz="2200" dirty="0" err="1"/>
              <a:t>asymmetries</a:t>
            </a:r>
            <a:r>
              <a:rPr lang="it-IT" sz="2200" dirty="0"/>
              <a:t> </a:t>
            </a:r>
            <a:r>
              <a:rPr lang="it-IT" sz="2200" dirty="0" err="1"/>
              <a:t>not</a:t>
            </a:r>
            <a:r>
              <a:rPr lang="it-IT" sz="2200" dirty="0"/>
              <a:t> </a:t>
            </a:r>
            <a:r>
              <a:rPr lang="it-IT" sz="2200" dirty="0" err="1"/>
              <a:t>necessarily</a:t>
            </a:r>
            <a:r>
              <a:rPr lang="it-IT" sz="2200" dirty="0"/>
              <a:t> </a:t>
            </a:r>
            <a:r>
              <a:rPr lang="it-IT" sz="2200" dirty="0" err="1"/>
              <a:t>motivated</a:t>
            </a:r>
            <a:r>
              <a:rPr lang="it-IT" sz="2200" dirty="0"/>
              <a:t> by </a:t>
            </a:r>
            <a:r>
              <a:rPr lang="it-IT" sz="2200" dirty="0" err="1"/>
              <a:t>Pomeron</a:t>
            </a:r>
            <a:r>
              <a:rPr lang="it-IT" sz="2200" dirty="0"/>
              <a:t> (</a:t>
            </a:r>
            <a:r>
              <a:rPr lang="it-IT" sz="2200" dirty="0" err="1"/>
              <a:t>gluonic</a:t>
            </a:r>
            <a:r>
              <a:rPr lang="it-IT" sz="2200" dirty="0"/>
              <a:t>) </a:t>
            </a:r>
            <a:r>
              <a:rPr lang="it-IT" sz="2200" dirty="0" err="1"/>
              <a:t>exchanges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31991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d_histogram_log.pdf" descr="2d_histogram_log.pdf">
            <a:extLst>
              <a:ext uri="{FF2B5EF4-FFF2-40B4-BE49-F238E27FC236}">
                <a16:creationId xmlns:a16="http://schemas.microsoft.com/office/drawing/2014/main" id="{031DD38B-E800-45DC-308F-0AD9AB627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767" y="2625172"/>
            <a:ext cx="7223760" cy="341248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egnaposto numero diapositiva 10">
            <a:extLst>
              <a:ext uri="{FF2B5EF4-FFF2-40B4-BE49-F238E27FC236}">
                <a16:creationId xmlns:a16="http://schemas.microsoft.com/office/drawing/2014/main" id="{68AD7188-37CA-962C-76BF-6D763EA0247B}"/>
              </a:ext>
            </a:extLst>
          </p:cNvPr>
          <p:cNvSpPr txBox="1">
            <a:spLocks/>
          </p:cNvSpPr>
          <p:nvPr/>
        </p:nvSpPr>
        <p:spPr>
          <a:xfrm>
            <a:off x="8305800" y="63606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26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D8456DD-F953-02BD-13E4-1E2E71EEF3F3}"/>
              </a:ext>
            </a:extLst>
          </p:cNvPr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olo 1">
                <a:extLst>
                  <a:ext uri="{FF2B5EF4-FFF2-40B4-BE49-F238E27FC236}">
                    <a16:creationId xmlns:a16="http://schemas.microsoft.com/office/drawing/2014/main" id="{1191FDC3-E89B-2F6B-275A-D4BA0E0E1B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42" y="15433"/>
                <a:ext cx="9213011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  <m:r>
                      <a:rPr lang="it-IT" sz="3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it-IT" sz="3600" dirty="0">
                    <a:solidFill>
                      <a:schemeClr val="tx2"/>
                    </a:solidFill>
                  </a:rPr>
                  <a:t> </a:t>
                </a:r>
                <a:r>
                  <a:rPr lang="it-IT" sz="3600" dirty="0" err="1">
                    <a:solidFill>
                      <a:schemeClr val="tx2"/>
                    </a:solidFill>
                  </a:rPr>
                  <a:t>at</a:t>
                </a:r>
                <a:r>
                  <a:rPr lang="it-IT" sz="3600" dirty="0">
                    <a:solidFill>
                      <a:schemeClr val="tx2"/>
                    </a:solidFill>
                  </a:rPr>
                  <a:t> COMPASS</a:t>
                </a:r>
              </a:p>
            </p:txBody>
          </p:sp>
        </mc:Choice>
        <mc:Fallback xmlns="">
          <p:sp>
            <p:nvSpPr>
              <p:cNvPr id="7" name="Titolo 1">
                <a:extLst>
                  <a:ext uri="{FF2B5EF4-FFF2-40B4-BE49-F238E27FC236}">
                    <a16:creationId xmlns:a16="http://schemas.microsoft.com/office/drawing/2014/main" id="{1191FDC3-E89B-2F6B-275A-D4BA0E0E1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42" y="15433"/>
                <a:ext cx="9213011" cy="1076866"/>
              </a:xfrm>
              <a:prstGeom prst="rect">
                <a:avLst/>
              </a:prstGeom>
              <a:blipFill>
                <a:blip r:embed="rId3"/>
                <a:stretch>
                  <a:fillRect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2EEC141C-118E-BD35-6316-1F39F13CFB4E}"/>
                  </a:ext>
                </a:extLst>
              </p:cNvPr>
              <p:cNvSpPr txBox="1"/>
              <p:nvPr/>
            </p:nvSpPr>
            <p:spPr>
              <a:xfrm>
                <a:off x="112142" y="1246228"/>
                <a:ext cx="8822852" cy="1225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COMPASS has high-statistics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  <m:r>
                      <a:rPr lang="it-IT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samples extending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𝜂𝜋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=6 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Above about 2 GeV, events concentrate in forward/backward regions</a:t>
                </a:r>
              </a:p>
              <a:p>
                <a:r>
                  <a:rPr lang="en-US" dirty="0"/>
                  <a:t>These regions correspond to one produced meson carrying most of the beam momentum</a:t>
                </a:r>
              </a:p>
              <a:p>
                <a:r>
                  <a:rPr lang="en-US" dirty="0"/>
                  <a:t>This is where double-</a:t>
                </a:r>
                <a:r>
                  <a:rPr lang="en-US" dirty="0" err="1"/>
                  <a:t>Regge</a:t>
                </a:r>
                <a:r>
                  <a:rPr lang="en-US" dirty="0"/>
                  <a:t> exchange is expected to dominate</a:t>
                </a:r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2EEC141C-118E-BD35-6316-1F39F13CF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42" y="1246228"/>
                <a:ext cx="8822852" cy="1225015"/>
              </a:xfrm>
              <a:prstGeom prst="rect">
                <a:avLst/>
              </a:prstGeom>
              <a:blipFill>
                <a:blip r:embed="rId4"/>
                <a:stretch>
                  <a:fillRect l="-552" t="-1990" b="-696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619FB06-6E84-8314-19E4-0C5DCA9CA675}"/>
              </a:ext>
            </a:extLst>
          </p:cNvPr>
          <p:cNvSpPr txBox="1"/>
          <p:nvPr/>
        </p:nvSpPr>
        <p:spPr>
          <a:xfrm>
            <a:off x="5691502" y="907633"/>
            <a:ext cx="3633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C00000"/>
                </a:solidFill>
              </a:rPr>
              <a:t>COMPASS+JPAC, arXiv:2607.17850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1173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11C09-3086-3802-DC44-C35873C03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10">
            <a:extLst>
              <a:ext uri="{FF2B5EF4-FFF2-40B4-BE49-F238E27FC236}">
                <a16:creationId xmlns:a16="http://schemas.microsoft.com/office/drawing/2014/main" id="{911D3F64-E51C-8B02-22CF-7D7095646338}"/>
              </a:ext>
            </a:extLst>
          </p:cNvPr>
          <p:cNvSpPr txBox="1">
            <a:spLocks/>
          </p:cNvSpPr>
          <p:nvPr/>
        </p:nvSpPr>
        <p:spPr>
          <a:xfrm>
            <a:off x="8305800" y="63606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27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F40367F-3932-6DA3-DF1B-FE88F7090E29}"/>
              </a:ext>
            </a:extLst>
          </p:cNvPr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olo 1">
                <a:extLst>
                  <a:ext uri="{FF2B5EF4-FFF2-40B4-BE49-F238E27FC236}">
                    <a16:creationId xmlns:a16="http://schemas.microsoft.com/office/drawing/2014/main" id="{57293698-DA29-1164-0474-929F8491BE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42" y="15433"/>
                <a:ext cx="9213011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  <m:r>
                      <a:rPr lang="it-IT" sz="3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it-IT" sz="3600" dirty="0">
                    <a:solidFill>
                      <a:schemeClr val="tx2"/>
                    </a:solidFill>
                  </a:rPr>
                  <a:t> </a:t>
                </a:r>
                <a:r>
                  <a:rPr lang="it-IT" sz="3600" dirty="0" err="1">
                    <a:solidFill>
                      <a:schemeClr val="tx2"/>
                    </a:solidFill>
                  </a:rPr>
                  <a:t>at</a:t>
                </a:r>
                <a:r>
                  <a:rPr lang="it-IT" sz="3600" dirty="0">
                    <a:solidFill>
                      <a:schemeClr val="tx2"/>
                    </a:solidFill>
                  </a:rPr>
                  <a:t> COMPASS</a:t>
                </a:r>
              </a:p>
            </p:txBody>
          </p:sp>
        </mc:Choice>
        <mc:Fallback xmlns="">
          <p:sp>
            <p:nvSpPr>
              <p:cNvPr id="7" name="Titolo 1">
                <a:extLst>
                  <a:ext uri="{FF2B5EF4-FFF2-40B4-BE49-F238E27FC236}">
                    <a16:creationId xmlns:a16="http://schemas.microsoft.com/office/drawing/2014/main" id="{57293698-DA29-1164-0474-929F8491BE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42" y="15433"/>
                <a:ext cx="9213011" cy="1076866"/>
              </a:xfrm>
              <a:prstGeom prst="rect">
                <a:avLst/>
              </a:prstGeom>
              <a:blipFill>
                <a:blip r:embed="rId2"/>
                <a:stretch>
                  <a:fillRect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FFD50E7-5A79-FA63-97BC-0C7FAC86354E}"/>
                  </a:ext>
                </a:extLst>
              </p:cNvPr>
              <p:cNvSpPr txBox="1"/>
              <p:nvPr/>
            </p:nvSpPr>
            <p:spPr>
              <a:xfrm>
                <a:off x="76201" y="1340333"/>
                <a:ext cx="4937760" cy="41190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Backward / fast 𝜋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sz="2000" dirty="0"/>
                  <a:t>top exchange connects: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it-IT" sz="2000" b="0" i="1" dirty="0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it-IT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sz="2000" dirty="0"/>
                  <a:t>leading exchanges: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ℙ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sz="2000" dirty="0"/>
                  <a:t>Odd spin exchanges are forbidden by Bose symmetry</a:t>
                </a:r>
              </a:p>
              <a:p>
                <a:r>
                  <a:rPr lang="en-US" sz="2000" dirty="0"/>
                  <a:t>Forward / fast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sz="2000" dirty="0"/>
                  <a:t>top exchange connects: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2000" i="1" dirty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it-IT" sz="2000" i="1" dirty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it-IT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sz="2000" b="0" i="1" dirty="0" smtClean="0"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sz="2000" dirty="0"/>
                  <a:t>allowed natural-parity </a:t>
                </a:r>
                <a:r>
                  <a:rPr lang="en-US" sz="2000" dirty="0" err="1"/>
                  <a:t>isovector</a:t>
                </a:r>
                <a:r>
                  <a:rPr lang="en-US" sz="2000" dirty="0"/>
                  <a:t> exchanges: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where</a:t>
                </a:r>
              </a:p>
              <a:p>
                <a:pPr marL="742950" lvl="1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/>
                  <a:t>: leading ordinary positive-signature</a:t>
                </a:r>
              </a:p>
              <a:p>
                <a:pPr marL="742950" lvl="1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sz="2000" dirty="0"/>
                  <a:t>: </a:t>
                </a:r>
                <a:r>
                  <a:rPr lang="en-US" sz="2000" dirty="0" err="1"/>
                  <a:t>subleading</a:t>
                </a:r>
                <a:r>
                  <a:rPr lang="en-US" sz="2000" dirty="0"/>
                  <a:t> ordinary positive signature exchange</a:t>
                </a:r>
              </a:p>
              <a:p>
                <a:pPr marL="742950" lvl="1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/>
                  <a:t>: exotic negative-signature</a:t>
                </a:r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FFD50E7-5A79-FA63-97BC-0C7FAC863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1" y="1340333"/>
                <a:ext cx="4937760" cy="4119076"/>
              </a:xfrm>
              <a:prstGeom prst="rect">
                <a:avLst/>
              </a:prstGeom>
              <a:blipFill>
                <a:blip r:embed="rId3"/>
                <a:stretch>
                  <a:fillRect l="-1728" t="-1183" r="-864" b="-207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012C136-C331-AC12-3346-8F7864EEAE1C}"/>
              </a:ext>
            </a:extLst>
          </p:cNvPr>
          <p:cNvSpPr txBox="1"/>
          <p:nvPr/>
        </p:nvSpPr>
        <p:spPr>
          <a:xfrm>
            <a:off x="5691502" y="907633"/>
            <a:ext cx="3633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C00000"/>
                </a:solidFill>
              </a:rPr>
              <a:t>COMPASS+JPAC, arXiv:2607.17850</a:t>
            </a:r>
            <a:endParaRPr lang="it-IT" dirty="0"/>
          </a:p>
        </p:txBody>
      </p:sp>
      <p:pic>
        <p:nvPicPr>
          <p:cNvPr id="2" name="DRmechanism.png">
            <a:extLst>
              <a:ext uri="{FF2B5EF4-FFF2-40B4-BE49-F238E27FC236}">
                <a16:creationId xmlns:a16="http://schemas.microsoft.com/office/drawing/2014/main" id="{BA0E945C-0D8A-DDA4-18DF-4711537D24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75" r="3878" b="2051"/>
          <a:stretch>
            <a:fillRect/>
          </a:stretch>
        </p:blipFill>
        <p:spPr>
          <a:xfrm>
            <a:off x="5013960" y="2516775"/>
            <a:ext cx="4130040" cy="2073967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98528B0F-5246-6598-5273-AD9A1EBFB925}"/>
                  </a:ext>
                </a:extLst>
              </p:cNvPr>
              <p:cNvSpPr txBox="1"/>
              <p:nvPr/>
            </p:nvSpPr>
            <p:spPr>
              <a:xfrm>
                <a:off x="112142" y="5656676"/>
                <a:ext cx="717803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2000" b="0" dirty="0"/>
                  <a:t>Signature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e>
                        </m:d>
                      </m:e>
                      <m:sup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sup>
                    </m:sSup>
                  </m:oMath>
                </a14:m>
                <a:r>
                  <a:rPr lang="en-US" sz="2000" dirty="0"/>
                  <a:t> controls the momentum transfer dependence </a:t>
                </a: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98528B0F-5246-6598-5273-AD9A1EBFB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42" y="5656676"/>
                <a:ext cx="7178039" cy="400110"/>
              </a:xfrm>
              <a:prstGeom prst="rect">
                <a:avLst/>
              </a:prstGeom>
              <a:blipFill>
                <a:blip r:embed="rId5"/>
                <a:stretch>
                  <a:fillRect l="-849" t="-9091" b="-2575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6744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A16E8-D15C-596C-8A1B-4FA4EAD11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10">
            <a:extLst>
              <a:ext uri="{FF2B5EF4-FFF2-40B4-BE49-F238E27FC236}">
                <a16:creationId xmlns:a16="http://schemas.microsoft.com/office/drawing/2014/main" id="{1491435A-161D-44C9-CBDF-27B81C041418}"/>
              </a:ext>
            </a:extLst>
          </p:cNvPr>
          <p:cNvSpPr txBox="1">
            <a:spLocks/>
          </p:cNvSpPr>
          <p:nvPr/>
        </p:nvSpPr>
        <p:spPr>
          <a:xfrm>
            <a:off x="8305800" y="63606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28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1F38BFA-60FD-F457-A4A5-0EABAA4B996A}"/>
              </a:ext>
            </a:extLst>
          </p:cNvPr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olo 1">
                <a:extLst>
                  <a:ext uri="{FF2B5EF4-FFF2-40B4-BE49-F238E27FC236}">
                    <a16:creationId xmlns:a16="http://schemas.microsoft.com/office/drawing/2014/main" id="{2B2D3054-8986-5B51-C1B9-0C7EBD221D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42" y="15433"/>
                <a:ext cx="9213011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sz="3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  <m:r>
                      <a:rPr lang="it-IT" sz="36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it-IT" sz="3600" dirty="0">
                    <a:solidFill>
                      <a:schemeClr val="tx2"/>
                    </a:solidFill>
                  </a:rPr>
                  <a:t> </a:t>
                </a:r>
                <a:r>
                  <a:rPr lang="it-IT" sz="3600" dirty="0" err="1">
                    <a:solidFill>
                      <a:schemeClr val="tx2"/>
                    </a:solidFill>
                  </a:rPr>
                  <a:t>at</a:t>
                </a:r>
                <a:r>
                  <a:rPr lang="it-IT" sz="3600" dirty="0">
                    <a:solidFill>
                      <a:schemeClr val="tx2"/>
                    </a:solidFill>
                  </a:rPr>
                  <a:t> COMPASS</a:t>
                </a:r>
              </a:p>
            </p:txBody>
          </p:sp>
        </mc:Choice>
        <mc:Fallback xmlns="">
          <p:sp>
            <p:nvSpPr>
              <p:cNvPr id="7" name="Titolo 1">
                <a:extLst>
                  <a:ext uri="{FF2B5EF4-FFF2-40B4-BE49-F238E27FC236}">
                    <a16:creationId xmlns:a16="http://schemas.microsoft.com/office/drawing/2014/main" id="{2B2D3054-8986-5B51-C1B9-0C7EBD221D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42" y="15433"/>
                <a:ext cx="9213011" cy="1076866"/>
              </a:xfrm>
              <a:prstGeom prst="rect">
                <a:avLst/>
              </a:prstGeom>
              <a:blipFill>
                <a:blip r:embed="rId2"/>
                <a:stretch>
                  <a:fillRect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4A85F26-A7B7-4A36-2E44-D383A0C0EE6B}"/>
              </a:ext>
            </a:extLst>
          </p:cNvPr>
          <p:cNvSpPr txBox="1"/>
          <p:nvPr/>
        </p:nvSpPr>
        <p:spPr>
          <a:xfrm>
            <a:off x="5691502" y="907633"/>
            <a:ext cx="3633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C00000"/>
                </a:solidFill>
              </a:rPr>
              <a:t>COMPASS+JPAC, arXiv:2607.17850</a:t>
            </a:r>
            <a:endParaRPr lang="it-IT" dirty="0"/>
          </a:p>
        </p:txBody>
      </p:sp>
      <p:sp>
        <p:nvSpPr>
          <p:cNvPr id="4" name="Unbinned, event-by-event extended negative log-likelihood fit…">
            <a:extLst>
              <a:ext uri="{FF2B5EF4-FFF2-40B4-BE49-F238E27FC236}">
                <a16:creationId xmlns:a16="http://schemas.microsoft.com/office/drawing/2014/main" id="{249DDCC0-0C1F-4CEF-289F-0DA341DD5718}"/>
              </a:ext>
            </a:extLst>
          </p:cNvPr>
          <p:cNvSpPr txBox="1">
            <a:spLocks/>
          </p:cNvSpPr>
          <p:nvPr/>
        </p:nvSpPr>
        <p:spPr>
          <a:xfrm>
            <a:off x="76201" y="1164772"/>
            <a:ext cx="8991600" cy="240574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20000"/>
            </a:pPr>
            <a:r>
              <a:rPr lang="en-US" sz="1800" dirty="0"/>
              <a:t>Event-by-event extended negative log-likelihood fit (24k ηπ⁻ events and 21k η′π⁻ events)</a:t>
            </a:r>
          </a:p>
          <a:p>
            <a:pPr>
              <a:buSzPct val="120000"/>
            </a:pPr>
            <a:r>
              <a:rPr lang="en-US" sz="1800" dirty="0"/>
              <a:t>Acceptance handled using COMPASS Monte Carlo propagated through </a:t>
            </a:r>
            <a:r>
              <a:rPr lang="en-US" sz="1800" b="1" dirty="0">
                <a:latin typeface="Helvetica Neue"/>
                <a:ea typeface="Helvetica Neue"/>
                <a:cs typeface="Helvetica Neue"/>
                <a:sym typeface="Helvetica Neue"/>
              </a:rPr>
              <a:t>TGEANT</a:t>
            </a:r>
            <a:endParaRPr lang="en-US" sz="1800" dirty="0"/>
          </a:p>
          <a:p>
            <a:pPr>
              <a:buSzPct val="120000"/>
            </a:pPr>
            <a:r>
              <a:rPr lang="en-US" sz="1800" dirty="0"/>
              <a:t>Parameters include real amplitude strengths and exponential t-slope form factors</a:t>
            </a:r>
          </a:p>
          <a:p>
            <a:pPr>
              <a:buSzPct val="120000"/>
            </a:pPr>
            <a:r>
              <a:rPr lang="en-US" sz="1800" dirty="0"/>
              <a:t>Variations in the </a:t>
            </a:r>
            <a:r>
              <a:rPr lang="en-US" sz="1800" dirty="0" err="1"/>
              <a:t>Regge</a:t>
            </a:r>
            <a:r>
              <a:rPr lang="en-US" sz="1800" dirty="0"/>
              <a:t> trajectories are considered</a:t>
            </a:r>
          </a:p>
          <a:p>
            <a:pPr>
              <a:buSzPct val="120000"/>
            </a:pPr>
            <a:r>
              <a:rPr lang="en-US" sz="1800" dirty="0"/>
              <a:t>Fits performed independently for ηπ⁻ and η′π⁻</a:t>
            </a:r>
          </a:p>
          <a:p>
            <a:pPr>
              <a:buSzPct val="120000"/>
            </a:pPr>
            <a:r>
              <a:rPr lang="en-US" sz="1800" dirty="0"/>
              <a:t>The </a:t>
            </a:r>
            <a:r>
              <a:rPr lang="en-US" sz="1800" dirty="0" err="1"/>
              <a:t>unbinned</a:t>
            </a:r>
            <a:r>
              <a:rPr lang="en-US" sz="1800" dirty="0"/>
              <a:t> analysis preserves angular and momentum-transfer correlations that would be washed out in a simpler binned projection</a:t>
            </a:r>
          </a:p>
        </p:txBody>
      </p:sp>
      <p:pic>
        <p:nvPicPr>
          <p:cNvPr id="13" name="m_etaprime_total.pdf" descr="m_etaprime_total.pdf">
            <a:extLst>
              <a:ext uri="{FF2B5EF4-FFF2-40B4-BE49-F238E27FC236}">
                <a16:creationId xmlns:a16="http://schemas.microsoft.com/office/drawing/2014/main" id="{84D4E02A-A26F-22C9-8EE9-64CFED2554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403" r="11189" b="3551"/>
          <a:stretch>
            <a:fillRect/>
          </a:stretch>
        </p:blipFill>
        <p:spPr>
          <a:xfrm>
            <a:off x="4319559" y="3661562"/>
            <a:ext cx="2166128" cy="21182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m_eta_forward.pdf" descr="m_eta_forward.pdf">
            <a:extLst>
              <a:ext uri="{FF2B5EF4-FFF2-40B4-BE49-F238E27FC236}">
                <a16:creationId xmlns:a16="http://schemas.microsoft.com/office/drawing/2014/main" id="{209B3970-B385-08A0-FEE9-D8DA0BF288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603" r="11264" b="4586"/>
          <a:stretch>
            <a:fillRect/>
          </a:stretch>
        </p:blipFill>
        <p:spPr>
          <a:xfrm>
            <a:off x="2137970" y="3661562"/>
            <a:ext cx="2181589" cy="21055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asymmetry_eta.pdf" descr="asymmetry_eta.pdf">
            <a:extLst>
              <a:ext uri="{FF2B5EF4-FFF2-40B4-BE49-F238E27FC236}">
                <a16:creationId xmlns:a16="http://schemas.microsoft.com/office/drawing/2014/main" id="{76252888-3873-F02D-A705-64156BBEEB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637" r="12343" b="4329"/>
          <a:stretch>
            <a:fillRect/>
          </a:stretch>
        </p:blipFill>
        <p:spPr>
          <a:xfrm>
            <a:off x="0" y="3642987"/>
            <a:ext cx="2137970" cy="2094128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7DF3FA2-556A-4629-B154-6347B8B297A9}"/>
              </a:ext>
            </a:extLst>
          </p:cNvPr>
          <p:cNvSpPr txBox="1"/>
          <p:nvPr/>
        </p:nvSpPr>
        <p:spPr>
          <a:xfrm>
            <a:off x="6646403" y="3698665"/>
            <a:ext cx="249759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base model does not describe the distributions in the forward peak</a:t>
            </a:r>
          </a:p>
          <a:p>
            <a:endParaRPr lang="en-US" dirty="0"/>
          </a:p>
          <a:p>
            <a:r>
              <a:rPr lang="en-US" dirty="0"/>
              <a:t>Missing physics in the top exchange</a:t>
            </a:r>
          </a:p>
        </p:txBody>
      </p:sp>
    </p:spTree>
    <p:extLst>
      <p:ext uri="{BB962C8B-B14F-4D97-AF65-F5344CB8AC3E}">
        <p14:creationId xmlns:p14="http://schemas.microsoft.com/office/powerpoint/2010/main" val="160221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2068F-DFFA-A20F-4A8F-12892E993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10">
            <a:extLst>
              <a:ext uri="{FF2B5EF4-FFF2-40B4-BE49-F238E27FC236}">
                <a16:creationId xmlns:a16="http://schemas.microsoft.com/office/drawing/2014/main" id="{881DF271-B3E0-A10C-13D3-9DDF5C45B91E}"/>
              </a:ext>
            </a:extLst>
          </p:cNvPr>
          <p:cNvSpPr txBox="1">
            <a:spLocks/>
          </p:cNvSpPr>
          <p:nvPr/>
        </p:nvSpPr>
        <p:spPr>
          <a:xfrm>
            <a:off x="8305800" y="63606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29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87C47F4-929D-99EB-0D10-9E5553738DD0}"/>
              </a:ext>
            </a:extLst>
          </p:cNvPr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C026719F-62A0-1E01-7942-C7772BDD5FF1}"/>
              </a:ext>
            </a:extLst>
          </p:cNvPr>
          <p:cNvSpPr txBox="1">
            <a:spLocks/>
          </p:cNvSpPr>
          <p:nvPr/>
        </p:nvSpPr>
        <p:spPr>
          <a:xfrm>
            <a:off x="112142" y="15433"/>
            <a:ext cx="9213011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>
                <a:solidFill>
                  <a:schemeClr val="tx2"/>
                </a:solidFill>
              </a:rPr>
              <a:t>An </a:t>
            </a:r>
            <a:r>
              <a:rPr lang="it-IT" sz="3600" dirty="0" err="1">
                <a:solidFill>
                  <a:schemeClr val="tx2"/>
                </a:solidFill>
              </a:rPr>
              <a:t>exotic</a:t>
            </a:r>
            <a:r>
              <a:rPr lang="it-IT" sz="3600" dirty="0">
                <a:solidFill>
                  <a:schemeClr val="tx2"/>
                </a:solidFill>
              </a:rPr>
              <a:t> </a:t>
            </a:r>
            <a:r>
              <a:rPr lang="it-IT" sz="3600" dirty="0" err="1">
                <a:solidFill>
                  <a:schemeClr val="tx2"/>
                </a:solidFill>
              </a:rPr>
              <a:t>Reggeon</a:t>
            </a:r>
            <a:r>
              <a:rPr lang="it-IT" sz="3600" dirty="0">
                <a:solidFill>
                  <a:schemeClr val="tx2"/>
                </a:solidFill>
              </a:rPr>
              <a:t> </a:t>
            </a:r>
            <a:r>
              <a:rPr lang="it-IT" sz="3600" dirty="0" err="1">
                <a:solidFill>
                  <a:schemeClr val="tx2"/>
                </a:solidFill>
              </a:rPr>
              <a:t>is</a:t>
            </a:r>
            <a:r>
              <a:rPr lang="it-IT" sz="3600" dirty="0">
                <a:solidFill>
                  <a:schemeClr val="tx2"/>
                </a:solidFill>
              </a:rPr>
              <a:t> </a:t>
            </a:r>
            <a:r>
              <a:rPr lang="it-IT" sz="3600" dirty="0" err="1">
                <a:solidFill>
                  <a:schemeClr val="tx2"/>
                </a:solidFill>
              </a:rPr>
              <a:t>required</a:t>
            </a:r>
            <a:endParaRPr lang="it-IT" sz="3600" dirty="0">
              <a:solidFill>
                <a:schemeClr val="tx2"/>
              </a:solidFill>
            </a:endParaRPr>
          </a:p>
        </p:txBody>
      </p:sp>
      <p:pic>
        <p:nvPicPr>
          <p:cNvPr id="2" name="Captura de pantalla 2026-06-13 a las 20.01.02.png" descr="Captura de pantalla 2026-06-13 a las 20.01.02.png">
            <a:extLst>
              <a:ext uri="{FF2B5EF4-FFF2-40B4-BE49-F238E27FC236}">
                <a16:creationId xmlns:a16="http://schemas.microsoft.com/office/drawing/2014/main" id="{3716065F-5A2D-3F9E-4591-DE3E82B620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121"/>
          <a:stretch>
            <a:fillRect/>
          </a:stretch>
        </p:blipFill>
        <p:spPr>
          <a:xfrm>
            <a:off x="112142" y="1092299"/>
            <a:ext cx="6340909" cy="217519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ángulo">
            <a:extLst>
              <a:ext uri="{FF2B5EF4-FFF2-40B4-BE49-F238E27FC236}">
                <a16:creationId xmlns:a16="http://schemas.microsoft.com/office/drawing/2014/main" id="{3CB192A0-139F-4F5E-C187-4AE2A73A2804}"/>
              </a:ext>
            </a:extLst>
          </p:cNvPr>
          <p:cNvSpPr/>
          <p:nvPr/>
        </p:nvSpPr>
        <p:spPr>
          <a:xfrm>
            <a:off x="383178" y="1747796"/>
            <a:ext cx="5896737" cy="745693"/>
          </a:xfrm>
          <a:prstGeom prst="rect">
            <a:avLst/>
          </a:prstGeom>
          <a:noFill/>
          <a:ln w="63500" cap="flat">
            <a:solidFill>
              <a:srgbClr val="0000FF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0000FF"/>
              </a:solidFill>
            </a:endParaRPr>
          </a:p>
        </p:txBody>
      </p:sp>
      <p:sp>
        <p:nvSpPr>
          <p:cNvPr id="10" name="Something else is needed">
            <a:extLst>
              <a:ext uri="{FF2B5EF4-FFF2-40B4-BE49-F238E27FC236}">
                <a16:creationId xmlns:a16="http://schemas.microsoft.com/office/drawing/2014/main" id="{ECA20EEB-D681-CC1C-5CE6-980761F11A83}"/>
              </a:ext>
            </a:extLst>
          </p:cNvPr>
          <p:cNvSpPr txBox="1"/>
          <p:nvPr/>
        </p:nvSpPr>
        <p:spPr>
          <a:xfrm>
            <a:off x="6550951" y="1707451"/>
            <a:ext cx="1887655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>
              <a:defRPr sz="3600">
                <a:solidFill>
                  <a:srgbClr val="5C6EB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2000" dirty="0">
                <a:solidFill>
                  <a:srgbClr val="0000FF"/>
                </a:solidFill>
                <a:latin typeface="+mn-lt"/>
              </a:rPr>
              <a:t>Something else is needed</a:t>
            </a:r>
          </a:p>
        </p:txBody>
      </p:sp>
      <p:sp>
        <p:nvSpPr>
          <p:cNvPr id="12" name="Rectángulo">
            <a:extLst>
              <a:ext uri="{FF2B5EF4-FFF2-40B4-BE49-F238E27FC236}">
                <a16:creationId xmlns:a16="http://schemas.microsoft.com/office/drawing/2014/main" id="{CD7043C5-F4FC-9A30-F8EA-F4321ED74BDD}"/>
              </a:ext>
            </a:extLst>
          </p:cNvPr>
          <p:cNvSpPr/>
          <p:nvPr/>
        </p:nvSpPr>
        <p:spPr>
          <a:xfrm>
            <a:off x="383179" y="2493489"/>
            <a:ext cx="5903518" cy="554511"/>
          </a:xfrm>
          <a:prstGeom prst="rect">
            <a:avLst/>
          </a:prstGeom>
          <a:noFill/>
          <a:ln w="63500" cap="flat">
            <a:solidFill>
              <a:srgbClr val="FF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That something is an exotic Reggeon">
            <a:extLst>
              <a:ext uri="{FF2B5EF4-FFF2-40B4-BE49-F238E27FC236}">
                <a16:creationId xmlns:a16="http://schemas.microsoft.com/office/drawing/2014/main" id="{9951B185-0A6B-A85E-9EDF-FA33A1F2851D}"/>
              </a:ext>
            </a:extLst>
          </p:cNvPr>
          <p:cNvSpPr txBox="1"/>
          <p:nvPr/>
        </p:nvSpPr>
        <p:spPr>
          <a:xfrm>
            <a:off x="6542363" y="2411671"/>
            <a:ext cx="2489495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>
              <a:defRPr sz="3600">
                <a:solidFill>
                  <a:srgbClr val="DD896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2000" dirty="0">
                <a:solidFill>
                  <a:srgbClr val="FF0000"/>
                </a:solidFill>
                <a:latin typeface="+mn-lt"/>
              </a:rPr>
              <a:t>That something is </a:t>
            </a:r>
            <a:br>
              <a:rPr lang="it-IT" sz="2000" dirty="0">
                <a:solidFill>
                  <a:srgbClr val="FF0000"/>
                </a:solidFill>
                <a:latin typeface="+mn-lt"/>
              </a:rPr>
            </a:br>
            <a:r>
              <a:rPr sz="2000" dirty="0">
                <a:solidFill>
                  <a:srgbClr val="FF0000"/>
                </a:solidFill>
                <a:latin typeface="+mn-lt"/>
              </a:rPr>
              <a:t>an exotic </a:t>
            </a:r>
            <a:r>
              <a:rPr sz="2000" dirty="0" err="1">
                <a:solidFill>
                  <a:srgbClr val="FF0000"/>
                </a:solidFill>
                <a:latin typeface="+mn-lt"/>
              </a:rPr>
              <a:t>Reggeon</a:t>
            </a:r>
            <a:endParaRPr sz="20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5" name="t_etaprime_sum_t.pdf" descr="t_etaprime_sum_t.pdf">
            <a:extLst>
              <a:ext uri="{FF2B5EF4-FFF2-40B4-BE49-F238E27FC236}">
                <a16:creationId xmlns:a16="http://schemas.microsoft.com/office/drawing/2014/main" id="{69D63690-8CF4-2E2E-886F-1E95179EBC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616" r="12327"/>
          <a:stretch>
            <a:fillRect/>
          </a:stretch>
        </p:blipFill>
        <p:spPr>
          <a:xfrm>
            <a:off x="2925669" y="3209138"/>
            <a:ext cx="2809948" cy="2919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t_eta_sum_t.pdf" descr="t_eta_sum_t.pdf">
            <a:extLst>
              <a:ext uri="{FF2B5EF4-FFF2-40B4-BE49-F238E27FC236}">
                <a16:creationId xmlns:a16="http://schemas.microsoft.com/office/drawing/2014/main" id="{20A683F6-8120-A6D5-0AE5-BB45A6B633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781" r="11854"/>
          <a:stretch>
            <a:fillRect/>
          </a:stretch>
        </p:blipFill>
        <p:spPr>
          <a:xfrm>
            <a:off x="112142" y="3226238"/>
            <a:ext cx="2813527" cy="29019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Asymmetry_combined.pdf" descr="Asymmetry_combined.pdf">
            <a:extLst>
              <a:ext uri="{FF2B5EF4-FFF2-40B4-BE49-F238E27FC236}">
                <a16:creationId xmlns:a16="http://schemas.microsoft.com/office/drawing/2014/main" id="{0B54161C-FBFF-2F45-A232-F2A9A70447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360" r="11538"/>
          <a:stretch>
            <a:fillRect/>
          </a:stretch>
        </p:blipFill>
        <p:spPr>
          <a:xfrm>
            <a:off x="5735617" y="3226238"/>
            <a:ext cx="2781229" cy="2901992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hat something is an exotic Reggeon">
                <a:extLst>
                  <a:ext uri="{FF2B5EF4-FFF2-40B4-BE49-F238E27FC236}">
                    <a16:creationId xmlns:a16="http://schemas.microsoft.com/office/drawing/2014/main" id="{EA04FA9C-BB03-4B96-03DD-DAF72CF8BF59}"/>
                  </a:ext>
                </a:extLst>
              </p:cNvPr>
              <p:cNvSpPr txBox="1"/>
              <p:nvPr/>
            </p:nvSpPr>
            <p:spPr>
              <a:xfrm>
                <a:off x="627154" y="4422243"/>
                <a:ext cx="2489495" cy="4103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 sz="3600">
                    <a:solidFill>
                      <a:srgbClr val="DD8964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r>
                  <a:rPr lang="it-IT" sz="2000" dirty="0">
                    <a:solidFill>
                      <a:srgbClr val="FF0000"/>
                    </a:solidFill>
                    <a:latin typeface="+mn-lt"/>
                  </a:rPr>
                  <a:t>Forward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𝜂𝜋</m:t>
                    </m:r>
                  </m:oMath>
                </a14:m>
                <a:endParaRPr sz="2000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1" name="That something is an exotic Reggeon">
                <a:extLst>
                  <a:ext uri="{FF2B5EF4-FFF2-40B4-BE49-F238E27FC236}">
                    <a16:creationId xmlns:a16="http://schemas.microsoft.com/office/drawing/2014/main" id="{EA04FA9C-BB03-4B96-03DD-DAF72CF8B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54" y="4422243"/>
                <a:ext cx="2489495" cy="410369"/>
              </a:xfrm>
              <a:prstGeom prst="rect">
                <a:avLst/>
              </a:prstGeom>
              <a:blipFill>
                <a:blip r:embed="rId6"/>
                <a:stretch>
                  <a:fillRect l="-4167" t="-5882" b="-25000"/>
                </a:stretch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hat something is an exotic Reggeon">
                <a:extLst>
                  <a:ext uri="{FF2B5EF4-FFF2-40B4-BE49-F238E27FC236}">
                    <a16:creationId xmlns:a16="http://schemas.microsoft.com/office/drawing/2014/main" id="{065A0B63-8C6F-71E8-3884-93B6587E3919}"/>
                  </a:ext>
                </a:extLst>
              </p:cNvPr>
              <p:cNvSpPr txBox="1"/>
              <p:nvPr/>
            </p:nvSpPr>
            <p:spPr>
              <a:xfrm>
                <a:off x="3473899" y="4422243"/>
                <a:ext cx="2489495" cy="4103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>
                  <a:defRPr sz="3600">
                    <a:solidFill>
                      <a:srgbClr val="DD8964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r>
                  <a:rPr lang="it-IT" sz="2000" dirty="0">
                    <a:solidFill>
                      <a:srgbClr val="FF0000"/>
                    </a:solidFill>
                    <a:latin typeface="+mn-lt"/>
                  </a:rPr>
                  <a:t>Forward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𝜂</m:t>
                    </m:r>
                    <m:r>
                      <a:rPr lang="it-IT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a:rPr lang="it-IT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sz="2000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3" name="That something is an exotic Reggeon">
                <a:extLst>
                  <a:ext uri="{FF2B5EF4-FFF2-40B4-BE49-F238E27FC236}">
                    <a16:creationId xmlns:a16="http://schemas.microsoft.com/office/drawing/2014/main" id="{065A0B63-8C6F-71E8-3884-93B6587E3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899" y="4422243"/>
                <a:ext cx="2489495" cy="410369"/>
              </a:xfrm>
              <a:prstGeom prst="rect">
                <a:avLst/>
              </a:prstGeom>
              <a:blipFill>
                <a:blip r:embed="rId7"/>
                <a:stretch>
                  <a:fillRect l="-4167" t="-5882" b="-25000"/>
                </a:stretch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hat something is an exotic Reggeon">
            <a:extLst>
              <a:ext uri="{FF2B5EF4-FFF2-40B4-BE49-F238E27FC236}">
                <a16:creationId xmlns:a16="http://schemas.microsoft.com/office/drawing/2014/main" id="{0DB3EC74-902F-937C-356E-974B64833ABF}"/>
              </a:ext>
            </a:extLst>
          </p:cNvPr>
          <p:cNvSpPr txBox="1"/>
          <p:nvPr/>
        </p:nvSpPr>
        <p:spPr>
          <a:xfrm>
            <a:off x="7834335" y="5734961"/>
            <a:ext cx="136502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spAutoFit/>
          </a:bodyPr>
          <a:lstStyle>
            <a:lvl1pPr>
              <a:defRPr sz="3600">
                <a:solidFill>
                  <a:srgbClr val="DD8964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it-IT" sz="2000" dirty="0" err="1">
                <a:solidFill>
                  <a:srgbClr val="FF0000"/>
                </a:solidFill>
                <a:latin typeface="+mn-lt"/>
              </a:rPr>
              <a:t>Asymmetry</a:t>
            </a:r>
            <a:endParaRPr sz="20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008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BC0E0DCB-6EC9-406F-A712-AF8379E22AFD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Bottom-up </a:t>
            </a:r>
            <a:r>
              <a:rPr lang="it-IT" sz="3600" dirty="0" err="1"/>
              <a:t>approach</a:t>
            </a:r>
            <a:endParaRPr lang="it-IT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642400" y="2336173"/>
            <a:ext cx="2881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000" indent="-342000">
              <a:buFont typeface="+mj-lt"/>
              <a:buAutoNum type="arabicParenR" startAt="3"/>
            </a:pPr>
            <a:r>
              <a:rPr lang="it-IT" sz="2400" dirty="0"/>
              <a:t>You extract physics</a:t>
            </a:r>
          </a:p>
        </p:txBody>
      </p:sp>
      <p:sp>
        <p:nvSpPr>
          <p:cNvPr id="7" name="Down Arrow 6"/>
          <p:cNvSpPr/>
          <p:nvPr/>
        </p:nvSpPr>
        <p:spPr>
          <a:xfrm flipV="1">
            <a:off x="3963600" y="2880227"/>
            <a:ext cx="1217645" cy="686795"/>
          </a:xfrm>
          <a:prstGeom prst="downArrow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9" b="14039"/>
          <a:stretch/>
        </p:blipFill>
        <p:spPr>
          <a:xfrm>
            <a:off x="457200" y="4929191"/>
            <a:ext cx="1978969" cy="14314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642400" y="5303957"/>
            <a:ext cx="35911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>
              <a:buFont typeface="+mj-lt"/>
              <a:buAutoNum type="arabicParenR"/>
            </a:pPr>
            <a:r>
              <a:rPr lang="it-IT" sz="2400" dirty="0"/>
              <a:t>You start with data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642400" y="3758308"/>
            <a:ext cx="5379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rabicParenR" startAt="2"/>
            </a:pPr>
            <a:r>
              <a:rPr lang="it-IT" sz="2400" dirty="0"/>
              <a:t>You choose a set of generic amplitudes</a:t>
            </a:r>
          </a:p>
        </p:txBody>
      </p:sp>
      <p:sp>
        <p:nvSpPr>
          <p:cNvPr id="100" name="Down Arrow 99"/>
          <p:cNvSpPr/>
          <p:nvPr/>
        </p:nvSpPr>
        <p:spPr>
          <a:xfrm flipV="1">
            <a:off x="3963600" y="4454474"/>
            <a:ext cx="1217645" cy="686795"/>
          </a:xfrm>
          <a:prstGeom prst="downArrow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ounded Rectangle 30"/>
          <p:cNvSpPr/>
          <p:nvPr/>
        </p:nvSpPr>
        <p:spPr>
          <a:xfrm>
            <a:off x="4823927" y="837076"/>
            <a:ext cx="4243873" cy="130781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dirty="0">
                <a:solidFill>
                  <a:schemeClr val="tx1"/>
                </a:solidFill>
              </a:rPr>
              <a:t>Less predictive power </a:t>
            </a:r>
            <a:r>
              <a:rPr lang="it-IT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it-IT" sz="2400" b="1" dirty="0">
              <a:solidFill>
                <a:srgbClr val="00B050"/>
              </a:solidFill>
            </a:endParaRPr>
          </a:p>
          <a:p>
            <a:r>
              <a:rPr lang="it-IT" sz="2400" dirty="0">
                <a:solidFill>
                  <a:schemeClr val="tx1"/>
                </a:solidFill>
              </a:rPr>
              <a:t>Some physical interpretation </a:t>
            </a:r>
            <a:r>
              <a:rPr lang="it-IT" sz="24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br>
              <a:rPr lang="it-IT" sz="2400" b="1" dirty="0">
                <a:solidFill>
                  <a:srgbClr val="00B050"/>
                </a:solidFill>
                <a:sym typeface="Wingdings" panose="05000000000000000000" pitchFamily="2" charset="2"/>
              </a:rPr>
            </a:br>
            <a:r>
              <a:rPr lang="it-IT" sz="2400" dirty="0">
                <a:solidFill>
                  <a:schemeClr val="tx1"/>
                </a:solidFill>
              </a:rPr>
              <a:t>Minimally biased </a:t>
            </a:r>
            <a:r>
              <a:rPr lang="it-IT" sz="24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it-IT" sz="240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8" t="29405" r="68673" b="17957"/>
          <a:stretch/>
        </p:blipFill>
        <p:spPr>
          <a:xfrm>
            <a:off x="457200" y="1857692"/>
            <a:ext cx="1956380" cy="15077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3"/>
          <a:stretch/>
        </p:blipFill>
        <p:spPr>
          <a:xfrm>
            <a:off x="469257" y="3497800"/>
            <a:ext cx="1944324" cy="121941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9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8" grpId="0"/>
      <p:bldP spid="100" grpId="0" animBg="1"/>
      <p:bldP spid="3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3D010-3335-A4FB-FBDF-B62E636F0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10">
            <a:extLst>
              <a:ext uri="{FF2B5EF4-FFF2-40B4-BE49-F238E27FC236}">
                <a16:creationId xmlns:a16="http://schemas.microsoft.com/office/drawing/2014/main" id="{7445657A-ACF2-265D-4C07-7223D70AB453}"/>
              </a:ext>
            </a:extLst>
          </p:cNvPr>
          <p:cNvSpPr txBox="1">
            <a:spLocks/>
          </p:cNvSpPr>
          <p:nvPr/>
        </p:nvSpPr>
        <p:spPr>
          <a:xfrm>
            <a:off x="8305800" y="63606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30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A8B99C5-C6F6-D9E6-893D-FB74B74F8290}"/>
              </a:ext>
            </a:extLst>
          </p:cNvPr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72BB8311-C1B8-7508-F0CA-1C3CC5FC423B}"/>
              </a:ext>
            </a:extLst>
          </p:cNvPr>
          <p:cNvSpPr txBox="1">
            <a:spLocks/>
          </p:cNvSpPr>
          <p:nvPr/>
        </p:nvSpPr>
        <p:spPr>
          <a:xfrm>
            <a:off x="112142" y="15433"/>
            <a:ext cx="9213011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err="1">
                <a:solidFill>
                  <a:schemeClr val="tx2"/>
                </a:solidFill>
              </a:rPr>
              <a:t>Backward</a:t>
            </a:r>
            <a:r>
              <a:rPr lang="it-IT" sz="3600" dirty="0">
                <a:solidFill>
                  <a:schemeClr val="tx2"/>
                </a:solidFill>
              </a:rPr>
              <a:t> </a:t>
            </a:r>
            <a:r>
              <a:rPr lang="it-IT" sz="3600" dirty="0" err="1">
                <a:solidFill>
                  <a:schemeClr val="tx2"/>
                </a:solidFill>
              </a:rPr>
              <a:t>peak</a:t>
            </a:r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CF29F75-8271-A700-6C58-2AA58F2F80EA}"/>
              </a:ext>
            </a:extLst>
          </p:cNvPr>
          <p:cNvSpPr txBox="1"/>
          <p:nvPr/>
        </p:nvSpPr>
        <p:spPr>
          <a:xfrm>
            <a:off x="5691502" y="907633"/>
            <a:ext cx="3633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C00000"/>
                </a:solidFill>
              </a:rPr>
              <a:t>COMPASS+JPAC, arXiv:2607.17850</a:t>
            </a:r>
            <a:endParaRPr lang="it-IT" dirty="0"/>
          </a:p>
        </p:txBody>
      </p:sp>
      <p:sp>
        <p:nvSpPr>
          <p:cNvPr id="4" name="Unbinned, event-by-event extended negative log-likelihood fit…">
            <a:extLst>
              <a:ext uri="{FF2B5EF4-FFF2-40B4-BE49-F238E27FC236}">
                <a16:creationId xmlns:a16="http://schemas.microsoft.com/office/drawing/2014/main" id="{518ABB55-3E5E-8148-4212-5E14D18880EE}"/>
              </a:ext>
            </a:extLst>
          </p:cNvPr>
          <p:cNvSpPr txBox="1">
            <a:spLocks/>
          </p:cNvSpPr>
          <p:nvPr/>
        </p:nvSpPr>
        <p:spPr>
          <a:xfrm>
            <a:off x="76200" y="1276965"/>
            <a:ext cx="8991599" cy="2005148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20000"/>
            </a:pPr>
            <a:r>
              <a:rPr lang="en-US" sz="1800" dirty="0"/>
              <a:t>High statistics allow to disentangle the bottom vertex</a:t>
            </a:r>
          </a:p>
          <a:p>
            <a:pPr>
              <a:buSzPct val="120000"/>
            </a:pPr>
            <a:r>
              <a:rPr lang="en-US" sz="1800" dirty="0"/>
              <a:t>Bottom Pomeron dominates in both </a:t>
            </a:r>
            <a:r>
              <a:rPr lang="el-GR" sz="1800" dirty="0"/>
              <a:t>ηπ⁻ </a:t>
            </a:r>
            <a:r>
              <a:rPr lang="en-US" sz="1800" dirty="0"/>
              <a:t>and </a:t>
            </a:r>
            <a:r>
              <a:rPr lang="el-GR" sz="1800" dirty="0"/>
              <a:t>η′π⁻ </a:t>
            </a:r>
            <a:r>
              <a:rPr lang="en-US" sz="1800" dirty="0"/>
              <a:t>channels</a:t>
            </a:r>
          </a:p>
          <a:p>
            <a:pPr>
              <a:buSzPct val="120000"/>
            </a:pPr>
            <a:r>
              <a:rPr lang="en-US" sz="1800" dirty="0"/>
              <a:t>However, bottom f₂ exchange is not negligible, especially at the smallest proton momentum transfer</a:t>
            </a:r>
          </a:p>
          <a:p>
            <a:pPr>
              <a:buSzPct val="120000"/>
            </a:pPr>
            <a:r>
              <a:rPr lang="en-US" sz="1800" dirty="0"/>
              <a:t>This matters for future diffractive analyses: assuming pure Pomeron exchange may be insufficient at COMPASS kinematics</a:t>
            </a:r>
          </a:p>
        </p:txBody>
      </p:sp>
      <p:pic>
        <p:nvPicPr>
          <p:cNvPr id="3" name="t_p_etaprime_sum_b.pdf" descr="t_p_etaprime_sum_b.pdf">
            <a:extLst>
              <a:ext uri="{FF2B5EF4-FFF2-40B4-BE49-F238E27FC236}">
                <a16:creationId xmlns:a16="http://schemas.microsoft.com/office/drawing/2014/main" id="{8F84F9F6-E262-FFF6-08CD-5961AA32AC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69" r="12577"/>
          <a:stretch>
            <a:fillRect/>
          </a:stretch>
        </p:blipFill>
        <p:spPr>
          <a:xfrm>
            <a:off x="1253766" y="3336409"/>
            <a:ext cx="2728701" cy="2844223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t_p_eta_sum_b.pdf" descr="t_p_eta_sum_b.pdf">
            <a:extLst>
              <a:ext uri="{FF2B5EF4-FFF2-40B4-BE49-F238E27FC236}">
                <a16:creationId xmlns:a16="http://schemas.microsoft.com/office/drawing/2014/main" id="{665AA6FB-041E-72B1-E051-8683188C69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461" r="12813"/>
          <a:stretch>
            <a:fillRect/>
          </a:stretch>
        </p:blipFill>
        <p:spPr>
          <a:xfrm>
            <a:off x="5467401" y="3336409"/>
            <a:ext cx="2721337" cy="28170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55900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31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Conclusions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+mn-lt"/>
                <a:cs typeface="+mn-lt"/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48028" y="5572035"/>
            <a:ext cx="1847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/>
              <a:t>Thank you!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AF251786-8AA5-E401-5D4B-87A0513A042F}"/>
              </a:ext>
            </a:extLst>
          </p:cNvPr>
          <p:cNvSpPr txBox="1"/>
          <p:nvPr/>
        </p:nvSpPr>
        <p:spPr>
          <a:xfrm>
            <a:off x="1320852" y="1398184"/>
            <a:ext cx="65548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/>
              <a:t>Bottom-up approaches are important!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557DB385-531A-8354-FCB1-BA5FD10AC850}"/>
              </a:ext>
            </a:extLst>
          </p:cNvPr>
          <p:cNvSpPr txBox="1"/>
          <p:nvPr/>
        </p:nvSpPr>
        <p:spPr>
          <a:xfrm>
            <a:off x="86699" y="2282879"/>
            <a:ext cx="884307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2400"/>
              </a:spcAft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2400" dirty="0"/>
              <a:t>They allow us to get the most out of high statistics data!</a:t>
            </a:r>
          </a:p>
          <a:p>
            <a:pPr marL="285750" indent="-285750">
              <a:spcAft>
                <a:spcPts val="2400"/>
              </a:spcAft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2400" dirty="0"/>
              <a:t>AI </a:t>
            </a:r>
            <a:r>
              <a:rPr lang="it-IT" sz="2400" dirty="0" err="1"/>
              <a:t>gives</a:t>
            </a:r>
            <a:r>
              <a:rPr lang="it-IT" sz="2400" dirty="0"/>
              <a:t> new </a:t>
            </a:r>
            <a:r>
              <a:rPr lang="it-IT" sz="2400" dirty="0" err="1"/>
              <a:t>opportunities</a:t>
            </a:r>
            <a:r>
              <a:rPr lang="it-IT" sz="2400" dirty="0"/>
              <a:t> for model-</a:t>
            </a:r>
            <a:r>
              <a:rPr lang="it-IT" sz="2400" dirty="0" err="1"/>
              <a:t>independent</a:t>
            </a:r>
            <a:r>
              <a:rPr lang="it-IT" sz="2400" dirty="0"/>
              <a:t> </a:t>
            </a:r>
            <a:r>
              <a:rPr lang="it-IT" sz="2400" dirty="0" err="1"/>
              <a:t>analyses</a:t>
            </a:r>
            <a:endParaRPr lang="it-IT" sz="2400" dirty="0"/>
          </a:p>
          <a:p>
            <a:pPr marL="285750" indent="-285750">
              <a:spcAft>
                <a:spcPts val="2400"/>
              </a:spcAft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it-IT" sz="2400" dirty="0"/>
              <a:t>JPAC and </a:t>
            </a:r>
            <a:r>
              <a:rPr lang="it-IT" sz="2400" dirty="0" err="1"/>
              <a:t>ExoHad</a:t>
            </a:r>
            <a:r>
              <a:rPr lang="it-IT" sz="2400" dirty="0"/>
              <a:t> </a:t>
            </a:r>
            <a:r>
              <a:rPr lang="it-IT" sz="2400" dirty="0" err="1"/>
              <a:t>will</a:t>
            </a:r>
            <a:r>
              <a:rPr lang="it-IT" sz="2400" dirty="0"/>
              <a:t> continue </a:t>
            </a:r>
            <a:r>
              <a:rPr lang="it-IT" sz="2400" dirty="0" err="1"/>
              <a:t>providing</a:t>
            </a:r>
            <a:r>
              <a:rPr lang="it-IT" sz="2400" dirty="0"/>
              <a:t> tools and </a:t>
            </a:r>
            <a:r>
              <a:rPr lang="it-IT" sz="2400" dirty="0" err="1"/>
              <a:t>results</a:t>
            </a:r>
            <a:br>
              <a:rPr lang="it-IT" sz="2400" dirty="0"/>
            </a:br>
            <a:r>
              <a:rPr lang="it-IT" sz="2400" dirty="0"/>
              <a:t>to </a:t>
            </a:r>
            <a:r>
              <a:rPr lang="it-IT" sz="2400" dirty="0" err="1"/>
              <a:t>understand</a:t>
            </a:r>
            <a:r>
              <a:rPr lang="it-IT" sz="2400" dirty="0"/>
              <a:t> the </a:t>
            </a:r>
            <a:r>
              <a:rPr lang="it-IT" sz="2400" dirty="0" err="1"/>
              <a:t>exciting</a:t>
            </a:r>
            <a:r>
              <a:rPr lang="it-IT" sz="2400" dirty="0"/>
              <a:t> </a:t>
            </a:r>
            <a:r>
              <a:rPr lang="it-IT" sz="2400" dirty="0" err="1"/>
              <a:t>spectrum</a:t>
            </a:r>
            <a:r>
              <a:rPr lang="it-IT" sz="2400" dirty="0"/>
              <a:t> of QCD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CDFCC13-C8ED-139E-84B9-C0CDE24DD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901" y="4626133"/>
            <a:ext cx="1544127" cy="83368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A74F2F3-17B2-B81D-9A48-1822C69F1E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9312" y="4495543"/>
            <a:ext cx="2712291" cy="96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3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4325" y="1626050"/>
            <a:ext cx="7772400" cy="1362075"/>
          </a:xfrm>
        </p:spPr>
        <p:txBody>
          <a:bodyPr/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Backup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Options on the market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71600"/>
            <a:ext cx="9144000" cy="54864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57200" y="1567542"/>
            <a:ext cx="8229600" cy="239796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Quark-</a:t>
            </a:r>
            <a:r>
              <a:rPr lang="it-IT" dirty="0" err="1">
                <a:solidFill>
                  <a:srgbClr val="FF0000"/>
                </a:solidFill>
              </a:rPr>
              <a:t>level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calculations</a:t>
            </a:r>
            <a:r>
              <a:rPr lang="it-IT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Quark models, DSE, </a:t>
            </a:r>
            <a:r>
              <a:rPr lang="it-IT" dirty="0" err="1">
                <a:solidFill>
                  <a:schemeClr val="tx1"/>
                </a:solidFill>
              </a:rPr>
              <a:t>pNRQCD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dirty="0" err="1">
                <a:solidFill>
                  <a:schemeClr val="tx1"/>
                </a:solidFill>
              </a:rPr>
              <a:t>Hybrids</a:t>
            </a:r>
            <a:r>
              <a:rPr lang="it-IT" dirty="0">
                <a:solidFill>
                  <a:schemeClr val="tx1"/>
                </a:solidFill>
              </a:rPr>
              <a:t>, ...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Spectrum </a:t>
            </a:r>
            <a:r>
              <a:rPr lang="it-IT" dirty="0" err="1">
                <a:solidFill>
                  <a:schemeClr val="tx1"/>
                </a:solidFill>
              </a:rPr>
              <a:t>generally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calculated</a:t>
            </a:r>
            <a:r>
              <a:rPr lang="it-IT" dirty="0">
                <a:solidFill>
                  <a:schemeClr val="tx1"/>
                </a:solidFill>
              </a:rPr>
              <a:t> as bound states of some potential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Decay rates as «overlap integrals» between two static configurations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  <a:buSzPct val="120000"/>
            </a:pPr>
            <a:r>
              <a:rPr lang="it-IT" dirty="0">
                <a:solidFill>
                  <a:schemeClr val="tx1"/>
                </a:solidFill>
              </a:rPr>
              <a:t>Comprehensive picture </a:t>
            </a:r>
            <a:r>
              <a:rPr lang="it-IT" b="1" dirty="0">
                <a:solidFill>
                  <a:srgbClr val="00B050"/>
                </a:solidFill>
                <a:sym typeface="Wingdings" panose="05000000000000000000" pitchFamily="2" charset="2"/>
              </a:rPr>
              <a:t> </a:t>
            </a:r>
            <a:r>
              <a:rPr lang="it-IT" dirty="0">
                <a:solidFill>
                  <a:schemeClr val="tx1"/>
                </a:solidFill>
                <a:sym typeface="Wingdings" panose="05000000000000000000" pitchFamily="2" charset="2"/>
              </a:rPr>
              <a:t>	Little scattering dynamics 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7200" y="4287628"/>
            <a:ext cx="8229600" cy="239796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rgbClr val="0000FF"/>
                </a:solidFill>
              </a:rPr>
              <a:t>Hadron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dirty="0" err="1">
                <a:solidFill>
                  <a:srgbClr val="0000FF"/>
                </a:solidFill>
              </a:rPr>
              <a:t>level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dirty="0" err="1">
                <a:solidFill>
                  <a:srgbClr val="0000FF"/>
                </a:solidFill>
              </a:rPr>
              <a:t>calculations</a:t>
            </a:r>
            <a:r>
              <a:rPr lang="it-IT" dirty="0">
                <a:solidFill>
                  <a:srgbClr val="0000FF"/>
                </a:solidFill>
              </a:rPr>
              <a:t>:</a:t>
            </a:r>
          </a:p>
          <a:p>
            <a:pPr marL="285750" indent="-285750">
              <a:buClr>
                <a:srgbClr val="0000FF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 err="1">
                <a:solidFill>
                  <a:schemeClr val="tx1"/>
                </a:solidFill>
              </a:rPr>
              <a:t>Microscopic</a:t>
            </a:r>
            <a:r>
              <a:rPr lang="it-IT" dirty="0">
                <a:solidFill>
                  <a:schemeClr val="tx1"/>
                </a:solidFill>
              </a:rPr>
              <a:t> models </a:t>
            </a:r>
            <a:r>
              <a:rPr lang="it-IT" dirty="0" err="1">
                <a:solidFill>
                  <a:schemeClr val="tx1"/>
                </a:solidFill>
              </a:rPr>
              <a:t>inspired</a:t>
            </a:r>
            <a:r>
              <a:rPr lang="it-IT" dirty="0">
                <a:solidFill>
                  <a:schemeClr val="tx1"/>
                </a:solidFill>
              </a:rPr>
              <a:t> to EFT + </a:t>
            </a:r>
            <a:r>
              <a:rPr lang="it-IT" dirty="0" err="1">
                <a:solidFill>
                  <a:schemeClr val="tx1"/>
                </a:solidFill>
              </a:rPr>
              <a:t>Unitarization</a:t>
            </a:r>
            <a:endParaRPr lang="it-IT" dirty="0">
              <a:solidFill>
                <a:schemeClr val="tx1"/>
              </a:solidFill>
            </a:endParaRPr>
          </a:p>
          <a:p>
            <a:pPr marL="285750" indent="-285750">
              <a:buClr>
                <a:srgbClr val="0000FF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Compact </a:t>
            </a:r>
            <a:r>
              <a:rPr lang="it-IT" dirty="0" err="1">
                <a:solidFill>
                  <a:schemeClr val="tx1"/>
                </a:solidFill>
              </a:rPr>
              <a:t>states</a:t>
            </a:r>
            <a:r>
              <a:rPr lang="it-IT" dirty="0">
                <a:solidFill>
                  <a:schemeClr val="tx1"/>
                </a:solidFill>
              </a:rPr>
              <a:t> vs. molecules, triangles...</a:t>
            </a:r>
          </a:p>
          <a:p>
            <a:pPr marL="285750" indent="-285750">
              <a:buClr>
                <a:srgbClr val="0000FF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States as poles of scattering amplitudes</a:t>
            </a:r>
          </a:p>
          <a:p>
            <a:pPr marL="285750" indent="-285750">
              <a:buClr>
                <a:srgbClr val="0000FF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Couplings as residues at the poles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  <a:buSzPct val="120000"/>
            </a:pPr>
            <a:r>
              <a:rPr lang="it-IT" dirty="0">
                <a:solidFill>
                  <a:schemeClr val="tx1"/>
                </a:solidFill>
                <a:sym typeface="Wingdings" panose="05000000000000000000" pitchFamily="2" charset="2"/>
              </a:rPr>
              <a:t>Scattering dynamics </a:t>
            </a:r>
            <a:r>
              <a:rPr lang="it-IT" b="1" dirty="0">
                <a:solidFill>
                  <a:srgbClr val="00B050"/>
                </a:solidFill>
                <a:sym typeface="Wingdings" panose="05000000000000000000" pitchFamily="2" charset="2"/>
              </a:rPr>
              <a:t> </a:t>
            </a:r>
            <a:r>
              <a:rPr lang="it-IT" dirty="0">
                <a:solidFill>
                  <a:schemeClr val="tx1"/>
                </a:solidFill>
                <a:sym typeface="Wingdings" panose="05000000000000000000" pitchFamily="2" charset="2"/>
              </a:rPr>
              <a:t>	More c</a:t>
            </a:r>
            <a:r>
              <a:rPr lang="it-IT" dirty="0">
                <a:solidFill>
                  <a:schemeClr val="tx1"/>
                </a:solidFill>
              </a:rPr>
              <a:t>ase-by-case </a:t>
            </a:r>
            <a:r>
              <a:rPr lang="it-IT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0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BC0E0DCB-6EC9-406F-A712-AF8379E22AFD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34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err="1"/>
              <a:t>Potential</a:t>
            </a:r>
            <a:r>
              <a:rPr lang="it-IT" sz="3600" dirty="0"/>
              <a:t> </a:t>
            </a:r>
            <a:r>
              <a:rPr lang="it-IT" sz="3600" dirty="0" err="1"/>
              <a:t>problems</a:t>
            </a:r>
            <a:endParaRPr lang="it-IT" sz="3600" dirty="0"/>
          </a:p>
        </p:txBody>
      </p:sp>
      <p:sp>
        <p:nvSpPr>
          <p:cNvPr id="14" name="Rectangle 13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1C75112-BF51-13DD-53CA-44CBBB53422F}"/>
              </a:ext>
            </a:extLst>
          </p:cNvPr>
          <p:cNvSpPr txBox="1"/>
          <p:nvPr/>
        </p:nvSpPr>
        <p:spPr>
          <a:xfrm>
            <a:off x="147941" y="1442917"/>
            <a:ext cx="86467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FF0000"/>
                </a:solidFill>
              </a:rPr>
              <a:t>We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 err="1">
                <a:solidFill>
                  <a:srgbClr val="FF0000"/>
                </a:solidFill>
              </a:rPr>
              <a:t>can’t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 err="1">
                <a:solidFill>
                  <a:srgbClr val="FF0000"/>
                </a:solidFill>
              </a:rPr>
              <a:t>afford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 err="1">
                <a:solidFill>
                  <a:srgbClr val="FF0000"/>
                </a:solidFill>
              </a:rPr>
              <a:t>being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 err="1">
                <a:solidFill>
                  <a:srgbClr val="FF0000"/>
                </a:solidFill>
              </a:rPr>
              <a:t>misguided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/>
              <a:t>by </a:t>
            </a:r>
            <a:r>
              <a:rPr lang="it-IT" sz="2400" dirty="0" err="1"/>
              <a:t>simplistic</a:t>
            </a:r>
            <a:r>
              <a:rPr lang="it-IT" sz="2400" dirty="0"/>
              <a:t> </a:t>
            </a:r>
            <a:r>
              <a:rPr lang="it-IT" sz="2400" dirty="0" err="1"/>
              <a:t>resonance</a:t>
            </a:r>
            <a:r>
              <a:rPr lang="it-IT" sz="2400" dirty="0"/>
              <a:t> </a:t>
            </a:r>
            <a:r>
              <a:rPr lang="it-IT" sz="2400" dirty="0" err="1"/>
              <a:t>extraction</a:t>
            </a:r>
            <a:r>
              <a:rPr lang="it-IT" sz="2400" dirty="0"/>
              <a:t>!</a:t>
            </a:r>
            <a:br>
              <a:rPr lang="it-IT" sz="2400" dirty="0"/>
            </a:br>
            <a:r>
              <a:rPr lang="it-IT" sz="2400" dirty="0"/>
              <a:t>(life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already</a:t>
            </a:r>
            <a:r>
              <a:rPr lang="it-IT" sz="2400" dirty="0"/>
              <a:t> hard </a:t>
            </a:r>
            <a:r>
              <a:rPr lang="it-IT" sz="2400" dirty="0" err="1"/>
              <a:t>enough</a:t>
            </a:r>
            <a:r>
              <a:rPr lang="it-IT" sz="2400" dirty="0"/>
              <a:t> </a:t>
            </a:r>
            <a:r>
              <a:rPr lang="it-IT" sz="2400" dirty="0" err="1"/>
              <a:t>without</a:t>
            </a:r>
            <a:r>
              <a:rPr lang="it-IT" sz="2400" dirty="0"/>
              <a:t> red </a:t>
            </a:r>
            <a:r>
              <a:rPr lang="it-IT" sz="2400" dirty="0" err="1"/>
              <a:t>herrings</a:t>
            </a:r>
            <a:r>
              <a:rPr lang="it-IT" sz="2400" dirty="0"/>
              <a:t>)</a:t>
            </a:r>
          </a:p>
          <a:p>
            <a:endParaRPr lang="it-IT" sz="2400" dirty="0"/>
          </a:p>
          <a:p>
            <a:r>
              <a:rPr lang="it-IT" sz="2400" dirty="0" err="1"/>
              <a:t>Amplitude</a:t>
            </a:r>
            <a:r>
              <a:rPr lang="it-IT" sz="2400" dirty="0"/>
              <a:t> </a:t>
            </a:r>
            <a:r>
              <a:rPr lang="it-IT" sz="2400" dirty="0" err="1"/>
              <a:t>analysis</a:t>
            </a:r>
            <a:r>
              <a:rPr lang="it-IT" sz="2400" dirty="0"/>
              <a:t> </a:t>
            </a:r>
            <a:r>
              <a:rPr lang="it-IT" sz="2400" dirty="0" err="1"/>
              <a:t>requires</a:t>
            </a:r>
            <a:r>
              <a:rPr lang="it-IT" sz="2400" dirty="0"/>
              <a:t> </a:t>
            </a:r>
            <a:r>
              <a:rPr lang="it-IT" sz="2400" dirty="0" err="1"/>
              <a:t>collaboration</a:t>
            </a:r>
            <a:r>
              <a:rPr lang="it-IT" sz="2400" dirty="0"/>
              <a:t> </a:t>
            </a:r>
            <a:br>
              <a:rPr lang="it-IT" sz="2400" dirty="0"/>
            </a:br>
            <a:r>
              <a:rPr lang="it-IT" sz="2400" dirty="0"/>
              <a:t>of </a:t>
            </a:r>
            <a:r>
              <a:rPr lang="it-IT" sz="2400" dirty="0" err="1">
                <a:solidFill>
                  <a:srgbClr val="FF0000"/>
                </a:solidFill>
              </a:rPr>
              <a:t>theorists</a:t>
            </a:r>
            <a:r>
              <a:rPr lang="it-IT" sz="2400" dirty="0">
                <a:solidFill>
                  <a:srgbClr val="FF0000"/>
                </a:solidFill>
              </a:rPr>
              <a:t> and </a:t>
            </a:r>
            <a:r>
              <a:rPr lang="it-IT" sz="2400" dirty="0" err="1">
                <a:solidFill>
                  <a:srgbClr val="FF0000"/>
                </a:solidFill>
              </a:rPr>
              <a:t>experimentalists</a:t>
            </a:r>
            <a:endParaRPr lang="it-IT" sz="2400" dirty="0">
              <a:solidFill>
                <a:srgbClr val="FF0000"/>
              </a:solidFill>
            </a:endParaRPr>
          </a:p>
          <a:p>
            <a:endParaRPr lang="it-IT" sz="2400" dirty="0"/>
          </a:p>
          <a:p>
            <a:r>
              <a:rPr lang="it-IT" sz="2400" dirty="0" err="1"/>
              <a:t>However</a:t>
            </a:r>
            <a:r>
              <a:rPr lang="it-IT" sz="2400" dirty="0"/>
              <a:t>,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 err="1">
                <a:solidFill>
                  <a:srgbClr val="FF0000"/>
                </a:solidFill>
              </a:rPr>
              <a:t>we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 err="1">
                <a:solidFill>
                  <a:srgbClr val="FF0000"/>
                </a:solidFill>
              </a:rPr>
              <a:t>don’t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lang="it-IT" sz="2400" dirty="0" err="1">
                <a:solidFill>
                  <a:srgbClr val="FF0000"/>
                </a:solidFill>
              </a:rPr>
              <a:t>have</a:t>
            </a:r>
            <a:r>
              <a:rPr lang="it-IT" sz="2400" dirty="0">
                <a:solidFill>
                  <a:srgbClr val="FF0000"/>
                </a:solidFill>
              </a:rPr>
              <a:t> a </a:t>
            </a:r>
            <a:r>
              <a:rPr lang="it-IT" sz="2400" dirty="0" err="1">
                <a:solidFill>
                  <a:srgbClr val="FF0000"/>
                </a:solidFill>
              </a:rPr>
              <a:t>universal</a:t>
            </a:r>
            <a:r>
              <a:rPr lang="it-IT" sz="2400" dirty="0">
                <a:solidFill>
                  <a:srgbClr val="FF0000"/>
                </a:solidFill>
              </a:rPr>
              <a:t> recipe</a:t>
            </a:r>
            <a:r>
              <a:rPr lang="it-IT" sz="2400" dirty="0"/>
              <a:t> to do </a:t>
            </a:r>
            <a:r>
              <a:rPr lang="it-IT" sz="2400" dirty="0" err="1"/>
              <a:t>things</a:t>
            </a:r>
            <a:r>
              <a:rPr lang="it-IT" sz="2400" dirty="0"/>
              <a:t> </a:t>
            </a:r>
            <a:r>
              <a:rPr lang="it-IT" sz="2400" dirty="0" err="1"/>
              <a:t>right</a:t>
            </a:r>
            <a:endParaRPr lang="it-IT" sz="2400" dirty="0"/>
          </a:p>
          <a:p>
            <a:r>
              <a:rPr lang="it-IT" sz="2400" dirty="0" err="1"/>
              <a:t>We</a:t>
            </a:r>
            <a:r>
              <a:rPr lang="it-IT" sz="2400" dirty="0"/>
              <a:t> </a:t>
            </a:r>
            <a:r>
              <a:rPr lang="it-IT" sz="2400" dirty="0" err="1"/>
              <a:t>have</a:t>
            </a:r>
            <a:r>
              <a:rPr lang="it-IT" sz="2400" dirty="0"/>
              <a:t> to </a:t>
            </a:r>
            <a:r>
              <a:rPr lang="it-IT" sz="2400" dirty="0" err="1"/>
              <a:t>proceed</a:t>
            </a:r>
            <a:r>
              <a:rPr lang="it-IT" sz="2400" dirty="0"/>
              <a:t>:</a:t>
            </a:r>
          </a:p>
          <a:p>
            <a:pPr marL="342900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2400" dirty="0"/>
              <a:t>Case-by-case</a:t>
            </a:r>
          </a:p>
          <a:p>
            <a:pPr marL="342900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2400" dirty="0" err="1"/>
              <a:t>Keep</a:t>
            </a:r>
            <a:r>
              <a:rPr lang="it-IT" sz="2400" dirty="0"/>
              <a:t> in mind the </a:t>
            </a:r>
            <a:r>
              <a:rPr lang="it-IT" sz="2400" dirty="0" err="1"/>
              <a:t>limitations</a:t>
            </a:r>
            <a:r>
              <a:rPr lang="it-IT" sz="2400" dirty="0"/>
              <a:t> of </a:t>
            </a:r>
            <a:r>
              <a:rPr lang="it-IT" sz="2400" dirty="0" err="1"/>
              <a:t>each</a:t>
            </a:r>
            <a:r>
              <a:rPr lang="it-IT" sz="2400" dirty="0"/>
              <a:t> </a:t>
            </a:r>
            <a:r>
              <a:rPr lang="it-IT" sz="2400" dirty="0" err="1"/>
              <a:t>approach</a:t>
            </a:r>
            <a:endParaRPr lang="it-IT" sz="2400" dirty="0"/>
          </a:p>
          <a:p>
            <a:pPr marL="342900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2400" dirty="0" err="1"/>
              <a:t>Overstudy</a:t>
            </a:r>
            <a:r>
              <a:rPr lang="it-IT" sz="2400" dirty="0"/>
              <a:t> (the more </a:t>
            </a:r>
            <a:r>
              <a:rPr lang="it-IT" sz="2400" dirty="0" err="1"/>
              <a:t>approaches</a:t>
            </a:r>
            <a:r>
              <a:rPr lang="it-IT" sz="2400" dirty="0"/>
              <a:t> the </a:t>
            </a:r>
            <a:r>
              <a:rPr lang="it-IT" sz="2400" dirty="0" err="1"/>
              <a:t>better</a:t>
            </a:r>
            <a:r>
              <a:rPr lang="it-IT" sz="2400" dirty="0"/>
              <a:t>)</a:t>
            </a:r>
          </a:p>
          <a:p>
            <a:pPr marL="342900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2400" dirty="0"/>
              <a:t>No </a:t>
            </a:r>
            <a:r>
              <a:rPr lang="it-IT" sz="2400" dirty="0" err="1"/>
              <a:t>overstatement</a:t>
            </a:r>
            <a:r>
              <a:rPr lang="it-IT" sz="2400" dirty="0"/>
              <a:t> (do-no-</a:t>
            </a:r>
            <a:r>
              <a:rPr lang="it-IT" sz="2400" dirty="0" err="1"/>
              <a:t>harm</a:t>
            </a:r>
            <a:r>
              <a:rPr lang="it-IT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618486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35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/>
          <p:cNvSpPr txBox="1">
            <a:spLocks/>
          </p:cNvSpPr>
          <p:nvPr/>
        </p:nvSpPr>
        <p:spPr>
          <a:xfrm>
            <a:off x="387938" y="322583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Real(</a:t>
            </a:r>
            <a:r>
              <a:rPr lang="it-IT" sz="3600" dirty="0" err="1"/>
              <a:t>istic</a:t>
            </a:r>
            <a:r>
              <a:rPr lang="it-IT" sz="3600" dirty="0"/>
              <a:t>) </a:t>
            </a:r>
            <a:r>
              <a:rPr lang="it-IT" sz="3600" dirty="0" err="1"/>
              <a:t>conversations</a:t>
            </a:r>
            <a:r>
              <a:rPr lang="it-IT" sz="3600" dirty="0"/>
              <a:t> </a:t>
            </a:r>
            <a:br>
              <a:rPr lang="it-IT" sz="3600" dirty="0"/>
            </a:br>
            <a:r>
              <a:rPr lang="it-IT" sz="3600" dirty="0" err="1"/>
              <a:t>between</a:t>
            </a:r>
            <a:r>
              <a:rPr lang="it-IT" sz="3600" dirty="0"/>
              <a:t> </a:t>
            </a:r>
            <a:r>
              <a:rPr lang="it-IT" sz="3600" dirty="0" err="1"/>
              <a:t>theorists</a:t>
            </a:r>
            <a:r>
              <a:rPr lang="it-IT" sz="3600" dirty="0"/>
              <a:t> and </a:t>
            </a:r>
            <a:r>
              <a:rPr lang="it-IT" sz="3600" dirty="0" err="1"/>
              <a:t>experimentalists</a:t>
            </a:r>
            <a:endParaRPr lang="it-IT" sz="3600" dirty="0"/>
          </a:p>
        </p:txBody>
      </p:sp>
      <p:sp>
        <p:nvSpPr>
          <p:cNvPr id="24" name="Rectangle 23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a typeface="+mn-lt"/>
                <a:cs typeface="+mn-lt"/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CEA1C63-EF4F-C151-CDFB-D54A1AF70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8" y="1430485"/>
            <a:ext cx="3115573" cy="464225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E7BCE17-379A-117F-8887-6E2A530A7795}"/>
              </a:ext>
            </a:extLst>
          </p:cNvPr>
          <p:cNvSpPr txBox="1"/>
          <p:nvPr/>
        </p:nvSpPr>
        <p:spPr>
          <a:xfrm>
            <a:off x="3325091" y="1573100"/>
            <a:ext cx="5699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/>
            <a:r>
              <a:rPr lang="it-IT" dirty="0"/>
              <a:t>T: How </a:t>
            </a:r>
            <a:r>
              <a:rPr lang="it-IT" dirty="0" err="1"/>
              <a:t>could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find</a:t>
            </a:r>
            <a:r>
              <a:rPr lang="it-IT" dirty="0"/>
              <a:t> the XXX quantum </a:t>
            </a:r>
            <a:r>
              <a:rPr lang="it-IT" dirty="0" err="1"/>
              <a:t>numbers</a:t>
            </a:r>
            <a:r>
              <a:rPr lang="it-IT" dirty="0"/>
              <a:t>?</a:t>
            </a:r>
          </a:p>
          <a:p>
            <a:pPr marL="216000" indent="-216000"/>
            <a:r>
              <a:rPr lang="it-IT" dirty="0"/>
              <a:t>E: </a:t>
            </a:r>
            <a:r>
              <a:rPr lang="it-IT" dirty="0" err="1"/>
              <a:t>Well</a:t>
            </a:r>
            <a:r>
              <a:rPr lang="it-IT" dirty="0"/>
              <a:t>, </a:t>
            </a:r>
            <a:r>
              <a:rPr lang="it-IT" dirty="0" err="1"/>
              <a:t>you</a:t>
            </a:r>
            <a:r>
              <a:rPr lang="it-IT" dirty="0"/>
              <a:t> know, 5D </a:t>
            </a:r>
            <a:r>
              <a:rPr lang="it-IT" dirty="0" err="1"/>
              <a:t>fit</a:t>
            </a:r>
            <a:r>
              <a:rPr lang="it-IT" dirty="0"/>
              <a:t>, O(100) </a:t>
            </a:r>
            <a:r>
              <a:rPr lang="it-IT" dirty="0" err="1"/>
              <a:t>parameters</a:t>
            </a:r>
            <a:r>
              <a:rPr lang="it-IT" dirty="0"/>
              <a:t>, </a:t>
            </a:r>
            <a:r>
              <a:rPr lang="it-IT" dirty="0" err="1"/>
              <a:t>local</a:t>
            </a:r>
            <a:r>
              <a:rPr lang="it-IT" dirty="0"/>
              <a:t> minima, </a:t>
            </a:r>
            <a:r>
              <a:rPr lang="it-IT" dirty="0" err="1"/>
              <a:t>systematics</a:t>
            </a:r>
            <a:r>
              <a:rPr lang="it-IT" dirty="0"/>
              <a:t>…</a:t>
            </a:r>
          </a:p>
          <a:p>
            <a:pPr marL="216000" indent="-216000"/>
            <a:r>
              <a:rPr lang="it-IT" dirty="0"/>
              <a:t>T: </a:t>
            </a:r>
            <a:r>
              <a:rPr lang="it-IT" dirty="0" err="1"/>
              <a:t>You</a:t>
            </a:r>
            <a:r>
              <a:rPr lang="it-IT" dirty="0"/>
              <a:t> are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good, are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0B17A97-94BB-11EE-32DB-53B9489A7038}"/>
              </a:ext>
            </a:extLst>
          </p:cNvPr>
          <p:cNvSpPr txBox="1"/>
          <p:nvPr/>
        </p:nvSpPr>
        <p:spPr>
          <a:xfrm>
            <a:off x="3325091" y="3232362"/>
            <a:ext cx="5699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/>
            <a:r>
              <a:rPr lang="it-IT" dirty="0"/>
              <a:t>T: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shouldn’t</a:t>
            </a:r>
            <a:r>
              <a:rPr lang="it-IT" dirty="0"/>
              <a:t> use </a:t>
            </a:r>
            <a:r>
              <a:rPr lang="it-IT" dirty="0" err="1"/>
              <a:t>Breit</a:t>
            </a:r>
            <a:r>
              <a:rPr lang="it-IT" dirty="0"/>
              <a:t> </a:t>
            </a:r>
            <a:r>
              <a:rPr lang="it-IT" dirty="0" err="1"/>
              <a:t>Wigners</a:t>
            </a:r>
            <a:r>
              <a:rPr lang="it-IT" dirty="0"/>
              <a:t>!</a:t>
            </a:r>
          </a:p>
          <a:p>
            <a:pPr marL="216000" indent="-216000"/>
            <a:r>
              <a:rPr lang="it-IT" dirty="0"/>
              <a:t>E: </a:t>
            </a:r>
            <a:r>
              <a:rPr lang="it-IT" dirty="0" err="1"/>
              <a:t>Gimme</a:t>
            </a:r>
            <a:r>
              <a:rPr lang="it-IT" dirty="0"/>
              <a:t> some </a:t>
            </a:r>
            <a:r>
              <a:rPr lang="it-IT" dirty="0" err="1"/>
              <a:t>better</a:t>
            </a:r>
            <a:endParaRPr lang="it-IT" dirty="0"/>
          </a:p>
          <a:p>
            <a:pPr marL="216000" indent="-216000"/>
            <a:r>
              <a:rPr lang="it-IT" dirty="0"/>
              <a:t>T: I </a:t>
            </a:r>
            <a:r>
              <a:rPr lang="it-IT" dirty="0" err="1"/>
              <a:t>have</a:t>
            </a:r>
            <a:r>
              <a:rPr lang="it-IT" dirty="0"/>
              <a:t> an </a:t>
            </a:r>
            <a:r>
              <a:rPr lang="it-IT" dirty="0" err="1"/>
              <a:t>analytic</a:t>
            </a:r>
            <a:r>
              <a:rPr lang="it-IT" dirty="0"/>
              <a:t> </a:t>
            </a:r>
            <a:r>
              <a:rPr lang="it-IT" dirty="0" err="1"/>
              <a:t>unitary</a:t>
            </a:r>
            <a:r>
              <a:rPr lang="it-IT" dirty="0"/>
              <a:t> </a:t>
            </a:r>
            <a:r>
              <a:rPr lang="it-IT" dirty="0" err="1"/>
              <a:t>parametrization</a:t>
            </a:r>
            <a:r>
              <a:rPr lang="it-IT" dirty="0"/>
              <a:t>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works in a </a:t>
            </a:r>
            <a:r>
              <a:rPr lang="it-IT" dirty="0" err="1"/>
              <a:t>given</a:t>
            </a:r>
            <a:r>
              <a:rPr lang="it-IT" dirty="0"/>
              <a:t> mass window and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knows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energy </a:t>
            </a:r>
            <a:r>
              <a:rPr lang="it-IT" dirty="0" err="1"/>
              <a:t>dependence</a:t>
            </a:r>
            <a:r>
              <a:rPr lang="it-IT" dirty="0"/>
              <a:t>,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can’t</a:t>
            </a:r>
            <a:r>
              <a:rPr lang="it-IT" dirty="0"/>
              <a:t> </a:t>
            </a:r>
            <a:r>
              <a:rPr lang="it-IT" dirty="0" err="1"/>
              <a:t>add</a:t>
            </a:r>
            <a:r>
              <a:rPr lang="it-IT" dirty="0"/>
              <a:t> background </a:t>
            </a:r>
            <a:r>
              <a:rPr lang="it-IT" dirty="0" err="1"/>
              <a:t>terms</a:t>
            </a:r>
            <a:r>
              <a:rPr lang="it-IT" dirty="0"/>
              <a:t> to </a:t>
            </a:r>
            <a:r>
              <a:rPr lang="it-IT" dirty="0" err="1"/>
              <a:t>it</a:t>
            </a:r>
            <a:r>
              <a:rPr lang="it-IT" dirty="0"/>
              <a:t>…</a:t>
            </a:r>
          </a:p>
          <a:p>
            <a:pPr marL="216000" indent="-216000"/>
            <a:r>
              <a:rPr lang="it-IT" dirty="0"/>
              <a:t>E: </a:t>
            </a:r>
            <a:r>
              <a:rPr lang="it-IT" dirty="0" err="1"/>
              <a:t>Breit</a:t>
            </a:r>
            <a:r>
              <a:rPr lang="it-IT" dirty="0"/>
              <a:t> </a:t>
            </a:r>
            <a:r>
              <a:rPr lang="it-IT" dirty="0" err="1"/>
              <a:t>Wigners</a:t>
            </a:r>
            <a:r>
              <a:rPr lang="it-IT" dirty="0"/>
              <a:t>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19B7D62-8129-373D-A86B-41D73C1C8035}"/>
              </a:ext>
            </a:extLst>
          </p:cNvPr>
          <p:cNvSpPr txBox="1"/>
          <p:nvPr/>
        </p:nvSpPr>
        <p:spPr>
          <a:xfrm>
            <a:off x="3325091" y="5247210"/>
            <a:ext cx="5699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/>
            <a:r>
              <a:rPr lang="it-IT" dirty="0"/>
              <a:t>T: Stop </a:t>
            </a:r>
            <a:r>
              <a:rPr lang="it-IT" dirty="0" err="1"/>
              <a:t>using</a:t>
            </a:r>
            <a:r>
              <a:rPr lang="it-IT" dirty="0"/>
              <a:t> </a:t>
            </a:r>
            <a:r>
              <a:rPr lang="it-IT" dirty="0" err="1"/>
              <a:t>complex</a:t>
            </a:r>
            <a:r>
              <a:rPr lang="it-IT" dirty="0"/>
              <a:t> </a:t>
            </a:r>
            <a:r>
              <a:rPr lang="it-IT" dirty="0" err="1"/>
              <a:t>couplings</a:t>
            </a:r>
            <a:r>
              <a:rPr lang="it-IT" dirty="0"/>
              <a:t>!</a:t>
            </a:r>
          </a:p>
          <a:p>
            <a:pPr marL="216000" indent="-216000"/>
            <a:r>
              <a:rPr lang="it-IT" dirty="0"/>
              <a:t>E: HAHAHAHHAHAHAHAHAHHHAHAHAHA</a:t>
            </a:r>
          </a:p>
        </p:txBody>
      </p:sp>
    </p:spTree>
    <p:extLst>
      <p:ext uri="{BB962C8B-B14F-4D97-AF65-F5344CB8AC3E}">
        <p14:creationId xmlns:p14="http://schemas.microsoft.com/office/powerpoint/2010/main" val="17814301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BC0E0DCB-6EC9-406F-A712-AF8379E22AFD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36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How </a:t>
            </a:r>
            <a:r>
              <a:rPr lang="it-IT" sz="3600" dirty="0" err="1"/>
              <a:t>theorists</a:t>
            </a:r>
            <a:r>
              <a:rPr lang="it-IT" sz="3600" dirty="0"/>
              <a:t> </a:t>
            </a:r>
            <a:r>
              <a:rPr lang="it-IT" sz="3600" dirty="0" err="1"/>
              <a:t>think</a:t>
            </a:r>
            <a:r>
              <a:rPr lang="it-IT" sz="3600" dirty="0"/>
              <a:t> of </a:t>
            </a:r>
            <a:r>
              <a:rPr lang="it-IT" sz="3600" dirty="0" err="1"/>
              <a:t>experiments</a:t>
            </a:r>
            <a:endParaRPr lang="it-IT" sz="3600" dirty="0"/>
          </a:p>
        </p:txBody>
      </p:sp>
      <p:sp>
        <p:nvSpPr>
          <p:cNvPr id="14" name="Rectangle 13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A9B1E51F-5589-4BBC-AB63-F3AA54289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8" y="2525813"/>
            <a:ext cx="4825497" cy="3619123"/>
          </a:xfrm>
          <a:prstGeom prst="rect">
            <a:avLst/>
          </a:prstGeom>
        </p:spPr>
      </p:pic>
      <p:sp>
        <p:nvSpPr>
          <p:cNvPr id="17" name="Freeform 12">
            <a:extLst>
              <a:ext uri="{FF2B5EF4-FFF2-40B4-BE49-F238E27FC236}">
                <a16:creationId xmlns:a16="http://schemas.microsoft.com/office/drawing/2014/main" id="{193D68AB-3091-4945-BB33-124DEC3FB62C}"/>
              </a:ext>
            </a:extLst>
          </p:cNvPr>
          <p:cNvSpPr/>
          <p:nvPr/>
        </p:nvSpPr>
        <p:spPr>
          <a:xfrm>
            <a:off x="125592" y="2898816"/>
            <a:ext cx="2112264" cy="877824"/>
          </a:xfrm>
          <a:custGeom>
            <a:avLst/>
            <a:gdLst>
              <a:gd name="connsiteX0" fmla="*/ 164592 w 2112264"/>
              <a:gd name="connsiteY0" fmla="*/ 877824 h 877824"/>
              <a:gd name="connsiteX1" fmla="*/ 18288 w 2112264"/>
              <a:gd name="connsiteY1" fmla="*/ 585216 h 877824"/>
              <a:gd name="connsiteX2" fmla="*/ 0 w 2112264"/>
              <a:gd name="connsiteY2" fmla="*/ 0 h 877824"/>
              <a:gd name="connsiteX3" fmla="*/ 2112264 w 2112264"/>
              <a:gd name="connsiteY3" fmla="*/ 18288 h 877824"/>
              <a:gd name="connsiteX4" fmla="*/ 1362456 w 2112264"/>
              <a:gd name="connsiteY4" fmla="*/ 374904 h 877824"/>
              <a:gd name="connsiteX5" fmla="*/ 1408176 w 2112264"/>
              <a:gd name="connsiteY5" fmla="*/ 502920 h 877824"/>
              <a:gd name="connsiteX6" fmla="*/ 1773936 w 2112264"/>
              <a:gd name="connsiteY6" fmla="*/ 731520 h 877824"/>
              <a:gd name="connsiteX7" fmla="*/ 164592 w 2112264"/>
              <a:gd name="connsiteY7" fmla="*/ 877824 h 877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2264" h="877824">
                <a:moveTo>
                  <a:pt x="164592" y="877824"/>
                </a:moveTo>
                <a:lnTo>
                  <a:pt x="18288" y="585216"/>
                </a:lnTo>
                <a:lnTo>
                  <a:pt x="0" y="0"/>
                </a:lnTo>
                <a:lnTo>
                  <a:pt x="2112264" y="18288"/>
                </a:lnTo>
                <a:lnTo>
                  <a:pt x="1362456" y="374904"/>
                </a:lnTo>
                <a:lnTo>
                  <a:pt x="1408176" y="502920"/>
                </a:lnTo>
                <a:lnTo>
                  <a:pt x="1773936" y="731520"/>
                </a:lnTo>
                <a:lnTo>
                  <a:pt x="164592" y="8778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BE64D5F8-9D24-4896-B27F-D898DDFE62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1277">
            <a:off x="2082523" y="3016346"/>
            <a:ext cx="2515615" cy="2252047"/>
          </a:xfrm>
          <a:prstGeom prst="rect">
            <a:avLst/>
          </a:prstGeom>
        </p:spPr>
      </p:pic>
      <p:grpSp>
        <p:nvGrpSpPr>
          <p:cNvPr id="20" name="Group 14">
            <a:extLst>
              <a:ext uri="{FF2B5EF4-FFF2-40B4-BE49-F238E27FC236}">
                <a16:creationId xmlns:a16="http://schemas.microsoft.com/office/drawing/2014/main" id="{C64F35F6-51B6-4917-8A4A-74CAB950714A}"/>
              </a:ext>
            </a:extLst>
          </p:cNvPr>
          <p:cNvGrpSpPr/>
          <p:nvPr/>
        </p:nvGrpSpPr>
        <p:grpSpPr>
          <a:xfrm>
            <a:off x="321435" y="2605534"/>
            <a:ext cx="1507845" cy="1200329"/>
            <a:chOff x="4447803" y="3450627"/>
            <a:chExt cx="1507845" cy="1200329"/>
          </a:xfrm>
        </p:grpSpPr>
        <p:sp>
          <p:nvSpPr>
            <p:cNvPr id="21" name="TextBox 6">
              <a:extLst>
                <a:ext uri="{FF2B5EF4-FFF2-40B4-BE49-F238E27FC236}">
                  <a16:creationId xmlns:a16="http://schemas.microsoft.com/office/drawing/2014/main" id="{8820DF76-D74F-4D65-A7E1-83604FAFAE2E}"/>
                </a:ext>
              </a:extLst>
            </p:cNvPr>
            <p:cNvSpPr txBox="1"/>
            <p:nvPr/>
          </p:nvSpPr>
          <p:spPr>
            <a:xfrm>
              <a:off x="4447803" y="3611880"/>
              <a:ext cx="526106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5000" b="1" dirty="0">
                  <a:solidFill>
                    <a:srgbClr val="33358E"/>
                  </a:solidFill>
                </a:rPr>
                <a:t>P</a:t>
              </a:r>
              <a:endParaRPr lang="it-IT" sz="3000" dirty="0">
                <a:solidFill>
                  <a:srgbClr val="33358E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10">
                  <a:extLst>
                    <a:ext uri="{FF2B5EF4-FFF2-40B4-BE49-F238E27FC236}">
                      <a16:creationId xmlns:a16="http://schemas.microsoft.com/office/drawing/2014/main" id="{0E021174-96F3-4989-B600-B2908E6A5F56}"/>
                    </a:ext>
                  </a:extLst>
                </p:cNvPr>
                <p:cNvSpPr/>
                <p:nvPr/>
              </p:nvSpPr>
              <p:spPr>
                <a:xfrm>
                  <a:off x="4940114" y="3450627"/>
                  <a:ext cx="1015534" cy="120032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it-IT" sz="7200" i="1" dirty="0" smtClean="0">
                            <a:solidFill>
                              <a:srgbClr val="CC2229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it-IT" sz="7200" dirty="0">
                    <a:solidFill>
                      <a:srgbClr val="CC2229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40114" y="3450627"/>
                  <a:ext cx="1015534" cy="1200329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Rectangle 11">
              <a:extLst>
                <a:ext uri="{FF2B5EF4-FFF2-40B4-BE49-F238E27FC236}">
                  <a16:creationId xmlns:a16="http://schemas.microsoft.com/office/drawing/2014/main" id="{07645D31-A073-455B-8BB5-AA3C2FA45014}"/>
                </a:ext>
              </a:extLst>
            </p:cNvPr>
            <p:cNvSpPr/>
            <p:nvPr/>
          </p:nvSpPr>
          <p:spPr>
            <a:xfrm>
              <a:off x="4791517" y="3775525"/>
              <a:ext cx="468398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3500" b="1" dirty="0">
                  <a:solidFill>
                    <a:srgbClr val="33358E"/>
                  </a:solidFill>
                </a:rPr>
                <a:t>D</a:t>
              </a:r>
              <a:endParaRPr lang="it-IT" sz="3500" b="1" dirty="0"/>
            </a:p>
          </p:txBody>
        </p:sp>
      </p:grpSp>
      <p:pic>
        <p:nvPicPr>
          <p:cNvPr id="24" name="Picture 1">
            <a:extLst>
              <a:ext uri="{FF2B5EF4-FFF2-40B4-BE49-F238E27FC236}">
                <a16:creationId xmlns:a16="http://schemas.microsoft.com/office/drawing/2014/main" id="{42BC6787-340A-4E84-99A4-2DE4EEA9EF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39"/>
          <a:stretch/>
        </p:blipFill>
        <p:spPr>
          <a:xfrm>
            <a:off x="5114118" y="3628561"/>
            <a:ext cx="3748389" cy="230652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9DFEF61-43DD-4220-9BEB-EB66CFE5763B}"/>
              </a:ext>
            </a:extLst>
          </p:cNvPr>
          <p:cNvSpPr txBox="1"/>
          <p:nvPr/>
        </p:nvSpPr>
        <p:spPr>
          <a:xfrm>
            <a:off x="5261989" y="2506731"/>
            <a:ext cx="36188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/>
              <a:t>Changing</a:t>
            </a:r>
            <a:r>
              <a:rPr lang="it-IT" sz="2400" dirty="0"/>
              <a:t> </a:t>
            </a:r>
            <a:r>
              <a:rPr lang="it-IT" sz="2400" dirty="0" err="1"/>
              <a:t>beam</a:t>
            </a:r>
            <a:r>
              <a:rPr lang="it-IT" sz="2400" dirty="0"/>
              <a:t> and target, </a:t>
            </a:r>
            <a:br>
              <a:rPr lang="it-IT" sz="2400" dirty="0"/>
            </a:br>
            <a:r>
              <a:rPr lang="it-IT" sz="2400" dirty="0" err="1"/>
              <a:t>you</a:t>
            </a:r>
            <a:r>
              <a:rPr lang="it-IT" sz="2400" dirty="0"/>
              <a:t> can </a:t>
            </a:r>
            <a:r>
              <a:rPr lang="it-IT" sz="2400" dirty="0" err="1"/>
              <a:t>change</a:t>
            </a:r>
            <a:r>
              <a:rPr lang="it-IT" sz="2400" dirty="0"/>
              <a:t> the font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2F2303F-4B2A-4EA4-AC81-32D252E57E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2067" y="3429000"/>
            <a:ext cx="3364733" cy="268987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BD9D0ED-1861-4799-BCF5-8B10FCA6B34D}"/>
              </a:ext>
            </a:extLst>
          </p:cNvPr>
          <p:cNvSpPr txBox="1"/>
          <p:nvPr/>
        </p:nvSpPr>
        <p:spPr>
          <a:xfrm>
            <a:off x="1427162" y="1275620"/>
            <a:ext cx="59527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/>
              <a:t>All</a:t>
            </a:r>
            <a:r>
              <a:rPr lang="it-IT" sz="2400" dirty="0"/>
              <a:t> the information </a:t>
            </a:r>
            <a:r>
              <a:rPr lang="it-IT" sz="2400" dirty="0" err="1"/>
              <a:t>about</a:t>
            </a:r>
            <a:r>
              <a:rPr lang="it-IT" sz="2400" dirty="0"/>
              <a:t> </a:t>
            </a:r>
            <a:r>
              <a:rPr lang="it-IT" sz="2400" dirty="0" err="1"/>
              <a:t>hadrons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collected</a:t>
            </a:r>
            <a:r>
              <a:rPr lang="it-IT" sz="2400" dirty="0"/>
              <a:t> </a:t>
            </a:r>
            <a:br>
              <a:rPr lang="it-IT" sz="2400" dirty="0"/>
            </a:br>
            <a:r>
              <a:rPr lang="it-IT" sz="2400" dirty="0"/>
              <a:t>by the </a:t>
            </a:r>
            <a:r>
              <a:rPr lang="it-IT" sz="2400" dirty="0" err="1"/>
              <a:t>Particle</a:t>
            </a:r>
            <a:r>
              <a:rPr lang="it-IT" sz="2400" dirty="0"/>
              <a:t> Data Group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3CCF35A-4C47-43A6-91F0-1D2EFE3CB0C9}"/>
              </a:ext>
            </a:extLst>
          </p:cNvPr>
          <p:cNvSpPr txBox="1"/>
          <p:nvPr/>
        </p:nvSpPr>
        <p:spPr>
          <a:xfrm>
            <a:off x="1721029" y="5800142"/>
            <a:ext cx="210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</a:rPr>
              <a:t>What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theorists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see</a:t>
            </a:r>
            <a:r>
              <a:rPr lang="it-IT" dirty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CB392B94-497E-4DBB-8698-D2BAFC3ABFA3}"/>
              </a:ext>
            </a:extLst>
          </p:cNvPr>
          <p:cNvSpPr txBox="1"/>
          <p:nvPr/>
        </p:nvSpPr>
        <p:spPr>
          <a:xfrm>
            <a:off x="1721029" y="5803907"/>
            <a:ext cx="3237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</a:rPr>
              <a:t>What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experimentalists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present</a:t>
            </a:r>
            <a:r>
              <a:rPr lang="it-IT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762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11" grpId="0"/>
      <p:bldP spid="2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37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err="1"/>
              <a:t>Exotics</a:t>
            </a:r>
            <a:endParaRPr lang="it-IT" sz="3600" dirty="0"/>
          </a:p>
        </p:txBody>
      </p:sp>
      <p:sp>
        <p:nvSpPr>
          <p:cNvPr id="9" name="Rectangle 8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0965" y="2063377"/>
            <a:ext cx="5653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solidFill>
                  <a:srgbClr val="C00000"/>
                </a:solidFill>
              </a:rPr>
              <a:t>JPAC, PPNP 127 (2022), 103981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98AEE6A-F86A-4F1B-AE10-F56E8DB99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091" y="2516940"/>
            <a:ext cx="5615622" cy="367526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691B997-9605-5A53-CE05-6EB28A8A2601}"/>
              </a:ext>
            </a:extLst>
          </p:cNvPr>
          <p:cNvSpPr txBox="1"/>
          <p:nvPr/>
        </p:nvSpPr>
        <p:spPr>
          <a:xfrm>
            <a:off x="95104" y="2516940"/>
            <a:ext cx="32299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«</a:t>
            </a:r>
            <a:r>
              <a:rPr lang="it-IT" sz="2400" dirty="0" err="1"/>
              <a:t>Exotic</a:t>
            </a:r>
            <a:r>
              <a:rPr lang="it-IT" sz="2400" dirty="0"/>
              <a:t> </a:t>
            </a:r>
            <a:r>
              <a:rPr lang="it-IT" sz="2400" dirty="0" err="1"/>
              <a:t>hadrons</a:t>
            </a:r>
            <a:r>
              <a:rPr lang="it-IT" sz="2400" dirty="0"/>
              <a:t>» are Beyond the Standard (quark) Model</a:t>
            </a:r>
          </a:p>
          <a:p>
            <a:endParaRPr lang="it-IT" sz="2400" dirty="0"/>
          </a:p>
          <a:p>
            <a:r>
              <a:rPr lang="it-IT" sz="2400" dirty="0" err="1"/>
              <a:t>Organizing</a:t>
            </a:r>
            <a:r>
              <a:rPr lang="it-IT" sz="2400" dirty="0"/>
              <a:t> </a:t>
            </a:r>
            <a:r>
              <a:rPr lang="it-IT" sz="2400" dirty="0" err="1"/>
              <a:t>them</a:t>
            </a:r>
            <a:r>
              <a:rPr lang="it-IT" sz="2400" dirty="0"/>
              <a:t> </a:t>
            </a:r>
            <a:r>
              <a:rPr lang="it-IT" sz="2400" dirty="0" err="1"/>
              <a:t>teaches</a:t>
            </a:r>
            <a:r>
              <a:rPr lang="it-IT" sz="2400" dirty="0"/>
              <a:t> </a:t>
            </a:r>
            <a:r>
              <a:rPr lang="it-IT" sz="2400" dirty="0" err="1"/>
              <a:t>us</a:t>
            </a:r>
            <a:r>
              <a:rPr lang="it-IT" sz="2400" dirty="0"/>
              <a:t> some more </a:t>
            </a:r>
            <a:r>
              <a:rPr lang="it-IT" sz="2400" dirty="0" err="1"/>
              <a:t>about</a:t>
            </a:r>
            <a:r>
              <a:rPr lang="it-IT" sz="2400" dirty="0"/>
              <a:t> quark-</a:t>
            </a:r>
            <a:r>
              <a:rPr lang="it-IT" sz="2400" dirty="0" err="1"/>
              <a:t>gluon</a:t>
            </a:r>
            <a:r>
              <a:rPr lang="it-IT" sz="2400" dirty="0"/>
              <a:t> interactions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CBD2BE7-C5E2-A6E8-BDD0-2CF657393CD3}"/>
              </a:ext>
            </a:extLst>
          </p:cNvPr>
          <p:cNvSpPr txBox="1"/>
          <p:nvPr/>
        </p:nvSpPr>
        <p:spPr>
          <a:xfrm>
            <a:off x="290557" y="1251027"/>
            <a:ext cx="87772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/>
              <a:t>The quark model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still</a:t>
            </a:r>
            <a:r>
              <a:rPr lang="it-IT" sz="2400" dirty="0"/>
              <a:t> the </a:t>
            </a:r>
            <a:r>
              <a:rPr lang="it-IT" sz="2400" dirty="0" err="1"/>
              <a:t>simplest</a:t>
            </a:r>
            <a:r>
              <a:rPr lang="it-IT" sz="2400" dirty="0"/>
              <a:t> tool to </a:t>
            </a:r>
            <a:r>
              <a:rPr lang="it-IT" sz="2400" dirty="0" err="1"/>
              <a:t>organize</a:t>
            </a:r>
            <a:r>
              <a:rPr lang="it-IT" sz="2400" dirty="0"/>
              <a:t> the </a:t>
            </a:r>
            <a:r>
              <a:rPr lang="it-IT" sz="2400" dirty="0" err="1"/>
              <a:t>spectrum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685013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292C9-2DB0-E2E7-EAB8-ECE376456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olo 1">
            <a:extLst>
              <a:ext uri="{FF2B5EF4-FFF2-40B4-BE49-F238E27FC236}">
                <a16:creationId xmlns:a16="http://schemas.microsoft.com/office/drawing/2014/main" id="{AB57411B-CF07-7785-2F6C-DA71ABB643A7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In defense of VMD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3BC7C8E-2EB2-FB64-4272-FA8914FA07D5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egnaposto numero diapositiva 10">
            <a:extLst>
              <a:ext uri="{FF2B5EF4-FFF2-40B4-BE49-F238E27FC236}">
                <a16:creationId xmlns:a16="http://schemas.microsoft.com/office/drawing/2014/main" id="{73343009-5155-A352-9F53-70640F6C1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05228F45-D4FA-4E55-B2AE-EB7AA9CB4406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38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E23190C4-7EC8-F454-895B-E938571A7A3E}"/>
                  </a:ext>
                </a:extLst>
              </p:cNvPr>
              <p:cNvSpPr txBox="1"/>
              <p:nvPr/>
            </p:nvSpPr>
            <p:spPr>
              <a:xfrm>
                <a:off x="146649" y="1130993"/>
                <a:ext cx="8298611" cy="2585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The weak point of the whole approach is the use of VMD</a:t>
                </a:r>
                <a:br>
                  <a:rPr lang="en-US" dirty="0"/>
                </a:br>
                <a:r>
                  <a:rPr lang="en-US" dirty="0"/>
                  <a:t>While in the light sector it works reasonably, for heavy states is not justified</a:t>
                </a:r>
                <a:br>
                  <a:rPr lang="en-US" dirty="0"/>
                </a:br>
                <a:endParaRPr lang="en-US" dirty="0"/>
              </a:p>
              <a:p>
                <a:r>
                  <a:rPr lang="en-US" dirty="0"/>
                  <a:t>The X(3872) observed in purely hadronic and photonic modes gives us unique clue to efficacy of VMD</a:t>
                </a:r>
              </a:p>
              <a:p>
                <a:endParaRPr lang="en-US" dirty="0"/>
              </a:p>
              <a:p>
                <a:r>
                  <a:rPr lang="en-US" dirty="0"/>
                  <a:t>Belle extracted the coupling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3872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𝛾</m:t>
                    </m:r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:r>
                  <a:rPr lang="en-US" dirty="0"/>
                  <a:t>that can be compared with the VMD predictions </a:t>
                </a:r>
                <a:br>
                  <a:rPr lang="en-US" dirty="0"/>
                </a:br>
                <a:r>
                  <a:rPr lang="en-US" dirty="0"/>
                  <a:t>from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3872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E23190C4-7EC8-F454-895B-E938571A7A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49" y="1130993"/>
                <a:ext cx="8298611" cy="2585323"/>
              </a:xfrm>
              <a:prstGeom prst="rect">
                <a:avLst/>
              </a:prstGeom>
              <a:blipFill>
                <a:blip r:embed="rId3"/>
                <a:stretch>
                  <a:fillRect l="-588" t="-1415" b="-283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Google Shape;469;p36">
            <a:extLst>
              <a:ext uri="{FF2B5EF4-FFF2-40B4-BE49-F238E27FC236}">
                <a16:creationId xmlns:a16="http://schemas.microsoft.com/office/drawing/2014/main" id="{081DC8A8-706C-2EA7-CABB-E140E102E9B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382" y="4114125"/>
            <a:ext cx="3344812" cy="113006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87DC47A0-A340-8068-A13D-883F9B205CD7}"/>
                  </a:ext>
                </a:extLst>
              </p:cNvPr>
              <p:cNvSpPr txBox="1"/>
              <p:nvPr/>
            </p:nvSpPr>
            <p:spPr>
              <a:xfrm>
                <a:off x="146649" y="5590982"/>
                <a:ext cx="48190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/>
                  <a:t>Other estimate lead to </a:t>
                </a:r>
                <a:r>
                  <a:rPr lang="it-IT" dirty="0" err="1"/>
                  <a:t>differences</a:t>
                </a:r>
                <a:r>
                  <a:rPr lang="it-IT" dirty="0"/>
                  <a:t> of a </a:t>
                </a:r>
                <a:r>
                  <a:rPr lang="it-IT" dirty="0" err="1"/>
                  <a:t>factor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∼3</m:t>
                    </m:r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87DC47A0-A340-8068-A13D-883F9B205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649" y="5590982"/>
                <a:ext cx="4819012" cy="369332"/>
              </a:xfrm>
              <a:prstGeom prst="rect">
                <a:avLst/>
              </a:prstGeom>
              <a:blipFill>
                <a:blip r:embed="rId5"/>
                <a:stretch>
                  <a:fillRect l="-1011" t="-8197" b="-245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magine 6">
            <a:extLst>
              <a:ext uri="{FF2B5EF4-FFF2-40B4-BE49-F238E27FC236}">
                <a16:creationId xmlns:a16="http://schemas.microsoft.com/office/drawing/2014/main" id="{F3A0D60F-4978-DD29-7105-40197B3DB1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1292" y="2562154"/>
            <a:ext cx="3766059" cy="360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44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Straight Arrow Connector 111"/>
          <p:cNvCxnSpPr/>
          <p:nvPr/>
        </p:nvCxnSpPr>
        <p:spPr>
          <a:xfrm>
            <a:off x="4636339" y="4681521"/>
            <a:ext cx="38082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6754218" y="4643600"/>
            <a:ext cx="38082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BC0E0DCB-6EC9-406F-A712-AF8379E22AFD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39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1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Hadron Spectroscopy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4049341" y="3176490"/>
            <a:ext cx="122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CC00FF"/>
                </a:solidFill>
              </a:rPr>
              <a:t>Molecule</a:t>
            </a:r>
          </a:p>
        </p:txBody>
      </p:sp>
      <p:sp>
        <p:nvSpPr>
          <p:cNvPr id="34" name="Ovale 33"/>
          <p:cNvSpPr/>
          <p:nvPr/>
        </p:nvSpPr>
        <p:spPr>
          <a:xfrm rot="683251">
            <a:off x="2438543" y="2361332"/>
            <a:ext cx="1764070" cy="1055012"/>
          </a:xfrm>
          <a:prstGeom prst="ellipse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6" name="Gruppo 5"/>
          <p:cNvGrpSpPr/>
          <p:nvPr/>
        </p:nvGrpSpPr>
        <p:grpSpPr>
          <a:xfrm>
            <a:off x="2546733" y="2619590"/>
            <a:ext cx="792643" cy="496596"/>
            <a:chOff x="397037" y="2317619"/>
            <a:chExt cx="892884" cy="559397"/>
          </a:xfrm>
        </p:grpSpPr>
        <p:sp>
          <p:nvSpPr>
            <p:cNvPr id="14" name="Ovale 13"/>
            <p:cNvSpPr/>
            <p:nvPr/>
          </p:nvSpPr>
          <p:spPr>
            <a:xfrm rot="1702495">
              <a:off x="397037" y="2317619"/>
              <a:ext cx="892884" cy="5593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Ovale 10"/>
            <p:cNvSpPr/>
            <p:nvPr/>
          </p:nvSpPr>
          <p:spPr>
            <a:xfrm>
              <a:off x="885214" y="2631545"/>
              <a:ext cx="102197" cy="102197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Ovale 14"/>
            <p:cNvSpPr/>
            <p:nvPr/>
          </p:nvSpPr>
          <p:spPr>
            <a:xfrm>
              <a:off x="661994" y="2457631"/>
              <a:ext cx="102197" cy="102197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3326485" y="2672177"/>
            <a:ext cx="792643" cy="496596"/>
            <a:chOff x="2165075" y="2492259"/>
            <a:chExt cx="892884" cy="559397"/>
          </a:xfrm>
        </p:grpSpPr>
        <p:sp>
          <p:nvSpPr>
            <p:cNvPr id="17" name="Ovale 16"/>
            <p:cNvSpPr/>
            <p:nvPr/>
          </p:nvSpPr>
          <p:spPr>
            <a:xfrm rot="1702495">
              <a:off x="2165075" y="2492259"/>
              <a:ext cx="892884" cy="5593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Ovale 20"/>
            <p:cNvSpPr/>
            <p:nvPr/>
          </p:nvSpPr>
          <p:spPr>
            <a:xfrm>
              <a:off x="2653252" y="2806185"/>
              <a:ext cx="102197" cy="102197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Ovale 21"/>
            <p:cNvSpPr/>
            <p:nvPr/>
          </p:nvSpPr>
          <p:spPr>
            <a:xfrm>
              <a:off x="2430032" y="2632271"/>
              <a:ext cx="102197" cy="102197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185711" y="1011845"/>
            <a:ext cx="1678860" cy="1121319"/>
            <a:chOff x="4042235" y="1368305"/>
            <a:chExt cx="1891175" cy="1263125"/>
          </a:xfrm>
        </p:grpSpPr>
        <p:sp>
          <p:nvSpPr>
            <p:cNvPr id="24" name="Ovale 23"/>
            <p:cNvSpPr/>
            <p:nvPr/>
          </p:nvSpPr>
          <p:spPr>
            <a:xfrm rot="1702495">
              <a:off x="4135161" y="1762143"/>
              <a:ext cx="892884" cy="5593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Ovale 24"/>
            <p:cNvSpPr/>
            <p:nvPr/>
          </p:nvSpPr>
          <p:spPr>
            <a:xfrm>
              <a:off x="4623338" y="2076069"/>
              <a:ext cx="102197" cy="102197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Ovale 25"/>
            <p:cNvSpPr/>
            <p:nvPr/>
          </p:nvSpPr>
          <p:spPr>
            <a:xfrm>
              <a:off x="4400118" y="1902155"/>
              <a:ext cx="102197" cy="102197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Ovale 27"/>
            <p:cNvSpPr/>
            <p:nvPr/>
          </p:nvSpPr>
          <p:spPr>
            <a:xfrm rot="1702495">
              <a:off x="4905690" y="1710508"/>
              <a:ext cx="892884" cy="55939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Ovale 28"/>
            <p:cNvSpPr/>
            <p:nvPr/>
          </p:nvSpPr>
          <p:spPr>
            <a:xfrm>
              <a:off x="5393867" y="2024434"/>
              <a:ext cx="102197" cy="102197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" name="Ovale 29"/>
            <p:cNvSpPr/>
            <p:nvPr/>
          </p:nvSpPr>
          <p:spPr>
            <a:xfrm>
              <a:off x="5170647" y="1850520"/>
              <a:ext cx="102197" cy="102197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Ovale 3"/>
            <p:cNvSpPr/>
            <p:nvPr/>
          </p:nvSpPr>
          <p:spPr>
            <a:xfrm>
              <a:off x="4042235" y="1368305"/>
              <a:ext cx="1891175" cy="1263125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5" name="Rettangolo 34"/>
          <p:cNvSpPr/>
          <p:nvPr/>
        </p:nvSpPr>
        <p:spPr>
          <a:xfrm>
            <a:off x="7254862" y="616151"/>
            <a:ext cx="14402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2000" dirty="0">
                <a:solidFill>
                  <a:srgbClr val="CC00FF"/>
                </a:solidFill>
              </a:rPr>
              <a:t>Tetraquark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732239" y="1191998"/>
            <a:ext cx="1301676" cy="815508"/>
            <a:chOff x="130204" y="3460562"/>
            <a:chExt cx="1466291" cy="918640"/>
          </a:xfrm>
        </p:grpSpPr>
        <p:sp>
          <p:nvSpPr>
            <p:cNvPr id="37" name="Ovale 36"/>
            <p:cNvSpPr/>
            <p:nvPr/>
          </p:nvSpPr>
          <p:spPr>
            <a:xfrm rot="1702495">
              <a:off x="130204" y="3460562"/>
              <a:ext cx="1466291" cy="91864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" name="Ovale 37"/>
            <p:cNvSpPr/>
            <p:nvPr/>
          </p:nvSpPr>
          <p:spPr>
            <a:xfrm>
              <a:off x="695521" y="3606575"/>
              <a:ext cx="167828" cy="167828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" name="Ovale 38"/>
            <p:cNvSpPr/>
            <p:nvPr/>
          </p:nvSpPr>
          <p:spPr>
            <a:xfrm>
              <a:off x="414563" y="3778474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40" name="Group 126"/>
            <p:cNvGrpSpPr>
              <a:grpSpLocks noChangeAspect="1"/>
            </p:cNvGrpSpPr>
            <p:nvPr/>
          </p:nvGrpSpPr>
          <p:grpSpPr bwMode="auto">
            <a:xfrm rot="1219630">
              <a:off x="756947" y="3994819"/>
              <a:ext cx="579451" cy="204019"/>
              <a:chOff x="804" y="3206"/>
              <a:chExt cx="2344" cy="314"/>
            </a:xfrm>
          </p:grpSpPr>
          <p:sp>
            <p:nvSpPr>
              <p:cNvPr id="41" name="Freeform 127"/>
              <p:cNvSpPr>
                <a:spLocks noChangeAspect="1"/>
              </p:cNvSpPr>
              <p:nvPr/>
            </p:nvSpPr>
            <p:spPr bwMode="auto">
              <a:xfrm>
                <a:off x="804" y="321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2" name="Freeform 128"/>
              <p:cNvSpPr>
                <a:spLocks noChangeAspect="1"/>
              </p:cNvSpPr>
              <p:nvPr/>
            </p:nvSpPr>
            <p:spPr bwMode="auto">
              <a:xfrm>
                <a:off x="1136" y="321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3" name="Freeform 129"/>
              <p:cNvSpPr>
                <a:spLocks noChangeAspect="1"/>
              </p:cNvSpPr>
              <p:nvPr/>
            </p:nvSpPr>
            <p:spPr bwMode="auto">
              <a:xfrm>
                <a:off x="1468" y="3214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4" name="Freeform 130"/>
              <p:cNvSpPr>
                <a:spLocks noChangeAspect="1"/>
              </p:cNvSpPr>
              <p:nvPr/>
            </p:nvSpPr>
            <p:spPr bwMode="auto">
              <a:xfrm>
                <a:off x="1800" y="3212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5" name="Freeform 131"/>
              <p:cNvSpPr>
                <a:spLocks noChangeAspect="1"/>
              </p:cNvSpPr>
              <p:nvPr/>
            </p:nvSpPr>
            <p:spPr bwMode="auto">
              <a:xfrm>
                <a:off x="2132" y="3210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6" name="Freeform 132"/>
              <p:cNvSpPr>
                <a:spLocks noChangeAspect="1"/>
              </p:cNvSpPr>
              <p:nvPr/>
            </p:nvSpPr>
            <p:spPr bwMode="auto">
              <a:xfrm>
                <a:off x="2464" y="320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47" name="Freeform 133"/>
              <p:cNvSpPr>
                <a:spLocks noChangeAspect="1"/>
              </p:cNvSpPr>
              <p:nvPr/>
            </p:nvSpPr>
            <p:spPr bwMode="auto">
              <a:xfrm>
                <a:off x="2796" y="320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51" name="Rettangolo 50"/>
          <p:cNvSpPr/>
          <p:nvPr/>
        </p:nvSpPr>
        <p:spPr>
          <a:xfrm>
            <a:off x="5873702" y="616151"/>
            <a:ext cx="9797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rgbClr val="CC00FF"/>
                </a:solidFill>
              </a:rPr>
              <a:t>Hybrids</a:t>
            </a:r>
          </a:p>
        </p:txBody>
      </p:sp>
      <p:grpSp>
        <p:nvGrpSpPr>
          <p:cNvPr id="48" name="Gruppo 47"/>
          <p:cNvGrpSpPr/>
          <p:nvPr/>
        </p:nvGrpSpPr>
        <p:grpSpPr>
          <a:xfrm>
            <a:off x="5164394" y="2341622"/>
            <a:ext cx="1726017" cy="922527"/>
            <a:chOff x="593408" y="2320955"/>
            <a:chExt cx="2946400" cy="1574800"/>
          </a:xfrm>
        </p:grpSpPr>
        <p:sp>
          <p:nvSpPr>
            <p:cNvPr id="53" name="Nuvola 52"/>
            <p:cNvSpPr/>
            <p:nvPr/>
          </p:nvSpPr>
          <p:spPr>
            <a:xfrm>
              <a:off x="593408" y="2320955"/>
              <a:ext cx="2946400" cy="1574800"/>
            </a:xfrm>
            <a:prstGeom prst="cloud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000" b="1" dirty="0">
                <a:solidFill>
                  <a:srgbClr val="FF00FF"/>
                </a:solidFill>
              </a:endParaRPr>
            </a:p>
          </p:txBody>
        </p:sp>
        <p:sp>
          <p:nvSpPr>
            <p:cNvPr id="54" name="Ovale 53"/>
            <p:cNvSpPr/>
            <p:nvPr/>
          </p:nvSpPr>
          <p:spPr>
            <a:xfrm>
              <a:off x="1450658" y="2835305"/>
              <a:ext cx="520700" cy="520700"/>
            </a:xfrm>
            <a:prstGeom prst="ellipse">
              <a:avLst/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55" name="Connettore 2 54"/>
            <p:cNvCxnSpPr/>
            <p:nvPr/>
          </p:nvCxnSpPr>
          <p:spPr>
            <a:xfrm flipV="1">
              <a:off x="1622108" y="2638455"/>
              <a:ext cx="177800" cy="8890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Rettangolo 55"/>
                <p:cNvSpPr/>
                <p:nvPr/>
              </p:nvSpPr>
              <p:spPr>
                <a:xfrm>
                  <a:off x="1867292" y="2764423"/>
                  <a:ext cx="900826" cy="5253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it-IT" sz="14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𝑱</m:t>
                        </m:r>
                        <m:r>
                          <m:rPr>
                            <m:lit/>
                          </m:rPr>
                          <a:rPr lang="it-IT" sz="14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/</m:t>
                        </m:r>
                        <m:r>
                          <a:rPr lang="it-IT" sz="1400" b="1" i="1">
                            <a:solidFill>
                              <a:srgbClr val="FF00FF"/>
                            </a:solidFill>
                            <a:latin typeface="Cambria Math"/>
                          </a:rPr>
                          <m:t>𝝍</m:t>
                        </m:r>
                      </m:oMath>
                    </m:oMathPara>
                  </a14:m>
                  <a:endParaRPr lang="it-IT" sz="1400" b="1" dirty="0">
                    <a:solidFill>
                      <a:srgbClr val="FF00FF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Rettangolo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67292" y="2764423"/>
                  <a:ext cx="900826" cy="525391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Rettangolo 56"/>
                <p:cNvSpPr/>
                <p:nvPr/>
              </p:nvSpPr>
              <p:spPr>
                <a:xfrm>
                  <a:off x="702634" y="2835305"/>
                  <a:ext cx="594348" cy="5253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it-IT" sz="1400" b="1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it-IT" sz="1400" b="1" dirty="0">
                    <a:solidFill>
                      <a:srgbClr val="FF99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Rettangolo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634" y="2835305"/>
                  <a:ext cx="594348" cy="525391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Rettangolo 57"/>
                <p:cNvSpPr/>
                <p:nvPr/>
              </p:nvSpPr>
              <p:spPr>
                <a:xfrm>
                  <a:off x="2423780" y="3204637"/>
                  <a:ext cx="594348" cy="5253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it-IT" sz="1400" b="1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it-IT" sz="1400" b="1" dirty="0">
                    <a:solidFill>
                      <a:srgbClr val="FF99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Rettangolo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3780" y="3204637"/>
                  <a:ext cx="594348" cy="52539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Rettangolo 58"/>
                <p:cNvSpPr/>
                <p:nvPr/>
              </p:nvSpPr>
              <p:spPr>
                <a:xfrm>
                  <a:off x="2756541" y="2453789"/>
                  <a:ext cx="594348" cy="5253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it-IT" sz="1400" b="1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𝝅</m:t>
                        </m:r>
                      </m:oMath>
                    </m:oMathPara>
                  </a14:m>
                  <a:endParaRPr lang="it-IT" sz="1400" b="1" dirty="0">
                    <a:solidFill>
                      <a:srgbClr val="FF9900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Rettangolo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6541" y="2453789"/>
                  <a:ext cx="594348" cy="525391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0" name="CasellaDiTesto 59"/>
          <p:cNvSpPr txBox="1"/>
          <p:nvPr/>
        </p:nvSpPr>
        <p:spPr>
          <a:xfrm>
            <a:off x="6877400" y="2754889"/>
            <a:ext cx="2071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CC00FF"/>
                </a:solidFill>
              </a:rPr>
              <a:t>Hadroquarkonium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715513" y="1531318"/>
            <a:ext cx="1301676" cy="815508"/>
            <a:chOff x="292305" y="4840086"/>
            <a:chExt cx="1466291" cy="918640"/>
          </a:xfrm>
        </p:grpSpPr>
        <p:sp>
          <p:nvSpPr>
            <p:cNvPr id="66" name="Ovale 36"/>
            <p:cNvSpPr/>
            <p:nvPr/>
          </p:nvSpPr>
          <p:spPr>
            <a:xfrm rot="1702495">
              <a:off x="292305" y="4840086"/>
              <a:ext cx="1466291" cy="91864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69" name="Group 126"/>
            <p:cNvGrpSpPr>
              <a:grpSpLocks noChangeAspect="1"/>
            </p:cNvGrpSpPr>
            <p:nvPr/>
          </p:nvGrpSpPr>
          <p:grpSpPr bwMode="auto">
            <a:xfrm rot="1219630">
              <a:off x="919048" y="5374343"/>
              <a:ext cx="579451" cy="204019"/>
              <a:chOff x="804" y="3206"/>
              <a:chExt cx="2344" cy="314"/>
            </a:xfrm>
          </p:grpSpPr>
          <p:sp>
            <p:nvSpPr>
              <p:cNvPr id="70" name="Freeform 127"/>
              <p:cNvSpPr>
                <a:spLocks noChangeAspect="1"/>
              </p:cNvSpPr>
              <p:nvPr/>
            </p:nvSpPr>
            <p:spPr bwMode="auto">
              <a:xfrm>
                <a:off x="804" y="321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1" name="Freeform 128"/>
              <p:cNvSpPr>
                <a:spLocks noChangeAspect="1"/>
              </p:cNvSpPr>
              <p:nvPr/>
            </p:nvSpPr>
            <p:spPr bwMode="auto">
              <a:xfrm>
                <a:off x="1136" y="321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2" name="Freeform 129"/>
              <p:cNvSpPr>
                <a:spLocks noChangeAspect="1"/>
              </p:cNvSpPr>
              <p:nvPr/>
            </p:nvSpPr>
            <p:spPr bwMode="auto">
              <a:xfrm>
                <a:off x="1468" y="3214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3" name="Freeform 130"/>
              <p:cNvSpPr>
                <a:spLocks noChangeAspect="1"/>
              </p:cNvSpPr>
              <p:nvPr/>
            </p:nvSpPr>
            <p:spPr bwMode="auto">
              <a:xfrm>
                <a:off x="1800" y="3212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4" name="Freeform 131"/>
              <p:cNvSpPr>
                <a:spLocks noChangeAspect="1"/>
              </p:cNvSpPr>
              <p:nvPr/>
            </p:nvSpPr>
            <p:spPr bwMode="auto">
              <a:xfrm>
                <a:off x="2132" y="3210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5" name="Freeform 132"/>
              <p:cNvSpPr>
                <a:spLocks noChangeAspect="1"/>
              </p:cNvSpPr>
              <p:nvPr/>
            </p:nvSpPr>
            <p:spPr bwMode="auto">
              <a:xfrm>
                <a:off x="2464" y="320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6" name="Freeform 133"/>
              <p:cNvSpPr>
                <a:spLocks noChangeAspect="1"/>
              </p:cNvSpPr>
              <p:nvPr/>
            </p:nvSpPr>
            <p:spPr bwMode="auto">
              <a:xfrm>
                <a:off x="2796" y="320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79" name="Group 126"/>
            <p:cNvGrpSpPr>
              <a:grpSpLocks noChangeAspect="1"/>
            </p:cNvGrpSpPr>
            <p:nvPr/>
          </p:nvGrpSpPr>
          <p:grpSpPr bwMode="auto">
            <a:xfrm rot="1219630">
              <a:off x="611091" y="5005525"/>
              <a:ext cx="579451" cy="204019"/>
              <a:chOff x="804" y="3206"/>
              <a:chExt cx="2344" cy="314"/>
            </a:xfrm>
          </p:grpSpPr>
          <p:sp>
            <p:nvSpPr>
              <p:cNvPr id="80" name="Freeform 127"/>
              <p:cNvSpPr>
                <a:spLocks noChangeAspect="1"/>
              </p:cNvSpPr>
              <p:nvPr/>
            </p:nvSpPr>
            <p:spPr bwMode="auto">
              <a:xfrm>
                <a:off x="804" y="321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1" name="Freeform 128"/>
              <p:cNvSpPr>
                <a:spLocks noChangeAspect="1"/>
              </p:cNvSpPr>
              <p:nvPr/>
            </p:nvSpPr>
            <p:spPr bwMode="auto">
              <a:xfrm>
                <a:off x="1136" y="321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2" name="Freeform 129"/>
              <p:cNvSpPr>
                <a:spLocks noChangeAspect="1"/>
              </p:cNvSpPr>
              <p:nvPr/>
            </p:nvSpPr>
            <p:spPr bwMode="auto">
              <a:xfrm>
                <a:off x="1468" y="3214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3" name="Freeform 130"/>
              <p:cNvSpPr>
                <a:spLocks noChangeAspect="1"/>
              </p:cNvSpPr>
              <p:nvPr/>
            </p:nvSpPr>
            <p:spPr bwMode="auto">
              <a:xfrm>
                <a:off x="1800" y="3212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4" name="Freeform 131"/>
              <p:cNvSpPr>
                <a:spLocks noChangeAspect="1"/>
              </p:cNvSpPr>
              <p:nvPr/>
            </p:nvSpPr>
            <p:spPr bwMode="auto">
              <a:xfrm>
                <a:off x="2132" y="3210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5" name="Freeform 132"/>
              <p:cNvSpPr>
                <a:spLocks noChangeAspect="1"/>
              </p:cNvSpPr>
              <p:nvPr/>
            </p:nvSpPr>
            <p:spPr bwMode="auto">
              <a:xfrm>
                <a:off x="2464" y="3208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86" name="Freeform 133"/>
              <p:cNvSpPr>
                <a:spLocks noChangeAspect="1"/>
              </p:cNvSpPr>
              <p:nvPr/>
            </p:nvSpPr>
            <p:spPr bwMode="auto">
              <a:xfrm>
                <a:off x="2796" y="3206"/>
                <a:ext cx="352" cy="302"/>
              </a:xfrm>
              <a:custGeom>
                <a:avLst/>
                <a:gdLst>
                  <a:gd name="T0" fmla="*/ 0 w 352"/>
                  <a:gd name="T1" fmla="*/ 302 h 302"/>
                  <a:gd name="T2" fmla="*/ 108 w 352"/>
                  <a:gd name="T3" fmla="*/ 294 h 302"/>
                  <a:gd name="T4" fmla="*/ 200 w 352"/>
                  <a:gd name="T5" fmla="*/ 258 h 302"/>
                  <a:gd name="T6" fmla="*/ 240 w 352"/>
                  <a:gd name="T7" fmla="*/ 202 h 302"/>
                  <a:gd name="T8" fmla="*/ 252 w 352"/>
                  <a:gd name="T9" fmla="*/ 98 h 302"/>
                  <a:gd name="T10" fmla="*/ 212 w 352"/>
                  <a:gd name="T11" fmla="*/ 34 h 302"/>
                  <a:gd name="T12" fmla="*/ 148 w 352"/>
                  <a:gd name="T13" fmla="*/ 2 h 302"/>
                  <a:gd name="T14" fmla="*/ 96 w 352"/>
                  <a:gd name="T15" fmla="*/ 25 h 302"/>
                  <a:gd name="T16" fmla="*/ 52 w 352"/>
                  <a:gd name="T17" fmla="*/ 94 h 302"/>
                  <a:gd name="T18" fmla="*/ 56 w 352"/>
                  <a:gd name="T19" fmla="*/ 190 h 302"/>
                  <a:gd name="T20" fmla="*/ 108 w 352"/>
                  <a:gd name="T21" fmla="*/ 258 h 302"/>
                  <a:gd name="T22" fmla="*/ 216 w 352"/>
                  <a:gd name="T23" fmla="*/ 290 h 302"/>
                  <a:gd name="T24" fmla="*/ 352 w 352"/>
                  <a:gd name="T25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2" h="302">
                    <a:moveTo>
                      <a:pt x="0" y="302"/>
                    </a:moveTo>
                    <a:cubicBezTo>
                      <a:pt x="18" y="300"/>
                      <a:pt x="74" y="301"/>
                      <a:pt x="108" y="294"/>
                    </a:cubicBezTo>
                    <a:cubicBezTo>
                      <a:pt x="141" y="286"/>
                      <a:pt x="177" y="273"/>
                      <a:pt x="200" y="258"/>
                    </a:cubicBezTo>
                    <a:cubicBezTo>
                      <a:pt x="222" y="242"/>
                      <a:pt x="231" y="228"/>
                      <a:pt x="240" y="202"/>
                    </a:cubicBezTo>
                    <a:cubicBezTo>
                      <a:pt x="248" y="175"/>
                      <a:pt x="256" y="126"/>
                      <a:pt x="252" y="98"/>
                    </a:cubicBezTo>
                    <a:cubicBezTo>
                      <a:pt x="247" y="70"/>
                      <a:pt x="229" y="49"/>
                      <a:pt x="212" y="34"/>
                    </a:cubicBezTo>
                    <a:cubicBezTo>
                      <a:pt x="194" y="18"/>
                      <a:pt x="167" y="3"/>
                      <a:pt x="148" y="2"/>
                    </a:cubicBezTo>
                    <a:cubicBezTo>
                      <a:pt x="128" y="0"/>
                      <a:pt x="112" y="9"/>
                      <a:pt x="96" y="25"/>
                    </a:cubicBezTo>
                    <a:cubicBezTo>
                      <a:pt x="80" y="40"/>
                      <a:pt x="58" y="66"/>
                      <a:pt x="52" y="94"/>
                    </a:cubicBezTo>
                    <a:cubicBezTo>
                      <a:pt x="45" y="121"/>
                      <a:pt x="46" y="162"/>
                      <a:pt x="56" y="190"/>
                    </a:cubicBezTo>
                    <a:cubicBezTo>
                      <a:pt x="65" y="217"/>
                      <a:pt x="81" y="241"/>
                      <a:pt x="108" y="258"/>
                    </a:cubicBezTo>
                    <a:cubicBezTo>
                      <a:pt x="134" y="274"/>
                      <a:pt x="175" y="282"/>
                      <a:pt x="216" y="290"/>
                    </a:cubicBezTo>
                    <a:cubicBezTo>
                      <a:pt x="256" y="297"/>
                      <a:pt x="323" y="299"/>
                      <a:pt x="352" y="302"/>
                    </a:cubicBezTo>
                  </a:path>
                </a:pathLst>
              </a:custGeom>
              <a:noFill/>
              <a:ln w="28575" cmpd="sng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</p:grpSp>
      <p:sp>
        <p:nvSpPr>
          <p:cNvPr id="87" name="Rettangolo 50"/>
          <p:cNvSpPr/>
          <p:nvPr/>
        </p:nvSpPr>
        <p:spPr>
          <a:xfrm>
            <a:off x="3803315" y="991595"/>
            <a:ext cx="10454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rgbClr val="CC00FF"/>
                </a:solidFill>
              </a:rPr>
              <a:t>Glueball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419681" y="1458943"/>
            <a:ext cx="803876" cy="815508"/>
            <a:chOff x="1077766" y="1530526"/>
            <a:chExt cx="905537" cy="918640"/>
          </a:xfrm>
        </p:grpSpPr>
        <p:sp>
          <p:nvSpPr>
            <p:cNvPr id="89" name="Ovale 36"/>
            <p:cNvSpPr/>
            <p:nvPr/>
          </p:nvSpPr>
          <p:spPr>
            <a:xfrm rot="1702495">
              <a:off x="1077766" y="1530526"/>
              <a:ext cx="905537" cy="91864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0" name="Ovale 37"/>
            <p:cNvSpPr/>
            <p:nvPr/>
          </p:nvSpPr>
          <p:spPr>
            <a:xfrm>
              <a:off x="1609397" y="1809785"/>
              <a:ext cx="167828" cy="167828"/>
            </a:xfrm>
            <a:prstGeom prst="ellipse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1" name="Ovale 38"/>
            <p:cNvSpPr/>
            <p:nvPr/>
          </p:nvSpPr>
          <p:spPr>
            <a:xfrm>
              <a:off x="1328439" y="1981684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817136" y="1417497"/>
            <a:ext cx="1301676" cy="815508"/>
            <a:chOff x="2630950" y="1650086"/>
            <a:chExt cx="1466291" cy="918640"/>
          </a:xfrm>
        </p:grpSpPr>
        <p:sp>
          <p:nvSpPr>
            <p:cNvPr id="102" name="Ovale 36"/>
            <p:cNvSpPr/>
            <p:nvPr/>
          </p:nvSpPr>
          <p:spPr>
            <a:xfrm rot="1702495">
              <a:off x="2630950" y="1650086"/>
              <a:ext cx="1466291" cy="91864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1" name="Ovale 38"/>
            <p:cNvSpPr/>
            <p:nvPr/>
          </p:nvSpPr>
          <p:spPr>
            <a:xfrm>
              <a:off x="2934103" y="1987716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3" name="Ovale 38"/>
            <p:cNvSpPr/>
            <p:nvPr/>
          </p:nvSpPr>
          <p:spPr>
            <a:xfrm>
              <a:off x="3336098" y="1903202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4" name="Ovale 38"/>
            <p:cNvSpPr/>
            <p:nvPr/>
          </p:nvSpPr>
          <p:spPr>
            <a:xfrm>
              <a:off x="3375391" y="2245824"/>
              <a:ext cx="167828" cy="167828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05" name="Rettangolo 50"/>
          <p:cNvSpPr/>
          <p:nvPr/>
        </p:nvSpPr>
        <p:spPr>
          <a:xfrm>
            <a:off x="369271" y="991595"/>
            <a:ext cx="9028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rgbClr val="CC00FF"/>
                </a:solidFill>
              </a:rPr>
              <a:t>Meson</a:t>
            </a:r>
          </a:p>
        </p:txBody>
      </p:sp>
      <p:sp>
        <p:nvSpPr>
          <p:cNvPr id="106" name="Rettangolo 50"/>
          <p:cNvSpPr/>
          <p:nvPr/>
        </p:nvSpPr>
        <p:spPr>
          <a:xfrm>
            <a:off x="1890698" y="991595"/>
            <a:ext cx="920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rgbClr val="CC00FF"/>
                </a:solidFill>
              </a:rPr>
              <a:t>Baryon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2895557" y="4293504"/>
            <a:ext cx="1740782" cy="7481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0000FF"/>
                </a:solidFill>
              </a:rPr>
              <a:t>Data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5000777" y="4273438"/>
            <a:ext cx="1740782" cy="7481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Amplitude analysis</a:t>
            </a:r>
          </a:p>
        </p:txBody>
      </p:sp>
      <p:sp>
        <p:nvSpPr>
          <p:cNvPr id="110" name="Rounded Rectangle 109"/>
          <p:cNvSpPr/>
          <p:nvPr/>
        </p:nvSpPr>
        <p:spPr>
          <a:xfrm>
            <a:off x="7203765" y="4269527"/>
            <a:ext cx="1740782" cy="7481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CC00FF"/>
                </a:solidFill>
              </a:rPr>
              <a:t>QCD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1258265" y="5354054"/>
            <a:ext cx="89569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FF0000"/>
                </a:solidFill>
              </a:rPr>
              <a:t>Interpretations on the spectrum leads to </a:t>
            </a:r>
            <a:br>
              <a:rPr lang="it-IT" sz="2400" dirty="0">
                <a:solidFill>
                  <a:srgbClr val="FF0000"/>
                </a:solidFill>
              </a:rPr>
            </a:br>
            <a:r>
              <a:rPr lang="it-IT" sz="2400" dirty="0">
                <a:solidFill>
                  <a:srgbClr val="FF0000"/>
                </a:solidFill>
              </a:rPr>
              <a:t>understanding fundamental laws of nature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9" t="28385" r="19156" b="-1"/>
          <a:stretch/>
        </p:blipFill>
        <p:spPr>
          <a:xfrm>
            <a:off x="95808" y="3109132"/>
            <a:ext cx="2125516" cy="1635189"/>
          </a:xfrm>
          <a:prstGeom prst="rect">
            <a:avLst/>
          </a:prstGeom>
        </p:spPr>
      </p:pic>
      <p:sp>
        <p:nvSpPr>
          <p:cNvPr id="93" name="Rettangolo 50"/>
          <p:cNvSpPr/>
          <p:nvPr/>
        </p:nvSpPr>
        <p:spPr>
          <a:xfrm rot="5400000">
            <a:off x="1715703" y="3797973"/>
            <a:ext cx="13845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rgbClr val="0000FF"/>
                </a:solidFill>
              </a:rPr>
              <a:t>Experiment</a:t>
            </a:r>
          </a:p>
        </p:txBody>
      </p:sp>
      <p:sp>
        <p:nvSpPr>
          <p:cNvPr id="94" name="Rettangolo 50"/>
          <p:cNvSpPr/>
          <p:nvPr/>
        </p:nvSpPr>
        <p:spPr>
          <a:xfrm rot="5400000">
            <a:off x="1733630" y="5337821"/>
            <a:ext cx="1403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dirty="0">
                <a:solidFill>
                  <a:srgbClr val="0000FF"/>
                </a:solidFill>
              </a:rPr>
              <a:t>Lattice QCD</a:t>
            </a: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2514732" y="3910467"/>
            <a:ext cx="380825" cy="38303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 flipV="1">
            <a:off x="2591531" y="5150103"/>
            <a:ext cx="351523" cy="45870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Picture 8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0" y="4896674"/>
            <a:ext cx="2180826" cy="154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11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4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52502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it-IT" sz="3600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it-IT" sz="3600" dirty="0">
                    <a:solidFill>
                      <a:schemeClr val="tx2"/>
                    </a:solidFill>
                  </a:rPr>
                  <a:t>-Matrix principles</a:t>
                </a:r>
              </a:p>
            </p:txBody>
          </p:sp>
        </mc:Choice>
        <mc:Fallback xmlns="">
          <p:sp>
            <p:nvSpPr>
              <p:cNvPr id="8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52502"/>
              </a:xfrm>
              <a:prstGeom prst="rect">
                <a:avLst/>
              </a:prstGeom>
              <a:blipFill rotWithShape="0">
                <a:blip r:embed="rId3"/>
                <a:stretch>
                  <a:fillRect b="-2209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0" y="1045218"/>
            <a:ext cx="3800253" cy="2437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31" y="3484412"/>
            <a:ext cx="3801600" cy="20648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1050604"/>
            <a:ext cx="4163348" cy="2423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TextBox 4"/>
          <p:cNvSpPr txBox="1"/>
          <p:nvPr/>
        </p:nvSpPr>
        <p:spPr>
          <a:xfrm>
            <a:off x="5994744" y="3062363"/>
            <a:ext cx="1488501" cy="397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287" y="5660021"/>
            <a:ext cx="3879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+ Lorentz, discrete &amp; global symmetries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3" t="4535" r="5753" b="24303"/>
          <a:stretch/>
        </p:blipFill>
        <p:spPr>
          <a:xfrm>
            <a:off x="4572000" y="1045218"/>
            <a:ext cx="2163778" cy="20460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15529" y="2709212"/>
                <a:ext cx="2832489" cy="493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d>
                        <m:d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it-IT" sz="2000" b="0" i="0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it-IT" sz="2000" b="0" i="0" smtClean="0">
                              <a:latin typeface="Cambria Math" panose="020405030504060302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→0</m:t>
                          </m:r>
                        </m:lim>
                      </m:limLow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)⁡</m:t>
                      </m:r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529" y="2709212"/>
                <a:ext cx="2832489" cy="493212"/>
              </a:xfrm>
              <a:prstGeom prst="rect">
                <a:avLst/>
              </a:prstGeom>
              <a:blipFill rotWithShape="0">
                <a:blip r:embed="rId7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162050" y="3619500"/>
            <a:ext cx="2647950" cy="361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4290078" y="3723488"/>
            <a:ext cx="47271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These are </a:t>
            </a:r>
            <a:r>
              <a:rPr lang="it-IT" dirty="0">
                <a:solidFill>
                  <a:srgbClr val="3333FF"/>
                </a:solidFill>
              </a:rPr>
              <a:t>constraints</a:t>
            </a:r>
            <a:r>
              <a:rPr lang="it-IT" dirty="0"/>
              <a:t> the amplitudes have to satisfy, but </a:t>
            </a:r>
            <a:r>
              <a:rPr lang="it-IT" dirty="0">
                <a:solidFill>
                  <a:srgbClr val="3333FF"/>
                </a:solidFill>
              </a:rPr>
              <a:t>do not fix the dynamics</a:t>
            </a:r>
          </a:p>
          <a:p>
            <a:endParaRPr lang="it-IT" dirty="0"/>
          </a:p>
          <a:p>
            <a:r>
              <a:rPr lang="it-IT" dirty="0"/>
              <a:t>They can be imposed with an </a:t>
            </a:r>
            <a:r>
              <a:rPr lang="it-IT" dirty="0">
                <a:solidFill>
                  <a:srgbClr val="3333FF"/>
                </a:solidFill>
              </a:rPr>
              <a:t>increasing amount of rigor</a:t>
            </a:r>
            <a:r>
              <a:rPr lang="it-IT" dirty="0"/>
              <a:t>, to extract robust physics information</a:t>
            </a:r>
            <a:br>
              <a:rPr lang="it-IT" dirty="0"/>
            </a:br>
            <a:r>
              <a:rPr lang="it-IT" dirty="0">
                <a:solidFill>
                  <a:srgbClr val="3333FF"/>
                </a:solidFill>
              </a:rPr>
              <a:t> </a:t>
            </a:r>
            <a:endParaRPr lang="it-IT" dirty="0"/>
          </a:p>
          <a:p>
            <a:r>
              <a:rPr lang="it-IT" dirty="0"/>
              <a:t>The «background» phenomena can be effectively parameterized in a </a:t>
            </a:r>
            <a:r>
              <a:rPr lang="it-IT" dirty="0">
                <a:solidFill>
                  <a:srgbClr val="3333FF"/>
                </a:solidFill>
              </a:rPr>
              <a:t>controlled way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48139" y="3666183"/>
                <a:ext cx="28324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it-IT" sz="2000" b="0" i="0" smtClean="0">
                          <a:latin typeface="Cambria Math" panose="02040503050406030204" pitchFamily="18" charset="0"/>
                        </a:rPr>
                        <m:t>Im</m:t>
                      </m:r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sSup>
                        <m:sSupPr>
                          <m:ctrlPr>
                            <a:rPr lang="it-IT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it-IT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it-IT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it-IT" sz="20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it-IT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000" b="0" i="1" smtClean="0">
                          <a:latin typeface="Cambria Math" panose="02040503050406030204" pitchFamily="18" charset="0"/>
                        </a:rPr>
                        <m:t> ⁡</m:t>
                      </m:r>
                    </m:oMath>
                  </m:oMathPara>
                </a14:m>
                <a:endParaRPr lang="it-IT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139" y="3666183"/>
                <a:ext cx="2832489" cy="400110"/>
              </a:xfrm>
              <a:prstGeom prst="rect">
                <a:avLst/>
              </a:prstGeom>
              <a:blipFill rotWithShape="0">
                <a:blip r:embed="rId8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61577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5">
            <a:extLst>
              <a:ext uri="{FF2B5EF4-FFF2-40B4-BE49-F238E27FC236}">
                <a16:creationId xmlns:a16="http://schemas.microsoft.com/office/drawing/2014/main" id="{B4962FA9-1EB8-2DB0-A526-C3D5518E64C1}"/>
              </a:ext>
            </a:extLst>
          </p:cNvPr>
          <p:cNvGrpSpPr/>
          <p:nvPr/>
        </p:nvGrpSpPr>
        <p:grpSpPr>
          <a:xfrm>
            <a:off x="5717402" y="3206225"/>
            <a:ext cx="2522996" cy="1329869"/>
            <a:chOff x="54834" y="1033898"/>
            <a:chExt cx="2897916" cy="1603445"/>
          </a:xfrm>
        </p:grpSpPr>
        <p:grpSp>
          <p:nvGrpSpPr>
            <p:cNvPr id="16" name="Group 4">
              <a:extLst>
                <a:ext uri="{FF2B5EF4-FFF2-40B4-BE49-F238E27FC236}">
                  <a16:creationId xmlns:a16="http://schemas.microsoft.com/office/drawing/2014/main" id="{E6CF906E-E48F-7711-7873-9A9B54967335}"/>
                </a:ext>
              </a:extLst>
            </p:cNvPr>
            <p:cNvGrpSpPr/>
            <p:nvPr/>
          </p:nvGrpSpPr>
          <p:grpSpPr>
            <a:xfrm>
              <a:off x="54834" y="1033898"/>
              <a:ext cx="2897916" cy="1603445"/>
              <a:chOff x="5503574" y="4197927"/>
              <a:chExt cx="3110490" cy="1905723"/>
            </a:xfrm>
          </p:grpSpPr>
          <p:sp>
            <p:nvSpPr>
              <p:cNvPr id="19" name="Rectangle 2">
                <a:extLst>
                  <a:ext uri="{FF2B5EF4-FFF2-40B4-BE49-F238E27FC236}">
                    <a16:creationId xmlns:a16="http://schemas.microsoft.com/office/drawing/2014/main" id="{93AB378E-20B4-72B5-FE11-F5CEB9168298}"/>
                  </a:ext>
                </a:extLst>
              </p:cNvPr>
              <p:cNvSpPr/>
              <p:nvPr/>
            </p:nvSpPr>
            <p:spPr>
              <a:xfrm>
                <a:off x="5503574" y="4197927"/>
                <a:ext cx="3110490" cy="19057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grpSp>
            <p:nvGrpSpPr>
              <p:cNvPr id="20" name="Group 5">
                <a:extLst>
                  <a:ext uri="{FF2B5EF4-FFF2-40B4-BE49-F238E27FC236}">
                    <a16:creationId xmlns:a16="http://schemas.microsoft.com/office/drawing/2014/main" id="{0F8F55B0-1845-7729-F79F-311D965C18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503574" y="4378037"/>
                <a:ext cx="3022600" cy="1512888"/>
                <a:chOff x="3372" y="1706"/>
                <a:chExt cx="1904" cy="953"/>
              </a:xfrm>
            </p:grpSpPr>
            <p:pic>
              <p:nvPicPr>
                <p:cNvPr id="21" name="Picture 6">
                  <a:extLst>
                    <a:ext uri="{FF2B5EF4-FFF2-40B4-BE49-F238E27FC236}">
                      <a16:creationId xmlns:a16="http://schemas.microsoft.com/office/drawing/2014/main" id="{711081E5-DCE2-441C-08BB-9FCA87CA153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77" y="2449"/>
                  <a:ext cx="418" cy="1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2" name="Picture 7">
                  <a:extLst>
                    <a:ext uri="{FF2B5EF4-FFF2-40B4-BE49-F238E27FC236}">
                      <a16:creationId xmlns:a16="http://schemas.microsoft.com/office/drawing/2014/main" id="{2B7430FE-F2A4-F7BD-6917-2C00DF4336C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77" y="2284"/>
                  <a:ext cx="418" cy="1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3" name="Line 8">
                  <a:extLst>
                    <a:ext uri="{FF2B5EF4-FFF2-40B4-BE49-F238E27FC236}">
                      <a16:creationId xmlns:a16="http://schemas.microsoft.com/office/drawing/2014/main" id="{AFD04042-E7FA-097C-0E51-F1DBEDD26B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90" y="2089"/>
                  <a:ext cx="68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4" name="Line 9">
                  <a:extLst>
                    <a:ext uri="{FF2B5EF4-FFF2-40B4-BE49-F238E27FC236}">
                      <a16:creationId xmlns:a16="http://schemas.microsoft.com/office/drawing/2014/main" id="{879BAAD4-BFC7-7051-B30A-AEE361F826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90" y="2509"/>
                  <a:ext cx="687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5" name="Line 10">
                  <a:extLst>
                    <a:ext uri="{FF2B5EF4-FFF2-40B4-BE49-F238E27FC236}">
                      <a16:creationId xmlns:a16="http://schemas.microsoft.com/office/drawing/2014/main" id="{B0824838-A50C-13BF-1DF5-0CD0A0BDE76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77" y="2089"/>
                  <a:ext cx="0" cy="42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pic>
              <p:nvPicPr>
                <p:cNvPr id="26" name="Picture 11">
                  <a:extLst>
                    <a:ext uri="{FF2B5EF4-FFF2-40B4-BE49-F238E27FC236}">
                      <a16:creationId xmlns:a16="http://schemas.microsoft.com/office/drawing/2014/main" id="{CBFD5DB8-CE7E-CAF9-93D0-E9965C22E11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77" y="1706"/>
                  <a:ext cx="899" cy="44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7" name="Oval 12">
                  <a:extLst>
                    <a:ext uri="{FF2B5EF4-FFF2-40B4-BE49-F238E27FC236}">
                      <a16:creationId xmlns:a16="http://schemas.microsoft.com/office/drawing/2014/main" id="{A25B3F61-5A97-5B3F-1797-7D6A1CB6DB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34" y="2209"/>
                  <a:ext cx="247" cy="390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eaLnBrk="0" hangingPunct="0"/>
                  <a:r>
                    <a:rPr lang="en-US" sz="2800" dirty="0">
                      <a:latin typeface="Times New Roman" panose="02020603050405020304" pitchFamily="18" charset="0"/>
                    </a:rPr>
                    <a:t>G</a:t>
                  </a:r>
                </a:p>
              </p:txBody>
            </p:sp>
            <p:sp>
              <p:nvSpPr>
                <p:cNvPr id="28" name="Line 13">
                  <a:extLst>
                    <a:ext uri="{FF2B5EF4-FFF2-40B4-BE49-F238E27FC236}">
                      <a16:creationId xmlns:a16="http://schemas.microsoft.com/office/drawing/2014/main" id="{B394ECA2-7279-062E-66A4-19B10E6B4C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981" y="2239"/>
                  <a:ext cx="137" cy="6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29" name="Line 14">
                  <a:extLst>
                    <a:ext uri="{FF2B5EF4-FFF2-40B4-BE49-F238E27FC236}">
                      <a16:creationId xmlns:a16="http://schemas.microsoft.com/office/drawing/2014/main" id="{DC3569E6-4963-A2CC-8EEA-B8411C85A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981" y="2209"/>
                  <a:ext cx="219" cy="9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0" name="Line 15">
                  <a:extLst>
                    <a:ext uri="{FF2B5EF4-FFF2-40B4-BE49-F238E27FC236}">
                      <a16:creationId xmlns:a16="http://schemas.microsoft.com/office/drawing/2014/main" id="{685B2606-B47B-C684-4291-B0E8204869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81" y="2419"/>
                  <a:ext cx="110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1" name="Line 16">
                  <a:extLst>
                    <a:ext uri="{FF2B5EF4-FFF2-40B4-BE49-F238E27FC236}">
                      <a16:creationId xmlns:a16="http://schemas.microsoft.com/office/drawing/2014/main" id="{DDF549E0-AD23-48D8-E03F-ED6DDA5DCC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08" y="2419"/>
                  <a:ext cx="192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2" name="Line 17">
                  <a:extLst>
                    <a:ext uri="{FF2B5EF4-FFF2-40B4-BE49-F238E27FC236}">
                      <a16:creationId xmlns:a16="http://schemas.microsoft.com/office/drawing/2014/main" id="{B669FB39-9225-C43B-A27A-0F265B1EE0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81" y="2509"/>
                  <a:ext cx="137" cy="9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3" name="Line 18">
                  <a:extLst>
                    <a:ext uri="{FF2B5EF4-FFF2-40B4-BE49-F238E27FC236}">
                      <a16:creationId xmlns:a16="http://schemas.microsoft.com/office/drawing/2014/main" id="{B6A886FF-93AF-230A-9B25-B0E8B41DBC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81" y="2509"/>
                  <a:ext cx="219" cy="15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4" name="Line 19">
                  <a:extLst>
                    <a:ext uri="{FF2B5EF4-FFF2-40B4-BE49-F238E27FC236}">
                      <a16:creationId xmlns:a16="http://schemas.microsoft.com/office/drawing/2014/main" id="{AF547481-6D81-02BE-431A-52F206F8E4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37" y="2089"/>
                  <a:ext cx="165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35" name="Line 20">
                  <a:extLst>
                    <a:ext uri="{FF2B5EF4-FFF2-40B4-BE49-F238E27FC236}">
                      <a16:creationId xmlns:a16="http://schemas.microsoft.com/office/drawing/2014/main" id="{91278A07-5C70-37EA-9371-6E5457DE56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4075" y="2509"/>
                  <a:ext cx="27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6" name="Text Box 21">
                      <a:extLst>
                        <a:ext uri="{FF2B5EF4-FFF2-40B4-BE49-F238E27FC236}">
                          <a16:creationId xmlns:a16="http://schemas.microsoft.com/office/drawing/2014/main" id="{90C0E3B8-17F3-D34D-A423-856332561C9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372" y="2160"/>
                      <a:ext cx="445" cy="30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>
                      <a:spAutoFit/>
                    </a:bodyPr>
                    <a:lstStyle/>
                    <a:p>
                      <a:pPr eaLnBrk="0" hangingPunct="0"/>
                      <a14:m>
                        <m:oMathPara xmlns:m="http://schemas.openxmlformats.org/officeDocument/2006/math">
                          <m:oMath>
                            <m:r>
                              <a:rPr lang="en-US" sz="1600" i="1" dirty="0" smtClean="0">
                                <a:latin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sz="1600" i="1" dirty="0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it-IT" sz="1600" b="0" i="1" dirty="0" smtClean="0">
                                <a:latin typeface="Cambria Math" panose="02040503050406030204" pitchFamily="18" charset="0"/>
                              </a:rPr>
                              <m:t>𝜓</m:t>
                            </m:r>
                          </m:oMath>
                        </m:oMathPara>
                      </a14:m>
                      <a:endParaRPr lang="en-US" sz="1600" dirty="0">
                        <a:latin typeface="Symbol" panose="05050102010706020507" pitchFamily="18" charset="2"/>
                      </a:endParaRPr>
                    </a:p>
                  </p:txBody>
                </p:sp>
              </mc:Choice>
              <mc:Fallback xmlns="">
                <p:sp>
                  <p:nvSpPr>
                    <p:cNvPr id="25" name="Text Box 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 bwMode="auto">
                    <a:xfrm>
                      <a:off x="3372" y="2160"/>
                      <a:ext cx="445" cy="306"/>
                    </a:xfrm>
                    <a:prstGeom prst="rect">
                      <a:avLst/>
                    </a:prstGeom>
                    <a:blipFill rotWithShape="0">
                      <a:blip r:embed="rId7"/>
                      <a:stretch>
                        <a:fillRect b="-14545"/>
                      </a:stretch>
                    </a:blipFill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r>
                        <a:rPr lang="it-IT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37">
                  <a:extLst>
                    <a:ext uri="{FF2B5EF4-FFF2-40B4-BE49-F238E27FC236}">
                      <a16:creationId xmlns:a16="http://schemas.microsoft.com/office/drawing/2014/main" id="{3CBCE66F-8440-B347-1EF4-9EF0ABE88248}"/>
                    </a:ext>
                  </a:extLst>
                </p:cNvPr>
                <p:cNvSpPr txBox="1"/>
                <p:nvPr/>
              </p:nvSpPr>
              <p:spPr>
                <a:xfrm>
                  <a:off x="857862" y="1327680"/>
                  <a:ext cx="3506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it-IT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it-IT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7862" y="1327680"/>
                  <a:ext cx="350673" cy="369332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38">
                  <a:extLst>
                    <a:ext uri="{FF2B5EF4-FFF2-40B4-BE49-F238E27FC236}">
                      <a16:creationId xmlns:a16="http://schemas.microsoft.com/office/drawing/2014/main" id="{A25A1B53-EBE4-99AC-29DD-75AC430FF651}"/>
                    </a:ext>
                  </a:extLst>
                </p:cNvPr>
                <p:cNvSpPr txBox="1"/>
                <p:nvPr/>
              </p:nvSpPr>
              <p:spPr>
                <a:xfrm>
                  <a:off x="876349" y="1897367"/>
                  <a:ext cx="35067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it-IT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oMath>
                    </m:oMathPara>
                  </a14:m>
                  <a:endParaRPr lang="it-IT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6349" y="1897367"/>
                  <a:ext cx="350672" cy="369332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r="-21053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40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How to </a:t>
            </a:r>
            <a:r>
              <a:rPr lang="it-IT" sz="3600" dirty="0" err="1"/>
              <a:t>identify</a:t>
            </a:r>
            <a:r>
              <a:rPr lang="it-IT" sz="3600" dirty="0"/>
              <a:t> a </a:t>
            </a:r>
            <a:r>
              <a:rPr lang="it-IT" sz="3600" dirty="0" err="1"/>
              <a:t>glueball</a:t>
            </a:r>
            <a:endParaRPr lang="it-IT" sz="3600" dirty="0"/>
          </a:p>
        </p:txBody>
      </p:sp>
      <p:sp>
        <p:nvSpPr>
          <p:cNvPr id="11" name="Rectangle 10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53718" y="1162969"/>
            <a:ext cx="8605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FF0000"/>
                </a:solidFill>
              </a:rPr>
              <a:t>You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sz="2000" dirty="0" err="1">
                <a:solidFill>
                  <a:srgbClr val="FF0000"/>
                </a:solidFill>
              </a:rPr>
              <a:t>don’t</a:t>
            </a:r>
            <a:r>
              <a:rPr lang="it-IT" sz="2000" dirty="0"/>
              <a:t>. </a:t>
            </a:r>
            <a:r>
              <a:rPr lang="it-IT" sz="2000" dirty="0" err="1"/>
              <a:t>Since</a:t>
            </a:r>
            <a:r>
              <a:rPr lang="it-IT" sz="2000" dirty="0"/>
              <a:t> </a:t>
            </a:r>
            <a:r>
              <a:rPr lang="it-IT" sz="2000" dirty="0" err="1"/>
              <a:t>it</a:t>
            </a:r>
            <a:r>
              <a:rPr lang="it-IT" sz="2000" dirty="0"/>
              <a:t> </a:t>
            </a:r>
            <a:r>
              <a:rPr lang="it-IT" sz="2000" dirty="0" err="1"/>
              <a:t>mixes</a:t>
            </a:r>
            <a:r>
              <a:rPr lang="it-IT" sz="2000" dirty="0"/>
              <a:t> with light </a:t>
            </a:r>
            <a:r>
              <a:rPr lang="it-IT" sz="2000" dirty="0" err="1"/>
              <a:t>isoscalars</a:t>
            </a:r>
            <a:r>
              <a:rPr lang="it-IT" sz="2000" dirty="0"/>
              <a:t>, </a:t>
            </a:r>
            <a:r>
              <a:rPr lang="it-IT" sz="2000" dirty="0" err="1"/>
              <a:t>there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no model-</a:t>
            </a:r>
            <a:r>
              <a:rPr lang="it-IT" sz="2000" dirty="0" err="1"/>
              <a:t>independent</a:t>
            </a:r>
            <a:r>
              <a:rPr lang="it-IT" sz="2000" dirty="0"/>
              <a:t> way of </a:t>
            </a:r>
            <a:r>
              <a:rPr lang="it-IT" sz="2000" dirty="0" err="1"/>
              <a:t>saying</a:t>
            </a:r>
            <a:r>
              <a:rPr lang="it-IT" sz="2000" dirty="0"/>
              <a:t> </a:t>
            </a:r>
            <a:r>
              <a:rPr lang="it-IT" sz="2000" dirty="0" err="1"/>
              <a:t>which</a:t>
            </a:r>
            <a:r>
              <a:rPr lang="it-IT" sz="2000" dirty="0"/>
              <a:t> state </a:t>
            </a:r>
            <a:r>
              <a:rPr lang="it-IT" sz="2000" dirty="0" err="1"/>
              <a:t>is</a:t>
            </a:r>
            <a:r>
              <a:rPr lang="it-IT" sz="2000" dirty="0"/>
              <a:t> (</a:t>
            </a:r>
            <a:r>
              <a:rPr lang="it-IT" sz="2000" dirty="0" err="1"/>
              <a:t>mostly</a:t>
            </a:r>
            <a:r>
              <a:rPr lang="it-IT" sz="2000" dirty="0"/>
              <a:t>) the </a:t>
            </a:r>
            <a:r>
              <a:rPr lang="it-IT" sz="2000" dirty="0" err="1"/>
              <a:t>glueball</a:t>
            </a:r>
            <a:r>
              <a:rPr lang="it-IT" sz="2000" dirty="0"/>
              <a:t>. </a:t>
            </a:r>
            <a:r>
              <a:rPr lang="it-IT" sz="2000" dirty="0" err="1"/>
              <a:t>Only</a:t>
            </a:r>
            <a:r>
              <a:rPr lang="it-IT" sz="2000" dirty="0"/>
              <a:t> </a:t>
            </a:r>
            <a:r>
              <a:rPr lang="it-IT" sz="2000" dirty="0" err="1"/>
              <a:t>suggestions</a:t>
            </a:r>
            <a:r>
              <a:rPr lang="it-IT" sz="2000" dirty="0"/>
              <a:t>:</a:t>
            </a:r>
          </a:p>
        </p:txBody>
      </p:sp>
      <p:sp>
        <p:nvSpPr>
          <p:cNvPr id="10" name="TextBox 43">
            <a:extLst>
              <a:ext uri="{FF2B5EF4-FFF2-40B4-BE49-F238E27FC236}">
                <a16:creationId xmlns:a16="http://schemas.microsoft.com/office/drawing/2014/main" id="{E53081ED-7566-CC4F-A5DF-A49EF8F4059E}"/>
              </a:ext>
            </a:extLst>
          </p:cNvPr>
          <p:cNvSpPr txBox="1"/>
          <p:nvPr/>
        </p:nvSpPr>
        <p:spPr>
          <a:xfrm>
            <a:off x="334053" y="2129342"/>
            <a:ext cx="8699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2000" dirty="0"/>
              <a:t>A </a:t>
            </a:r>
            <a:r>
              <a:rPr lang="it-IT" sz="2000" dirty="0" err="1"/>
              <a:t>glueball</a:t>
            </a:r>
            <a:r>
              <a:rPr lang="it-IT" sz="2000" dirty="0"/>
              <a:t> </a:t>
            </a:r>
            <a:r>
              <a:rPr lang="it-IT" sz="2000" dirty="0" err="1"/>
              <a:t>couples</a:t>
            </a:r>
            <a:r>
              <a:rPr lang="it-IT" sz="2000" dirty="0"/>
              <a:t> to </a:t>
            </a:r>
            <a:r>
              <a:rPr lang="it-IT" sz="2000" dirty="0" err="1"/>
              <a:t>photons</a:t>
            </a:r>
            <a:r>
              <a:rPr lang="it-IT" sz="2000" dirty="0"/>
              <a:t> </a:t>
            </a:r>
            <a:r>
              <a:rPr lang="it-IT" sz="2000" dirty="0" err="1"/>
              <a:t>only</a:t>
            </a:r>
            <a:r>
              <a:rPr lang="it-IT" sz="2000" dirty="0"/>
              <a:t> </a:t>
            </a:r>
            <a:r>
              <a:rPr lang="it-IT" sz="2000" dirty="0" err="1"/>
              <a:t>throughout</a:t>
            </a:r>
            <a:r>
              <a:rPr lang="it-IT" sz="2000" dirty="0"/>
              <a:t> mixing, so radiative </a:t>
            </a:r>
            <a:r>
              <a:rPr lang="it-IT" sz="2000" dirty="0" err="1"/>
              <a:t>widths</a:t>
            </a:r>
            <a:r>
              <a:rPr lang="it-IT" sz="2000" dirty="0"/>
              <a:t> </a:t>
            </a:r>
            <a:r>
              <a:rPr lang="it-IT" sz="2000" dirty="0" err="1"/>
              <a:t>should</a:t>
            </a:r>
            <a:r>
              <a:rPr lang="it-IT" sz="2000" dirty="0"/>
              <a:t> be small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DADABEAC-23D7-B9CE-6DB2-EBEABFC5C522}"/>
                  </a:ext>
                </a:extLst>
              </p:cNvPr>
              <p:cNvSpPr txBox="1"/>
              <p:nvPr/>
            </p:nvSpPr>
            <p:spPr>
              <a:xfrm>
                <a:off x="334053" y="2752293"/>
                <a:ext cx="86170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chemeClr val="accent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it-IT" sz="2000" dirty="0"/>
                  <a:t>Their production </a:t>
                </a:r>
                <a:r>
                  <a:rPr lang="it-IT" sz="2000" dirty="0" err="1"/>
                  <a:t>is</a:t>
                </a:r>
                <a:r>
                  <a:rPr lang="it-IT" sz="2000" dirty="0"/>
                  <a:t> </a:t>
                </a:r>
                <a:r>
                  <a:rPr lang="it-IT" sz="2000" dirty="0" err="1"/>
                  <a:t>enhanced</a:t>
                </a:r>
                <a:r>
                  <a:rPr lang="it-IT" sz="2000" dirty="0"/>
                  <a:t> in </a:t>
                </a:r>
                <a:r>
                  <a:rPr lang="it-IT" sz="2000" dirty="0" err="1"/>
                  <a:t>gluon-rich</a:t>
                </a:r>
                <a:r>
                  <a:rPr lang="it-IT" sz="2000" dirty="0"/>
                  <a:t> </a:t>
                </a:r>
                <a:r>
                  <a:rPr lang="it-IT" sz="2000" dirty="0" err="1"/>
                  <a:t>processes</a:t>
                </a:r>
                <a:r>
                  <a:rPr lang="it-IT" sz="2000" dirty="0"/>
                  <a:t>, </a:t>
                </a:r>
                <a:r>
                  <a:rPr lang="it-IT" sz="2000" dirty="0" err="1"/>
                  <a:t>as</a:t>
                </a:r>
                <a:r>
                  <a:rPr lang="it-IT" sz="2000" dirty="0"/>
                  <a:t> </a:t>
                </a:r>
                <a14:m>
                  <m:oMath xmlns:m="http://schemas.openxmlformats.org/officeDocument/2006/math"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20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it-IT" sz="2000" dirty="0"/>
                  <a:t> radiative </a:t>
                </a:r>
                <a:r>
                  <a:rPr lang="it-IT" sz="2000" dirty="0" err="1"/>
                  <a:t>decays</a:t>
                </a:r>
                <a:endParaRPr lang="it-IT" sz="2000" dirty="0"/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DADABEAC-23D7-B9CE-6DB2-EBEABFC5C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53" y="2752293"/>
                <a:ext cx="8617000" cy="400110"/>
              </a:xfrm>
              <a:prstGeom prst="rect">
                <a:avLst/>
              </a:prstGeom>
              <a:blipFill>
                <a:blip r:embed="rId13"/>
                <a:stretch>
                  <a:fillRect l="-991" t="-19697" b="-3030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9355A30-6E97-E3D8-DC31-3C8F475E6364}"/>
              </a:ext>
            </a:extLst>
          </p:cNvPr>
          <p:cNvSpPr txBox="1"/>
          <p:nvPr/>
        </p:nvSpPr>
        <p:spPr>
          <a:xfrm>
            <a:off x="334053" y="3244461"/>
            <a:ext cx="67930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2000" dirty="0" err="1"/>
              <a:t>It</a:t>
            </a:r>
            <a:r>
              <a:rPr lang="it-IT" sz="2000" dirty="0"/>
              <a:t> </a:t>
            </a:r>
            <a:r>
              <a:rPr lang="it-IT" sz="2000" dirty="0" err="1"/>
              <a:t>couples</a:t>
            </a:r>
            <a:r>
              <a:rPr lang="it-IT" sz="2000" dirty="0"/>
              <a:t> </a:t>
            </a:r>
            <a:r>
              <a:rPr lang="it-IT" sz="2000" dirty="0" err="1"/>
              <a:t>equally</a:t>
            </a:r>
            <a:r>
              <a:rPr lang="it-IT" sz="2000" dirty="0"/>
              <a:t> to </a:t>
            </a:r>
            <a:r>
              <a:rPr lang="it-IT" sz="2000" dirty="0" err="1"/>
              <a:t>mesons</a:t>
            </a:r>
            <a:r>
              <a:rPr lang="it-IT" sz="2000" dirty="0"/>
              <a:t> of </a:t>
            </a:r>
            <a:r>
              <a:rPr lang="it-IT" sz="2000" dirty="0" err="1"/>
              <a:t>all</a:t>
            </a:r>
            <a:r>
              <a:rPr lang="it-IT" sz="2000" dirty="0"/>
              <a:t> </a:t>
            </a:r>
            <a:r>
              <a:rPr lang="it-IT" sz="2000" dirty="0" err="1"/>
              <a:t>flavors</a:t>
            </a:r>
            <a:r>
              <a:rPr lang="it-IT" sz="2000" dirty="0"/>
              <a:t> (?)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3AFD56F-FF5A-EA7D-3D8F-3B04E54FDE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6188" y="4415130"/>
            <a:ext cx="2185523" cy="1639142"/>
          </a:xfrm>
          <a:prstGeom prst="rect">
            <a:avLst/>
          </a:prstGeom>
        </p:spPr>
      </p:pic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91340935-87DB-2FDE-06AE-3E0F7764E01A}"/>
              </a:ext>
            </a:extLst>
          </p:cNvPr>
          <p:cNvSpPr txBox="1"/>
          <p:nvPr/>
        </p:nvSpPr>
        <p:spPr>
          <a:xfrm>
            <a:off x="662771" y="3535193"/>
            <a:ext cx="8405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SzPct val="120000"/>
            </a:pPr>
            <a:r>
              <a:rPr lang="it-IT" sz="2000" dirty="0" err="1"/>
              <a:t>However</a:t>
            </a:r>
            <a:r>
              <a:rPr lang="it-IT" sz="2000" dirty="0"/>
              <a:t>, an </a:t>
            </a:r>
            <a:r>
              <a:rPr lang="it-IT" sz="2000" dirty="0" err="1"/>
              <a:t>argument</a:t>
            </a:r>
            <a:r>
              <a:rPr lang="it-IT" sz="2000" dirty="0"/>
              <a:t> </a:t>
            </a:r>
            <a:r>
              <a:rPr lang="it-IT" sz="2000" dirty="0" err="1"/>
              <a:t>based</a:t>
            </a:r>
            <a:r>
              <a:rPr lang="it-IT" sz="2000" dirty="0"/>
              <a:t> on </a:t>
            </a:r>
            <a:r>
              <a:rPr lang="it-IT" sz="2000" dirty="0" err="1"/>
              <a:t>chiral</a:t>
            </a:r>
            <a:r>
              <a:rPr lang="it-IT" sz="2000" dirty="0"/>
              <a:t> </a:t>
            </a:r>
            <a:r>
              <a:rPr lang="it-IT" sz="2000" dirty="0" err="1"/>
              <a:t>symmetry</a:t>
            </a:r>
            <a:br>
              <a:rPr lang="it-IT" sz="2000" dirty="0"/>
            </a:br>
            <a:r>
              <a:rPr lang="it-IT" sz="2000" dirty="0" err="1"/>
              <a:t>claims</a:t>
            </a:r>
            <a:r>
              <a:rPr lang="it-IT" sz="2000" dirty="0"/>
              <a:t> the </a:t>
            </a:r>
            <a:r>
              <a:rPr lang="it-IT" sz="2000" dirty="0" err="1"/>
              <a:t>coupling</a:t>
            </a:r>
            <a:r>
              <a:rPr lang="it-IT" sz="2000" dirty="0"/>
              <a:t> </a:t>
            </a:r>
            <a:r>
              <a:rPr lang="it-IT" sz="2000" dirty="0" err="1"/>
              <a:t>proportional</a:t>
            </a:r>
            <a:r>
              <a:rPr lang="it-IT" sz="2000" dirty="0"/>
              <a:t> to quark mass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77946320-F61A-CBB7-19F1-36D84F965BC2}"/>
                  </a:ext>
                </a:extLst>
              </p:cNvPr>
              <p:cNvSpPr txBox="1"/>
              <p:nvPr/>
            </p:nvSpPr>
            <p:spPr>
              <a:xfrm>
                <a:off x="334052" y="1798855"/>
                <a:ext cx="861700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Clr>
                    <a:schemeClr val="accent1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it-IT" sz="2000" dirty="0"/>
                  <a:t>There </a:t>
                </a:r>
                <a:r>
                  <a:rPr lang="it-IT" sz="2000" dirty="0" err="1"/>
                  <a:t>is</a:t>
                </a:r>
                <a:r>
                  <a:rPr lang="it-IT" sz="2000" dirty="0"/>
                  <a:t> one </a:t>
                </a:r>
                <a:r>
                  <a:rPr lang="it-IT" sz="2000" dirty="0" err="1"/>
                  <a:t>too</a:t>
                </a:r>
                <a:r>
                  <a:rPr lang="it-IT" sz="2000" dirty="0"/>
                  <a:t> </a:t>
                </a:r>
                <a:r>
                  <a:rPr lang="it-IT" sz="2000" dirty="0" err="1"/>
                  <a:t>many</a:t>
                </a:r>
                <a:r>
                  <a:rPr lang="it-IT" sz="2000" dirty="0"/>
                  <a:t> </a:t>
                </a:r>
                <a:r>
                  <a:rPr lang="it-IT" sz="2000" dirty="0" err="1"/>
                  <a:t>wrt</a:t>
                </a:r>
                <a:r>
                  <a:rPr lang="it-IT" sz="2000" dirty="0"/>
                  <a:t> QM. </a:t>
                </a:r>
                <a:r>
                  <a:rPr lang="it-IT" sz="2000" dirty="0" err="1"/>
                  <a:t>Indeed</a:t>
                </a:r>
                <a:r>
                  <a:rPr lang="it-IT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1370</m:t>
                        </m:r>
                      </m:e>
                    </m:d>
                    <m:r>
                      <a:rPr lang="it-IT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it-IT" sz="2000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it-IT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it-IT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0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710</m:t>
                        </m:r>
                      </m:e>
                    </m:d>
                  </m:oMath>
                </a14:m>
                <a:endParaRPr lang="it-IT" sz="2000" dirty="0"/>
              </a:p>
            </p:txBody>
          </p:sp>
        </mc:Choice>
        <mc:Fallback xmlns=""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77946320-F61A-CBB7-19F1-36D84F965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52" y="1798855"/>
                <a:ext cx="8617001" cy="400110"/>
              </a:xfrm>
              <a:prstGeom prst="rect">
                <a:avLst/>
              </a:prstGeom>
              <a:blipFill>
                <a:blip r:embed="rId15"/>
                <a:stretch>
                  <a:fillRect l="-991" t="-19697" b="-3030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magine 6">
            <a:extLst>
              <a:ext uri="{FF2B5EF4-FFF2-40B4-BE49-F238E27FC236}">
                <a16:creationId xmlns:a16="http://schemas.microsoft.com/office/drawing/2014/main" id="{BBB3B12F-7758-EAD1-E75E-F1397D02424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6188" y="4429620"/>
            <a:ext cx="3172193" cy="163371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FB2AC99-6D6D-B386-5300-9932869231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89618" y="3499542"/>
            <a:ext cx="3141700" cy="264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3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3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Options on the market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371600"/>
            <a:ext cx="9144000" cy="54864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457200" y="1567542"/>
            <a:ext cx="8229600" cy="239796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Quark-</a:t>
            </a:r>
            <a:r>
              <a:rPr lang="it-IT" dirty="0" err="1">
                <a:solidFill>
                  <a:srgbClr val="FF0000"/>
                </a:solidFill>
              </a:rPr>
              <a:t>level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calculations</a:t>
            </a:r>
            <a:r>
              <a:rPr lang="it-IT" dirty="0">
                <a:solidFill>
                  <a:srgbClr val="FF0000"/>
                </a:solidFill>
              </a:rPr>
              <a:t>: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Quark models, </a:t>
            </a:r>
            <a:r>
              <a:rPr lang="it-IT" dirty="0" err="1">
                <a:solidFill>
                  <a:schemeClr val="tx1"/>
                </a:solidFill>
              </a:rPr>
              <a:t>pNRQCD</a:t>
            </a:r>
            <a:r>
              <a:rPr lang="it-IT" dirty="0">
                <a:solidFill>
                  <a:schemeClr val="tx1"/>
                </a:solidFill>
              </a:rPr>
              <a:t>, </a:t>
            </a:r>
            <a:r>
              <a:rPr lang="it-IT" dirty="0" err="1">
                <a:solidFill>
                  <a:schemeClr val="tx1"/>
                </a:solidFill>
              </a:rPr>
              <a:t>Hybrids</a:t>
            </a:r>
            <a:r>
              <a:rPr lang="it-IT" dirty="0">
                <a:solidFill>
                  <a:schemeClr val="tx1"/>
                </a:solidFill>
              </a:rPr>
              <a:t>, ...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Spectrum </a:t>
            </a:r>
            <a:r>
              <a:rPr lang="it-IT" dirty="0" err="1">
                <a:solidFill>
                  <a:schemeClr val="tx1"/>
                </a:solidFill>
              </a:rPr>
              <a:t>generally</a:t>
            </a:r>
            <a:r>
              <a:rPr lang="it-IT" dirty="0">
                <a:solidFill>
                  <a:schemeClr val="tx1"/>
                </a:solidFill>
              </a:rPr>
              <a:t> </a:t>
            </a:r>
            <a:r>
              <a:rPr lang="it-IT" dirty="0" err="1">
                <a:solidFill>
                  <a:schemeClr val="tx1"/>
                </a:solidFill>
              </a:rPr>
              <a:t>calculated</a:t>
            </a:r>
            <a:r>
              <a:rPr lang="it-IT" dirty="0">
                <a:solidFill>
                  <a:schemeClr val="tx1"/>
                </a:solidFill>
              </a:rPr>
              <a:t> as bound states of some potential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Decay rates as «overlap integrals» between two static configurations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  <a:buSzPct val="120000"/>
            </a:pPr>
            <a:r>
              <a:rPr lang="it-IT" dirty="0">
                <a:solidFill>
                  <a:schemeClr val="tx1"/>
                </a:solidFill>
              </a:rPr>
              <a:t>Comprehensive picture </a:t>
            </a:r>
            <a:r>
              <a:rPr lang="it-IT" b="1" dirty="0">
                <a:solidFill>
                  <a:srgbClr val="00B050"/>
                </a:solidFill>
                <a:sym typeface="Wingdings" panose="05000000000000000000" pitchFamily="2" charset="2"/>
              </a:rPr>
              <a:t> </a:t>
            </a:r>
            <a:r>
              <a:rPr lang="it-IT" dirty="0">
                <a:solidFill>
                  <a:schemeClr val="tx1"/>
                </a:solidFill>
                <a:sym typeface="Wingdings" panose="05000000000000000000" pitchFamily="2" charset="2"/>
              </a:rPr>
              <a:t>	Little scattering dynamics 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7200" y="4287628"/>
            <a:ext cx="8229600" cy="239796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>
                <a:solidFill>
                  <a:srgbClr val="0000FF"/>
                </a:solidFill>
              </a:rPr>
              <a:t>Hadron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dirty="0" err="1">
                <a:solidFill>
                  <a:srgbClr val="0000FF"/>
                </a:solidFill>
              </a:rPr>
              <a:t>level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dirty="0" err="1">
                <a:solidFill>
                  <a:srgbClr val="0000FF"/>
                </a:solidFill>
              </a:rPr>
              <a:t>calculations</a:t>
            </a:r>
            <a:r>
              <a:rPr lang="it-IT" dirty="0">
                <a:solidFill>
                  <a:srgbClr val="0000FF"/>
                </a:solidFill>
              </a:rPr>
              <a:t>:</a:t>
            </a:r>
          </a:p>
          <a:p>
            <a:pPr marL="285750" indent="-285750">
              <a:buClr>
                <a:srgbClr val="0000FF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 err="1">
                <a:solidFill>
                  <a:schemeClr val="tx1"/>
                </a:solidFill>
              </a:rPr>
              <a:t>Microscopic</a:t>
            </a:r>
            <a:r>
              <a:rPr lang="it-IT" dirty="0">
                <a:solidFill>
                  <a:schemeClr val="tx1"/>
                </a:solidFill>
              </a:rPr>
              <a:t> models </a:t>
            </a:r>
            <a:r>
              <a:rPr lang="it-IT" dirty="0" err="1">
                <a:solidFill>
                  <a:schemeClr val="tx1"/>
                </a:solidFill>
              </a:rPr>
              <a:t>inspired</a:t>
            </a:r>
            <a:r>
              <a:rPr lang="it-IT" dirty="0">
                <a:solidFill>
                  <a:schemeClr val="tx1"/>
                </a:solidFill>
              </a:rPr>
              <a:t> to EFT + </a:t>
            </a:r>
            <a:r>
              <a:rPr lang="it-IT" dirty="0" err="1">
                <a:solidFill>
                  <a:schemeClr val="tx1"/>
                </a:solidFill>
              </a:rPr>
              <a:t>Unitarization</a:t>
            </a:r>
            <a:endParaRPr lang="it-IT" dirty="0">
              <a:solidFill>
                <a:schemeClr val="tx1"/>
              </a:solidFill>
            </a:endParaRPr>
          </a:p>
          <a:p>
            <a:pPr marL="285750" indent="-285750">
              <a:buClr>
                <a:srgbClr val="0000FF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Compact </a:t>
            </a:r>
            <a:r>
              <a:rPr lang="it-IT" dirty="0" err="1">
                <a:solidFill>
                  <a:schemeClr val="tx1"/>
                </a:solidFill>
              </a:rPr>
              <a:t>states</a:t>
            </a:r>
            <a:r>
              <a:rPr lang="it-IT" dirty="0">
                <a:solidFill>
                  <a:schemeClr val="tx1"/>
                </a:solidFill>
              </a:rPr>
              <a:t> vs. molecules, triangles...</a:t>
            </a:r>
          </a:p>
          <a:p>
            <a:pPr marL="285750" indent="-285750">
              <a:buClr>
                <a:srgbClr val="0000FF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States as poles of scattering amplitudes</a:t>
            </a:r>
          </a:p>
          <a:p>
            <a:pPr marL="285750" indent="-285750">
              <a:buClr>
                <a:srgbClr val="0000FF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Couplings as residues at the poles</a:t>
            </a:r>
          </a:p>
          <a:p>
            <a:pPr marL="285750" indent="-28575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>
              <a:buClr>
                <a:srgbClr val="FF0000"/>
              </a:buClr>
              <a:buSzPct val="120000"/>
            </a:pPr>
            <a:r>
              <a:rPr lang="it-IT" dirty="0">
                <a:solidFill>
                  <a:schemeClr val="tx1"/>
                </a:solidFill>
                <a:sym typeface="Wingdings" panose="05000000000000000000" pitchFamily="2" charset="2"/>
              </a:rPr>
              <a:t>Scattering dynamics </a:t>
            </a:r>
            <a:r>
              <a:rPr lang="it-IT" b="1" dirty="0">
                <a:solidFill>
                  <a:srgbClr val="00B050"/>
                </a:solidFill>
                <a:sym typeface="Wingdings" panose="05000000000000000000" pitchFamily="2" charset="2"/>
              </a:rPr>
              <a:t> </a:t>
            </a:r>
            <a:r>
              <a:rPr lang="it-IT" dirty="0">
                <a:solidFill>
                  <a:schemeClr val="tx1"/>
                </a:solidFill>
                <a:sym typeface="Wingdings" panose="05000000000000000000" pitchFamily="2" charset="2"/>
              </a:rPr>
              <a:t>	More c</a:t>
            </a:r>
            <a:r>
              <a:rPr lang="it-IT" dirty="0">
                <a:solidFill>
                  <a:schemeClr val="tx1"/>
                </a:solidFill>
              </a:rPr>
              <a:t>ase-by-case </a:t>
            </a:r>
            <a:r>
              <a:rPr lang="it-IT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r>
              <a:rPr lang="it-IT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5302218" y="673054"/>
            <a:ext cx="3642780" cy="2614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42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Hybrid hunting</a:t>
            </a:r>
            <a:endParaRPr lang="it-IT" sz="3600" dirty="0">
              <a:solidFill>
                <a:schemeClr val="tx2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78763" y="2139367"/>
            <a:ext cx="1197958" cy="1173830"/>
            <a:chOff x="1104567" y="1934217"/>
            <a:chExt cx="2052746" cy="2011402"/>
          </a:xfrm>
        </p:grpSpPr>
        <p:sp>
          <p:nvSpPr>
            <p:cNvPr id="11" name="Oval 10"/>
            <p:cNvSpPr/>
            <p:nvPr/>
          </p:nvSpPr>
          <p:spPr>
            <a:xfrm>
              <a:off x="1104567" y="1934217"/>
              <a:ext cx="2052746" cy="201140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it-IT" sz="3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Oval 11"/>
                <p:cNvSpPr/>
                <p:nvPr/>
              </p:nvSpPr>
              <p:spPr>
                <a:xfrm>
                  <a:off x="1774822" y="3105004"/>
                  <a:ext cx="712237" cy="712237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it-IT" sz="2400" dirty="0"/>
                </a:p>
              </p:txBody>
            </p:sp>
          </mc:Choice>
          <mc:Fallback xmlns="">
            <p:sp>
              <p:nvSpPr>
                <p:cNvPr id="12" name="Oval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4822" y="3105004"/>
                  <a:ext cx="712237" cy="712237"/>
                </a:xfrm>
                <a:prstGeom prst="ellipse">
                  <a:avLst/>
                </a:prstGeom>
                <a:blipFill rotWithShape="0">
                  <a:blip r:embed="rId3"/>
                  <a:stretch>
                    <a:fillRect l="-4110" b="-13889"/>
                  </a:stretch>
                </a:blipFill>
                <a:ln>
                  <a:solidFill>
                    <a:srgbClr val="92D050"/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Group 12"/>
            <p:cNvGrpSpPr/>
            <p:nvPr/>
          </p:nvGrpSpPr>
          <p:grpSpPr>
            <a:xfrm rot="2133737" flipH="1">
              <a:off x="1923223" y="2418525"/>
              <a:ext cx="1080689" cy="419130"/>
              <a:chOff x="2856975" y="2759743"/>
              <a:chExt cx="2607154" cy="1011146"/>
            </a:xfrm>
          </p:grpSpPr>
          <p:sp>
            <p:nvSpPr>
              <p:cNvPr id="14" name="Freeform 13"/>
              <p:cNvSpPr/>
              <p:nvPr/>
            </p:nvSpPr>
            <p:spPr>
              <a:xfrm>
                <a:off x="3565350" y="3058520"/>
                <a:ext cx="1042996" cy="474428"/>
              </a:xfrm>
              <a:custGeom>
                <a:avLst/>
                <a:gdLst>
                  <a:gd name="connsiteX0" fmla="*/ 0 w 1371600"/>
                  <a:gd name="connsiteY0" fmla="*/ 718457 h 718457"/>
                  <a:gd name="connsiteX1" fmla="*/ 205274 w 1371600"/>
                  <a:gd name="connsiteY1" fmla="*/ 27992 h 718457"/>
                  <a:gd name="connsiteX2" fmla="*/ 438539 w 1371600"/>
                  <a:gd name="connsiteY2" fmla="*/ 653143 h 718457"/>
                  <a:gd name="connsiteX3" fmla="*/ 223935 w 1371600"/>
                  <a:gd name="connsiteY3" fmla="*/ 634482 h 718457"/>
                  <a:gd name="connsiteX4" fmla="*/ 531845 w 1371600"/>
                  <a:gd name="connsiteY4" fmla="*/ 0 h 718457"/>
                  <a:gd name="connsiteX5" fmla="*/ 765110 w 1371600"/>
                  <a:gd name="connsiteY5" fmla="*/ 625151 h 718457"/>
                  <a:gd name="connsiteX6" fmla="*/ 559837 w 1371600"/>
                  <a:gd name="connsiteY6" fmla="*/ 615821 h 718457"/>
                  <a:gd name="connsiteX7" fmla="*/ 905070 w 1371600"/>
                  <a:gd name="connsiteY7" fmla="*/ 0 h 718457"/>
                  <a:gd name="connsiteX8" fmla="*/ 1101012 w 1371600"/>
                  <a:gd name="connsiteY8" fmla="*/ 578498 h 718457"/>
                  <a:gd name="connsiteX9" fmla="*/ 895739 w 1371600"/>
                  <a:gd name="connsiteY9" fmla="*/ 578498 h 718457"/>
                  <a:gd name="connsiteX10" fmla="*/ 1194319 w 1371600"/>
                  <a:gd name="connsiteY10" fmla="*/ 9331 h 718457"/>
                  <a:gd name="connsiteX11" fmla="*/ 1371600 w 1371600"/>
                  <a:gd name="connsiteY11" fmla="*/ 475862 h 718457"/>
                  <a:gd name="connsiteX0" fmla="*/ 0 w 1371600"/>
                  <a:gd name="connsiteY0" fmla="*/ 718457 h 718457"/>
                  <a:gd name="connsiteX1" fmla="*/ 205274 w 1371600"/>
                  <a:gd name="connsiteY1" fmla="*/ 27992 h 718457"/>
                  <a:gd name="connsiteX2" fmla="*/ 438539 w 1371600"/>
                  <a:gd name="connsiteY2" fmla="*/ 653143 h 718457"/>
                  <a:gd name="connsiteX3" fmla="*/ 223935 w 1371600"/>
                  <a:gd name="connsiteY3" fmla="*/ 634482 h 718457"/>
                  <a:gd name="connsiteX4" fmla="*/ 531845 w 1371600"/>
                  <a:gd name="connsiteY4" fmla="*/ 0 h 718457"/>
                  <a:gd name="connsiteX5" fmla="*/ 765110 w 1371600"/>
                  <a:gd name="connsiteY5" fmla="*/ 625151 h 718457"/>
                  <a:gd name="connsiteX6" fmla="*/ 559837 w 1371600"/>
                  <a:gd name="connsiteY6" fmla="*/ 615821 h 718457"/>
                  <a:gd name="connsiteX7" fmla="*/ 905070 w 1371600"/>
                  <a:gd name="connsiteY7" fmla="*/ 0 h 718457"/>
                  <a:gd name="connsiteX8" fmla="*/ 1101012 w 1371600"/>
                  <a:gd name="connsiteY8" fmla="*/ 578498 h 718457"/>
                  <a:gd name="connsiteX9" fmla="*/ 895739 w 1371600"/>
                  <a:gd name="connsiteY9" fmla="*/ 578498 h 718457"/>
                  <a:gd name="connsiteX10" fmla="*/ 1194319 w 1371600"/>
                  <a:gd name="connsiteY10" fmla="*/ 9331 h 718457"/>
                  <a:gd name="connsiteX11" fmla="*/ 1371600 w 1371600"/>
                  <a:gd name="connsiteY11" fmla="*/ 475862 h 718457"/>
                  <a:gd name="connsiteX0" fmla="*/ 0 w 1371600"/>
                  <a:gd name="connsiteY0" fmla="*/ 718457 h 718457"/>
                  <a:gd name="connsiteX1" fmla="*/ 205274 w 1371600"/>
                  <a:gd name="connsiteY1" fmla="*/ 27992 h 718457"/>
                  <a:gd name="connsiteX2" fmla="*/ 438539 w 1371600"/>
                  <a:gd name="connsiteY2" fmla="*/ 653143 h 718457"/>
                  <a:gd name="connsiteX3" fmla="*/ 223935 w 1371600"/>
                  <a:gd name="connsiteY3" fmla="*/ 634482 h 718457"/>
                  <a:gd name="connsiteX4" fmla="*/ 531845 w 1371600"/>
                  <a:gd name="connsiteY4" fmla="*/ 0 h 718457"/>
                  <a:gd name="connsiteX5" fmla="*/ 765110 w 1371600"/>
                  <a:gd name="connsiteY5" fmla="*/ 625151 h 718457"/>
                  <a:gd name="connsiteX6" fmla="*/ 559837 w 1371600"/>
                  <a:gd name="connsiteY6" fmla="*/ 615821 h 718457"/>
                  <a:gd name="connsiteX7" fmla="*/ 905070 w 1371600"/>
                  <a:gd name="connsiteY7" fmla="*/ 0 h 718457"/>
                  <a:gd name="connsiteX8" fmla="*/ 1101012 w 1371600"/>
                  <a:gd name="connsiteY8" fmla="*/ 578498 h 718457"/>
                  <a:gd name="connsiteX9" fmla="*/ 895739 w 1371600"/>
                  <a:gd name="connsiteY9" fmla="*/ 578498 h 718457"/>
                  <a:gd name="connsiteX10" fmla="*/ 1194319 w 1371600"/>
                  <a:gd name="connsiteY10" fmla="*/ 9331 h 718457"/>
                  <a:gd name="connsiteX11" fmla="*/ 1371600 w 1371600"/>
                  <a:gd name="connsiteY11" fmla="*/ 475862 h 718457"/>
                  <a:gd name="connsiteX0" fmla="*/ 0 w 1371600"/>
                  <a:gd name="connsiteY0" fmla="*/ 718457 h 718457"/>
                  <a:gd name="connsiteX1" fmla="*/ 205274 w 1371600"/>
                  <a:gd name="connsiteY1" fmla="*/ 27992 h 718457"/>
                  <a:gd name="connsiteX2" fmla="*/ 438539 w 1371600"/>
                  <a:gd name="connsiteY2" fmla="*/ 653143 h 718457"/>
                  <a:gd name="connsiteX3" fmla="*/ 223935 w 1371600"/>
                  <a:gd name="connsiteY3" fmla="*/ 634482 h 718457"/>
                  <a:gd name="connsiteX4" fmla="*/ 531845 w 1371600"/>
                  <a:gd name="connsiteY4" fmla="*/ 0 h 718457"/>
                  <a:gd name="connsiteX5" fmla="*/ 765110 w 1371600"/>
                  <a:gd name="connsiteY5" fmla="*/ 625151 h 718457"/>
                  <a:gd name="connsiteX6" fmla="*/ 559837 w 1371600"/>
                  <a:gd name="connsiteY6" fmla="*/ 615821 h 718457"/>
                  <a:gd name="connsiteX7" fmla="*/ 905070 w 1371600"/>
                  <a:gd name="connsiteY7" fmla="*/ 0 h 718457"/>
                  <a:gd name="connsiteX8" fmla="*/ 1101012 w 1371600"/>
                  <a:gd name="connsiteY8" fmla="*/ 578498 h 718457"/>
                  <a:gd name="connsiteX9" fmla="*/ 895739 w 1371600"/>
                  <a:gd name="connsiteY9" fmla="*/ 578498 h 718457"/>
                  <a:gd name="connsiteX10" fmla="*/ 1194319 w 1371600"/>
                  <a:gd name="connsiteY10" fmla="*/ 9331 h 718457"/>
                  <a:gd name="connsiteX11" fmla="*/ 1371600 w 1371600"/>
                  <a:gd name="connsiteY11" fmla="*/ 475862 h 718457"/>
                  <a:gd name="connsiteX0" fmla="*/ 0 w 1371600"/>
                  <a:gd name="connsiteY0" fmla="*/ 755495 h 755495"/>
                  <a:gd name="connsiteX1" fmla="*/ 205274 w 1371600"/>
                  <a:gd name="connsiteY1" fmla="*/ 65030 h 755495"/>
                  <a:gd name="connsiteX2" fmla="*/ 438539 w 1371600"/>
                  <a:gd name="connsiteY2" fmla="*/ 690181 h 755495"/>
                  <a:gd name="connsiteX3" fmla="*/ 223935 w 1371600"/>
                  <a:gd name="connsiteY3" fmla="*/ 671520 h 755495"/>
                  <a:gd name="connsiteX4" fmla="*/ 531845 w 1371600"/>
                  <a:gd name="connsiteY4" fmla="*/ 37038 h 755495"/>
                  <a:gd name="connsiteX5" fmla="*/ 765110 w 1371600"/>
                  <a:gd name="connsiteY5" fmla="*/ 662189 h 755495"/>
                  <a:gd name="connsiteX6" fmla="*/ 559837 w 1371600"/>
                  <a:gd name="connsiteY6" fmla="*/ 652859 h 755495"/>
                  <a:gd name="connsiteX7" fmla="*/ 905070 w 1371600"/>
                  <a:gd name="connsiteY7" fmla="*/ 37038 h 755495"/>
                  <a:gd name="connsiteX8" fmla="*/ 1101012 w 1371600"/>
                  <a:gd name="connsiteY8" fmla="*/ 615536 h 755495"/>
                  <a:gd name="connsiteX9" fmla="*/ 895739 w 1371600"/>
                  <a:gd name="connsiteY9" fmla="*/ 615536 h 755495"/>
                  <a:gd name="connsiteX10" fmla="*/ 1194319 w 1371600"/>
                  <a:gd name="connsiteY10" fmla="*/ 46369 h 755495"/>
                  <a:gd name="connsiteX11" fmla="*/ 1371600 w 1371600"/>
                  <a:gd name="connsiteY11" fmla="*/ 512900 h 755495"/>
                  <a:gd name="connsiteX0" fmla="*/ 0 w 1371600"/>
                  <a:gd name="connsiteY0" fmla="*/ 755495 h 778993"/>
                  <a:gd name="connsiteX1" fmla="*/ 205274 w 1371600"/>
                  <a:gd name="connsiteY1" fmla="*/ 65030 h 778993"/>
                  <a:gd name="connsiteX2" fmla="*/ 438539 w 1371600"/>
                  <a:gd name="connsiteY2" fmla="*/ 690181 h 778993"/>
                  <a:gd name="connsiteX3" fmla="*/ 223935 w 1371600"/>
                  <a:gd name="connsiteY3" fmla="*/ 671520 h 778993"/>
                  <a:gd name="connsiteX4" fmla="*/ 531845 w 1371600"/>
                  <a:gd name="connsiteY4" fmla="*/ 37038 h 778993"/>
                  <a:gd name="connsiteX5" fmla="*/ 765110 w 1371600"/>
                  <a:gd name="connsiteY5" fmla="*/ 662189 h 778993"/>
                  <a:gd name="connsiteX6" fmla="*/ 559837 w 1371600"/>
                  <a:gd name="connsiteY6" fmla="*/ 652859 h 778993"/>
                  <a:gd name="connsiteX7" fmla="*/ 905070 w 1371600"/>
                  <a:gd name="connsiteY7" fmla="*/ 37038 h 778993"/>
                  <a:gd name="connsiteX8" fmla="*/ 1101012 w 1371600"/>
                  <a:gd name="connsiteY8" fmla="*/ 615536 h 778993"/>
                  <a:gd name="connsiteX9" fmla="*/ 895739 w 1371600"/>
                  <a:gd name="connsiteY9" fmla="*/ 615536 h 778993"/>
                  <a:gd name="connsiteX10" fmla="*/ 1194319 w 1371600"/>
                  <a:gd name="connsiteY10" fmla="*/ 46369 h 778993"/>
                  <a:gd name="connsiteX11" fmla="*/ 1371600 w 1371600"/>
                  <a:gd name="connsiteY11" fmla="*/ 512900 h 778993"/>
                  <a:gd name="connsiteX0" fmla="*/ 0 w 1371600"/>
                  <a:gd name="connsiteY0" fmla="*/ 755495 h 775053"/>
                  <a:gd name="connsiteX1" fmla="*/ 205274 w 1371600"/>
                  <a:gd name="connsiteY1" fmla="*/ 65030 h 775053"/>
                  <a:gd name="connsiteX2" fmla="*/ 438539 w 1371600"/>
                  <a:gd name="connsiteY2" fmla="*/ 690181 h 775053"/>
                  <a:gd name="connsiteX3" fmla="*/ 223935 w 1371600"/>
                  <a:gd name="connsiteY3" fmla="*/ 671520 h 775053"/>
                  <a:gd name="connsiteX4" fmla="*/ 531845 w 1371600"/>
                  <a:gd name="connsiteY4" fmla="*/ 37038 h 775053"/>
                  <a:gd name="connsiteX5" fmla="*/ 765110 w 1371600"/>
                  <a:gd name="connsiteY5" fmla="*/ 662189 h 775053"/>
                  <a:gd name="connsiteX6" fmla="*/ 559837 w 1371600"/>
                  <a:gd name="connsiteY6" fmla="*/ 652859 h 775053"/>
                  <a:gd name="connsiteX7" fmla="*/ 905070 w 1371600"/>
                  <a:gd name="connsiteY7" fmla="*/ 37038 h 775053"/>
                  <a:gd name="connsiteX8" fmla="*/ 1101012 w 1371600"/>
                  <a:gd name="connsiteY8" fmla="*/ 615536 h 775053"/>
                  <a:gd name="connsiteX9" fmla="*/ 895739 w 1371600"/>
                  <a:gd name="connsiteY9" fmla="*/ 615536 h 775053"/>
                  <a:gd name="connsiteX10" fmla="*/ 1194319 w 1371600"/>
                  <a:gd name="connsiteY10" fmla="*/ 46369 h 775053"/>
                  <a:gd name="connsiteX11" fmla="*/ 1371600 w 1371600"/>
                  <a:gd name="connsiteY11" fmla="*/ 512900 h 775053"/>
                  <a:gd name="connsiteX0" fmla="*/ 0 w 1371600"/>
                  <a:gd name="connsiteY0" fmla="*/ 756520 h 776078"/>
                  <a:gd name="connsiteX1" fmla="*/ 205274 w 1371600"/>
                  <a:gd name="connsiteY1" fmla="*/ 66055 h 776078"/>
                  <a:gd name="connsiteX2" fmla="*/ 438539 w 1371600"/>
                  <a:gd name="connsiteY2" fmla="*/ 691206 h 776078"/>
                  <a:gd name="connsiteX3" fmla="*/ 223935 w 1371600"/>
                  <a:gd name="connsiteY3" fmla="*/ 672545 h 776078"/>
                  <a:gd name="connsiteX4" fmla="*/ 531845 w 1371600"/>
                  <a:gd name="connsiteY4" fmla="*/ 38063 h 776078"/>
                  <a:gd name="connsiteX5" fmla="*/ 765110 w 1371600"/>
                  <a:gd name="connsiteY5" fmla="*/ 663214 h 776078"/>
                  <a:gd name="connsiteX6" fmla="*/ 559837 w 1371600"/>
                  <a:gd name="connsiteY6" fmla="*/ 653884 h 776078"/>
                  <a:gd name="connsiteX7" fmla="*/ 905070 w 1371600"/>
                  <a:gd name="connsiteY7" fmla="*/ 38063 h 776078"/>
                  <a:gd name="connsiteX8" fmla="*/ 1101012 w 1371600"/>
                  <a:gd name="connsiteY8" fmla="*/ 616561 h 776078"/>
                  <a:gd name="connsiteX9" fmla="*/ 895739 w 1371600"/>
                  <a:gd name="connsiteY9" fmla="*/ 616561 h 776078"/>
                  <a:gd name="connsiteX10" fmla="*/ 1194319 w 1371600"/>
                  <a:gd name="connsiteY10" fmla="*/ 47394 h 776078"/>
                  <a:gd name="connsiteX11" fmla="*/ 1371600 w 1371600"/>
                  <a:gd name="connsiteY11" fmla="*/ 513925 h 776078"/>
                  <a:gd name="connsiteX0" fmla="*/ 0 w 1371600"/>
                  <a:gd name="connsiteY0" fmla="*/ 755496 h 775054"/>
                  <a:gd name="connsiteX1" fmla="*/ 205274 w 1371600"/>
                  <a:gd name="connsiteY1" fmla="*/ 65031 h 775054"/>
                  <a:gd name="connsiteX2" fmla="*/ 438539 w 1371600"/>
                  <a:gd name="connsiteY2" fmla="*/ 690182 h 775054"/>
                  <a:gd name="connsiteX3" fmla="*/ 223935 w 1371600"/>
                  <a:gd name="connsiteY3" fmla="*/ 671521 h 775054"/>
                  <a:gd name="connsiteX4" fmla="*/ 531845 w 1371600"/>
                  <a:gd name="connsiteY4" fmla="*/ 37039 h 775054"/>
                  <a:gd name="connsiteX5" fmla="*/ 765110 w 1371600"/>
                  <a:gd name="connsiteY5" fmla="*/ 662190 h 775054"/>
                  <a:gd name="connsiteX6" fmla="*/ 559837 w 1371600"/>
                  <a:gd name="connsiteY6" fmla="*/ 652860 h 775054"/>
                  <a:gd name="connsiteX7" fmla="*/ 905070 w 1371600"/>
                  <a:gd name="connsiteY7" fmla="*/ 37039 h 775054"/>
                  <a:gd name="connsiteX8" fmla="*/ 1101012 w 1371600"/>
                  <a:gd name="connsiteY8" fmla="*/ 615537 h 775054"/>
                  <a:gd name="connsiteX9" fmla="*/ 895739 w 1371600"/>
                  <a:gd name="connsiteY9" fmla="*/ 615537 h 775054"/>
                  <a:gd name="connsiteX10" fmla="*/ 1194319 w 1371600"/>
                  <a:gd name="connsiteY10" fmla="*/ 46370 h 775054"/>
                  <a:gd name="connsiteX11" fmla="*/ 1371600 w 1371600"/>
                  <a:gd name="connsiteY11" fmla="*/ 512901 h 775054"/>
                  <a:gd name="connsiteX0" fmla="*/ 0 w 1371600"/>
                  <a:gd name="connsiteY0" fmla="*/ 755496 h 775054"/>
                  <a:gd name="connsiteX1" fmla="*/ 205274 w 1371600"/>
                  <a:gd name="connsiteY1" fmla="*/ 65031 h 775054"/>
                  <a:gd name="connsiteX2" fmla="*/ 438539 w 1371600"/>
                  <a:gd name="connsiteY2" fmla="*/ 690182 h 775054"/>
                  <a:gd name="connsiteX3" fmla="*/ 223935 w 1371600"/>
                  <a:gd name="connsiteY3" fmla="*/ 671521 h 775054"/>
                  <a:gd name="connsiteX4" fmla="*/ 531845 w 1371600"/>
                  <a:gd name="connsiteY4" fmla="*/ 37039 h 775054"/>
                  <a:gd name="connsiteX5" fmla="*/ 765110 w 1371600"/>
                  <a:gd name="connsiteY5" fmla="*/ 662190 h 775054"/>
                  <a:gd name="connsiteX6" fmla="*/ 559837 w 1371600"/>
                  <a:gd name="connsiteY6" fmla="*/ 652860 h 775054"/>
                  <a:gd name="connsiteX7" fmla="*/ 905070 w 1371600"/>
                  <a:gd name="connsiteY7" fmla="*/ 37039 h 775054"/>
                  <a:gd name="connsiteX8" fmla="*/ 1101012 w 1371600"/>
                  <a:gd name="connsiteY8" fmla="*/ 615537 h 775054"/>
                  <a:gd name="connsiteX9" fmla="*/ 895739 w 1371600"/>
                  <a:gd name="connsiteY9" fmla="*/ 615537 h 775054"/>
                  <a:gd name="connsiteX10" fmla="*/ 1194319 w 1371600"/>
                  <a:gd name="connsiteY10" fmla="*/ 46370 h 775054"/>
                  <a:gd name="connsiteX11" fmla="*/ 1371600 w 1371600"/>
                  <a:gd name="connsiteY11" fmla="*/ 512901 h 775054"/>
                  <a:gd name="connsiteX0" fmla="*/ 0 w 1371600"/>
                  <a:gd name="connsiteY0" fmla="*/ 755496 h 775054"/>
                  <a:gd name="connsiteX1" fmla="*/ 205274 w 1371600"/>
                  <a:gd name="connsiteY1" fmla="*/ 65031 h 775054"/>
                  <a:gd name="connsiteX2" fmla="*/ 438539 w 1371600"/>
                  <a:gd name="connsiteY2" fmla="*/ 690182 h 775054"/>
                  <a:gd name="connsiteX3" fmla="*/ 223935 w 1371600"/>
                  <a:gd name="connsiteY3" fmla="*/ 671521 h 775054"/>
                  <a:gd name="connsiteX4" fmla="*/ 531845 w 1371600"/>
                  <a:gd name="connsiteY4" fmla="*/ 37039 h 775054"/>
                  <a:gd name="connsiteX5" fmla="*/ 765110 w 1371600"/>
                  <a:gd name="connsiteY5" fmla="*/ 662190 h 775054"/>
                  <a:gd name="connsiteX6" fmla="*/ 559837 w 1371600"/>
                  <a:gd name="connsiteY6" fmla="*/ 652860 h 775054"/>
                  <a:gd name="connsiteX7" fmla="*/ 905070 w 1371600"/>
                  <a:gd name="connsiteY7" fmla="*/ 37039 h 775054"/>
                  <a:gd name="connsiteX8" fmla="*/ 1101012 w 1371600"/>
                  <a:gd name="connsiteY8" fmla="*/ 615537 h 775054"/>
                  <a:gd name="connsiteX9" fmla="*/ 895739 w 1371600"/>
                  <a:gd name="connsiteY9" fmla="*/ 615537 h 775054"/>
                  <a:gd name="connsiteX10" fmla="*/ 1194319 w 1371600"/>
                  <a:gd name="connsiteY10" fmla="*/ 46370 h 775054"/>
                  <a:gd name="connsiteX11" fmla="*/ 1371600 w 1371600"/>
                  <a:gd name="connsiteY11" fmla="*/ 512901 h 775054"/>
                  <a:gd name="connsiteX0" fmla="*/ 0 w 1371600"/>
                  <a:gd name="connsiteY0" fmla="*/ 755496 h 775054"/>
                  <a:gd name="connsiteX1" fmla="*/ 205274 w 1371600"/>
                  <a:gd name="connsiteY1" fmla="*/ 65031 h 775054"/>
                  <a:gd name="connsiteX2" fmla="*/ 438539 w 1371600"/>
                  <a:gd name="connsiteY2" fmla="*/ 690182 h 775054"/>
                  <a:gd name="connsiteX3" fmla="*/ 223935 w 1371600"/>
                  <a:gd name="connsiteY3" fmla="*/ 671521 h 775054"/>
                  <a:gd name="connsiteX4" fmla="*/ 531845 w 1371600"/>
                  <a:gd name="connsiteY4" fmla="*/ 37039 h 775054"/>
                  <a:gd name="connsiteX5" fmla="*/ 765110 w 1371600"/>
                  <a:gd name="connsiteY5" fmla="*/ 662190 h 775054"/>
                  <a:gd name="connsiteX6" fmla="*/ 559837 w 1371600"/>
                  <a:gd name="connsiteY6" fmla="*/ 652860 h 775054"/>
                  <a:gd name="connsiteX7" fmla="*/ 905070 w 1371600"/>
                  <a:gd name="connsiteY7" fmla="*/ 37039 h 775054"/>
                  <a:gd name="connsiteX8" fmla="*/ 1101012 w 1371600"/>
                  <a:gd name="connsiteY8" fmla="*/ 615537 h 775054"/>
                  <a:gd name="connsiteX9" fmla="*/ 895739 w 1371600"/>
                  <a:gd name="connsiteY9" fmla="*/ 615537 h 775054"/>
                  <a:gd name="connsiteX10" fmla="*/ 1194319 w 1371600"/>
                  <a:gd name="connsiteY10" fmla="*/ 46370 h 775054"/>
                  <a:gd name="connsiteX11" fmla="*/ 1371600 w 1371600"/>
                  <a:gd name="connsiteY11" fmla="*/ 512901 h 775054"/>
                  <a:gd name="connsiteX0" fmla="*/ 0 w 1371600"/>
                  <a:gd name="connsiteY0" fmla="*/ 755496 h 775054"/>
                  <a:gd name="connsiteX1" fmla="*/ 205274 w 1371600"/>
                  <a:gd name="connsiteY1" fmla="*/ 65031 h 775054"/>
                  <a:gd name="connsiteX2" fmla="*/ 438539 w 1371600"/>
                  <a:gd name="connsiteY2" fmla="*/ 690182 h 775054"/>
                  <a:gd name="connsiteX3" fmla="*/ 223935 w 1371600"/>
                  <a:gd name="connsiteY3" fmla="*/ 671521 h 775054"/>
                  <a:gd name="connsiteX4" fmla="*/ 531845 w 1371600"/>
                  <a:gd name="connsiteY4" fmla="*/ 37039 h 775054"/>
                  <a:gd name="connsiteX5" fmla="*/ 765110 w 1371600"/>
                  <a:gd name="connsiteY5" fmla="*/ 662190 h 775054"/>
                  <a:gd name="connsiteX6" fmla="*/ 559837 w 1371600"/>
                  <a:gd name="connsiteY6" fmla="*/ 652860 h 775054"/>
                  <a:gd name="connsiteX7" fmla="*/ 905070 w 1371600"/>
                  <a:gd name="connsiteY7" fmla="*/ 37039 h 775054"/>
                  <a:gd name="connsiteX8" fmla="*/ 1101012 w 1371600"/>
                  <a:gd name="connsiteY8" fmla="*/ 615537 h 775054"/>
                  <a:gd name="connsiteX9" fmla="*/ 895739 w 1371600"/>
                  <a:gd name="connsiteY9" fmla="*/ 615537 h 775054"/>
                  <a:gd name="connsiteX10" fmla="*/ 1194319 w 1371600"/>
                  <a:gd name="connsiteY10" fmla="*/ 46370 h 775054"/>
                  <a:gd name="connsiteX11" fmla="*/ 1371600 w 1371600"/>
                  <a:gd name="connsiteY11" fmla="*/ 512901 h 775054"/>
                  <a:gd name="connsiteX0" fmla="*/ 0 w 1371600"/>
                  <a:gd name="connsiteY0" fmla="*/ 753580 h 773138"/>
                  <a:gd name="connsiteX1" fmla="*/ 205274 w 1371600"/>
                  <a:gd name="connsiteY1" fmla="*/ 63115 h 773138"/>
                  <a:gd name="connsiteX2" fmla="*/ 438539 w 1371600"/>
                  <a:gd name="connsiteY2" fmla="*/ 688266 h 773138"/>
                  <a:gd name="connsiteX3" fmla="*/ 223935 w 1371600"/>
                  <a:gd name="connsiteY3" fmla="*/ 669605 h 773138"/>
                  <a:gd name="connsiteX4" fmla="*/ 531845 w 1371600"/>
                  <a:gd name="connsiteY4" fmla="*/ 35123 h 773138"/>
                  <a:gd name="connsiteX5" fmla="*/ 765110 w 1371600"/>
                  <a:gd name="connsiteY5" fmla="*/ 660274 h 773138"/>
                  <a:gd name="connsiteX6" fmla="*/ 559837 w 1371600"/>
                  <a:gd name="connsiteY6" fmla="*/ 650944 h 773138"/>
                  <a:gd name="connsiteX7" fmla="*/ 905070 w 1371600"/>
                  <a:gd name="connsiteY7" fmla="*/ 35123 h 773138"/>
                  <a:gd name="connsiteX8" fmla="*/ 1101012 w 1371600"/>
                  <a:gd name="connsiteY8" fmla="*/ 613621 h 773138"/>
                  <a:gd name="connsiteX9" fmla="*/ 895739 w 1371600"/>
                  <a:gd name="connsiteY9" fmla="*/ 613621 h 773138"/>
                  <a:gd name="connsiteX10" fmla="*/ 1194319 w 1371600"/>
                  <a:gd name="connsiteY10" fmla="*/ 44454 h 773138"/>
                  <a:gd name="connsiteX11" fmla="*/ 1371600 w 1371600"/>
                  <a:gd name="connsiteY11" fmla="*/ 510985 h 773138"/>
                  <a:gd name="connsiteX0" fmla="*/ 0 w 1371600"/>
                  <a:gd name="connsiteY0" fmla="*/ 753580 h 773138"/>
                  <a:gd name="connsiteX1" fmla="*/ 205274 w 1371600"/>
                  <a:gd name="connsiteY1" fmla="*/ 63115 h 773138"/>
                  <a:gd name="connsiteX2" fmla="*/ 438539 w 1371600"/>
                  <a:gd name="connsiteY2" fmla="*/ 688266 h 773138"/>
                  <a:gd name="connsiteX3" fmla="*/ 223935 w 1371600"/>
                  <a:gd name="connsiteY3" fmla="*/ 669605 h 773138"/>
                  <a:gd name="connsiteX4" fmla="*/ 531845 w 1371600"/>
                  <a:gd name="connsiteY4" fmla="*/ 35123 h 773138"/>
                  <a:gd name="connsiteX5" fmla="*/ 765110 w 1371600"/>
                  <a:gd name="connsiteY5" fmla="*/ 660274 h 773138"/>
                  <a:gd name="connsiteX6" fmla="*/ 559837 w 1371600"/>
                  <a:gd name="connsiteY6" fmla="*/ 650944 h 773138"/>
                  <a:gd name="connsiteX7" fmla="*/ 905070 w 1371600"/>
                  <a:gd name="connsiteY7" fmla="*/ 35123 h 773138"/>
                  <a:gd name="connsiteX8" fmla="*/ 1101012 w 1371600"/>
                  <a:gd name="connsiteY8" fmla="*/ 613621 h 773138"/>
                  <a:gd name="connsiteX9" fmla="*/ 895739 w 1371600"/>
                  <a:gd name="connsiteY9" fmla="*/ 613621 h 773138"/>
                  <a:gd name="connsiteX10" fmla="*/ 1194319 w 1371600"/>
                  <a:gd name="connsiteY10" fmla="*/ 44454 h 773138"/>
                  <a:gd name="connsiteX11" fmla="*/ 1371600 w 1371600"/>
                  <a:gd name="connsiteY11" fmla="*/ 510985 h 773138"/>
                  <a:gd name="connsiteX0" fmla="*/ 0 w 1371600"/>
                  <a:gd name="connsiteY0" fmla="*/ 753580 h 773138"/>
                  <a:gd name="connsiteX1" fmla="*/ 205274 w 1371600"/>
                  <a:gd name="connsiteY1" fmla="*/ 63115 h 773138"/>
                  <a:gd name="connsiteX2" fmla="*/ 438539 w 1371600"/>
                  <a:gd name="connsiteY2" fmla="*/ 688266 h 773138"/>
                  <a:gd name="connsiteX3" fmla="*/ 223935 w 1371600"/>
                  <a:gd name="connsiteY3" fmla="*/ 669605 h 773138"/>
                  <a:gd name="connsiteX4" fmla="*/ 531845 w 1371600"/>
                  <a:gd name="connsiteY4" fmla="*/ 35123 h 773138"/>
                  <a:gd name="connsiteX5" fmla="*/ 765110 w 1371600"/>
                  <a:gd name="connsiteY5" fmla="*/ 660274 h 773138"/>
                  <a:gd name="connsiteX6" fmla="*/ 559837 w 1371600"/>
                  <a:gd name="connsiteY6" fmla="*/ 650944 h 773138"/>
                  <a:gd name="connsiteX7" fmla="*/ 905070 w 1371600"/>
                  <a:gd name="connsiteY7" fmla="*/ 35123 h 773138"/>
                  <a:gd name="connsiteX8" fmla="*/ 1101012 w 1371600"/>
                  <a:gd name="connsiteY8" fmla="*/ 613621 h 773138"/>
                  <a:gd name="connsiteX9" fmla="*/ 895739 w 1371600"/>
                  <a:gd name="connsiteY9" fmla="*/ 613621 h 773138"/>
                  <a:gd name="connsiteX10" fmla="*/ 1194319 w 1371600"/>
                  <a:gd name="connsiteY10" fmla="*/ 44454 h 773138"/>
                  <a:gd name="connsiteX11" fmla="*/ 1371600 w 1371600"/>
                  <a:gd name="connsiteY11" fmla="*/ 510985 h 773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1600" h="773138">
                    <a:moveTo>
                      <a:pt x="0" y="753580"/>
                    </a:moveTo>
                    <a:cubicBezTo>
                      <a:pt x="68425" y="523425"/>
                      <a:pt x="132184" y="74001"/>
                      <a:pt x="205274" y="63115"/>
                    </a:cubicBezTo>
                    <a:cubicBezTo>
                      <a:pt x="278364" y="52229"/>
                      <a:pt x="515026" y="605037"/>
                      <a:pt x="438539" y="688266"/>
                    </a:cubicBezTo>
                    <a:cubicBezTo>
                      <a:pt x="362052" y="771495"/>
                      <a:pt x="285567" y="728004"/>
                      <a:pt x="223935" y="669605"/>
                    </a:cubicBezTo>
                    <a:cubicBezTo>
                      <a:pt x="162303" y="611206"/>
                      <a:pt x="454090" y="-173261"/>
                      <a:pt x="531845" y="35123"/>
                    </a:cubicBezTo>
                    <a:lnTo>
                      <a:pt x="765110" y="660274"/>
                    </a:lnTo>
                    <a:cubicBezTo>
                      <a:pt x="769775" y="762911"/>
                      <a:pt x="444759" y="856218"/>
                      <a:pt x="559837" y="650944"/>
                    </a:cubicBezTo>
                    <a:lnTo>
                      <a:pt x="905070" y="35123"/>
                    </a:lnTo>
                    <a:cubicBezTo>
                      <a:pt x="995266" y="28903"/>
                      <a:pt x="1179339" y="531626"/>
                      <a:pt x="1101012" y="613621"/>
                    </a:cubicBezTo>
                    <a:cubicBezTo>
                      <a:pt x="1022685" y="695616"/>
                      <a:pt x="959211" y="673253"/>
                      <a:pt x="895739" y="613621"/>
                    </a:cubicBezTo>
                    <a:cubicBezTo>
                      <a:pt x="832267" y="553989"/>
                      <a:pt x="1135225" y="-111056"/>
                      <a:pt x="1194319" y="44454"/>
                    </a:cubicBezTo>
                    <a:lnTo>
                      <a:pt x="1371600" y="510985"/>
                    </a:lnTo>
                  </a:path>
                </a:pathLst>
              </a:cu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Oval 14"/>
                  <p:cNvSpPr/>
                  <p:nvPr/>
                </p:nvSpPr>
                <p:spPr>
                  <a:xfrm>
                    <a:off x="2856975" y="2791175"/>
                    <a:ext cx="979714" cy="979714"/>
                  </a:xfrm>
                  <a:prstGeom prst="ellipse">
                    <a:avLst/>
                  </a:prstGeom>
                  <a:solidFill>
                    <a:srgbClr val="FF66CC"/>
                  </a:solidFill>
                  <a:ln>
                    <a:solidFill>
                      <a:srgbClr val="7030A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̅"/>
                              <m:ctrlPr>
                                <a:rPr lang="it-IT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b="0" i="1" dirty="0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</m:oMath>
                      </m:oMathPara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15" name="Oval 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56975" y="2791175"/>
                    <a:ext cx="979714" cy="979714"/>
                  </a:xfrm>
                  <a:prstGeom prst="ellipse">
                    <a:avLst/>
                  </a:prstGeom>
                  <a:blipFill rotWithShape="0">
                    <a:blip r:embed="rId4"/>
                    <a:stretch>
                      <a:fillRect l="-53488" t="-16279" r="-44186" b="-44186"/>
                    </a:stretch>
                  </a:blipFill>
                  <a:ln>
                    <a:solidFill>
                      <a:srgbClr val="7030A0"/>
                    </a:solidFill>
                  </a:ln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Oval 15"/>
                  <p:cNvSpPr/>
                  <p:nvPr/>
                </p:nvSpPr>
                <p:spPr>
                  <a:xfrm>
                    <a:off x="4484414" y="2759743"/>
                    <a:ext cx="979715" cy="979715"/>
                  </a:xfrm>
                  <a:prstGeom prst="ellipse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oMath>
                      </m:oMathPara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16" name="Oval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84414" y="2759743"/>
                    <a:ext cx="979715" cy="979715"/>
                  </a:xfrm>
                  <a:prstGeom prst="ellipse">
                    <a:avLst/>
                  </a:prstGeom>
                  <a:blipFill rotWithShape="0">
                    <a:blip r:embed="rId5"/>
                    <a:stretch>
                      <a:fillRect l="-25581" t="-2273" b="-9091"/>
                    </a:stretch>
                  </a:blipFill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Oval 16"/>
                <p:cNvSpPr/>
                <p:nvPr/>
              </p:nvSpPr>
              <p:spPr>
                <a:xfrm>
                  <a:off x="1239448" y="2400238"/>
                  <a:ext cx="702676" cy="702676"/>
                </a:xfrm>
                <a:prstGeom prst="ellipse">
                  <a:avLst/>
                </a:prstGeom>
                <a:solidFill>
                  <a:srgbClr val="33CCFF"/>
                </a:solidFill>
                <a:ln>
                  <a:solidFill>
                    <a:srgbClr val="0000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oMath>
                    </m:oMathPara>
                  </a14:m>
                  <a:endParaRPr lang="it-IT" sz="2400" dirty="0"/>
                </a:p>
              </p:txBody>
            </p:sp>
          </mc:Choice>
          <mc:Fallback xmlns="">
            <p:sp>
              <p:nvSpPr>
                <p:cNvPr id="17" name="Oval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9448" y="2400238"/>
                  <a:ext cx="702676" cy="702676"/>
                </a:xfrm>
                <a:prstGeom prst="ellipse">
                  <a:avLst/>
                </a:prstGeom>
                <a:blipFill rotWithShape="0">
                  <a:blip r:embed="rId6"/>
                  <a:stretch>
                    <a:fillRect r="-30556"/>
                  </a:stretch>
                </a:blipFill>
                <a:ln>
                  <a:solidFill>
                    <a:srgbClr val="0000FF"/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12740" y="2158305"/>
                <a:ext cx="3824701" cy="1546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dirty="0"/>
                  <a:t>Look for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it-IT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it-IT" sz="2000" dirty="0"/>
                  <a:t> state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lang="it-IT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𝑷𝑪</m:t>
                        </m:r>
                      </m:sup>
                    </m:sSup>
                    <m:r>
                      <a:rPr lang="it-IT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it-IT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it-IT" sz="2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−+</m:t>
                        </m:r>
                      </m:sup>
                    </m:sSup>
                  </m:oMath>
                </a14:m>
                <a:endParaRPr lang="it-IT" sz="2000" b="1" dirty="0">
                  <a:solidFill>
                    <a:srgbClr val="0000FF"/>
                  </a:solidFill>
                </a:endParaRPr>
              </a:p>
              <a:p>
                <a:r>
                  <a:rPr lang="it-IT" sz="2000" dirty="0"/>
                  <a:t>decaying into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it-IT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it-IT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m:rPr>
                                  <m:nor/>
                                </m:rPr>
                                <a:rPr lang="it-IT" sz="2000" b="0" i="0" smtClean="0">
                                  <a:latin typeface="Cambria Math" panose="02040503050406030204" pitchFamily="18" charset="0"/>
                                </a:rPr>
                                <m:t> and </m:t>
                              </m:r>
                              <m:sSup>
                                <m:sSupPr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p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→3</m:t>
                              </m:r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it-IT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→5</m:t>
                              </m:r>
                              <m:r>
                                <a:rPr lang="it-IT" sz="2000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it-IT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740" y="2158305"/>
                <a:ext cx="3824701" cy="1546770"/>
              </a:xfrm>
              <a:prstGeom prst="rect">
                <a:avLst/>
              </a:prstGeom>
              <a:blipFill rotWithShape="0">
                <a:blip r:embed="rId7"/>
                <a:stretch>
                  <a:fillRect l="-1754" t="-118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467" y="673054"/>
            <a:ext cx="3284613" cy="25223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9439" y="1242058"/>
                <a:ext cx="4282904" cy="6472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/>
                  <a:t>Constituent gluon (quasiparticle excitation),</a:t>
                </a:r>
                <a:br>
                  <a:rPr lang="it-IT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𝑃𝐶</m:t>
                        </m:r>
                      </m:sup>
                    </m:sSup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+−</m:t>
                        </m:r>
                      </m:sup>
                    </m:sSup>
                  </m:oMath>
                </a14:m>
                <a:r>
                  <a:rPr lang="it-IT" dirty="0"/>
                  <a:t>, mass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∼1.0</m:t>
                    </m:r>
                    <m:r>
                      <m:rPr>
                        <m:nor/>
                      </m:rPr>
                      <a:rPr lang="it-IT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1.5 </m:t>
                    </m:r>
                    <m:r>
                      <m:rPr>
                        <m:nor/>
                      </m:rPr>
                      <a:rPr lang="it-IT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39" y="1242058"/>
                <a:ext cx="4282904" cy="647228"/>
              </a:xfrm>
              <a:prstGeom prst="rect">
                <a:avLst/>
              </a:prstGeom>
              <a:blipFill rotWithShape="0">
                <a:blip r:embed="rId9"/>
                <a:stretch>
                  <a:fillRect l="-1282" t="-5660" r="-570" b="-1509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70" y="3936011"/>
            <a:ext cx="3747241" cy="262677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839" y="3936011"/>
            <a:ext cx="3747241" cy="261935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521" y="4313943"/>
            <a:ext cx="306911" cy="3069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149" y="4290494"/>
            <a:ext cx="306911" cy="3069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2" r="2841" b="36544"/>
          <a:stretch/>
        </p:blipFill>
        <p:spPr>
          <a:xfrm>
            <a:off x="6322979" y="756312"/>
            <a:ext cx="991491" cy="29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702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647131" y="2506072"/>
            <a:ext cx="5480572" cy="2029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43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131" y="2787481"/>
            <a:ext cx="5480572" cy="167707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305800" y="47459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8058014" y="3338971"/>
                <a:ext cx="822276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it-IT" sz="2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sz="2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2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014" y="3338971"/>
                <a:ext cx="822276" cy="430887"/>
              </a:xfrm>
              <a:prstGeom prst="rect">
                <a:avLst/>
              </a:prstGeom>
              <a:blipFill rotWithShape="0">
                <a:blip r:embed="rId4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7200" y="2803886"/>
                <a:ext cx="1863844" cy="861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it-IT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it-IT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num>
                        <m:den>
                          <m:r>
                            <a:rPr lang="it-IT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it-IT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803886"/>
                <a:ext cx="1863844" cy="86132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5044" y="4745961"/>
                <a:ext cx="713086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sz="2400" dirty="0"/>
                  <a:t>The </a:t>
                </a:r>
                <a14:m>
                  <m:oMath xmlns:m="http://schemas.openxmlformats.org/officeDocument/2006/math">
                    <m:r>
                      <a:rPr lang="it-IT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it-IT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it-IT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sz="2400" dirty="0"/>
                  <a:t> contains all the Final State Interactions constrained by unitarity </a:t>
                </a:r>
                <a:r>
                  <a:rPr lang="it-IT" sz="2400" b="1" dirty="0"/>
                  <a:t>→</a:t>
                </a:r>
                <a:r>
                  <a:rPr lang="it-IT" sz="2400" dirty="0"/>
                  <a:t> </a:t>
                </a:r>
                <a:r>
                  <a:rPr lang="it-IT" sz="2400" dirty="0">
                    <a:solidFill>
                      <a:srgbClr val="FF0000"/>
                    </a:solidFill>
                  </a:rPr>
                  <a:t>universal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44" y="4745961"/>
                <a:ext cx="7130866" cy="830997"/>
              </a:xfrm>
              <a:prstGeom prst="rect">
                <a:avLst/>
              </a:prstGeom>
              <a:blipFill rotWithShape="0">
                <a:blip r:embed="rId7"/>
                <a:stretch>
                  <a:fillRect l="-1368" t="-5882" b="-1617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 flipH="1" flipV="1">
            <a:off x="1855383" y="3823222"/>
            <a:ext cx="10739" cy="7490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it-IT" sz="3600" dirty="0"/>
                  <a:t>Amplitudes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3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sz="3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  <m:r>
                      <a:rPr lang="it-IT" sz="3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it-IT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3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 rotWithShape="0">
                <a:blip r:embed="rId8"/>
                <a:stretch>
                  <a:fillRect l="-2222"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00806" y="1229320"/>
                <a:ext cx="844777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200" dirty="0"/>
                  <a:t>We build the partial wave amplitudes according to the </a:t>
                </a:r>
                <a14:m>
                  <m:oMath xmlns:m="http://schemas.openxmlformats.org/officeDocument/2006/math">
                    <m:r>
                      <a:rPr lang="it-IT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m:rPr>
                        <m:lit/>
                      </m:rPr>
                      <a:rPr lang="it-IT" sz="2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it-IT" sz="2200" dirty="0">
                    <a:solidFill>
                      <a:srgbClr val="FF0000"/>
                    </a:solidFill>
                  </a:rPr>
                  <a:t> method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06" y="1229320"/>
                <a:ext cx="8447775" cy="430887"/>
              </a:xfrm>
              <a:prstGeom prst="rect">
                <a:avLst/>
              </a:prstGeom>
              <a:blipFill rotWithShape="0">
                <a:blip r:embed="rId9"/>
                <a:stretch>
                  <a:fillRect l="-938" t="-10000" b="-2857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5354614" y="1987239"/>
            <a:ext cx="37678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>
                <a:solidFill>
                  <a:srgbClr val="C00000"/>
                </a:solidFill>
              </a:rPr>
              <a:t>Rodas, AP </a:t>
            </a:r>
            <a:r>
              <a:rPr lang="it-IT" i="1" dirty="0">
                <a:solidFill>
                  <a:srgbClr val="C00000"/>
                </a:solidFill>
              </a:rPr>
              <a:t>et al. </a:t>
            </a:r>
            <a:r>
              <a:rPr lang="it-IT" dirty="0">
                <a:solidFill>
                  <a:srgbClr val="C00000"/>
                </a:solidFill>
              </a:rPr>
              <a:t>PRL</a:t>
            </a:r>
            <a:endParaRPr lang="it-IT" dirty="0"/>
          </a:p>
        </p:txBody>
      </p:sp>
      <p:sp>
        <p:nvSpPr>
          <p:cNvPr id="44" name="Rectangle 43"/>
          <p:cNvSpPr/>
          <p:nvPr/>
        </p:nvSpPr>
        <p:spPr>
          <a:xfrm>
            <a:off x="2068532" y="1652761"/>
            <a:ext cx="7053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>
                <a:solidFill>
                  <a:srgbClr val="C00000"/>
                </a:solidFill>
              </a:rPr>
              <a:t>Jackura, Mikhasenko, AP </a:t>
            </a:r>
            <a:r>
              <a:rPr lang="it-IT" i="1" dirty="0">
                <a:solidFill>
                  <a:srgbClr val="C00000"/>
                </a:solidFill>
              </a:rPr>
              <a:t>et al. </a:t>
            </a:r>
            <a:r>
              <a:rPr lang="it-IT" dirty="0">
                <a:solidFill>
                  <a:srgbClr val="C00000"/>
                </a:solidFill>
              </a:rPr>
              <a:t>(JPAC &amp; COMPASS), PLB</a:t>
            </a:r>
          </a:p>
        </p:txBody>
      </p:sp>
    </p:spTree>
    <p:extLst>
      <p:ext uri="{BB962C8B-B14F-4D97-AF65-F5344CB8AC3E}">
        <p14:creationId xmlns:p14="http://schemas.microsoft.com/office/powerpoint/2010/main" val="177213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647131" y="2506072"/>
            <a:ext cx="5480572" cy="2029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44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131" y="2787481"/>
            <a:ext cx="5480572" cy="167707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305800" y="47459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8058014" y="3338971"/>
                <a:ext cx="822276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it-IT" sz="2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sz="2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2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014" y="3338971"/>
                <a:ext cx="822276" cy="430887"/>
              </a:xfrm>
              <a:prstGeom prst="rect">
                <a:avLst/>
              </a:prstGeom>
              <a:blipFill rotWithShape="0">
                <a:blip r:embed="rId4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6791790" y="3981145"/>
                <a:ext cx="785151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sz="2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2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it-IT" sz="2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it-IT" sz="2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790" y="3981145"/>
                <a:ext cx="785151" cy="430887"/>
              </a:xfrm>
              <a:prstGeom prst="rect">
                <a:avLst/>
              </a:prstGeom>
              <a:blipFill rotWithShape="0">
                <a:blip r:embed="rId5"/>
                <a:stretch>
                  <a:fillRect r="-775" b="-1549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7200" y="2803886"/>
                <a:ext cx="1863844" cy="861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it-IT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it-IT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num>
                        <m:den>
                          <m:r>
                            <a:rPr lang="it-IT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it-IT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it-IT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803886"/>
                <a:ext cx="1863844" cy="86132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it-IT" sz="3600" dirty="0"/>
                  <a:t>Amplitudes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3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sz="3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  <m:r>
                      <a:rPr lang="it-IT" sz="3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it-IT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3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 rotWithShape="0">
                <a:blip r:embed="rId8"/>
                <a:stretch>
                  <a:fillRect l="-2222"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00806" y="1229320"/>
                <a:ext cx="844777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200" dirty="0"/>
                  <a:t>We build the partial wave amplitudes according to the </a:t>
                </a:r>
                <a14:m>
                  <m:oMath xmlns:m="http://schemas.openxmlformats.org/officeDocument/2006/math">
                    <m:r>
                      <a:rPr lang="it-IT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m:rPr>
                        <m:lit/>
                      </m:rPr>
                      <a:rPr lang="it-IT" sz="2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it-IT" sz="2200" dirty="0">
                    <a:solidFill>
                      <a:srgbClr val="FF0000"/>
                    </a:solidFill>
                  </a:rPr>
                  <a:t> method</a:t>
                </a: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806" y="1229320"/>
                <a:ext cx="8447775" cy="430887"/>
              </a:xfrm>
              <a:prstGeom prst="rect">
                <a:avLst/>
              </a:prstGeom>
              <a:blipFill rotWithShape="0">
                <a:blip r:embed="rId9"/>
                <a:stretch>
                  <a:fillRect l="-938" t="-10000" b="-2857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5354614" y="1987239"/>
            <a:ext cx="37678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>
                <a:solidFill>
                  <a:srgbClr val="C00000"/>
                </a:solidFill>
              </a:rPr>
              <a:t>Rodas, AP </a:t>
            </a:r>
            <a:r>
              <a:rPr lang="it-IT" i="1" dirty="0">
                <a:solidFill>
                  <a:srgbClr val="C00000"/>
                </a:solidFill>
              </a:rPr>
              <a:t>et al. </a:t>
            </a:r>
            <a:r>
              <a:rPr lang="it-IT" dirty="0">
                <a:solidFill>
                  <a:srgbClr val="C00000"/>
                </a:solidFill>
              </a:rPr>
              <a:t>PRL</a:t>
            </a:r>
            <a:endParaRPr lang="it-IT" dirty="0"/>
          </a:p>
        </p:txBody>
      </p:sp>
      <p:sp>
        <p:nvSpPr>
          <p:cNvPr id="44" name="Rectangle 43"/>
          <p:cNvSpPr/>
          <p:nvPr/>
        </p:nvSpPr>
        <p:spPr>
          <a:xfrm>
            <a:off x="2068532" y="1652761"/>
            <a:ext cx="7053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>
                <a:solidFill>
                  <a:srgbClr val="C00000"/>
                </a:solidFill>
              </a:rPr>
              <a:t>Jackura, Mikhasenko, AP </a:t>
            </a:r>
            <a:r>
              <a:rPr lang="it-IT" i="1" dirty="0">
                <a:solidFill>
                  <a:srgbClr val="C00000"/>
                </a:solidFill>
              </a:rPr>
              <a:t>et al. </a:t>
            </a:r>
            <a:r>
              <a:rPr lang="it-IT" dirty="0">
                <a:solidFill>
                  <a:srgbClr val="C00000"/>
                </a:solidFill>
              </a:rPr>
              <a:t>(JPAC &amp; COMPASS), PLB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7102" y="4622562"/>
                <a:ext cx="82686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400" dirty="0"/>
                  <a:t>The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it-IT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2400" dirty="0"/>
                  <a:t> </a:t>
                </a:r>
                <a:r>
                  <a:rPr lang="it-IT" sz="2400" b="1" dirty="0"/>
                  <a:t>→</a:t>
                </a:r>
                <a:r>
                  <a:rPr lang="it-IT" sz="2400" dirty="0"/>
                  <a:t> background physics, </a:t>
                </a:r>
                <a:r>
                  <a:rPr lang="it-IT" sz="2400" dirty="0">
                    <a:solidFill>
                      <a:srgbClr val="0000FF"/>
                    </a:solidFill>
                  </a:rPr>
                  <a:t>process-dependent, smooth</a:t>
                </a: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2" y="4622562"/>
                <a:ext cx="8268698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1105" t="-10526" b="-2894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Freeform 47"/>
          <p:cNvSpPr/>
          <p:nvPr/>
        </p:nvSpPr>
        <p:spPr>
          <a:xfrm>
            <a:off x="2349037" y="3210663"/>
            <a:ext cx="1032054" cy="1461211"/>
          </a:xfrm>
          <a:custGeom>
            <a:avLst/>
            <a:gdLst>
              <a:gd name="connsiteX0" fmla="*/ 54321 w 697301"/>
              <a:gd name="connsiteY0" fmla="*/ 1339913 h 1339913"/>
              <a:gd name="connsiteX1" fmla="*/ 697117 w 697301"/>
              <a:gd name="connsiteY1" fmla="*/ 579422 h 1339913"/>
              <a:gd name="connsiteX2" fmla="*/ 0 w 697301"/>
              <a:gd name="connsiteY2" fmla="*/ 0 h 1339913"/>
              <a:gd name="connsiteX3" fmla="*/ 0 w 697301"/>
              <a:gd name="connsiteY3" fmla="*/ 0 h 1339913"/>
              <a:gd name="connsiteX0" fmla="*/ 54321 w 510917"/>
              <a:gd name="connsiteY0" fmla="*/ 1339913 h 1339913"/>
              <a:gd name="connsiteX1" fmla="*/ 510504 w 510917"/>
              <a:gd name="connsiteY1" fmla="*/ 616745 h 1339913"/>
              <a:gd name="connsiteX2" fmla="*/ 0 w 510917"/>
              <a:gd name="connsiteY2" fmla="*/ 0 h 1339913"/>
              <a:gd name="connsiteX3" fmla="*/ 0 w 510917"/>
              <a:gd name="connsiteY3" fmla="*/ 0 h 1339913"/>
              <a:gd name="connsiteX0" fmla="*/ 54321 w 436653"/>
              <a:gd name="connsiteY0" fmla="*/ 1339913 h 1339913"/>
              <a:gd name="connsiteX1" fmla="*/ 435859 w 436653"/>
              <a:gd name="connsiteY1" fmla="*/ 616745 h 1339913"/>
              <a:gd name="connsiteX2" fmla="*/ 0 w 436653"/>
              <a:gd name="connsiteY2" fmla="*/ 0 h 1339913"/>
              <a:gd name="connsiteX3" fmla="*/ 0 w 436653"/>
              <a:gd name="connsiteY3" fmla="*/ 0 h 1339913"/>
              <a:gd name="connsiteX0" fmla="*/ 390223 w 772555"/>
              <a:gd name="connsiteY0" fmla="*/ 1479872 h 1479872"/>
              <a:gd name="connsiteX1" fmla="*/ 771761 w 772555"/>
              <a:gd name="connsiteY1" fmla="*/ 756704 h 1479872"/>
              <a:gd name="connsiteX2" fmla="*/ 335902 w 772555"/>
              <a:gd name="connsiteY2" fmla="*/ 139959 h 1479872"/>
              <a:gd name="connsiteX3" fmla="*/ 0 w 772555"/>
              <a:gd name="connsiteY3" fmla="*/ 0 h 1479872"/>
              <a:gd name="connsiteX0" fmla="*/ 660811 w 1043143"/>
              <a:gd name="connsiteY0" fmla="*/ 1339913 h 1339913"/>
              <a:gd name="connsiteX1" fmla="*/ 1042349 w 1043143"/>
              <a:gd name="connsiteY1" fmla="*/ 616745 h 1339913"/>
              <a:gd name="connsiteX2" fmla="*/ 606490 w 1043143"/>
              <a:gd name="connsiteY2" fmla="*/ 0 h 1339913"/>
              <a:gd name="connsiteX3" fmla="*/ 0 w 1043143"/>
              <a:gd name="connsiteY3" fmla="*/ 65315 h 1339913"/>
              <a:gd name="connsiteX0" fmla="*/ 660811 w 1044090"/>
              <a:gd name="connsiteY0" fmla="*/ 1274598 h 1274598"/>
              <a:gd name="connsiteX1" fmla="*/ 1042349 w 1044090"/>
              <a:gd name="connsiteY1" fmla="*/ 551430 h 1274598"/>
              <a:gd name="connsiteX2" fmla="*/ 811764 w 1044090"/>
              <a:gd name="connsiteY2" fmla="*/ 18660 h 1274598"/>
              <a:gd name="connsiteX3" fmla="*/ 0 w 1044090"/>
              <a:gd name="connsiteY3" fmla="*/ 0 h 1274598"/>
              <a:gd name="connsiteX0" fmla="*/ 660811 w 1055058"/>
              <a:gd name="connsiteY0" fmla="*/ 1274598 h 1274598"/>
              <a:gd name="connsiteX1" fmla="*/ 1042349 w 1055058"/>
              <a:gd name="connsiteY1" fmla="*/ 551430 h 1274598"/>
              <a:gd name="connsiteX2" fmla="*/ 811764 w 1055058"/>
              <a:gd name="connsiteY2" fmla="*/ 18660 h 1274598"/>
              <a:gd name="connsiteX3" fmla="*/ 0 w 1055058"/>
              <a:gd name="connsiteY3" fmla="*/ 0 h 1274598"/>
              <a:gd name="connsiteX0" fmla="*/ 660811 w 1055058"/>
              <a:gd name="connsiteY0" fmla="*/ 1299840 h 1299840"/>
              <a:gd name="connsiteX1" fmla="*/ 1042349 w 1055058"/>
              <a:gd name="connsiteY1" fmla="*/ 576672 h 1299840"/>
              <a:gd name="connsiteX2" fmla="*/ 811764 w 1055058"/>
              <a:gd name="connsiteY2" fmla="*/ 43902 h 1299840"/>
              <a:gd name="connsiteX3" fmla="*/ 0 w 1055058"/>
              <a:gd name="connsiteY3" fmla="*/ 25242 h 1299840"/>
              <a:gd name="connsiteX0" fmla="*/ 660811 w 1066461"/>
              <a:gd name="connsiteY0" fmla="*/ 1367334 h 1367334"/>
              <a:gd name="connsiteX1" fmla="*/ 1042349 w 1066461"/>
              <a:gd name="connsiteY1" fmla="*/ 644166 h 1367334"/>
              <a:gd name="connsiteX2" fmla="*/ 849086 w 1066461"/>
              <a:gd name="connsiteY2" fmla="*/ 27420 h 1367334"/>
              <a:gd name="connsiteX3" fmla="*/ 0 w 1066461"/>
              <a:gd name="connsiteY3" fmla="*/ 92736 h 1367334"/>
              <a:gd name="connsiteX0" fmla="*/ 660811 w 1043680"/>
              <a:gd name="connsiteY0" fmla="*/ 1367334 h 1367334"/>
              <a:gd name="connsiteX1" fmla="*/ 1042349 w 1043680"/>
              <a:gd name="connsiteY1" fmla="*/ 644166 h 1367334"/>
              <a:gd name="connsiteX2" fmla="*/ 727788 w 1043680"/>
              <a:gd name="connsiteY2" fmla="*/ 27420 h 1367334"/>
              <a:gd name="connsiteX3" fmla="*/ 0 w 1043680"/>
              <a:gd name="connsiteY3" fmla="*/ 92736 h 1367334"/>
              <a:gd name="connsiteX0" fmla="*/ 660811 w 922528"/>
              <a:gd name="connsiteY0" fmla="*/ 1368020 h 1368020"/>
              <a:gd name="connsiteX1" fmla="*/ 921051 w 922528"/>
              <a:gd name="connsiteY1" fmla="*/ 644852 h 1368020"/>
              <a:gd name="connsiteX2" fmla="*/ 727788 w 922528"/>
              <a:gd name="connsiteY2" fmla="*/ 28106 h 1368020"/>
              <a:gd name="connsiteX3" fmla="*/ 0 w 922528"/>
              <a:gd name="connsiteY3" fmla="*/ 93422 h 1368020"/>
              <a:gd name="connsiteX0" fmla="*/ 660811 w 937974"/>
              <a:gd name="connsiteY0" fmla="*/ 1368020 h 1368020"/>
              <a:gd name="connsiteX1" fmla="*/ 921051 w 937974"/>
              <a:gd name="connsiteY1" fmla="*/ 644852 h 1368020"/>
              <a:gd name="connsiteX2" fmla="*/ 727788 w 937974"/>
              <a:gd name="connsiteY2" fmla="*/ 28106 h 1368020"/>
              <a:gd name="connsiteX3" fmla="*/ 0 w 937974"/>
              <a:gd name="connsiteY3" fmla="*/ 93422 h 1368020"/>
              <a:gd name="connsiteX0" fmla="*/ 660811 w 923632"/>
              <a:gd name="connsiteY0" fmla="*/ 1288616 h 1288616"/>
              <a:gd name="connsiteX1" fmla="*/ 921051 w 923632"/>
              <a:gd name="connsiteY1" fmla="*/ 565448 h 1288616"/>
              <a:gd name="connsiteX2" fmla="*/ 699796 w 923632"/>
              <a:gd name="connsiteY2" fmla="*/ 51339 h 1288616"/>
              <a:gd name="connsiteX3" fmla="*/ 0 w 923632"/>
              <a:gd name="connsiteY3" fmla="*/ 14018 h 1288616"/>
              <a:gd name="connsiteX0" fmla="*/ 660811 w 931810"/>
              <a:gd name="connsiteY0" fmla="*/ 1274598 h 1274598"/>
              <a:gd name="connsiteX1" fmla="*/ 921051 w 931810"/>
              <a:gd name="connsiteY1" fmla="*/ 551430 h 1274598"/>
              <a:gd name="connsiteX2" fmla="*/ 587828 w 931810"/>
              <a:gd name="connsiteY2" fmla="*/ 251925 h 1274598"/>
              <a:gd name="connsiteX3" fmla="*/ 0 w 931810"/>
              <a:gd name="connsiteY3" fmla="*/ 0 h 1274598"/>
              <a:gd name="connsiteX0" fmla="*/ 632819 w 903818"/>
              <a:gd name="connsiteY0" fmla="*/ 1395896 h 1395896"/>
              <a:gd name="connsiteX1" fmla="*/ 893059 w 903818"/>
              <a:gd name="connsiteY1" fmla="*/ 672728 h 1395896"/>
              <a:gd name="connsiteX2" fmla="*/ 559836 w 903818"/>
              <a:gd name="connsiteY2" fmla="*/ 373223 h 1395896"/>
              <a:gd name="connsiteX3" fmla="*/ 0 w 903818"/>
              <a:gd name="connsiteY3" fmla="*/ 0 h 1395896"/>
              <a:gd name="connsiteX0" fmla="*/ 632819 w 903818"/>
              <a:gd name="connsiteY0" fmla="*/ 1395896 h 1395896"/>
              <a:gd name="connsiteX1" fmla="*/ 893059 w 903818"/>
              <a:gd name="connsiteY1" fmla="*/ 672728 h 1395896"/>
              <a:gd name="connsiteX2" fmla="*/ 559836 w 903818"/>
              <a:gd name="connsiteY2" fmla="*/ 373223 h 1395896"/>
              <a:gd name="connsiteX3" fmla="*/ 0 w 903818"/>
              <a:gd name="connsiteY3" fmla="*/ 0 h 1395896"/>
              <a:gd name="connsiteX0" fmla="*/ 632819 w 945085"/>
              <a:gd name="connsiteY0" fmla="*/ 1395896 h 1395896"/>
              <a:gd name="connsiteX1" fmla="*/ 893059 w 945085"/>
              <a:gd name="connsiteY1" fmla="*/ 672728 h 1395896"/>
              <a:gd name="connsiteX2" fmla="*/ 0 w 945085"/>
              <a:gd name="connsiteY2" fmla="*/ 0 h 1395896"/>
              <a:gd name="connsiteX0" fmla="*/ 866084 w 1059031"/>
              <a:gd name="connsiteY0" fmla="*/ 1461211 h 1461211"/>
              <a:gd name="connsiteX1" fmla="*/ 893059 w 1059031"/>
              <a:gd name="connsiteY1" fmla="*/ 672728 h 1461211"/>
              <a:gd name="connsiteX2" fmla="*/ 0 w 1059031"/>
              <a:gd name="connsiteY2" fmla="*/ 0 h 1461211"/>
              <a:gd name="connsiteX0" fmla="*/ 866084 w 996729"/>
              <a:gd name="connsiteY0" fmla="*/ 1461211 h 1461211"/>
              <a:gd name="connsiteX1" fmla="*/ 893059 w 996729"/>
              <a:gd name="connsiteY1" fmla="*/ 672728 h 1461211"/>
              <a:gd name="connsiteX2" fmla="*/ 0 w 996729"/>
              <a:gd name="connsiteY2" fmla="*/ 0 h 1461211"/>
              <a:gd name="connsiteX0" fmla="*/ 996713 w 1081436"/>
              <a:gd name="connsiteY0" fmla="*/ 1461211 h 1461211"/>
              <a:gd name="connsiteX1" fmla="*/ 893059 w 1081436"/>
              <a:gd name="connsiteY1" fmla="*/ 672728 h 1461211"/>
              <a:gd name="connsiteX2" fmla="*/ 0 w 1081436"/>
              <a:gd name="connsiteY2" fmla="*/ 0 h 1461211"/>
              <a:gd name="connsiteX0" fmla="*/ 996713 w 1032054"/>
              <a:gd name="connsiteY0" fmla="*/ 1461211 h 1461211"/>
              <a:gd name="connsiteX1" fmla="*/ 893059 w 1032054"/>
              <a:gd name="connsiteY1" fmla="*/ 672728 h 1461211"/>
              <a:gd name="connsiteX2" fmla="*/ 0 w 1032054"/>
              <a:gd name="connsiteY2" fmla="*/ 0 h 146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2054" h="1461211">
                <a:moveTo>
                  <a:pt x="996713" y="1461211"/>
                </a:moveTo>
                <a:cubicBezTo>
                  <a:pt x="1052049" y="1136640"/>
                  <a:pt x="1059178" y="916263"/>
                  <a:pt x="893059" y="672728"/>
                </a:cubicBezTo>
                <a:cubicBezTo>
                  <a:pt x="726940" y="429193"/>
                  <a:pt x="186054" y="140152"/>
                  <a:pt x="0" y="0"/>
                </a:cubicBezTo>
              </a:path>
            </a:pathLst>
          </a:custGeom>
          <a:noFill/>
          <a:ln w="38100">
            <a:solidFill>
              <a:srgbClr val="0000FF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9861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36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it-IT" sz="3600" dirty="0"/>
                  <a:t>Fit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3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p>
                        <m:r>
                          <a:rPr lang="it-IT" sz="3600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(′)</m:t>
                        </m:r>
                      </m:sup>
                    </m:sSup>
                    <m:r>
                      <a:rPr lang="it-IT" sz="3600" i="1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it-IT" sz="3600" dirty="0"/>
                  <a:t> </a:t>
                </a:r>
                <a:endParaRPr lang="it-IT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 rotWithShape="0">
                <a:blip r:embed="rId3"/>
                <a:stretch>
                  <a:fillRect l="-2222" b="-215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45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554"/>
            <a:ext cx="9143999" cy="40768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46880" y="1581531"/>
                <a:ext cx="1278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1400</m:t>
                          </m:r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6880" y="1581531"/>
                <a:ext cx="1278170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8710" y="3969395"/>
                <a:ext cx="1278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1600</m:t>
                          </m:r>
                        </m:e>
                      </m:d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10" y="3969395"/>
                <a:ext cx="1278170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12988" y="3969395"/>
                <a:ext cx="11776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1320</m:t>
                          </m:r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988" y="3969395"/>
                <a:ext cx="1177694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93781" y="1938152"/>
                <a:ext cx="11776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1320</m:t>
                          </m:r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3781" y="1938152"/>
                <a:ext cx="1177694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873456" y="2593542"/>
                <a:ext cx="11776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1700</m:t>
                          </m:r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456" y="2593542"/>
                <a:ext cx="1177695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906830" y="3923009"/>
                <a:ext cx="117769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1700</m:t>
                          </m:r>
                        </m:e>
                      </m: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6830" y="3923009"/>
                <a:ext cx="1177695" cy="369332"/>
              </a:xfrm>
              <a:prstGeom prst="rect">
                <a:avLst/>
              </a:prstGeom>
              <a:blipFill rotWithShape="0">
                <a:blip r:embed="rId10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42495" y="5541715"/>
                <a:ext cx="1472647" cy="4320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𝑃𝐶</m:t>
                          </m:r>
                        </m:sup>
                      </m:sSup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−+</m:t>
                          </m:r>
                        </m:sup>
                      </m:sSup>
                    </m:oMath>
                  </m:oMathPara>
                </a14:m>
                <a:endParaRPr lang="it-IT" sz="2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95" y="5541715"/>
                <a:ext cx="1472647" cy="432041"/>
              </a:xfrm>
              <a:prstGeom prst="rect">
                <a:avLst/>
              </a:prstGeom>
              <a:blipFill rotWithShape="0">
                <a:blip r:embed="rId11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23030" y="5541715"/>
                <a:ext cx="1472647" cy="4320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𝑃𝐶</m:t>
                          </m:r>
                        </m:sup>
                      </m:sSup>
                      <m:r>
                        <a:rPr lang="it-IT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it-IT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it-IT" sz="2200" b="0" i="1" smtClean="0">
                              <a:latin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</m:oMath>
                  </m:oMathPara>
                </a14:m>
                <a:endParaRPr lang="it-IT" sz="2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030" y="5541715"/>
                <a:ext cx="1472647" cy="432041"/>
              </a:xfrm>
              <a:prstGeom prst="rect">
                <a:avLst/>
              </a:prstGeom>
              <a:blipFill rotWithShape="0">
                <a:blip r:embed="rId12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DE6BE8F4-B690-61B7-CD2C-4D6C81BA111A}"/>
              </a:ext>
            </a:extLst>
          </p:cNvPr>
          <p:cNvGrpSpPr/>
          <p:nvPr/>
        </p:nvGrpSpPr>
        <p:grpSpPr>
          <a:xfrm>
            <a:off x="7691495" y="972477"/>
            <a:ext cx="1111073" cy="369332"/>
            <a:chOff x="7691495" y="972477"/>
            <a:chExt cx="1111073" cy="36933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0757BA-3016-3710-CE6C-8D83BD55523C}"/>
                </a:ext>
              </a:extLst>
            </p:cNvPr>
            <p:cNvSpPr txBox="1"/>
            <p:nvPr/>
          </p:nvSpPr>
          <p:spPr>
            <a:xfrm>
              <a:off x="7691495" y="972477"/>
              <a:ext cx="11110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/>
                <a:t>(       data)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F4F988B-185F-16DB-B3CC-01DE8820E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817" y="1009374"/>
              <a:ext cx="306911" cy="3069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22414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Pole hunting</a:t>
            </a:r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1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46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00" y="1011600"/>
            <a:ext cx="4586400" cy="5340135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000" y="1011600"/>
            <a:ext cx="4590000" cy="5338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68275" y="5359446"/>
                <a:ext cx="475836" cy="369332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275" y="5359446"/>
                <a:ext cx="475836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258275" y="5174780"/>
                <a:ext cx="475836" cy="369332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275" y="5174780"/>
                <a:ext cx="475836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5113665" y="1128120"/>
            <a:ext cx="1111073" cy="369332"/>
            <a:chOff x="7691495" y="972477"/>
            <a:chExt cx="1111073" cy="369332"/>
          </a:xfrm>
        </p:grpSpPr>
        <p:sp>
          <p:nvSpPr>
            <p:cNvPr id="14" name="TextBox 13"/>
            <p:cNvSpPr txBox="1"/>
            <p:nvPr/>
          </p:nvSpPr>
          <p:spPr>
            <a:xfrm>
              <a:off x="7691495" y="972477"/>
              <a:ext cx="11110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/>
                <a:t>(       data)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8817" y="1009374"/>
              <a:ext cx="306911" cy="3069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59588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12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Final results</a:t>
            </a:r>
            <a:endParaRPr lang="it-IT" sz="3600" dirty="0">
              <a:solidFill>
                <a:schemeClr val="tx2"/>
              </a:solidFill>
            </a:endParaRPr>
          </a:p>
        </p:txBody>
      </p:sp>
      <p:sp>
        <p:nvSpPr>
          <p:cNvPr id="4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47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4657852"/>
            <a:ext cx="5187820" cy="1215996"/>
            <a:chOff x="186612" y="4619426"/>
            <a:chExt cx="5187820" cy="1215996"/>
          </a:xfrm>
        </p:grpSpPr>
        <p:sp>
          <p:nvSpPr>
            <p:cNvPr id="7" name="Rectangle 6"/>
            <p:cNvSpPr/>
            <p:nvPr/>
          </p:nvSpPr>
          <p:spPr>
            <a:xfrm>
              <a:off x="186612" y="4619426"/>
              <a:ext cx="5187820" cy="1215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43" t="61502" r="-758" b="-628"/>
            <a:stretch/>
          </p:blipFill>
          <p:spPr>
            <a:xfrm>
              <a:off x="265922" y="4682054"/>
              <a:ext cx="5029200" cy="1080329"/>
            </a:xfrm>
            <a:prstGeom prst="rect">
              <a:avLst/>
            </a:prstGeom>
            <a:solidFill>
              <a:schemeClr val="bg1"/>
            </a:solidFill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233"/>
            <a:ext cx="9144000" cy="29370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74432" y="4657852"/>
            <a:ext cx="38477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/>
              <a:t>Agreement with Lattice is restored</a:t>
            </a:r>
            <a:br>
              <a:rPr lang="it-IT" sz="2000" dirty="0"/>
            </a:br>
            <a:endParaRPr lang="it-IT" sz="2000" dirty="0"/>
          </a:p>
          <a:p>
            <a:r>
              <a:rPr lang="it-IT" sz="2000" dirty="0"/>
              <a:t>That’s the </a:t>
            </a:r>
            <a:r>
              <a:rPr lang="it-IT" sz="2000" dirty="0">
                <a:solidFill>
                  <a:srgbClr val="FF0000"/>
                </a:solidFill>
              </a:rPr>
              <a:t>most rigorous</a:t>
            </a:r>
            <a:r>
              <a:rPr lang="it-IT" sz="2000" dirty="0"/>
              <a:t> extraction</a:t>
            </a:r>
            <a:br>
              <a:rPr lang="it-IT" sz="2000" dirty="0"/>
            </a:br>
            <a:r>
              <a:rPr lang="it-IT" sz="2000" dirty="0"/>
              <a:t>of an exotic meson available so far!</a:t>
            </a:r>
          </a:p>
        </p:txBody>
      </p:sp>
    </p:spTree>
    <p:extLst>
      <p:ext uri="{BB962C8B-B14F-4D97-AF65-F5344CB8AC3E}">
        <p14:creationId xmlns:p14="http://schemas.microsoft.com/office/powerpoint/2010/main" val="7811992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48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Glueballs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chemeClr val="bg1">
                    <a:lumMod val="50000"/>
                  </a:schemeClr>
                </a:solidFill>
              </a:rPr>
              <a:t>A. Pilloni –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46" y="2024743"/>
            <a:ext cx="3563179" cy="408680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8" t="27101" r="16163" b="21053"/>
          <a:stretch/>
        </p:blipFill>
        <p:spPr>
          <a:xfrm>
            <a:off x="4842588" y="2024743"/>
            <a:ext cx="3844212" cy="413992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4" name="TextBox 43"/>
          <p:cNvSpPr txBox="1"/>
          <p:nvPr/>
        </p:nvSpPr>
        <p:spPr>
          <a:xfrm>
            <a:off x="1567235" y="1157301"/>
            <a:ext cx="6009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The </a:t>
            </a:r>
            <a:r>
              <a:rPr lang="it-IT" sz="2200" dirty="0">
                <a:solidFill>
                  <a:srgbClr val="FF0000"/>
                </a:solidFill>
              </a:rPr>
              <a:t>clearest</a:t>
            </a:r>
            <a:r>
              <a:rPr lang="it-IT" sz="2200" dirty="0"/>
              <a:t> sign of confinement in pure Yang-Mills</a:t>
            </a:r>
            <a:br>
              <a:rPr lang="it-IT" sz="2200" dirty="0"/>
            </a:br>
            <a:r>
              <a:rPr lang="it-IT" sz="2200" dirty="0"/>
              <a:t>The </a:t>
            </a:r>
            <a:r>
              <a:rPr lang="it-IT" sz="2200" dirty="0">
                <a:solidFill>
                  <a:srgbClr val="FF0000"/>
                </a:solidFill>
              </a:rPr>
              <a:t>worst</a:t>
            </a:r>
            <a:r>
              <a:rPr lang="it-IT" sz="2200" dirty="0"/>
              <a:t> state to search in real life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1094" y="4861249"/>
            <a:ext cx="2584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Morningstar and Peardon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PRD60, 034509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526113" y="5465219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Gregory </a:t>
            </a:r>
            <a:r>
              <a:rPr lang="it-IT" i="1" dirty="0">
                <a:solidFill>
                  <a:srgbClr val="C00000"/>
                </a:solidFill>
              </a:rPr>
              <a:t>et al.</a:t>
            </a:r>
            <a:br>
              <a:rPr lang="it-IT" dirty="0">
                <a:solidFill>
                  <a:srgbClr val="C00000"/>
                </a:solidFill>
              </a:rPr>
            </a:br>
            <a:r>
              <a:rPr lang="it-IT" dirty="0">
                <a:solidFill>
                  <a:srgbClr val="C00000"/>
                </a:solidFill>
              </a:rPr>
              <a:t>JHEP1210, 170</a:t>
            </a:r>
          </a:p>
        </p:txBody>
      </p:sp>
    </p:spTree>
    <p:extLst>
      <p:ext uri="{BB962C8B-B14F-4D97-AF65-F5344CB8AC3E}">
        <p14:creationId xmlns:p14="http://schemas.microsoft.com/office/powerpoint/2010/main" val="29910211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2637343"/>
            <a:ext cx="9144000" cy="4220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49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olo 1"/>
              <p:cNvSpPr txBox="1">
                <a:spLocks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</p:spPr>
            <p:txBody>
              <a:bodyPr vert="horz" lIns="91440" tIns="45720" rIns="91440" bIns="45720" rtlCol="0" anchor="b" anchorCtr="0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5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36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it-IT" sz="3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sz="3600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it-IT" sz="3600" b="0" i="1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it-IT" sz="36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it-IT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it-IT" sz="3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it-IT" sz="360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it-IT" sz="3600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it-IT" sz="36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it-IT" sz="3600" dirty="0"/>
                  <a:t> </a:t>
                </a:r>
              </a:p>
            </p:txBody>
          </p:sp>
        </mc:Choice>
        <mc:Fallback xmlns="">
          <p:sp>
            <p:nvSpPr>
              <p:cNvPr id="8" name="Titol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-27384"/>
                <a:ext cx="8229600" cy="107686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0" y="6360668"/>
                <a:ext cx="6650183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solidFill>
                      <a:schemeClr val="bg1">
                        <a:lumMod val="50000"/>
                      </a:schemeClr>
                    </a:solidFill>
                  </a:rPr>
                  <a:t>A. Pilloni – Amplitude analysis of </a:t>
                </a:r>
                <a14:m>
                  <m:oMath xmlns:m="http://schemas.openxmlformats.org/officeDocument/2006/math"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𝛾</m:t>
                    </m:r>
                    <m:r>
                      <a:rPr lang="it-IT" sz="16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it-IT" sz="16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it-IT" sz="16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360668"/>
                <a:ext cx="6650183" cy="338554"/>
              </a:xfrm>
              <a:prstGeom prst="rect">
                <a:avLst/>
              </a:prstGeom>
              <a:blipFill rotWithShape="0">
                <a:blip r:embed="rId4"/>
                <a:stretch>
                  <a:fillRect l="-458" t="-5357" b="-2142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Group 36"/>
          <p:cNvGrpSpPr/>
          <p:nvPr/>
        </p:nvGrpSpPr>
        <p:grpSpPr>
          <a:xfrm>
            <a:off x="4753518" y="2670910"/>
            <a:ext cx="4390482" cy="4028311"/>
            <a:chOff x="1714499" y="1866900"/>
            <a:chExt cx="5715001" cy="4712648"/>
          </a:xfrm>
        </p:grpSpPr>
        <p:sp>
          <p:nvSpPr>
            <p:cNvPr id="36" name="Rectangle 35"/>
            <p:cNvSpPr/>
            <p:nvPr/>
          </p:nvSpPr>
          <p:spPr>
            <a:xfrm>
              <a:off x="1714499" y="1866900"/>
              <a:ext cx="5715001" cy="47126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9" t="2592" r="4157" b="51250"/>
            <a:stretch/>
          </p:blipFill>
          <p:spPr>
            <a:xfrm>
              <a:off x="1714500" y="1866900"/>
              <a:ext cx="5715000" cy="316559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3" t="2216" r="2612" b="67326"/>
            <a:stretch/>
          </p:blipFill>
          <p:spPr>
            <a:xfrm>
              <a:off x="1933575" y="5015099"/>
              <a:ext cx="5495925" cy="1564449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54833" y="2703552"/>
            <a:ext cx="4741101" cy="3995670"/>
            <a:chOff x="161608" y="1098852"/>
            <a:chExt cx="6061910" cy="5011313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" b="51319"/>
            <a:stretch/>
          </p:blipFill>
          <p:spPr>
            <a:xfrm>
              <a:off x="161608" y="1098852"/>
              <a:ext cx="5937569" cy="3338550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40" r="8289" b="68489"/>
            <a:stretch/>
          </p:blipFill>
          <p:spPr>
            <a:xfrm>
              <a:off x="161608" y="4448502"/>
              <a:ext cx="6061910" cy="1661663"/>
            </a:xfrm>
            <a:prstGeom prst="rect">
              <a:avLst/>
            </a:prstGeom>
          </p:spPr>
        </p:pic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509" y="2808563"/>
            <a:ext cx="510582" cy="2393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E8EF1688-2244-5211-0BCA-754D71BE476F}"/>
                  </a:ext>
                </a:extLst>
              </p:cNvPr>
              <p:cNvSpPr txBox="1"/>
              <p:nvPr/>
            </p:nvSpPr>
            <p:spPr>
              <a:xfrm>
                <a:off x="310393" y="1400961"/>
                <a:ext cx="863409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/>
                  <a:t>We </a:t>
                </a:r>
                <a:r>
                  <a:rPr lang="it-IT" dirty="0" err="1"/>
                  <a:t>consider</a:t>
                </a:r>
                <a:r>
                  <a:rPr lang="it-IT" dirty="0"/>
                  <a:t> the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it-IT" dirty="0"/>
                  <a:t> and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wave</a:t>
                </a:r>
                <a:r>
                  <a:rPr lang="it-IT" dirty="0"/>
                  <a:t> by BESIII to use the information </a:t>
                </a:r>
                <a:r>
                  <a:rPr lang="it-IT" dirty="0" err="1"/>
                  <a:t>about</a:t>
                </a:r>
                <a:r>
                  <a:rPr lang="it-IT" dirty="0"/>
                  <a:t> </a:t>
                </a:r>
                <a:r>
                  <a:rPr lang="it-IT" dirty="0" err="1"/>
                  <a:t>their</a:t>
                </a:r>
                <a:r>
                  <a:rPr lang="it-IT" dirty="0"/>
                  <a:t> relative </a:t>
                </a:r>
                <a:r>
                  <a:rPr lang="it-IT" dirty="0" err="1"/>
                  <a:t>phase</a:t>
                </a:r>
                <a:r>
                  <a:rPr lang="it-IT" dirty="0"/>
                  <a:t>.</a:t>
                </a:r>
              </a:p>
              <a:p>
                <a:endParaRPr lang="it-IT" dirty="0"/>
              </a:p>
              <a:p>
                <a:r>
                  <a:rPr lang="it-IT" dirty="0"/>
                  <a:t>The D-</a:t>
                </a:r>
                <a:r>
                  <a:rPr lang="it-IT" dirty="0" err="1"/>
                  <a:t>wave</a:t>
                </a:r>
                <a:r>
                  <a:rPr lang="it-IT" dirty="0"/>
                  <a:t> </a:t>
                </a:r>
                <a:r>
                  <a:rPr lang="it-IT" dirty="0" err="1"/>
                  <a:t>is</a:t>
                </a:r>
                <a:r>
                  <a:rPr lang="it-IT" dirty="0"/>
                  <a:t> </a:t>
                </a:r>
                <a:r>
                  <a:rPr lang="it-IT" dirty="0" err="1"/>
                  <a:t>populated</a:t>
                </a:r>
                <a:r>
                  <a:rPr lang="it-IT" dirty="0"/>
                  <a:t> by </a:t>
                </a:r>
                <a:r>
                  <a:rPr lang="it-IT" dirty="0" err="1"/>
                  <a:t>two</a:t>
                </a:r>
                <a:r>
                  <a:rPr lang="it-IT" dirty="0"/>
                  <a:t> </a:t>
                </a:r>
                <a:r>
                  <a:rPr lang="it-IT" dirty="0" err="1"/>
                  <a:t>almost</a:t>
                </a:r>
                <a:r>
                  <a:rPr lang="it-IT" dirty="0"/>
                  <a:t> </a:t>
                </a:r>
                <a:r>
                  <a:rPr lang="it-IT" dirty="0" err="1"/>
                  <a:t>elastic</a:t>
                </a:r>
                <a:r>
                  <a:rPr lang="it-IT" dirty="0"/>
                  <a:t> </a:t>
                </a:r>
                <a:r>
                  <a:rPr lang="it-IT" dirty="0" err="1"/>
                  <a:t>resonances</a:t>
                </a:r>
                <a:r>
                  <a:rPr lang="it-IT" dirty="0"/>
                  <a:t>: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i="1" dirty="0" smtClean="0">
                        <a:latin typeface="Cambria Math" panose="02040503050406030204" pitchFamily="18" charset="0"/>
                      </a:rPr>
                      <m:t>(1270)</m:t>
                    </m:r>
                  </m:oMath>
                </a14:m>
                <a:r>
                  <a:rPr lang="it-IT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b="0" i="1" dirty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it-IT" i="1" dirty="0" smtClean="0">
                        <a:latin typeface="Cambria Math" panose="02040503050406030204" pitchFamily="18" charset="0"/>
                      </a:rPr>
                      <m:t>(1525)</m:t>
                    </m:r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26" name="CasellaDiTesto 25">
                <a:extLst>
                  <a:ext uri="{FF2B5EF4-FFF2-40B4-BE49-F238E27FC236}">
                    <a16:creationId xmlns:a16="http://schemas.microsoft.com/office/drawing/2014/main" id="{E8EF1688-2244-5211-0BCA-754D71BE4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93" y="1400961"/>
                <a:ext cx="8634095" cy="923330"/>
              </a:xfrm>
              <a:prstGeom prst="rect">
                <a:avLst/>
              </a:prstGeom>
              <a:blipFill>
                <a:blip r:embed="rId10"/>
                <a:stretch>
                  <a:fillRect l="-636" t="-3974" b="-993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asellaDiTesto 41">
                <a:extLst>
                  <a:ext uri="{FF2B5EF4-FFF2-40B4-BE49-F238E27FC236}">
                    <a16:creationId xmlns:a16="http://schemas.microsoft.com/office/drawing/2014/main" id="{58E5DFB4-6B3F-D2BF-7820-99FD41050B12}"/>
                  </a:ext>
                </a:extLst>
              </p:cNvPr>
              <p:cNvSpPr txBox="1"/>
              <p:nvPr/>
            </p:nvSpPr>
            <p:spPr>
              <a:xfrm>
                <a:off x="2176943" y="4129674"/>
                <a:ext cx="112831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i="1" dirty="0" smtClean="0">
                        <a:latin typeface="Cambria Math" panose="02040503050406030204" pitchFamily="18" charset="0"/>
                      </a:rPr>
                      <m:t>(1270)</m:t>
                    </m:r>
                  </m:oMath>
                </a14:m>
                <a:r>
                  <a:rPr lang="it-IT" dirty="0"/>
                  <a:t> </a:t>
                </a:r>
              </a:p>
            </p:txBody>
          </p:sp>
        </mc:Choice>
        <mc:Fallback xmlns="">
          <p:sp>
            <p:nvSpPr>
              <p:cNvPr id="42" name="CasellaDiTesto 41">
                <a:extLst>
                  <a:ext uri="{FF2B5EF4-FFF2-40B4-BE49-F238E27FC236}">
                    <a16:creationId xmlns:a16="http://schemas.microsoft.com/office/drawing/2014/main" id="{58E5DFB4-6B3F-D2BF-7820-99FD41050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943" y="4129674"/>
                <a:ext cx="1128319" cy="369332"/>
              </a:xfrm>
              <a:prstGeom prst="rect">
                <a:avLst/>
              </a:prstGeom>
              <a:blipFill>
                <a:blip r:embed="rId11"/>
                <a:stretch>
                  <a:fillRect l="-1622" b="-1311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23083DD4-4854-4952-2016-55F1C0ABF46C}"/>
                  </a:ext>
                </a:extLst>
              </p:cNvPr>
              <p:cNvSpPr txBox="1"/>
              <p:nvPr/>
            </p:nvSpPr>
            <p:spPr>
              <a:xfrm>
                <a:off x="6384599" y="4193433"/>
                <a:ext cx="112831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it-IT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b="0" i="1" dirty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it-IT" i="1" dirty="0" smtClean="0">
                        <a:latin typeface="Cambria Math" panose="02040503050406030204" pitchFamily="18" charset="0"/>
                      </a:rPr>
                      <m:t>(1525)</m:t>
                    </m:r>
                  </m:oMath>
                </a14:m>
                <a:r>
                  <a:rPr lang="it-IT" dirty="0"/>
                  <a:t> </a:t>
                </a:r>
              </a:p>
            </p:txBody>
          </p:sp>
        </mc:Choice>
        <mc:Fallback xmlns=""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23083DD4-4854-4952-2016-55F1C0ABF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599" y="4193433"/>
                <a:ext cx="1128319" cy="369332"/>
              </a:xfrm>
              <a:prstGeom prst="rect">
                <a:avLst/>
              </a:prstGeom>
              <a:blipFill>
                <a:blip r:embed="rId12"/>
                <a:stretch>
                  <a:fillRect l="-1622" r="-2703" b="-1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4142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5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>
                <a:solidFill>
                  <a:schemeClr val="tx2"/>
                </a:solidFill>
              </a:rPr>
              <a:t>Joint </a:t>
            </a:r>
            <a:r>
              <a:rPr lang="it-IT" sz="3600" dirty="0" err="1">
                <a:solidFill>
                  <a:schemeClr val="tx2"/>
                </a:solidFill>
              </a:rPr>
              <a:t>Physics</a:t>
            </a:r>
            <a:r>
              <a:rPr lang="it-IT" sz="3600" dirty="0">
                <a:solidFill>
                  <a:schemeClr val="tx2"/>
                </a:solidFill>
              </a:rPr>
              <a:t> Analysis Center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8800857-072B-7AD3-638F-0A2C113AF879}"/>
              </a:ext>
            </a:extLst>
          </p:cNvPr>
          <p:cNvSpPr txBox="1"/>
          <p:nvPr/>
        </p:nvSpPr>
        <p:spPr>
          <a:xfrm>
            <a:off x="3933051" y="1500843"/>
            <a:ext cx="511428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Funded in 2013 as theory support</a:t>
            </a:r>
            <a:br>
              <a:rPr lang="en-US" b="0" i="0" dirty="0">
                <a:effectLst/>
                <a:latin typeface="Arial" panose="020B0604020202020204" pitchFamily="34" charset="0"/>
              </a:rPr>
            </a:br>
            <a:r>
              <a:rPr lang="en-US" b="0" i="0" dirty="0">
                <a:effectLst/>
                <a:latin typeface="Arial" panose="020B0604020202020204" pitchFamily="34" charset="0"/>
              </a:rPr>
              <a:t>originally for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JLab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exps</a:t>
            </a:r>
            <a:r>
              <a:rPr lang="en-US" b="0" i="0" dirty="0">
                <a:effectLst/>
                <a:latin typeface="Arial" panose="020B0604020202020204" pitchFamily="34" charset="0"/>
              </a:rPr>
              <a:t>, but grew up much larger </a:t>
            </a:r>
            <a:br>
              <a:rPr lang="en-US" b="0" i="0" dirty="0">
                <a:effectLst/>
                <a:latin typeface="Arial" panose="020B0604020202020204" pitchFamily="34" charset="0"/>
              </a:rPr>
            </a:br>
            <a:endParaRPr lang="en-US" b="0" i="0" dirty="0"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effectLst/>
                <a:latin typeface="Arial" panose="020B0604020202020204" pitchFamily="34" charset="0"/>
              </a:rPr>
              <a:t>Creates bridges between </a:t>
            </a:r>
            <a:br>
              <a:rPr lang="en-US" b="0" i="0" dirty="0">
                <a:effectLst/>
                <a:latin typeface="Arial" panose="020B0604020202020204" pitchFamily="34" charset="0"/>
              </a:rPr>
            </a:br>
            <a:r>
              <a:rPr lang="en-US" b="0" i="0" dirty="0">
                <a:effectLst/>
                <a:latin typeface="Arial" panose="020B0604020202020204" pitchFamily="34" charset="0"/>
              </a:rPr>
              <a:t>theorists and experimentalists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40+ researchers affiliated during a decade</a:t>
            </a:r>
            <a:endParaRPr lang="en-US" b="0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42C86E7-64B4-8B4F-D5DE-02999161D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571" y="577137"/>
            <a:ext cx="1544127" cy="833683"/>
          </a:xfrm>
          <a:prstGeom prst="rect">
            <a:avLst/>
          </a:prstGeom>
        </p:spPr>
      </p:pic>
      <p:pic>
        <p:nvPicPr>
          <p:cNvPr id="11" name="Imagen 3" descr="Mapa&#10;&#10;Descripción generada automáticamente">
            <a:extLst>
              <a:ext uri="{FF2B5EF4-FFF2-40B4-BE49-F238E27FC236}">
                <a16:creationId xmlns:a16="http://schemas.microsoft.com/office/drawing/2014/main" id="{71B813AA-0FA7-7312-9262-6A99313F65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9554"/>
          <a:stretch/>
        </p:blipFill>
        <p:spPr>
          <a:xfrm>
            <a:off x="3903346" y="3460266"/>
            <a:ext cx="5210445" cy="2709774"/>
          </a:xfrm>
          <a:prstGeom prst="rect">
            <a:avLst/>
          </a:prstGeom>
        </p:spPr>
      </p:pic>
      <p:pic>
        <p:nvPicPr>
          <p:cNvPr id="12" name="Imagen 4" descr="Diagrama&#10;&#10;Descripción generada automáticamente">
            <a:extLst>
              <a:ext uri="{FF2B5EF4-FFF2-40B4-BE49-F238E27FC236}">
                <a16:creationId xmlns:a16="http://schemas.microsoft.com/office/drawing/2014/main" id="{E8FD6EA6-D084-E6EC-9EFF-F49DEEF1E0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6799" y="5730044"/>
            <a:ext cx="311801" cy="309306"/>
          </a:xfrm>
          <a:prstGeom prst="rect">
            <a:avLst/>
          </a:prstGeom>
        </p:spPr>
      </p:pic>
      <p:pic>
        <p:nvPicPr>
          <p:cNvPr id="13" name="Imagen 5" descr="Logotipo&#10;&#10;Descripción generada automáticamente">
            <a:extLst>
              <a:ext uri="{FF2B5EF4-FFF2-40B4-BE49-F238E27FC236}">
                <a16:creationId xmlns:a16="http://schemas.microsoft.com/office/drawing/2014/main" id="{062F3537-1AF1-A775-7A7F-D59AC86B65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0325" y="4651224"/>
            <a:ext cx="385387" cy="314091"/>
          </a:xfrm>
          <a:prstGeom prst="rect">
            <a:avLst/>
          </a:prstGeom>
        </p:spPr>
      </p:pic>
      <p:pic>
        <p:nvPicPr>
          <p:cNvPr id="14" name="Imagen 6" descr="Logotipo&#10;&#10;Descripción generada automáticamente">
            <a:extLst>
              <a:ext uri="{FF2B5EF4-FFF2-40B4-BE49-F238E27FC236}">
                <a16:creationId xmlns:a16="http://schemas.microsoft.com/office/drawing/2014/main" id="{C0B7AF77-CA71-595A-4F31-9952C6718C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0414" y="5724743"/>
            <a:ext cx="528784" cy="317253"/>
          </a:xfrm>
          <a:prstGeom prst="rect">
            <a:avLst/>
          </a:prstGeom>
        </p:spPr>
      </p:pic>
      <p:pic>
        <p:nvPicPr>
          <p:cNvPr id="15" name="Imagen 9" descr="Dibujo con letras blancas&#10;&#10;Descripción generada automáticamente">
            <a:extLst>
              <a:ext uri="{FF2B5EF4-FFF2-40B4-BE49-F238E27FC236}">
                <a16:creationId xmlns:a16="http://schemas.microsoft.com/office/drawing/2014/main" id="{4539E1AD-B996-6640-3CF9-2F85A1C4DD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00325" y="3751777"/>
            <a:ext cx="589707" cy="276029"/>
          </a:xfrm>
          <a:prstGeom prst="rect">
            <a:avLst/>
          </a:prstGeom>
        </p:spPr>
      </p:pic>
      <p:sp>
        <p:nvSpPr>
          <p:cNvPr id="16" name="Elipse 11">
            <a:extLst>
              <a:ext uri="{FF2B5EF4-FFF2-40B4-BE49-F238E27FC236}">
                <a16:creationId xmlns:a16="http://schemas.microsoft.com/office/drawing/2014/main" id="{D658EA40-3821-62CE-03CC-0F8589B14708}"/>
              </a:ext>
            </a:extLst>
          </p:cNvPr>
          <p:cNvSpPr>
            <a:spLocks noChangeAspect="1"/>
          </p:cNvSpPr>
          <p:nvPr/>
        </p:nvSpPr>
        <p:spPr>
          <a:xfrm>
            <a:off x="7649157" y="4170784"/>
            <a:ext cx="74267" cy="7426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2">
            <a:extLst>
              <a:ext uri="{FF2B5EF4-FFF2-40B4-BE49-F238E27FC236}">
                <a16:creationId xmlns:a16="http://schemas.microsoft.com/office/drawing/2014/main" id="{9D615386-7F71-D0A4-7F5A-F053A69F16DF}"/>
              </a:ext>
            </a:extLst>
          </p:cNvPr>
          <p:cNvSpPr>
            <a:spLocks noChangeAspect="1"/>
          </p:cNvSpPr>
          <p:nvPr/>
        </p:nvSpPr>
        <p:spPr>
          <a:xfrm>
            <a:off x="4845533" y="4213825"/>
            <a:ext cx="74267" cy="7426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/>
              </a:solidFill>
            </a:endParaRPr>
          </a:p>
        </p:txBody>
      </p:sp>
      <p:cxnSp>
        <p:nvCxnSpPr>
          <p:cNvPr id="18" name="Conector recto de flecha 13">
            <a:extLst>
              <a:ext uri="{FF2B5EF4-FFF2-40B4-BE49-F238E27FC236}">
                <a16:creationId xmlns:a16="http://schemas.microsoft.com/office/drawing/2014/main" id="{D871FBC3-54C6-3E92-4667-09719AC00C74}"/>
              </a:ext>
            </a:extLst>
          </p:cNvPr>
          <p:cNvCxnSpPr>
            <a:cxnSpLocks/>
          </p:cNvCxnSpPr>
          <p:nvPr/>
        </p:nvCxnSpPr>
        <p:spPr>
          <a:xfrm flipV="1">
            <a:off x="4411529" y="4300643"/>
            <a:ext cx="447574" cy="860933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ector recto de flecha 14">
            <a:extLst>
              <a:ext uri="{FF2B5EF4-FFF2-40B4-BE49-F238E27FC236}">
                <a16:creationId xmlns:a16="http://schemas.microsoft.com/office/drawing/2014/main" id="{BCDF4AB3-ED20-878A-B78E-8642AD808ACC}"/>
              </a:ext>
            </a:extLst>
          </p:cNvPr>
          <p:cNvCxnSpPr>
            <a:cxnSpLocks/>
          </p:cNvCxnSpPr>
          <p:nvPr/>
        </p:nvCxnSpPr>
        <p:spPr>
          <a:xfrm flipV="1">
            <a:off x="5621531" y="4098481"/>
            <a:ext cx="519116" cy="1063095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Conector recto de flecha 15">
            <a:extLst>
              <a:ext uri="{FF2B5EF4-FFF2-40B4-BE49-F238E27FC236}">
                <a16:creationId xmlns:a16="http://schemas.microsoft.com/office/drawing/2014/main" id="{FA3CD970-74DE-67A1-5F0F-6DF80FC006BC}"/>
              </a:ext>
            </a:extLst>
          </p:cNvPr>
          <p:cNvCxnSpPr>
            <a:cxnSpLocks/>
          </p:cNvCxnSpPr>
          <p:nvPr/>
        </p:nvCxnSpPr>
        <p:spPr>
          <a:xfrm flipH="1">
            <a:off x="7723424" y="3911538"/>
            <a:ext cx="628289" cy="28099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Conector recto de flecha 16">
            <a:extLst>
              <a:ext uri="{FF2B5EF4-FFF2-40B4-BE49-F238E27FC236}">
                <a16:creationId xmlns:a16="http://schemas.microsoft.com/office/drawing/2014/main" id="{6B65332A-1923-6497-0ED2-CF5023E9392A}"/>
              </a:ext>
            </a:extLst>
          </p:cNvPr>
          <p:cNvCxnSpPr>
            <a:cxnSpLocks/>
          </p:cNvCxnSpPr>
          <p:nvPr/>
        </p:nvCxnSpPr>
        <p:spPr>
          <a:xfrm flipH="1" flipV="1">
            <a:off x="8153144" y="4293860"/>
            <a:ext cx="338702" cy="312831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2" name="Imagen 17" descr="Logotipo&#10;&#10;Descripción generada automáticamente">
            <a:extLst>
              <a:ext uri="{FF2B5EF4-FFF2-40B4-BE49-F238E27FC236}">
                <a16:creationId xmlns:a16="http://schemas.microsoft.com/office/drawing/2014/main" id="{81593B99-1E73-A880-87A7-D27BB8C1AB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5650" y="5842580"/>
            <a:ext cx="560715" cy="195129"/>
          </a:xfrm>
          <a:prstGeom prst="rect">
            <a:avLst/>
          </a:prstGeom>
        </p:spPr>
      </p:pic>
      <p:pic>
        <p:nvPicPr>
          <p:cNvPr id="23" name="Imagen 18" descr="Logotipo&#10;&#10;Descripción generada automáticamente">
            <a:extLst>
              <a:ext uri="{FF2B5EF4-FFF2-40B4-BE49-F238E27FC236}">
                <a16:creationId xmlns:a16="http://schemas.microsoft.com/office/drawing/2014/main" id="{43D99A7A-7977-7058-4BE5-669835FA17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62812" y="5493755"/>
            <a:ext cx="506390" cy="271083"/>
          </a:xfrm>
          <a:prstGeom prst="rect">
            <a:avLst/>
          </a:prstGeom>
        </p:spPr>
      </p:pic>
      <p:sp>
        <p:nvSpPr>
          <p:cNvPr id="24" name="Elipse 19">
            <a:extLst>
              <a:ext uri="{FF2B5EF4-FFF2-40B4-BE49-F238E27FC236}">
                <a16:creationId xmlns:a16="http://schemas.microsoft.com/office/drawing/2014/main" id="{46A66BBC-E614-4406-F3DE-C62644CAD45A}"/>
              </a:ext>
            </a:extLst>
          </p:cNvPr>
          <p:cNvSpPr>
            <a:spLocks noChangeAspect="1"/>
          </p:cNvSpPr>
          <p:nvPr/>
        </p:nvSpPr>
        <p:spPr>
          <a:xfrm>
            <a:off x="4938348" y="4145325"/>
            <a:ext cx="74267" cy="7426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2"/>
              </a:solidFill>
            </a:endParaRPr>
          </a:p>
        </p:txBody>
      </p:sp>
      <p:cxnSp>
        <p:nvCxnSpPr>
          <p:cNvPr id="26" name="Conector recto de flecha 21">
            <a:extLst>
              <a:ext uri="{FF2B5EF4-FFF2-40B4-BE49-F238E27FC236}">
                <a16:creationId xmlns:a16="http://schemas.microsoft.com/office/drawing/2014/main" id="{A3D3158E-588D-BEF0-684C-C1572069129B}"/>
              </a:ext>
            </a:extLst>
          </p:cNvPr>
          <p:cNvCxnSpPr>
            <a:cxnSpLocks/>
          </p:cNvCxnSpPr>
          <p:nvPr/>
        </p:nvCxnSpPr>
        <p:spPr>
          <a:xfrm flipH="1" flipV="1">
            <a:off x="5017319" y="4202321"/>
            <a:ext cx="233388" cy="188177"/>
          </a:xfrm>
          <a:prstGeom prst="straightConnector1">
            <a:avLst/>
          </a:prstGeom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Elipse 37">
            <a:extLst>
              <a:ext uri="{FF2B5EF4-FFF2-40B4-BE49-F238E27FC236}">
                <a16:creationId xmlns:a16="http://schemas.microsoft.com/office/drawing/2014/main" id="{F6E6C409-6546-02B9-6E15-085EA04BA901}"/>
              </a:ext>
            </a:extLst>
          </p:cNvPr>
          <p:cNvSpPr>
            <a:spLocks noChangeAspect="1"/>
          </p:cNvSpPr>
          <p:nvPr/>
        </p:nvSpPr>
        <p:spPr>
          <a:xfrm>
            <a:off x="6118586" y="4026566"/>
            <a:ext cx="74267" cy="7426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Elipse 39">
            <a:extLst>
              <a:ext uri="{FF2B5EF4-FFF2-40B4-BE49-F238E27FC236}">
                <a16:creationId xmlns:a16="http://schemas.microsoft.com/office/drawing/2014/main" id="{CE71157E-2FA4-073E-7DFE-ABFAB9603AF2}"/>
              </a:ext>
            </a:extLst>
          </p:cNvPr>
          <p:cNvSpPr>
            <a:spLocks noChangeAspect="1"/>
          </p:cNvSpPr>
          <p:nvPr/>
        </p:nvSpPr>
        <p:spPr>
          <a:xfrm>
            <a:off x="8070502" y="4231855"/>
            <a:ext cx="74267" cy="7426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9" name="Imagen 42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B1DBB354-FF5A-30E1-1542-97A4704467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83275" y="5226290"/>
            <a:ext cx="665465" cy="207958"/>
          </a:xfrm>
          <a:prstGeom prst="rect">
            <a:avLst/>
          </a:prstGeom>
        </p:spPr>
      </p:pic>
      <p:pic>
        <p:nvPicPr>
          <p:cNvPr id="30" name="Imagen 43" descr="Icono&#10;&#10;Descripción generada automáticamente">
            <a:extLst>
              <a:ext uri="{FF2B5EF4-FFF2-40B4-BE49-F238E27FC236}">
                <a16:creationId xmlns:a16="http://schemas.microsoft.com/office/drawing/2014/main" id="{35493652-2988-EFAE-28F7-44EEFD95BB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36538" y="5212494"/>
            <a:ext cx="403877" cy="443509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B5160F5-DE27-F496-15E5-592B21038BE1}"/>
              </a:ext>
            </a:extLst>
          </p:cNvPr>
          <p:cNvSpPr txBox="1"/>
          <p:nvPr/>
        </p:nvSpPr>
        <p:spPr>
          <a:xfrm>
            <a:off x="8130064" y="5664236"/>
            <a:ext cx="1397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FF0000"/>
                </a:solidFill>
              </a:rPr>
              <a:t>Running</a:t>
            </a:r>
          </a:p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it-IT" sz="1200" dirty="0" err="1">
                <a:solidFill>
                  <a:srgbClr val="33CC33"/>
                </a:solidFill>
              </a:rPr>
              <a:t>Planned</a:t>
            </a:r>
            <a:endParaRPr lang="it-IT" sz="1200" dirty="0">
              <a:solidFill>
                <a:srgbClr val="33CC33"/>
              </a:solidFill>
            </a:endParaRPr>
          </a:p>
        </p:txBody>
      </p:sp>
      <p:sp>
        <p:nvSpPr>
          <p:cNvPr id="32" name="Elipse 22">
            <a:extLst>
              <a:ext uri="{FF2B5EF4-FFF2-40B4-BE49-F238E27FC236}">
                <a16:creationId xmlns:a16="http://schemas.microsoft.com/office/drawing/2014/main" id="{29720259-EB62-7DC7-2569-AB826BD8B312}"/>
              </a:ext>
            </a:extLst>
          </p:cNvPr>
          <p:cNvSpPr>
            <a:spLocks noChangeAspect="1"/>
          </p:cNvSpPr>
          <p:nvPr/>
        </p:nvSpPr>
        <p:spPr>
          <a:xfrm>
            <a:off x="6168097" y="3950893"/>
            <a:ext cx="74267" cy="7426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3" name="Conector recto de flecha 23">
            <a:extLst>
              <a:ext uri="{FF2B5EF4-FFF2-40B4-BE49-F238E27FC236}">
                <a16:creationId xmlns:a16="http://schemas.microsoft.com/office/drawing/2014/main" id="{E1BAF996-87A3-C54D-55D4-1CB8B87A07ED}"/>
              </a:ext>
            </a:extLst>
          </p:cNvPr>
          <p:cNvCxnSpPr>
            <a:cxnSpLocks/>
          </p:cNvCxnSpPr>
          <p:nvPr/>
        </p:nvCxnSpPr>
        <p:spPr>
          <a:xfrm flipH="1">
            <a:off x="6261485" y="3723096"/>
            <a:ext cx="457420" cy="236248"/>
          </a:xfrm>
          <a:prstGeom prst="straightConnector1">
            <a:avLst/>
          </a:prstGeom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4" name="Imagen 24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F98BB1D5-CEF6-C987-2EC7-01BA1544A5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6463" y="3474158"/>
            <a:ext cx="997982" cy="23624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74DCD7F-B52C-0418-3494-344F2BF13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537" y="4319467"/>
            <a:ext cx="507142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0BED961-5A1B-93EC-BD73-C1CF1646332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6" t="7548" r="16860" b="24528"/>
          <a:stretch>
            <a:fillRect/>
          </a:stretch>
        </p:blipFill>
        <p:spPr>
          <a:xfrm>
            <a:off x="110261" y="976498"/>
            <a:ext cx="3737254" cy="559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711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10"/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757A8607-F8D3-4FCF-AF8A-9CA68A1CDC70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pPr/>
              <a:t>6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360668"/>
            <a:ext cx="68896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457200" y="-27384"/>
            <a:ext cx="8229600" cy="105250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 err="1">
                <a:solidFill>
                  <a:schemeClr val="tx2"/>
                </a:solidFill>
              </a:rPr>
              <a:t>Exo</a:t>
            </a:r>
            <a:r>
              <a:rPr lang="it-IT" sz="3600" dirty="0">
                <a:solidFill>
                  <a:schemeClr val="tx2"/>
                </a:solidFill>
              </a:rPr>
              <a:t>(tic) </a:t>
            </a:r>
            <a:r>
              <a:rPr lang="it-IT" sz="3600" dirty="0" err="1">
                <a:solidFill>
                  <a:schemeClr val="tx2"/>
                </a:solidFill>
              </a:rPr>
              <a:t>Had</a:t>
            </a:r>
            <a:r>
              <a:rPr lang="it-IT" sz="3600" dirty="0">
                <a:solidFill>
                  <a:schemeClr val="tx2"/>
                </a:solidFill>
              </a:rPr>
              <a:t>(</a:t>
            </a:r>
            <a:r>
              <a:rPr lang="it-IT" sz="3600" dirty="0" err="1">
                <a:solidFill>
                  <a:schemeClr val="tx2"/>
                </a:solidFill>
              </a:rPr>
              <a:t>ron</a:t>
            </a:r>
            <a:r>
              <a:rPr lang="it-IT" sz="3600" dirty="0">
                <a:solidFill>
                  <a:schemeClr val="tx2"/>
                </a:solidFill>
              </a:rPr>
              <a:t>) TC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4C5063AC-E813-16CD-F82A-126059189F55}"/>
              </a:ext>
            </a:extLst>
          </p:cNvPr>
          <p:cNvSpPr txBox="1"/>
          <p:nvPr/>
        </p:nvSpPr>
        <p:spPr>
          <a:xfrm>
            <a:off x="4274870" y="2104535"/>
            <a:ext cx="4170390" cy="3139321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Funded in 2023 by DoE as a Topical Collaboration in Nuclear Physics</a:t>
            </a:r>
          </a:p>
          <a:p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Aims at exploring all aspects of exotics (= hybrids at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GlueX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endParaRPr lang="en-US" sz="22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Amplitude analysis</a:t>
            </a:r>
          </a:p>
          <a:p>
            <a:pPr marL="342900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Lattice QCD</a:t>
            </a:r>
          </a:p>
          <a:p>
            <a:pPr marL="342900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Phenomenology</a:t>
            </a:r>
            <a:endParaRPr lang="en-US" sz="2200" b="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" name="Immagine 50">
            <a:extLst>
              <a:ext uri="{FF2B5EF4-FFF2-40B4-BE49-F238E27FC236}">
                <a16:creationId xmlns:a16="http://schemas.microsoft.com/office/drawing/2014/main" id="{79E23648-1903-1487-7BCB-981ABE360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509" y="895165"/>
            <a:ext cx="2712291" cy="964273"/>
          </a:xfrm>
          <a:prstGeom prst="rect">
            <a:avLst/>
          </a:prstGeom>
        </p:spPr>
      </p:pic>
      <p:grpSp>
        <p:nvGrpSpPr>
          <p:cNvPr id="14" name="Gruppo 13">
            <a:extLst>
              <a:ext uri="{FF2B5EF4-FFF2-40B4-BE49-F238E27FC236}">
                <a16:creationId xmlns:a16="http://schemas.microsoft.com/office/drawing/2014/main" id="{BF32D07D-07F4-9E39-3362-065FFA205ECE}"/>
              </a:ext>
            </a:extLst>
          </p:cNvPr>
          <p:cNvGrpSpPr/>
          <p:nvPr/>
        </p:nvGrpSpPr>
        <p:grpSpPr>
          <a:xfrm>
            <a:off x="76199" y="895164"/>
            <a:ext cx="3633159" cy="5926453"/>
            <a:chOff x="76199" y="895164"/>
            <a:chExt cx="3236345" cy="5279165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D3C47385-5EB2-F5B0-8424-71AB109AF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65" t="14948" r="17595" b="17515"/>
            <a:stretch>
              <a:fillRect/>
            </a:stretch>
          </p:blipFill>
          <p:spPr>
            <a:xfrm>
              <a:off x="76199" y="895164"/>
              <a:ext cx="2782557" cy="5279165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A0ACE360-0F9B-248E-E0FA-F8661930D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33" t="82776" r="37660" b="10189"/>
            <a:stretch>
              <a:fillRect/>
            </a:stretch>
          </p:blipFill>
          <p:spPr>
            <a:xfrm>
              <a:off x="2858756" y="5624460"/>
              <a:ext cx="453788" cy="549869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7A3A341C-81F7-40BA-2C97-D32A70E72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25" t="82776" r="50968" b="10189"/>
            <a:stretch>
              <a:fillRect/>
            </a:stretch>
          </p:blipFill>
          <p:spPr>
            <a:xfrm>
              <a:off x="2858756" y="5074591"/>
              <a:ext cx="453788" cy="5498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3903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142E0-8544-F3A6-1AA9-B576999E0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8019DD67-F84B-FA45-826B-85F43D268BB1}"/>
              </a:ext>
            </a:extLst>
          </p:cNvPr>
          <p:cNvGrpSpPr/>
          <p:nvPr/>
        </p:nvGrpSpPr>
        <p:grpSpPr>
          <a:xfrm>
            <a:off x="303357" y="1461684"/>
            <a:ext cx="2750346" cy="2241352"/>
            <a:chOff x="303357" y="1461684"/>
            <a:chExt cx="2750346" cy="2241352"/>
          </a:xfrm>
        </p:grpSpPr>
        <p:pic>
          <p:nvPicPr>
            <p:cNvPr id="3" name="Image" descr="Imag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58" y="1461684"/>
              <a:ext cx="2750345" cy="22413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" name="Image" descr="Ima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6279" y="1486260"/>
              <a:ext cx="732235" cy="3214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" name="Image" descr="Imag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357" y="2130063"/>
              <a:ext cx="688671" cy="5289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54C7A10F-77B3-E20A-BD3C-B30BB463F2FD}"/>
                  </a:ext>
                </a:extLst>
              </p:cNvPr>
              <p:cNvSpPr txBox="1"/>
              <p:nvPr/>
            </p:nvSpPr>
            <p:spPr>
              <a:xfrm>
                <a:off x="1" y="1806084"/>
                <a:ext cx="6504046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it-IT" b="1" dirty="0"/>
                  <a:t>First </a:t>
                </a:r>
                <a:r>
                  <a:rPr lang="it-IT" b="1" dirty="0" err="1"/>
                  <a:t>Observation</a:t>
                </a:r>
                <a:r>
                  <a:rPr lang="it-IT" b="1" dirty="0"/>
                  <a:t> of an </a:t>
                </a:r>
                <a:r>
                  <a:rPr lang="it-IT" b="1" dirty="0" err="1"/>
                  <a:t>Exotic</a:t>
                </a:r>
                <a:r>
                  <a:rPr lang="it-IT" b="1" dirty="0"/>
                  <a:t> </a:t>
                </a:r>
                <a:r>
                  <a:rPr lang="it-IT" b="1" dirty="0" err="1"/>
                  <a:t>Reggeon</a:t>
                </a:r>
                <a:r>
                  <a:rPr lang="it-IT" b="1" dirty="0"/>
                  <a:t> </a:t>
                </a:r>
                <a:br>
                  <a:rPr lang="it-IT" b="1" dirty="0"/>
                </a:br>
                <a:r>
                  <a:rPr lang="it-IT" b="1" dirty="0">
                    <a:solidFill>
                      <a:srgbClr val="C00000"/>
                    </a:solidFill>
                  </a:rPr>
                  <a:t>Alexeev et al. (COMPASS+JPAC), arXiv:2607.17850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it-IT" b="1" dirty="0"/>
                  <a:t>High-energy  </a:t>
                </a:r>
                <a:r>
                  <a:rPr lang="it-IT" b="1" dirty="0" err="1"/>
                  <a:t>photoproduction</a:t>
                </a:r>
                <a:r>
                  <a:rPr lang="it-IT" b="1" dirty="0"/>
                  <a:t> and the nature of </a:t>
                </a:r>
                <a:r>
                  <a:rPr lang="it-IT" b="1" dirty="0" err="1"/>
                  <a:t>exotic</a:t>
                </a:r>
                <a:r>
                  <a:rPr lang="it-IT" b="1" dirty="0"/>
                  <a:t> </a:t>
                </a:r>
                <a:r>
                  <a:rPr lang="it-IT" b="1" dirty="0" err="1"/>
                  <a:t>waves</a:t>
                </a:r>
                <a:r>
                  <a:rPr lang="it-IT" b="1" dirty="0"/>
                  <a:t> </a:t>
                </a:r>
                <a:br>
                  <a:rPr lang="it-IT" b="1" dirty="0"/>
                </a:br>
                <a:r>
                  <a:rPr lang="it-IT" b="1" dirty="0">
                    <a:solidFill>
                      <a:srgbClr val="C00000"/>
                    </a:solidFill>
                  </a:rPr>
                  <a:t>G. </a:t>
                </a:r>
                <a:r>
                  <a:rPr lang="it-IT" b="1" dirty="0" err="1">
                    <a:solidFill>
                      <a:srgbClr val="C00000"/>
                    </a:solidFill>
                  </a:rPr>
                  <a:t>Montaña</a:t>
                </a:r>
                <a:r>
                  <a:rPr lang="it-IT" b="1" dirty="0">
                    <a:solidFill>
                      <a:srgbClr val="C00000"/>
                    </a:solidFill>
                  </a:rPr>
                  <a:t>, et al. </a:t>
                </a:r>
                <a:r>
                  <a:rPr lang="it-IT" b="1" dirty="0" err="1">
                    <a:solidFill>
                      <a:srgbClr val="C00000"/>
                    </a:solidFill>
                  </a:rPr>
                  <a:t>Phys</a:t>
                </a:r>
                <a:r>
                  <a:rPr lang="it-IT" b="1" dirty="0">
                    <a:solidFill>
                      <a:srgbClr val="C00000"/>
                    </a:solidFill>
                  </a:rPr>
                  <a:t>. Lett. B 872 (2026), 140101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it-IT" dirty="0" err="1"/>
                  <a:t>Towards</a:t>
                </a:r>
                <a:r>
                  <a:rPr lang="it-IT" dirty="0"/>
                  <a:t> a </a:t>
                </a:r>
                <a:r>
                  <a:rPr lang="it-IT" dirty="0" err="1"/>
                  <a:t>unified</a:t>
                </a:r>
                <a:r>
                  <a:rPr lang="it-IT" dirty="0"/>
                  <a:t> </a:t>
                </a:r>
                <a:r>
                  <a:rPr lang="it-IT" dirty="0" err="1"/>
                  <a:t>description</a:t>
                </a:r>
                <a:r>
                  <a:rPr lang="it-IT" dirty="0"/>
                  <a:t> of </a:t>
                </a:r>
                <a:r>
                  <a:rPr lang="it-IT" dirty="0" err="1"/>
                  <a:t>hadron</a:t>
                </a:r>
                <a:r>
                  <a:rPr lang="it-IT" dirty="0"/>
                  <a:t> scattering </a:t>
                </a:r>
                <a:r>
                  <a:rPr lang="it-IT" dirty="0" err="1"/>
                  <a:t>at</a:t>
                </a:r>
                <a:r>
                  <a:rPr lang="it-IT" dirty="0"/>
                  <a:t> </a:t>
                </a:r>
                <a:r>
                  <a:rPr lang="it-IT" dirty="0" err="1"/>
                  <a:t>all</a:t>
                </a:r>
                <a:r>
                  <a:rPr lang="it-IT" dirty="0"/>
                  <a:t> energies </a:t>
                </a:r>
                <a:br>
                  <a:rPr lang="it-IT" dirty="0"/>
                </a:br>
                <a:r>
                  <a:rPr lang="it-IT" dirty="0">
                    <a:solidFill>
                      <a:srgbClr val="C00000"/>
                    </a:solidFill>
                  </a:rPr>
                  <a:t>D. </a:t>
                </a:r>
                <a:r>
                  <a:rPr lang="it-IT" dirty="0" err="1">
                    <a:solidFill>
                      <a:srgbClr val="C00000"/>
                    </a:solidFill>
                  </a:rPr>
                  <a:t>Stamen</a:t>
                </a:r>
                <a:r>
                  <a:rPr lang="it-IT" dirty="0">
                    <a:solidFill>
                      <a:srgbClr val="C00000"/>
                    </a:solidFill>
                  </a:rPr>
                  <a:t> et al. </a:t>
                </a:r>
                <a:r>
                  <a:rPr lang="it-IT" dirty="0" err="1">
                    <a:solidFill>
                      <a:srgbClr val="C00000"/>
                    </a:solidFill>
                  </a:rPr>
                  <a:t>Phys</a:t>
                </a:r>
                <a:r>
                  <a:rPr lang="it-IT" dirty="0">
                    <a:solidFill>
                      <a:srgbClr val="C00000"/>
                    </a:solidFill>
                  </a:rPr>
                  <a:t>. Rev. D </a:t>
                </a:r>
                <a:r>
                  <a:rPr lang="it-IT" b="1" dirty="0">
                    <a:solidFill>
                      <a:srgbClr val="C00000"/>
                    </a:solidFill>
                  </a:rPr>
                  <a:t>110</a:t>
                </a:r>
                <a:r>
                  <a:rPr lang="it-IT" dirty="0">
                    <a:solidFill>
                      <a:srgbClr val="C00000"/>
                    </a:solidFill>
                  </a:rPr>
                  <a:t> (2024), 114023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it-IT" dirty="0" err="1"/>
                  <a:t>Revisiting</a:t>
                </a:r>
                <a:r>
                  <a:rPr lang="it-IT" dirty="0"/>
                  <a:t> gauge </a:t>
                </a:r>
                <a:r>
                  <a:rPr lang="it-IT" dirty="0" err="1"/>
                  <a:t>invariance</a:t>
                </a:r>
                <a:r>
                  <a:rPr lang="it-IT" dirty="0"/>
                  <a:t> and </a:t>
                </a:r>
                <a:r>
                  <a:rPr lang="it-IT" dirty="0" err="1"/>
                  <a:t>Reggeization</a:t>
                </a:r>
                <a:r>
                  <a:rPr lang="it-IT" dirty="0"/>
                  <a:t> of </a:t>
                </a:r>
                <a:r>
                  <a:rPr lang="it-IT" dirty="0" err="1"/>
                  <a:t>pion</a:t>
                </a:r>
                <a:r>
                  <a:rPr lang="it-IT" dirty="0"/>
                  <a:t> </a:t>
                </a:r>
                <a:r>
                  <a:rPr lang="it-IT" dirty="0" err="1"/>
                  <a:t>exchange</a:t>
                </a:r>
                <a:br>
                  <a:rPr lang="it-IT" dirty="0"/>
                </a:br>
                <a:r>
                  <a:rPr lang="it-IT" dirty="0">
                    <a:solidFill>
                      <a:srgbClr val="C00000"/>
                    </a:solidFill>
                  </a:rPr>
                  <a:t>G. </a:t>
                </a:r>
                <a:r>
                  <a:rPr lang="it-IT" dirty="0" err="1">
                    <a:solidFill>
                      <a:srgbClr val="C00000"/>
                    </a:solidFill>
                  </a:rPr>
                  <a:t>Montaña</a:t>
                </a:r>
                <a:r>
                  <a:rPr lang="it-IT" dirty="0">
                    <a:solidFill>
                      <a:srgbClr val="C00000"/>
                    </a:solidFill>
                  </a:rPr>
                  <a:t> et al. </a:t>
                </a:r>
                <a:r>
                  <a:rPr lang="it-IT" dirty="0" err="1">
                    <a:solidFill>
                      <a:srgbClr val="C00000"/>
                    </a:solidFill>
                  </a:rPr>
                  <a:t>Phys</a:t>
                </a:r>
                <a:r>
                  <a:rPr lang="it-IT" dirty="0">
                    <a:solidFill>
                      <a:srgbClr val="C00000"/>
                    </a:solidFill>
                  </a:rPr>
                  <a:t>. Rev. D </a:t>
                </a:r>
                <a:r>
                  <a:rPr lang="it-IT" b="1" dirty="0">
                    <a:solidFill>
                      <a:srgbClr val="C00000"/>
                    </a:solidFill>
                  </a:rPr>
                  <a:t>110</a:t>
                </a:r>
                <a:r>
                  <a:rPr lang="it-IT" dirty="0">
                    <a:solidFill>
                      <a:srgbClr val="C00000"/>
                    </a:solidFill>
                  </a:rPr>
                  <a:t> (2024), 114012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it-IT" dirty="0"/>
                  <a:t>Mechanisms of high energy </a:t>
                </a:r>
                <a:r>
                  <a:rPr lang="it-IT" dirty="0" err="1"/>
                  <a:t>polarized</a:t>
                </a:r>
                <a:r>
                  <a:rPr lang="it-IT" dirty="0"/>
                  <a:t> </a:t>
                </a:r>
                <a:r>
                  <a:rPr lang="it-IT" dirty="0" err="1"/>
                  <a:t>photoproduction</a:t>
                </a:r>
                <a:r>
                  <a:rPr lang="it-IT" dirty="0"/>
                  <a:t> of </a:t>
                </a:r>
                <a14:m>
                  <m:oMath xmlns:m="http://schemas.openxmlformats.org/officeDocument/2006/math">
                    <m:r>
                      <a:rPr lang="it-IT" i="1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it-IT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br>
                  <a:rPr lang="it-IT" dirty="0"/>
                </a:br>
                <a:r>
                  <a:rPr lang="it-IT" dirty="0">
                    <a:solidFill>
                      <a:srgbClr val="C00000"/>
                    </a:solidFill>
                  </a:rPr>
                  <a:t>V. Shastry, et al. arXiv:2604.22719, arXiv:2606.07917</a:t>
                </a:r>
              </a:p>
              <a:p>
                <a:pPr algn="r">
                  <a:buClr>
                    <a:srgbClr val="C00000"/>
                  </a:buClr>
                  <a:buSzPct val="120000"/>
                </a:pPr>
                <a:r>
                  <a:rPr lang="it-IT" b="1" dirty="0">
                    <a:solidFill>
                      <a:srgbClr val="C00000"/>
                    </a:solidFill>
                  </a:rPr>
                  <a:t>→ See V. Mathieu’s talk </a:t>
                </a:r>
                <a:r>
                  <a:rPr lang="it-IT" b="1" dirty="0" err="1">
                    <a:solidFill>
                      <a:srgbClr val="C00000"/>
                    </a:solidFill>
                  </a:rPr>
                  <a:t>later</a:t>
                </a:r>
                <a:endParaRPr lang="it-IT" dirty="0"/>
              </a:p>
              <a:p>
                <a:pPr>
                  <a:buClr>
                    <a:srgbClr val="C00000"/>
                  </a:buClr>
                  <a:buSzPct val="120000"/>
                </a:pPr>
                <a:endParaRPr lang="it-IT" dirty="0"/>
              </a:p>
            </p:txBody>
          </p:sp>
        </mc:Choice>
        <mc:Fallback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54C7A10F-77B3-E20A-BD3C-B30BB463F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806084"/>
                <a:ext cx="6504046" cy="3416320"/>
              </a:xfrm>
              <a:prstGeom prst="rect">
                <a:avLst/>
              </a:prstGeom>
              <a:blipFill>
                <a:blip r:embed="rId5"/>
                <a:stretch>
                  <a:fillRect l="-1031" t="-1961" r="-103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B8DED21E-068D-6D48-17AE-0844C748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7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442AB2D7-ACA1-56F0-F8AD-8EFF9A7999D1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Semantic </a:t>
            </a:r>
            <a:r>
              <a:rPr lang="it-IT" sz="3600" dirty="0" err="1"/>
              <a:t>areas</a:t>
            </a:r>
            <a:endParaRPr lang="it-IT" sz="3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09F62D-3D75-D3D1-4EC6-5851F27BBF25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03357" y="1002410"/>
            <a:ext cx="3395931" cy="4722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ctr" defTabSz="410751" hangingPunct="0"/>
            <a:r>
              <a:rPr lang="it-IT" sz="2600" b="1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Production mechanisms</a:t>
            </a:r>
          </a:p>
        </p:txBody>
      </p:sp>
      <p:sp>
        <p:nvSpPr>
          <p:cNvPr id="9" name="TextBox 27"/>
          <p:cNvSpPr txBox="1"/>
          <p:nvPr/>
        </p:nvSpPr>
        <p:spPr>
          <a:xfrm>
            <a:off x="6839454" y="2509192"/>
            <a:ext cx="1522020" cy="4722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ctr" defTabSz="410751" hangingPunct="0"/>
            <a:r>
              <a:rPr lang="it-IT" sz="2600" b="1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Formalism</a:t>
            </a:r>
          </a:p>
        </p:txBody>
      </p:sp>
      <p:pic>
        <p:nvPicPr>
          <p:cNvPr id="10" name="Picture 2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3"/>
          <a:stretch/>
        </p:blipFill>
        <p:spPr>
          <a:xfrm>
            <a:off x="6628301" y="1258418"/>
            <a:ext cx="1944324" cy="121941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8" t="29405" r="68673" b="17957"/>
          <a:stretch/>
        </p:blipFill>
        <p:spPr>
          <a:xfrm>
            <a:off x="6370277" y="4893805"/>
            <a:ext cx="1956380" cy="1507711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504046" y="4421560"/>
            <a:ext cx="2639954" cy="4722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9" tIns="35719" rIns="35719" bIns="35719" numCol="1" spcCol="38100" rtlCol="0" anchor="ctr">
            <a:spAutoFit/>
          </a:bodyPr>
          <a:lstStyle/>
          <a:p>
            <a:pPr algn="ctr" defTabSz="410751" hangingPunct="0"/>
            <a:r>
              <a:rPr lang="it-IT" sz="2600" b="1" dirty="0" err="1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Resonance</a:t>
            </a:r>
            <a:r>
              <a:rPr lang="it-IT" sz="2600" b="1" dirty="0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 </a:t>
            </a:r>
            <a:r>
              <a:rPr lang="it-IT" sz="2600" b="1" dirty="0" err="1">
                <a:solidFill>
                  <a:srgbClr val="000000"/>
                </a:solidFill>
                <a:ea typeface="Helvetica Neue"/>
                <a:cs typeface="Helvetica Neue"/>
                <a:sym typeface="Helvetica Neue"/>
              </a:rPr>
              <a:t>physics</a:t>
            </a:r>
            <a:endParaRPr lang="it-IT" sz="2600" b="1" dirty="0">
              <a:solidFill>
                <a:srgbClr val="000000"/>
              </a:solidFill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2" name="Image" descr="Imag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0440" y="2880756"/>
            <a:ext cx="1799859" cy="1348544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33460F6D-E768-90DA-159D-5AB5C5B07CA1}"/>
                  </a:ext>
                </a:extLst>
              </p:cNvPr>
              <p:cNvSpPr txBox="1"/>
              <p:nvPr/>
            </p:nvSpPr>
            <p:spPr>
              <a:xfrm>
                <a:off x="3053703" y="4985902"/>
                <a:ext cx="627656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it-IT" sz="1800" b="1" dirty="0"/>
                  <a:t>S-</a:t>
                </a:r>
                <a:r>
                  <a:rPr lang="it-IT" sz="1800" b="1" dirty="0" err="1"/>
                  <a:t>matrix</a:t>
                </a:r>
                <a:r>
                  <a:rPr lang="it-IT" sz="1800" b="1" dirty="0"/>
                  <a:t> </a:t>
                </a:r>
                <a:r>
                  <a:rPr lang="it-IT" sz="1800" b="1" dirty="0" err="1"/>
                  <a:t>informed</a:t>
                </a:r>
                <a:r>
                  <a:rPr lang="it-IT" sz="1800" b="1" dirty="0"/>
                  <a:t> </a:t>
                </a:r>
                <a:r>
                  <a:rPr lang="it-IT" sz="1800" b="1" dirty="0" err="1"/>
                  <a:t>neural</a:t>
                </a:r>
                <a:r>
                  <a:rPr lang="it-IT" sz="1800" b="1" dirty="0"/>
                  <a:t> networks for </a:t>
                </a:r>
                <a:r>
                  <a:rPr lang="it-IT" sz="1800" b="1" dirty="0" err="1"/>
                  <a:t>amplitude</a:t>
                </a:r>
                <a:r>
                  <a:rPr lang="it-IT" sz="1800" b="1" dirty="0"/>
                  <a:t> </a:t>
                </a:r>
                <a:r>
                  <a:rPr lang="it-IT" sz="1800" b="1" dirty="0" err="1"/>
                  <a:t>analysis</a:t>
                </a:r>
                <a:br>
                  <a:rPr lang="en-US" sz="1800" b="1" dirty="0"/>
                </a:br>
                <a:r>
                  <a:rPr lang="it-IT" sz="1800" b="1" dirty="0">
                    <a:solidFill>
                      <a:srgbClr val="C00000"/>
                    </a:solidFill>
                  </a:rPr>
                  <a:t>W. Smith </a:t>
                </a:r>
                <a:r>
                  <a:rPr lang="it-IT" sz="1800" b="1" i="1" dirty="0">
                    <a:solidFill>
                      <a:srgbClr val="C00000"/>
                    </a:solidFill>
                  </a:rPr>
                  <a:t>et al.</a:t>
                </a:r>
                <a:r>
                  <a:rPr lang="it-IT" sz="1800" b="1" dirty="0">
                    <a:solidFill>
                      <a:srgbClr val="C00000"/>
                    </a:solidFill>
                  </a:rPr>
                  <a:t>, arXiv:2608.23750, arXiv:2608.23738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it-IT" sz="1800" b="1" dirty="0"/>
                  <a:t>Production </a:t>
                </a:r>
                <a:r>
                  <a:rPr lang="it-IT" sz="1800" b="1" dirty="0" err="1"/>
                  <a:t>Effects</a:t>
                </a:r>
                <a:r>
                  <a:rPr lang="it-IT" sz="1800" b="1" dirty="0"/>
                  <a:t> and </a:t>
                </a:r>
                <a:r>
                  <a:rPr lang="it-IT" sz="1800" b="1" dirty="0" err="1"/>
                  <a:t>Final</a:t>
                </a:r>
                <a:r>
                  <a:rPr lang="it-IT" sz="1800" b="1" dirty="0"/>
                  <a:t>-state Interactions in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800" b="1" i="1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it-IT" sz="18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it-IT" sz="1800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it-IT" sz="1800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it-IT" sz="1800" b="1" i="1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br>
                  <a:rPr lang="it-IT" sz="1800" b="1" dirty="0"/>
                </a:br>
                <a:r>
                  <a:rPr lang="it-IT" sz="1800" b="1" dirty="0">
                    <a:solidFill>
                      <a:srgbClr val="C00000"/>
                    </a:solidFill>
                  </a:rPr>
                  <a:t>D. Winney et al. arXiv:2607.1430</a:t>
                </a:r>
              </a:p>
            </p:txBody>
          </p:sp>
        </mc:Choice>
        <mc:Fallback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33460F6D-E768-90DA-159D-5AB5C5B07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703" y="4985902"/>
                <a:ext cx="6276566" cy="1200329"/>
              </a:xfrm>
              <a:prstGeom prst="rect">
                <a:avLst/>
              </a:prstGeom>
              <a:blipFill>
                <a:blip r:embed="rId9"/>
                <a:stretch>
                  <a:fillRect l="-1068" t="-6091" b="-710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148215B-C311-8645-D5B8-8C49DB3BC5E1}"/>
              </a:ext>
            </a:extLst>
          </p:cNvPr>
          <p:cNvSpPr txBox="1"/>
          <p:nvPr/>
        </p:nvSpPr>
        <p:spPr>
          <a:xfrm>
            <a:off x="4920469" y="1261585"/>
            <a:ext cx="4684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sz="1800" dirty="0"/>
              <a:t>Finite-volume </a:t>
            </a:r>
            <a:r>
              <a:rPr lang="it-IT" sz="1800" dirty="0" err="1"/>
              <a:t>analysis</a:t>
            </a:r>
            <a:r>
              <a:rPr lang="it-IT" sz="1800" dirty="0"/>
              <a:t> of the H-</a:t>
            </a:r>
            <a:r>
              <a:rPr lang="it-IT" sz="1800" dirty="0" err="1"/>
              <a:t>dibaryon</a:t>
            </a:r>
            <a:r>
              <a:rPr lang="it-IT" sz="1800" dirty="0"/>
              <a:t> </a:t>
            </a:r>
            <a:r>
              <a:rPr lang="it-IT" sz="1800" dirty="0" err="1"/>
              <a:t>including</a:t>
            </a:r>
            <a:r>
              <a:rPr lang="it-IT" sz="1800" dirty="0"/>
              <a:t> </a:t>
            </a:r>
            <a:r>
              <a:rPr lang="it-IT" sz="1800" dirty="0" err="1"/>
              <a:t>left</a:t>
            </a:r>
            <a:r>
              <a:rPr lang="it-IT" sz="1800" dirty="0"/>
              <a:t>-hand-</a:t>
            </a:r>
            <a:r>
              <a:rPr lang="it-IT" sz="1800" dirty="0" err="1"/>
              <a:t>cut</a:t>
            </a:r>
            <a:r>
              <a:rPr lang="it-IT" sz="1800" dirty="0"/>
              <a:t> </a:t>
            </a:r>
            <a:r>
              <a:rPr lang="it-IT" sz="1800" dirty="0" err="1"/>
              <a:t>effects</a:t>
            </a:r>
            <a:br>
              <a:rPr lang="it-IT" sz="1800" dirty="0"/>
            </a:br>
            <a:r>
              <a:rPr lang="it-IT" sz="1800" dirty="0">
                <a:solidFill>
                  <a:srgbClr val="C00000"/>
                </a:solidFill>
              </a:rPr>
              <a:t>A. Rodas et al. arXiv:2605.22957</a:t>
            </a:r>
          </a:p>
        </p:txBody>
      </p:sp>
    </p:spTree>
    <p:extLst>
      <p:ext uri="{BB962C8B-B14F-4D97-AF65-F5344CB8AC3E}">
        <p14:creationId xmlns:p14="http://schemas.microsoft.com/office/powerpoint/2010/main" val="54380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21065-F753-0F4E-39E1-58126F477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AFA03D86-CA18-35C0-F0DE-C5DE14F8E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8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17A50FF3-09BE-F380-00B8-D4982E11B722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S-Matrix informed </a:t>
            </a:r>
            <a:r>
              <a:rPr lang="it-IT" sz="3600" dirty="0" err="1"/>
              <a:t>Neural</a:t>
            </a:r>
            <a:r>
              <a:rPr lang="it-IT" sz="3600" dirty="0"/>
              <a:t> Networks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BD993B3-A070-2600-B30E-93244BCECCAE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3051A64-4F85-E040-2455-766B48777BD8}"/>
                  </a:ext>
                </a:extLst>
              </p:cNvPr>
              <p:cNvSpPr txBox="1"/>
              <p:nvPr/>
            </p:nvSpPr>
            <p:spPr>
              <a:xfrm>
                <a:off x="204652" y="1049482"/>
                <a:ext cx="886314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it-IT" i="1" dirty="0">
                        <a:latin typeface="Cambria Math" panose="02040503050406030204" pitchFamily="18" charset="0"/>
                      </a:rPr>
                      <m:t>𝜋𝜋</m:t>
                    </m:r>
                  </m:oMath>
                </a14:m>
                <a:r>
                  <a:rPr lang="it-IT" dirty="0"/>
                  <a:t> scattering </a:t>
                </a:r>
                <a:r>
                  <a:rPr lang="it-IT" dirty="0" err="1"/>
                  <a:t>is</a:t>
                </a:r>
                <a:r>
                  <a:rPr lang="it-IT" dirty="0"/>
                  <a:t> o</a:t>
                </a:r>
                <a:r>
                  <a:rPr lang="en-US" dirty="0"/>
                  <a:t>ne of the most relevant processes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dirty="0"/>
                  <a:t>It appears as final state for many production processes and hadronic decays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dirty="0"/>
                  <a:t>I, J=0 is very interesting: Coupling to QCD vacuum, </a:t>
                </a:r>
                <a:r>
                  <a:rPr lang="en-US" dirty="0" err="1"/>
                  <a:t>nonordinary</a:t>
                </a:r>
                <a:r>
                  <a:rPr lang="en-US" dirty="0"/>
                  <a:t> resonances, glueball</a:t>
                </a:r>
              </a:p>
              <a:p>
                <a:pPr marL="285750" indent="-285750">
                  <a:buClr>
                    <a:srgbClr val="C00000"/>
                  </a:buClr>
                  <a:buSzPct val="120000"/>
                  <a:buFont typeface="Arial" panose="020B0604020202020204" pitchFamily="34" charset="0"/>
                  <a:buChar char="•"/>
                </a:pPr>
                <a:r>
                  <a:rPr lang="en-US" dirty="0"/>
                  <a:t>Directly tied to chiral symmetry-breaking phenomena</a:t>
                </a:r>
                <a:endParaRPr lang="it-IT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3051A64-4F85-E040-2455-766B48777B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652" y="1049482"/>
                <a:ext cx="8863148" cy="1200329"/>
              </a:xfrm>
              <a:prstGeom prst="rect">
                <a:avLst/>
              </a:prstGeom>
              <a:blipFill>
                <a:blip r:embed="rId3"/>
                <a:stretch>
                  <a:fillRect l="-757" t="-6091" b="-862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3ABAC19-B8AF-FE0E-6EA7-F4C1E7F0E546}"/>
              </a:ext>
            </a:extLst>
          </p:cNvPr>
          <p:cNvSpPr txBox="1"/>
          <p:nvPr/>
        </p:nvSpPr>
        <p:spPr>
          <a:xfrm>
            <a:off x="115389" y="2249811"/>
            <a:ext cx="676002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 err="1"/>
              <a:t>Problems</a:t>
            </a:r>
            <a:endParaRPr lang="it-IT" b="1" dirty="0"/>
          </a:p>
          <a:p>
            <a:pPr>
              <a:buNone/>
            </a:pPr>
            <a:r>
              <a:rPr lang="it-IT" b="1" dirty="0"/>
              <a:t>Light </a:t>
            </a:r>
            <a:r>
              <a:rPr lang="it-IT" b="1" dirty="0" err="1"/>
              <a:t>meson</a:t>
            </a:r>
            <a:r>
              <a:rPr lang="it-IT" b="1" dirty="0"/>
              <a:t>-scattering </a:t>
            </a:r>
            <a:r>
              <a:rPr lang="it-IT" b="1" dirty="0" err="1"/>
              <a:t>experiments</a:t>
            </a:r>
            <a:r>
              <a:rPr lang="it-IT" b="1" dirty="0"/>
              <a:t> are “</a:t>
            </a:r>
            <a:r>
              <a:rPr lang="it-IT" b="1" dirty="0" err="1"/>
              <a:t>modeled</a:t>
            </a:r>
            <a:r>
              <a:rPr lang="it-IT" b="1" dirty="0"/>
              <a:t>”</a:t>
            </a:r>
            <a:endParaRPr lang="it-IT" dirty="0"/>
          </a:p>
          <a:p>
            <a:pPr marL="342900" lvl="0" indent="-34290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/>
              <a:t>Old </a:t>
            </a:r>
            <a:r>
              <a:rPr lang="it-IT" dirty="0" err="1"/>
              <a:t>experiments</a:t>
            </a:r>
            <a:r>
              <a:rPr lang="it-IT" dirty="0"/>
              <a:t> in the 70s and 80s </a:t>
            </a:r>
          </a:p>
          <a:p>
            <a:pPr marL="342900" lvl="0" indent="-34290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 err="1"/>
              <a:t>Modern</a:t>
            </a:r>
            <a:r>
              <a:rPr lang="it-IT" dirty="0"/>
              <a:t> data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very</a:t>
            </a:r>
            <a:r>
              <a:rPr lang="it-IT" dirty="0"/>
              <a:t> low energies </a:t>
            </a:r>
          </a:p>
          <a:p>
            <a:pPr>
              <a:buNone/>
            </a:pPr>
            <a:r>
              <a:rPr lang="it-IT" b="1" dirty="0" err="1"/>
              <a:t>Modeling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unavoidable</a:t>
            </a:r>
            <a:endParaRPr lang="it-IT" dirty="0"/>
          </a:p>
          <a:p>
            <a:pPr marL="342900" lvl="0" indent="-34290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/>
              <a:t>No </a:t>
            </a:r>
            <a:r>
              <a:rPr lang="it-IT" dirty="0" err="1"/>
              <a:t>known</a:t>
            </a:r>
            <a:r>
              <a:rPr lang="it-IT" dirty="0"/>
              <a:t> </a:t>
            </a:r>
            <a:r>
              <a:rPr lang="it-IT" dirty="0" err="1"/>
              <a:t>solutions</a:t>
            </a:r>
            <a:r>
              <a:rPr lang="it-IT" dirty="0"/>
              <a:t> to QCD </a:t>
            </a:r>
          </a:p>
          <a:p>
            <a:pPr marL="342900" lvl="0" indent="-34290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/>
              <a:t>Every model </a:t>
            </a:r>
            <a:r>
              <a:rPr lang="it-IT" dirty="0" err="1"/>
              <a:t>carries</a:t>
            </a:r>
            <a:r>
              <a:rPr lang="it-IT" dirty="0"/>
              <a:t> a </a:t>
            </a:r>
            <a:r>
              <a:rPr lang="it-IT" dirty="0" err="1"/>
              <a:t>bias</a:t>
            </a:r>
            <a:r>
              <a:rPr lang="it-IT" dirty="0"/>
              <a:t> (</a:t>
            </a:r>
            <a:r>
              <a:rPr lang="it-IT" dirty="0" err="1"/>
              <a:t>all</a:t>
            </a:r>
            <a:r>
              <a:rPr lang="it-IT" dirty="0"/>
              <a:t> are </a:t>
            </a:r>
            <a:r>
              <a:rPr lang="it-IT" dirty="0" err="1"/>
              <a:t>misspecified</a:t>
            </a:r>
            <a:r>
              <a:rPr lang="it-IT" dirty="0"/>
              <a:t>) </a:t>
            </a:r>
          </a:p>
          <a:p>
            <a:pPr marL="342900" lvl="0" indent="-34290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/>
              <a:t>The community </a:t>
            </a:r>
            <a:r>
              <a:rPr lang="it-IT" dirty="0" err="1"/>
              <a:t>has</a:t>
            </a:r>
            <a:r>
              <a:rPr lang="it-IT" dirty="0"/>
              <a:t> “</a:t>
            </a:r>
            <a:r>
              <a:rPr lang="it-IT" dirty="0" err="1"/>
              <a:t>given</a:t>
            </a:r>
            <a:r>
              <a:rPr lang="it-IT" dirty="0"/>
              <a:t> up” on </a:t>
            </a:r>
            <a:r>
              <a:rPr lang="it-IT" dirty="0" err="1"/>
              <a:t>addressing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issue</a:t>
            </a:r>
            <a:r>
              <a:rPr lang="it-IT" dirty="0"/>
              <a:t> </a:t>
            </a:r>
          </a:p>
          <a:p>
            <a:pPr>
              <a:buNone/>
            </a:pPr>
            <a:r>
              <a:rPr lang="it-IT" b="1" dirty="0" err="1"/>
              <a:t>Fundamental</a:t>
            </a:r>
            <a:r>
              <a:rPr lang="it-IT" b="1" dirty="0"/>
              <a:t> </a:t>
            </a:r>
            <a:r>
              <a:rPr lang="it-IT" b="1" dirty="0" err="1"/>
              <a:t>principles</a:t>
            </a:r>
            <a:r>
              <a:rPr lang="it-IT" b="1" dirty="0"/>
              <a:t> are </a:t>
            </a:r>
            <a:r>
              <a:rPr lang="it-IT" b="1" dirty="0" err="1"/>
              <a:t>mandatory</a:t>
            </a:r>
            <a:r>
              <a:rPr lang="it-IT" b="1" dirty="0"/>
              <a:t> for </a:t>
            </a:r>
            <a:r>
              <a:rPr lang="it-IT" b="1" dirty="0" err="1"/>
              <a:t>accuracy</a:t>
            </a:r>
            <a:endParaRPr lang="it-IT" dirty="0"/>
          </a:p>
          <a:p>
            <a:pPr marL="342900" lvl="0" indent="-34290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 err="1"/>
              <a:t>Unitarity</a:t>
            </a:r>
            <a:r>
              <a:rPr lang="it-IT" dirty="0"/>
              <a:t>, </a:t>
            </a:r>
            <a:r>
              <a:rPr lang="it-IT" dirty="0" err="1"/>
              <a:t>analyticity</a:t>
            </a:r>
            <a:r>
              <a:rPr lang="it-IT" dirty="0"/>
              <a:t>, crossing </a:t>
            </a:r>
            <a:r>
              <a:rPr lang="it-IT" dirty="0" err="1"/>
              <a:t>symmetry</a:t>
            </a:r>
            <a:r>
              <a:rPr lang="it-IT" dirty="0"/>
              <a:t> </a:t>
            </a:r>
            <a:r>
              <a:rPr lang="it-IT" dirty="0" err="1"/>
              <a:t>constrain</a:t>
            </a:r>
            <a:r>
              <a:rPr lang="it-IT" dirty="0"/>
              <a:t> </a:t>
            </a:r>
            <a:r>
              <a:rPr lang="it-IT" dirty="0" err="1"/>
              <a:t>partial</a:t>
            </a:r>
            <a:r>
              <a:rPr lang="it-IT" dirty="0"/>
              <a:t> </a:t>
            </a:r>
            <a:r>
              <a:rPr lang="it-IT" dirty="0" err="1"/>
              <a:t>waves</a:t>
            </a:r>
            <a:r>
              <a:rPr lang="it-IT" dirty="0"/>
              <a:t> </a:t>
            </a:r>
          </a:p>
          <a:p>
            <a:pPr marL="342900" lvl="0" indent="-34290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 err="1"/>
              <a:t>Analytic</a:t>
            </a:r>
            <a:r>
              <a:rPr lang="it-IT" dirty="0"/>
              <a:t> </a:t>
            </a:r>
            <a:r>
              <a:rPr lang="it-IT" dirty="0" err="1"/>
              <a:t>extrapolations</a:t>
            </a:r>
            <a:r>
              <a:rPr lang="it-IT" dirty="0"/>
              <a:t> are </a:t>
            </a:r>
            <a:r>
              <a:rPr lang="it-IT" dirty="0" err="1"/>
              <a:t>required</a:t>
            </a:r>
            <a:r>
              <a:rPr lang="it-IT" dirty="0"/>
              <a:t> to </a:t>
            </a:r>
            <a:r>
              <a:rPr lang="it-IT" dirty="0" err="1"/>
              <a:t>extract</a:t>
            </a:r>
            <a:r>
              <a:rPr lang="it-IT" dirty="0"/>
              <a:t> </a:t>
            </a:r>
            <a:r>
              <a:rPr lang="it-IT" dirty="0" err="1"/>
              <a:t>unstable</a:t>
            </a:r>
            <a:r>
              <a:rPr lang="it-IT" dirty="0"/>
              <a:t> </a:t>
            </a:r>
            <a:r>
              <a:rPr lang="it-IT" dirty="0" err="1"/>
              <a:t>particles</a:t>
            </a:r>
            <a:r>
              <a:rPr lang="it-IT" dirty="0"/>
              <a:t> </a:t>
            </a:r>
          </a:p>
          <a:p>
            <a:pPr>
              <a:buNone/>
            </a:pPr>
            <a:r>
              <a:rPr lang="it-IT" b="1" dirty="0" err="1"/>
              <a:t>Systematics</a:t>
            </a:r>
            <a:r>
              <a:rPr lang="it-IT" b="1" dirty="0"/>
              <a:t> are </a:t>
            </a:r>
            <a:r>
              <a:rPr lang="it-IT" b="1" dirty="0" err="1"/>
              <a:t>propagated</a:t>
            </a:r>
            <a:r>
              <a:rPr lang="it-IT" b="1" dirty="0"/>
              <a:t> to </a:t>
            </a:r>
            <a:r>
              <a:rPr lang="it-IT" b="1" dirty="0" err="1"/>
              <a:t>other</a:t>
            </a:r>
            <a:r>
              <a:rPr lang="it-IT" b="1" dirty="0"/>
              <a:t> reactions</a:t>
            </a:r>
            <a:endParaRPr lang="it-IT" dirty="0"/>
          </a:p>
          <a:p>
            <a:pPr marL="342900" lvl="0" indent="-34290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/>
              <a:t>FSI are </a:t>
            </a:r>
            <a:r>
              <a:rPr lang="it-IT" dirty="0" err="1"/>
              <a:t>fixed</a:t>
            </a:r>
            <a:r>
              <a:rPr lang="it-IT" dirty="0"/>
              <a:t> inputs to production </a:t>
            </a:r>
          </a:p>
          <a:p>
            <a:pPr marL="342900" lvl="0" indent="-342900">
              <a:buClr>
                <a:srgbClr val="FF0000"/>
              </a:buClr>
              <a:buSzPct val="120000"/>
              <a:buFont typeface="Arial" panose="020B0604020202020204" pitchFamily="34" charset="0"/>
              <a:buChar char="•"/>
            </a:pPr>
            <a:r>
              <a:rPr lang="it-IT" dirty="0"/>
              <a:t>Production </a:t>
            </a:r>
            <a:r>
              <a:rPr lang="it-IT" dirty="0" err="1"/>
              <a:t>analyses</a:t>
            </a:r>
            <a:r>
              <a:rPr lang="it-IT" dirty="0"/>
              <a:t> with common FSI are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analyzed</a:t>
            </a:r>
            <a:r>
              <a:rPr lang="it-IT" dirty="0"/>
              <a:t> </a:t>
            </a:r>
            <a:r>
              <a:rPr lang="it-IT" dirty="0" err="1"/>
              <a:t>together</a:t>
            </a:r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71AE36B5-6986-A3D1-4B03-1313DFF36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654" y="2555862"/>
            <a:ext cx="2906957" cy="174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25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1319E-CCA2-A5C9-4CE5-046B7F181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0">
            <a:extLst>
              <a:ext uri="{FF2B5EF4-FFF2-40B4-BE49-F238E27FC236}">
                <a16:creationId xmlns:a16="http://schemas.microsoft.com/office/drawing/2014/main" id="{2699908F-1D1F-E4E9-83FA-78071232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5800" y="6360668"/>
            <a:ext cx="762000" cy="365125"/>
          </a:xfrm>
        </p:spPr>
        <p:txBody>
          <a:bodyPr/>
          <a:lstStyle/>
          <a:p>
            <a:fld id="{35013BD1-9FAD-4D57-B763-17BBC29B6B5E}" type="slidenum">
              <a:rPr lang="it-IT" sz="2000" smtClean="0">
                <a:solidFill>
                  <a:schemeClr val="bg1">
                    <a:lumMod val="50000"/>
                  </a:schemeClr>
                </a:solidFill>
              </a:rPr>
              <a:t>9</a:t>
            </a:fld>
            <a:endParaRPr lang="it-IT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D25C708D-BB57-28EF-2232-944900E2F1D5}"/>
              </a:ext>
            </a:extLst>
          </p:cNvPr>
          <p:cNvSpPr txBox="1">
            <a:spLocks/>
          </p:cNvSpPr>
          <p:nvPr/>
        </p:nvSpPr>
        <p:spPr>
          <a:xfrm>
            <a:off x="457200" y="-27384"/>
            <a:ext cx="8229600" cy="10768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3600" dirty="0"/>
              <a:t>S-Matrix informed </a:t>
            </a:r>
            <a:r>
              <a:rPr lang="it-IT" sz="3600" dirty="0" err="1"/>
              <a:t>Neural</a:t>
            </a:r>
            <a:r>
              <a:rPr lang="it-IT" sz="3600" dirty="0"/>
              <a:t> Networks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2C54F8A-DBBA-D1C9-3E56-E490D9562AC5}"/>
              </a:ext>
            </a:extLst>
          </p:cNvPr>
          <p:cNvSpPr/>
          <p:nvPr/>
        </p:nvSpPr>
        <p:spPr>
          <a:xfrm>
            <a:off x="0" y="6360668"/>
            <a:ext cx="665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A. Pilloni – JPAC analyses of hadron spectroscopy</a:t>
            </a:r>
            <a:endParaRPr lang="it-IT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C1D93A5-49AD-505A-203C-83166CC9CEFD}"/>
              </a:ext>
            </a:extLst>
          </p:cNvPr>
          <p:cNvSpPr txBox="1"/>
          <p:nvPr/>
        </p:nvSpPr>
        <p:spPr>
          <a:xfrm>
            <a:off x="115389" y="2249811"/>
            <a:ext cx="909762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/>
              <a:t>Solution: SINN</a:t>
            </a:r>
          </a:p>
          <a:p>
            <a:pPr>
              <a:buNone/>
            </a:pPr>
            <a:r>
              <a:rPr lang="it-IT" b="1" dirty="0"/>
              <a:t>Light </a:t>
            </a:r>
            <a:r>
              <a:rPr lang="it-IT" b="1" dirty="0" err="1"/>
              <a:t>meson</a:t>
            </a:r>
            <a:r>
              <a:rPr lang="it-IT" b="1" dirty="0"/>
              <a:t>-scattering </a:t>
            </a:r>
            <a:r>
              <a:rPr lang="it-IT" b="1" dirty="0" err="1"/>
              <a:t>experiments</a:t>
            </a:r>
            <a:r>
              <a:rPr lang="it-IT" b="1" dirty="0"/>
              <a:t> are “</a:t>
            </a:r>
            <a:r>
              <a:rPr lang="it-IT" b="1" dirty="0" err="1"/>
              <a:t>modeled</a:t>
            </a:r>
            <a:r>
              <a:rPr lang="it-IT" b="1" dirty="0"/>
              <a:t>”</a:t>
            </a:r>
            <a:endParaRPr lang="it-IT" dirty="0"/>
          </a:p>
          <a:p>
            <a:pPr marL="342900" lvl="0" indent="-342900">
              <a:buClr>
                <a:srgbClr val="33CC3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We will use NNs, together with data subset selection, to prune the database </a:t>
            </a:r>
          </a:p>
          <a:p>
            <a:pPr marL="342900" lvl="0" indent="-342900">
              <a:buClr>
                <a:srgbClr val="33CC3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Quantitative, not perfect, but sensible and statistics based</a:t>
            </a:r>
            <a:endParaRPr lang="it-IT" dirty="0"/>
          </a:p>
          <a:p>
            <a:pPr>
              <a:buNone/>
            </a:pPr>
            <a:r>
              <a:rPr lang="it-IT" b="1" dirty="0" err="1"/>
              <a:t>Modeling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unavoidable</a:t>
            </a:r>
            <a:endParaRPr lang="it-IT" dirty="0"/>
          </a:p>
          <a:p>
            <a:pPr marL="342900" lvl="0" indent="-342900">
              <a:buClr>
                <a:srgbClr val="33CC3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NNs are incredibly flexible </a:t>
            </a:r>
          </a:p>
          <a:p>
            <a:pPr marL="342900" lvl="0" indent="-342900">
              <a:buClr>
                <a:srgbClr val="33CC3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Parameter space is broad enough to cover large model space </a:t>
            </a:r>
          </a:p>
          <a:p>
            <a:pPr marL="342900" lvl="0" indent="-342900">
              <a:buClr>
                <a:srgbClr val="33CC3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Uncertainties extracted from </a:t>
            </a:r>
            <a:r>
              <a:rPr lang="en-US" dirty="0" err="1"/>
              <a:t>resamplings</a:t>
            </a:r>
            <a:endParaRPr lang="en-US" dirty="0"/>
          </a:p>
          <a:p>
            <a:pPr>
              <a:buNone/>
            </a:pPr>
            <a:r>
              <a:rPr lang="it-IT" b="1" dirty="0" err="1"/>
              <a:t>Fundamental</a:t>
            </a:r>
            <a:r>
              <a:rPr lang="it-IT" b="1" dirty="0"/>
              <a:t> </a:t>
            </a:r>
            <a:r>
              <a:rPr lang="it-IT" b="1" dirty="0" err="1"/>
              <a:t>principles</a:t>
            </a:r>
            <a:r>
              <a:rPr lang="it-IT" b="1" dirty="0"/>
              <a:t> are </a:t>
            </a:r>
            <a:r>
              <a:rPr lang="it-IT" b="1" dirty="0" err="1"/>
              <a:t>mandatory</a:t>
            </a:r>
            <a:r>
              <a:rPr lang="it-IT" b="1" dirty="0"/>
              <a:t> for </a:t>
            </a:r>
            <a:r>
              <a:rPr lang="it-IT" b="1" dirty="0" err="1"/>
              <a:t>accuracy</a:t>
            </a:r>
            <a:endParaRPr lang="it-IT" dirty="0"/>
          </a:p>
          <a:p>
            <a:pPr marL="342900" lvl="0" indent="-342900">
              <a:buClr>
                <a:srgbClr val="33CC3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Impose unitarity by construction + analyticity and crossing through dispersion relations</a:t>
            </a:r>
          </a:p>
          <a:p>
            <a:pPr marL="342900" lvl="0" indent="-342900">
              <a:buClr>
                <a:srgbClr val="33CC3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Use dispersion relations for robust analytic continuation</a:t>
            </a:r>
            <a:endParaRPr lang="it-IT" dirty="0"/>
          </a:p>
          <a:p>
            <a:pPr>
              <a:buNone/>
            </a:pPr>
            <a:r>
              <a:rPr lang="it-IT" b="1" dirty="0" err="1"/>
              <a:t>Systematics</a:t>
            </a:r>
            <a:r>
              <a:rPr lang="it-IT" b="1" dirty="0"/>
              <a:t> are </a:t>
            </a:r>
            <a:r>
              <a:rPr lang="it-IT" b="1" dirty="0" err="1"/>
              <a:t>propagated</a:t>
            </a:r>
            <a:r>
              <a:rPr lang="it-IT" b="1" dirty="0"/>
              <a:t> to </a:t>
            </a:r>
            <a:r>
              <a:rPr lang="it-IT" b="1" dirty="0" err="1"/>
              <a:t>other</a:t>
            </a:r>
            <a:r>
              <a:rPr lang="it-IT" b="1" dirty="0"/>
              <a:t> reactions</a:t>
            </a:r>
            <a:endParaRPr lang="it-IT" dirty="0"/>
          </a:p>
          <a:p>
            <a:pPr marL="342900" lvl="0" indent="-342900">
              <a:buClr>
                <a:srgbClr val="33CC3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If successful for FSI, can be extended to production </a:t>
            </a:r>
          </a:p>
          <a:p>
            <a:pPr marL="342900" lvl="0" indent="-342900">
              <a:buClr>
                <a:srgbClr val="33CC33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dirty="0"/>
              <a:t>Enough flexibility to describe “global” hadronic data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EBADEA-0076-3701-20C4-9BE4CE8EEAB1}"/>
              </a:ext>
            </a:extLst>
          </p:cNvPr>
          <p:cNvSpPr txBox="1"/>
          <p:nvPr/>
        </p:nvSpPr>
        <p:spPr>
          <a:xfrm>
            <a:off x="4357123" y="1005355"/>
            <a:ext cx="4855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SzPct val="120000"/>
            </a:pPr>
            <a:r>
              <a:rPr lang="it-IT" sz="1800" dirty="0">
                <a:solidFill>
                  <a:srgbClr val="C00000"/>
                </a:solidFill>
              </a:rPr>
              <a:t>Smith </a:t>
            </a:r>
            <a:r>
              <a:rPr lang="it-IT" sz="1800" i="1" dirty="0">
                <a:solidFill>
                  <a:srgbClr val="C00000"/>
                </a:solidFill>
              </a:rPr>
              <a:t>et al.</a:t>
            </a:r>
            <a:r>
              <a:rPr lang="it-IT" sz="1800" dirty="0">
                <a:solidFill>
                  <a:srgbClr val="C00000"/>
                </a:solidFill>
              </a:rPr>
              <a:t>, arXiv:2608.23750, arXiv:2608.23738</a:t>
            </a:r>
          </a:p>
        </p:txBody>
      </p:sp>
    </p:spTree>
    <p:extLst>
      <p:ext uri="{BB962C8B-B14F-4D97-AF65-F5344CB8AC3E}">
        <p14:creationId xmlns:p14="http://schemas.microsoft.com/office/powerpoint/2010/main" val="12240213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5077</Words>
  <Application>Microsoft Office PowerPoint</Application>
  <PresentationFormat>Presentazione su schermo (4:3)</PresentationFormat>
  <Paragraphs>595</Paragraphs>
  <Slides>49</Slides>
  <Notes>37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8" baseType="lpstr">
      <vt:lpstr>Arial</vt:lpstr>
      <vt:lpstr>Calibri</vt:lpstr>
      <vt:lpstr>Cambria</vt:lpstr>
      <vt:lpstr>Cambria Math</vt:lpstr>
      <vt:lpstr>Helvetica Neue</vt:lpstr>
      <vt:lpstr>Symbol</vt:lpstr>
      <vt:lpstr>Times New Roman</vt:lpstr>
      <vt:lpstr>Wingdings</vt:lpstr>
      <vt:lpstr>NewsPrint</vt:lpstr>
      <vt:lpstr>JPAC analyses of  hadron spectroscopy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Backup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JPAC</dc:title>
  <dc:creator>Pillaus</dc:creator>
  <cp:lastModifiedBy>Alessandro Pilloni</cp:lastModifiedBy>
  <cp:revision>880</cp:revision>
  <dcterms:created xsi:type="dcterms:W3CDTF">2012-05-23T17:12:57Z</dcterms:created>
  <dcterms:modified xsi:type="dcterms:W3CDTF">2026-09-07T15:12:41Z</dcterms:modified>
</cp:coreProperties>
</file>