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7" r:id="rId1"/>
    <p:sldMasterId id="2147483675" r:id="rId2"/>
  </p:sldMasterIdLst>
  <p:notesMasterIdLst>
    <p:notesMasterId r:id="rId53"/>
  </p:notesMasterIdLst>
  <p:sldIdLst>
    <p:sldId id="732" r:id="rId3"/>
    <p:sldId id="2023" r:id="rId4"/>
    <p:sldId id="590" r:id="rId5"/>
    <p:sldId id="2022" r:id="rId6"/>
    <p:sldId id="1256" r:id="rId7"/>
    <p:sldId id="769" r:id="rId8"/>
    <p:sldId id="1259" r:id="rId9"/>
    <p:sldId id="776" r:id="rId10"/>
    <p:sldId id="2437" r:id="rId11"/>
    <p:sldId id="2438" r:id="rId12"/>
    <p:sldId id="2439" r:id="rId13"/>
    <p:sldId id="2440" r:id="rId14"/>
    <p:sldId id="1249" r:id="rId15"/>
    <p:sldId id="678" r:id="rId16"/>
    <p:sldId id="2441" r:id="rId17"/>
    <p:sldId id="1250" r:id="rId18"/>
    <p:sldId id="1292" r:id="rId19"/>
    <p:sldId id="2012" r:id="rId20"/>
    <p:sldId id="676" r:id="rId21"/>
    <p:sldId id="1050" r:id="rId22"/>
    <p:sldId id="2031" r:id="rId23"/>
    <p:sldId id="1260" r:id="rId24"/>
    <p:sldId id="2032" r:id="rId25"/>
    <p:sldId id="2443" r:id="rId26"/>
    <p:sldId id="2436" r:id="rId27"/>
    <p:sldId id="1288" r:id="rId28"/>
    <p:sldId id="2442" r:id="rId29"/>
    <p:sldId id="1254" r:id="rId30"/>
    <p:sldId id="2435" r:id="rId31"/>
    <p:sldId id="2024" r:id="rId32"/>
    <p:sldId id="2025" r:id="rId33"/>
    <p:sldId id="2026" r:id="rId34"/>
    <p:sldId id="2029" r:id="rId35"/>
    <p:sldId id="2016" r:id="rId36"/>
    <p:sldId id="2017" r:id="rId37"/>
    <p:sldId id="733" r:id="rId38"/>
    <p:sldId id="2013" r:id="rId39"/>
    <p:sldId id="1287" r:id="rId40"/>
    <p:sldId id="771" r:id="rId41"/>
    <p:sldId id="1258" r:id="rId42"/>
    <p:sldId id="1084" r:id="rId43"/>
    <p:sldId id="1251" r:id="rId44"/>
    <p:sldId id="765" r:id="rId45"/>
    <p:sldId id="2015" r:id="rId46"/>
    <p:sldId id="1274" r:id="rId47"/>
    <p:sldId id="1275" r:id="rId48"/>
    <p:sldId id="1276" r:id="rId49"/>
    <p:sldId id="778" r:id="rId50"/>
    <p:sldId id="779" r:id="rId51"/>
    <p:sldId id="1289" r:id="rId52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856"/>
    <p:restoredTop sz="95958"/>
  </p:normalViewPr>
  <p:slideViewPr>
    <p:cSldViewPr snapToGrid="0" snapToObjects="1">
      <p:cViewPr varScale="1">
        <p:scale>
          <a:sx n="127" d="100"/>
          <a:sy n="127" d="100"/>
        </p:scale>
        <p:origin x="296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viewProps" Target="viewProp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theme" Target="theme/theme1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tableStyles" Target="tableStyles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6862FC1-2695-6145-B214-6CD8C9B9561C}" type="datetimeFigureOut">
              <a:rPr lang="en-GB" smtClean="0"/>
              <a:t>10/09/2026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AA2391-A7F8-0F42-889D-3CC5815A53D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146104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80963" y="730250"/>
            <a:ext cx="6499225" cy="365601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44176380-4107-ED4F-8080-139A3D131F2D}" type="slidenum">
              <a:rPr lang="en-GB" smtClean="0"/>
              <a:pPr>
                <a:defRPr/>
              </a:pPr>
              <a:t>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019222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8BFB9E-A9A9-344D-8A11-8CAB3941DAC9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55088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496D6E3-20A2-4507-905E-1464496E0458}" type="slidenum">
              <a:rPr lang="en-US" smtClean="0"/>
              <a:pPr>
                <a:defRPr/>
              </a:pPr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17015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D5094C-EED8-6840-BA00-FBB615488B6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894C426-3F93-5E42-A6AB-FEDD7409D6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55B82E-AE03-1A42-AD3D-5418D61142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059289-C648-BC45-B039-7C6B98CD4424}" type="datetimeFigureOut">
              <a:rPr lang="en-GB" smtClean="0"/>
              <a:t>10/09/2026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042D24-857E-E341-A364-48D01A64FF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1D8FDB-9540-9045-B773-61E35065E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FAD832-57BB-0C40-930A-EBB50198C23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171035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524DDF-BC42-8B4C-9E2F-5E54B98C06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42690" y="136525"/>
            <a:ext cx="7676922" cy="754061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424A76-1925-EB4D-803D-A1BBBAB0A9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8090" y="17367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2DA7B3-292D-8C4E-9153-99F4208257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059289-C648-BC45-B039-7C6B98CD4424}" type="datetimeFigureOut">
              <a:rPr lang="en-GB" smtClean="0"/>
              <a:t>10/09/2026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066636-5C34-9949-9843-E1C11A0E66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E627CB-8ECC-4944-9E8B-F0A6732F33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FAD832-57BB-0C40-930A-EBB50198C23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96696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538154-0DE4-574B-A6BB-D5F8DA2480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A37830D-3886-9447-82CA-45AAD54E2DD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96DD52-289A-9F48-942C-1A62D3B6DA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059289-C648-BC45-B039-7C6B98CD4424}" type="datetimeFigureOut">
              <a:rPr lang="en-GB" smtClean="0"/>
              <a:t>10/09/2026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70DB70-B6EA-FD4D-9D5D-D30C09AA9A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007B79-8458-5A46-B17C-C2F9926711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FAD832-57BB-0C40-930A-EBB50198C23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0990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04EE53-188A-854B-A4F9-DB289EE34F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42690" y="136525"/>
            <a:ext cx="7676922" cy="754061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154819-9728-FC4E-BFEE-5AA24C1066C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2D747BA-9206-A141-A3F8-7B5F91282F8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7CB29E6-4623-AE46-B720-FCA79F1E71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059289-C648-BC45-B039-7C6B98CD4424}" type="datetimeFigureOut">
              <a:rPr lang="en-GB" smtClean="0"/>
              <a:t>10/09/2026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179007D-BB0A-1543-BDE7-455F1641FF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0996CE1-2D56-E744-9D61-EF8E7340D5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FAD832-57BB-0C40-930A-EBB50198C23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554828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193443-3BF2-E34E-BE7F-9E6B157089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263580-2757-EE4B-80C9-E5DA47E215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FF1EC4-8008-4F45-BC65-5A1766F7EFF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A001B52-67F3-B84D-B70E-288417EF576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9ED0EFB-1A2B-3C41-B8C3-FC26B97416F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441FF41-9A61-6C47-9674-57E5F3B7F0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059289-C648-BC45-B039-7C6B98CD4424}" type="datetimeFigureOut">
              <a:rPr lang="en-GB" smtClean="0"/>
              <a:t>10/09/2026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7C62B72-880E-264C-8D67-71658F1328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53EBA1D-E3F8-244D-AAF4-7FB38E476B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FAD832-57BB-0C40-930A-EBB50198C23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959917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D8CC8D-AAE3-C648-8CBB-0502C1FEF3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42690" y="136525"/>
            <a:ext cx="7676922" cy="754061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B3673E9-6B64-4C41-BF35-A175B0BBCA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059289-C648-BC45-B039-7C6B98CD4424}" type="datetimeFigureOut">
              <a:rPr lang="en-GB" smtClean="0"/>
              <a:t>10/09/2026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99960BE-0F6B-6C4B-9CB6-1B1197416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33E41FB-0614-0840-9B99-BBBB9CA352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FAD832-57BB-0C40-930A-EBB50198C23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89112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FFF9B72-4548-6B4D-8931-DCF45EAD25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059289-C648-BC45-B039-7C6B98CD4424}" type="datetimeFigureOut">
              <a:rPr lang="en-GB" smtClean="0"/>
              <a:t>10/09/2026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795BB74-6051-C544-B606-21672C6E88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2A4EA18-926B-4C42-9B2F-787DCC5A6F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FAD832-57BB-0C40-930A-EBB50198C23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1377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666B29-EC87-2F48-AFC5-E7E5B71132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1D52E3-4D2F-E144-BF31-E305332C5F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71D37A-D710-F044-B46F-022EE5DDA90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077FD68-17B8-7144-8412-1574F1D46D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059289-C648-BC45-B039-7C6B98CD4424}" type="datetimeFigureOut">
              <a:rPr lang="en-GB" smtClean="0"/>
              <a:t>10/09/2026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4A06E0A-9AEC-ED4C-91AF-BB33EF742C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CD52F4A-2746-D748-94BF-2D1A8AD18D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FAD832-57BB-0C40-930A-EBB50198C23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443619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9B258A-CCEF-114A-9BCD-84683A5C1C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8569583-CAD1-4649-9C03-C6E4C4DD9FD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25BAD8-D58D-774B-AE5D-74B62F0D546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BA8EB95-31E4-084C-A6BE-27A1397F08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059289-C648-BC45-B039-7C6B98CD4424}" type="datetimeFigureOut">
              <a:rPr lang="en-GB" smtClean="0"/>
              <a:t>10/09/2026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9D8E4B9-E42D-864A-B1F4-D6F6D2F847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22D5480-ABCC-FB4F-A0E9-CFEEDD346A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FAD832-57BB-0C40-930A-EBB50198C23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1776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28F1FC-A7C8-C142-A5C0-57AF38C42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42690" y="136525"/>
            <a:ext cx="7676922" cy="754061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5E91856-6761-F346-97D0-3FDB004049B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98090" y="17367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2546D9-3083-C24A-B28B-F0EA581454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059289-C648-BC45-B039-7C6B98CD4424}" type="datetimeFigureOut">
              <a:rPr lang="en-GB" smtClean="0"/>
              <a:t>10/09/2026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05E673-1C85-A84E-9A94-38C4ADF112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6BF6B8-7E3B-FB42-9306-E412788B0F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FAD832-57BB-0C40-930A-EBB50198C23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798044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9D9B5A0-6091-FF48-98D6-939C713D13B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2BF5609-21DD-8049-A06F-991C64178EE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3E969E-DCB4-0341-B055-628A0E69E1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059289-C648-BC45-B039-7C6B98CD4424}" type="datetimeFigureOut">
              <a:rPr lang="en-GB" smtClean="0"/>
              <a:t>10/09/2026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3AB489-C041-0D42-ADDC-89E1A5E13F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43F8E5-2648-C54B-9E98-F666E86AA5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FAD832-57BB-0C40-930A-EBB50198C23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673137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69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spcBef>
                <a:spcPts val="2953"/>
              </a:spcBef>
            </a:lvl1pPr>
            <a:lvl2pPr>
              <a:spcBef>
                <a:spcPts val="2953"/>
              </a:spcBef>
            </a:lvl2pPr>
            <a:lvl3pPr>
              <a:spcBef>
                <a:spcPts val="2953"/>
              </a:spcBef>
            </a:lvl3pPr>
            <a:lvl4pPr>
              <a:spcBef>
                <a:spcPts val="2953"/>
              </a:spcBef>
            </a:lvl4pPr>
            <a:lvl5pPr>
              <a:spcBef>
                <a:spcPts val="2953"/>
              </a:spcBef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72738099"/>
      </p:ext>
    </p:extLst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3" name="Slide Number">
            <a:extLst>
              <a:ext uri="{FF2B5EF4-FFF2-40B4-BE49-F238E27FC236}">
                <a16:creationId xmlns:a16="http://schemas.microsoft.com/office/drawing/2014/main" id="{CFA52988-9B58-F145-8560-F99235E022E3}"/>
              </a:ext>
            </a:extLst>
          </p:cNvPr>
          <p:cNvSpPr txBox="1"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28AAFFD7-583B-7A48-8613-8271DB9A4E3F}" type="slidenum">
              <a:rPr lang="en-GB" altLang="it-IT"/>
              <a:pPr/>
              <a:t>‹#›</a:t>
            </a:fld>
            <a:endParaRPr lang="en-GB" altLang="it-IT"/>
          </a:p>
        </p:txBody>
      </p:sp>
    </p:spTree>
    <p:extLst>
      <p:ext uri="{BB962C8B-B14F-4D97-AF65-F5344CB8AC3E}">
        <p14:creationId xmlns:p14="http://schemas.microsoft.com/office/powerpoint/2010/main" val="6203695"/>
      </p:ext>
    </p:extLst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D2DB10-C22B-F440-99AE-FCFFA76EF4D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A5CF2B7-C620-904C-BDE4-29B25E8ACCD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5E32BC-C830-964E-AFD7-57010868A3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8A4A79-32D7-4648-8DD2-CA2A8BB2D1CD}" type="datetimeFigureOut">
              <a:rPr lang="en-GB" smtClean="0"/>
              <a:t>10/09/2026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C18677-FEB4-6C4A-9157-95CDA1DD48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7AA4C8-E3F8-7146-8C24-39D829EFB3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928180-746C-9544-8FEF-609D01B290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7233181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CBC6DD-79A0-F74A-ABE8-4FDC49B388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E9A295-D025-CC41-B890-A56A36BBDA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425621-FA54-2045-8071-41C1884F7A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8A4A79-32D7-4648-8DD2-CA2A8BB2D1CD}" type="datetimeFigureOut">
              <a:rPr lang="en-GB" smtClean="0"/>
              <a:t>10/09/2026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D6101E-E11D-E54D-81A6-6D4B7CA4EA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F26C21-29B8-384C-AA56-641CFCAFB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928180-746C-9544-8FEF-609D01B290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2428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B2F6F4-8582-BB4E-8647-C8C58D1272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8454DFA-41EB-5C4C-A4D6-9D369A3C37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B3DFF6-45FD-2A4A-BDED-939CC6BE7C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8A4A79-32D7-4648-8DD2-CA2A8BB2D1CD}" type="datetimeFigureOut">
              <a:rPr lang="en-GB" smtClean="0"/>
              <a:t>10/09/2026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5A4A22-9F6E-7D4C-AADD-370BA48B68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CE7DBF-4A7F-C64C-ADDC-922D1C4470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928180-746C-9544-8FEF-609D01B290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8056237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D0ECD0-CF19-DA47-ACFF-B378E8AE3C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72A024-9B22-144B-8668-60B3A4CA354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08190C3-F4F7-7747-9887-40F5CD43F0D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92889DE-AC3B-4A43-96BA-B96F72436A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8A4A79-32D7-4648-8DD2-CA2A8BB2D1CD}" type="datetimeFigureOut">
              <a:rPr lang="en-GB" smtClean="0"/>
              <a:t>10/09/2026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3E0CB42-5134-9440-8A7C-8157297DC7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715C6EE-8C04-7249-AC4E-A5DDBBBFBA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928180-746C-9544-8FEF-609D01B290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7515036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18225E-267A-834E-8322-0B1A12888B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AFDFBE7-B18A-2E4B-AF85-54CCC20790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5532A38-19C3-E84D-B68E-FD6164BF91D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CD1EF76-A524-6042-AAEA-B669240F0EE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DD0CB2D-7629-6C44-A2B1-281953EA50A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7E8421E-4CFD-7D41-98C5-59D0A23D64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8A4A79-32D7-4648-8DD2-CA2A8BB2D1CD}" type="datetimeFigureOut">
              <a:rPr lang="en-GB" smtClean="0"/>
              <a:t>10/09/2026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044AD8F-BF1D-3046-976D-4CD076319F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10C3EF1-AF70-7E41-83B9-26EBA3A591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928180-746C-9544-8FEF-609D01B290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7571704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272C8A-5807-D24A-AD4D-65475AF56C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9B76DED-C4FE-C546-A8CD-C398105130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8A4A79-32D7-4648-8DD2-CA2A8BB2D1CD}" type="datetimeFigureOut">
              <a:rPr lang="en-GB" smtClean="0"/>
              <a:t>10/09/2026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D888D43-8B70-0841-9BE9-EBF4CFAD96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9E0C217-7BF5-344C-850E-EF10462F0A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928180-746C-9544-8FEF-609D01B290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73118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B988236-1851-A94F-BAD7-F814805233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8A4A79-32D7-4648-8DD2-CA2A8BB2D1CD}" type="datetimeFigureOut">
              <a:rPr lang="en-GB" smtClean="0"/>
              <a:t>10/09/2026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BD6EEA7-BACF-BD4A-93A2-F70BC6F7EC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D5F3106-6978-5345-BDA0-85C6A28048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928180-746C-9544-8FEF-609D01B290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8118863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B8D6B9-E32D-2A47-AC30-3797884C51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858A5C-444F-534C-803F-4CB474C761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58C308-4E9D-1942-970C-0A4F34EC6E3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24090F9-8ADD-2A42-827D-26593863F1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8A4A79-32D7-4648-8DD2-CA2A8BB2D1CD}" type="datetimeFigureOut">
              <a:rPr lang="en-GB" smtClean="0"/>
              <a:t>10/09/2026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F9B8FB8-DA81-9348-9240-A1E31A219F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5B2B93A-BB81-6F42-A80E-BE1B85F258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928180-746C-9544-8FEF-609D01B290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1830972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37C99B-8640-C247-B1FA-F99D8FBEF2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405CCF3-FF63-AC41-B6C2-4A81A5AFB2C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0A6F78B-CBA5-8642-83B6-C841E33F2B1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8B1B01A-732A-1949-8286-CC3E1E5D42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8A4A79-32D7-4648-8DD2-CA2A8BB2D1CD}" type="datetimeFigureOut">
              <a:rPr lang="en-GB" smtClean="0"/>
              <a:t>10/09/2026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28C0C2A-6643-7247-8C2B-B5337CC5DC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5DA1A54-B310-304D-BCFD-94952E6285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928180-746C-9544-8FEF-609D01B290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0731500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0EE6B0-CE7A-0D45-8080-6F8B6B6217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6990488-211A-AD44-8C90-37DA0BE1A1C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1E7747-A101-D340-B479-C8FE8E9753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8A4A79-32D7-4648-8DD2-CA2A8BB2D1CD}" type="datetimeFigureOut">
              <a:rPr lang="en-GB" smtClean="0"/>
              <a:t>10/09/2026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BC0530-57D6-5247-B340-8FFCC75242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ACB6A0-E377-7442-8788-0E7A2EDE21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928180-746C-9544-8FEF-609D01B290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481155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8C8FED0-5D66-8D4C-BF88-D8BAB3C5381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51CF315-3769-A744-A60A-075FF9ADDD1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9DCB5E-FD94-FE48-9A6D-03C2D4531D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8A4A79-32D7-4648-8DD2-CA2A8BB2D1CD}" type="datetimeFigureOut">
              <a:rPr lang="en-GB" smtClean="0"/>
              <a:t>10/09/2026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58714D-8070-2B49-91D7-5D791A374A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6AC1F6-35FE-B44C-B7CD-43D895B79B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928180-746C-9544-8FEF-609D01B290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226023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hyperlink" Target="https://www.google.com/search?q=cern+logo&amp;client=firefox-b-d&amp;channel=crow5&amp;sxsrf=APq-WBvMSFlY0sjrxUHXljfRGYfeJsM1nw:1648640496271&amp;tbm=isch&amp;source=iu&amp;ictx=1&amp;vet=1&amp;fir=OCosYJXo5RtluM%252CZUNhRJvhpog4bM%252C_%253BL4jNB0bzOl6fIM%252CeoyQSKIWwbaIZM%252C_%253BqgxT7HTe7lZiaM%252C3fc_8Du35QM9sM%252C_%253BG1p1-5OLtrtKkM%252C45X8Rz69RDhkVM%252C_%253BSb2Hf0Djzp1BvM%252CDuszXcbc6d4TtM%252C_%253BsHiaRpU3iog0gM%252CaALIXe9CKKRmuM%252C_%253B9fxYR6HQCnoHEM%252Ch5m6tc6PRtq0eM%252C_%253B9xMx5lFm7dt7SM%252C6PnkxXC5NIhJDM%252C_%253BUrQCf4Ylb3C4nM%252C6Tu1dz2RYoMCXM%252C_%253BtQ7mumN8VSNk6M%252Cci-q8QfUcHqucM%252C_%253BQWrK3kpgJZTlQM%252C8TMzDXj1nCwn5M%252C_%253B31V1ck49PpPbiM%252Cttwuj-XIr0nT0M%252C_%253BLQKPdHctaSi9cM%252Cl-6M90AjEsRI_M%252C_&amp;usg=AI4_-kTjkc7VlCmYOeGVuGYLanIadt3KBw&amp;sa=X&amp;ved=2ahUKEwj1v5G54O32AhUPiv0HHfL-A6cQ9QF6BAgYEAE#imgrc=G1p1-5OLtrtKkM" TargetMode="Externa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BB3574-187E-3244-87DD-F9F480CEC40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059289-C648-BC45-B039-7C6B98CD4424}" type="datetimeFigureOut">
              <a:rPr lang="en-GB" smtClean="0"/>
              <a:t>10/09/2026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0EF04E-199C-2448-8524-3DBDB36CBF0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GB" dirty="0"/>
              <a:t>Oleg Denisov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850C4D-AC74-8344-AF40-32FA4664A0E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FAD832-57BB-0C40-930A-EBB50198C23A}" type="slidenum">
              <a:rPr lang="en-GB" smtClean="0"/>
              <a:t>‹#›</a:t>
            </a:fld>
            <a:endParaRPr lang="en-GB"/>
          </a:p>
        </p:txBody>
      </p:sp>
      <p:pic>
        <p:nvPicPr>
          <p:cNvPr id="1026" name="Picture 2" descr="Risultati immagini per cern logo">
            <a:hlinkClick r:id="rId15"/>
            <a:extLst>
              <a:ext uri="{FF2B5EF4-FFF2-40B4-BE49-F238E27FC236}">
                <a16:creationId xmlns:a16="http://schemas.microsoft.com/office/drawing/2014/main" id="{145681E1-35B2-5B4B-92FB-6AACDEAC953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802581" cy="10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662073A-4E11-1943-8511-71CE2F6CA209}"/>
              </a:ext>
            </a:extLst>
          </p:cNvPr>
          <p:cNvPicPr>
            <a:picLocks noChangeAspect="1"/>
          </p:cNvPicPr>
          <p:nvPr userDrawn="1"/>
        </p:nvPicPr>
        <p:blipFill>
          <a:blip r:embed="rId17"/>
          <a:stretch>
            <a:fillRect/>
          </a:stretch>
        </p:blipFill>
        <p:spPr>
          <a:xfrm>
            <a:off x="9759722" y="0"/>
            <a:ext cx="2432278" cy="901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00018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  <p:sldLayoutId id="2147483700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9A908C5-C9A1-7C46-8ADB-52EA43A8C4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22FC085-0632-584C-BD0B-1F6E2DE2A5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303FFB-7815-D245-BCB2-7670C6EA7DF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8A4A79-32D7-4648-8DD2-CA2A8BB2D1CD}" type="datetimeFigureOut">
              <a:rPr lang="en-GB" smtClean="0"/>
              <a:t>10/09/2026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A47962-FAC8-6D4B-809A-91096870F5F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E87547-AC40-0247-B28C-16B97FB28FB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928180-746C-9544-8FEF-609D01B290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74964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tif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2" Type="http://schemas.openxmlformats.org/officeDocument/2006/relationships/image" Target="../media/image13.tiff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5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tiff"/><Relationship Id="rId3" Type="http://schemas.openxmlformats.org/officeDocument/2006/relationships/image" Target="../media/image17.jpg"/><Relationship Id="rId7" Type="http://schemas.openxmlformats.org/officeDocument/2006/relationships/image" Target="../media/image21.tiff"/><Relationship Id="rId2" Type="http://schemas.openxmlformats.org/officeDocument/2006/relationships/image" Target="../media/image16.tiff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0.png"/><Relationship Id="rId5" Type="http://schemas.openxmlformats.org/officeDocument/2006/relationships/image" Target="../media/image19.emf"/><Relationship Id="rId4" Type="http://schemas.openxmlformats.org/officeDocument/2006/relationships/image" Target="../media/image18.tif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tiff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tiff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22.tif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22.tiff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tiff"/><Relationship Id="rId2" Type="http://schemas.openxmlformats.org/officeDocument/2006/relationships/image" Target="../media/image60.tiff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64.tiff"/><Relationship Id="rId5" Type="http://schemas.openxmlformats.org/officeDocument/2006/relationships/image" Target="../media/image63.tiff"/><Relationship Id="rId4" Type="http://schemas.openxmlformats.org/officeDocument/2006/relationships/image" Target="../media/image62.tiff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3" Type="http://schemas.openxmlformats.org/officeDocument/2006/relationships/image" Target="../media/image66.png"/><Relationship Id="rId7" Type="http://schemas.openxmlformats.org/officeDocument/2006/relationships/image" Target="../media/image70.png"/><Relationship Id="rId12" Type="http://schemas.openxmlformats.org/officeDocument/2006/relationships/image" Target="../media/image580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69.png"/><Relationship Id="rId11" Type="http://schemas.openxmlformats.org/officeDocument/2006/relationships/image" Target="../media/image57.png"/><Relationship Id="rId5" Type="http://schemas.openxmlformats.org/officeDocument/2006/relationships/image" Target="../media/image68.png"/><Relationship Id="rId10" Type="http://schemas.openxmlformats.org/officeDocument/2006/relationships/image" Target="../media/image73.png"/><Relationship Id="rId4" Type="http://schemas.openxmlformats.org/officeDocument/2006/relationships/image" Target="../media/image67.png"/><Relationship Id="rId9" Type="http://schemas.openxmlformats.org/officeDocument/2006/relationships/image" Target="../media/image7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99.png"/><Relationship Id="rId4" Type="http://schemas.openxmlformats.org/officeDocument/2006/relationships/image" Target="../media/image76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86.png"/><Relationship Id="rId5" Type="http://schemas.openxmlformats.org/officeDocument/2006/relationships/image" Target="../media/image85.png"/><Relationship Id="rId4" Type="http://schemas.openxmlformats.org/officeDocument/2006/relationships/image" Target="../media/image84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9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2" Type="http://schemas.openxmlformats.org/officeDocument/2006/relationships/image" Target="../media/image90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2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6.png"/><Relationship Id="rId4" Type="http://schemas.openxmlformats.org/officeDocument/2006/relationships/image" Target="../media/image95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hyperlink" Target="http://arxiv.org/abs/1808.00848" TargetMode="External"/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8.tiff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hyperlink" Target="http://arxiv.org/abs/1808.00848" TargetMode="External"/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1.jpg"/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tiff"/><Relationship Id="rId2" Type="http://schemas.openxmlformats.org/officeDocument/2006/relationships/image" Target="../media/image102.tiff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05.png"/><Relationship Id="rId4" Type="http://schemas.openxmlformats.org/officeDocument/2006/relationships/image" Target="../media/image104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tiff"/><Relationship Id="rId2" Type="http://schemas.openxmlformats.org/officeDocument/2006/relationships/image" Target="../media/image106.tiff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860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0.png"/><Relationship Id="rId4" Type="http://schemas.openxmlformats.org/officeDocument/2006/relationships/image" Target="../media/image109.emf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0.png"/><Relationship Id="rId2" Type="http://schemas.openxmlformats.org/officeDocument/2006/relationships/hyperlink" Target="http://dx.doi.org/10.1103/PhysRevLett.117.091103" TargetMode="Externa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2.tiff"/><Relationship Id="rId5" Type="http://schemas.openxmlformats.org/officeDocument/2006/relationships/image" Target="../media/image111.tiff"/><Relationship Id="rId4" Type="http://schemas.openxmlformats.org/officeDocument/2006/relationships/image" Target="../media/image110.tiff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tiff"/><Relationship Id="rId2" Type="http://schemas.openxmlformats.org/officeDocument/2006/relationships/image" Target="../media/image113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16.tiff"/><Relationship Id="rId4" Type="http://schemas.openxmlformats.org/officeDocument/2006/relationships/image" Target="../media/image115.tiff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png"/><Relationship Id="rId7" Type="http://schemas.openxmlformats.org/officeDocument/2006/relationships/image" Target="../media/image122.png"/><Relationship Id="rId2" Type="http://schemas.openxmlformats.org/officeDocument/2006/relationships/image" Target="../media/image117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21.png"/><Relationship Id="rId5" Type="http://schemas.openxmlformats.org/officeDocument/2006/relationships/image" Target="../media/image120.png"/><Relationship Id="rId4" Type="http://schemas.openxmlformats.org/officeDocument/2006/relationships/image" Target="../media/image119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png"/><Relationship Id="rId2" Type="http://schemas.openxmlformats.org/officeDocument/2006/relationships/image" Target="../media/image123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9.png"/><Relationship Id="rId4" Type="http://schemas.openxmlformats.org/officeDocument/2006/relationships/image" Target="../media/image125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png"/><Relationship Id="rId2" Type="http://schemas.openxmlformats.org/officeDocument/2006/relationships/image" Target="../media/image126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24.png"/><Relationship Id="rId5" Type="http://schemas.openxmlformats.org/officeDocument/2006/relationships/image" Target="../media/image129.png"/><Relationship Id="rId4" Type="http://schemas.openxmlformats.org/officeDocument/2006/relationships/image" Target="../media/image128.png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0.png"/><Relationship Id="rId1" Type="http://schemas.openxmlformats.org/officeDocument/2006/relationships/slideLayout" Target="../slideLayouts/slideLayout6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2.png"/><Relationship Id="rId2" Type="http://schemas.openxmlformats.org/officeDocument/2006/relationships/image" Target="../media/image131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34.png"/><Relationship Id="rId4" Type="http://schemas.openxmlformats.org/officeDocument/2006/relationships/image" Target="../media/image133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1.tiff"/><Relationship Id="rId3" Type="http://schemas.openxmlformats.org/officeDocument/2006/relationships/image" Target="../media/image136.png"/><Relationship Id="rId7" Type="http://schemas.openxmlformats.org/officeDocument/2006/relationships/image" Target="../media/image140.tiff"/><Relationship Id="rId2" Type="http://schemas.openxmlformats.org/officeDocument/2006/relationships/image" Target="../media/image135.tiff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39.png"/><Relationship Id="rId5" Type="http://schemas.openxmlformats.org/officeDocument/2006/relationships/image" Target="../media/image138.jpeg"/><Relationship Id="rId4" Type="http://schemas.openxmlformats.org/officeDocument/2006/relationships/image" Target="../media/image137.jpeg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2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dirty="0"/>
              <a:t>Oleg Denisov</a:t>
            </a:r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922CDF-68A7-BB49-A4E6-D21B1AA92255}" type="slidenum">
              <a:rPr lang="it-IT" smtClean="0"/>
              <a:pPr/>
              <a:t>1</a:t>
            </a:fld>
            <a:endParaRPr lang="it-IT" dirty="0"/>
          </a:p>
        </p:txBody>
      </p:sp>
      <p:sp>
        <p:nvSpPr>
          <p:cNvPr id="10" name="CasellaDiTesto 9"/>
          <p:cNvSpPr txBox="1"/>
          <p:nvPr/>
        </p:nvSpPr>
        <p:spPr>
          <a:xfrm>
            <a:off x="3276601" y="22860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D53E516-C58D-9C45-A41A-52FA1D441763}"/>
              </a:ext>
            </a:extLst>
          </p:cNvPr>
          <p:cNvSpPr txBox="1"/>
          <p:nvPr/>
        </p:nvSpPr>
        <p:spPr>
          <a:xfrm>
            <a:off x="205163" y="3687901"/>
            <a:ext cx="4519328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002060"/>
                </a:solidFill>
              </a:rPr>
              <a:t>Outlook</a:t>
            </a:r>
          </a:p>
          <a:p>
            <a:pPr marL="342900" indent="-342900">
              <a:buFont typeface="+mj-lt"/>
              <a:buAutoNum type="arabicPeriod"/>
            </a:pPr>
            <a:r>
              <a:rPr lang="en-GB" dirty="0">
                <a:solidFill>
                  <a:srgbClr val="002060"/>
                </a:solidFill>
              </a:rPr>
              <a:t>Intro to AMBER</a:t>
            </a:r>
            <a:endParaRPr lang="en-GB" altLang="en-IT" dirty="0">
              <a:solidFill>
                <a:srgbClr val="002060"/>
              </a:solidFill>
              <a:ea typeface="ＭＳ Ｐゴシック" panose="020B0600070205080204" pitchFamily="34" charset="-128"/>
            </a:endParaRPr>
          </a:p>
          <a:p>
            <a:pPr marL="342900" indent="-342900">
              <a:buAutoNum type="arabicPeriod" startAt="2"/>
            </a:pPr>
            <a:r>
              <a:rPr lang="en-GB" altLang="en-IT" dirty="0">
                <a:solidFill>
                  <a:srgbClr val="002060"/>
                </a:solidFill>
                <a:ea typeface="ＭＳ Ｐゴシック" panose="020B0600070205080204" pitchFamily="34" charset="-128"/>
                <a:sym typeface="Wingdings" pitchFamily="2" charset="2"/>
              </a:rPr>
              <a:t>AMBER science question</a:t>
            </a:r>
          </a:p>
          <a:p>
            <a:pPr marL="342900" indent="-342900">
              <a:buAutoNum type="arabicPeriod" startAt="2"/>
            </a:pPr>
            <a:r>
              <a:rPr lang="en-GB" altLang="en-IT" dirty="0">
                <a:solidFill>
                  <a:srgbClr val="002060"/>
                </a:solidFill>
                <a:ea typeface="ＭＳ Ｐゴシック" panose="020B0600070205080204" pitchFamily="34" charset="-128"/>
                <a:sym typeface="Wingdings" pitchFamily="2" charset="2"/>
              </a:rPr>
              <a:t>Proton charge-radius measurement</a:t>
            </a:r>
            <a:endParaRPr lang="en-GB" altLang="en-IT" dirty="0">
              <a:solidFill>
                <a:srgbClr val="002060"/>
              </a:solidFill>
              <a:ea typeface="ＭＳ Ｐゴシック" panose="020B0600070205080204" pitchFamily="34" charset="-128"/>
            </a:endParaRPr>
          </a:p>
          <a:p>
            <a:r>
              <a:rPr lang="en-GB" dirty="0">
                <a:solidFill>
                  <a:srgbClr val="002060"/>
                </a:solidFill>
              </a:rPr>
              <a:t>4.   Properties of unstable particles @AMBER: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002060"/>
                </a:solidFill>
              </a:rPr>
              <a:t>Drell-Yan pairs and J/Psi production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002060"/>
                </a:solidFill>
              </a:rPr>
              <a:t>Prompt Photons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002060"/>
                </a:solidFill>
              </a:rPr>
              <a:t>Hadron radii </a:t>
            </a:r>
          </a:p>
          <a:p>
            <a:r>
              <a:rPr lang="en-GB" dirty="0">
                <a:solidFill>
                  <a:srgbClr val="002060"/>
                </a:solidFill>
              </a:rPr>
              <a:t>5.   CERN North Area + M2 beam line consolidation and upgrade</a:t>
            </a:r>
          </a:p>
          <a:p>
            <a:r>
              <a:rPr lang="en-GB" dirty="0">
                <a:solidFill>
                  <a:srgbClr val="002060"/>
                </a:solidFill>
              </a:rPr>
              <a:t>6.    Conclusions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2C13A46-FDCE-E14A-9E8D-1A8E27330F4C}"/>
              </a:ext>
            </a:extLst>
          </p:cNvPr>
          <p:cNvSpPr txBox="1"/>
          <p:nvPr/>
        </p:nvSpPr>
        <p:spPr>
          <a:xfrm>
            <a:off x="4561177" y="5262980"/>
            <a:ext cx="7359508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dirty="0" err="1">
                <a:solidFill>
                  <a:srgbClr val="002060"/>
                </a:solidFill>
              </a:rPr>
              <a:t>Dr.</a:t>
            </a:r>
            <a:r>
              <a:rPr lang="en-GB" sz="1600" dirty="0">
                <a:solidFill>
                  <a:srgbClr val="002060"/>
                </a:solidFill>
              </a:rPr>
              <a:t> Oleg Yu. Denisov, senior researcher INFN section of Turin (Italy)</a:t>
            </a:r>
          </a:p>
          <a:p>
            <a:pPr algn="ctr"/>
            <a:r>
              <a:rPr lang="en-GB" sz="1600" dirty="0">
                <a:solidFill>
                  <a:srgbClr val="002060"/>
                </a:solidFill>
              </a:rPr>
              <a:t>on behalf of the AMBER Collaboration</a:t>
            </a:r>
          </a:p>
          <a:p>
            <a:pPr algn="ctr"/>
            <a:r>
              <a:rPr lang="en-GB" sz="1400" dirty="0">
                <a:solidFill>
                  <a:srgbClr val="002060"/>
                </a:solidFill>
              </a:rPr>
              <a:t>Materials/slides of Vincent Andrieux, Craig Roberts, Alessandro Bacchetta, Paolo </a:t>
            </a:r>
            <a:r>
              <a:rPr lang="en-GB" sz="1400" dirty="0" err="1">
                <a:solidFill>
                  <a:srgbClr val="002060"/>
                </a:solidFill>
              </a:rPr>
              <a:t>Zuccon</a:t>
            </a:r>
            <a:r>
              <a:rPr lang="en-GB" sz="1400" dirty="0">
                <a:solidFill>
                  <a:srgbClr val="002060"/>
                </a:solidFill>
              </a:rPr>
              <a:t>, Stephane </a:t>
            </a:r>
            <a:r>
              <a:rPr lang="en-GB" sz="1400" dirty="0" err="1">
                <a:solidFill>
                  <a:srgbClr val="002060"/>
                </a:solidFill>
              </a:rPr>
              <a:t>Platchkov</a:t>
            </a:r>
            <a:r>
              <a:rPr lang="en-GB" sz="1400" dirty="0">
                <a:solidFill>
                  <a:srgbClr val="002060"/>
                </a:solidFill>
              </a:rPr>
              <a:t>, Alexey Guskov, Stefan Wallner, Jan Friedrich, Stephan Paul, Stefan Diehl,  Michela </a:t>
            </a:r>
            <a:r>
              <a:rPr lang="en-GB" sz="1400" dirty="0" err="1">
                <a:solidFill>
                  <a:srgbClr val="002060"/>
                </a:solidFill>
              </a:rPr>
              <a:t>Chiosso</a:t>
            </a:r>
            <a:r>
              <a:rPr lang="en-GB" sz="1400" dirty="0">
                <a:solidFill>
                  <a:srgbClr val="002060"/>
                </a:solidFill>
              </a:rPr>
              <a:t>, Bernhard Ketzer and other Colleagues have been used in this talk</a:t>
            </a: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46F20D6D-8BC1-0E63-EC24-DFD24F8B5211}"/>
              </a:ext>
            </a:extLst>
          </p:cNvPr>
          <p:cNvSpPr/>
          <p:nvPr/>
        </p:nvSpPr>
        <p:spPr>
          <a:xfrm>
            <a:off x="962276" y="973281"/>
            <a:ext cx="958164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1600" b="1" dirty="0">
                <a:solidFill>
                  <a:srgbClr val="C00000"/>
                </a:solidFill>
                <a:latin typeface="Helvetica" pitchFamily="2" charset="0"/>
              </a:rPr>
              <a:t>10/09/2026, </a:t>
            </a:r>
            <a:r>
              <a:rPr lang="es-ES" sz="1600" b="1" dirty="0">
                <a:solidFill>
                  <a:srgbClr val="C00000"/>
                </a:solidFill>
                <a:latin typeface="Helvetica" pitchFamily="2" charset="0"/>
              </a:rPr>
              <a:t>Sevilla, España</a:t>
            </a:r>
            <a:endParaRPr lang="en-GB" sz="1600" b="1" dirty="0">
              <a:solidFill>
                <a:srgbClr val="C00000"/>
              </a:solidFill>
              <a:latin typeface="Helvetica" pitchFamily="2" charset="0"/>
            </a:endParaRPr>
          </a:p>
        </p:txBody>
      </p:sp>
      <p:sp>
        <p:nvSpPr>
          <p:cNvPr id="12" name="Title 14">
            <a:extLst>
              <a:ext uri="{FF2B5EF4-FFF2-40B4-BE49-F238E27FC236}">
                <a16:creationId xmlns:a16="http://schemas.microsoft.com/office/drawing/2014/main" id="{7EA7FCA7-465B-7572-F761-43C567D82D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64082" y="358648"/>
            <a:ext cx="6782150" cy="663775"/>
          </a:xfrm>
        </p:spPr>
        <p:txBody>
          <a:bodyPr>
            <a:normAutofit/>
          </a:bodyPr>
          <a:lstStyle/>
          <a:p>
            <a:pPr algn="ctr"/>
            <a:r>
              <a:rPr lang="en-GB" sz="2000" b="1" u="sng" dirty="0">
                <a:solidFill>
                  <a:srgbClr val="002060"/>
                </a:solidFill>
              </a:rPr>
              <a:t>Series of talks: From COMPASS to AMBER:</a:t>
            </a:r>
            <a:br>
              <a:rPr lang="en-GB" sz="2000" b="1" u="sng" dirty="0">
                <a:solidFill>
                  <a:srgbClr val="002060"/>
                </a:solidFill>
              </a:rPr>
            </a:br>
            <a:r>
              <a:rPr lang="en-GB" sz="2000" b="1" u="sng" dirty="0">
                <a:solidFill>
                  <a:srgbClr val="002060"/>
                </a:solidFill>
              </a:rPr>
              <a:t>From Proton Spin Crisis to Hadron Mass Puzzle</a:t>
            </a:r>
            <a:endParaRPr lang="en-GB" sz="2000" dirty="0">
              <a:solidFill>
                <a:srgbClr val="002060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17A7D8A-B2BF-2214-C5F6-CB1FA7A698EF}"/>
              </a:ext>
            </a:extLst>
          </p:cNvPr>
          <p:cNvSpPr txBox="1"/>
          <p:nvPr/>
        </p:nvSpPr>
        <p:spPr>
          <a:xfrm>
            <a:off x="962276" y="-10684"/>
            <a:ext cx="938576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b="1" dirty="0">
                <a:solidFill>
                  <a:srgbClr val="002060"/>
                </a:solidFill>
              </a:rPr>
              <a:t>Complementary(?!) insights into the pseudoscalar meson and baryon structure from AMBER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5F11DD6-4F59-B70B-A6AE-C53A7EE10C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750" y="1311835"/>
            <a:ext cx="4312153" cy="242520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B3EA8F5-A91C-4534-1EB1-600F73E640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9042" y="1321468"/>
            <a:ext cx="7039475" cy="39678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44828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6" name="Segnaposto data 3">
            <a:extLst>
              <a:ext uri="{FF2B5EF4-FFF2-40B4-BE49-F238E27FC236}">
                <a16:creationId xmlns:a16="http://schemas.microsoft.com/office/drawing/2014/main" id="{1E97A2D2-C891-6332-CB17-EEFF2265730B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DF54B8FD-C38A-5C44-99C3-0B2E1CD12C45}" type="datetime1">
              <a:rPr lang="it-IT" altLang="en-IT" sz="1400"/>
              <a:pPr eaLnBrk="1" hangingPunct="1"/>
              <a:t>10/09/26</a:t>
            </a:fld>
            <a:endParaRPr lang="it-IT" altLang="en-IT" sz="1400"/>
          </a:p>
        </p:txBody>
      </p:sp>
      <p:sp>
        <p:nvSpPr>
          <p:cNvPr id="54277" name="Segnaposto piè di pagina 4">
            <a:extLst>
              <a:ext uri="{FF2B5EF4-FFF2-40B4-BE49-F238E27FC236}">
                <a16:creationId xmlns:a16="http://schemas.microsoft.com/office/drawing/2014/main" id="{98BF55FF-8ED4-E2BD-3159-7C397EEF0F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en-IT" sz="1400"/>
              <a:t>Oleg Denisov</a:t>
            </a:r>
          </a:p>
        </p:txBody>
      </p:sp>
      <p:sp>
        <p:nvSpPr>
          <p:cNvPr id="54278" name="Segnaposto numero diapositiva 5">
            <a:extLst>
              <a:ext uri="{FF2B5EF4-FFF2-40B4-BE49-F238E27FC236}">
                <a16:creationId xmlns:a16="http://schemas.microsoft.com/office/drawing/2014/main" id="{13C19DDA-F2E8-9DFD-0420-144A555167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5DDA802A-C902-2846-8315-E0EB13BCBDB8}" type="slidenum">
              <a:rPr lang="it-IT" altLang="en-IT" sz="1400"/>
              <a:pPr eaLnBrk="1" hangingPunct="1"/>
              <a:t>2</a:t>
            </a:fld>
            <a:endParaRPr lang="it-IT" altLang="en-IT" sz="140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37EB591A-BD6F-CDD9-6C76-4A9F9A462CD1}"/>
              </a:ext>
            </a:extLst>
          </p:cNvPr>
          <p:cNvGrpSpPr/>
          <p:nvPr/>
        </p:nvGrpSpPr>
        <p:grpSpPr>
          <a:xfrm>
            <a:off x="6803710" y="4210899"/>
            <a:ext cx="3802192" cy="2047846"/>
            <a:chOff x="1199456" y="1590683"/>
            <a:chExt cx="10262355" cy="4680521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63229372-980F-504B-A7C0-684C741BD80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2852" t="3882" r="4612" b="8592"/>
            <a:stretch/>
          </p:blipFill>
          <p:spPr>
            <a:xfrm>
              <a:off x="1199456" y="1590683"/>
              <a:ext cx="10112227" cy="4680521"/>
            </a:xfrm>
            <a:prstGeom prst="rect">
              <a:avLst/>
            </a:prstGeom>
          </p:spPr>
        </p:pic>
        <p:sp>
          <p:nvSpPr>
            <p:cNvPr id="6" name="Diamond 5">
              <a:extLst>
                <a:ext uri="{FF2B5EF4-FFF2-40B4-BE49-F238E27FC236}">
                  <a16:creationId xmlns:a16="http://schemas.microsoft.com/office/drawing/2014/main" id="{7A61A513-6F48-365B-9041-51C13212CA9E}"/>
                </a:ext>
              </a:extLst>
            </p:cNvPr>
            <p:cNvSpPr/>
            <p:nvPr/>
          </p:nvSpPr>
          <p:spPr>
            <a:xfrm>
              <a:off x="2952168" y="2235369"/>
              <a:ext cx="72008" cy="72008"/>
            </a:xfrm>
            <a:prstGeom prst="diamond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05ADFA77-7FDF-B0BA-EE3B-D0AAC9FB9855}"/>
                </a:ext>
              </a:extLst>
            </p:cNvPr>
            <p:cNvCxnSpPr>
              <a:cxnSpLocks/>
            </p:cNvCxnSpPr>
            <p:nvPr/>
          </p:nvCxnSpPr>
          <p:spPr>
            <a:xfrm>
              <a:off x="2988172" y="2271373"/>
              <a:ext cx="360040" cy="107145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ABBE9319-7B10-28EC-5189-7EEE938669E4}"/>
                </a:ext>
              </a:extLst>
            </p:cNvPr>
            <p:cNvCxnSpPr>
              <a:cxnSpLocks/>
            </p:cNvCxnSpPr>
            <p:nvPr/>
          </p:nvCxnSpPr>
          <p:spPr>
            <a:xfrm>
              <a:off x="3348212" y="2378518"/>
              <a:ext cx="1028110" cy="474418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5B82A31A-C920-8D12-C0B9-2470E057BFC1}"/>
                </a:ext>
              </a:extLst>
            </p:cNvPr>
            <p:cNvCxnSpPr>
              <a:cxnSpLocks/>
            </p:cNvCxnSpPr>
            <p:nvPr/>
          </p:nvCxnSpPr>
          <p:spPr>
            <a:xfrm>
              <a:off x="4376322" y="2852936"/>
              <a:ext cx="639558" cy="288032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960DE268-DBC4-2601-D0E8-3496F4F7CBA9}"/>
                </a:ext>
              </a:extLst>
            </p:cNvPr>
            <p:cNvCxnSpPr>
              <a:cxnSpLocks/>
            </p:cNvCxnSpPr>
            <p:nvPr/>
          </p:nvCxnSpPr>
          <p:spPr>
            <a:xfrm>
              <a:off x="5015880" y="3140968"/>
              <a:ext cx="4608512" cy="1709609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FA42ABB4-A441-0E1F-16ED-1F519EB3A81D}"/>
                </a:ext>
              </a:extLst>
            </p:cNvPr>
            <p:cNvSpPr txBox="1"/>
            <p:nvPr/>
          </p:nvSpPr>
          <p:spPr>
            <a:xfrm>
              <a:off x="3193748" y="1774022"/>
              <a:ext cx="179536" cy="18466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l"/>
              <a:r>
                <a:rPr lang="en-US" sz="1200" dirty="0">
                  <a:solidFill>
                    <a:schemeClr val="tx2"/>
                  </a:solidFill>
                </a:rPr>
                <a:t>T6</a:t>
              </a:r>
              <a:endParaRPr lang="en-GB" sz="1200" dirty="0">
                <a:solidFill>
                  <a:schemeClr val="tx2"/>
                </a:solidFill>
              </a:endParaRPr>
            </a:p>
          </p:txBody>
        </p: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F69FAA93-0B10-67D1-C95E-4981E8AF8A8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988172" y="1933785"/>
              <a:ext cx="244240" cy="301584"/>
            </a:xfrm>
            <a:prstGeom prst="line">
              <a:avLst/>
            </a:prstGeom>
            <a:ln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2C8BF158-E660-492D-08F1-BEE07A4DDB33}"/>
                </a:ext>
              </a:extLst>
            </p:cNvPr>
            <p:cNvSpPr/>
            <p:nvPr/>
          </p:nvSpPr>
          <p:spPr>
            <a:xfrm>
              <a:off x="9595182" y="4823356"/>
              <a:ext cx="58419" cy="58419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AE5F91FD-B8B1-6315-2569-D9666E6AF68C}"/>
                </a:ext>
              </a:extLst>
            </p:cNvPr>
            <p:cNvSpPr txBox="1"/>
            <p:nvPr/>
          </p:nvSpPr>
          <p:spPr>
            <a:xfrm>
              <a:off x="10138059" y="4050300"/>
              <a:ext cx="1323752" cy="21224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l"/>
              <a:r>
                <a:rPr lang="en-GB" sz="1200" dirty="0">
                  <a:solidFill>
                    <a:schemeClr val="tx2"/>
                  </a:solidFill>
                </a:rPr>
                <a:t>XSCI.X0611185</a:t>
              </a:r>
            </a:p>
          </p:txBody>
        </p: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413A1AF9-42F4-9758-E4EB-D6F992DC238D}"/>
                </a:ext>
              </a:extLst>
            </p:cNvPr>
            <p:cNvCxnSpPr>
              <a:cxnSpLocks/>
              <a:endCxn id="13" idx="0"/>
            </p:cNvCxnSpPr>
            <p:nvPr/>
          </p:nvCxnSpPr>
          <p:spPr>
            <a:xfrm flipH="1">
              <a:off x="9624392" y="4236835"/>
              <a:ext cx="467945" cy="586521"/>
            </a:xfrm>
            <a:prstGeom prst="line">
              <a:avLst/>
            </a:prstGeom>
            <a:ln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9" name="Picture 18">
            <a:extLst>
              <a:ext uri="{FF2B5EF4-FFF2-40B4-BE49-F238E27FC236}">
                <a16:creationId xmlns:a16="http://schemas.microsoft.com/office/drawing/2014/main" id="{9C8FF751-EFE2-AF6E-E6AF-1F8AE42DAA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42933" y="1429500"/>
            <a:ext cx="4268124" cy="268926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E5592EB-6BED-E04E-AFEC-23F7F673C9F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2211" y="1423175"/>
            <a:ext cx="5627592" cy="4233145"/>
          </a:xfrm>
          <a:prstGeom prst="rect">
            <a:avLst/>
          </a:prstGeom>
        </p:spPr>
      </p:pic>
      <p:sp>
        <p:nvSpPr>
          <p:cNvPr id="18" name="CasellaDiTesto 6">
            <a:extLst>
              <a:ext uri="{FF2B5EF4-FFF2-40B4-BE49-F238E27FC236}">
                <a16:creationId xmlns:a16="http://schemas.microsoft.com/office/drawing/2014/main" id="{7004C442-6271-6EDA-03FD-083D2E425D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28856" y="0"/>
            <a:ext cx="8365066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en-GB" altLang="en-IT" sz="2000" b="1" dirty="0">
                <a:solidFill>
                  <a:srgbClr val="000090"/>
                </a:solidFill>
                <a:latin typeface="+mj-lt"/>
              </a:rPr>
              <a:t>AMBER facility is a successor of the COMPASS in a long row of</a:t>
            </a:r>
          </a:p>
          <a:p>
            <a:pPr algn="ctr" eaLnBrk="1" hangingPunct="1"/>
            <a:r>
              <a:rPr lang="en-GB" altLang="en-IT" sz="2000" b="1" dirty="0">
                <a:solidFill>
                  <a:srgbClr val="000090"/>
                </a:solidFill>
                <a:latin typeface="+mj-lt"/>
              </a:rPr>
              <a:t>Experiments which took place in the EHN2 experimental hall of the CERN North Area Laboratory  (aka CERN-</a:t>
            </a:r>
            <a:r>
              <a:rPr lang="en-GB" altLang="en-IT" sz="2000" b="1" dirty="0" err="1">
                <a:solidFill>
                  <a:srgbClr val="000090"/>
                </a:solidFill>
                <a:latin typeface="+mj-lt"/>
              </a:rPr>
              <a:t>Prevessin</a:t>
            </a:r>
            <a:r>
              <a:rPr lang="en-GB" altLang="en-IT" sz="2000" b="1" dirty="0">
                <a:solidFill>
                  <a:srgbClr val="000090"/>
                </a:solidFill>
                <a:latin typeface="+mj-lt"/>
              </a:rPr>
              <a:t> or CERN Lab 2) </a:t>
            </a:r>
          </a:p>
          <a:p>
            <a:pPr algn="ctr" eaLnBrk="1" hangingPunct="1"/>
            <a:r>
              <a:rPr lang="en-GB" altLang="en-IT" sz="2000" b="1" dirty="0">
                <a:solidFill>
                  <a:srgbClr val="000090"/>
                </a:solidFill>
                <a:latin typeface="+mj-lt"/>
                <a:ea typeface="ＭＳ Ｐゴシック" panose="020B0600070205080204" pitchFamily="34" charset="-128"/>
              </a:rPr>
              <a:t>NA4 </a:t>
            </a:r>
            <a:r>
              <a:rPr lang="en-GB" altLang="en-IT" sz="2000" b="1" dirty="0">
                <a:solidFill>
                  <a:srgbClr val="000090"/>
                </a:solidFill>
                <a:latin typeface="+mj-lt"/>
                <a:ea typeface="ＭＳ Ｐゴシック" panose="020B0600070205080204" pitchFamily="34" charset="-128"/>
                <a:sym typeface="Wingdings" pitchFamily="2" charset="2"/>
              </a:rPr>
              <a:t> EMC  NMC  SMC COMPASS  AMBER</a:t>
            </a:r>
            <a:r>
              <a:rPr lang="en-GB" altLang="en-IT" sz="2000" b="1" dirty="0">
                <a:solidFill>
                  <a:srgbClr val="000090"/>
                </a:solidFill>
                <a:latin typeface="+mj-lt"/>
              </a:rPr>
              <a:t>   </a:t>
            </a:r>
            <a:r>
              <a:rPr lang="en-GB" altLang="en-IT" sz="2000" dirty="0">
                <a:solidFill>
                  <a:srgbClr val="000090"/>
                </a:solidFill>
              </a:rPr>
              <a:t>                                 </a:t>
            </a:r>
          </a:p>
        </p:txBody>
      </p:sp>
      <p:sp>
        <p:nvSpPr>
          <p:cNvPr id="23" name="Titolo 1">
            <a:extLst>
              <a:ext uri="{FF2B5EF4-FFF2-40B4-BE49-F238E27FC236}">
                <a16:creationId xmlns:a16="http://schemas.microsoft.com/office/drawing/2014/main" id="{661D8AB1-62B6-5D37-0750-8E11E94AE829}"/>
              </a:ext>
            </a:extLst>
          </p:cNvPr>
          <p:cNvSpPr txBox="1">
            <a:spLocks/>
          </p:cNvSpPr>
          <p:nvPr/>
        </p:nvSpPr>
        <p:spPr>
          <a:xfrm>
            <a:off x="612211" y="5796488"/>
            <a:ext cx="10278219" cy="78577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GB" altLang="en-IT" sz="2000" b="1" dirty="0">
                <a:solidFill>
                  <a:srgbClr val="000090"/>
                </a:solidFill>
                <a:ea typeface="ＭＳ Ｐゴシック" panose="020B0600070205080204" pitchFamily="34" charset="-128"/>
              </a:rPr>
              <a:t>Known because of contribution to the study of the proton structure and proton spin structure </a:t>
            </a:r>
            <a:r>
              <a:rPr lang="en-GB" altLang="en-IT" sz="2000" b="1" dirty="0">
                <a:solidFill>
                  <a:srgbClr val="C00000"/>
                </a:solidFill>
                <a:ea typeface="ＭＳ Ｐゴシック" panose="020B0600070205080204" pitchFamily="34" charset="-128"/>
              </a:rPr>
              <a:t>(Proton Spin Crisis and EMC effect)</a:t>
            </a:r>
          </a:p>
        </p:txBody>
      </p:sp>
    </p:spTree>
    <p:extLst>
      <p:ext uri="{BB962C8B-B14F-4D97-AF65-F5344CB8AC3E}">
        <p14:creationId xmlns:p14="http://schemas.microsoft.com/office/powerpoint/2010/main" val="14627750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Titolo 1">
            <a:extLst>
              <a:ext uri="{FF2B5EF4-FFF2-40B4-BE49-F238E27FC236}">
                <a16:creationId xmlns:a16="http://schemas.microsoft.com/office/drawing/2014/main" id="{4681CE8B-A60A-7D95-D098-DFD9BABAB7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43200" y="136525"/>
            <a:ext cx="5867400" cy="639763"/>
          </a:xfrm>
        </p:spPr>
        <p:txBody>
          <a:bodyPr/>
          <a:lstStyle/>
          <a:p>
            <a:pPr algn="ctr"/>
            <a:r>
              <a:rPr lang="en-GB" altLang="en-IT" sz="2000" b="1" dirty="0">
                <a:solidFill>
                  <a:srgbClr val="000090"/>
                </a:solidFill>
                <a:ea typeface="ＭＳ Ｐゴシック" panose="020B0600070205080204" pitchFamily="34" charset="-128"/>
              </a:rPr>
              <a:t>AMBER Science Question</a:t>
            </a:r>
          </a:p>
        </p:txBody>
      </p:sp>
      <p:sp>
        <p:nvSpPr>
          <p:cNvPr id="54275" name="Segnaposto contenuto 2">
            <a:extLst>
              <a:ext uri="{FF2B5EF4-FFF2-40B4-BE49-F238E27FC236}">
                <a16:creationId xmlns:a16="http://schemas.microsoft.com/office/drawing/2014/main" id="{83C5D60B-3572-D2AB-CBBF-CDD2F01CC0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29485" y="803315"/>
            <a:ext cx="10330003" cy="2169315"/>
          </a:xfrm>
        </p:spPr>
        <p:txBody>
          <a:bodyPr/>
          <a:lstStyle/>
          <a:p>
            <a:r>
              <a:rPr lang="en-GB" altLang="en-IT" sz="2000" dirty="0">
                <a:solidFill>
                  <a:srgbClr val="000090"/>
                </a:solidFill>
                <a:ea typeface="ＭＳ Ｐゴシック" panose="020B0600070205080204" pitchFamily="34" charset="-128"/>
              </a:rPr>
              <a:t>COMPASS &amp; Co legacy:</a:t>
            </a:r>
          </a:p>
          <a:p>
            <a:pPr lvl="1"/>
            <a:r>
              <a:rPr lang="en-GB" altLang="en-IT" sz="1600" dirty="0">
                <a:solidFill>
                  <a:srgbClr val="000090"/>
                </a:solidFill>
                <a:ea typeface="ＭＳ Ｐゴシック" panose="020B0600070205080204" pitchFamily="34" charset="-128"/>
              </a:rPr>
              <a:t>Proton spin crisis is over: much more precise data on </a:t>
            </a:r>
            <a:r>
              <a:rPr lang="en-GB" altLang="en-IT" sz="1600" dirty="0">
                <a:solidFill>
                  <a:srgbClr val="000090"/>
                </a:solidFill>
              </a:rPr>
              <a:t>ΔΣ + </a:t>
            </a:r>
            <a:r>
              <a:rPr lang="en-GB" altLang="en-IT" sz="1600" dirty="0">
                <a:solidFill>
                  <a:srgbClr val="008000"/>
                </a:solidFill>
              </a:rPr>
              <a:t>ΔG, </a:t>
            </a:r>
            <a:r>
              <a:rPr lang="en-GB" altLang="en-IT" sz="1600" dirty="0">
                <a:solidFill>
                  <a:srgbClr val="000090"/>
                </a:solidFill>
                <a:ea typeface="ＭＳ Ｐゴシック" panose="020B0600070205080204" pitchFamily="34" charset="-128"/>
              </a:rPr>
              <a:t>there is a very clear recipe to fill up the missing part of the proton spin – angular momentum </a:t>
            </a:r>
            <a:r>
              <a:rPr lang="en-GB" altLang="en-IT" sz="1600" dirty="0">
                <a:solidFill>
                  <a:srgbClr val="000090"/>
                </a:solidFill>
                <a:ea typeface="ＭＳ Ｐゴシック" panose="020B0600070205080204" pitchFamily="34" charset="-128"/>
                <a:sym typeface="Wingdings" pitchFamily="2" charset="2"/>
              </a:rPr>
              <a:t> 3D case  TMDs and GPDs</a:t>
            </a:r>
            <a:r>
              <a:rPr lang="en-GB" altLang="en-IT" sz="1600" dirty="0">
                <a:solidFill>
                  <a:srgbClr val="000090"/>
                </a:solidFill>
                <a:ea typeface="ＭＳ Ｐゴシック" panose="020B0600070205080204" pitchFamily="34" charset="-128"/>
              </a:rPr>
              <a:t>  </a:t>
            </a:r>
          </a:p>
          <a:p>
            <a:pPr lvl="1"/>
            <a:r>
              <a:rPr lang="en-GB" altLang="en-IT" sz="1600" dirty="0">
                <a:solidFill>
                  <a:srgbClr val="000090"/>
                </a:solidFill>
                <a:ea typeface="ＭＳ Ｐゴシック" panose="020B0600070205080204" pitchFamily="34" charset="-128"/>
              </a:rPr>
              <a:t>Huge progress on </a:t>
            </a:r>
            <a:r>
              <a:rPr lang="en-GB" altLang="en-IT" sz="1600" dirty="0" err="1">
                <a:solidFill>
                  <a:srgbClr val="000090"/>
                </a:solidFill>
                <a:ea typeface="ＭＳ Ｐゴシック" panose="020B0600070205080204" pitchFamily="34" charset="-128"/>
              </a:rPr>
              <a:t>Transversity</a:t>
            </a:r>
            <a:endParaRPr lang="en-GB" altLang="en-IT" sz="1600" dirty="0">
              <a:solidFill>
                <a:srgbClr val="000090"/>
              </a:solidFill>
              <a:ea typeface="ＭＳ Ｐゴシック" panose="020B0600070205080204" pitchFamily="34" charset="-128"/>
            </a:endParaRPr>
          </a:p>
          <a:p>
            <a:pPr lvl="1"/>
            <a:r>
              <a:rPr lang="en-GB" altLang="en-IT" sz="1600" dirty="0">
                <a:solidFill>
                  <a:srgbClr val="000090"/>
                </a:solidFill>
                <a:ea typeface="ＭＳ Ｐゴシック" panose="020B0600070205080204" pitchFamily="34" charset="-128"/>
              </a:rPr>
              <a:t>Unique pion diffractive scattering data set</a:t>
            </a:r>
          </a:p>
          <a:p>
            <a:r>
              <a:rPr lang="en-GB" altLang="en-IT" sz="2000" dirty="0">
                <a:solidFill>
                  <a:srgbClr val="000090"/>
                </a:solidFill>
                <a:ea typeface="ＭＳ Ｐゴシック" panose="020B0600070205080204" pitchFamily="34" charset="-128"/>
              </a:rPr>
              <a:t>We found ourselves (TMDs sector as example) in Precision phase (Alessandro </a:t>
            </a:r>
            <a:r>
              <a:rPr lang="en-GB" altLang="en-IT" sz="2000" dirty="0" err="1">
                <a:solidFill>
                  <a:srgbClr val="000090"/>
                </a:solidFill>
                <a:ea typeface="ＭＳ Ｐゴシック" panose="020B0600070205080204" pitchFamily="34" charset="-128"/>
              </a:rPr>
              <a:t>Bacchetta</a:t>
            </a:r>
            <a:r>
              <a:rPr lang="en-GB" altLang="en-IT" sz="2000" dirty="0">
                <a:solidFill>
                  <a:srgbClr val="000090"/>
                </a:solidFill>
                <a:ea typeface="ＭＳ Ｐゴシック" panose="020B0600070205080204" pitchFamily="34" charset="-128"/>
              </a:rPr>
              <a:t>)</a:t>
            </a:r>
          </a:p>
          <a:p>
            <a:r>
              <a:rPr lang="en-GB" altLang="en-IT" sz="2000" dirty="0">
                <a:solidFill>
                  <a:srgbClr val="000090"/>
                </a:solidFill>
                <a:ea typeface="ＭＳ Ｐゴシック" panose="020B0600070205080204" pitchFamily="34" charset="-128"/>
              </a:rPr>
              <a:t>More data to come in the next years from COMPASS, </a:t>
            </a:r>
            <a:r>
              <a:rPr lang="en-GB" altLang="en-IT" sz="2000" dirty="0" err="1">
                <a:solidFill>
                  <a:srgbClr val="000090"/>
                </a:solidFill>
                <a:ea typeface="ＭＳ Ｐゴシック" panose="020B0600070205080204" pitchFamily="34" charset="-128"/>
              </a:rPr>
              <a:t>JLab</a:t>
            </a:r>
            <a:r>
              <a:rPr lang="en-GB" altLang="en-IT" sz="2000" dirty="0">
                <a:solidFill>
                  <a:srgbClr val="000090"/>
                </a:solidFill>
                <a:ea typeface="ＭＳ Ｐゴシック" panose="020B0600070205080204" pitchFamily="34" charset="-128"/>
              </a:rPr>
              <a:t>, RHIC and later from high-luminosity facilities </a:t>
            </a:r>
          </a:p>
          <a:p>
            <a:pPr>
              <a:buFontTx/>
              <a:buNone/>
            </a:pPr>
            <a:endParaRPr lang="en-GB" altLang="en-IT" sz="1800" dirty="0">
              <a:solidFill>
                <a:srgbClr val="000090"/>
              </a:solidFill>
              <a:ea typeface="ＭＳ Ｐゴシック" panose="020B0600070205080204" pitchFamily="34" charset="-128"/>
            </a:endParaRPr>
          </a:p>
        </p:txBody>
      </p:sp>
      <p:sp>
        <p:nvSpPr>
          <p:cNvPr id="54276" name="Segnaposto data 3">
            <a:extLst>
              <a:ext uri="{FF2B5EF4-FFF2-40B4-BE49-F238E27FC236}">
                <a16:creationId xmlns:a16="http://schemas.microsoft.com/office/drawing/2014/main" id="{1E97A2D2-C891-6332-CB17-EEFF2265730B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DF54B8FD-C38A-5C44-99C3-0B2E1CD12C45}" type="datetime1">
              <a:rPr lang="it-IT" altLang="en-IT" sz="1400"/>
              <a:pPr eaLnBrk="1" hangingPunct="1"/>
              <a:t>10/09/26</a:t>
            </a:fld>
            <a:endParaRPr lang="it-IT" altLang="en-IT" sz="1400" dirty="0"/>
          </a:p>
        </p:txBody>
      </p:sp>
      <p:sp>
        <p:nvSpPr>
          <p:cNvPr id="54277" name="Segnaposto piè di pagina 4">
            <a:extLst>
              <a:ext uri="{FF2B5EF4-FFF2-40B4-BE49-F238E27FC236}">
                <a16:creationId xmlns:a16="http://schemas.microsoft.com/office/drawing/2014/main" id="{98BF55FF-8ED4-E2BD-3159-7C397EEF0F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en-IT" sz="1400"/>
              <a:t>Oleg Denisov</a:t>
            </a:r>
          </a:p>
        </p:txBody>
      </p:sp>
      <p:sp>
        <p:nvSpPr>
          <p:cNvPr id="54278" name="Segnaposto numero diapositiva 5">
            <a:extLst>
              <a:ext uri="{FF2B5EF4-FFF2-40B4-BE49-F238E27FC236}">
                <a16:creationId xmlns:a16="http://schemas.microsoft.com/office/drawing/2014/main" id="{13C19DDA-F2E8-9DFD-0420-144A555167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5DDA802A-C902-2846-8315-E0EB13BCBDB8}" type="slidenum">
              <a:rPr lang="it-IT" altLang="en-IT" sz="1400"/>
              <a:pPr eaLnBrk="1" hangingPunct="1"/>
              <a:t>3</a:t>
            </a:fld>
            <a:endParaRPr lang="it-IT" altLang="en-IT" sz="140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0E38DD8-C365-AA99-CA5B-C51488E7AB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5536" y="3334261"/>
            <a:ext cx="3398951" cy="253778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13E9E66-2877-9CB8-BA09-5BFBE7366E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1201" y="3901575"/>
            <a:ext cx="1468717" cy="227578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A4C59A5-2065-C2BD-129A-A6BE23E4AB15}"/>
              </a:ext>
            </a:extLst>
          </p:cNvPr>
          <p:cNvSpPr txBox="1"/>
          <p:nvPr/>
        </p:nvSpPr>
        <p:spPr>
          <a:xfrm>
            <a:off x="2166963" y="5263756"/>
            <a:ext cx="4315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rgbClr val="FF0000"/>
                </a:solidFill>
                <a:sym typeface="Wingdings" pitchFamily="2" charset="2"/>
              </a:rPr>
              <a:t>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814C00F-9D41-9542-D80F-7892BFE6E25D}"/>
              </a:ext>
            </a:extLst>
          </p:cNvPr>
          <p:cNvSpPr txBox="1"/>
          <p:nvPr/>
        </p:nvSpPr>
        <p:spPr>
          <a:xfrm>
            <a:off x="6953934" y="3342627"/>
            <a:ext cx="4798671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002060"/>
                </a:solidFill>
              </a:rPr>
              <a:t>Proton </a:t>
            </a:r>
            <a:r>
              <a:rPr lang="en-GB" dirty="0" err="1">
                <a:solidFill>
                  <a:srgbClr val="002060"/>
                </a:solidFill>
              </a:rPr>
              <a:t>SPIN&amp;Co</a:t>
            </a:r>
            <a:r>
              <a:rPr lang="en-GB" dirty="0">
                <a:solidFill>
                  <a:srgbClr val="002060"/>
                </a:solidFill>
              </a:rPr>
              <a:t> cannot be anymore the main AMBER Science Question because of: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002060"/>
                </a:solidFill>
              </a:rPr>
              <a:t>We did what we could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002060"/>
                </a:solidFill>
              </a:rPr>
              <a:t>A number of high luminosity programs (</a:t>
            </a:r>
            <a:r>
              <a:rPr lang="en-GB" dirty="0" err="1">
                <a:solidFill>
                  <a:srgbClr val="002060"/>
                </a:solidFill>
              </a:rPr>
              <a:t>LHCb</a:t>
            </a:r>
            <a:r>
              <a:rPr lang="en-GB" dirty="0">
                <a:solidFill>
                  <a:srgbClr val="002060"/>
                </a:solidFill>
              </a:rPr>
              <a:t>-Spin, </a:t>
            </a:r>
            <a:r>
              <a:rPr lang="en-GB" dirty="0" err="1">
                <a:solidFill>
                  <a:srgbClr val="002060"/>
                </a:solidFill>
              </a:rPr>
              <a:t>SpinQuest</a:t>
            </a:r>
            <a:r>
              <a:rPr lang="en-GB" dirty="0">
                <a:solidFill>
                  <a:srgbClr val="002060"/>
                </a:solidFill>
              </a:rPr>
              <a:t>, </a:t>
            </a:r>
            <a:r>
              <a:rPr lang="en-GB" dirty="0" err="1">
                <a:solidFill>
                  <a:srgbClr val="002060"/>
                </a:solidFill>
              </a:rPr>
              <a:t>Jlab</a:t>
            </a:r>
            <a:r>
              <a:rPr lang="en-GB" dirty="0">
                <a:solidFill>
                  <a:srgbClr val="002060"/>
                </a:solidFill>
              </a:rPr>
              <a:t>, EiC, </a:t>
            </a:r>
            <a:r>
              <a:rPr lang="en-GB" dirty="0" err="1">
                <a:solidFill>
                  <a:srgbClr val="002060"/>
                </a:solidFill>
              </a:rPr>
              <a:t>EicC</a:t>
            </a:r>
            <a:r>
              <a:rPr lang="en-GB" dirty="0">
                <a:solidFill>
                  <a:srgbClr val="002060"/>
                </a:solidFill>
              </a:rPr>
              <a:t>) will provide data in next years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b="1" dirty="0">
                <a:solidFill>
                  <a:srgbClr val="C00000"/>
                </a:solidFill>
              </a:rPr>
              <a:t>Everything what can be done elsewhere but at CERN must be done elsewhere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b="1" dirty="0">
                <a:solidFill>
                  <a:srgbClr val="C00000"/>
                </a:solidFill>
              </a:rPr>
              <a:t> Wider physics program to attract new groups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Titolo 1">
            <a:extLst>
              <a:ext uri="{FF2B5EF4-FFF2-40B4-BE49-F238E27FC236}">
                <a16:creationId xmlns:a16="http://schemas.microsoft.com/office/drawing/2014/main" id="{4681CE8B-A60A-7D95-D098-DFD9BABAB7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65535" y="51663"/>
            <a:ext cx="8024648" cy="1105080"/>
          </a:xfrm>
        </p:spPr>
        <p:txBody>
          <a:bodyPr/>
          <a:lstStyle/>
          <a:p>
            <a:pPr algn="ctr"/>
            <a:r>
              <a:rPr lang="en-GB" altLang="en-IT" sz="2000" b="1" dirty="0">
                <a:solidFill>
                  <a:srgbClr val="000090"/>
                </a:solidFill>
                <a:ea typeface="ＭＳ Ｐゴシック" panose="020B0600070205080204" pitchFamily="34" charset="-128"/>
              </a:rPr>
              <a:t>Setting up of the strong physics case for AMBER facility was greatly simplified by uniqueness of the CERN SPS AMBER/EHN2 secondary beams </a:t>
            </a:r>
          </a:p>
        </p:txBody>
      </p:sp>
      <p:sp>
        <p:nvSpPr>
          <p:cNvPr id="54276" name="Segnaposto data 3">
            <a:extLst>
              <a:ext uri="{FF2B5EF4-FFF2-40B4-BE49-F238E27FC236}">
                <a16:creationId xmlns:a16="http://schemas.microsoft.com/office/drawing/2014/main" id="{1E97A2D2-C891-6332-CB17-EEFF2265730B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DF54B8FD-C38A-5C44-99C3-0B2E1CD12C45}" type="datetime1">
              <a:rPr lang="it-IT" altLang="en-IT" sz="1400"/>
              <a:pPr eaLnBrk="1" hangingPunct="1"/>
              <a:t>10/09/26</a:t>
            </a:fld>
            <a:endParaRPr lang="it-IT" altLang="en-IT" sz="1400"/>
          </a:p>
        </p:txBody>
      </p:sp>
      <p:sp>
        <p:nvSpPr>
          <p:cNvPr id="54277" name="Segnaposto piè di pagina 4">
            <a:extLst>
              <a:ext uri="{FF2B5EF4-FFF2-40B4-BE49-F238E27FC236}">
                <a16:creationId xmlns:a16="http://schemas.microsoft.com/office/drawing/2014/main" id="{98BF55FF-8ED4-E2BD-3159-7C397EEF0F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en-IT" sz="1400"/>
              <a:t>Oleg Denisov</a:t>
            </a:r>
          </a:p>
        </p:txBody>
      </p:sp>
      <p:sp>
        <p:nvSpPr>
          <p:cNvPr id="54278" name="Segnaposto numero diapositiva 5">
            <a:extLst>
              <a:ext uri="{FF2B5EF4-FFF2-40B4-BE49-F238E27FC236}">
                <a16:creationId xmlns:a16="http://schemas.microsoft.com/office/drawing/2014/main" id="{13C19DDA-F2E8-9DFD-0420-144A555167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5DDA802A-C902-2846-8315-E0EB13BCBDB8}" type="slidenum">
              <a:rPr lang="it-IT" altLang="en-IT" sz="1400"/>
              <a:pPr eaLnBrk="1" hangingPunct="1"/>
              <a:t>4</a:t>
            </a:fld>
            <a:endParaRPr lang="it-IT" altLang="en-IT" sz="140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56E0A75-F226-FEB8-9FD4-AFD4900405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6982" y="1241606"/>
            <a:ext cx="10198035" cy="275571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DB78B3D-5702-D6EB-D95B-E7BD0CF348AD}"/>
              </a:ext>
            </a:extLst>
          </p:cNvPr>
          <p:cNvSpPr txBox="1"/>
          <p:nvPr/>
        </p:nvSpPr>
        <p:spPr>
          <a:xfrm>
            <a:off x="614680" y="3997325"/>
            <a:ext cx="11251606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rgbClr val="002060"/>
                </a:solidFill>
              </a:rPr>
              <a:t>Basic features of the AMBER/EHN2 secondary beams (CERN SPS 400 GeV primary proton beam):</a:t>
            </a:r>
          </a:p>
          <a:p>
            <a:pPr marL="285750" indent="-285750">
              <a:buFontTx/>
              <a:buChar char="-"/>
            </a:pPr>
            <a:r>
              <a:rPr lang="en-GB" b="1" dirty="0">
                <a:solidFill>
                  <a:srgbClr val="C00000"/>
                </a:solidFill>
              </a:rPr>
              <a:t>Hadron+/- beams, momentum range 50 – 250 GeV, up to  2x10</a:t>
            </a:r>
            <a:r>
              <a:rPr lang="en-GB" b="1" baseline="30000" dirty="0">
                <a:solidFill>
                  <a:srgbClr val="C00000"/>
                </a:solidFill>
              </a:rPr>
              <a:t>8 </a:t>
            </a:r>
            <a:r>
              <a:rPr lang="en-GB" b="1" dirty="0">
                <a:solidFill>
                  <a:srgbClr val="C00000"/>
                </a:solidFill>
              </a:rPr>
              <a:t>/sec </a:t>
            </a:r>
          </a:p>
          <a:p>
            <a:pPr marL="285750" indent="-285750">
              <a:buFontTx/>
              <a:buChar char="-"/>
            </a:pPr>
            <a:r>
              <a:rPr lang="en-GB" dirty="0">
                <a:solidFill>
                  <a:srgbClr val="002060"/>
                </a:solidFill>
              </a:rPr>
              <a:t>Muon+/- beams, momentum range 50 – 250  GeV, up to 5x10</a:t>
            </a:r>
            <a:r>
              <a:rPr lang="en-GB" baseline="30000" dirty="0">
                <a:solidFill>
                  <a:srgbClr val="002060"/>
                </a:solidFill>
              </a:rPr>
              <a:t>7 </a:t>
            </a:r>
            <a:r>
              <a:rPr lang="en-GB" dirty="0">
                <a:solidFill>
                  <a:srgbClr val="002060"/>
                </a:solidFill>
              </a:rPr>
              <a:t>/sec </a:t>
            </a:r>
          </a:p>
          <a:p>
            <a:pPr marL="285750" indent="-285750">
              <a:buFontTx/>
              <a:buChar char="-"/>
            </a:pPr>
            <a:r>
              <a:rPr lang="en-GB" dirty="0">
                <a:solidFill>
                  <a:srgbClr val="002060"/>
                </a:solidFill>
              </a:rPr>
              <a:t>Electron/positron beams 20-60  GeV, up to 10</a:t>
            </a:r>
            <a:r>
              <a:rPr lang="en-GB" baseline="30000" dirty="0">
                <a:solidFill>
                  <a:srgbClr val="002060"/>
                </a:solidFill>
              </a:rPr>
              <a:t>5 </a:t>
            </a:r>
            <a:r>
              <a:rPr lang="en-GB" dirty="0">
                <a:solidFill>
                  <a:srgbClr val="002060"/>
                </a:solidFill>
              </a:rPr>
              <a:t>/sec</a:t>
            </a:r>
          </a:p>
          <a:p>
            <a:pPr marL="285750" indent="-285750">
              <a:buFontTx/>
              <a:buChar char="-"/>
            </a:pPr>
            <a:endParaRPr lang="en-GB" dirty="0">
              <a:solidFill>
                <a:srgbClr val="002060"/>
              </a:solidFill>
            </a:endParaRPr>
          </a:p>
          <a:p>
            <a:pPr algn="ctr"/>
            <a:r>
              <a:rPr lang="en-GB" dirty="0">
                <a:solidFill>
                  <a:srgbClr val="C00000"/>
                </a:solidFill>
              </a:rPr>
              <a:t>After ~10 years long effort, dozen of international workshops and hundreds of local meetings we came to conclusion:</a:t>
            </a:r>
            <a:r>
              <a:rPr lang="en-GB" dirty="0">
                <a:solidFill>
                  <a:srgbClr val="002060"/>
                </a:solidFill>
              </a:rPr>
              <a:t> </a:t>
            </a:r>
          </a:p>
          <a:p>
            <a:pPr algn="ctr"/>
            <a:endParaRPr lang="en-GB" dirty="0">
              <a:solidFill>
                <a:srgbClr val="002060"/>
              </a:solidFill>
            </a:endParaRPr>
          </a:p>
          <a:p>
            <a:pPr algn="ctr"/>
            <a:r>
              <a:rPr lang="en-GB" b="1" dirty="0">
                <a:solidFill>
                  <a:srgbClr val="FF0000"/>
                </a:solidFill>
              </a:rPr>
              <a:t>High energy/High intensity Pion+/- and Kaon+/- beams are UNIQUE to study </a:t>
            </a:r>
            <a:r>
              <a:rPr lang="en-IT" b="1" dirty="0">
                <a:solidFill>
                  <a:srgbClr val="FF0000"/>
                </a:solidFill>
              </a:rPr>
              <a:t>structure of UNSTABLE Particles</a:t>
            </a:r>
            <a:r>
              <a:rPr lang="en-GB" b="1" dirty="0">
                <a:solidFill>
                  <a:srgbClr val="FF0000"/>
                </a:solidFill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8878628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B682B79-B23E-4800-8FBC-B5CCC854F11B}" type="datetime1">
              <a:rPr lang="en-GB" smtClean="0"/>
              <a:pPr>
                <a:defRPr/>
              </a:pPr>
              <a:t>10/09/2026</a:t>
            </a:fld>
            <a:endParaRPr lang="it-IT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it-IT" dirty="0"/>
              <a:t>Oleg Denisov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A129FD2-50D4-8F46-A4DA-C7A4782775F7}" type="slidenum">
              <a:rPr lang="it-IT" smtClean="0"/>
              <a:pPr>
                <a:defRPr/>
              </a:pPr>
              <a:t>5</a:t>
            </a:fld>
            <a:endParaRPr lang="it-IT" dirty="0"/>
          </a:p>
        </p:txBody>
      </p:sp>
      <p:sp>
        <p:nvSpPr>
          <p:cNvPr id="15" name="Rettangolo 14"/>
          <p:cNvSpPr/>
          <p:nvPr/>
        </p:nvSpPr>
        <p:spPr>
          <a:xfrm>
            <a:off x="1765377" y="96450"/>
            <a:ext cx="785849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 algn="ctr"/>
            <a:r>
              <a:rPr lang="en-GB" sz="2000" b="1" dirty="0">
                <a:solidFill>
                  <a:srgbClr val="000090"/>
                </a:solidFill>
                <a:latin typeface="+mj-lt"/>
              </a:rPr>
              <a:t>AMBER science questions</a:t>
            </a:r>
          </a:p>
          <a:p>
            <a:pPr marL="514350" indent="-514350" algn="ctr"/>
            <a:r>
              <a:rPr lang="en-GB" sz="2000" b="1" dirty="0">
                <a:solidFill>
                  <a:srgbClr val="000090"/>
                </a:solidFill>
                <a:latin typeface="+mj-lt"/>
              </a:rPr>
              <a:t>Emergence of the Hadron Mass Phenomenon </a:t>
            </a:r>
          </a:p>
        </p:txBody>
      </p:sp>
      <p:sp>
        <p:nvSpPr>
          <p:cNvPr id="10" name="CasellaDiTesto 9"/>
          <p:cNvSpPr txBox="1"/>
          <p:nvPr/>
        </p:nvSpPr>
        <p:spPr>
          <a:xfrm>
            <a:off x="322002" y="2335022"/>
            <a:ext cx="5672305" cy="304698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GB" sz="16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600" b="1" u="sng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How does all the visible matter in the universe come about and what defines its mass scale?</a:t>
            </a:r>
          </a:p>
          <a:p>
            <a:endParaRPr lang="en-GB" sz="16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Great discovery of the Higgs-boson unfortunately does not help to answer this question, because:</a:t>
            </a:r>
          </a:p>
          <a:p>
            <a:pPr lvl="2">
              <a:buFont typeface="Wingdings" pitchFamily="-86" charset="2"/>
              <a:buChar char="ü"/>
            </a:pPr>
            <a:r>
              <a:rPr lang="en-GB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u="sng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Higgs-boson mechanism produces only a </a:t>
            </a:r>
          </a:p>
          <a:p>
            <a:pPr lvl="2"/>
            <a:r>
              <a:rPr lang="en-GB" sz="1600" u="sng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small fraction of all visible mass</a:t>
            </a:r>
          </a:p>
          <a:p>
            <a:pPr lvl="2">
              <a:buFont typeface="Wingdings" pitchFamily="-86" charset="2"/>
              <a:buChar char="ü"/>
            </a:pPr>
            <a:r>
              <a:rPr lang="en-GB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u="sng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Higgs-generated mass scales explain neither the “huge”  proton mass nor the ‘nearly-</a:t>
            </a:r>
            <a:r>
              <a:rPr lang="en-GB" sz="1600" u="sng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masslessness</a:t>
            </a:r>
            <a:r>
              <a:rPr lang="en-GB" sz="1600" u="sng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’ of the pion</a:t>
            </a:r>
          </a:p>
          <a:p>
            <a:pPr lvl="2"/>
            <a:endParaRPr lang="en-GB" sz="1600" dirty="0">
              <a:solidFill>
                <a:srgbClr val="FF0000"/>
              </a:solidFill>
            </a:endParaRPr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EDF870F7-EE5A-AA42-90EB-A9D263E6912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751393" y="1416205"/>
            <a:ext cx="5191223" cy="18376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C275B5D8-D6C9-4C42-BA9A-137067670A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16010" y="3429000"/>
            <a:ext cx="5875990" cy="83099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GB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Higgs generated masses of the valence quarks:  </a:t>
            </a:r>
          </a:p>
          <a:p>
            <a:pPr algn="ctr"/>
            <a:r>
              <a:rPr lang="en-GB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M</a:t>
            </a:r>
            <a:r>
              <a:rPr lang="en-GB" sz="1600" baseline="-25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GB" sz="1600" baseline="-250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u+d</a:t>
            </a:r>
            <a:r>
              <a:rPr lang="en-GB" sz="1600" baseline="-25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lang="en-GB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~7 MeV              M</a:t>
            </a:r>
            <a:r>
              <a:rPr lang="en-GB" sz="1600" baseline="-25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GB" sz="1600" baseline="-250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u+s</a:t>
            </a:r>
            <a:r>
              <a:rPr lang="en-GB" sz="1600" baseline="-25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lang="en-GB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~100 MeV       M</a:t>
            </a:r>
            <a:r>
              <a:rPr lang="en-GB" sz="1600" baseline="-25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GB" sz="1600" baseline="-250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u+u+d</a:t>
            </a:r>
            <a:r>
              <a:rPr lang="en-GB" sz="1600" baseline="-25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lang="en-GB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~10 MeV  </a:t>
            </a:r>
          </a:p>
          <a:p>
            <a:pPr algn="ctr"/>
            <a:endParaRPr lang="en-GB" sz="1600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12" name="CasellaDiTesto 9">
            <a:extLst>
              <a:ext uri="{FF2B5EF4-FFF2-40B4-BE49-F238E27FC236}">
                <a16:creationId xmlns:a16="http://schemas.microsoft.com/office/drawing/2014/main" id="{CB33B92B-1C9D-8E40-8BC4-5AE8C7B82190}"/>
              </a:ext>
            </a:extLst>
          </p:cNvPr>
          <p:cNvSpPr txBox="1"/>
          <p:nvPr/>
        </p:nvSpPr>
        <p:spPr>
          <a:xfrm>
            <a:off x="301247" y="5431283"/>
            <a:ext cx="8167504" cy="70788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2000" b="1" u="sng" dirty="0">
                <a:solidFill>
                  <a:srgbClr val="C00000"/>
                </a:solidFill>
              </a:rPr>
              <a:t>As Higgs mechanism produces a few percent of visible mass, </a:t>
            </a:r>
          </a:p>
          <a:p>
            <a:pPr algn="ctr"/>
            <a:r>
              <a:rPr lang="en-GB" sz="2000" b="1" u="sng" dirty="0">
                <a:solidFill>
                  <a:srgbClr val="C00000"/>
                </a:solidFill>
              </a:rPr>
              <a:t>where does the rest comes from?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63A80E02-EA57-E941-9C4D-E228819B2BC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10600" y="4174557"/>
            <a:ext cx="2601351" cy="2267233"/>
          </a:xfrm>
          <a:prstGeom prst="rect">
            <a:avLst/>
          </a:prstGeom>
        </p:spPr>
      </p:pic>
      <p:sp>
        <p:nvSpPr>
          <p:cNvPr id="2" name="Round Single Corner of Rectangle 1">
            <a:extLst>
              <a:ext uri="{FF2B5EF4-FFF2-40B4-BE49-F238E27FC236}">
                <a16:creationId xmlns:a16="http://schemas.microsoft.com/office/drawing/2014/main" id="{A2C477B6-33F7-3D4F-A6A4-5716B91AA8E4}"/>
              </a:ext>
            </a:extLst>
          </p:cNvPr>
          <p:cNvSpPr/>
          <p:nvPr/>
        </p:nvSpPr>
        <p:spPr>
          <a:xfrm>
            <a:off x="9254005" y="4147545"/>
            <a:ext cx="980661" cy="343480"/>
          </a:xfrm>
          <a:prstGeom prst="round1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glow rad="127000">
              <a:schemeClr val="bg1"/>
            </a:glow>
            <a:outerShdw blurRad="50800" dist="50800" dir="5400000" algn="ctr" rotWithShape="0">
              <a:schemeClr val="bg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36439A8-4E22-D2ED-922B-B43DB6BF07E2}"/>
              </a:ext>
            </a:extLst>
          </p:cNvPr>
          <p:cNvSpPr txBox="1"/>
          <p:nvPr/>
        </p:nvSpPr>
        <p:spPr>
          <a:xfrm>
            <a:off x="322002" y="1287714"/>
            <a:ext cx="600401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>
                <a:solidFill>
                  <a:srgbClr val="002060"/>
                </a:solidFill>
              </a:rPr>
              <a:t>Taking into account unique meson beam opportunities </a:t>
            </a:r>
          </a:p>
          <a:p>
            <a:r>
              <a:rPr lang="en-GB" b="1" dirty="0">
                <a:solidFill>
                  <a:srgbClr val="002060"/>
                </a:solidFill>
              </a:rPr>
              <a:t>at EHN2 we Identify AMBER as a key contributor to the study</a:t>
            </a:r>
          </a:p>
          <a:p>
            <a:r>
              <a:rPr lang="en-GB" b="1" dirty="0">
                <a:solidFill>
                  <a:schemeClr val="accent2">
                    <a:lumMod val="75000"/>
                  </a:schemeClr>
                </a:solidFill>
              </a:rPr>
              <a:t>o</a:t>
            </a:r>
            <a:r>
              <a:rPr lang="en-GB" sz="1800" b="1" dirty="0">
                <a:solidFill>
                  <a:schemeClr val="accent2">
                    <a:lumMod val="75000"/>
                  </a:schemeClr>
                </a:solidFill>
              </a:rPr>
              <a:t>f the Emergence of the Hadron Mass Phenomenon </a:t>
            </a:r>
            <a:r>
              <a:rPr lang="en-GB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0729125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36766" y="38966"/>
            <a:ext cx="7846146" cy="838200"/>
          </a:xfrm>
        </p:spPr>
        <p:txBody>
          <a:bodyPr rtlCol="0">
            <a:noAutofit/>
          </a:bodyPr>
          <a:lstStyle/>
          <a:p>
            <a:pPr algn="ctr">
              <a:defRPr/>
            </a:pPr>
            <a:r>
              <a:rPr lang="en-GB" sz="2000" b="1" dirty="0">
                <a:solidFill>
                  <a:srgbClr val="000090"/>
                </a:solidFill>
              </a:rPr>
              <a:t>EHM phenomenon</a:t>
            </a:r>
            <a:br>
              <a:rPr lang="en-GB" sz="2000" b="1" dirty="0">
                <a:solidFill>
                  <a:srgbClr val="000090"/>
                </a:solidFill>
              </a:rPr>
            </a:br>
            <a:r>
              <a:rPr lang="en-GB" sz="2000" b="1" dirty="0">
                <a:solidFill>
                  <a:srgbClr val="000090"/>
                </a:solidFill>
              </a:rPr>
              <a:t>What are the underlying mechanisms?</a:t>
            </a:r>
          </a:p>
        </p:txBody>
      </p:sp>
      <p:sp>
        <p:nvSpPr>
          <p:cNvPr id="29699" name="Segnaposto data 2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8E6BE2D9-49E8-C741-A4E4-1B1A75B62C03}" type="datetime1">
              <a:rPr lang="it-IT"/>
              <a:pPr>
                <a:defRPr/>
              </a:pPr>
              <a:t>10/09/26</a:t>
            </a:fld>
            <a:endParaRPr lang="it-IT"/>
          </a:p>
        </p:txBody>
      </p:sp>
      <p:sp>
        <p:nvSpPr>
          <p:cNvPr id="29700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it-IT" dirty="0" err="1"/>
              <a:t>Oleg</a:t>
            </a:r>
            <a:r>
              <a:rPr lang="it-IT" dirty="0"/>
              <a:t> </a:t>
            </a:r>
            <a:r>
              <a:rPr lang="it-IT" dirty="0" err="1"/>
              <a:t>Denisov</a:t>
            </a:r>
            <a:endParaRPr lang="it-IT" dirty="0"/>
          </a:p>
        </p:txBody>
      </p:sp>
      <p:sp>
        <p:nvSpPr>
          <p:cNvPr id="29701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D4110DC-04A4-C740-9132-192262D7CC5E}" type="slidenum">
              <a:rPr lang="it-IT"/>
              <a:pPr>
                <a:defRPr/>
              </a:pPr>
              <a:t>6</a:t>
            </a:fld>
            <a:endParaRPr lang="it-IT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9D51CFC-EEF5-4C40-A7D8-7BB41DF099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62485" y="2922656"/>
            <a:ext cx="3777025" cy="301715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37CADA5-E35B-F444-A5DB-31CD875F20E2}"/>
              </a:ext>
            </a:extLst>
          </p:cNvPr>
          <p:cNvSpPr txBox="1"/>
          <p:nvPr/>
        </p:nvSpPr>
        <p:spPr>
          <a:xfrm>
            <a:off x="8102896" y="5905905"/>
            <a:ext cx="33345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Dressed-quark mass function M(p)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1E8D858-58BF-7544-85F7-9FC740C1939A}"/>
              </a:ext>
            </a:extLst>
          </p:cNvPr>
          <p:cNvSpPr txBox="1"/>
          <p:nvPr/>
        </p:nvSpPr>
        <p:spPr>
          <a:xfrm>
            <a:off x="1368250" y="906525"/>
            <a:ext cx="509960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Intuitively one can expect that the answer to the question lies within SM, in particular within QCD.</a:t>
            </a:r>
          </a:p>
          <a:p>
            <a:pPr algn="ctr"/>
            <a:r>
              <a:rPr lang="en-GB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Why? </a:t>
            </a:r>
            <a:r>
              <a:rPr lang="en-GB" sz="1600" u="sng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Because of the dynamical mass generation in continuum QCD.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2830070-F215-154B-99AD-5519692F264C}"/>
              </a:ext>
            </a:extLst>
          </p:cNvPr>
          <p:cNvSpPr txBox="1"/>
          <p:nvPr/>
        </p:nvSpPr>
        <p:spPr>
          <a:xfrm>
            <a:off x="8073504" y="1098651"/>
            <a:ext cx="3629520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 quark can emit and absorb gluons </a:t>
            </a:r>
          </a:p>
          <a:p>
            <a:r>
              <a:rPr lang="en-GB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it acquires its mass in infrared region</a:t>
            </a:r>
          </a:p>
          <a:p>
            <a:r>
              <a:rPr lang="en-GB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because of the gluon “self-mass-</a:t>
            </a:r>
          </a:p>
          <a:p>
            <a:r>
              <a:rPr lang="en-GB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generation” mechanism, so the visible</a:t>
            </a:r>
          </a:p>
          <a:p>
            <a:r>
              <a:rPr lang="en-GB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(or emergent) mass of hadrons must </a:t>
            </a:r>
          </a:p>
          <a:p>
            <a:r>
              <a:rPr lang="en-GB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 dominated by gluon component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44457CE-06BF-804B-88AB-8145A70B5ED3}"/>
              </a:ext>
            </a:extLst>
          </p:cNvPr>
          <p:cNvSpPr/>
          <p:nvPr/>
        </p:nvSpPr>
        <p:spPr>
          <a:xfrm>
            <a:off x="7203567" y="4904756"/>
            <a:ext cx="480822" cy="6196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35DF902-A5B9-3348-A095-47DFB788E2D9}"/>
              </a:ext>
            </a:extLst>
          </p:cNvPr>
          <p:cNvSpPr/>
          <p:nvPr/>
        </p:nvSpPr>
        <p:spPr>
          <a:xfrm>
            <a:off x="7622074" y="4652316"/>
            <a:ext cx="480822" cy="5705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16" name="Picture 15" descr="3gluon4gluon.gif">
            <a:extLst>
              <a:ext uri="{FF2B5EF4-FFF2-40B4-BE49-F238E27FC236}">
                <a16:creationId xmlns:a16="http://schemas.microsoft.com/office/drawing/2014/main" id="{8E126BDB-7BD0-1E45-9C1E-BF22EFE3E4AE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5400000">
            <a:off x="-324553" y="2657984"/>
            <a:ext cx="1430247" cy="52934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7" name="Picture 16" descr="A screenshot of a cell phone&#10;&#10;Description automatically generated">
            <a:extLst>
              <a:ext uri="{FF2B5EF4-FFF2-40B4-BE49-F238E27FC236}">
                <a16:creationId xmlns:a16="http://schemas.microsoft.com/office/drawing/2014/main" id="{4324317F-3CD0-5040-B312-E8559F8A66A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342" y="2196860"/>
            <a:ext cx="2941778" cy="1931440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2AF7D62E-64BA-2940-A5D6-E488B62CE161}"/>
              </a:ext>
            </a:extLst>
          </p:cNvPr>
          <p:cNvSpPr txBox="1"/>
          <p:nvPr/>
        </p:nvSpPr>
        <p:spPr>
          <a:xfrm>
            <a:off x="3821120" y="2221707"/>
            <a:ext cx="319072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="1" u="sng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Truly “mass from nothing” phenomenon:</a:t>
            </a:r>
          </a:p>
          <a:p>
            <a:r>
              <a:rPr lang="en-GB" sz="1200" b="1" u="sng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Initially massless gluon produces dressed gluon fields which “generates” mass  function that is large at infrared momenta </a:t>
            </a:r>
          </a:p>
          <a:p>
            <a:endParaRPr lang="en-GB" sz="12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200" i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Dynamical mass generation in continuum quantum chromodynamics</a:t>
            </a:r>
          </a:p>
          <a:p>
            <a:r>
              <a:rPr lang="en-US" sz="1200" i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J.M. Cornwall, Phys. Rev. D </a:t>
            </a:r>
            <a:r>
              <a:rPr lang="en-US" sz="1200" b="1" i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26 (</a:t>
            </a:r>
            <a:r>
              <a:rPr lang="en-US" sz="1200" i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1981) 1453 … ~ 1000 citations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8849069-9361-3E4F-A728-EED315B047EA}"/>
              </a:ext>
            </a:extLst>
          </p:cNvPr>
          <p:cNvSpPr txBox="1"/>
          <p:nvPr/>
        </p:nvSpPr>
        <p:spPr>
          <a:xfrm>
            <a:off x="320937" y="4457495"/>
            <a:ext cx="652092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u="sng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order to “proof” that QCD underlies the EHM phenomenon we have to compare Lattice and Continuum QCD calculations with experimental data by measuring:</a:t>
            </a:r>
          </a:p>
          <a:p>
            <a:pPr marL="342900" indent="-342900">
              <a:buAutoNum type="arabicPeriod"/>
            </a:pPr>
            <a:r>
              <a:rPr lang="en-GB" sz="1600" u="sng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Quark and Gluon PDFs and PDAs of the pion/kaon/proton</a:t>
            </a:r>
          </a:p>
          <a:p>
            <a:pPr marL="342900" indent="-342900">
              <a:buFontTx/>
              <a:buAutoNum type="arabicPeriod"/>
            </a:pPr>
            <a:r>
              <a:rPr lang="en-GB" sz="1600" u="sng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Hadron’s radii (confinement)</a:t>
            </a:r>
          </a:p>
          <a:p>
            <a:pPr marL="342900" indent="-342900">
              <a:buAutoNum type="arabicPeriod"/>
            </a:pPr>
            <a:r>
              <a:rPr lang="en-GB" sz="1600" u="sng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Excited-meson spectra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C9BEFF2-9761-0342-9784-BB6741CA3687}"/>
              </a:ext>
            </a:extLst>
          </p:cNvPr>
          <p:cNvSpPr txBox="1"/>
          <p:nvPr/>
        </p:nvSpPr>
        <p:spPr>
          <a:xfrm>
            <a:off x="7391843" y="5522810"/>
            <a:ext cx="203292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(Constituent quarks)</a:t>
            </a:r>
          </a:p>
        </p:txBody>
      </p:sp>
      <p:sp>
        <p:nvSpPr>
          <p:cNvPr id="9" name="Right Arrow 8">
            <a:extLst>
              <a:ext uri="{FF2B5EF4-FFF2-40B4-BE49-F238E27FC236}">
                <a16:creationId xmlns:a16="http://schemas.microsoft.com/office/drawing/2014/main" id="{DAAE7A19-CA67-E548-A099-798CB362B73A}"/>
              </a:ext>
            </a:extLst>
          </p:cNvPr>
          <p:cNvSpPr/>
          <p:nvPr/>
        </p:nvSpPr>
        <p:spPr>
          <a:xfrm>
            <a:off x="6965715" y="2354799"/>
            <a:ext cx="978408" cy="484632"/>
          </a:xfrm>
          <a:prstGeom prst="rightArrow">
            <a:avLst/>
          </a:prstGeom>
          <a:solidFill>
            <a:schemeClr val="accent2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9FCEC83-53C2-EF4F-90DD-0D8A879ABCBF}"/>
              </a:ext>
            </a:extLst>
          </p:cNvPr>
          <p:cNvSpPr txBox="1"/>
          <p:nvPr/>
        </p:nvSpPr>
        <p:spPr>
          <a:xfrm>
            <a:off x="2034504" y="2771621"/>
            <a:ext cx="16975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solidFill>
                  <a:srgbClr val="0070C0"/>
                </a:solidFill>
              </a:rPr>
              <a:t>Gluon propagator … </a:t>
            </a:r>
            <a:r>
              <a:rPr lang="en-US" sz="1200" dirty="0">
                <a:solidFill>
                  <a:srgbClr val="0070C0"/>
                </a:solidFill>
              </a:rPr>
              <a:t>c</a:t>
            </a:r>
            <a:r>
              <a:rPr lang="en-GB" sz="1200" dirty="0" err="1">
                <a:solidFill>
                  <a:srgbClr val="0070C0"/>
                </a:solidFill>
              </a:rPr>
              <a:t>ontinuum</a:t>
            </a:r>
            <a:r>
              <a:rPr lang="en-GB" sz="1200" dirty="0">
                <a:solidFill>
                  <a:srgbClr val="0070C0"/>
                </a:solidFill>
              </a:rPr>
              <a:t> and lattice QCD agree</a:t>
            </a:r>
            <a:endParaRPr lang="en-US" sz="12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77408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1" name="Segnaposto data 2">
            <a:extLst>
              <a:ext uri="{FF2B5EF4-FFF2-40B4-BE49-F238E27FC236}">
                <a16:creationId xmlns:a16="http://schemas.microsoft.com/office/drawing/2014/main" id="{B3DF0475-77A8-B949-8AD1-10742DF1355D}"/>
              </a:ext>
            </a:extLst>
          </p:cNvPr>
          <p:cNvSpPr>
            <a:spLocks noGrp="1"/>
          </p:cNvSpPr>
          <p:nvPr>
            <p:ph type="dt" sz="quarter" idx="10"/>
          </p:nvPr>
        </p:nvSpPr>
        <p:spPr/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33880FC6-106F-F44B-9A75-3C63DF4D788C}" type="datetime1">
              <a:rPr lang="it-IT" altLang="it-IT" sz="1200">
                <a:solidFill>
                  <a:srgbClr val="898989"/>
                </a:solidFill>
              </a:rPr>
              <a:pPr eaLnBrk="1" hangingPunct="1"/>
              <a:t>10/09/26</a:t>
            </a:fld>
            <a:endParaRPr lang="it-IT" altLang="it-IT" sz="1200">
              <a:solidFill>
                <a:srgbClr val="898989"/>
              </a:solidFill>
            </a:endParaRPr>
          </a:p>
        </p:txBody>
      </p:sp>
      <p:sp>
        <p:nvSpPr>
          <p:cNvPr id="53252" name="Segnaposto piè di pagina 3">
            <a:extLst>
              <a:ext uri="{FF2B5EF4-FFF2-40B4-BE49-F238E27FC236}">
                <a16:creationId xmlns:a16="http://schemas.microsoft.com/office/drawing/2014/main" id="{1CB04A8D-BE2C-674E-A203-7ECFA56B13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Oleg</a:t>
            </a:r>
            <a:r>
              <a:rPr lang="it-IT" dirty="0"/>
              <a:t> </a:t>
            </a:r>
            <a:r>
              <a:rPr lang="it-IT" dirty="0" err="1"/>
              <a:t>Denisov</a:t>
            </a:r>
            <a:endParaRPr lang="it-IT" dirty="0"/>
          </a:p>
        </p:txBody>
      </p:sp>
      <p:sp>
        <p:nvSpPr>
          <p:cNvPr id="53253" name="Segnaposto numero diapositiva 4">
            <a:extLst>
              <a:ext uri="{FF2B5EF4-FFF2-40B4-BE49-F238E27FC236}">
                <a16:creationId xmlns:a16="http://schemas.microsoft.com/office/drawing/2014/main" id="{406E6184-4D27-4A48-964B-5565A268A6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47123028-5043-1944-934A-F6B1233A05D6}" type="slidenum">
              <a:rPr lang="it-IT" altLang="it-IT" sz="1200">
                <a:solidFill>
                  <a:srgbClr val="898989"/>
                </a:solidFill>
              </a:rPr>
              <a:pPr eaLnBrk="1" hangingPunct="1"/>
              <a:t>7</a:t>
            </a:fld>
            <a:endParaRPr lang="it-IT" altLang="it-IT" sz="1200">
              <a:solidFill>
                <a:srgbClr val="898989"/>
              </a:solidFill>
            </a:endParaRPr>
          </a:p>
        </p:txBody>
      </p:sp>
      <p:sp>
        <p:nvSpPr>
          <p:cNvPr id="27654" name="CasellaDiTesto 7">
            <a:extLst>
              <a:ext uri="{FF2B5EF4-FFF2-40B4-BE49-F238E27FC236}">
                <a16:creationId xmlns:a16="http://schemas.microsoft.com/office/drawing/2014/main" id="{D3311676-DA17-F049-A549-458C7780BF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730674"/>
            <a:ext cx="7541832" cy="21544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eaLnBrk="0" hangingPunct="0"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GB" altLang="it-IT" sz="2200" dirty="0">
                <a:solidFill>
                  <a:srgbClr val="000090"/>
                </a:solidFill>
              </a:rPr>
              <a:t>                     </a:t>
            </a:r>
            <a:r>
              <a:rPr lang="en-GB" altLang="it-IT" sz="1600" dirty="0">
                <a:solidFill>
                  <a:srgbClr val="002060"/>
                </a:solidFill>
              </a:rPr>
              <a:t>Questions to be answered:</a:t>
            </a:r>
          </a:p>
          <a:p>
            <a:pPr eaLnBrk="1" hangingPunct="1"/>
            <a:endParaRPr lang="en-GB" altLang="it-IT" sz="1600" dirty="0">
              <a:solidFill>
                <a:srgbClr val="002060"/>
              </a:solidFill>
            </a:endParaRPr>
          </a:p>
          <a:p>
            <a:pPr lvl="3" eaLnBrk="1" hangingPunct="1">
              <a:buFont typeface="Arial" panose="020B0604020202020204" pitchFamily="34" charset="0"/>
              <a:buChar char="•"/>
            </a:pPr>
            <a:r>
              <a:rPr lang="en-GB" altLang="it-IT" sz="1600" dirty="0">
                <a:solidFill>
                  <a:srgbClr val="002060"/>
                </a:solidFill>
              </a:rPr>
              <a:t> Mass difference pion/proton/kaon </a:t>
            </a:r>
          </a:p>
          <a:p>
            <a:pPr lvl="3" eaLnBrk="1" hangingPunct="1">
              <a:buFont typeface="Arial" panose="020B0604020202020204" pitchFamily="34" charset="0"/>
              <a:buChar char="•"/>
            </a:pPr>
            <a:r>
              <a:rPr lang="en-GB" altLang="it-IT" sz="1600" dirty="0">
                <a:solidFill>
                  <a:srgbClr val="002060"/>
                </a:solidFill>
              </a:rPr>
              <a:t> Mass generation mechanism (emergent mass vs. Higgs)</a:t>
            </a:r>
          </a:p>
          <a:p>
            <a:pPr lvl="3" eaLnBrk="1" hangingPunct="1">
              <a:buFont typeface="Arial" panose="020B0604020202020204" pitchFamily="34" charset="0"/>
              <a:buChar char="•"/>
            </a:pPr>
            <a:r>
              <a:rPr lang="en-GB" altLang="it-IT" sz="1600" dirty="0">
                <a:solidFill>
                  <a:srgbClr val="002060"/>
                </a:solidFill>
              </a:rPr>
              <a:t> Internal quark-gluon structure and dynamics, </a:t>
            </a:r>
          </a:p>
          <a:p>
            <a:pPr lvl="3" eaLnBrk="1" hangingPunct="1"/>
            <a:r>
              <a:rPr lang="en-GB" altLang="it-IT" sz="1600" dirty="0">
                <a:solidFill>
                  <a:srgbClr val="002060"/>
                </a:solidFill>
              </a:rPr>
              <a:t>  especially important pion/kaon/proton striking differences</a:t>
            </a:r>
          </a:p>
          <a:p>
            <a:pPr lvl="3" eaLnBrk="1" hangingPunct="1"/>
            <a:endParaRPr lang="en-GB" altLang="it-IT" sz="1600" dirty="0">
              <a:solidFill>
                <a:srgbClr val="002060"/>
              </a:solidFill>
            </a:endParaRPr>
          </a:p>
          <a:p>
            <a:pPr lvl="1" eaLnBrk="1" hangingPunct="1"/>
            <a:r>
              <a:rPr lang="en-GB" altLang="it-IT" sz="1600" b="1" dirty="0">
                <a:solidFill>
                  <a:srgbClr val="002060"/>
                </a:solidFill>
              </a:rPr>
              <a:t>                                                                                 Methods: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797918B4-4CE2-174A-9F09-4C427FAE91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110330"/>
            <a:ext cx="10448795" cy="881489"/>
          </a:xfrm>
        </p:spPr>
        <p:txBody>
          <a:bodyPr>
            <a:normAutofit/>
          </a:bodyPr>
          <a:lstStyle/>
          <a:p>
            <a:pPr algn="ctr"/>
            <a:r>
              <a:rPr lang="en-GB" sz="2000" b="1" dirty="0">
                <a:solidFill>
                  <a:srgbClr val="002060"/>
                </a:solidFill>
              </a:rPr>
              <a:t>AMBER probes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5D3D55F-D5C9-CF4B-9849-6ABB507BFB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62430" y="3629672"/>
            <a:ext cx="3162300" cy="1257300"/>
          </a:xfrm>
          <a:prstGeom prst="rect">
            <a:avLst/>
          </a:prstGeom>
        </p:spPr>
      </p:pic>
      <p:pic>
        <p:nvPicPr>
          <p:cNvPr id="10" name="Picture 9" descr="A close up of text on a whiteboard&#10;&#10;Description automatically generated">
            <a:extLst>
              <a:ext uri="{FF2B5EF4-FFF2-40B4-BE49-F238E27FC236}">
                <a16:creationId xmlns:a16="http://schemas.microsoft.com/office/drawing/2014/main" id="{F648C189-BAE1-2948-AA1C-B965A3147F4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6287" y="5081219"/>
            <a:ext cx="2328346" cy="1224483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A7D0069-75C7-444D-85C3-A08E62B06D3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43123" y="5129488"/>
            <a:ext cx="2390077" cy="122686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CC3036A-A732-004A-8C1E-9072F2F5E6C4}"/>
              </a:ext>
            </a:extLst>
          </p:cNvPr>
          <p:cNvSpPr txBox="1"/>
          <p:nvPr/>
        </p:nvSpPr>
        <p:spPr>
          <a:xfrm>
            <a:off x="6240141" y="3102211"/>
            <a:ext cx="21244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chemeClr val="accent5">
                    <a:lumMod val="50000"/>
                  </a:schemeClr>
                </a:solidFill>
              </a:rPr>
              <a:t>Diffractive scattering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9F6AD33-DF44-0149-A56B-3B84B51FF8F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07691" y="3744261"/>
            <a:ext cx="1906998" cy="102812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ADCCE73-D31D-324D-9127-AE1002CB7604}"/>
              </a:ext>
            </a:extLst>
          </p:cNvPr>
          <p:cNvSpPr txBox="1"/>
          <p:nvPr/>
        </p:nvSpPr>
        <p:spPr>
          <a:xfrm>
            <a:off x="375692" y="3023622"/>
            <a:ext cx="20216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err="1">
                <a:solidFill>
                  <a:schemeClr val="accent5">
                    <a:lumMod val="50000"/>
                  </a:schemeClr>
                </a:solidFill>
              </a:rPr>
              <a:t>Drell</a:t>
            </a:r>
            <a:r>
              <a:rPr lang="en-GB" dirty="0">
                <a:solidFill>
                  <a:schemeClr val="accent5">
                    <a:lumMod val="50000"/>
                  </a:schemeClr>
                </a:solidFill>
              </a:rPr>
              <a:t>-Yan (</a:t>
            </a:r>
            <a:r>
              <a:rPr lang="en-GB" dirty="0" err="1">
                <a:solidFill>
                  <a:schemeClr val="accent5">
                    <a:lumMod val="50000"/>
                  </a:schemeClr>
                </a:solidFill>
              </a:rPr>
              <a:t>compl</a:t>
            </a:r>
            <a:r>
              <a:rPr lang="en-GB" dirty="0">
                <a:solidFill>
                  <a:schemeClr val="accent5">
                    <a:lumMod val="50000"/>
                  </a:schemeClr>
                </a:solidFill>
              </a:rPr>
              <a:t>. to</a:t>
            </a:r>
          </a:p>
          <a:p>
            <a:r>
              <a:rPr lang="en-GB" dirty="0">
                <a:solidFill>
                  <a:schemeClr val="accent5">
                    <a:lumMod val="50000"/>
                  </a:schemeClr>
                </a:solidFill>
              </a:rPr>
              <a:t>Sullivan) and </a:t>
            </a:r>
            <a:r>
              <a:rPr lang="en-GB" i="1" dirty="0">
                <a:solidFill>
                  <a:schemeClr val="accent5">
                    <a:lumMod val="50000"/>
                  </a:schemeClr>
                </a:solidFill>
              </a:rPr>
              <a:t>J/𝜳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ED81331-3CB6-EA4B-B4C8-EA1291DFF896}"/>
              </a:ext>
            </a:extLst>
          </p:cNvPr>
          <p:cNvSpPr txBox="1"/>
          <p:nvPr/>
        </p:nvSpPr>
        <p:spPr>
          <a:xfrm>
            <a:off x="2777640" y="3104621"/>
            <a:ext cx="27018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chemeClr val="accent5">
                    <a:lumMod val="50000"/>
                  </a:schemeClr>
                </a:solidFill>
              </a:rPr>
              <a:t>Prompt Photon Production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924EE29-BCAB-CA4E-9F10-187C3317C4CD}"/>
              </a:ext>
            </a:extLst>
          </p:cNvPr>
          <p:cNvSpPr txBox="1"/>
          <p:nvPr/>
        </p:nvSpPr>
        <p:spPr>
          <a:xfrm>
            <a:off x="9570830" y="3102211"/>
            <a:ext cx="17496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chemeClr val="accent5">
                    <a:lumMod val="50000"/>
                  </a:schemeClr>
                </a:solidFill>
              </a:rPr>
              <a:t>Elastic scattering</a:t>
            </a:r>
          </a:p>
        </p:txBody>
      </p:sp>
      <p:pic>
        <p:nvPicPr>
          <p:cNvPr id="15" name="Immagine 14">
            <a:extLst>
              <a:ext uri="{FF2B5EF4-FFF2-40B4-BE49-F238E27FC236}">
                <a16:creationId xmlns:a16="http://schemas.microsoft.com/office/drawing/2014/main" id="{8019F7D2-5C88-A242-BBB2-AB4726BE992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1112" y="3826679"/>
            <a:ext cx="2845093" cy="105553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D4F16E8-F48F-664A-B733-3D8EF831BDC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46735" y="3874216"/>
            <a:ext cx="1384300" cy="18034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A554F46-C649-C04B-8D78-C4EDF0AAA109}"/>
              </a:ext>
            </a:extLst>
          </p:cNvPr>
          <p:cNvSpPr txBox="1"/>
          <p:nvPr/>
        </p:nvSpPr>
        <p:spPr>
          <a:xfrm>
            <a:off x="7401461" y="1044083"/>
            <a:ext cx="441246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series of workshops entitled </a:t>
            </a:r>
          </a:p>
          <a:p>
            <a:pPr algn="ctr"/>
            <a:r>
              <a:rPr lang="en-GB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“Perceiving of the EHM through AMBER@CERN(SPS)” we organised</a:t>
            </a:r>
          </a:p>
          <a:p>
            <a:pPr algn="ctr"/>
            <a:r>
              <a:rPr lang="en-GB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2019-2022:</a:t>
            </a:r>
          </a:p>
          <a:p>
            <a:pPr algn="ctr"/>
            <a:r>
              <a:rPr lang="en-GB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https://</a:t>
            </a:r>
            <a:r>
              <a:rPr lang="en-GB" sz="16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indico.cern.ch</a:t>
            </a:r>
            <a:r>
              <a:rPr lang="en-GB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/event/1021402/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37BD6089-8D5F-3943-96B8-4E5EEAAB614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5367" y="5226196"/>
            <a:ext cx="2976581" cy="839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16123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0D6A253-3FE1-9645-8D13-07697192231F}" type="datetime1">
              <a:rPr lang="it-IT" smtClean="0"/>
              <a:pPr>
                <a:defRPr/>
              </a:pPr>
              <a:t>10/09/26</a:t>
            </a:fld>
            <a:endParaRPr lang="it-IT" dirty="0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Oleg Denisov</a:t>
            </a:r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B922CDF-68A7-BB49-A4E6-D21B1AA92255}" type="slidenum">
              <a:rPr lang="it-IT" smtClean="0"/>
              <a:pPr>
                <a:defRPr/>
              </a:pPr>
              <a:t>8</a:t>
            </a:fld>
            <a:endParaRPr lang="it-IT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AABA5E3-EFA9-3E4F-B9ED-0E4023298E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7277" y="3260361"/>
            <a:ext cx="9793859" cy="1963743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501C91D4-BB37-8949-A33C-9DEB0E07FA54}"/>
              </a:ext>
            </a:extLst>
          </p:cNvPr>
          <p:cNvSpPr/>
          <p:nvPr/>
        </p:nvSpPr>
        <p:spPr>
          <a:xfrm>
            <a:off x="1436555" y="5155484"/>
            <a:ext cx="4767652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Proton Radius Measurement</a:t>
            </a:r>
          </a:p>
          <a:p>
            <a:r>
              <a:rPr lang="en-GB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Antimatter production cross section</a:t>
            </a:r>
          </a:p>
          <a:p>
            <a:r>
              <a:rPr lang="en-GB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Pion and kaon structure (PDFs) via DY and </a:t>
            </a:r>
          </a:p>
          <a:p>
            <a:r>
              <a:rPr lang="en-GB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J/Psi production</a:t>
            </a:r>
          </a:p>
          <a:p>
            <a:r>
              <a:rPr lang="en-GB" sz="16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Phase-1 Proposal approved by RB on 02/12/2020 </a:t>
            </a:r>
          </a:p>
          <a:p>
            <a:endParaRPr lang="en-GB" sz="16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5EC1413-9432-B943-882D-40DB165AB1B1}"/>
              </a:ext>
            </a:extLst>
          </p:cNvPr>
          <p:cNvSpPr/>
          <p:nvPr/>
        </p:nvSpPr>
        <p:spPr>
          <a:xfrm>
            <a:off x="7191092" y="5155484"/>
            <a:ext cx="3910045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High precision strange-meson spectrum</a:t>
            </a:r>
          </a:p>
          <a:p>
            <a:r>
              <a:rPr lang="en-GB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Kaon and pion charge radii</a:t>
            </a:r>
          </a:p>
          <a:p>
            <a:r>
              <a:rPr lang="en-GB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Kaon induced </a:t>
            </a:r>
            <a:r>
              <a:rPr lang="en-GB" sz="16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Primakoff</a:t>
            </a:r>
            <a:r>
              <a:rPr lang="en-GB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reaction </a:t>
            </a:r>
          </a:p>
          <a:p>
            <a:r>
              <a:rPr lang="en-GB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Prompt Photons Production</a:t>
            </a:r>
          </a:p>
          <a:p>
            <a:r>
              <a:rPr lang="en-GB" sz="16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Phase-2 Proposal submission in 2027/28</a:t>
            </a:r>
            <a:endParaRPr lang="en-GB" sz="1600" dirty="0">
              <a:solidFill>
                <a:srgbClr val="C0000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C32F8C7-999A-BAE1-2183-245C56A32E0D}"/>
              </a:ext>
            </a:extLst>
          </p:cNvPr>
          <p:cNvSpPr txBox="1"/>
          <p:nvPr/>
        </p:nvSpPr>
        <p:spPr>
          <a:xfrm>
            <a:off x="2061334" y="3665154"/>
            <a:ext cx="2069432" cy="400110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>
                <a:solidFill>
                  <a:schemeClr val="bg1"/>
                </a:solidFill>
              </a:rPr>
              <a:t>2023 -2032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C6414E0-7DCC-EA0E-E68E-98CD0A56D4B4}"/>
              </a:ext>
            </a:extLst>
          </p:cNvPr>
          <p:cNvSpPr txBox="1"/>
          <p:nvPr/>
        </p:nvSpPr>
        <p:spPr>
          <a:xfrm>
            <a:off x="6954254" y="3665154"/>
            <a:ext cx="2069432" cy="40011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>
                <a:solidFill>
                  <a:schemeClr val="bg1"/>
                </a:solidFill>
              </a:rPr>
              <a:t>2033 -2041</a:t>
            </a:r>
          </a:p>
        </p:txBody>
      </p:sp>
      <p:sp>
        <p:nvSpPr>
          <p:cNvPr id="20" name="Title 19">
            <a:extLst>
              <a:ext uri="{FF2B5EF4-FFF2-40B4-BE49-F238E27FC236}">
                <a16:creationId xmlns:a16="http://schemas.microsoft.com/office/drawing/2014/main" id="{4DDDE952-A7BC-90BD-26D1-025B0246BCD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924613" y="0"/>
            <a:ext cx="730296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pparatus for 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eson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and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aryon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xperimental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esearch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AMBER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CERN, SPS, NA66)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6EE6F7CA-4C70-2144-C7BF-D7693CE2CB1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031" y="1052143"/>
            <a:ext cx="9028937" cy="2246943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6E4C0BDC-CDAE-772F-203B-0D3CF7CEE2C8}"/>
              </a:ext>
            </a:extLst>
          </p:cNvPr>
          <p:cNvSpPr txBox="1"/>
          <p:nvPr/>
        </p:nvSpPr>
        <p:spPr>
          <a:xfrm>
            <a:off x="9350218" y="1745094"/>
            <a:ext cx="27146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GB" dirty="0">
                <a:solidFill>
                  <a:srgbClr val="002060"/>
                </a:solidFill>
              </a:rPr>
              <a:t>Presently 35 institutes from 14 countries, new collaborators are welcome.</a:t>
            </a:r>
          </a:p>
        </p:txBody>
      </p:sp>
      <p:sp>
        <p:nvSpPr>
          <p:cNvPr id="23" name="Rectangle: Rounded Corners 4">
            <a:extLst>
              <a:ext uri="{FF2B5EF4-FFF2-40B4-BE49-F238E27FC236}">
                <a16:creationId xmlns:a16="http://schemas.microsoft.com/office/drawing/2014/main" id="{21328C0E-8655-A337-1F0E-1D2ADA218DE2}"/>
              </a:ext>
            </a:extLst>
          </p:cNvPr>
          <p:cNvSpPr/>
          <p:nvPr/>
        </p:nvSpPr>
        <p:spPr>
          <a:xfrm>
            <a:off x="9350218" y="1393652"/>
            <a:ext cx="2841781" cy="1626214"/>
          </a:xfrm>
          <a:prstGeom prst="round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01900640-BCE7-6E82-F731-EB4CD3D8AF21}"/>
              </a:ext>
            </a:extLst>
          </p:cNvPr>
          <p:cNvSpPr txBox="1"/>
          <p:nvPr/>
        </p:nvSpPr>
        <p:spPr>
          <a:xfrm>
            <a:off x="1622089" y="4137265"/>
            <a:ext cx="35278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>
                <a:solidFill>
                  <a:srgbClr val="002060"/>
                </a:solidFill>
              </a:rPr>
              <a:t>Conventional hadron/muon beams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1481A21D-AFC0-BE65-9D50-79F94F8F04F2}"/>
              </a:ext>
            </a:extLst>
          </p:cNvPr>
          <p:cNvSpPr txBox="1"/>
          <p:nvPr/>
        </p:nvSpPr>
        <p:spPr>
          <a:xfrm>
            <a:off x="5752037" y="4137265"/>
            <a:ext cx="31405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>
                <a:solidFill>
                  <a:srgbClr val="C00000"/>
                </a:solidFill>
              </a:rPr>
              <a:t>Improved hadron(kaon) beams</a:t>
            </a:r>
          </a:p>
        </p:txBody>
      </p:sp>
    </p:spTree>
    <p:extLst>
      <p:ext uri="{BB962C8B-B14F-4D97-AF65-F5344CB8AC3E}">
        <p14:creationId xmlns:p14="http://schemas.microsoft.com/office/powerpoint/2010/main" val="19030431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21A838-5FE1-3F80-4FBE-098B3638E5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2863" y="136525"/>
            <a:ext cx="7766749" cy="753811"/>
          </a:xfrm>
        </p:spPr>
        <p:txBody>
          <a:bodyPr/>
          <a:lstStyle/>
          <a:p>
            <a:pPr algn="ctr"/>
            <a:r>
              <a:rPr lang="en-GB" sz="2400" b="1" dirty="0">
                <a:solidFill>
                  <a:srgbClr val="002060"/>
                </a:solidFill>
              </a:rPr>
              <a:t>What was achieved by AMBER so far:</a:t>
            </a:r>
            <a:br>
              <a:rPr lang="en-GB" sz="2400" b="1" dirty="0">
                <a:solidFill>
                  <a:srgbClr val="002060"/>
                </a:solidFill>
              </a:rPr>
            </a:br>
            <a:r>
              <a:rPr lang="en-GB" sz="2400" b="1" dirty="0">
                <a:solidFill>
                  <a:srgbClr val="002060"/>
                </a:solidFill>
              </a:rPr>
              <a:t>I. Antimatter Production Cross-section measurement (APX)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1C82797-E42B-CB52-8119-7783A8BB87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6274" y="969727"/>
            <a:ext cx="5622132" cy="298190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33BB16B-832E-CEF1-ACBA-3D7E6CE0E5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78431" y="986589"/>
            <a:ext cx="4565380" cy="463281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5230920-E114-826A-423B-434A9100216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4153310"/>
            <a:ext cx="3705235" cy="209849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A810256-B04F-9A2E-8355-D4521323F0F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31746" y="4312136"/>
            <a:ext cx="3900796" cy="231726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0A4CCA3-CC3D-BE71-2057-2BC90DDA814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82062" y="5904390"/>
            <a:ext cx="1392738" cy="440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79053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52DB9B-C817-E582-4124-07A01C34BE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6896BC-C830-4C45-6064-7BE80CD89C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2863" y="136525"/>
            <a:ext cx="7766749" cy="753811"/>
          </a:xfrm>
        </p:spPr>
        <p:txBody>
          <a:bodyPr/>
          <a:lstStyle/>
          <a:p>
            <a:pPr algn="ctr"/>
            <a:r>
              <a:rPr lang="en-GB" sz="2400" b="1" dirty="0">
                <a:solidFill>
                  <a:srgbClr val="002060"/>
                </a:solidFill>
              </a:rPr>
              <a:t>What was achieved by AMBER so far:</a:t>
            </a:r>
            <a:br>
              <a:rPr lang="en-GB" sz="2400" b="1" dirty="0">
                <a:solidFill>
                  <a:srgbClr val="002060"/>
                </a:solidFill>
              </a:rPr>
            </a:br>
            <a:r>
              <a:rPr lang="en-GB" sz="2400" b="1" dirty="0">
                <a:solidFill>
                  <a:srgbClr val="002060"/>
                </a:solidFill>
              </a:rPr>
              <a:t>II. Proton Charge-Radius measurement (PRM) (1)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519F544-FE0C-D872-A314-362A23F59B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3409" y="1020774"/>
            <a:ext cx="5554578" cy="260001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CA016B6-3D18-ADC6-5D8F-68618A9561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77264" y="1020774"/>
            <a:ext cx="5402271" cy="300209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E05D019-6592-1E3F-BE85-71600A66567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6853" y="3700553"/>
            <a:ext cx="4527884" cy="309948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CF44667-BA64-788B-9AD5-0C64609D728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82524" y="4153310"/>
            <a:ext cx="5005297" cy="21939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55590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E4FDF3-3F79-F161-6820-3F2090E8A5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5CA6A-9239-B235-0FDA-5FF249F97E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2863" y="136525"/>
            <a:ext cx="7766749" cy="753811"/>
          </a:xfrm>
        </p:spPr>
        <p:txBody>
          <a:bodyPr/>
          <a:lstStyle/>
          <a:p>
            <a:pPr algn="ctr"/>
            <a:r>
              <a:rPr lang="en-GB" sz="2400" b="1" dirty="0">
                <a:solidFill>
                  <a:srgbClr val="002060"/>
                </a:solidFill>
              </a:rPr>
              <a:t>What was achieved by AMBER so far:</a:t>
            </a:r>
            <a:br>
              <a:rPr lang="en-GB" sz="2400" b="1" dirty="0">
                <a:solidFill>
                  <a:srgbClr val="002060"/>
                </a:solidFill>
              </a:rPr>
            </a:br>
            <a:r>
              <a:rPr lang="en-GB" sz="2400" b="1" dirty="0">
                <a:solidFill>
                  <a:srgbClr val="002060"/>
                </a:solidFill>
              </a:rPr>
              <a:t>II. Proton Charge-Radius measurement (PRM) (2)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9200E9F-2CDB-CDFB-081D-E5570532EE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443" y="1029857"/>
            <a:ext cx="6681952" cy="326055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25EE35F-4088-84E7-DC69-E6F1158F5C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6525" y="4290415"/>
            <a:ext cx="4519864" cy="241251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B3D0BF1-26BD-F184-A506-35AB9765557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49585" y="1419726"/>
            <a:ext cx="5342415" cy="4984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84239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F92932-DA93-20F2-818C-273CA9DF8F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6ADDF3-E877-00AD-3E31-AEB2EDC640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2863" y="136525"/>
            <a:ext cx="7766749" cy="489117"/>
          </a:xfrm>
        </p:spPr>
        <p:txBody>
          <a:bodyPr/>
          <a:lstStyle/>
          <a:p>
            <a:pPr algn="ctr"/>
            <a:r>
              <a:rPr lang="en-GB" sz="2400" b="1" dirty="0">
                <a:solidFill>
                  <a:srgbClr val="002060"/>
                </a:solidFill>
              </a:rPr>
              <a:t>Preparation to the Phase-1 Drell-Yan experiment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3FD819A-F3BD-53A0-097D-2520E8DBFA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9642" y="529389"/>
            <a:ext cx="7002379" cy="318537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DA423A3-B094-C272-0FCF-4147F1DB29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0704" y="3714763"/>
            <a:ext cx="10267922" cy="300671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19969120-E44E-5777-2424-2215EDCA4103}"/>
              </a:ext>
            </a:extLst>
          </p:cNvPr>
          <p:cNvSpPr txBox="1"/>
          <p:nvPr/>
        </p:nvSpPr>
        <p:spPr>
          <a:xfrm>
            <a:off x="1961148" y="5642811"/>
            <a:ext cx="27136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>
                <a:solidFill>
                  <a:srgbClr val="C00000"/>
                </a:solidFill>
              </a:rPr>
              <a:t>AMBER Drell-Yan set-up</a:t>
            </a:r>
          </a:p>
        </p:txBody>
      </p:sp>
    </p:spTree>
    <p:extLst>
      <p:ext uri="{BB962C8B-B14F-4D97-AF65-F5344CB8AC3E}">
        <p14:creationId xmlns:p14="http://schemas.microsoft.com/office/powerpoint/2010/main" val="41905876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olo 1">
            <a:extLst>
              <a:ext uri="{FF2B5EF4-FFF2-40B4-BE49-F238E27FC236}">
                <a16:creationId xmlns:a16="http://schemas.microsoft.com/office/drawing/2014/main" id="{35EDB900-CE43-954E-BD18-629B003632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0800" y="0"/>
            <a:ext cx="6934200" cy="762000"/>
          </a:xfrm>
        </p:spPr>
        <p:txBody>
          <a:bodyPr>
            <a:noAutofit/>
          </a:bodyPr>
          <a:lstStyle/>
          <a:p>
            <a:pPr algn="ctr" eaLnBrk="1" hangingPunct="1"/>
            <a:r>
              <a:rPr lang="en-GB" altLang="it-IT" sz="2400" b="1" dirty="0">
                <a:solidFill>
                  <a:schemeClr val="accent1">
                    <a:lumMod val="75000"/>
                  </a:schemeClr>
                </a:solidFill>
                <a:ea typeface="ＭＳ Ｐゴシック" panose="020B0600070205080204" pitchFamily="34" charset="-128"/>
              </a:rPr>
              <a:t> </a:t>
            </a:r>
            <a:r>
              <a:rPr lang="en-GB" altLang="it-IT" sz="2000" b="1" dirty="0">
                <a:solidFill>
                  <a:srgbClr val="002060"/>
                </a:solidFill>
                <a:ea typeface="ＭＳ Ｐゴシック" panose="020B0600070205080204" pitchFamily="34" charset="-128"/>
              </a:rPr>
              <a:t>Pion induced </a:t>
            </a:r>
            <a:r>
              <a:rPr lang="en-GB" altLang="it-IT" sz="2000" b="1" dirty="0" err="1">
                <a:solidFill>
                  <a:srgbClr val="002060"/>
                </a:solidFill>
                <a:ea typeface="ＭＳ Ｐゴシック" panose="020B0600070205080204" pitchFamily="34" charset="-128"/>
              </a:rPr>
              <a:t>Drell</a:t>
            </a:r>
            <a:r>
              <a:rPr lang="en-GB" altLang="it-IT" sz="2000" b="1" dirty="0">
                <a:solidFill>
                  <a:srgbClr val="002060"/>
                </a:solidFill>
                <a:ea typeface="ＭＳ Ｐゴシック" panose="020B0600070205080204" pitchFamily="34" charset="-128"/>
              </a:rPr>
              <a:t>-Yan at AMBER</a:t>
            </a:r>
            <a:br>
              <a:rPr lang="en-GB" altLang="it-IT" sz="2000" b="1" dirty="0">
                <a:solidFill>
                  <a:srgbClr val="002060"/>
                </a:solidFill>
                <a:ea typeface="ＭＳ Ｐゴシック" panose="020B0600070205080204" pitchFamily="34" charset="-128"/>
              </a:rPr>
            </a:br>
            <a:r>
              <a:rPr lang="en-GB" altLang="it-IT" sz="2000" b="1" dirty="0">
                <a:solidFill>
                  <a:srgbClr val="002060"/>
                </a:solidFill>
                <a:ea typeface="ＭＳ Ｐゴシック" panose="020B0600070205080204" pitchFamily="34" charset="-128"/>
              </a:rPr>
              <a:t>Status of the knowledge of the Pion structure</a:t>
            </a:r>
          </a:p>
        </p:txBody>
      </p:sp>
      <p:sp>
        <p:nvSpPr>
          <p:cNvPr id="54275" name="Segnaposto data 2">
            <a:extLst>
              <a:ext uri="{FF2B5EF4-FFF2-40B4-BE49-F238E27FC236}">
                <a16:creationId xmlns:a16="http://schemas.microsoft.com/office/drawing/2014/main" id="{15FB5697-CDF3-7C49-B22C-BBC956C49BF3}"/>
              </a:ext>
            </a:extLst>
          </p:cNvPr>
          <p:cNvSpPr>
            <a:spLocks noGrp="1"/>
          </p:cNvSpPr>
          <p:nvPr>
            <p:ph type="dt" sz="quarter" idx="10"/>
          </p:nvPr>
        </p:nvSpPr>
        <p:spPr/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FD57EEB9-28FA-694D-96F2-E0DDED40E8E4}" type="datetime1">
              <a:rPr lang="it-IT" altLang="it-IT" sz="1200">
                <a:solidFill>
                  <a:srgbClr val="898989"/>
                </a:solidFill>
              </a:rPr>
              <a:pPr eaLnBrk="1" hangingPunct="1"/>
              <a:t>10/09/26</a:t>
            </a:fld>
            <a:endParaRPr lang="it-IT" altLang="it-IT" sz="1200">
              <a:solidFill>
                <a:srgbClr val="898989"/>
              </a:solidFill>
            </a:endParaRPr>
          </a:p>
        </p:txBody>
      </p:sp>
      <p:sp>
        <p:nvSpPr>
          <p:cNvPr id="54276" name="Segnaposto piè di pagina 3">
            <a:extLst>
              <a:ext uri="{FF2B5EF4-FFF2-40B4-BE49-F238E27FC236}">
                <a16:creationId xmlns:a16="http://schemas.microsoft.com/office/drawing/2014/main" id="{342D95A4-1E17-3C46-B4E9-ADCF1C0B4A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724400" y="6492876"/>
            <a:ext cx="2895600" cy="365125"/>
          </a:xfrm>
        </p:spPr>
        <p:txBody>
          <a:bodyPr/>
          <a:lstStyle/>
          <a:p>
            <a:pPr>
              <a:defRPr/>
            </a:pPr>
            <a:r>
              <a:rPr lang="it-IT"/>
              <a:t>Oleg Denisov</a:t>
            </a:r>
          </a:p>
        </p:txBody>
      </p:sp>
      <p:sp>
        <p:nvSpPr>
          <p:cNvPr id="54277" name="Segnaposto numero diapositiva 4">
            <a:extLst>
              <a:ext uri="{FF2B5EF4-FFF2-40B4-BE49-F238E27FC236}">
                <a16:creationId xmlns:a16="http://schemas.microsoft.com/office/drawing/2014/main" id="{2E7BA342-13D3-7243-BAA0-2748ACDC9A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E2CB3A03-E7C9-7440-B008-BCE3787BF495}" type="slidenum">
              <a:rPr lang="it-IT" altLang="it-IT" sz="1200">
                <a:solidFill>
                  <a:srgbClr val="898989"/>
                </a:solidFill>
              </a:rPr>
              <a:pPr eaLnBrk="1" hangingPunct="1"/>
              <a:t>13</a:t>
            </a:fld>
            <a:endParaRPr lang="it-IT" altLang="it-IT" sz="1200">
              <a:solidFill>
                <a:srgbClr val="898989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587BB17-5862-5145-9BE3-C894F1EA5385}"/>
              </a:ext>
            </a:extLst>
          </p:cNvPr>
          <p:cNvSpPr txBox="1"/>
          <p:nvPr/>
        </p:nvSpPr>
        <p:spPr>
          <a:xfrm>
            <a:off x="838200" y="3908876"/>
            <a:ext cx="730438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Pion structure status: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u="sng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Scarce data, poor knowledge of valence, sea and glue basically unknown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u="sng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Mostly heavy nuclear targets: large nuclear effects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u="sng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 some experiments, no information on absolute cross sections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Two experiments (E615, NA3) have measured so far with both pion beam sign, but only one (NA3) has used its data to separate sea-valence quark contributions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Discrepancy between different experiments (i.e. NA10, E615)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Old data, no way to reanalyse them using modern approaches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ABCBE5E-F444-044C-9792-30CDC42B9B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2583" y="1625308"/>
            <a:ext cx="3743845" cy="4288836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9999C0D2-E91A-3AED-B90D-2F3C249BD3BD}"/>
              </a:ext>
            </a:extLst>
          </p:cNvPr>
          <p:cNvSpPr/>
          <p:nvPr/>
        </p:nvSpPr>
        <p:spPr>
          <a:xfrm>
            <a:off x="1196622" y="1037676"/>
            <a:ext cx="5297059" cy="4247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097280" fontAlgn="base">
              <a:spcBef>
                <a:spcPct val="0"/>
              </a:spcBef>
              <a:spcAft>
                <a:spcPct val="0"/>
              </a:spcAft>
            </a:pPr>
            <a:r>
              <a:rPr lang="en-US" sz="2160" dirty="0">
                <a:solidFill>
                  <a:schemeClr val="tx2"/>
                </a:solidFill>
                <a:latin typeface="Tahoma" pitchFamily="34" charset="0"/>
              </a:rPr>
              <a:t>         </a:t>
            </a:r>
            <a:r>
              <a:rPr lang="en-US" dirty="0">
                <a:solidFill>
                  <a:srgbClr val="002060"/>
                </a:solidFill>
                <a:latin typeface="Tahoma" pitchFamily="34" charset="0"/>
              </a:rPr>
              <a:t>valence               sea                 gluons</a:t>
            </a:r>
          </a:p>
        </p:txBody>
      </p:sp>
      <p:pic>
        <p:nvPicPr>
          <p:cNvPr id="5" name="Content Placeholder 10">
            <a:extLst>
              <a:ext uri="{FF2B5EF4-FFF2-40B4-BE49-F238E27FC236}">
                <a16:creationId xmlns:a16="http://schemas.microsoft.com/office/drawing/2014/main" id="{770159AC-56E1-8D74-4FAD-AD86C94B00C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65956" y="1306082"/>
            <a:ext cx="5297059" cy="2602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898412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olo 1">
            <a:extLst>
              <a:ext uri="{FF2B5EF4-FFF2-40B4-BE49-F238E27FC236}">
                <a16:creationId xmlns:a16="http://schemas.microsoft.com/office/drawing/2014/main" id="{35EDB900-CE43-954E-BD18-629B003632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0076" y="0"/>
            <a:ext cx="7374924" cy="762000"/>
          </a:xfrm>
        </p:spPr>
        <p:txBody>
          <a:bodyPr>
            <a:noAutofit/>
          </a:bodyPr>
          <a:lstStyle/>
          <a:p>
            <a:pPr algn="ctr"/>
            <a:r>
              <a:rPr lang="en-GB" sz="2000" b="1" dirty="0">
                <a:solidFill>
                  <a:srgbClr val="002060"/>
                </a:solidFill>
              </a:rPr>
              <a:t>Probing valence and sea quark contents of pion at AMBER</a:t>
            </a:r>
            <a:br>
              <a:rPr lang="en-GB" sz="2000" b="1" dirty="0">
                <a:solidFill>
                  <a:srgbClr val="002060"/>
                </a:solidFill>
              </a:rPr>
            </a:br>
            <a:r>
              <a:rPr lang="en-GB" sz="2000" b="1" dirty="0">
                <a:solidFill>
                  <a:srgbClr val="C00000"/>
                </a:solidFill>
              </a:rPr>
              <a:t>Expected statistics after first 2 years of data taking</a:t>
            </a:r>
            <a:endParaRPr lang="en-GB" altLang="it-IT" sz="2000" b="1" dirty="0">
              <a:solidFill>
                <a:srgbClr val="C00000"/>
              </a:solidFill>
              <a:ea typeface="ＭＳ Ｐゴシック" panose="020B0600070205080204" pitchFamily="34" charset="-128"/>
            </a:endParaRPr>
          </a:p>
        </p:txBody>
      </p:sp>
      <p:sp>
        <p:nvSpPr>
          <p:cNvPr id="54275" name="Segnaposto data 2">
            <a:extLst>
              <a:ext uri="{FF2B5EF4-FFF2-40B4-BE49-F238E27FC236}">
                <a16:creationId xmlns:a16="http://schemas.microsoft.com/office/drawing/2014/main" id="{15FB5697-CDF3-7C49-B22C-BBC956C49BF3}"/>
              </a:ext>
            </a:extLst>
          </p:cNvPr>
          <p:cNvSpPr>
            <a:spLocks noGrp="1"/>
          </p:cNvSpPr>
          <p:nvPr>
            <p:ph type="dt" sz="quarter" idx="10"/>
          </p:nvPr>
        </p:nvSpPr>
        <p:spPr/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FD57EEB9-28FA-694D-96F2-E0DDED40E8E4}" type="datetime1">
              <a:rPr lang="it-IT" altLang="it-IT" sz="1200">
                <a:solidFill>
                  <a:srgbClr val="898989"/>
                </a:solidFill>
              </a:rPr>
              <a:pPr eaLnBrk="1" hangingPunct="1"/>
              <a:t>10/09/26</a:t>
            </a:fld>
            <a:endParaRPr lang="it-IT" altLang="it-IT" sz="1200" dirty="0">
              <a:solidFill>
                <a:srgbClr val="898989"/>
              </a:solidFill>
            </a:endParaRPr>
          </a:p>
        </p:txBody>
      </p:sp>
      <p:sp>
        <p:nvSpPr>
          <p:cNvPr id="54276" name="Segnaposto piè di pagina 3">
            <a:extLst>
              <a:ext uri="{FF2B5EF4-FFF2-40B4-BE49-F238E27FC236}">
                <a16:creationId xmlns:a16="http://schemas.microsoft.com/office/drawing/2014/main" id="{342D95A4-1E17-3C46-B4E9-ADCF1C0B4A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724400" y="6492876"/>
            <a:ext cx="2895600" cy="365125"/>
          </a:xfrm>
        </p:spPr>
        <p:txBody>
          <a:bodyPr/>
          <a:lstStyle/>
          <a:p>
            <a:pPr>
              <a:defRPr/>
            </a:pPr>
            <a:r>
              <a:rPr lang="it-IT" dirty="0" err="1"/>
              <a:t>Oleg</a:t>
            </a:r>
            <a:r>
              <a:rPr lang="it-IT" dirty="0"/>
              <a:t> </a:t>
            </a:r>
            <a:r>
              <a:rPr lang="it-IT" dirty="0" err="1"/>
              <a:t>Denisov</a:t>
            </a:r>
            <a:endParaRPr lang="it-IT" dirty="0"/>
          </a:p>
        </p:txBody>
      </p:sp>
      <p:sp>
        <p:nvSpPr>
          <p:cNvPr id="54277" name="Segnaposto numero diapositiva 4">
            <a:extLst>
              <a:ext uri="{FF2B5EF4-FFF2-40B4-BE49-F238E27FC236}">
                <a16:creationId xmlns:a16="http://schemas.microsoft.com/office/drawing/2014/main" id="{2E7BA342-13D3-7243-BAA0-2748ACDC9A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E2CB3A03-E7C9-7440-B008-BCE3787BF495}" type="slidenum">
              <a:rPr lang="it-IT" altLang="it-IT" sz="1200">
                <a:solidFill>
                  <a:srgbClr val="898989"/>
                </a:solidFill>
              </a:rPr>
              <a:pPr eaLnBrk="1" hangingPunct="1"/>
              <a:t>14</a:t>
            </a:fld>
            <a:endParaRPr lang="it-IT" altLang="it-IT" sz="1200" dirty="0">
              <a:solidFill>
                <a:srgbClr val="898989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2774" name="CasellaDiTesto 6">
                <a:extLst>
                  <a:ext uri="{FF2B5EF4-FFF2-40B4-BE49-F238E27FC236}">
                    <a16:creationId xmlns:a16="http://schemas.microsoft.com/office/drawing/2014/main" id="{1EEE7F9B-9096-F84A-8C6C-78AC3C76845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479478" y="4381848"/>
                <a:ext cx="3977640" cy="156966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/>
                <a:r>
                  <a:rPr lang="en-GB" altLang="it-IT" sz="1600" dirty="0">
                    <a:solidFill>
                      <a:srgbClr val="002060"/>
                    </a:solidFill>
                  </a:rPr>
                  <a:t>Pion structure in pion induced DY</a:t>
                </a:r>
              </a:p>
              <a:p>
                <a:pPr eaLnBrk="1" hangingPunct="1"/>
                <a:r>
                  <a:rPr lang="en-GB" altLang="it-IT" sz="1600" dirty="0">
                    <a:solidFill>
                      <a:srgbClr val="002060"/>
                    </a:solidFill>
                  </a:rPr>
                  <a:t>Expected accuracy as compared to NA3</a:t>
                </a:r>
              </a:p>
              <a:p>
                <a:pPr eaLnBrk="1" hangingPunct="1"/>
                <a:endParaRPr lang="en-GB" altLang="it-IT" sz="1600" dirty="0">
                  <a:solidFill>
                    <a:srgbClr val="002060"/>
                  </a:solidFill>
                </a:endParaRPr>
              </a:p>
              <a:p>
                <a:pPr eaLnBrk="1" hangingPunct="1"/>
                <a:r>
                  <a:rPr lang="en-GB" altLang="it-IT" sz="1600" b="1" dirty="0">
                    <a:solidFill>
                      <a:srgbClr val="C00000"/>
                    </a:solidFill>
                  </a:rPr>
                  <a:t>Studying of the di-muon angular distributions (</a:t>
                </a:r>
                <a14:m>
                  <m:oMath xmlns:m="http://schemas.openxmlformats.org/officeDocument/2006/math">
                    <m:r>
                      <a:rPr lang="el-GR" altLang="it-IT" sz="1600" b="1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𝝀</m:t>
                    </m:r>
                    <m:r>
                      <a:rPr lang="en-US" altLang="it-IT" sz="1600" b="1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 </m:t>
                    </m:r>
                    <m:r>
                      <a:rPr lang="en-GB" altLang="it-IT" sz="1600" b="1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𝝁</m:t>
                    </m:r>
                    <m:r>
                      <a:rPr lang="en-US" altLang="it-IT" sz="1600" b="1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 </m:t>
                    </m:r>
                    <m:r>
                      <a:rPr lang="en-GB" altLang="it-IT" sz="1600" b="1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𝝊</m:t>
                    </m:r>
                  </m:oMath>
                </a14:m>
                <a:r>
                  <a:rPr lang="en-GB" altLang="it-IT" sz="1600" b="1" dirty="0">
                    <a:solidFill>
                      <a:srgbClr val="C00000"/>
                    </a:solidFill>
                  </a:rPr>
                  <a:t>) provides a direct input to the EHM</a:t>
                </a:r>
              </a:p>
            </p:txBody>
          </p:sp>
        </mc:Choice>
        <mc:Fallback xmlns="">
          <p:sp>
            <p:nvSpPr>
              <p:cNvPr id="32774" name="CasellaDiTesto 6">
                <a:extLst>
                  <a:ext uri="{FF2B5EF4-FFF2-40B4-BE49-F238E27FC236}">
                    <a16:creationId xmlns:a16="http://schemas.microsoft.com/office/drawing/2014/main" id="{1EEE7F9B-9096-F84A-8C6C-78AC3C76845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479478" y="4381848"/>
                <a:ext cx="3977640" cy="1569660"/>
              </a:xfrm>
              <a:prstGeom prst="rect">
                <a:avLst/>
              </a:prstGeom>
              <a:blipFill>
                <a:blip r:embed="rId2"/>
                <a:stretch>
                  <a:fillRect l="-637" t="-1613" b="-4839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2776" name="Immagine 8">
            <a:extLst>
              <a:ext uri="{FF2B5EF4-FFF2-40B4-BE49-F238E27FC236}">
                <a16:creationId xmlns:a16="http://schemas.microsoft.com/office/drawing/2014/main" id="{C66389E0-B377-3B40-8380-3D9E1D75471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4596" y="1054106"/>
            <a:ext cx="5447404" cy="27863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ABE4C7A-E6D8-F2BD-046D-A981DA2EAAF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4607" y="3496668"/>
            <a:ext cx="5707473" cy="299620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6D5697A-8136-76EB-4289-7850F2A3DD01}"/>
              </a:ext>
            </a:extLst>
          </p:cNvPr>
          <p:cNvSpPr txBox="1"/>
          <p:nvPr/>
        </p:nvSpPr>
        <p:spPr>
          <a:xfrm>
            <a:off x="268922" y="917580"/>
            <a:ext cx="6624955" cy="28315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T" sz="2000" b="1" dirty="0">
                <a:solidFill>
                  <a:srgbClr val="002060"/>
                </a:solidFill>
              </a:rPr>
              <a:t>High-energy pion/kaon beams exclusively at CERN: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IT" sz="2000" dirty="0">
                <a:solidFill>
                  <a:srgbClr val="002060"/>
                </a:solidFill>
              </a:rPr>
              <a:t>﻿﻿Pion-and kaon-induced Drell-Yan dimuon production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IT" sz="2000" dirty="0">
                <a:solidFill>
                  <a:srgbClr val="002060"/>
                </a:solidFill>
              </a:rPr>
              <a:t>﻿﻿Will provide the largest pion and kaon induced DY and</a:t>
            </a:r>
          </a:p>
          <a:p>
            <a:pPr lvl="1"/>
            <a:r>
              <a:rPr lang="en-IT" sz="2000" dirty="0">
                <a:solidFill>
                  <a:srgbClr val="002060"/>
                </a:solidFill>
              </a:rPr>
              <a:t>data sample within this decade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IT" sz="2000" dirty="0">
                <a:solidFill>
                  <a:srgbClr val="002060"/>
                </a:solidFill>
              </a:rPr>
              <a:t>﻿﻿Isoscalar </a:t>
            </a:r>
            <a:r>
              <a:rPr lang="en-IT" sz="2000" baseline="30000" dirty="0">
                <a:solidFill>
                  <a:srgbClr val="002060"/>
                </a:solidFill>
              </a:rPr>
              <a:t>12</a:t>
            </a:r>
            <a:r>
              <a:rPr lang="en-IT" sz="2000" dirty="0">
                <a:solidFill>
                  <a:srgbClr val="002060"/>
                </a:solidFill>
              </a:rPr>
              <a:t>C target → minimize nuclear effects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IT" sz="2000" dirty="0">
                <a:solidFill>
                  <a:srgbClr val="002060"/>
                </a:solidFill>
              </a:rPr>
              <a:t>﻿﻿</a:t>
            </a:r>
            <a:r>
              <a:rPr lang="en-IT" sz="2000" dirty="0">
                <a:solidFill>
                  <a:srgbClr val="C00000"/>
                </a:solidFill>
              </a:rPr>
              <a:t>pos. and neg. beams → Simultaneous access to the </a:t>
            </a:r>
          </a:p>
          <a:p>
            <a:pPr lvl="1"/>
            <a:r>
              <a:rPr lang="en-IT" sz="2000" dirty="0">
                <a:solidFill>
                  <a:srgbClr val="C00000"/>
                </a:solidFill>
              </a:rPr>
              <a:t>valence, sea and gluon content inside the pion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IT" sz="2000" dirty="0">
                <a:solidFill>
                  <a:srgbClr val="002060"/>
                </a:solidFill>
              </a:rPr>
              <a:t>﻿﻿Dimuon mass resolution ~ 100 MeV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1308084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F0ADB9-3F02-7F9E-48A6-30F9109ACC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olo 1">
            <a:extLst>
              <a:ext uri="{FF2B5EF4-FFF2-40B4-BE49-F238E27FC236}">
                <a16:creationId xmlns:a16="http://schemas.microsoft.com/office/drawing/2014/main" id="{33226472-B116-C685-CB60-8FB8C7EC40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0076" y="0"/>
            <a:ext cx="7374924" cy="762000"/>
          </a:xfrm>
        </p:spPr>
        <p:txBody>
          <a:bodyPr>
            <a:noAutofit/>
          </a:bodyPr>
          <a:lstStyle/>
          <a:p>
            <a:pPr algn="ctr"/>
            <a:r>
              <a:rPr lang="en-GB" sz="2000" b="1" dirty="0">
                <a:solidFill>
                  <a:srgbClr val="002060"/>
                </a:solidFill>
              </a:rPr>
              <a:t>Probing kaon structure via Drell-Yan at AMBER</a:t>
            </a:r>
            <a:br>
              <a:rPr lang="en-GB" sz="2000" b="1" dirty="0">
                <a:solidFill>
                  <a:srgbClr val="002060"/>
                </a:solidFill>
              </a:rPr>
            </a:br>
            <a:endParaRPr lang="en-GB" altLang="it-IT" sz="2000" b="1" dirty="0">
              <a:solidFill>
                <a:srgbClr val="C00000"/>
              </a:solidFill>
              <a:ea typeface="ＭＳ Ｐゴシック" panose="020B0600070205080204" pitchFamily="34" charset="-128"/>
            </a:endParaRPr>
          </a:p>
        </p:txBody>
      </p:sp>
      <p:sp>
        <p:nvSpPr>
          <p:cNvPr id="54275" name="Segnaposto data 2">
            <a:extLst>
              <a:ext uri="{FF2B5EF4-FFF2-40B4-BE49-F238E27FC236}">
                <a16:creationId xmlns:a16="http://schemas.microsoft.com/office/drawing/2014/main" id="{54CF8268-2432-41CB-61C9-F8477AA2EA83}"/>
              </a:ext>
            </a:extLst>
          </p:cNvPr>
          <p:cNvSpPr>
            <a:spLocks noGrp="1"/>
          </p:cNvSpPr>
          <p:nvPr>
            <p:ph type="dt" sz="quarter" idx="10"/>
          </p:nvPr>
        </p:nvSpPr>
        <p:spPr/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FD57EEB9-28FA-694D-96F2-E0DDED40E8E4}" type="datetime1">
              <a:rPr lang="it-IT" altLang="it-IT" sz="1200">
                <a:solidFill>
                  <a:srgbClr val="898989"/>
                </a:solidFill>
              </a:rPr>
              <a:pPr eaLnBrk="1" hangingPunct="1"/>
              <a:t>10/09/26</a:t>
            </a:fld>
            <a:endParaRPr lang="it-IT" altLang="it-IT" sz="1200" dirty="0">
              <a:solidFill>
                <a:srgbClr val="898989"/>
              </a:solidFill>
            </a:endParaRPr>
          </a:p>
        </p:txBody>
      </p:sp>
      <p:sp>
        <p:nvSpPr>
          <p:cNvPr id="54276" name="Segnaposto piè di pagina 3">
            <a:extLst>
              <a:ext uri="{FF2B5EF4-FFF2-40B4-BE49-F238E27FC236}">
                <a16:creationId xmlns:a16="http://schemas.microsoft.com/office/drawing/2014/main" id="{8EEC5CC3-1C94-42B4-95DB-5056EA33E9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724400" y="6492876"/>
            <a:ext cx="2895600" cy="365125"/>
          </a:xfrm>
        </p:spPr>
        <p:txBody>
          <a:bodyPr/>
          <a:lstStyle/>
          <a:p>
            <a:pPr>
              <a:defRPr/>
            </a:pPr>
            <a:r>
              <a:rPr lang="it-IT" dirty="0" err="1"/>
              <a:t>Oleg</a:t>
            </a:r>
            <a:r>
              <a:rPr lang="it-IT" dirty="0"/>
              <a:t> </a:t>
            </a:r>
            <a:r>
              <a:rPr lang="it-IT" dirty="0" err="1"/>
              <a:t>Denisov</a:t>
            </a:r>
            <a:endParaRPr lang="it-IT" dirty="0"/>
          </a:p>
        </p:txBody>
      </p:sp>
      <p:sp>
        <p:nvSpPr>
          <p:cNvPr id="54277" name="Segnaposto numero diapositiva 4">
            <a:extLst>
              <a:ext uri="{FF2B5EF4-FFF2-40B4-BE49-F238E27FC236}">
                <a16:creationId xmlns:a16="http://schemas.microsoft.com/office/drawing/2014/main" id="{FE009C05-A9AA-9EBD-CFB7-43D7AE30F2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E2CB3A03-E7C9-7440-B008-BCE3787BF495}" type="slidenum">
              <a:rPr lang="it-IT" altLang="it-IT" sz="1200">
                <a:solidFill>
                  <a:srgbClr val="898989"/>
                </a:solidFill>
              </a:rPr>
              <a:pPr eaLnBrk="1" hangingPunct="1"/>
              <a:t>15</a:t>
            </a:fld>
            <a:endParaRPr lang="it-IT" altLang="it-IT" sz="1200" dirty="0">
              <a:solidFill>
                <a:srgbClr val="898989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0BB0C75-B10C-B64B-CC20-13EE0B40FB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8758" y="871208"/>
            <a:ext cx="5438274" cy="580423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EFFCE46-0038-28F1-E465-D41A01AC28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67384" y="871207"/>
            <a:ext cx="5255121" cy="410436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5CC06E6-69D1-ADB0-44BD-55069B9724D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17632" y="4975572"/>
            <a:ext cx="4255168" cy="1447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108822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olo 1">
            <a:extLst>
              <a:ext uri="{FF2B5EF4-FFF2-40B4-BE49-F238E27FC236}">
                <a16:creationId xmlns:a16="http://schemas.microsoft.com/office/drawing/2014/main" id="{35EDB900-CE43-954E-BD18-629B003632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0800" y="0"/>
            <a:ext cx="6934200" cy="762000"/>
          </a:xfrm>
        </p:spPr>
        <p:txBody>
          <a:bodyPr>
            <a:noAutofit/>
          </a:bodyPr>
          <a:lstStyle/>
          <a:p>
            <a:pPr algn="ctr"/>
            <a:r>
              <a:rPr lang="en-GB" altLang="it-IT" sz="2000" b="1" dirty="0">
                <a:solidFill>
                  <a:srgbClr val="000090"/>
                </a:solidFill>
                <a:ea typeface="ＭＳ Ｐゴシック" panose="020B0600070205080204" pitchFamily="34" charset="-128"/>
              </a:rPr>
              <a:t>Pion induced </a:t>
            </a:r>
            <a:r>
              <a:rPr lang="en-US" sz="2000" dirty="0">
                <a:solidFill>
                  <a:srgbClr val="002060"/>
                </a:solidFill>
              </a:rPr>
              <a:t>J/𝜓</a:t>
            </a:r>
            <a:r>
              <a:rPr lang="en-GB" altLang="it-IT" sz="2000" b="1" dirty="0">
                <a:solidFill>
                  <a:srgbClr val="000090"/>
                </a:solidFill>
                <a:ea typeface="ＭＳ Ｐゴシック" panose="020B0600070205080204" pitchFamily="34" charset="-128"/>
              </a:rPr>
              <a:t> at AMBER</a:t>
            </a:r>
            <a:endParaRPr lang="en-GB" altLang="it-IT" sz="2000" b="1" dirty="0">
              <a:solidFill>
                <a:srgbClr val="FF0000"/>
              </a:solidFill>
              <a:ea typeface="ＭＳ Ｐゴシック" panose="020B0600070205080204" pitchFamily="34" charset="-128"/>
            </a:endParaRPr>
          </a:p>
        </p:txBody>
      </p:sp>
      <p:sp>
        <p:nvSpPr>
          <p:cNvPr id="54275" name="Segnaposto data 2">
            <a:extLst>
              <a:ext uri="{FF2B5EF4-FFF2-40B4-BE49-F238E27FC236}">
                <a16:creationId xmlns:a16="http://schemas.microsoft.com/office/drawing/2014/main" id="{15FB5697-CDF3-7C49-B22C-BBC956C49BF3}"/>
              </a:ext>
            </a:extLst>
          </p:cNvPr>
          <p:cNvSpPr>
            <a:spLocks noGrp="1"/>
          </p:cNvSpPr>
          <p:nvPr>
            <p:ph type="dt" sz="quarter" idx="10"/>
          </p:nvPr>
        </p:nvSpPr>
        <p:spPr/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FD57EEB9-28FA-694D-96F2-E0DDED40E8E4}" type="datetime1">
              <a:rPr lang="it-IT" altLang="it-IT" sz="1200">
                <a:solidFill>
                  <a:srgbClr val="898989"/>
                </a:solidFill>
              </a:rPr>
              <a:pPr eaLnBrk="1" hangingPunct="1"/>
              <a:t>10/09/26</a:t>
            </a:fld>
            <a:endParaRPr lang="it-IT" altLang="it-IT" sz="1200" dirty="0">
              <a:solidFill>
                <a:srgbClr val="898989"/>
              </a:solidFill>
            </a:endParaRPr>
          </a:p>
        </p:txBody>
      </p:sp>
      <p:sp>
        <p:nvSpPr>
          <p:cNvPr id="54276" name="Segnaposto piè di pagina 3">
            <a:extLst>
              <a:ext uri="{FF2B5EF4-FFF2-40B4-BE49-F238E27FC236}">
                <a16:creationId xmlns:a16="http://schemas.microsoft.com/office/drawing/2014/main" id="{342D95A4-1E17-3C46-B4E9-ADCF1C0B4A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724400" y="6492876"/>
            <a:ext cx="2895600" cy="365125"/>
          </a:xfrm>
        </p:spPr>
        <p:txBody>
          <a:bodyPr/>
          <a:lstStyle/>
          <a:p>
            <a:pPr>
              <a:defRPr/>
            </a:pPr>
            <a:r>
              <a:rPr lang="it-IT" dirty="0"/>
              <a:t>Oleg Denisov</a:t>
            </a:r>
          </a:p>
        </p:txBody>
      </p:sp>
      <p:sp>
        <p:nvSpPr>
          <p:cNvPr id="54277" name="Segnaposto numero diapositiva 4">
            <a:extLst>
              <a:ext uri="{FF2B5EF4-FFF2-40B4-BE49-F238E27FC236}">
                <a16:creationId xmlns:a16="http://schemas.microsoft.com/office/drawing/2014/main" id="{2E7BA342-13D3-7243-BAA0-2748ACDC9A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E2CB3A03-E7C9-7440-B008-BCE3787BF495}" type="slidenum">
              <a:rPr lang="it-IT" altLang="it-IT" sz="1200">
                <a:solidFill>
                  <a:srgbClr val="898989"/>
                </a:solidFill>
              </a:rPr>
              <a:pPr eaLnBrk="1" hangingPunct="1"/>
              <a:t>16</a:t>
            </a:fld>
            <a:endParaRPr lang="it-IT" altLang="it-IT" sz="1200" dirty="0">
              <a:solidFill>
                <a:srgbClr val="898989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ontent Placeholder 2">
                <a:extLst>
                  <a:ext uri="{FF2B5EF4-FFF2-40B4-BE49-F238E27FC236}">
                    <a16:creationId xmlns:a16="http://schemas.microsoft.com/office/drawing/2014/main" id="{7913052A-2D86-1F4C-9B36-729DBCA4A7B6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14174" y="1370713"/>
                <a:ext cx="3100280" cy="4116573"/>
              </a:xfrm>
              <a:prstGeom prst="rect">
                <a:avLst/>
              </a:prstGeom>
            </p:spPr>
            <p:txBody>
              <a:bodyPr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Font typeface="Arial" panose="020B0604020202020204" pitchFamily="34" charset="0"/>
                  <a:buNone/>
                </a:pPr>
                <a:r>
                  <a:rPr lang="en-US" sz="1600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Collected simultaneously with DY data, with large counting rates </a:t>
                </a:r>
              </a:p>
              <a:p>
                <a:pPr marL="0" indent="0">
                  <a:buFont typeface="Arial" panose="020B0604020202020204" pitchFamily="34" charset="0"/>
                  <a:buNone/>
                </a:pPr>
                <a:r>
                  <a:rPr lang="en-US" sz="1600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Physics objectives:</a:t>
                </a:r>
              </a:p>
              <a:p>
                <a:r>
                  <a:rPr lang="en-US" sz="1600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Study of the J/𝜓 (</a:t>
                </a:r>
                <a:r>
                  <a:rPr lang="en-US" sz="1600" dirty="0" err="1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charmonia</a:t>
                </a:r>
                <a:r>
                  <a:rPr lang="en-US" sz="1600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) production mechanisms (</a:t>
                </a:r>
                <a:r>
                  <a:rPr lang="en-US" sz="1600" i="1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gg–fusion  vs q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fr-FR" sz="1600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Times New Roman"/>
                          </a:rPr>
                        </m:ctrlPr>
                      </m:accPr>
                      <m:e>
                        <m:r>
                          <a:rPr lang="fr-FR" sz="1600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Times New Roman"/>
                          </a:rPr>
                          <m:t>𝑞</m:t>
                        </m:r>
                      </m:e>
                    </m:acc>
                  </m:oMath>
                </a14:m>
                <a:r>
                  <a:rPr lang="en-US" sz="1600" i="1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–annihilation), </a:t>
                </a:r>
                <a:r>
                  <a:rPr lang="en-US" sz="1600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comparison of </a:t>
                </a:r>
                <a:r>
                  <a:rPr lang="en-US" sz="1600" b="1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CEM</a:t>
                </a:r>
                <a:r>
                  <a:rPr lang="en-US" sz="1600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and </a:t>
                </a:r>
                <a:r>
                  <a:rPr lang="en-US" sz="1600" b="1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NRQCD</a:t>
                </a:r>
              </a:p>
              <a:p>
                <a:r>
                  <a:rPr lang="en-US" sz="1600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Probe gluon and quark PDFs of pion    (</a:t>
                </a:r>
                <a:r>
                  <a:rPr lang="en-GB" sz="1600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arXiv:2103.11660v1 [hep-</a:t>
                </a:r>
                <a:r>
                  <a:rPr lang="en-GB" sz="1600" dirty="0" err="1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ph</a:t>
                </a:r>
                <a:r>
                  <a:rPr lang="en-GB" sz="1600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] 22 Mar 2021)</a:t>
                </a:r>
                <a:endParaRPr lang="en-US" sz="1600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r>
                  <a:rPr lang="en-US" sz="1600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𝜳(2S) signal study, </a:t>
                </a:r>
                <a:r>
                  <a:rPr lang="it-IT" sz="1600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free of </a:t>
                </a:r>
                <a:r>
                  <a:rPr lang="it-IT" sz="1600" dirty="0" err="1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feed</a:t>
                </a:r>
                <a:r>
                  <a:rPr lang="it-IT" sz="1600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-down </a:t>
                </a:r>
                <a:r>
                  <a:rPr lang="it-IT" sz="1600" dirty="0" err="1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effect</a:t>
                </a:r>
                <a:r>
                  <a:rPr lang="it-IT" sz="1600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from </a:t>
                </a:r>
                <a:r>
                  <a:rPr lang="el-GR" sz="1600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χ</a:t>
                </a:r>
                <a:r>
                  <a:rPr lang="it-IT" sz="1600" baseline="-25000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c1</a:t>
                </a:r>
                <a:r>
                  <a:rPr lang="it-IT" sz="1600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l-GR" sz="1600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χ</a:t>
                </a:r>
                <a:r>
                  <a:rPr lang="it-IT" sz="1600" baseline="-25000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c2</a:t>
                </a:r>
                <a:r>
                  <a:rPr lang="it-IT" sz="1600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 </a:t>
                </a:r>
              </a:p>
            </p:txBody>
          </p:sp>
        </mc:Choice>
        <mc:Fallback xmlns="">
          <p:sp>
            <p:nvSpPr>
              <p:cNvPr id="11" name="Content Placeholder 2">
                <a:extLst>
                  <a:ext uri="{FF2B5EF4-FFF2-40B4-BE49-F238E27FC236}">
                    <a16:creationId xmlns:a16="http://schemas.microsoft.com/office/drawing/2014/main" id="{7913052A-2D86-1F4C-9B36-729DBCA4A7B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4174" y="1370713"/>
                <a:ext cx="3100280" cy="4116573"/>
              </a:xfrm>
              <a:prstGeom prst="rect">
                <a:avLst/>
              </a:prstGeom>
              <a:blipFill>
                <a:blip r:embed="rId2"/>
                <a:stretch>
                  <a:fillRect l="-813" t="-1231" r="-162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extBox 11">
            <a:extLst>
              <a:ext uri="{FF2B5EF4-FFF2-40B4-BE49-F238E27FC236}">
                <a16:creationId xmlns:a16="http://schemas.microsoft.com/office/drawing/2014/main" id="{C2D712A2-A591-B442-9330-E6258F40D979}"/>
              </a:ext>
            </a:extLst>
          </p:cNvPr>
          <p:cNvSpPr txBox="1"/>
          <p:nvPr/>
        </p:nvSpPr>
        <p:spPr>
          <a:xfrm>
            <a:off x="3681440" y="5614699"/>
            <a:ext cx="31992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dirty="0">
                <a:solidFill>
                  <a:srgbClr val="002060"/>
                </a:solidFill>
              </a:rPr>
              <a:t>Improved CEM, CT10 + GRS99 global</a:t>
            </a:r>
          </a:p>
          <a:p>
            <a:pPr algn="ctr"/>
            <a:r>
              <a:rPr lang="en-GB" sz="1600" dirty="0">
                <a:solidFill>
                  <a:srgbClr val="002060"/>
                </a:solidFill>
              </a:rPr>
              <a:t>fit for proton/pion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6EE93136-AD18-F046-A2A5-2D35348BF9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37993" y="2955831"/>
            <a:ext cx="2373490" cy="257025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688A236-861F-4146-B8B5-542BF2CE0F4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91843" y="1056333"/>
            <a:ext cx="3556000" cy="10033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31EB5553-F736-EC45-AD37-C0A92A698A6E}"/>
              </a:ext>
            </a:extLst>
          </p:cNvPr>
          <p:cNvSpPr/>
          <p:nvPr/>
        </p:nvSpPr>
        <p:spPr>
          <a:xfrm>
            <a:off x="3949480" y="2418584"/>
            <a:ext cx="293125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Cheung and Vogt, priv. comm.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1E9652B-CED9-005F-C02E-281FC0170E5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67496" y="2205970"/>
            <a:ext cx="4228017" cy="271448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B5DB884-8250-07AA-C819-CF6DF7FE102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58916" y="5033371"/>
            <a:ext cx="5092964" cy="7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13490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olo 1">
            <a:extLst>
              <a:ext uri="{FF2B5EF4-FFF2-40B4-BE49-F238E27FC236}">
                <a16:creationId xmlns:a16="http://schemas.microsoft.com/office/drawing/2014/main" id="{35EDB900-CE43-954E-BD18-629B003632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0800" y="0"/>
            <a:ext cx="6934200" cy="762000"/>
          </a:xfrm>
        </p:spPr>
        <p:txBody>
          <a:bodyPr>
            <a:noAutofit/>
          </a:bodyPr>
          <a:lstStyle/>
          <a:p>
            <a:pPr algn="ctr"/>
            <a:r>
              <a:rPr lang="en-GB" altLang="it-IT" sz="2000" b="1" dirty="0">
                <a:solidFill>
                  <a:srgbClr val="000090"/>
                </a:solidFill>
                <a:ea typeface="ＭＳ Ｐゴシック" panose="020B0600070205080204" pitchFamily="34" charset="-128"/>
              </a:rPr>
              <a:t>Pion induced </a:t>
            </a:r>
            <a:r>
              <a:rPr lang="en-US" sz="2000" dirty="0">
                <a:solidFill>
                  <a:srgbClr val="002060"/>
                </a:solidFill>
              </a:rPr>
              <a:t>J/𝜓</a:t>
            </a:r>
            <a:r>
              <a:rPr lang="en-GB" altLang="it-IT" sz="2000" b="1" dirty="0">
                <a:solidFill>
                  <a:srgbClr val="000090"/>
                </a:solidFill>
                <a:ea typeface="ＭＳ Ｐゴシック" panose="020B0600070205080204" pitchFamily="34" charset="-128"/>
              </a:rPr>
              <a:t> at AMBER</a:t>
            </a:r>
            <a:endParaRPr lang="en-GB" altLang="it-IT" sz="2000" b="1" dirty="0">
              <a:solidFill>
                <a:srgbClr val="FF0000"/>
              </a:solidFill>
              <a:ea typeface="ＭＳ Ｐゴシック" panose="020B0600070205080204" pitchFamily="34" charset="-128"/>
            </a:endParaRPr>
          </a:p>
        </p:txBody>
      </p:sp>
      <p:sp>
        <p:nvSpPr>
          <p:cNvPr id="54275" name="Segnaposto data 2">
            <a:extLst>
              <a:ext uri="{FF2B5EF4-FFF2-40B4-BE49-F238E27FC236}">
                <a16:creationId xmlns:a16="http://schemas.microsoft.com/office/drawing/2014/main" id="{15FB5697-CDF3-7C49-B22C-BBC956C49BF3}"/>
              </a:ext>
            </a:extLst>
          </p:cNvPr>
          <p:cNvSpPr>
            <a:spLocks noGrp="1"/>
          </p:cNvSpPr>
          <p:nvPr>
            <p:ph type="dt" sz="quarter" idx="10"/>
          </p:nvPr>
        </p:nvSpPr>
        <p:spPr/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FD57EEB9-28FA-694D-96F2-E0DDED40E8E4}" type="datetime1">
              <a:rPr lang="it-IT" altLang="it-IT" sz="1200">
                <a:solidFill>
                  <a:srgbClr val="898989"/>
                </a:solidFill>
              </a:rPr>
              <a:pPr eaLnBrk="1" hangingPunct="1"/>
              <a:t>10/09/26</a:t>
            </a:fld>
            <a:endParaRPr lang="it-IT" altLang="it-IT" sz="1200" dirty="0">
              <a:solidFill>
                <a:srgbClr val="898989"/>
              </a:solidFill>
            </a:endParaRPr>
          </a:p>
        </p:txBody>
      </p:sp>
      <p:sp>
        <p:nvSpPr>
          <p:cNvPr id="54276" name="Segnaposto piè di pagina 3">
            <a:extLst>
              <a:ext uri="{FF2B5EF4-FFF2-40B4-BE49-F238E27FC236}">
                <a16:creationId xmlns:a16="http://schemas.microsoft.com/office/drawing/2014/main" id="{342D95A4-1E17-3C46-B4E9-ADCF1C0B4A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724400" y="6492876"/>
            <a:ext cx="2895600" cy="365125"/>
          </a:xfrm>
        </p:spPr>
        <p:txBody>
          <a:bodyPr/>
          <a:lstStyle/>
          <a:p>
            <a:pPr>
              <a:defRPr/>
            </a:pPr>
            <a:r>
              <a:rPr lang="it-IT"/>
              <a:t>Oleg Denisov</a:t>
            </a:r>
          </a:p>
        </p:txBody>
      </p:sp>
      <p:sp>
        <p:nvSpPr>
          <p:cNvPr id="54277" name="Segnaposto numero diapositiva 4">
            <a:extLst>
              <a:ext uri="{FF2B5EF4-FFF2-40B4-BE49-F238E27FC236}">
                <a16:creationId xmlns:a16="http://schemas.microsoft.com/office/drawing/2014/main" id="{2E7BA342-13D3-7243-BAA0-2748ACDC9A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E2CB3A03-E7C9-7440-B008-BCE3787BF495}" type="slidenum">
              <a:rPr lang="it-IT" altLang="it-IT" sz="1200">
                <a:solidFill>
                  <a:srgbClr val="898989"/>
                </a:solidFill>
              </a:rPr>
              <a:pPr eaLnBrk="1" hangingPunct="1"/>
              <a:t>17</a:t>
            </a:fld>
            <a:endParaRPr lang="it-IT" altLang="it-IT" sz="1200" dirty="0">
              <a:solidFill>
                <a:srgbClr val="898989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688A236-861F-4146-B8B5-542BF2CE0F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8400" y="762000"/>
            <a:ext cx="3556000" cy="10033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FCF9549-E08B-8713-6733-9DCBAF90D0F2}"/>
              </a:ext>
            </a:extLst>
          </p:cNvPr>
          <p:cNvSpPr txBox="1"/>
          <p:nvPr/>
        </p:nvSpPr>
        <p:spPr>
          <a:xfrm>
            <a:off x="4830294" y="1008639"/>
            <a:ext cx="7268939" cy="510021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  <a:effectLst/>
        </p:spPr>
        <p:txBody>
          <a:bodyPr wrap="square" tIns="21600" rtlCol="0">
            <a:noAutofit/>
          </a:bodyPr>
          <a:lstStyle/>
          <a:p>
            <a:r>
              <a:rPr lang="en-US" sz="2400" dirty="0">
                <a:solidFill>
                  <a:srgbClr val="002060"/>
                </a:solidFill>
              </a:rPr>
              <a:t>Model dependence of the J/𝜓 production cross section</a:t>
            </a:r>
            <a:endParaRPr lang="en-US" sz="2400" dirty="0">
              <a:solidFill>
                <a:srgbClr val="002060"/>
              </a:solidFill>
              <a:effectLst/>
              <a:latin typeface="Times New Roman"/>
              <a:cs typeface="Times New Roman"/>
            </a:endParaRPr>
          </a:p>
        </p:txBody>
      </p:sp>
      <p:pic>
        <p:nvPicPr>
          <p:cNvPr id="4" name="Content Placeholder 9">
            <a:extLst>
              <a:ext uri="{FF2B5EF4-FFF2-40B4-BE49-F238E27FC236}">
                <a16:creationId xmlns:a16="http://schemas.microsoft.com/office/drawing/2014/main" id="{6E3AD7A1-7FD2-F4DF-A46B-33311B4426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8038" y="1765299"/>
            <a:ext cx="4334581" cy="406730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2951A0B-39CF-76A8-F285-93F5053DD0D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79382" y="1872800"/>
            <a:ext cx="4237877" cy="397656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6E73B0B-51E3-9A38-ECCF-C8ACF35A2165}"/>
              </a:ext>
            </a:extLst>
          </p:cNvPr>
          <p:cNvSpPr txBox="1"/>
          <p:nvPr/>
        </p:nvSpPr>
        <p:spPr>
          <a:xfrm>
            <a:off x="3302320" y="5872370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solidFill>
                  <a:srgbClr val="800000"/>
                </a:solidFill>
                <a:effectLst/>
                <a:latin typeface="Times New Roman"/>
                <a:cs typeface="Times New Roman"/>
              </a:rPr>
              <a:t>SMRS vs JAM fits:  strong dependence on the PDFs</a:t>
            </a:r>
            <a:endParaRPr lang="en-GB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A6166FC-2CF5-0E77-AAC2-B45152F926C0}"/>
              </a:ext>
            </a:extLst>
          </p:cNvPr>
          <p:cNvSpPr txBox="1"/>
          <p:nvPr/>
        </p:nvSpPr>
        <p:spPr>
          <a:xfrm>
            <a:off x="4912619" y="3049183"/>
            <a:ext cx="2482346" cy="92333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GB" dirty="0">
                <a:solidFill>
                  <a:srgbClr val="002060"/>
                </a:solidFill>
              </a:rPr>
              <a:t>Relative contribution</a:t>
            </a:r>
          </a:p>
          <a:p>
            <a:pPr algn="ctr"/>
            <a:r>
              <a:rPr lang="en-GB" dirty="0">
                <a:solidFill>
                  <a:srgbClr val="002060"/>
                </a:solidFill>
              </a:rPr>
              <a:t>From quarks and gluons </a:t>
            </a:r>
          </a:p>
          <a:p>
            <a:pPr algn="ctr"/>
            <a:r>
              <a:rPr lang="en-GB" dirty="0">
                <a:solidFill>
                  <a:srgbClr val="002060"/>
                </a:solidFill>
              </a:rPr>
              <a:t>Very uncertain</a:t>
            </a:r>
          </a:p>
        </p:txBody>
      </p:sp>
    </p:spTree>
    <p:extLst>
      <p:ext uri="{BB962C8B-B14F-4D97-AF65-F5344CB8AC3E}">
        <p14:creationId xmlns:p14="http://schemas.microsoft.com/office/powerpoint/2010/main" val="390607786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1730EB-FA36-CF46-A676-A5FB1653A1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2000" b="1" dirty="0">
                <a:solidFill>
                  <a:srgbClr val="002060"/>
                </a:solidFill>
              </a:rPr>
              <a:t>Gluon distribution in the pion through J/𝜓 production 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0C81E5-BB5B-B444-B26C-49AC8DCF3B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S. Platchkov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5DA78C-A6C7-CF42-B647-376C6FB146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Pion and Kaon - IWHSS-22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EFD227-1FA5-0D46-BDF9-0BDB911E6F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18</a:t>
            </a:fld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F9C50E7-3B68-3749-891F-7E53B59E52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962" y="1542440"/>
            <a:ext cx="3617083" cy="450744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DC19A365-1859-F649-8CFA-99642006E662}"/>
              </a:ext>
            </a:extLst>
          </p:cNvPr>
          <p:cNvSpPr txBox="1"/>
          <p:nvPr/>
        </p:nvSpPr>
        <p:spPr>
          <a:xfrm>
            <a:off x="888520" y="1177405"/>
            <a:ext cx="365384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>
                <a:solidFill>
                  <a:srgbClr val="002060"/>
                </a:solidFill>
                <a:latin typeface="Times New Roman"/>
                <a:cs typeface="Times New Roman"/>
              </a:rPr>
              <a:t>Cross section (ICEM)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60FC3D0-04FB-6545-A197-5A3B240C1CCE}"/>
              </a:ext>
            </a:extLst>
          </p:cNvPr>
          <p:cNvSpPr txBox="1"/>
          <p:nvPr/>
        </p:nvSpPr>
        <p:spPr>
          <a:xfrm>
            <a:off x="7649634" y="1200715"/>
            <a:ext cx="365384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 err="1">
                <a:solidFill>
                  <a:srgbClr val="002060"/>
                </a:solidFill>
                <a:latin typeface="Times New Roman"/>
                <a:cs typeface="Times New Roman"/>
              </a:rPr>
              <a:t>Polarization</a:t>
            </a:r>
            <a:r>
              <a:rPr lang="fr-FR" sz="2000" dirty="0">
                <a:solidFill>
                  <a:srgbClr val="002060"/>
                </a:solidFill>
                <a:latin typeface="Times New Roman"/>
                <a:cs typeface="Times New Roman"/>
              </a:rPr>
              <a:t> (ICEM)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A71DF56-8E36-AF46-9B27-843E6393BD90}"/>
              </a:ext>
            </a:extLst>
          </p:cNvPr>
          <p:cNvSpPr/>
          <p:nvPr/>
        </p:nvSpPr>
        <p:spPr>
          <a:xfrm>
            <a:off x="9891063" y="1172193"/>
            <a:ext cx="202081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400" dirty="0">
                <a:solidFill>
                  <a:srgbClr val="565656"/>
                </a:solidFill>
                <a:latin typeface="ArialMT"/>
              </a:rPr>
              <a:t>CHEUNG AND VOGT, </a:t>
            </a:r>
          </a:p>
          <a:p>
            <a:r>
              <a:rPr lang="fr-FR" sz="1400" dirty="0">
                <a:solidFill>
                  <a:srgbClr val="565656"/>
                </a:solidFill>
                <a:latin typeface="ArialMT"/>
              </a:rPr>
              <a:t>PRIV. COMM., 2020 </a:t>
            </a:r>
            <a:r>
              <a:rPr lang="fr-FR" sz="1400" dirty="0">
                <a:solidFill>
                  <a:srgbClr val="2D2D2D"/>
                </a:solidFill>
                <a:latin typeface="ArialMT"/>
              </a:rPr>
              <a:t> </a:t>
            </a:r>
            <a:endParaRPr lang="fr-FR" sz="1400" dirty="0">
              <a:effectLst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8A3EFE2-32DB-9CDB-3A37-679BC1C4EBD2}"/>
              </a:ext>
            </a:extLst>
          </p:cNvPr>
          <p:cNvSpPr txBox="1"/>
          <p:nvPr/>
        </p:nvSpPr>
        <p:spPr>
          <a:xfrm>
            <a:off x="4309825" y="4133919"/>
            <a:ext cx="2779016" cy="993432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tIns="21600" rtlCol="0">
            <a:noAutofit/>
          </a:bodyPr>
          <a:lstStyle/>
          <a:p>
            <a:pPr algn="ctr"/>
            <a:endParaRPr lang="en-US" sz="2000" dirty="0">
              <a:solidFill>
                <a:srgbClr val="800000"/>
              </a:solidFill>
              <a:cs typeface="Times New Roman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1FE2CF3-C937-BC85-03E9-349E2FD58AD7}"/>
              </a:ext>
            </a:extLst>
          </p:cNvPr>
          <p:cNvSpPr txBox="1"/>
          <p:nvPr/>
        </p:nvSpPr>
        <p:spPr>
          <a:xfrm>
            <a:off x="4337658" y="2403117"/>
            <a:ext cx="2662605" cy="1453014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tIns="21600" rtlCol="0">
            <a:noAutofit/>
          </a:bodyPr>
          <a:lstStyle/>
          <a:p>
            <a:pPr algn="ctr"/>
            <a:r>
              <a:rPr lang="en-US" sz="2000" dirty="0">
                <a:solidFill>
                  <a:srgbClr val="800000"/>
                </a:solidFill>
                <a:cs typeface="Times New Roman"/>
              </a:rPr>
              <a:t>Both </a:t>
            </a:r>
            <a:r>
              <a:rPr lang="en-US" sz="2000" dirty="0" err="1">
                <a:solidFill>
                  <a:srgbClr val="800000"/>
                </a:solidFill>
                <a:cs typeface="Times New Roman"/>
              </a:rPr>
              <a:t>x</a:t>
            </a:r>
            <a:r>
              <a:rPr lang="en-US" sz="2000" baseline="-25000" dirty="0" err="1">
                <a:solidFill>
                  <a:srgbClr val="800000"/>
                </a:solidFill>
                <a:cs typeface="Times New Roman"/>
              </a:rPr>
              <a:t>F</a:t>
            </a:r>
            <a:r>
              <a:rPr lang="en-US" sz="2000" dirty="0">
                <a:solidFill>
                  <a:srgbClr val="800000"/>
                </a:solidFill>
                <a:cs typeface="Times New Roman"/>
              </a:rPr>
              <a:t>-distribution and polarization depend on the </a:t>
            </a:r>
            <a:r>
              <a:rPr lang="en-US" sz="2000" dirty="0">
                <a:solidFill>
                  <a:schemeClr val="accent2">
                    <a:lumMod val="50000"/>
                  </a:schemeClr>
                </a:solidFill>
                <a:cs typeface="Times New Roman"/>
              </a:rPr>
              <a:t>relative amount of </a:t>
            </a:r>
            <a:r>
              <a:rPr lang="en-GB" sz="2000" dirty="0">
                <a:solidFill>
                  <a:schemeClr val="accent2">
                    <a:lumMod val="50000"/>
                  </a:schemeClr>
                </a:solidFill>
                <a:effectLst/>
              </a:rPr>
              <a:t>of quark/gluon content</a:t>
            </a:r>
            <a:r>
              <a:rPr lang="en-US" sz="2400" dirty="0">
                <a:solidFill>
                  <a:srgbClr val="800000"/>
                </a:solidFill>
                <a:cs typeface="Times New Roman"/>
              </a:rPr>
              <a:t>                       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36E6B9D3-F807-514D-B997-6E5F8D11A59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00263" y="1838391"/>
            <a:ext cx="4724400" cy="32639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F66108D-2AFB-92A4-F2B3-7C24C6A2B63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53400" y="4946630"/>
            <a:ext cx="2646316" cy="1409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93679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9" name="Segnaposto data 3">
            <a:extLst>
              <a:ext uri="{FF2B5EF4-FFF2-40B4-BE49-F238E27FC236}">
                <a16:creationId xmlns:a16="http://schemas.microsoft.com/office/drawing/2014/main" id="{152F9DF7-9093-AE47-B234-0B4E8210D348}"/>
              </a:ext>
            </a:extLst>
          </p:cNvPr>
          <p:cNvSpPr>
            <a:spLocks noGrp="1"/>
          </p:cNvSpPr>
          <p:nvPr>
            <p:ph type="dt" sz="quarter" idx="10"/>
          </p:nvPr>
        </p:nvSpPr>
        <p:spPr/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38FEF791-FF6F-5B40-8971-351C2554B91A}" type="datetime1">
              <a:rPr lang="it-IT" altLang="it-IT" sz="1200">
                <a:solidFill>
                  <a:srgbClr val="898989"/>
                </a:solidFill>
              </a:rPr>
              <a:pPr eaLnBrk="1" hangingPunct="1"/>
              <a:t>10/09/26</a:t>
            </a:fld>
            <a:endParaRPr lang="it-IT" altLang="it-IT" sz="1200">
              <a:solidFill>
                <a:srgbClr val="898989"/>
              </a:solidFill>
            </a:endParaRPr>
          </a:p>
        </p:txBody>
      </p:sp>
      <p:sp>
        <p:nvSpPr>
          <p:cNvPr id="55300" name="Segnaposto piè di pagina 4">
            <a:extLst>
              <a:ext uri="{FF2B5EF4-FFF2-40B4-BE49-F238E27FC236}">
                <a16:creationId xmlns:a16="http://schemas.microsoft.com/office/drawing/2014/main" id="{3B2C886D-6A12-5C44-8272-5F8EE084EC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Oleg Denisov</a:t>
            </a:r>
          </a:p>
        </p:txBody>
      </p:sp>
      <p:sp>
        <p:nvSpPr>
          <p:cNvPr id="55301" name="Segnaposto numero diapositiva 5">
            <a:extLst>
              <a:ext uri="{FF2B5EF4-FFF2-40B4-BE49-F238E27FC236}">
                <a16:creationId xmlns:a16="http://schemas.microsoft.com/office/drawing/2014/main" id="{B5330B03-6313-0344-BF81-6D4F3FDE28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0D3D0C32-8214-244A-BB47-BC1C40387CA8}" type="slidenum">
              <a:rPr lang="it-IT" altLang="it-IT" sz="1200">
                <a:solidFill>
                  <a:srgbClr val="898989"/>
                </a:solidFill>
              </a:rPr>
              <a:pPr eaLnBrk="1" hangingPunct="1"/>
              <a:t>19</a:t>
            </a:fld>
            <a:endParaRPr lang="it-IT" altLang="it-IT" sz="1200">
              <a:solidFill>
                <a:srgbClr val="898989"/>
              </a:solidFill>
            </a:endParaRPr>
          </a:p>
        </p:txBody>
      </p:sp>
      <p:sp>
        <p:nvSpPr>
          <p:cNvPr id="33798" name="Titolo 1">
            <a:extLst>
              <a:ext uri="{FF2B5EF4-FFF2-40B4-BE49-F238E27FC236}">
                <a16:creationId xmlns:a16="http://schemas.microsoft.com/office/drawing/2014/main" id="{B4E66848-B0A1-BE4E-968F-1BF4B35ED3D4}"/>
              </a:ext>
            </a:extLst>
          </p:cNvPr>
          <p:cNvSpPr txBox="1">
            <a:spLocks/>
          </p:cNvSpPr>
          <p:nvPr/>
        </p:nvSpPr>
        <p:spPr bwMode="auto">
          <a:xfrm>
            <a:off x="1837708" y="146582"/>
            <a:ext cx="7394427" cy="8774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en-GB" altLang="it-IT" sz="2000" b="1" dirty="0">
                <a:solidFill>
                  <a:srgbClr val="000090"/>
                </a:solidFill>
                <a:latin typeface="+mj-lt"/>
              </a:rPr>
              <a:t>AMBER - kaon induced J/Psi production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D30489FA-A681-F02B-BFB5-59AD260B9C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3663" y="2161149"/>
            <a:ext cx="4873536" cy="2510729"/>
          </a:xfrm>
        </p:spPr>
        <p:txBody>
          <a:bodyPr/>
          <a:lstStyle/>
          <a:p>
            <a:r>
              <a:rPr lang="en-US" sz="1800" dirty="0">
                <a:solidFill>
                  <a:srgbClr val="002060"/>
                </a:solidFill>
                <a:latin typeface="+mj-lt"/>
              </a:rPr>
              <a:t>Identify the kaon component with the CEDARs</a:t>
            </a:r>
          </a:p>
          <a:p>
            <a:pPr lvl="1"/>
            <a:r>
              <a:rPr lang="en-US" sz="1800" dirty="0">
                <a:solidFill>
                  <a:srgbClr val="002060"/>
                </a:solidFill>
                <a:latin typeface="+mj-lt"/>
              </a:rPr>
              <a:t>positive beam  (K = 1.5%) </a:t>
            </a:r>
          </a:p>
          <a:p>
            <a:pPr lvl="1"/>
            <a:r>
              <a:rPr lang="en-US" sz="1800" dirty="0">
                <a:solidFill>
                  <a:srgbClr val="002060"/>
                </a:solidFill>
                <a:latin typeface="+mj-lt"/>
              </a:rPr>
              <a:t>negative beam (K = 2.4%)</a:t>
            </a:r>
          </a:p>
          <a:p>
            <a:pPr lvl="1"/>
            <a:endParaRPr lang="en-US" sz="1800" dirty="0">
              <a:solidFill>
                <a:srgbClr val="002060"/>
              </a:solidFill>
              <a:latin typeface="+mj-lt"/>
            </a:endParaRPr>
          </a:p>
          <a:p>
            <a:pPr lvl="1"/>
            <a:r>
              <a:rPr lang="en-US" sz="1800" dirty="0">
                <a:solidFill>
                  <a:srgbClr val="002060"/>
                </a:solidFill>
                <a:latin typeface="+mj-lt"/>
              </a:rPr>
              <a:t>Expected statistics </a:t>
            </a:r>
          </a:p>
          <a:p>
            <a:pPr lvl="2"/>
            <a:r>
              <a:rPr lang="en-US" sz="1800" dirty="0">
                <a:solidFill>
                  <a:srgbClr val="002060"/>
                </a:solidFill>
                <a:latin typeface="+mj-lt"/>
              </a:rPr>
              <a:t>210 days of positive beam (K+)</a:t>
            </a:r>
          </a:p>
          <a:p>
            <a:pPr lvl="2"/>
            <a:r>
              <a:rPr lang="en-US" sz="1800" dirty="0">
                <a:solidFill>
                  <a:srgbClr val="002060"/>
                </a:solidFill>
                <a:latin typeface="+mj-lt"/>
              </a:rPr>
              <a:t>70 days of negative beam (K−)</a:t>
            </a:r>
          </a:p>
          <a:p>
            <a:pPr lvl="2"/>
            <a:r>
              <a:rPr lang="en-US" sz="1800" dirty="0">
                <a:solidFill>
                  <a:srgbClr val="002060"/>
                </a:solidFill>
                <a:latin typeface="+mj-lt"/>
              </a:rPr>
              <a:t>CEDARs efficiency: 60%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43E27A7-2BB6-3C8F-EC44-6519A850425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38928" y="1791910"/>
            <a:ext cx="4680857" cy="342733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D93A946-7874-329C-5BF0-8CF64DC439C4}"/>
              </a:ext>
            </a:extLst>
          </p:cNvPr>
          <p:cNvSpPr txBox="1"/>
          <p:nvPr/>
        </p:nvSpPr>
        <p:spPr>
          <a:xfrm>
            <a:off x="6263880" y="1391800"/>
            <a:ext cx="557303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Nb of events: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25 000 K</a:t>
            </a:r>
            <a:r>
              <a:rPr lang="en-US" sz="20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−                    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32 000  K</a:t>
            </a:r>
            <a:r>
              <a:rPr lang="en-US" sz="20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  </a:t>
            </a:r>
          </a:p>
        </p:txBody>
      </p:sp>
    </p:spTree>
    <p:extLst>
      <p:ext uri="{BB962C8B-B14F-4D97-AF65-F5344CB8AC3E}">
        <p14:creationId xmlns:p14="http://schemas.microsoft.com/office/powerpoint/2010/main" val="345332712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2572E7-694A-DBB1-1D81-4001F9ADC2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6177" y="160302"/>
            <a:ext cx="7055555" cy="685512"/>
          </a:xfrm>
        </p:spPr>
        <p:txBody>
          <a:bodyPr>
            <a:normAutofit/>
          </a:bodyPr>
          <a:lstStyle/>
          <a:p>
            <a:pPr algn="ctr"/>
            <a:r>
              <a:rPr lang="en-US" sz="2000" b="1" dirty="0">
                <a:solidFill>
                  <a:srgbClr val="002060"/>
                </a:solidFill>
                <a:cs typeface="Times New Roman"/>
              </a:rPr>
              <a:t>K</a:t>
            </a:r>
            <a:r>
              <a:rPr lang="en-US" sz="2000" b="1" baseline="30000" dirty="0">
                <a:solidFill>
                  <a:srgbClr val="002060"/>
                </a:solidFill>
                <a:cs typeface="Times New Roman"/>
              </a:rPr>
              <a:t>− </a:t>
            </a:r>
            <a:r>
              <a:rPr lang="en-US" sz="2000" b="1" dirty="0">
                <a:solidFill>
                  <a:srgbClr val="002060"/>
                </a:solidFill>
                <a:cs typeface="Times New Roman"/>
              </a:rPr>
              <a:t>and K</a:t>
            </a:r>
            <a:r>
              <a:rPr lang="en-US" sz="2000" b="1" baseline="30000" dirty="0">
                <a:solidFill>
                  <a:srgbClr val="002060"/>
                </a:solidFill>
                <a:cs typeface="Times New Roman"/>
              </a:rPr>
              <a:t>+  </a:t>
            </a:r>
            <a:r>
              <a:rPr lang="en-US" sz="2000" b="1" dirty="0">
                <a:solidFill>
                  <a:srgbClr val="002060"/>
                </a:solidFill>
                <a:cs typeface="Times New Roman"/>
              </a:rPr>
              <a:t>-induced J/𝜓 cross sections</a:t>
            </a:r>
            <a:br>
              <a:rPr lang="en-US" sz="2000" b="1" dirty="0">
                <a:solidFill>
                  <a:srgbClr val="002060"/>
                </a:solidFill>
                <a:cs typeface="Times New Roman"/>
              </a:rPr>
            </a:br>
            <a:r>
              <a:rPr lang="en-US" sz="2000" b="1" dirty="0">
                <a:solidFill>
                  <a:srgbClr val="002060"/>
                </a:solidFill>
                <a:cs typeface="Times New Roman"/>
              </a:rPr>
              <a:t>direct access to the kaon valence PDF</a:t>
            </a:r>
            <a:endParaRPr lang="en-US" sz="2000" b="1" dirty="0">
              <a:solidFill>
                <a:srgbClr val="002060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97297C-36C2-7D02-D554-06E7BC16BB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S. Platchkov</a:t>
            </a:r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8E39D2E-810C-4765-FF4D-D6354381EF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48763" y="1896386"/>
            <a:ext cx="4750085" cy="330636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320032C-7669-09F8-F8C2-7C44371BAD5D}"/>
              </a:ext>
            </a:extLst>
          </p:cNvPr>
          <p:cNvSpPr txBox="1"/>
          <p:nvPr/>
        </p:nvSpPr>
        <p:spPr>
          <a:xfrm>
            <a:off x="-4745380" y="-627017"/>
            <a:ext cx="0" cy="0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rtlCol="0">
            <a:normAutofit fontScale="25000" lnSpcReduction="20000"/>
          </a:bodyPr>
          <a:lstStyle/>
          <a:p>
            <a:pPr algn="ctr"/>
            <a:endParaRPr lang="en-US" sz="2400" dirty="0">
              <a:solidFill>
                <a:schemeClr val="bg2">
                  <a:lumMod val="90000"/>
                  <a:lumOff val="10000"/>
                </a:schemeClr>
              </a:solidFill>
              <a:latin typeface="Times New Roman"/>
              <a:cs typeface="Times New Roman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4735863-E9B1-EB16-D1D8-A88F0CCEC2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Pion and Kaon - IWHSS-22</a:t>
            </a:r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1974BA7-7F29-3D95-C52C-FA8D3CF7E4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29DE5DE-F4D4-4A46-82F3-FD6E74D25650}" type="slidenum">
              <a:rPr lang="en-US" smtClean="0"/>
              <a:pPr>
                <a:defRPr/>
              </a:pPr>
              <a:t>20</a:t>
            </a:fld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479858B-0988-D3A6-A06C-8A9411139B31}"/>
              </a:ext>
            </a:extLst>
          </p:cNvPr>
          <p:cNvSpPr txBox="1"/>
          <p:nvPr/>
        </p:nvSpPr>
        <p:spPr>
          <a:xfrm>
            <a:off x="7250077" y="1524722"/>
            <a:ext cx="1224870" cy="406133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>
            <a:normAutofit fontScale="92500" lnSpcReduction="10000"/>
          </a:bodyPr>
          <a:lstStyle/>
          <a:p>
            <a:pPr algn="ctr"/>
            <a:r>
              <a:rPr lang="en-US" sz="2400" dirty="0">
                <a:solidFill>
                  <a:srgbClr val="C00000"/>
                </a:solidFill>
              </a:rPr>
              <a:t>K</a:t>
            </a:r>
            <a:r>
              <a:rPr lang="en-US" sz="2400" baseline="30000" dirty="0">
                <a:solidFill>
                  <a:srgbClr val="C00000"/>
                </a:solidFill>
              </a:rPr>
              <a:t>+</a:t>
            </a:r>
            <a:r>
              <a:rPr lang="en-US" sz="2400" dirty="0">
                <a:solidFill>
                  <a:srgbClr val="C00000"/>
                </a:solidFill>
              </a:rPr>
              <a:t> beam</a:t>
            </a:r>
            <a:endParaRPr lang="en-US" sz="2400" dirty="0">
              <a:solidFill>
                <a:srgbClr val="C00000"/>
              </a:solidFill>
              <a:latin typeface="Times New Roman"/>
              <a:cs typeface="Times New Roman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5548436-6D05-C199-9A5F-BBD6373AD432}"/>
              </a:ext>
            </a:extLst>
          </p:cNvPr>
          <p:cNvSpPr txBox="1"/>
          <p:nvPr/>
        </p:nvSpPr>
        <p:spPr>
          <a:xfrm>
            <a:off x="9580780" y="1524722"/>
            <a:ext cx="1224870" cy="406133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>
            <a:normAutofit fontScale="92500" lnSpcReduction="10000"/>
          </a:bodyPr>
          <a:lstStyle/>
          <a:p>
            <a:pPr algn="ctr"/>
            <a:r>
              <a:rPr lang="en-US" sz="2400" dirty="0">
                <a:solidFill>
                  <a:srgbClr val="C00000"/>
                </a:solidFill>
              </a:rPr>
              <a:t>K</a:t>
            </a:r>
            <a:r>
              <a:rPr lang="en-US" sz="2400" baseline="30000" dirty="0">
                <a:solidFill>
                  <a:srgbClr val="C00000"/>
                </a:solidFill>
              </a:rPr>
              <a:t>−</a:t>
            </a:r>
            <a:r>
              <a:rPr lang="en-US" sz="2400" dirty="0">
                <a:solidFill>
                  <a:srgbClr val="C00000"/>
                </a:solidFill>
              </a:rPr>
              <a:t> beam</a:t>
            </a:r>
            <a:endParaRPr lang="en-US" sz="2400" dirty="0">
              <a:solidFill>
                <a:srgbClr val="C00000"/>
              </a:solidFill>
              <a:latin typeface="Times New Roman"/>
              <a:cs typeface="Times New Roman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C5C3F85F-4E86-A741-34C3-0F2DC73CB7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896386"/>
            <a:ext cx="6556905" cy="330636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B2F4F85-527B-9260-8E95-6CCBE719A9BF}"/>
              </a:ext>
            </a:extLst>
          </p:cNvPr>
          <p:cNvSpPr txBox="1"/>
          <p:nvPr/>
        </p:nvSpPr>
        <p:spPr>
          <a:xfrm>
            <a:off x="2341266" y="2592476"/>
            <a:ext cx="2551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rgbClr val="002060"/>
                </a:solidFill>
              </a:rPr>
              <a:t>-</a:t>
            </a:r>
          </a:p>
        </p:txBody>
      </p:sp>
    </p:spTree>
    <p:extLst>
      <p:ext uri="{BB962C8B-B14F-4D97-AF65-F5344CB8AC3E}">
        <p14:creationId xmlns:p14="http://schemas.microsoft.com/office/powerpoint/2010/main" val="346771000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olo 1">
            <a:extLst>
              <a:ext uri="{FF2B5EF4-FFF2-40B4-BE49-F238E27FC236}">
                <a16:creationId xmlns:a16="http://schemas.microsoft.com/office/drawing/2014/main" id="{35EDB900-CE43-954E-BD18-629B003632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0800" y="0"/>
            <a:ext cx="6934200" cy="762000"/>
          </a:xfrm>
        </p:spPr>
        <p:txBody>
          <a:bodyPr>
            <a:noAutofit/>
          </a:bodyPr>
          <a:lstStyle/>
          <a:p>
            <a:pPr algn="ctr" eaLnBrk="1" hangingPunct="1"/>
            <a:r>
              <a:rPr lang="en-GB" altLang="it-IT" sz="2400" b="1" dirty="0">
                <a:solidFill>
                  <a:schemeClr val="accent1">
                    <a:lumMod val="75000"/>
                  </a:schemeClr>
                </a:solidFill>
                <a:ea typeface="ＭＳ Ｐゴシック" panose="020B0600070205080204" pitchFamily="34" charset="-128"/>
              </a:rPr>
              <a:t> </a:t>
            </a:r>
            <a:r>
              <a:rPr lang="en-GB" sz="2400" b="1" dirty="0">
                <a:solidFill>
                  <a:srgbClr val="002060"/>
                </a:solidFill>
              </a:rPr>
              <a:t>Antiproton induced Drell-Yan </a:t>
            </a:r>
            <a:br>
              <a:rPr lang="en-GB" sz="2400" b="1" dirty="0">
                <a:solidFill>
                  <a:srgbClr val="002060"/>
                </a:solidFill>
              </a:rPr>
            </a:br>
            <a:endParaRPr lang="en-GB" altLang="it-IT" sz="2400" b="1" dirty="0">
              <a:solidFill>
                <a:srgbClr val="002060"/>
              </a:solidFill>
              <a:ea typeface="ＭＳ Ｐゴシック" panose="020B0600070205080204" pitchFamily="34" charset="-128"/>
            </a:endParaRPr>
          </a:p>
        </p:txBody>
      </p:sp>
      <p:sp>
        <p:nvSpPr>
          <p:cNvPr id="54275" name="Segnaposto data 2">
            <a:extLst>
              <a:ext uri="{FF2B5EF4-FFF2-40B4-BE49-F238E27FC236}">
                <a16:creationId xmlns:a16="http://schemas.microsoft.com/office/drawing/2014/main" id="{15FB5697-CDF3-7C49-B22C-BBC956C49BF3}"/>
              </a:ext>
            </a:extLst>
          </p:cNvPr>
          <p:cNvSpPr>
            <a:spLocks noGrp="1"/>
          </p:cNvSpPr>
          <p:nvPr>
            <p:ph type="dt" sz="quarter" idx="10"/>
          </p:nvPr>
        </p:nvSpPr>
        <p:spPr/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FD57EEB9-28FA-694D-96F2-E0DDED40E8E4}" type="datetime1">
              <a:rPr lang="it-IT" altLang="it-IT" sz="1200">
                <a:solidFill>
                  <a:srgbClr val="898989"/>
                </a:solidFill>
              </a:rPr>
              <a:pPr eaLnBrk="1" hangingPunct="1"/>
              <a:t>10/09/26</a:t>
            </a:fld>
            <a:endParaRPr lang="it-IT" altLang="it-IT" sz="1200">
              <a:solidFill>
                <a:srgbClr val="898989"/>
              </a:solidFill>
            </a:endParaRPr>
          </a:p>
        </p:txBody>
      </p:sp>
      <p:sp>
        <p:nvSpPr>
          <p:cNvPr id="54276" name="Segnaposto piè di pagina 3">
            <a:extLst>
              <a:ext uri="{FF2B5EF4-FFF2-40B4-BE49-F238E27FC236}">
                <a16:creationId xmlns:a16="http://schemas.microsoft.com/office/drawing/2014/main" id="{342D95A4-1E17-3C46-B4E9-ADCF1C0B4A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724400" y="6492876"/>
            <a:ext cx="2895600" cy="365125"/>
          </a:xfrm>
        </p:spPr>
        <p:txBody>
          <a:bodyPr/>
          <a:lstStyle/>
          <a:p>
            <a:pPr>
              <a:defRPr/>
            </a:pPr>
            <a:r>
              <a:rPr lang="it-IT" dirty="0"/>
              <a:t>Oleg Denisov</a:t>
            </a:r>
          </a:p>
        </p:txBody>
      </p:sp>
      <p:sp>
        <p:nvSpPr>
          <p:cNvPr id="54277" name="Segnaposto numero diapositiva 4">
            <a:extLst>
              <a:ext uri="{FF2B5EF4-FFF2-40B4-BE49-F238E27FC236}">
                <a16:creationId xmlns:a16="http://schemas.microsoft.com/office/drawing/2014/main" id="{2E7BA342-13D3-7243-BAA0-2748ACDC9A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E2CB3A03-E7C9-7440-B008-BCE3787BF495}" type="slidenum">
              <a:rPr lang="it-IT" altLang="it-IT" sz="1200">
                <a:solidFill>
                  <a:srgbClr val="898989"/>
                </a:solidFill>
              </a:rPr>
              <a:pPr eaLnBrk="1" hangingPunct="1"/>
              <a:t>21</a:t>
            </a:fld>
            <a:endParaRPr lang="it-IT" altLang="it-IT" sz="1200">
              <a:solidFill>
                <a:srgbClr val="898989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E4E71C6-FFD0-900A-7E13-95C8DF21EE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0184" y="1145461"/>
            <a:ext cx="3821898" cy="364959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897E331-32FC-2A6F-E461-45883E5D1007}"/>
              </a:ext>
            </a:extLst>
          </p:cNvPr>
          <p:cNvSpPr txBox="1"/>
          <p:nvPr/>
        </p:nvSpPr>
        <p:spPr>
          <a:xfrm>
            <a:off x="4724400" y="1206677"/>
            <a:ext cx="7226784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solidFill>
                  <a:srgbClr val="002060"/>
                </a:solidFill>
                <a:effectLst/>
                <a:latin typeface="Helvetica" pitchFamily="2" charset="0"/>
              </a:rPr>
              <a:t>Study the difference between valence</a:t>
            </a:r>
            <a:r>
              <a:rPr lang="en-GB" dirty="0">
                <a:solidFill>
                  <a:srgbClr val="002060"/>
                </a:solidFill>
                <a:latin typeface="Helvetica" pitchFamily="2" charset="0"/>
              </a:rPr>
              <a:t> </a:t>
            </a:r>
            <a:r>
              <a:rPr lang="en-GB" dirty="0">
                <a:solidFill>
                  <a:srgbClr val="002060"/>
                </a:solidFill>
                <a:effectLst/>
                <a:latin typeface="Helvetica" pitchFamily="2" charset="0"/>
              </a:rPr>
              <a:t>and sea quark TMD PDFs</a:t>
            </a:r>
          </a:p>
          <a:p>
            <a:endParaRPr lang="en-GB" dirty="0">
              <a:solidFill>
                <a:srgbClr val="002060"/>
              </a:solidFill>
              <a:effectLst/>
              <a:latin typeface="Helvetica" pitchFamily="2" charset="0"/>
            </a:endParaRPr>
          </a:p>
          <a:p>
            <a:r>
              <a:rPr lang="en-GB" dirty="0">
                <a:solidFill>
                  <a:srgbClr val="002060"/>
                </a:solidFill>
                <a:effectLst/>
                <a:latin typeface="Helvetica" pitchFamily="2" charset="0"/>
              </a:rPr>
              <a:t>Chiral quark soliton models suggest that the transverse momentum width</a:t>
            </a:r>
            <a:r>
              <a:rPr lang="en-GB" dirty="0">
                <a:solidFill>
                  <a:srgbClr val="002060"/>
                </a:solidFill>
                <a:latin typeface="Helvetica" pitchFamily="2" charset="0"/>
              </a:rPr>
              <a:t> </a:t>
            </a:r>
            <a:r>
              <a:rPr lang="en-GB" dirty="0">
                <a:solidFill>
                  <a:srgbClr val="002060"/>
                </a:solidFill>
                <a:effectLst/>
                <a:latin typeface="Helvetica" pitchFamily="2" charset="0"/>
              </a:rPr>
              <a:t>of sea quarks in a proton may be as</a:t>
            </a:r>
            <a:r>
              <a:rPr lang="en-GB" dirty="0">
                <a:solidFill>
                  <a:srgbClr val="002060"/>
                </a:solidFill>
                <a:latin typeface="Helvetica" pitchFamily="2" charset="0"/>
              </a:rPr>
              <a:t> </a:t>
            </a:r>
            <a:r>
              <a:rPr lang="en-GB" dirty="0">
                <a:solidFill>
                  <a:srgbClr val="002060"/>
                </a:solidFill>
                <a:effectLst/>
                <a:latin typeface="Helvetica" pitchFamily="2" charset="0"/>
              </a:rPr>
              <a:t>much as three times broader than</a:t>
            </a:r>
            <a:r>
              <a:rPr lang="en-GB" dirty="0">
                <a:solidFill>
                  <a:srgbClr val="002060"/>
                </a:solidFill>
                <a:latin typeface="Helvetica" pitchFamily="2" charset="0"/>
              </a:rPr>
              <a:t> </a:t>
            </a:r>
            <a:r>
              <a:rPr lang="en-GB" dirty="0">
                <a:solidFill>
                  <a:srgbClr val="002060"/>
                </a:solidFill>
                <a:effectLst/>
                <a:latin typeface="Helvetica" pitchFamily="2" charset="0"/>
              </a:rPr>
              <a:t>that of the valence distribution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7982B25-DCAF-8D64-7F0A-908F96D1AEEE}"/>
              </a:ext>
            </a:extLst>
          </p:cNvPr>
          <p:cNvSpPr txBox="1"/>
          <p:nvPr/>
        </p:nvSpPr>
        <p:spPr>
          <a:xfrm>
            <a:off x="5102510" y="3172461"/>
            <a:ext cx="6099858" cy="12618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400" dirty="0">
                <a:solidFill>
                  <a:srgbClr val="002060"/>
                </a:solidFill>
                <a:effectLst/>
                <a:latin typeface="Helvetica" pitchFamily="2" charset="0"/>
              </a:rPr>
              <a:t>C. A. </a:t>
            </a:r>
            <a:r>
              <a:rPr lang="en-GB" sz="1400" dirty="0" err="1">
                <a:solidFill>
                  <a:srgbClr val="002060"/>
                </a:solidFill>
                <a:effectLst/>
                <a:latin typeface="Helvetica" pitchFamily="2" charset="0"/>
              </a:rPr>
              <a:t>Aidala</a:t>
            </a:r>
            <a:r>
              <a:rPr lang="en-GB" sz="1400" dirty="0">
                <a:solidFill>
                  <a:srgbClr val="002060"/>
                </a:solidFill>
                <a:effectLst/>
                <a:latin typeface="Helvetica" pitchFamily="2" charset="0"/>
              </a:rPr>
              <a:t> et al., Phys. Rev. D 89, 094002 (2014)</a:t>
            </a:r>
          </a:p>
          <a:p>
            <a:endParaRPr lang="en-GB" sz="1400" i="1" dirty="0">
              <a:solidFill>
                <a:srgbClr val="002060"/>
              </a:solidFill>
              <a:latin typeface="Helvetica" pitchFamily="2" charset="0"/>
            </a:endParaRPr>
          </a:p>
          <a:p>
            <a:r>
              <a:rPr lang="en-GB" sz="1200" i="1" dirty="0">
                <a:solidFill>
                  <a:srgbClr val="002060"/>
                </a:solidFill>
                <a:effectLst/>
                <a:latin typeface="Helvetica" pitchFamily="2" charset="0"/>
              </a:rPr>
              <a:t>W. Oliver, H. R. Gustafson, L. W. Jones, M. Longo, T. Roberts, et al.,</a:t>
            </a:r>
            <a:r>
              <a:rPr lang="en-GB" sz="1200" dirty="0">
                <a:solidFill>
                  <a:srgbClr val="002060"/>
                </a:solidFill>
                <a:latin typeface="Helvetica" pitchFamily="2" charset="0"/>
              </a:rPr>
              <a:t> </a:t>
            </a:r>
            <a:r>
              <a:rPr lang="en-GB" sz="1200" i="1" dirty="0">
                <a:solidFill>
                  <a:srgbClr val="002060"/>
                </a:solidFill>
                <a:effectLst/>
                <a:latin typeface="Helvetica" pitchFamily="2" charset="0"/>
              </a:rPr>
              <a:t>AIP </a:t>
            </a:r>
            <a:r>
              <a:rPr lang="en-GB" sz="1200" i="1" dirty="0" err="1">
                <a:solidFill>
                  <a:srgbClr val="002060"/>
                </a:solidFill>
                <a:effectLst/>
                <a:latin typeface="Helvetica" pitchFamily="2" charset="0"/>
              </a:rPr>
              <a:t>Conf.Proc</a:t>
            </a:r>
            <a:r>
              <a:rPr lang="en-GB" sz="1200" i="1" dirty="0">
                <a:solidFill>
                  <a:srgbClr val="002060"/>
                </a:solidFill>
                <a:effectLst/>
                <a:latin typeface="Helvetica" pitchFamily="2" charset="0"/>
              </a:rPr>
              <a:t>. 45, 93 (1978).</a:t>
            </a:r>
          </a:p>
          <a:p>
            <a:r>
              <a:rPr lang="en-GB" sz="1200" i="1" dirty="0">
                <a:solidFill>
                  <a:srgbClr val="002060"/>
                </a:solidFill>
                <a:effectLst/>
                <a:latin typeface="Helvetica" pitchFamily="2" charset="0"/>
              </a:rPr>
              <a:t>E. </a:t>
            </a:r>
            <a:r>
              <a:rPr lang="en-GB" sz="1200" i="1" dirty="0" err="1">
                <a:solidFill>
                  <a:srgbClr val="002060"/>
                </a:solidFill>
                <a:effectLst/>
                <a:latin typeface="Helvetica" pitchFamily="2" charset="0"/>
              </a:rPr>
              <a:t>Anassontzis</a:t>
            </a:r>
            <a:r>
              <a:rPr lang="en-GB" sz="1200" i="1" dirty="0">
                <a:solidFill>
                  <a:srgbClr val="002060"/>
                </a:solidFill>
                <a:effectLst/>
                <a:latin typeface="Helvetica" pitchFamily="2" charset="0"/>
              </a:rPr>
              <a:t>, S. </a:t>
            </a:r>
            <a:r>
              <a:rPr lang="en-GB" sz="1200" i="1" dirty="0" err="1">
                <a:solidFill>
                  <a:srgbClr val="002060"/>
                </a:solidFill>
                <a:effectLst/>
                <a:latin typeface="Helvetica" pitchFamily="2" charset="0"/>
              </a:rPr>
              <a:t>Katsanevas</a:t>
            </a:r>
            <a:r>
              <a:rPr lang="en-GB" sz="1200" i="1" dirty="0">
                <a:solidFill>
                  <a:srgbClr val="002060"/>
                </a:solidFill>
                <a:effectLst/>
                <a:latin typeface="Helvetica" pitchFamily="2" charset="0"/>
              </a:rPr>
              <a:t>, E. </a:t>
            </a:r>
            <a:r>
              <a:rPr lang="en-GB" sz="1200" i="1" dirty="0" err="1">
                <a:solidFill>
                  <a:srgbClr val="002060"/>
                </a:solidFill>
                <a:effectLst/>
                <a:latin typeface="Helvetica" pitchFamily="2" charset="0"/>
              </a:rPr>
              <a:t>Kiritsis</a:t>
            </a:r>
            <a:r>
              <a:rPr lang="en-GB" sz="1200" i="1" dirty="0">
                <a:solidFill>
                  <a:srgbClr val="002060"/>
                </a:solidFill>
                <a:effectLst/>
                <a:latin typeface="Helvetica" pitchFamily="2" charset="0"/>
              </a:rPr>
              <a:t>, P. </a:t>
            </a:r>
            <a:r>
              <a:rPr lang="en-GB" sz="1200" i="1" dirty="0" err="1">
                <a:solidFill>
                  <a:srgbClr val="002060"/>
                </a:solidFill>
                <a:effectLst/>
                <a:latin typeface="Helvetica" pitchFamily="2" charset="0"/>
              </a:rPr>
              <a:t>Kostarakis</a:t>
            </a:r>
            <a:r>
              <a:rPr lang="en-GB" sz="1200" i="1" dirty="0">
                <a:solidFill>
                  <a:srgbClr val="002060"/>
                </a:solidFill>
                <a:effectLst/>
                <a:latin typeface="Helvetica" pitchFamily="2" charset="0"/>
              </a:rPr>
              <a:t>, C. </a:t>
            </a:r>
            <a:r>
              <a:rPr lang="en-GB" sz="1200" i="1" dirty="0" err="1">
                <a:solidFill>
                  <a:srgbClr val="002060"/>
                </a:solidFill>
                <a:effectLst/>
                <a:latin typeface="Helvetica" pitchFamily="2" charset="0"/>
              </a:rPr>
              <a:t>Kourkoumelis</a:t>
            </a:r>
            <a:r>
              <a:rPr lang="en-GB" sz="1200" i="1" dirty="0">
                <a:solidFill>
                  <a:srgbClr val="002060"/>
                </a:solidFill>
                <a:effectLst/>
                <a:latin typeface="Helvetica" pitchFamily="2" charset="0"/>
              </a:rPr>
              <a:t>, et al.,</a:t>
            </a:r>
            <a:endParaRPr lang="en-GB" sz="1200" dirty="0">
              <a:solidFill>
                <a:srgbClr val="002060"/>
              </a:solidFill>
              <a:effectLst/>
              <a:latin typeface="Helvetica" pitchFamily="2" charset="0"/>
            </a:endParaRPr>
          </a:p>
          <a:p>
            <a:r>
              <a:rPr lang="en-GB" sz="1200" i="1" dirty="0" err="1">
                <a:solidFill>
                  <a:srgbClr val="002060"/>
                </a:solidFill>
                <a:effectLst/>
                <a:latin typeface="Helvetica" pitchFamily="2" charset="0"/>
              </a:rPr>
              <a:t>Phys.Rev</a:t>
            </a:r>
            <a:r>
              <a:rPr lang="en-GB" sz="1200" i="1" dirty="0">
                <a:solidFill>
                  <a:srgbClr val="002060"/>
                </a:solidFill>
                <a:effectLst/>
                <a:latin typeface="Helvetica" pitchFamily="2" charset="0"/>
              </a:rPr>
              <a:t>. D38, 1377 (1988).</a:t>
            </a:r>
            <a:endParaRPr lang="en-GB" sz="1200" dirty="0">
              <a:solidFill>
                <a:srgbClr val="002060"/>
              </a:solidFill>
              <a:effectLst/>
              <a:latin typeface="Helvetica" pitchFamily="2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3F5C935-F41F-7C0A-6D0E-668B2DAF6E17}"/>
              </a:ext>
            </a:extLst>
          </p:cNvPr>
          <p:cNvSpPr txBox="1"/>
          <p:nvPr/>
        </p:nvSpPr>
        <p:spPr>
          <a:xfrm>
            <a:off x="2100081" y="4922801"/>
            <a:ext cx="7915637" cy="13542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600" i="1" dirty="0">
                <a:latin typeface="Helvetica" pitchFamily="2" charset="0"/>
                <a:sym typeface="Wingdings" pitchFamily="2" charset="2"/>
              </a:rPr>
              <a:t> </a:t>
            </a:r>
            <a:r>
              <a:rPr lang="en-GB" sz="1600" i="1" dirty="0">
                <a:solidFill>
                  <a:srgbClr val="002060"/>
                </a:solidFill>
                <a:effectLst/>
                <a:latin typeface="Helvetica" pitchFamily="2" charset="0"/>
              </a:rPr>
              <a:t>Compare transverse momentum distributions for </a:t>
            </a:r>
            <a:r>
              <a:rPr lang="en-GB" sz="1600" i="1" dirty="0" err="1">
                <a:solidFill>
                  <a:srgbClr val="002060"/>
                </a:solidFill>
                <a:effectLst/>
                <a:latin typeface="Helvetica" pitchFamily="2" charset="0"/>
              </a:rPr>
              <a:t>pA</a:t>
            </a:r>
            <a:r>
              <a:rPr lang="en-GB" sz="1600" i="1" dirty="0">
                <a:solidFill>
                  <a:srgbClr val="002060"/>
                </a:solidFill>
                <a:effectLst/>
                <a:latin typeface="Helvetica" pitchFamily="2" charset="0"/>
              </a:rPr>
              <a:t> and </a:t>
            </a:r>
            <a:r>
              <a:rPr lang="en-GB" sz="1600" i="1" dirty="0" err="1">
                <a:solidFill>
                  <a:srgbClr val="002060"/>
                </a:solidFill>
                <a:effectLst/>
                <a:latin typeface="Helvetica" pitchFamily="2" charset="0"/>
              </a:rPr>
              <a:t>pbarA</a:t>
            </a:r>
            <a:r>
              <a:rPr lang="en-GB" sz="1600" i="1" dirty="0">
                <a:solidFill>
                  <a:srgbClr val="002060"/>
                </a:solidFill>
                <a:effectLst/>
                <a:latin typeface="Helvetica" pitchFamily="2" charset="0"/>
              </a:rPr>
              <a:t> DY collisions</a:t>
            </a:r>
            <a:endParaRPr lang="en-GB" sz="1600" dirty="0">
              <a:solidFill>
                <a:srgbClr val="002060"/>
              </a:solidFill>
              <a:effectLst/>
              <a:latin typeface="Helvetica" pitchFamily="2" charset="0"/>
            </a:endParaRPr>
          </a:p>
          <a:p>
            <a:r>
              <a:rPr lang="en-GB" sz="1600" i="1" dirty="0">
                <a:solidFill>
                  <a:srgbClr val="002060"/>
                </a:solidFill>
                <a:latin typeface="Helvetica" pitchFamily="2" charset="0"/>
              </a:rPr>
              <a:t>          </a:t>
            </a:r>
            <a:r>
              <a:rPr lang="en-GB" sz="1600" i="1" dirty="0">
                <a:solidFill>
                  <a:srgbClr val="002060"/>
                </a:solidFill>
                <a:latin typeface="Helvetica" pitchFamily="2" charset="0"/>
                <a:sym typeface="Wingdings" pitchFamily="2" charset="2"/>
              </a:rPr>
              <a:t></a:t>
            </a:r>
            <a:r>
              <a:rPr lang="en-GB" sz="1600" i="1" dirty="0">
                <a:solidFill>
                  <a:srgbClr val="002060"/>
                </a:solidFill>
                <a:effectLst/>
                <a:latin typeface="Helvetica" pitchFamily="2" charset="0"/>
              </a:rPr>
              <a:t>Use exactly the same beam energy + same x1, x2 and Q.</a:t>
            </a:r>
            <a:endParaRPr lang="en-GB" sz="1600" dirty="0">
              <a:solidFill>
                <a:srgbClr val="002060"/>
              </a:solidFill>
              <a:effectLst/>
              <a:latin typeface="Helvetica" pitchFamily="2" charset="0"/>
            </a:endParaRPr>
          </a:p>
          <a:p>
            <a:r>
              <a:rPr lang="en-GB" sz="1600" i="1" dirty="0">
                <a:solidFill>
                  <a:srgbClr val="002060"/>
                </a:solidFill>
                <a:effectLst/>
                <a:latin typeface="Helvetica" pitchFamily="2" charset="0"/>
              </a:rPr>
              <a:t>                 </a:t>
            </a:r>
            <a:r>
              <a:rPr lang="en-GB" sz="1600" i="1" dirty="0" err="1">
                <a:solidFill>
                  <a:srgbClr val="002060"/>
                </a:solidFill>
                <a:effectLst/>
                <a:latin typeface="Helvetica" pitchFamily="2" charset="0"/>
              </a:rPr>
              <a:t>pA</a:t>
            </a:r>
            <a:r>
              <a:rPr lang="en-GB" sz="1600" i="1" dirty="0">
                <a:solidFill>
                  <a:srgbClr val="002060"/>
                </a:solidFill>
                <a:effectLst/>
                <a:latin typeface="Helvetica" pitchFamily="2" charset="0"/>
              </a:rPr>
              <a:t> case:             (quark-in-proton)      X  (</a:t>
            </a:r>
            <a:r>
              <a:rPr lang="en-GB" sz="1600" i="1" dirty="0">
                <a:solidFill>
                  <a:schemeClr val="accent6">
                    <a:lumMod val="50000"/>
                  </a:schemeClr>
                </a:solidFill>
                <a:effectLst/>
                <a:latin typeface="Helvetica" pitchFamily="2" charset="0"/>
              </a:rPr>
              <a:t>antiquark</a:t>
            </a:r>
            <a:r>
              <a:rPr lang="en-GB" sz="1600" i="1" dirty="0">
                <a:solidFill>
                  <a:srgbClr val="002060"/>
                </a:solidFill>
                <a:effectLst/>
                <a:latin typeface="Helvetica" pitchFamily="2" charset="0"/>
              </a:rPr>
              <a:t>-in-A)  TMD PDFs</a:t>
            </a:r>
            <a:endParaRPr lang="en-GB" sz="1600" dirty="0">
              <a:solidFill>
                <a:srgbClr val="002060"/>
              </a:solidFill>
              <a:effectLst/>
              <a:latin typeface="Helvetica" pitchFamily="2" charset="0"/>
            </a:endParaRPr>
          </a:p>
          <a:p>
            <a:r>
              <a:rPr lang="en-GB" sz="1600" i="1" dirty="0">
                <a:solidFill>
                  <a:srgbClr val="002060"/>
                </a:solidFill>
                <a:effectLst/>
                <a:latin typeface="Helvetica" pitchFamily="2" charset="0"/>
              </a:rPr>
              <a:t>                 </a:t>
            </a:r>
            <a:r>
              <a:rPr lang="en-GB" sz="1600" i="1" dirty="0" err="1">
                <a:solidFill>
                  <a:srgbClr val="002060"/>
                </a:solidFill>
                <a:effectLst/>
                <a:latin typeface="Helvetica" pitchFamily="2" charset="0"/>
              </a:rPr>
              <a:t>pbarA</a:t>
            </a:r>
            <a:r>
              <a:rPr lang="en-GB" sz="1600" i="1" dirty="0">
                <a:solidFill>
                  <a:srgbClr val="002060"/>
                </a:solidFill>
                <a:effectLst/>
                <a:latin typeface="Helvetica" pitchFamily="2" charset="0"/>
              </a:rPr>
              <a:t> case: (</a:t>
            </a:r>
            <a:r>
              <a:rPr lang="en-GB" sz="1600" i="1" dirty="0">
                <a:solidFill>
                  <a:schemeClr val="accent6">
                    <a:lumMod val="50000"/>
                  </a:schemeClr>
                </a:solidFill>
                <a:effectLst/>
                <a:latin typeface="Helvetica" pitchFamily="2" charset="0"/>
              </a:rPr>
              <a:t>antiquark</a:t>
            </a:r>
            <a:r>
              <a:rPr lang="en-GB" sz="1600" i="1" dirty="0">
                <a:solidFill>
                  <a:srgbClr val="002060"/>
                </a:solidFill>
                <a:effectLst/>
                <a:latin typeface="Helvetica" pitchFamily="2" charset="0"/>
              </a:rPr>
              <a:t>-in-antiproton) </a:t>
            </a:r>
            <a:r>
              <a:rPr lang="en-GB" sz="1600" i="1" dirty="0">
                <a:solidFill>
                  <a:srgbClr val="002060"/>
                </a:solidFill>
                <a:latin typeface="Helvetica" pitchFamily="2" charset="0"/>
              </a:rPr>
              <a:t>X</a:t>
            </a:r>
            <a:r>
              <a:rPr lang="en-GB" sz="1600" i="1" dirty="0">
                <a:solidFill>
                  <a:srgbClr val="002060"/>
                </a:solidFill>
                <a:effectLst/>
                <a:latin typeface="Helvetica" pitchFamily="2" charset="0"/>
              </a:rPr>
              <a:t>        (quark-in-A)  TMD PDFs</a:t>
            </a:r>
            <a:endParaRPr lang="en-GB" sz="1600" dirty="0">
              <a:solidFill>
                <a:srgbClr val="002060"/>
              </a:solidFill>
              <a:effectLst/>
              <a:latin typeface="Helvetica" pitchFamily="2" charset="0"/>
            </a:endParaRPr>
          </a:p>
          <a:p>
            <a:r>
              <a:rPr lang="en-GB" sz="1600" i="1" dirty="0">
                <a:solidFill>
                  <a:srgbClr val="002060"/>
                </a:solidFill>
                <a:latin typeface="Helvetica" pitchFamily="2" charset="0"/>
                <a:sym typeface="Wingdings" pitchFamily="2" charset="2"/>
              </a:rPr>
              <a:t></a:t>
            </a:r>
            <a:r>
              <a:rPr lang="en-GB" sz="1600" i="1" dirty="0">
                <a:solidFill>
                  <a:srgbClr val="002060"/>
                </a:solidFill>
                <a:effectLst/>
                <a:latin typeface="Helvetica" pitchFamily="2" charset="0"/>
              </a:rPr>
              <a:t> Difference pf PT distributions probes difference between valence and sea quarks</a:t>
            </a:r>
            <a:endParaRPr lang="en-GB" sz="1600" dirty="0">
              <a:solidFill>
                <a:srgbClr val="002060"/>
              </a:solidFill>
              <a:effectLst/>
              <a:latin typeface="Helvetic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751762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9" name="At the moment there is no experimental information about gluon contribution in kaon. Calculations based on Dyson-Schwinger equations predict 6 times smaller contribution at hadronic scale in respect to pion (Phys. Rev. D93 (7) (2016) 074021)">
            <a:extLst>
              <a:ext uri="{FF2B5EF4-FFF2-40B4-BE49-F238E27FC236}">
                <a16:creationId xmlns:a16="http://schemas.microsoft.com/office/drawing/2014/main" id="{D6BCDF82-3577-934D-AD39-CA248CE8A2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68107" y="115793"/>
            <a:ext cx="6846888" cy="3799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35717" tIns="35717" rIns="35717" bIns="35717" anchor="ctr"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en-GB" altLang="it-IT" sz="2000" b="1" dirty="0">
                <a:solidFill>
                  <a:srgbClr val="000090"/>
                </a:solidFill>
                <a:latin typeface="+mj-lt"/>
              </a:rPr>
              <a:t>AMBER (Kaon and pion charge radius)</a:t>
            </a:r>
            <a:endParaRPr lang="en-GB" altLang="it-IT" sz="20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31751" name="At the moment there is no experimental information about gluon contribution in kaon. Calculations based on Dyson-Schwinger equations predict 6 times smaller contribution at hadronic scale in respect to pion (Phys. Rev. D93 (7) (2016) 074021)">
            <a:extLst>
              <a:ext uri="{FF2B5EF4-FFF2-40B4-BE49-F238E27FC236}">
                <a16:creationId xmlns:a16="http://schemas.microsoft.com/office/drawing/2014/main" id="{FFB49C8B-382E-D04D-A52C-8726F2B959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767" y="857731"/>
            <a:ext cx="10120781" cy="9031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wrap="square" lIns="35717" tIns="35717" rIns="35717" bIns="35717" anchor="ctr"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en-GB" sz="1800" dirty="0">
                <a:solidFill>
                  <a:srgbClr val="C00000"/>
                </a:solidFill>
                <a:latin typeface="Helvetica" pitchFamily="2" charset="0"/>
              </a:rPr>
              <a:t> </a:t>
            </a:r>
            <a:r>
              <a:rPr lang="en-GB" sz="1800" dirty="0">
                <a:solidFill>
                  <a:srgbClr val="002060"/>
                </a:solidFill>
                <a:latin typeface="Helvetica" pitchFamily="2" charset="0"/>
              </a:rPr>
              <a:t>Precise measurements of pion and kaon radii will reveal the compositeness (confinement) scale for (near) </a:t>
            </a:r>
            <a:r>
              <a:rPr lang="en-GB" sz="1800" dirty="0" err="1">
                <a:solidFill>
                  <a:srgbClr val="002060"/>
                </a:solidFill>
                <a:latin typeface="Helvetica" pitchFamily="2" charset="0"/>
              </a:rPr>
              <a:t>Nambu</a:t>
            </a:r>
            <a:r>
              <a:rPr lang="en-GB" sz="1800" dirty="0">
                <a:solidFill>
                  <a:srgbClr val="002060"/>
                </a:solidFill>
                <a:latin typeface="Helvetica" pitchFamily="2" charset="0"/>
              </a:rPr>
              <a:t>-Goldstone bosons. </a:t>
            </a:r>
            <a:r>
              <a:rPr lang="en-GB" altLang="it-IT" sz="1800" dirty="0">
                <a:solidFill>
                  <a:srgbClr val="002060"/>
                </a:solidFill>
              </a:rPr>
              <a:t>At the moment there is basically no precise experimental information on kaon charge radius.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2C8E7A8-A7AC-824B-BA84-DA658497F7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6600" y="2284201"/>
            <a:ext cx="2974655" cy="152693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6471248-C9F2-004D-A1D2-B4247A2ECF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18295" y="2022255"/>
            <a:ext cx="3346513" cy="200364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592D278-D26B-8947-94EC-CC047ADCB6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35799" y="1520234"/>
            <a:ext cx="3003550" cy="316653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5D30D52-B7BF-7D45-A0C3-C2EDE780872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8767" y="4349133"/>
            <a:ext cx="5302747" cy="200364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FD39A50-6F08-2F40-BC5C-9DE232E1D7C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12289" y="4349133"/>
            <a:ext cx="2200432" cy="2003645"/>
          </a:xfrm>
          <a:prstGeom prst="rect">
            <a:avLst/>
          </a:prstGeom>
        </p:spPr>
      </p:pic>
      <p:sp>
        <p:nvSpPr>
          <p:cNvPr id="2" name="Segnaposto piè di pagina 3">
            <a:extLst>
              <a:ext uri="{FF2B5EF4-FFF2-40B4-BE49-F238E27FC236}">
                <a16:creationId xmlns:a16="http://schemas.microsoft.com/office/drawing/2014/main" id="{70CFED87-D773-5819-39C6-96F850BCF0AC}"/>
              </a:ext>
            </a:extLst>
          </p:cNvPr>
          <p:cNvSpPr txBox="1">
            <a:spLocks/>
          </p:cNvSpPr>
          <p:nvPr/>
        </p:nvSpPr>
        <p:spPr>
          <a:xfrm>
            <a:off x="4724400" y="6492876"/>
            <a:ext cx="2895600" cy="365125"/>
          </a:xfrm>
          <a:prstGeom prst="rect">
            <a:avLst/>
          </a:prstGeom>
        </p:spPr>
        <p:txBody>
          <a:bodyPr/>
          <a:lstStyle>
            <a:defPPr>
              <a:defRPr lang="it-I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it-IT" sz="1200" dirty="0"/>
              <a:t>Oleg Denisov</a:t>
            </a:r>
          </a:p>
        </p:txBody>
      </p:sp>
    </p:spTree>
    <p:extLst>
      <p:ext uri="{BB962C8B-B14F-4D97-AF65-F5344CB8AC3E}">
        <p14:creationId xmlns:p14="http://schemas.microsoft.com/office/powerpoint/2010/main" val="879888279"/>
      </p:ext>
    </p:extLst>
  </p:cSld>
  <p:clrMapOvr>
    <a:masterClrMapping/>
  </p:clrMapOvr>
  <p:transition spd="med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9" name="At the moment there is no experimental information about gluon contribution in kaon. Calculations based on Dyson-Schwinger equations predict 6 times smaller contribution at hadronic scale in respect to pion (Phys. Rev. D93 (7) (2016) 074021)">
            <a:extLst>
              <a:ext uri="{FF2B5EF4-FFF2-40B4-BE49-F238E27FC236}">
                <a16:creationId xmlns:a16="http://schemas.microsoft.com/office/drawing/2014/main" id="{D6BCDF82-3577-934D-AD39-CA248CE8A2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62532" y="106424"/>
            <a:ext cx="6846888" cy="3799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35717" tIns="35717" rIns="35717" bIns="35717" anchor="ctr"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en-GB" altLang="it-IT" sz="2000" b="1" dirty="0">
                <a:solidFill>
                  <a:srgbClr val="000090"/>
                </a:solidFill>
                <a:latin typeface="+mj-lt"/>
              </a:rPr>
              <a:t>Prompt Photons Production measurement at AMBER</a:t>
            </a:r>
            <a:endParaRPr lang="en-GB" altLang="it-IT" sz="20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31751" name="At the moment there is no experimental information about gluon contribution in kaon. Calculations based on Dyson-Schwinger equations predict 6 times smaller contribution at hadronic scale in respect to pion (Phys. Rev. D93 (7) (2016) 074021)">
            <a:extLst>
              <a:ext uri="{FF2B5EF4-FFF2-40B4-BE49-F238E27FC236}">
                <a16:creationId xmlns:a16="http://schemas.microsoft.com/office/drawing/2014/main" id="{FFB49C8B-382E-D04D-A52C-8726F2B959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63756" y="625987"/>
            <a:ext cx="8828088" cy="6261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35717" tIns="35717" rIns="35717" bIns="35717" anchor="ctr"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/>
            <a:r>
              <a:rPr lang="en-GB" altLang="it-IT" sz="1800" dirty="0">
                <a:solidFill>
                  <a:srgbClr val="000090"/>
                </a:solidFill>
              </a:rPr>
              <a:t>Prompt photons probe – direct access to the gluon content of the kaon.</a:t>
            </a:r>
          </a:p>
          <a:p>
            <a:pPr algn="ctr" eaLnBrk="1" hangingPunct="1"/>
            <a:r>
              <a:rPr lang="en-GB" altLang="it-IT" sz="1800" dirty="0">
                <a:solidFill>
                  <a:srgbClr val="000090"/>
                </a:solidFill>
              </a:rPr>
              <a:t>At the moment there is no experimental information about gluon contribution in kaon.</a:t>
            </a:r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62A6C6EF-5CB0-7DCA-96C7-C186B0980027}"/>
              </a:ext>
            </a:extLst>
          </p:cNvPr>
          <p:cNvSpPr txBox="1">
            <a:spLocks/>
          </p:cNvSpPr>
          <p:nvPr/>
        </p:nvSpPr>
        <p:spPr>
          <a:xfrm>
            <a:off x="4724400" y="6492876"/>
            <a:ext cx="2895600" cy="365125"/>
          </a:xfrm>
          <a:prstGeom prst="rect">
            <a:avLst/>
          </a:prstGeom>
        </p:spPr>
        <p:txBody>
          <a:bodyPr/>
          <a:lstStyle>
            <a:defPPr>
              <a:defRPr lang="it-I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it-IT" sz="1200" dirty="0"/>
              <a:t>Oleg Denisov</a:t>
            </a:r>
          </a:p>
        </p:txBody>
      </p:sp>
      <p:pic>
        <p:nvPicPr>
          <p:cNvPr id="5" name="amber_setup.png" descr="amber_setup.png">
            <a:extLst>
              <a:ext uri="{FF2B5EF4-FFF2-40B4-BE49-F238E27FC236}">
                <a16:creationId xmlns:a16="http://schemas.microsoft.com/office/drawing/2014/main" id="{19E239C6-60BE-1846-A539-CA92A1CFB9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29082" y="1497153"/>
            <a:ext cx="4767642" cy="3112290"/>
          </a:xfrm>
          <a:prstGeom prst="rect">
            <a:avLst/>
          </a:prstGeom>
          <a:ln w="12700">
            <a:miter lim="400000"/>
          </a:ln>
        </p:spPr>
      </p:pic>
      <p:pic>
        <p:nvPicPr>
          <p:cNvPr id="7" name="Screenshot 2024-12-01 at 16.56.07.pdf" descr="Screenshot 2024-12-01 at 16.56.07.pdf">
            <a:extLst>
              <a:ext uri="{FF2B5EF4-FFF2-40B4-BE49-F238E27FC236}">
                <a16:creationId xmlns:a16="http://schemas.microsoft.com/office/drawing/2014/main" id="{C1AC142F-689F-B53F-394F-BDBD0CA537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48895" y="1575276"/>
            <a:ext cx="2386852" cy="878233"/>
          </a:xfrm>
          <a:prstGeom prst="rect">
            <a:avLst/>
          </a:prstGeom>
          <a:ln w="12700">
            <a:miter lim="400000"/>
          </a:ln>
        </p:spPr>
      </p:pic>
      <p:pic>
        <p:nvPicPr>
          <p:cNvPr id="8" name="ECAL012_xF_2024.png" descr="ECAL012_xF_2024.png">
            <a:extLst>
              <a:ext uri="{FF2B5EF4-FFF2-40B4-BE49-F238E27FC236}">
                <a16:creationId xmlns:a16="http://schemas.microsoft.com/office/drawing/2014/main" id="{68EB1CD7-BDC8-97FF-6039-DB9CE427FBA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0432" y="4404492"/>
            <a:ext cx="2776256" cy="1996678"/>
          </a:xfrm>
          <a:prstGeom prst="rect">
            <a:avLst/>
          </a:prstGeom>
          <a:ln w="12700">
            <a:miter lim="400000"/>
          </a:ln>
        </p:spPr>
      </p:pic>
      <p:pic>
        <p:nvPicPr>
          <p:cNvPr id="10" name="Acceptance.png" descr="Acceptance.png">
            <a:extLst>
              <a:ext uri="{FF2B5EF4-FFF2-40B4-BE49-F238E27FC236}">
                <a16:creationId xmlns:a16="http://schemas.microsoft.com/office/drawing/2014/main" id="{9E7318B4-CADB-5615-BAE3-28E02B96D1B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35747" y="4404492"/>
            <a:ext cx="3005717" cy="2045438"/>
          </a:xfrm>
          <a:prstGeom prst="rect">
            <a:avLst/>
          </a:prstGeom>
          <a:ln w="12700">
            <a:miter lim="400000"/>
          </a:ln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8D7C5CB1-95F3-DF9C-A0F8-29A69F695A83}"/>
              </a:ext>
            </a:extLst>
          </p:cNvPr>
          <p:cNvSpPr txBox="1"/>
          <p:nvPr/>
        </p:nvSpPr>
        <p:spPr>
          <a:xfrm>
            <a:off x="0" y="3187256"/>
            <a:ext cx="6584342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indent="-228600" defTabSz="12700">
              <a:lnSpc>
                <a:spcPct val="100000"/>
              </a:lnSpc>
              <a:spcBef>
                <a:spcPts val="0"/>
              </a:spcBef>
              <a:buSzPct val="100000"/>
              <a:buChar char="•"/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lang="en-GB" dirty="0">
                <a:solidFill>
                  <a:srgbClr val="002060"/>
                </a:solidFill>
              </a:rPr>
              <a:t>150 days of data taking shared between positive (T</a:t>
            </a:r>
            <a:r>
              <a:rPr lang="en-GB" baseline="-25000" dirty="0">
                <a:solidFill>
                  <a:srgbClr val="002060"/>
                </a:solidFill>
              </a:rPr>
              <a:t>+</a:t>
            </a:r>
            <a:r>
              <a:rPr lang="en-GB" dirty="0">
                <a:solidFill>
                  <a:srgbClr val="002060"/>
                </a:solidFill>
              </a:rPr>
              <a:t>=120 days) and negative  (T</a:t>
            </a:r>
            <a:r>
              <a:rPr lang="en-GB" baseline="-25000" dirty="0">
                <a:solidFill>
                  <a:srgbClr val="002060"/>
                </a:solidFill>
              </a:rPr>
              <a:t>-</a:t>
            </a:r>
            <a:r>
              <a:rPr lang="en-GB" dirty="0">
                <a:solidFill>
                  <a:srgbClr val="002060"/>
                </a:solidFill>
              </a:rPr>
              <a:t> =30</a:t>
            </a:r>
            <a:r>
              <a:rPr lang="en-GB" baseline="-25000" dirty="0">
                <a:solidFill>
                  <a:srgbClr val="002060"/>
                </a:solidFill>
              </a:rPr>
              <a:t> </a:t>
            </a:r>
            <a:r>
              <a:rPr lang="en-GB" dirty="0">
                <a:solidFill>
                  <a:srgbClr val="002060"/>
                </a:solidFill>
              </a:rPr>
              <a:t>days) hadron beams with a duty factor of 70% </a:t>
            </a:r>
          </a:p>
          <a:p>
            <a:pPr marL="228600" indent="-228600" defTabSz="12700">
              <a:lnSpc>
                <a:spcPct val="100000"/>
              </a:lnSpc>
              <a:spcBef>
                <a:spcPts val="0"/>
              </a:spcBef>
              <a:buSzPct val="100000"/>
              <a:buChar char="•"/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lang="en-GB" dirty="0">
                <a:solidFill>
                  <a:srgbClr val="002060"/>
                </a:solidFill>
              </a:rPr>
              <a:t>25 000 and 18 000 prompt photons with </a:t>
            </a:r>
            <a:r>
              <a:rPr lang="en-GB" dirty="0" err="1">
                <a:solidFill>
                  <a:srgbClr val="002060"/>
                </a:solidFill>
              </a:rPr>
              <a:t>p</a:t>
            </a:r>
            <a:r>
              <a:rPr lang="en-GB" baseline="-25000" dirty="0" err="1">
                <a:solidFill>
                  <a:srgbClr val="002060"/>
                </a:solidFill>
              </a:rPr>
              <a:t>T</a:t>
            </a:r>
            <a:r>
              <a:rPr lang="en-GB" baseline="-25000" dirty="0">
                <a:solidFill>
                  <a:srgbClr val="002060"/>
                </a:solidFill>
              </a:rPr>
              <a:t> </a:t>
            </a:r>
            <a:r>
              <a:rPr lang="en-GB" dirty="0">
                <a:solidFill>
                  <a:srgbClr val="002060"/>
                </a:solidFill>
              </a:rPr>
              <a:t>&gt; 3 GeV/c</a:t>
            </a:r>
          </a:p>
          <a:p>
            <a:pPr marL="228600" indent="-228600" defTabSz="12700">
              <a:lnSpc>
                <a:spcPct val="100000"/>
              </a:lnSpc>
              <a:spcBef>
                <a:spcPts val="0"/>
              </a:spcBef>
              <a:buSzPct val="100000"/>
              <a:buChar char="•"/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lang="en-GB" dirty="0">
                <a:solidFill>
                  <a:srgbClr val="002060"/>
                </a:solidFill>
              </a:rPr>
              <a:t>MC-based and data-driven minimum bias background subtraction</a:t>
            </a:r>
          </a:p>
        </p:txBody>
      </p:sp>
      <p:pic>
        <p:nvPicPr>
          <p:cNvPr id="13" name="Kplus_pT.pdf" descr="Kplus_pT.pdf">
            <a:extLst>
              <a:ext uri="{FF2B5EF4-FFF2-40B4-BE49-F238E27FC236}">
                <a16:creationId xmlns:a16="http://schemas.microsoft.com/office/drawing/2014/main" id="{F04E30F5-3B17-69AD-0D4E-03C02112E14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9131" y="4404492"/>
            <a:ext cx="3098193" cy="2114640"/>
          </a:xfrm>
          <a:prstGeom prst="rect">
            <a:avLst/>
          </a:prstGeom>
          <a:ln w="12700">
            <a:miter lim="400000"/>
          </a:ln>
        </p:spPr>
      </p:pic>
      <p:pic>
        <p:nvPicPr>
          <p:cNvPr id="14" name="Kminus_pT.pdf" descr="Kminus_pT.pdf">
            <a:extLst>
              <a:ext uri="{FF2B5EF4-FFF2-40B4-BE49-F238E27FC236}">
                <a16:creationId xmlns:a16="http://schemas.microsoft.com/office/drawing/2014/main" id="{D020E4BE-9350-DC2D-472A-E872242E079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98233" y="4393221"/>
            <a:ext cx="3114706" cy="2125911"/>
          </a:xfrm>
          <a:prstGeom prst="rect">
            <a:avLst/>
          </a:prstGeom>
          <a:ln w="12700">
            <a:miter lim="400000"/>
          </a:ln>
        </p:spPr>
      </p:pic>
      <p:pic>
        <p:nvPicPr>
          <p:cNvPr id="2" name="Screenshot 2024-12-01 at 16.47.14.pdf" descr="Screenshot 2024-12-01 at 16.47.14.pdf">
            <a:extLst>
              <a:ext uri="{FF2B5EF4-FFF2-40B4-BE49-F238E27FC236}">
                <a16:creationId xmlns:a16="http://schemas.microsoft.com/office/drawing/2014/main" id="{71C628EC-E27E-9BA1-AAB8-42F3A9A8509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2669" y="2239721"/>
            <a:ext cx="3271115" cy="408890"/>
          </a:xfrm>
          <a:prstGeom prst="rect">
            <a:avLst/>
          </a:prstGeom>
          <a:ln w="12700">
            <a:miter lim="400000"/>
          </a:ln>
        </p:spPr>
      </p:pic>
      <p:pic>
        <p:nvPicPr>
          <p:cNvPr id="3" name="diagrams.pdf" descr="diagrams.pdf">
            <a:extLst>
              <a:ext uri="{FF2B5EF4-FFF2-40B4-BE49-F238E27FC236}">
                <a16:creationId xmlns:a16="http://schemas.microsoft.com/office/drawing/2014/main" id="{E026EF46-316A-E0E4-FB8F-8FB5F29B59E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86360" y="1354820"/>
            <a:ext cx="2883601" cy="919687"/>
          </a:xfrm>
          <a:prstGeom prst="rect">
            <a:avLst/>
          </a:prstGeom>
          <a:ln w="12700">
            <a:miter lim="400000"/>
          </a:ln>
        </p:spPr>
      </p:pic>
      <p:pic>
        <p:nvPicPr>
          <p:cNvPr id="6" name="Kplus_N_xF.pdf" descr="Kplus_N_xF.pdf">
            <a:extLst>
              <a:ext uri="{FF2B5EF4-FFF2-40B4-BE49-F238E27FC236}">
                <a16:creationId xmlns:a16="http://schemas.microsoft.com/office/drawing/2014/main" id="{4EE515E6-A0F3-4B6C-AD65-9737FDFC6F9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007771" y="1289473"/>
            <a:ext cx="2772216" cy="1892147"/>
          </a:xfrm>
          <a:prstGeom prst="rect">
            <a:avLst/>
          </a:prstGeom>
          <a:ln w="12700">
            <a:miter lim="400000"/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1" name="Equation">
                <a:extLst>
                  <a:ext uri="{FF2B5EF4-FFF2-40B4-BE49-F238E27FC236}">
                    <a16:creationId xmlns:a16="http://schemas.microsoft.com/office/drawing/2014/main" id="{ADE6826E-3286-656C-A7D4-90255743AD39}"/>
                  </a:ext>
                </a:extLst>
              </p:cNvPr>
              <p:cNvSpPr txBox="1"/>
              <p:nvPr/>
            </p:nvSpPr>
            <p:spPr>
              <a:xfrm>
                <a:off x="186360" y="2625807"/>
                <a:ext cx="1802863" cy="246221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wrap="square" lIns="0" tIns="0" rIns="0" bIns="0">
                <a:spAutoFit/>
              </a:bodyPr>
              <a:lstStyle/>
              <a:p>
                <a:pPr defTabSz="914400" latinLnBrk="1">
                  <a:lnSpc>
                    <a:spcPct val="100000"/>
                  </a:lnSpc>
                  <a:spcBef>
                    <a:spcPts val="0"/>
                  </a:spcBef>
                  <a:defRPr sz="1800"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ar-AE" sz="1600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ar-AE" sz="1600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𝜎</m:t>
                          </m:r>
                        </m:e>
                        <m:sub>
                          <m:sSup>
                            <m:sSupPr>
                              <m:ctrlPr>
                                <a:rPr lang="ar-AE" sz="1600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ar-AE" sz="1600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e>
                            <m:sup>
                              <m:r>
                                <a:rPr lang="ar-AE" sz="1600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</m:sup>
                          </m:sSup>
                        </m:sub>
                      </m:sSub>
                      <m:r>
                        <a:rPr lang="ar-AE" sz="1600" i="1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ar-AE" sz="1600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ar-AE" sz="1600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𝜎</m:t>
                          </m:r>
                        </m:e>
                        <m:sub>
                          <m:sSup>
                            <m:sSupPr>
                              <m:ctrlPr>
                                <a:rPr lang="ar-AE" sz="1600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ar-AE" sz="1600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e>
                            <m:sup>
                              <m:r>
                                <a:rPr lang="ar-AE" sz="1600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</m:sup>
                          </m:sSup>
                        </m:sub>
                      </m:sSub>
                      <m:r>
                        <a:rPr lang="ar-AE" sz="1600" i="1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∼</m:t>
                      </m:r>
                      <m:sSub>
                        <m:sSubPr>
                          <m:ctrlPr>
                            <a:rPr lang="ar-AE" sz="1600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bar>
                            <m:barPr>
                              <m:pos m:val="top"/>
                              <m:ctrlPr>
                                <a:rPr lang="ar-AE" sz="1600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barPr>
                            <m:e>
                              <m:r>
                                <a:rPr lang="ar-AE" sz="1600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</m:bar>
                        </m:e>
                        <m:sub>
                          <m:r>
                            <a:rPr lang="ar-AE" sz="1600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</m:sub>
                      </m:sSub>
                      <m:sSub>
                        <m:sSubPr>
                          <m:ctrlPr>
                            <a:rPr lang="ar-AE" sz="1600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ar-AE" sz="1600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ar-AE" sz="1600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𝑁</m:t>
                          </m:r>
                        </m:sub>
                      </m:sSub>
                    </m:oMath>
                  </m:oMathPara>
                </a14:m>
                <a:endParaRPr sz="1600" dirty="0"/>
              </a:p>
            </p:txBody>
          </p:sp>
        </mc:Choice>
        <mc:Fallback xmlns="">
          <p:sp>
            <p:nvSpPr>
              <p:cNvPr id="11" name="Equation">
                <a:extLst>
                  <a:ext uri="{FF2B5EF4-FFF2-40B4-BE49-F238E27FC236}">
                    <a16:creationId xmlns:a16="http://schemas.microsoft.com/office/drawing/2014/main" id="{ADE6826E-3286-656C-A7D4-90255743AD3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6360" y="2625807"/>
                <a:ext cx="1802863" cy="246221"/>
              </a:xfrm>
              <a:prstGeom prst="rect">
                <a:avLst/>
              </a:prstGeom>
              <a:blipFill>
                <a:blip r:embed="rId11"/>
                <a:stretch>
                  <a:fillRect b="-14286"/>
                </a:stretch>
              </a:blipFill>
              <a:ln w="12700">
                <a:miter lim="400000"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Equation">
                <a:extLst>
                  <a:ext uri="{FF2B5EF4-FFF2-40B4-BE49-F238E27FC236}">
                    <a16:creationId xmlns:a16="http://schemas.microsoft.com/office/drawing/2014/main" id="{99E0EC08-D61E-120B-88A2-BD9C4837DD11}"/>
                  </a:ext>
                </a:extLst>
              </p:cNvPr>
              <p:cNvSpPr txBox="1"/>
              <p:nvPr/>
            </p:nvSpPr>
            <p:spPr>
              <a:xfrm>
                <a:off x="171469" y="2946321"/>
                <a:ext cx="3873240" cy="246221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wrap="none" lIns="0" tIns="0" rIns="0" bIns="0">
                <a:spAutoFit/>
              </a:bodyPr>
              <a:lstStyle/>
              <a:p>
                <a:pPr defTabSz="914400" latinLnBrk="1">
                  <a:lnSpc>
                    <a:spcPct val="100000"/>
                  </a:lnSpc>
                  <a:spcBef>
                    <a:spcPts val="0"/>
                  </a:spcBef>
                  <a:defRPr sz="1800"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ar-AE" sz="1600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ar-AE" sz="1600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𝜎</m:t>
                          </m:r>
                        </m:e>
                        <m:sub>
                          <m:sSup>
                            <m:sSupPr>
                              <m:ctrlPr>
                                <a:rPr lang="ar-AE" sz="1600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ar-AE" sz="1600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e>
                            <m:sup>
                              <m:r>
                                <a:rPr lang="ar-AE" sz="1600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</m:sup>
                          </m:sSup>
                        </m:sub>
                      </m:sSub>
                      <m:r>
                        <a:rPr lang="ar-AE" sz="16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ar-AE" sz="1600" i="1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𝑎𝑡</m:t>
                      </m:r>
                      <m:r>
                        <a:rPr lang="en-US" sz="16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ar-AE" sz="1600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ar-AE" sz="1600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ar-AE" sz="1600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𝐹</m:t>
                          </m:r>
                        </m:sub>
                      </m:sSub>
                      <m:r>
                        <a:rPr lang="ar-AE" sz="1600" i="1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&lt;0</m:t>
                      </m:r>
                      <m:r>
                        <a:rPr lang="en-US" sz="16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16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𝑠𝑒𝑛𝑠𝑖𝑡𝑖𝑣𝑒</m:t>
                      </m:r>
                      <m:r>
                        <a:rPr lang="en-US" sz="16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16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𝑡𝑜</m:t>
                      </m:r>
                      <m:r>
                        <a:rPr lang="en-US" sz="16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16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𝑔𝑙𝑢𝑜𝑛</m:t>
                      </m:r>
                      <m:r>
                        <a:rPr lang="en-US" sz="16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16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𝑐𝑜𝑛𝑡𝑒𝑛𝑡</m:t>
                      </m:r>
                      <m:r>
                        <a:rPr lang="en-US" sz="16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sz="1600" dirty="0"/>
              </a:p>
            </p:txBody>
          </p:sp>
        </mc:Choice>
        <mc:Fallback xmlns="">
          <p:sp>
            <p:nvSpPr>
              <p:cNvPr id="15" name="Equation">
                <a:extLst>
                  <a:ext uri="{FF2B5EF4-FFF2-40B4-BE49-F238E27FC236}">
                    <a16:creationId xmlns:a16="http://schemas.microsoft.com/office/drawing/2014/main" id="{99E0EC08-D61E-120B-88A2-BD9C4837DD1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1469" y="2946321"/>
                <a:ext cx="3873240" cy="246221"/>
              </a:xfrm>
              <a:prstGeom prst="rect">
                <a:avLst/>
              </a:prstGeom>
              <a:blipFill>
                <a:blip r:embed="rId12"/>
                <a:stretch>
                  <a:fillRect t="-4762" r="-327" b="-33333"/>
                </a:stretch>
              </a:blipFill>
              <a:ln w="12700">
                <a:miter lim="400000"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98070800"/>
      </p:ext>
    </p:extLst>
  </p:cSld>
  <p:clrMapOvr>
    <a:masterClrMapping/>
  </p:clrMapOvr>
  <p:transition spd="med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97AED4A-814F-9A4B-BB63-BAEABC0142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0800" y="0"/>
            <a:ext cx="6934200" cy="762000"/>
          </a:xfrm>
        </p:spPr>
        <p:txBody>
          <a:bodyPr>
            <a:noAutofit/>
          </a:bodyPr>
          <a:lstStyle/>
          <a:p>
            <a:pPr algn="ctr"/>
            <a:r>
              <a:rPr lang="en-GB" altLang="it-IT" sz="2400" b="1" dirty="0">
                <a:solidFill>
                  <a:srgbClr val="002060"/>
                </a:solidFill>
                <a:ea typeface="ＭＳ Ｐゴシック" panose="020B0600070205080204" pitchFamily="34" charset="-128"/>
              </a:rPr>
              <a:t>Hadron spectroscopy AMBER (kaon enriched beam) 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32126939-4325-3842-AFB0-A81D706D99BC}"/>
              </a:ext>
            </a:extLst>
          </p:cNvPr>
          <p:cNvSpPr>
            <a:spLocks noGrp="1"/>
          </p:cNvSpPr>
          <p:nvPr>
            <p:ph type="dt" sz="quarter" idx="10"/>
          </p:nvPr>
        </p:nvSpPr>
        <p:spPr/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15A7392D-57E6-6042-92C1-6D868D1C9F84}" type="datetime1">
              <a:rPr lang="it-IT" altLang="it-IT" sz="1200">
                <a:solidFill>
                  <a:srgbClr val="898989"/>
                </a:solidFill>
              </a:rPr>
              <a:pPr eaLnBrk="1" hangingPunct="1"/>
              <a:t>10/09/26</a:t>
            </a:fld>
            <a:endParaRPr lang="it-IT" altLang="it-IT" sz="1200" dirty="0">
              <a:solidFill>
                <a:srgbClr val="898989"/>
              </a:solidFill>
            </a:endParaRPr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8444E54E-11F1-B049-A20A-B1A5F2DB71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724400" y="6492876"/>
            <a:ext cx="2895600" cy="365125"/>
          </a:xfrm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>
                <a:solidFill>
                  <a:srgbClr val="898989"/>
                </a:solidFill>
              </a:rPr>
              <a:t>Oleg Denisov</a:t>
            </a:r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EB0F4DE9-AA33-4044-B5E3-6F2C0E7DA3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C29B2336-852A-6F43-B0BE-8B66B7E81111}" type="slidenum">
              <a:rPr lang="it-IT" altLang="it-IT" sz="1200">
                <a:solidFill>
                  <a:srgbClr val="898989"/>
                </a:solidFill>
              </a:rPr>
              <a:pPr eaLnBrk="1" hangingPunct="1"/>
              <a:t>24</a:t>
            </a:fld>
            <a:endParaRPr lang="it-IT" altLang="it-IT" sz="1200">
              <a:solidFill>
                <a:srgbClr val="898989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A0A57AB-C0AF-E484-F806-D06E46CCF8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8130" y="1068070"/>
            <a:ext cx="5232400" cy="1270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D9C798B-E9D4-B662-1EE3-8DD08D8720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85108" y="1068070"/>
            <a:ext cx="5896352" cy="296536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8F4E22B-E3C6-2222-743D-1D7856B2160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3951" y="2891790"/>
            <a:ext cx="5357529" cy="266297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44ED5DDA-453D-B2AC-8428-32402D9EB16F}"/>
                  </a:ext>
                </a:extLst>
              </p:cNvPr>
              <p:cNvSpPr txBox="1"/>
              <p:nvPr/>
            </p:nvSpPr>
            <p:spPr>
              <a:xfrm>
                <a:off x="5785108" y="4247494"/>
                <a:ext cx="6353791" cy="203132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dirty="0">
                    <a:solidFill>
                      <a:srgbClr val="002060"/>
                    </a:solidFill>
                  </a:rPr>
                  <a:t>AMBER QCD Facility, goal for Kaon induced Spectroscopy to </a:t>
                </a:r>
              </a:p>
              <a:p>
                <a:r>
                  <a:rPr lang="en-GB" dirty="0">
                    <a:solidFill>
                      <a:srgbClr val="002060"/>
                    </a:solidFill>
                  </a:rPr>
                  <a:t>Collect 10-20x10</a:t>
                </a:r>
                <a:r>
                  <a:rPr lang="en-GB" baseline="30000" dirty="0">
                    <a:solidFill>
                      <a:srgbClr val="002060"/>
                    </a:solidFill>
                  </a:rPr>
                  <a:t>6 </a:t>
                </a:r>
                <a:r>
                  <a:rPr lang="en-GB" i="1" dirty="0">
                    <a:solidFill>
                      <a:srgbClr val="002060"/>
                    </a:solidFill>
                  </a:rPr>
                  <a:t>K</a:t>
                </a:r>
                <a:r>
                  <a:rPr lang="en-GB" i="1" baseline="30000" dirty="0">
                    <a:solidFill>
                      <a:srgbClr val="002060"/>
                    </a:solidFill>
                  </a:rPr>
                  <a:t>-</a:t>
                </a:r>
                <a:r>
                  <a:rPr lang="en-GB" i="1" dirty="0">
                    <a:solidFill>
                      <a:srgbClr val="002060"/>
                    </a:solidFill>
                  </a:rPr>
                  <a:t> </a:t>
                </a:r>
                <a:r>
                  <a:rPr lang="en-GB" baseline="30000" dirty="0">
                    <a:solidFill>
                      <a:srgbClr val="00206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i="1" dirty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</m:oMath>
                </a14:m>
                <a:r>
                  <a:rPr lang="en-GB" baseline="30000" dirty="0">
                    <a:solidFill>
                      <a:srgbClr val="002060"/>
                    </a:solidFill>
                  </a:rPr>
                  <a:t>+</a:t>
                </a:r>
                <a14:m>
                  <m:oMath xmlns:m="http://schemas.openxmlformats.org/officeDocument/2006/math">
                    <m:r>
                      <a:rPr lang="en-US" b="0" i="0" dirty="0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GB" i="1" dirty="0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𝜋</m:t>
                    </m:r>
                  </m:oMath>
                </a14:m>
                <a:r>
                  <a:rPr lang="en-GB" baseline="30000" dirty="0">
                    <a:solidFill>
                      <a:srgbClr val="002060"/>
                    </a:solidFill>
                  </a:rPr>
                  <a:t>-</a:t>
                </a:r>
                <a:r>
                  <a:rPr lang="en-GB" dirty="0">
                    <a:solidFill>
                      <a:srgbClr val="002060"/>
                    </a:solidFill>
                  </a:rPr>
                  <a:t> events using high-intensity high-energy </a:t>
                </a:r>
              </a:p>
              <a:p>
                <a:r>
                  <a:rPr lang="en-GB" dirty="0">
                    <a:solidFill>
                      <a:srgbClr val="002060"/>
                    </a:solidFill>
                  </a:rPr>
                  <a:t>kaon beam:</a:t>
                </a:r>
              </a:p>
              <a:p>
                <a:pPr marL="285750" indent="-285750">
                  <a:buFontTx/>
                  <a:buChar char="-"/>
                </a:pPr>
                <a:r>
                  <a:rPr lang="en-GB" dirty="0">
                    <a:solidFill>
                      <a:srgbClr val="002060"/>
                    </a:solidFill>
                  </a:rPr>
                  <a:t>Optimised Conventional Hadron beam line</a:t>
                </a:r>
              </a:p>
              <a:p>
                <a:pPr marL="285750" indent="-285750">
                  <a:buFontTx/>
                  <a:buChar char="-"/>
                </a:pPr>
                <a:r>
                  <a:rPr lang="en-GB" dirty="0">
                    <a:solidFill>
                      <a:srgbClr val="002060"/>
                    </a:solidFill>
                  </a:rPr>
                  <a:t>Higher </a:t>
                </a:r>
                <a:r>
                  <a:rPr lang="en-GB" dirty="0" err="1">
                    <a:solidFill>
                      <a:srgbClr val="002060"/>
                    </a:solidFill>
                  </a:rPr>
                  <a:t>wrt</a:t>
                </a:r>
                <a:r>
                  <a:rPr lang="en-GB" dirty="0">
                    <a:solidFill>
                      <a:srgbClr val="002060"/>
                    </a:solidFill>
                  </a:rPr>
                  <a:t> COMPASS beam intensity</a:t>
                </a:r>
              </a:p>
              <a:p>
                <a:pPr marL="285750" indent="-285750">
                  <a:buFontTx/>
                  <a:buChar char="-"/>
                </a:pPr>
                <a:r>
                  <a:rPr lang="en-GB" dirty="0">
                    <a:solidFill>
                      <a:srgbClr val="002060"/>
                    </a:solidFill>
                  </a:rPr>
                  <a:t> Better pion/kaon beam particles separation</a:t>
                </a:r>
              </a:p>
              <a:p>
                <a:pPr marL="285750" indent="-285750">
                  <a:buFontTx/>
                  <a:buChar char="-"/>
                </a:pPr>
                <a:r>
                  <a:rPr lang="en-GB" dirty="0">
                    <a:solidFill>
                      <a:srgbClr val="002060"/>
                    </a:solidFill>
                  </a:rPr>
                  <a:t>Much more powerful </a:t>
                </a:r>
                <a:r>
                  <a:rPr lang="en-GB" dirty="0" err="1">
                    <a:solidFill>
                      <a:srgbClr val="002060"/>
                    </a:solidFill>
                  </a:rPr>
                  <a:t>pid</a:t>
                </a:r>
                <a:r>
                  <a:rPr lang="en-GB" dirty="0">
                    <a:solidFill>
                      <a:srgbClr val="002060"/>
                    </a:solidFill>
                  </a:rPr>
                  <a:t> in the final state</a:t>
                </a: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44ED5DDA-453D-B2AC-8428-32402D9EB16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85108" y="4247494"/>
                <a:ext cx="6353791" cy="2031325"/>
              </a:xfrm>
              <a:prstGeom prst="rect">
                <a:avLst/>
              </a:prstGeom>
              <a:blipFill>
                <a:blip r:embed="rId5"/>
                <a:stretch>
                  <a:fillRect l="-798" t="-1242" b="-372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1216527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956E83-8BD7-F569-296F-519A34B05E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C0D2A933-1EC2-37F0-8EDC-130FCC869E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30339" y="136525"/>
            <a:ext cx="7645400" cy="561975"/>
          </a:xfrm>
        </p:spPr>
        <p:txBody>
          <a:bodyPr>
            <a:normAutofit/>
          </a:bodyPr>
          <a:lstStyle/>
          <a:p>
            <a:pPr algn="ctr"/>
            <a:r>
              <a:rPr lang="en-GB" sz="2000" b="1" dirty="0">
                <a:solidFill>
                  <a:srgbClr val="002060"/>
                </a:solidFill>
              </a:rPr>
              <a:t>AMBER Long-Term running plan + Proposal Phase-2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7C89B95-7786-C729-9CE9-7F550319E4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47D16-083A-A143-9C34-F6BDD9A8DC3A}" type="datetime1">
              <a:rPr lang="it-IT" smtClean="0"/>
              <a:t>10/09/26</a:t>
            </a:fld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3353DFF-6702-5D52-73DD-BBB1F919B9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Oleg Denisov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D775BF9-6A88-FEAD-F923-4E889F008C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780F13-17C7-E04C-861F-D82DF6844B63}" type="slidenum">
              <a:rPr lang="en-GB" smtClean="0"/>
              <a:t>25</a:t>
            </a:fld>
            <a:endParaRPr lang="en-GB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ED7E6444-37EB-B7B6-F9D0-045C4D873F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3870" y="1041204"/>
            <a:ext cx="10684258" cy="415141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6CB3EE4-5AE0-7227-832F-C416C8FE9E8B}"/>
              </a:ext>
            </a:extLst>
          </p:cNvPr>
          <p:cNvSpPr txBox="1"/>
          <p:nvPr/>
        </p:nvSpPr>
        <p:spPr>
          <a:xfrm>
            <a:off x="1655938" y="5333030"/>
            <a:ext cx="88801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>
                <a:solidFill>
                  <a:srgbClr val="C00000"/>
                </a:solidFill>
              </a:rPr>
              <a:t>We are in the beginning of a very long journey – consider to join if you see your interests…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677A5C8-BC6E-320A-6DB0-D215489D85ED}"/>
              </a:ext>
            </a:extLst>
          </p:cNvPr>
          <p:cNvSpPr txBox="1"/>
          <p:nvPr/>
        </p:nvSpPr>
        <p:spPr>
          <a:xfrm>
            <a:off x="4038600" y="5613858"/>
            <a:ext cx="364029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400" dirty="0">
                <a:solidFill>
                  <a:srgbClr val="002060"/>
                </a:solidFill>
              </a:rPr>
              <a:t>AMBER WEB Page:</a:t>
            </a:r>
          </a:p>
          <a:p>
            <a:pPr algn="ctr"/>
            <a:r>
              <a:rPr lang="en-GB" sz="2400" dirty="0">
                <a:solidFill>
                  <a:srgbClr val="002060"/>
                </a:solidFill>
              </a:rPr>
              <a:t>https://</a:t>
            </a:r>
            <a:r>
              <a:rPr lang="en-GB" sz="2400" dirty="0" err="1">
                <a:solidFill>
                  <a:srgbClr val="002060"/>
                </a:solidFill>
              </a:rPr>
              <a:t>amber.web.cern.ch</a:t>
            </a:r>
            <a:r>
              <a:rPr lang="en-GB" sz="2400" dirty="0">
                <a:solidFill>
                  <a:srgbClr val="002060"/>
                </a:solidFill>
              </a:rPr>
              <a:t>/</a:t>
            </a:r>
          </a:p>
        </p:txBody>
      </p:sp>
    </p:spTree>
    <p:extLst>
      <p:ext uri="{BB962C8B-B14F-4D97-AF65-F5344CB8AC3E}">
        <p14:creationId xmlns:p14="http://schemas.microsoft.com/office/powerpoint/2010/main" val="362968154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itolo 1">
            <a:extLst>
              <a:ext uri="{FF2B5EF4-FFF2-40B4-BE49-F238E27FC236}">
                <a16:creationId xmlns:a16="http://schemas.microsoft.com/office/drawing/2014/main" id="{5C54FB25-8C00-8840-B6B4-D7FE00CAF3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46400" y="292101"/>
            <a:ext cx="5867400" cy="639763"/>
          </a:xfrm>
        </p:spPr>
        <p:txBody>
          <a:bodyPr>
            <a:normAutofit/>
          </a:bodyPr>
          <a:lstStyle/>
          <a:p>
            <a:pPr algn="ctr" eaLnBrk="1" hangingPunct="1"/>
            <a:r>
              <a:rPr lang="en-GB" altLang="it-IT" sz="2000" b="1" dirty="0">
                <a:solidFill>
                  <a:srgbClr val="000090"/>
                </a:solidFill>
                <a:ea typeface="ＭＳ Ｐゴシック" panose="020B0600070205080204" pitchFamily="34" charset="-128"/>
              </a:rPr>
              <a:t>Summary: AMBER at CERN SPS</a:t>
            </a:r>
          </a:p>
        </p:txBody>
      </p:sp>
      <p:sp>
        <p:nvSpPr>
          <p:cNvPr id="44035" name="Segnaposto contenuto 2">
            <a:extLst>
              <a:ext uri="{FF2B5EF4-FFF2-40B4-BE49-F238E27FC236}">
                <a16:creationId xmlns:a16="http://schemas.microsoft.com/office/drawing/2014/main" id="{F5E6E75F-C313-8147-BC47-70CEF8DC5E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97128" y="1354278"/>
            <a:ext cx="9194802" cy="4370709"/>
          </a:xfrm>
        </p:spPr>
        <p:txBody>
          <a:bodyPr>
            <a:noAutofit/>
          </a:bodyPr>
          <a:lstStyle/>
          <a:p>
            <a:pPr eaLnBrk="1" hangingPunct="1"/>
            <a:r>
              <a:rPr lang="en-GB" altLang="it-IT" sz="2000" b="1" dirty="0">
                <a:solidFill>
                  <a:srgbClr val="000090"/>
                </a:solidFill>
                <a:latin typeface="+mj-lt"/>
                <a:ea typeface="ＭＳ Ｐゴシック" panose="020B0600070205080204" pitchFamily="34" charset="-128"/>
              </a:rPr>
              <a:t>We did a great job in COMPASS to understood better the proton spin structure, we are leaving a floor to the next generation high-luminosity facilities</a:t>
            </a:r>
          </a:p>
          <a:p>
            <a:pPr eaLnBrk="1" hangingPunct="1"/>
            <a:r>
              <a:rPr lang="en-GB" altLang="it-IT" sz="2000" b="1" dirty="0">
                <a:solidFill>
                  <a:srgbClr val="000090"/>
                </a:solidFill>
                <a:latin typeface="+mj-lt"/>
                <a:ea typeface="ＭＳ Ｐゴシック" panose="020B0600070205080204" pitchFamily="34" charset="-128"/>
              </a:rPr>
              <a:t>We are very happy that we managed with the approval of AMBER Phase-1 to provide long-term future for hadron physics at CERN (it was quite an effort taking into account uneasy neighbourhood of the LHC..)</a:t>
            </a:r>
          </a:p>
          <a:p>
            <a:pPr eaLnBrk="1" hangingPunct="1"/>
            <a:r>
              <a:rPr lang="en-GB" altLang="it-IT" sz="2000" b="1" dirty="0">
                <a:solidFill>
                  <a:srgbClr val="000090"/>
                </a:solidFill>
                <a:latin typeface="+mj-lt"/>
                <a:ea typeface="ＭＳ Ｐゴシック" panose="020B0600070205080204" pitchFamily="34" charset="-128"/>
              </a:rPr>
              <a:t>We are solid collaboration of 35 Institutions from 14 countries, ~180 physicists. Still we are looking for new motivated and skilful collaborators </a:t>
            </a:r>
          </a:p>
          <a:p>
            <a:pPr eaLnBrk="1" hangingPunct="1"/>
            <a:r>
              <a:rPr lang="en-GB" altLang="it-IT" sz="2000" b="1" dirty="0">
                <a:solidFill>
                  <a:srgbClr val="000090"/>
                </a:solidFill>
                <a:latin typeface="+mj-lt"/>
                <a:ea typeface="ＭＳ Ｐゴシック" panose="020B0600070205080204" pitchFamily="34" charset="-128"/>
              </a:rPr>
              <a:t>Data taking of the AMBER Phase-1 is ongoing</a:t>
            </a:r>
          </a:p>
          <a:p>
            <a:pPr eaLnBrk="1" hangingPunct="1"/>
            <a:r>
              <a:rPr lang="en-GB" altLang="it-IT" sz="2000" b="1" dirty="0">
                <a:solidFill>
                  <a:srgbClr val="000090"/>
                </a:solidFill>
                <a:latin typeface="+mj-lt"/>
                <a:ea typeface="ＭＳ Ｐゴシック" panose="020B0600070205080204" pitchFamily="34" charset="-128"/>
              </a:rPr>
              <a:t>Focus is on EHM related studies but of course we will measure as well unpolarised TMD PDFs of unstable particles.</a:t>
            </a:r>
          </a:p>
        </p:txBody>
      </p:sp>
      <p:sp>
        <p:nvSpPr>
          <p:cNvPr id="57348" name="Segnaposto data 3">
            <a:extLst>
              <a:ext uri="{FF2B5EF4-FFF2-40B4-BE49-F238E27FC236}">
                <a16:creationId xmlns:a16="http://schemas.microsoft.com/office/drawing/2014/main" id="{345DD4AD-C730-5A40-BC99-BE7715DE7BA8}"/>
              </a:ext>
            </a:extLst>
          </p:cNvPr>
          <p:cNvSpPr>
            <a:spLocks noGrp="1"/>
          </p:cNvSpPr>
          <p:nvPr>
            <p:ph type="dt" sz="quarter" idx="10"/>
          </p:nvPr>
        </p:nvSpPr>
        <p:spPr/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F614744E-6847-EA4A-9178-A19A0AFF0B6F}" type="datetime1">
              <a:rPr lang="it-IT" altLang="it-IT" sz="1200">
                <a:solidFill>
                  <a:srgbClr val="898989"/>
                </a:solidFill>
              </a:rPr>
              <a:pPr eaLnBrk="1" hangingPunct="1"/>
              <a:t>10/09/26</a:t>
            </a:fld>
            <a:endParaRPr lang="it-IT" altLang="it-IT" sz="1200">
              <a:solidFill>
                <a:srgbClr val="898989"/>
              </a:solidFill>
            </a:endParaRPr>
          </a:p>
        </p:txBody>
      </p:sp>
      <p:sp>
        <p:nvSpPr>
          <p:cNvPr id="57349" name="Segnaposto piè di pagina 4">
            <a:extLst>
              <a:ext uri="{FF2B5EF4-FFF2-40B4-BE49-F238E27FC236}">
                <a16:creationId xmlns:a16="http://schemas.microsoft.com/office/drawing/2014/main" id="{D3A556C8-71DA-5840-B703-32AD33DFFA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Oleg Denisov</a:t>
            </a:r>
          </a:p>
        </p:txBody>
      </p:sp>
      <p:sp>
        <p:nvSpPr>
          <p:cNvPr id="57350" name="Segnaposto numero diapositiva 5">
            <a:extLst>
              <a:ext uri="{FF2B5EF4-FFF2-40B4-BE49-F238E27FC236}">
                <a16:creationId xmlns:a16="http://schemas.microsoft.com/office/drawing/2014/main" id="{3974A5CE-9564-BD43-A769-D9E92D35B0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801266EC-D8B8-CB4F-8EDA-A24A9FB08BF2}" type="slidenum">
              <a:rPr lang="it-IT" altLang="it-IT" sz="1200">
                <a:solidFill>
                  <a:srgbClr val="898989"/>
                </a:solidFill>
              </a:rPr>
              <a:pPr eaLnBrk="1" hangingPunct="1"/>
              <a:t>26</a:t>
            </a:fld>
            <a:endParaRPr lang="it-IT" altLang="it-IT" sz="1200">
              <a:solidFill>
                <a:srgbClr val="89898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380150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8C12D6-4876-09FE-EF4E-976F36C018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itolo 1">
            <a:extLst>
              <a:ext uri="{FF2B5EF4-FFF2-40B4-BE49-F238E27FC236}">
                <a16:creationId xmlns:a16="http://schemas.microsoft.com/office/drawing/2014/main" id="{4229AEC7-77D4-D1D6-0A72-045800A3BC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38505" y="181767"/>
            <a:ext cx="8642197" cy="639763"/>
          </a:xfrm>
        </p:spPr>
        <p:txBody>
          <a:bodyPr>
            <a:noAutofit/>
          </a:bodyPr>
          <a:lstStyle/>
          <a:p>
            <a:pPr algn="ctr"/>
            <a:r>
              <a:rPr lang="en-GB" altLang="it-IT" sz="2200" b="1" dirty="0">
                <a:solidFill>
                  <a:srgbClr val="002060"/>
                </a:solidFill>
                <a:ea typeface="ＭＳ Ｐゴシック" panose="020B0600070205080204" pitchFamily="34" charset="-128"/>
              </a:rPr>
              <a:t>Next AMBER-organized event:</a:t>
            </a:r>
            <a:br>
              <a:rPr lang="en-GB" altLang="it-IT" sz="2200" b="1" dirty="0">
                <a:solidFill>
                  <a:srgbClr val="002060"/>
                </a:solidFill>
                <a:ea typeface="ＭＳ Ｐゴシック" panose="020B0600070205080204" pitchFamily="34" charset="-128"/>
              </a:rPr>
            </a:br>
            <a:r>
              <a:rPr lang="en-GB" altLang="it-IT" sz="2200" b="1" dirty="0">
                <a:solidFill>
                  <a:srgbClr val="002060"/>
                </a:solidFill>
                <a:ea typeface="ＭＳ Ｐゴシック" panose="020B0600070205080204" pitchFamily="34" charset="-128"/>
              </a:rPr>
              <a:t>Physics At AMBER (PAW) &amp; IWHSS at </a:t>
            </a:r>
            <a:r>
              <a:rPr lang="en-GB" altLang="it-IT" sz="2200" b="1" dirty="0" err="1">
                <a:solidFill>
                  <a:srgbClr val="002060"/>
                </a:solidFill>
                <a:ea typeface="ＭＳ Ｐゴシック" panose="020B0600070205080204" pitchFamily="34" charset="-128"/>
              </a:rPr>
              <a:t>Camogli</a:t>
            </a:r>
            <a:r>
              <a:rPr lang="en-GB" altLang="it-IT" sz="2200" b="1" dirty="0">
                <a:solidFill>
                  <a:srgbClr val="002060"/>
                </a:solidFill>
                <a:ea typeface="ＭＳ Ｐゴシック" panose="020B0600070205080204" pitchFamily="34" charset="-128"/>
              </a:rPr>
              <a:t>, </a:t>
            </a:r>
            <a:r>
              <a:rPr lang="en-IT" sz="2200" b="1" dirty="0">
                <a:solidFill>
                  <a:srgbClr val="002060"/>
                </a:solidFill>
              </a:rPr>
              <a:t>Portofino Coast, Italia</a:t>
            </a:r>
            <a:br>
              <a:rPr lang="en-IT" sz="2400" dirty="0"/>
            </a:br>
            <a:endParaRPr lang="en-GB" altLang="it-IT" sz="2400" b="1" dirty="0">
              <a:solidFill>
                <a:srgbClr val="002060"/>
              </a:solidFill>
              <a:ea typeface="ＭＳ Ｐゴシック" panose="020B0600070205080204" pitchFamily="34" charset="-128"/>
            </a:endParaRPr>
          </a:p>
        </p:txBody>
      </p:sp>
      <p:sp>
        <p:nvSpPr>
          <p:cNvPr id="57348" name="Segnaposto data 3">
            <a:extLst>
              <a:ext uri="{FF2B5EF4-FFF2-40B4-BE49-F238E27FC236}">
                <a16:creationId xmlns:a16="http://schemas.microsoft.com/office/drawing/2014/main" id="{29D21650-0191-C8DD-8E54-72318A1CA590}"/>
              </a:ext>
            </a:extLst>
          </p:cNvPr>
          <p:cNvSpPr>
            <a:spLocks noGrp="1"/>
          </p:cNvSpPr>
          <p:nvPr>
            <p:ph type="dt" sz="quarter" idx="10"/>
          </p:nvPr>
        </p:nvSpPr>
        <p:spPr/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F614744E-6847-EA4A-9178-A19A0AFF0B6F}" type="datetime1">
              <a:rPr lang="it-IT" altLang="it-IT" sz="1200">
                <a:solidFill>
                  <a:srgbClr val="898989"/>
                </a:solidFill>
              </a:rPr>
              <a:pPr eaLnBrk="1" hangingPunct="1"/>
              <a:t>10/09/26</a:t>
            </a:fld>
            <a:endParaRPr lang="it-IT" altLang="it-IT" sz="1200">
              <a:solidFill>
                <a:srgbClr val="898989"/>
              </a:solidFill>
            </a:endParaRPr>
          </a:p>
        </p:txBody>
      </p:sp>
      <p:sp>
        <p:nvSpPr>
          <p:cNvPr id="57349" name="Segnaposto piè di pagina 4">
            <a:extLst>
              <a:ext uri="{FF2B5EF4-FFF2-40B4-BE49-F238E27FC236}">
                <a16:creationId xmlns:a16="http://schemas.microsoft.com/office/drawing/2014/main" id="{3DBE6EA4-7D7F-7591-D223-0D27C1B789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Oleg Denisov</a:t>
            </a:r>
          </a:p>
        </p:txBody>
      </p:sp>
      <p:sp>
        <p:nvSpPr>
          <p:cNvPr id="57350" name="Segnaposto numero diapositiva 5">
            <a:extLst>
              <a:ext uri="{FF2B5EF4-FFF2-40B4-BE49-F238E27FC236}">
                <a16:creationId xmlns:a16="http://schemas.microsoft.com/office/drawing/2014/main" id="{0D318AAE-343E-349F-3CF8-54B382DE1F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801266EC-D8B8-CB4F-8EDA-A24A9FB08BF2}" type="slidenum">
              <a:rPr lang="it-IT" altLang="it-IT" sz="1200">
                <a:solidFill>
                  <a:srgbClr val="898989"/>
                </a:solidFill>
              </a:rPr>
              <a:pPr eaLnBrk="1" hangingPunct="1"/>
              <a:t>27</a:t>
            </a:fld>
            <a:endParaRPr lang="it-IT" altLang="it-IT" sz="1200">
              <a:solidFill>
                <a:srgbClr val="898989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A05445A-CC46-6B0D-4EC0-2CBCDE7953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155" y="1466385"/>
            <a:ext cx="11411321" cy="3925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236927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B20B00-D83C-134C-AC74-BD21392282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928882"/>
            <a:ext cx="10515600" cy="1325563"/>
          </a:xfrm>
        </p:spPr>
        <p:txBody>
          <a:bodyPr/>
          <a:lstStyle/>
          <a:p>
            <a:pPr algn="ctr"/>
            <a:r>
              <a:rPr lang="en-GB" dirty="0">
                <a:solidFill>
                  <a:srgbClr val="FF0000"/>
                </a:solidFill>
              </a:rPr>
              <a:t>Spares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8E89605-8CC2-1D44-96D9-8D5C1154AB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47D16-083A-A143-9C34-F6BDD9A8DC3A}" type="datetime1">
              <a:rPr lang="it-IT" smtClean="0"/>
              <a:t>10/09/26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384D002-9BD3-8B42-A585-5C5247D947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Oleg Denisov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C532DB4-960F-DD4C-98AF-44B8A20661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780F13-17C7-E04C-861F-D82DF6844B63}" type="slidenum">
              <a:rPr lang="en-GB" smtClean="0"/>
              <a:t>28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1925822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B9BD5059-AB90-134A-BB69-76A45B0BE6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30339" y="136525"/>
            <a:ext cx="7645400" cy="561975"/>
          </a:xfrm>
        </p:spPr>
        <p:txBody>
          <a:bodyPr>
            <a:normAutofit/>
          </a:bodyPr>
          <a:lstStyle/>
          <a:p>
            <a:pPr algn="ctr"/>
            <a:r>
              <a:rPr lang="en-GB" sz="2000" b="1" dirty="0">
                <a:solidFill>
                  <a:srgbClr val="002060"/>
                </a:solidFill>
              </a:rPr>
              <a:t>AMBER Phase-1 running plan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F2C9F92-9B34-D747-8A21-04EAC69B90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47D16-083A-A143-9C34-F6BDD9A8DC3A}" type="datetime1">
              <a:rPr lang="it-IT" smtClean="0"/>
              <a:t>10/09/26</a:t>
            </a:fld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FEB0109-41EA-EC4B-A660-565AFB75B4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Oleg Denisov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5FFABF2-B5A9-0841-A34E-FDA2B4ABD2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780F13-17C7-E04C-861F-D82DF6844B63}" type="slidenum">
              <a:rPr lang="en-GB" smtClean="0"/>
              <a:t>29</a:t>
            </a:fld>
            <a:endParaRPr lang="en-GB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7EE5A40-4BA8-9843-8E17-ADFA99F78FF9}"/>
              </a:ext>
            </a:extLst>
          </p:cNvPr>
          <p:cNvSpPr txBox="1"/>
          <p:nvPr/>
        </p:nvSpPr>
        <p:spPr>
          <a:xfrm>
            <a:off x="96253" y="964465"/>
            <a:ext cx="5775767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>
                <a:solidFill>
                  <a:srgbClr val="002060"/>
                </a:solidFill>
              </a:rPr>
              <a:t>Milestones:</a:t>
            </a:r>
          </a:p>
          <a:p>
            <a:pPr marL="342900" indent="-342900">
              <a:buAutoNum type="arabicPeriod"/>
            </a:pPr>
            <a:r>
              <a:rPr lang="en-GB" sz="1600" dirty="0">
                <a:solidFill>
                  <a:srgbClr val="002060"/>
                </a:solidFill>
              </a:rPr>
              <a:t>May 1</a:t>
            </a:r>
            <a:r>
              <a:rPr lang="en-GB" sz="1600" baseline="30000" dirty="0">
                <a:solidFill>
                  <a:srgbClr val="002060"/>
                </a:solidFill>
              </a:rPr>
              <a:t>st</a:t>
            </a:r>
            <a:r>
              <a:rPr lang="en-GB" sz="1600" dirty="0">
                <a:solidFill>
                  <a:srgbClr val="002060"/>
                </a:solidFill>
              </a:rPr>
              <a:t> 2023, 2024 – Antimatter production Run (Std. DAQ)</a:t>
            </a:r>
          </a:p>
          <a:p>
            <a:pPr marL="342900" indent="-342900">
              <a:buAutoNum type="arabicPeriod"/>
            </a:pPr>
            <a:r>
              <a:rPr lang="en-GB" sz="1600" dirty="0">
                <a:solidFill>
                  <a:srgbClr val="002060"/>
                </a:solidFill>
              </a:rPr>
              <a:t>Sep. 1</a:t>
            </a:r>
            <a:r>
              <a:rPr lang="en-GB" sz="1600" baseline="30000" dirty="0">
                <a:solidFill>
                  <a:srgbClr val="002060"/>
                </a:solidFill>
              </a:rPr>
              <a:t>st</a:t>
            </a:r>
            <a:r>
              <a:rPr lang="en-GB" sz="1600" dirty="0">
                <a:solidFill>
                  <a:srgbClr val="002060"/>
                </a:solidFill>
              </a:rPr>
              <a:t> 2024 – PRM Test  (</a:t>
            </a:r>
            <a:r>
              <a:rPr lang="en-GB" sz="1600" dirty="0" err="1">
                <a:solidFill>
                  <a:srgbClr val="002060"/>
                </a:solidFill>
              </a:rPr>
              <a:t>FriDAQ</a:t>
            </a:r>
            <a:r>
              <a:rPr lang="en-GB" sz="1600" dirty="0">
                <a:solidFill>
                  <a:srgbClr val="002060"/>
                </a:solidFill>
              </a:rPr>
              <a:t>, very limited setup)</a:t>
            </a:r>
          </a:p>
          <a:p>
            <a:pPr marL="342900" indent="-342900">
              <a:buFontTx/>
              <a:buAutoNum type="arabicPeriod"/>
            </a:pPr>
            <a:r>
              <a:rPr lang="en-GB" sz="1600" dirty="0">
                <a:solidFill>
                  <a:srgbClr val="002060"/>
                </a:solidFill>
              </a:rPr>
              <a:t>July 1</a:t>
            </a:r>
            <a:r>
              <a:rPr lang="en-GB" sz="1600" baseline="30000" dirty="0">
                <a:solidFill>
                  <a:srgbClr val="002060"/>
                </a:solidFill>
              </a:rPr>
              <a:t>st</a:t>
            </a:r>
            <a:r>
              <a:rPr lang="en-GB" sz="1600" dirty="0">
                <a:solidFill>
                  <a:srgbClr val="002060"/>
                </a:solidFill>
              </a:rPr>
              <a:t> – Oct. 31</a:t>
            </a:r>
            <a:r>
              <a:rPr lang="en-GB" sz="1600" baseline="30000" dirty="0">
                <a:solidFill>
                  <a:srgbClr val="002060"/>
                </a:solidFill>
              </a:rPr>
              <a:t>st</a:t>
            </a:r>
            <a:r>
              <a:rPr lang="en-GB" sz="1600" dirty="0">
                <a:solidFill>
                  <a:srgbClr val="002060"/>
                </a:solidFill>
              </a:rPr>
              <a:t> 2025 – PRM Pilot  (</a:t>
            </a:r>
            <a:r>
              <a:rPr lang="en-GB" sz="1600" dirty="0" err="1">
                <a:solidFill>
                  <a:srgbClr val="002060"/>
                </a:solidFill>
              </a:rPr>
              <a:t>FriDAQ</a:t>
            </a:r>
            <a:r>
              <a:rPr lang="en-GB" sz="1600" dirty="0">
                <a:solidFill>
                  <a:srgbClr val="002060"/>
                </a:solidFill>
              </a:rPr>
              <a:t>, limited setup)</a:t>
            </a:r>
          </a:p>
          <a:p>
            <a:pPr marL="342900" indent="-342900">
              <a:buFontTx/>
              <a:buAutoNum type="arabicPeriod"/>
            </a:pPr>
            <a:r>
              <a:rPr lang="en-GB" sz="1600" dirty="0">
                <a:solidFill>
                  <a:srgbClr val="002060"/>
                </a:solidFill>
              </a:rPr>
              <a:t>March 15</a:t>
            </a:r>
            <a:r>
              <a:rPr lang="en-GB" sz="1600" baseline="30000" dirty="0">
                <a:solidFill>
                  <a:srgbClr val="002060"/>
                </a:solidFill>
              </a:rPr>
              <a:t>th</a:t>
            </a:r>
            <a:r>
              <a:rPr lang="en-GB" sz="1600" dirty="0">
                <a:solidFill>
                  <a:srgbClr val="002060"/>
                </a:solidFill>
              </a:rPr>
              <a:t> - Aug. 8</a:t>
            </a:r>
            <a:r>
              <a:rPr lang="en-GB" sz="1600" baseline="30000" dirty="0">
                <a:solidFill>
                  <a:srgbClr val="002060"/>
                </a:solidFill>
              </a:rPr>
              <a:t>th</a:t>
            </a:r>
            <a:r>
              <a:rPr lang="en-GB" sz="1600" dirty="0">
                <a:solidFill>
                  <a:srgbClr val="002060"/>
                </a:solidFill>
              </a:rPr>
              <a:t> 2026 – PRM Physics  (</a:t>
            </a:r>
            <a:r>
              <a:rPr lang="en-GB" sz="1600" dirty="0" err="1">
                <a:solidFill>
                  <a:srgbClr val="002060"/>
                </a:solidFill>
              </a:rPr>
              <a:t>FriDAQ</a:t>
            </a:r>
            <a:r>
              <a:rPr lang="en-GB" sz="1600" dirty="0">
                <a:solidFill>
                  <a:srgbClr val="002060"/>
                </a:solidFill>
              </a:rPr>
              <a:t>, PRM setup)</a:t>
            </a:r>
          </a:p>
          <a:p>
            <a:pPr marL="342900" indent="-342900">
              <a:buAutoNum type="arabicPeriod"/>
            </a:pPr>
            <a:r>
              <a:rPr lang="en-GB" sz="1600" dirty="0">
                <a:solidFill>
                  <a:srgbClr val="002060"/>
                </a:solidFill>
              </a:rPr>
              <a:t>Sep. 1</a:t>
            </a:r>
            <a:r>
              <a:rPr lang="en-GB" sz="1600" baseline="30000" dirty="0">
                <a:solidFill>
                  <a:srgbClr val="002060"/>
                </a:solidFill>
              </a:rPr>
              <a:t>st</a:t>
            </a:r>
            <a:r>
              <a:rPr lang="en-GB" sz="1600" dirty="0">
                <a:solidFill>
                  <a:srgbClr val="002060"/>
                </a:solidFill>
              </a:rPr>
              <a:t> 2025, 2026 – DY Test  (</a:t>
            </a:r>
            <a:r>
              <a:rPr lang="en-GB" sz="1600" dirty="0" err="1">
                <a:solidFill>
                  <a:srgbClr val="002060"/>
                </a:solidFill>
              </a:rPr>
              <a:t>FriDAQ</a:t>
            </a:r>
            <a:r>
              <a:rPr lang="en-GB" sz="1600" dirty="0">
                <a:solidFill>
                  <a:srgbClr val="002060"/>
                </a:solidFill>
              </a:rPr>
              <a:t>, all trackers + mu id)</a:t>
            </a:r>
          </a:p>
          <a:p>
            <a:pPr marL="342900" indent="-342900">
              <a:buAutoNum type="arabicPeriod"/>
            </a:pPr>
            <a:r>
              <a:rPr lang="en-GB" sz="1600" dirty="0">
                <a:solidFill>
                  <a:srgbClr val="002060"/>
                </a:solidFill>
              </a:rPr>
              <a:t>Sep. 1</a:t>
            </a:r>
            <a:r>
              <a:rPr lang="en-GB" sz="1600" baseline="30000" dirty="0">
                <a:solidFill>
                  <a:srgbClr val="002060"/>
                </a:solidFill>
              </a:rPr>
              <a:t>st</a:t>
            </a:r>
            <a:r>
              <a:rPr lang="en-GB" sz="1600" dirty="0">
                <a:solidFill>
                  <a:srgbClr val="002060"/>
                </a:solidFill>
              </a:rPr>
              <a:t> 2029 – DY test Run (</a:t>
            </a:r>
            <a:r>
              <a:rPr lang="en-GB" sz="1600" dirty="0" err="1">
                <a:solidFill>
                  <a:srgbClr val="002060"/>
                </a:solidFill>
              </a:rPr>
              <a:t>FriDAQ</a:t>
            </a:r>
            <a:r>
              <a:rPr lang="en-GB" sz="1600" dirty="0">
                <a:solidFill>
                  <a:srgbClr val="002060"/>
                </a:solidFill>
              </a:rPr>
              <a:t>, full Drell-Yan setup)</a:t>
            </a:r>
          </a:p>
          <a:p>
            <a:pPr marL="342900" indent="-342900">
              <a:buAutoNum type="arabicPeriod"/>
            </a:pPr>
            <a:r>
              <a:rPr lang="en-GB" sz="1600" dirty="0">
                <a:solidFill>
                  <a:srgbClr val="002060"/>
                </a:solidFill>
              </a:rPr>
              <a:t>April 30</a:t>
            </a:r>
            <a:r>
              <a:rPr lang="en-GB" sz="1600" baseline="30000" dirty="0">
                <a:solidFill>
                  <a:srgbClr val="002060"/>
                </a:solidFill>
              </a:rPr>
              <a:t>th</a:t>
            </a:r>
            <a:r>
              <a:rPr lang="en-GB" sz="1600" dirty="0">
                <a:solidFill>
                  <a:srgbClr val="002060"/>
                </a:solidFill>
              </a:rPr>
              <a:t> – Oct. 31</a:t>
            </a:r>
            <a:r>
              <a:rPr lang="en-GB" sz="1600" baseline="30000" dirty="0">
                <a:solidFill>
                  <a:srgbClr val="002060"/>
                </a:solidFill>
              </a:rPr>
              <a:t>st</a:t>
            </a:r>
            <a:r>
              <a:rPr lang="en-GB" sz="1600" dirty="0">
                <a:solidFill>
                  <a:srgbClr val="002060"/>
                </a:solidFill>
              </a:rPr>
              <a:t> 2030/31 – DY Physics Run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6F1974D-9D65-1B06-CEAD-044C8A2EAD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9155" y="1363248"/>
            <a:ext cx="5775767" cy="1018316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865CC7CB-4D88-5B09-83F4-E977AC43A2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943" y="3046312"/>
            <a:ext cx="9458887" cy="341464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3C1948C-E87F-65C1-81EF-490BC89E579D}"/>
              </a:ext>
            </a:extLst>
          </p:cNvPr>
          <p:cNvSpPr txBox="1"/>
          <p:nvPr/>
        </p:nvSpPr>
        <p:spPr>
          <a:xfrm>
            <a:off x="8393143" y="3399219"/>
            <a:ext cx="3178114" cy="1077218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GB" sz="1600" dirty="0">
                <a:solidFill>
                  <a:srgbClr val="FF0000"/>
                </a:solidFill>
              </a:rPr>
              <a:t>Approved AMBER Phase-1 Program:</a:t>
            </a:r>
          </a:p>
          <a:p>
            <a:r>
              <a:rPr lang="en-GB" sz="1600" dirty="0">
                <a:solidFill>
                  <a:srgbClr val="FF0000"/>
                </a:solidFill>
              </a:rPr>
              <a:t>AXS: 4 months</a:t>
            </a:r>
          </a:p>
          <a:p>
            <a:r>
              <a:rPr lang="en-GB" sz="1600" dirty="0" err="1">
                <a:solidFill>
                  <a:srgbClr val="FF0000"/>
                </a:solidFill>
              </a:rPr>
              <a:t>Drell</a:t>
            </a:r>
            <a:r>
              <a:rPr lang="en-GB" sz="1600" dirty="0">
                <a:solidFill>
                  <a:srgbClr val="FF0000"/>
                </a:solidFill>
              </a:rPr>
              <a:t>-Yan: 2 years</a:t>
            </a:r>
          </a:p>
          <a:p>
            <a:r>
              <a:rPr lang="en-GB" sz="1600" dirty="0">
                <a:solidFill>
                  <a:srgbClr val="FF0000"/>
                </a:solidFill>
              </a:rPr>
              <a:t>PRM: 1 + 1 year (conditionally)</a:t>
            </a:r>
          </a:p>
        </p:txBody>
      </p:sp>
      <p:sp>
        <p:nvSpPr>
          <p:cNvPr id="9" name="Left-right Arrow 8">
            <a:extLst>
              <a:ext uri="{FF2B5EF4-FFF2-40B4-BE49-F238E27FC236}">
                <a16:creationId xmlns:a16="http://schemas.microsoft.com/office/drawing/2014/main" id="{0E5B8100-5EF7-8FE2-9CFC-A781CD0F0072}"/>
              </a:ext>
            </a:extLst>
          </p:cNvPr>
          <p:cNvSpPr/>
          <p:nvPr/>
        </p:nvSpPr>
        <p:spPr>
          <a:xfrm>
            <a:off x="6347529" y="4753635"/>
            <a:ext cx="1709618" cy="321205"/>
          </a:xfrm>
          <a:prstGeom prst="leftRightArrow">
            <a:avLst/>
          </a:prstGeom>
          <a:solidFill>
            <a:srgbClr val="C00000">
              <a:alpha val="21400"/>
            </a:srgb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>
                <a:ln w="0">
                  <a:solidFill>
                    <a:srgbClr val="0070C0"/>
                  </a:solidFill>
                </a:ln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Long Shutdown 3</a:t>
            </a:r>
          </a:p>
        </p:txBody>
      </p:sp>
    </p:spTree>
    <p:extLst>
      <p:ext uri="{BB962C8B-B14F-4D97-AF65-F5344CB8AC3E}">
        <p14:creationId xmlns:p14="http://schemas.microsoft.com/office/powerpoint/2010/main" val="137046136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7A96C8-A55B-4DE2-7F15-7D74004BB4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sz="2000" b="1" dirty="0">
                <a:solidFill>
                  <a:srgbClr val="002060"/>
                </a:solidFill>
              </a:rPr>
              <a:t>Status of the AMBER  Facility preparations:</a:t>
            </a:r>
            <a:br>
              <a:rPr lang="en-GB" sz="2000" b="1" dirty="0">
                <a:solidFill>
                  <a:srgbClr val="002060"/>
                </a:solidFill>
              </a:rPr>
            </a:br>
            <a:r>
              <a:rPr lang="en-GB" sz="2000" b="1" dirty="0">
                <a:solidFill>
                  <a:srgbClr val="002060"/>
                </a:solidFill>
              </a:rPr>
              <a:t>North Area Consolidation Program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157B288-9A51-08B9-819D-0EDCB5C138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2627" y="857249"/>
            <a:ext cx="10266745" cy="58642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181318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7A96C8-A55B-4DE2-7F15-7D74004BB4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31640" y="32031"/>
            <a:ext cx="7699021" cy="987405"/>
          </a:xfrm>
        </p:spPr>
        <p:txBody>
          <a:bodyPr/>
          <a:lstStyle/>
          <a:p>
            <a:pPr algn="ctr"/>
            <a:r>
              <a:rPr lang="en-GB" sz="2000" b="1" dirty="0">
                <a:solidFill>
                  <a:srgbClr val="002060"/>
                </a:solidFill>
              </a:rPr>
              <a:t>Status of the AMBER  Facility preparations:</a:t>
            </a:r>
            <a:br>
              <a:rPr lang="en-GB" sz="2000" b="1" dirty="0">
                <a:solidFill>
                  <a:srgbClr val="002060"/>
                </a:solidFill>
              </a:rPr>
            </a:br>
            <a:r>
              <a:rPr lang="en-GB" sz="2000" b="1" dirty="0">
                <a:solidFill>
                  <a:srgbClr val="002060"/>
                </a:solidFill>
              </a:rPr>
              <a:t>AMBER/EHN2 beam line upgrade: vacuum improvements</a:t>
            </a:r>
            <a:br>
              <a:rPr lang="en-GB" sz="2000" b="1" dirty="0">
                <a:solidFill>
                  <a:srgbClr val="002060"/>
                </a:solidFill>
              </a:rPr>
            </a:br>
            <a:r>
              <a:rPr lang="en-GB" sz="2000" b="1" dirty="0">
                <a:solidFill>
                  <a:srgbClr val="002060"/>
                </a:solidFill>
              </a:rPr>
              <a:t>and beam line instrumentation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6456249-2766-5652-5DA0-765CFF8EED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708" y="1056720"/>
            <a:ext cx="11573292" cy="437306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DEEE25C-D24E-DE75-1B98-1D4D1C2A9F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50657" y="1228320"/>
            <a:ext cx="4952869" cy="251546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E6E917F-8CDC-EC6E-AB78-3DC42733088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8474" y="3139114"/>
            <a:ext cx="4781238" cy="162886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9DAA9FA-B2C4-7D6E-B7CE-736EBF0BFAE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8475" y="5057775"/>
            <a:ext cx="4780296" cy="151083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8AB06CC-028F-85DB-FB42-AE6A1DB9B2B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35976" y="5057775"/>
            <a:ext cx="4365274" cy="156174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3D2EE52-745C-EEC4-F506-D05619074865}"/>
              </a:ext>
            </a:extLst>
          </p:cNvPr>
          <p:cNvSpPr txBox="1"/>
          <p:nvPr/>
        </p:nvSpPr>
        <p:spPr>
          <a:xfrm>
            <a:off x="3055716" y="1265683"/>
            <a:ext cx="337009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rgbClr val="002060"/>
                </a:solidFill>
              </a:rPr>
              <a:t>Vacuum will be improved in 33 </a:t>
            </a:r>
          </a:p>
          <a:p>
            <a:r>
              <a:rPr lang="en-GB" dirty="0">
                <a:solidFill>
                  <a:srgbClr val="002060"/>
                </a:solidFill>
              </a:rPr>
              <a:t>Locations (total length is 77 m out</a:t>
            </a:r>
          </a:p>
          <a:p>
            <a:r>
              <a:rPr lang="en-GB" dirty="0">
                <a:solidFill>
                  <a:srgbClr val="002060"/>
                </a:solidFill>
              </a:rPr>
              <a:t> of ~ 1’200 m of M2 beam line) </a:t>
            </a:r>
          </a:p>
        </p:txBody>
      </p:sp>
    </p:spTree>
    <p:extLst>
      <p:ext uri="{BB962C8B-B14F-4D97-AF65-F5344CB8AC3E}">
        <p14:creationId xmlns:p14="http://schemas.microsoft.com/office/powerpoint/2010/main" val="416509813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7A96C8-A55B-4DE2-7F15-7D74004BB4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sz="2000" b="1" dirty="0">
                <a:solidFill>
                  <a:srgbClr val="002060"/>
                </a:solidFill>
              </a:rPr>
              <a:t>Status of the AMBER  Facility preparations:</a:t>
            </a:r>
            <a:br>
              <a:rPr lang="en-GB" sz="2000" b="1" dirty="0">
                <a:solidFill>
                  <a:srgbClr val="002060"/>
                </a:solidFill>
              </a:rPr>
            </a:br>
            <a:r>
              <a:rPr lang="en-GB" sz="2000" b="1" dirty="0">
                <a:solidFill>
                  <a:srgbClr val="002060"/>
                </a:solidFill>
              </a:rPr>
              <a:t>Secondary Beam </a:t>
            </a:r>
            <a:r>
              <a:rPr lang="en-GB" sz="2000" b="1" dirty="0" err="1">
                <a:solidFill>
                  <a:srgbClr val="002060"/>
                </a:solidFill>
              </a:rPr>
              <a:t>Pid</a:t>
            </a:r>
            <a:r>
              <a:rPr lang="en-GB" sz="2000" b="1" dirty="0">
                <a:solidFill>
                  <a:srgbClr val="002060"/>
                </a:solidFill>
              </a:rPr>
              <a:t> improvement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8F097C1-10D6-5199-9C22-C4845826F0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004" y="992735"/>
            <a:ext cx="7095281" cy="260160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01C59C8-6623-81CC-46BF-F4A88530A6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3696488"/>
            <a:ext cx="7385292" cy="316151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3D03013-E6D5-3A21-C80C-6A7C26E497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86225" y="3867552"/>
            <a:ext cx="3911600" cy="26416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EA30AB3-C6A8-94FF-7DB5-4CEE85B13B68}"/>
              </a:ext>
            </a:extLst>
          </p:cNvPr>
          <p:cNvSpPr txBox="1"/>
          <p:nvPr/>
        </p:nvSpPr>
        <p:spPr>
          <a:xfrm>
            <a:off x="7694128" y="1388164"/>
            <a:ext cx="435286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002060"/>
                </a:solidFill>
              </a:rPr>
              <a:t>We (AMBER and CERN Beam Dep.) are improving on both hardware (mechanics, read out electronics) and methods.</a:t>
            </a:r>
          </a:p>
          <a:p>
            <a:r>
              <a:rPr lang="en-GB" dirty="0">
                <a:solidFill>
                  <a:srgbClr val="002060"/>
                </a:solidFill>
              </a:rPr>
              <a:t>In 2023 we run a full hadron intensity beam test (~10</a:t>
            </a:r>
            <a:r>
              <a:rPr lang="en-GB" baseline="30000" dirty="0">
                <a:solidFill>
                  <a:srgbClr val="002060"/>
                </a:solidFill>
              </a:rPr>
              <a:t>8</a:t>
            </a:r>
            <a:r>
              <a:rPr lang="en-GB" dirty="0">
                <a:solidFill>
                  <a:srgbClr val="002060"/>
                </a:solidFill>
              </a:rPr>
              <a:t> hadrons/s) for CEDARs &amp; new beam telescope and for the first time we clearly see kaon peak in likelihood distribution</a:t>
            </a:r>
          </a:p>
        </p:txBody>
      </p:sp>
    </p:spTree>
    <p:extLst>
      <p:ext uri="{BB962C8B-B14F-4D97-AF65-F5344CB8AC3E}">
        <p14:creationId xmlns:p14="http://schemas.microsoft.com/office/powerpoint/2010/main" val="296852551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7A96C8-A55B-4DE2-7F15-7D74004BB4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sz="2400" b="1" dirty="0">
                <a:solidFill>
                  <a:srgbClr val="002060"/>
                </a:solidFill>
              </a:rPr>
              <a:t>Status of the AMBER  Facility preparations:</a:t>
            </a:r>
            <a:br>
              <a:rPr lang="en-GB" sz="2400" b="1" dirty="0">
                <a:solidFill>
                  <a:srgbClr val="002060"/>
                </a:solidFill>
              </a:rPr>
            </a:br>
            <a:r>
              <a:rPr lang="en-GB" sz="2400" b="1" dirty="0">
                <a:solidFill>
                  <a:srgbClr val="002060"/>
                </a:solidFill>
              </a:rPr>
              <a:t>2024 APX run preparation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ABB209B-F2E5-85EA-EFB4-F34A137B29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3347" y="1018573"/>
            <a:ext cx="5842336" cy="329010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3B93FD1-93DE-414D-66BC-DB79577E5F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2927" y="1018573"/>
            <a:ext cx="5849073" cy="329010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552DE8C-EABB-52CD-E40A-E12113E449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27994" y="4395325"/>
            <a:ext cx="4135377" cy="2326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005437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olo 1">
            <a:extLst>
              <a:ext uri="{FF2B5EF4-FFF2-40B4-BE49-F238E27FC236}">
                <a16:creationId xmlns:a16="http://schemas.microsoft.com/office/drawing/2014/main" id="{4659259C-8F2E-5733-86C5-41CDD98B4B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8409" y="38100"/>
            <a:ext cx="8414795" cy="1104900"/>
          </a:xfrm>
        </p:spPr>
        <p:txBody>
          <a:bodyPr/>
          <a:lstStyle/>
          <a:p>
            <a:pPr algn="ctr"/>
            <a:r>
              <a:rPr lang="en-GB" altLang="en-IT" sz="2400" b="1" dirty="0">
                <a:solidFill>
                  <a:srgbClr val="000090"/>
                </a:solidFill>
                <a:ea typeface="ＭＳ Ｐゴシック" panose="020B0600070205080204" pitchFamily="34" charset="-128"/>
              </a:rPr>
              <a:t>Currently thanks to the contribution of number of Labs/Experiments (BEPC, BNL, CERN, Fermilab, </a:t>
            </a:r>
            <a:r>
              <a:rPr lang="en-GB" altLang="en-IT" sz="2400" b="1" dirty="0" err="1">
                <a:solidFill>
                  <a:srgbClr val="000090"/>
                </a:solidFill>
                <a:ea typeface="ＭＳ Ｐゴシック" panose="020B0600070205080204" pitchFamily="34" charset="-128"/>
              </a:rPr>
              <a:t>JLab</a:t>
            </a:r>
            <a:r>
              <a:rPr lang="en-GB" altLang="en-IT" sz="2400" b="1" dirty="0">
                <a:solidFill>
                  <a:srgbClr val="000090"/>
                </a:solidFill>
                <a:ea typeface="ＭＳ Ｐゴシック" panose="020B0600070205080204" pitchFamily="34" charset="-128"/>
              </a:rPr>
              <a:t> …) Spin puzzle is resolved </a:t>
            </a:r>
          </a:p>
        </p:txBody>
      </p:sp>
      <p:sp>
        <p:nvSpPr>
          <p:cNvPr id="23555" name="Segnaposto data 3">
            <a:extLst>
              <a:ext uri="{FF2B5EF4-FFF2-40B4-BE49-F238E27FC236}">
                <a16:creationId xmlns:a16="http://schemas.microsoft.com/office/drawing/2014/main" id="{DEC8F622-0468-FCA8-6BC6-6F8FCCCBB41A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47D33758-D1BB-6641-A967-60AC498BBB00}" type="datetime1">
              <a:rPr lang="it-IT" altLang="en-IT" sz="1400"/>
              <a:pPr eaLnBrk="1" hangingPunct="1"/>
              <a:t>10/09/26</a:t>
            </a:fld>
            <a:endParaRPr lang="it-IT" altLang="en-IT" sz="1400"/>
          </a:p>
        </p:txBody>
      </p:sp>
      <p:sp>
        <p:nvSpPr>
          <p:cNvPr id="23556" name="Segnaposto piè di pagina 4">
            <a:extLst>
              <a:ext uri="{FF2B5EF4-FFF2-40B4-BE49-F238E27FC236}">
                <a16:creationId xmlns:a16="http://schemas.microsoft.com/office/drawing/2014/main" id="{2788195F-F937-FBF4-A369-51447B22B7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en-IT" sz="1400"/>
              <a:t>Oleg Denisov</a:t>
            </a:r>
          </a:p>
        </p:txBody>
      </p:sp>
      <p:sp>
        <p:nvSpPr>
          <p:cNvPr id="23557" name="Segnaposto numero diapositiva 5">
            <a:extLst>
              <a:ext uri="{FF2B5EF4-FFF2-40B4-BE49-F238E27FC236}">
                <a16:creationId xmlns:a16="http://schemas.microsoft.com/office/drawing/2014/main" id="{E8A9FEF4-8B10-B274-F633-A9D9309169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328E15F3-D0C6-0E4D-AC8E-0C90797DD4D1}" type="slidenum">
              <a:rPr lang="it-IT" altLang="en-IT" sz="1400"/>
              <a:pPr eaLnBrk="1" hangingPunct="1"/>
              <a:t>34</a:t>
            </a:fld>
            <a:endParaRPr lang="it-IT" altLang="en-IT" sz="1400"/>
          </a:p>
        </p:txBody>
      </p:sp>
      <p:pic>
        <p:nvPicPr>
          <p:cNvPr id="23558" name="Immagine 7">
            <a:extLst>
              <a:ext uri="{FF2B5EF4-FFF2-40B4-BE49-F238E27FC236}">
                <a16:creationId xmlns:a16="http://schemas.microsoft.com/office/drawing/2014/main" id="{13EE8B40-3ED4-C1C4-926C-9AA2E1C5F6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1143000"/>
            <a:ext cx="4292600" cy="238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9" name="Immagine 8">
            <a:extLst>
              <a:ext uri="{FF2B5EF4-FFF2-40B4-BE49-F238E27FC236}">
                <a16:creationId xmlns:a16="http://schemas.microsoft.com/office/drawing/2014/main" id="{C27D771A-8FAD-A0A9-EC0F-521EAFD8F3D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6600" y="1600200"/>
            <a:ext cx="4851400" cy="1358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60" name="Picture 11" descr="W_production_1.png">
            <a:extLst>
              <a:ext uri="{FF2B5EF4-FFF2-40B4-BE49-F238E27FC236}">
                <a16:creationId xmlns:a16="http://schemas.microsoft.com/office/drawing/2014/main" id="{B8219708-77BC-0728-4AFA-E7FEDE413B9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3810001"/>
            <a:ext cx="3200400" cy="2473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61" name="Immagine 11">
            <a:extLst>
              <a:ext uri="{FF2B5EF4-FFF2-40B4-BE49-F238E27FC236}">
                <a16:creationId xmlns:a16="http://schemas.microsoft.com/office/drawing/2014/main" id="{824998AF-9C4A-A00C-4F75-704AE8CF3A6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3200" y="4191000"/>
            <a:ext cx="2921000" cy="163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62" name="CasellaDiTesto 9">
            <a:extLst>
              <a:ext uri="{FF2B5EF4-FFF2-40B4-BE49-F238E27FC236}">
                <a16:creationId xmlns:a16="http://schemas.microsoft.com/office/drawing/2014/main" id="{AF1C1209-ED35-9A36-B185-ACF466F7A0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00401" y="3505200"/>
            <a:ext cx="8540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GB" altLang="en-IT" sz="2000">
                <a:solidFill>
                  <a:srgbClr val="000090"/>
                </a:solidFill>
              </a:rPr>
              <a:t>SIDIS</a:t>
            </a:r>
          </a:p>
        </p:txBody>
      </p:sp>
      <p:sp>
        <p:nvSpPr>
          <p:cNvPr id="23563" name="CasellaDiTesto 10">
            <a:extLst>
              <a:ext uri="{FF2B5EF4-FFF2-40B4-BE49-F238E27FC236}">
                <a16:creationId xmlns:a16="http://schemas.microsoft.com/office/drawing/2014/main" id="{1B42A7CB-8F3F-53A3-6A0D-280D22491B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67601" y="3276600"/>
            <a:ext cx="12350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GB" altLang="en-IT" sz="2000">
                <a:solidFill>
                  <a:srgbClr val="000090"/>
                </a:solidFill>
              </a:rPr>
              <a:t>Drell-Yan</a:t>
            </a:r>
          </a:p>
        </p:txBody>
      </p:sp>
      <p:sp>
        <p:nvSpPr>
          <p:cNvPr id="23564" name="CasellaDiTesto 11">
            <a:extLst>
              <a:ext uri="{FF2B5EF4-FFF2-40B4-BE49-F238E27FC236}">
                <a16:creationId xmlns:a16="http://schemas.microsoft.com/office/drawing/2014/main" id="{471AED3D-B8F9-EEA1-0F70-FB1C778C2E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0" y="5715000"/>
            <a:ext cx="15811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GB" altLang="en-IT" sz="2000">
                <a:solidFill>
                  <a:srgbClr val="000090"/>
                </a:solidFill>
              </a:rPr>
              <a:t>pp collisions</a:t>
            </a:r>
          </a:p>
        </p:txBody>
      </p:sp>
      <p:sp>
        <p:nvSpPr>
          <p:cNvPr id="23565" name="CasellaDiTesto 12">
            <a:extLst>
              <a:ext uri="{FF2B5EF4-FFF2-40B4-BE49-F238E27FC236}">
                <a16:creationId xmlns:a16="http://schemas.microsoft.com/office/drawing/2014/main" id="{CC2C5965-770A-1C4D-5FD6-79A03F6FE7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10401" y="5715000"/>
            <a:ext cx="173831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GB" altLang="en-IT" sz="2000">
                <a:solidFill>
                  <a:srgbClr val="000090"/>
                </a:solidFill>
              </a:rPr>
              <a:t>e</a:t>
            </a:r>
            <a:r>
              <a:rPr lang="en-GB" altLang="en-IT" sz="2000" baseline="30000">
                <a:solidFill>
                  <a:srgbClr val="000090"/>
                </a:solidFill>
              </a:rPr>
              <a:t>+</a:t>
            </a:r>
            <a:r>
              <a:rPr lang="en-GB" altLang="en-IT" sz="2000">
                <a:solidFill>
                  <a:srgbClr val="000090"/>
                </a:solidFill>
              </a:rPr>
              <a:t>e</a:t>
            </a:r>
            <a:r>
              <a:rPr lang="en-GB" altLang="en-IT" sz="2000" baseline="30000">
                <a:solidFill>
                  <a:srgbClr val="000090"/>
                </a:solidFill>
              </a:rPr>
              <a:t>-</a:t>
            </a:r>
            <a:r>
              <a:rPr lang="en-GB" altLang="en-IT" sz="2000">
                <a:solidFill>
                  <a:srgbClr val="000090"/>
                </a:solidFill>
              </a:rPr>
              <a:t> collisions</a:t>
            </a:r>
          </a:p>
        </p:txBody>
      </p:sp>
    </p:spTree>
    <p:extLst>
      <p:ext uri="{BB962C8B-B14F-4D97-AF65-F5344CB8AC3E}">
        <p14:creationId xmlns:p14="http://schemas.microsoft.com/office/powerpoint/2010/main" val="68307579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Titolo 1">
            <a:extLst>
              <a:ext uri="{FF2B5EF4-FFF2-40B4-BE49-F238E27FC236}">
                <a16:creationId xmlns:a16="http://schemas.microsoft.com/office/drawing/2014/main" id="{4681CE8B-A60A-7D95-D098-DFD9BABAB7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6552" y="136526"/>
            <a:ext cx="7987862" cy="824174"/>
          </a:xfrm>
        </p:spPr>
        <p:txBody>
          <a:bodyPr/>
          <a:lstStyle/>
          <a:p>
            <a:pPr algn="ctr"/>
            <a:r>
              <a:rPr lang="en-GB" altLang="en-IT" sz="2400" b="1" dirty="0">
                <a:solidFill>
                  <a:srgbClr val="000090"/>
                </a:solidFill>
                <a:ea typeface="ＭＳ Ｐゴシック" panose="020B0600070205080204" pitchFamily="34" charset="-128"/>
                <a:sym typeface="Wingdings" pitchFamily="2" charset="2"/>
              </a:rPr>
              <a:t>Principles to be respected while preparing new experiment at CERN</a:t>
            </a:r>
            <a:endParaRPr lang="en-GB" altLang="en-IT" sz="2400" b="1" dirty="0">
              <a:solidFill>
                <a:srgbClr val="000090"/>
              </a:solidFill>
              <a:ea typeface="ＭＳ Ｐゴシック" panose="020B0600070205080204" pitchFamily="34" charset="-128"/>
            </a:endParaRPr>
          </a:p>
        </p:txBody>
      </p:sp>
      <p:sp>
        <p:nvSpPr>
          <p:cNvPr id="54275" name="Segnaposto contenuto 2">
            <a:extLst>
              <a:ext uri="{FF2B5EF4-FFF2-40B4-BE49-F238E27FC236}">
                <a16:creationId xmlns:a16="http://schemas.microsoft.com/office/drawing/2014/main" id="{83C5D60B-3572-D2AB-CBBF-CDD2F01CC0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53451" y="1381369"/>
            <a:ext cx="9047922" cy="4554311"/>
          </a:xfrm>
        </p:spPr>
        <p:txBody>
          <a:bodyPr/>
          <a:lstStyle/>
          <a:p>
            <a:pPr marL="0" indent="0">
              <a:buNone/>
            </a:pPr>
            <a:r>
              <a:rPr lang="en-GB" altLang="en-IT" sz="2000" dirty="0">
                <a:solidFill>
                  <a:srgbClr val="000090"/>
                </a:solidFill>
                <a:ea typeface="ＭＳ Ｐゴシック" panose="020B0600070205080204" pitchFamily="34" charset="-128"/>
              </a:rPr>
              <a:t>Once we are started to think about successor of COMPASS and continuation of hadron physics at CERN apart of reasoning mentioned above we were guided by few CERN-established principles: </a:t>
            </a:r>
          </a:p>
          <a:p>
            <a:pPr marL="457200" indent="-457200">
              <a:buFont typeface="+mj-lt"/>
              <a:buAutoNum type="arabicPeriod"/>
            </a:pPr>
            <a:r>
              <a:rPr lang="en-GB" altLang="en-IT" sz="2000" dirty="0">
                <a:solidFill>
                  <a:srgbClr val="000090"/>
                </a:solidFill>
                <a:ea typeface="ＭＳ Ｐゴシック" panose="020B0600070205080204" pitchFamily="34" charset="-128"/>
              </a:rPr>
              <a:t>High scientific value of the proposed measurements, i.e. importance of science questions to be addressed by the experiment</a:t>
            </a:r>
          </a:p>
          <a:p>
            <a:pPr marL="457200" indent="-457200">
              <a:buFont typeface="+mj-lt"/>
              <a:buAutoNum type="arabicPeriod"/>
            </a:pPr>
            <a:r>
              <a:rPr lang="en-GB" altLang="en-IT" sz="2000" dirty="0">
                <a:solidFill>
                  <a:srgbClr val="000090"/>
                </a:solidFill>
                <a:ea typeface="ＭＳ Ｐゴシック" panose="020B0600070205080204" pitchFamily="34" charset="-128"/>
              </a:rPr>
              <a:t> Results awaited by a broad scientific community</a:t>
            </a:r>
          </a:p>
          <a:p>
            <a:pPr marL="457200" indent="-457200">
              <a:buFont typeface="+mj-lt"/>
              <a:buAutoNum type="arabicPeriod"/>
            </a:pPr>
            <a:r>
              <a:rPr lang="en-GB" altLang="en-IT" sz="2000" b="1" dirty="0">
                <a:solidFill>
                  <a:srgbClr val="C00000"/>
                </a:solidFill>
                <a:ea typeface="ＭＳ Ｐゴシック" panose="020B0600070205080204" pitchFamily="34" charset="-128"/>
              </a:rPr>
              <a:t>Uniqueness of the proposed experiments, everything what could be done somewhere else but at CERN should be done somewhere else</a:t>
            </a:r>
          </a:p>
          <a:p>
            <a:pPr marL="457200" indent="-457200">
              <a:buFont typeface="+mj-lt"/>
              <a:buAutoNum type="arabicPeriod"/>
            </a:pPr>
            <a:r>
              <a:rPr lang="en-GB" altLang="en-IT" sz="2000" b="1" dirty="0">
                <a:solidFill>
                  <a:srgbClr val="C00000"/>
                </a:solidFill>
                <a:ea typeface="ＭＳ Ｐゴシック" panose="020B0600070205080204" pitchFamily="34" charset="-128"/>
              </a:rPr>
              <a:t>Results, once achieved should define the state of the art in the field for a long time</a:t>
            </a:r>
          </a:p>
          <a:p>
            <a:pPr marL="0" indent="0">
              <a:buNone/>
            </a:pPr>
            <a:endParaRPr lang="en-GB" altLang="en-IT" sz="2000" b="1" dirty="0">
              <a:solidFill>
                <a:srgbClr val="C00000"/>
              </a:solidFill>
              <a:ea typeface="ＭＳ Ｐゴシック" panose="020B0600070205080204" pitchFamily="34" charset="-128"/>
            </a:endParaRPr>
          </a:p>
          <a:p>
            <a:pPr marL="0" indent="0">
              <a:buNone/>
            </a:pPr>
            <a:r>
              <a:rPr lang="en-GB" altLang="en-IT" sz="2000" b="1" dirty="0">
                <a:solidFill>
                  <a:srgbClr val="002060"/>
                </a:solidFill>
                <a:ea typeface="ＭＳ Ｐゴシック" panose="020B0600070205080204" pitchFamily="34" charset="-128"/>
              </a:rPr>
              <a:t>Former two are sort of common, latter two are rather CERN-specific. </a:t>
            </a:r>
          </a:p>
        </p:txBody>
      </p:sp>
      <p:sp>
        <p:nvSpPr>
          <p:cNvPr id="54276" name="Segnaposto data 3">
            <a:extLst>
              <a:ext uri="{FF2B5EF4-FFF2-40B4-BE49-F238E27FC236}">
                <a16:creationId xmlns:a16="http://schemas.microsoft.com/office/drawing/2014/main" id="{1E97A2D2-C891-6332-CB17-EEFF2265730B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DF54B8FD-C38A-5C44-99C3-0B2E1CD12C45}" type="datetime1">
              <a:rPr lang="it-IT" altLang="en-IT" sz="1400"/>
              <a:pPr eaLnBrk="1" hangingPunct="1"/>
              <a:t>10/09/26</a:t>
            </a:fld>
            <a:endParaRPr lang="it-IT" altLang="en-IT" sz="1400"/>
          </a:p>
        </p:txBody>
      </p:sp>
      <p:sp>
        <p:nvSpPr>
          <p:cNvPr id="54277" name="Segnaposto piè di pagina 4">
            <a:extLst>
              <a:ext uri="{FF2B5EF4-FFF2-40B4-BE49-F238E27FC236}">
                <a16:creationId xmlns:a16="http://schemas.microsoft.com/office/drawing/2014/main" id="{98BF55FF-8ED4-E2BD-3159-7C397EEF0F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en-IT" sz="1400"/>
              <a:t>Oleg Denisov</a:t>
            </a:r>
          </a:p>
        </p:txBody>
      </p:sp>
      <p:sp>
        <p:nvSpPr>
          <p:cNvPr id="54278" name="Segnaposto numero diapositiva 5">
            <a:extLst>
              <a:ext uri="{FF2B5EF4-FFF2-40B4-BE49-F238E27FC236}">
                <a16:creationId xmlns:a16="http://schemas.microsoft.com/office/drawing/2014/main" id="{13C19DDA-F2E8-9DFD-0420-144A555167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5DDA802A-C902-2846-8315-E0EB13BCBDB8}" type="slidenum">
              <a:rPr lang="it-IT" altLang="en-IT" sz="1400"/>
              <a:pPr eaLnBrk="1" hangingPunct="1"/>
              <a:t>35</a:t>
            </a:fld>
            <a:endParaRPr lang="it-IT" altLang="en-IT" sz="1400"/>
          </a:p>
        </p:txBody>
      </p:sp>
    </p:spTree>
    <p:extLst>
      <p:ext uri="{BB962C8B-B14F-4D97-AF65-F5344CB8AC3E}">
        <p14:creationId xmlns:p14="http://schemas.microsoft.com/office/powerpoint/2010/main" val="263536825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42619" y="70854"/>
            <a:ext cx="9298380" cy="762000"/>
          </a:xfrm>
        </p:spPr>
        <p:txBody>
          <a:bodyPr>
            <a:noAutofit/>
          </a:bodyPr>
          <a:lstStyle/>
          <a:p>
            <a:pPr algn="ctr"/>
            <a:r>
              <a:rPr lang="en-GB" sz="2400" b="1" dirty="0">
                <a:solidFill>
                  <a:srgbClr val="000090"/>
                </a:solidFill>
              </a:rPr>
              <a:t>AMBER  </a:t>
            </a:r>
            <a:br>
              <a:rPr lang="en-GB" sz="2400" b="1" dirty="0">
                <a:solidFill>
                  <a:srgbClr val="000090"/>
                </a:solidFill>
              </a:rPr>
            </a:br>
            <a:r>
              <a:rPr lang="en-GB" sz="2400" b="1" dirty="0">
                <a:solidFill>
                  <a:srgbClr val="000090"/>
                </a:solidFill>
              </a:rPr>
              <a:t>more than 15 years-long effort</a:t>
            </a:r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0D6A253-3FE1-9645-8D13-07697192231F}" type="datetime1">
              <a:rPr lang="it-IT" smtClean="0"/>
              <a:pPr>
                <a:defRPr/>
              </a:pPr>
              <a:t>10/09/26</a:t>
            </a:fld>
            <a:endParaRPr lang="it-IT" dirty="0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Oleg Denisov</a:t>
            </a:r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B922CDF-68A7-BB49-A4E6-D21B1AA92255}" type="slidenum">
              <a:rPr lang="it-IT" smtClean="0"/>
              <a:pPr>
                <a:defRPr/>
              </a:pPr>
              <a:t>36</a:t>
            </a:fld>
            <a:endParaRPr lang="it-IT" dirty="0"/>
          </a:p>
        </p:txBody>
      </p:sp>
      <p:pic>
        <p:nvPicPr>
          <p:cNvPr id="12" name="Immagin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37100" y="1407226"/>
            <a:ext cx="7454900" cy="4793028"/>
          </a:xfrm>
          <a:prstGeom prst="rect">
            <a:avLst/>
          </a:prstGeom>
        </p:spPr>
      </p:pic>
      <p:sp>
        <p:nvSpPr>
          <p:cNvPr id="14" name="CasellaDiTesto 13"/>
          <p:cNvSpPr txBox="1"/>
          <p:nvPr/>
        </p:nvSpPr>
        <p:spPr>
          <a:xfrm>
            <a:off x="5835888" y="2828835"/>
            <a:ext cx="603167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LoI submitted in January 2019</a:t>
            </a:r>
          </a:p>
          <a:p>
            <a:r>
              <a:rPr lang="it-IT" u="sng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http://arxiv.org/abs/1808.00848</a:t>
            </a:r>
            <a:endParaRPr lang="en-GB" u="sng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dirty="0">
                <a:solidFill>
                  <a:srgbClr val="99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Apparatus for Meson and Baryon Experimental Research</a:t>
            </a:r>
          </a:p>
          <a:p>
            <a:r>
              <a:rPr lang="en-GB" dirty="0">
                <a:solidFill>
                  <a:srgbClr val="99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           &gt; 270 authors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92C5FAB-4F26-674E-B29B-556A78FCD180}"/>
              </a:ext>
            </a:extLst>
          </p:cNvPr>
          <p:cNvSpPr txBox="1"/>
          <p:nvPr/>
        </p:nvSpPr>
        <p:spPr>
          <a:xfrm>
            <a:off x="135712" y="1407226"/>
            <a:ext cx="4691477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 have started to work on physics program</a:t>
            </a:r>
          </a:p>
          <a:p>
            <a:r>
              <a:rPr lang="en-GB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 possible COMPASS successor &gt; 15 years ago.</a:t>
            </a:r>
          </a:p>
          <a:p>
            <a:endParaRPr lang="en-GB" sz="16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 Number of Workshops has been organized,</a:t>
            </a:r>
          </a:p>
          <a:p>
            <a:r>
              <a:rPr lang="en-GB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 detail see  AMBER web page:</a:t>
            </a:r>
          </a:p>
          <a:p>
            <a:endParaRPr lang="en-GB" sz="16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https://</a:t>
            </a:r>
            <a:r>
              <a:rPr lang="en-GB" sz="16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amber.web.cern.ch</a:t>
            </a:r>
            <a:r>
              <a:rPr lang="en-GB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6CD02BB-9161-CA4C-B636-A649925BC0C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80" y="3535133"/>
            <a:ext cx="5510068" cy="2665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879231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743200" y="0"/>
            <a:ext cx="6324600" cy="685800"/>
          </a:xfrm>
        </p:spPr>
        <p:txBody>
          <a:bodyPr>
            <a:noAutofit/>
          </a:bodyPr>
          <a:lstStyle/>
          <a:p>
            <a:pPr algn="ctr"/>
            <a:r>
              <a:rPr lang="en-GB" sz="2400" b="1" dirty="0">
                <a:solidFill>
                  <a:srgbClr val="000090"/>
                </a:solidFill>
              </a:rPr>
              <a:t>AMBER PHASE-1 (proposal submitted in Sep. 2019, approved in Dec. 2020)</a:t>
            </a:r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0D6A253-3FE1-9645-8D13-07697192231F}" type="datetime1">
              <a:rPr lang="it-IT" smtClean="0"/>
              <a:pPr>
                <a:defRPr/>
              </a:pPr>
              <a:t>10/09/26</a:t>
            </a:fld>
            <a:endParaRPr lang="it-IT" dirty="0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Oleg Denisov</a:t>
            </a:r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B922CDF-68A7-BB49-A4E6-D21B1AA92255}" type="slidenum">
              <a:rPr lang="it-IT" smtClean="0"/>
              <a:pPr>
                <a:defRPr/>
              </a:pPr>
              <a:t>37</a:t>
            </a:fld>
            <a:endParaRPr lang="it-IT" dirty="0"/>
          </a:p>
        </p:txBody>
      </p:sp>
      <p:pic>
        <p:nvPicPr>
          <p:cNvPr id="9" name="Immagin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99164" y="759522"/>
            <a:ext cx="6439476" cy="5638800"/>
          </a:xfrm>
          <a:prstGeom prst="rect">
            <a:avLst/>
          </a:prstGeom>
        </p:spPr>
      </p:pic>
      <p:sp>
        <p:nvSpPr>
          <p:cNvPr id="6" name="Frame 5">
            <a:extLst>
              <a:ext uri="{FF2B5EF4-FFF2-40B4-BE49-F238E27FC236}">
                <a16:creationId xmlns:a16="http://schemas.microsoft.com/office/drawing/2014/main" id="{EF07D462-C7B8-7344-A563-29AD61613D4F}"/>
              </a:ext>
            </a:extLst>
          </p:cNvPr>
          <p:cNvSpPr/>
          <p:nvPr/>
        </p:nvSpPr>
        <p:spPr>
          <a:xfrm>
            <a:off x="2485895" y="1365337"/>
            <a:ext cx="6439476" cy="526093"/>
          </a:xfrm>
          <a:prstGeom prst="frame">
            <a:avLst>
              <a:gd name="adj1" fmla="val 2976"/>
            </a:avLst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8" name="Frame 7">
            <a:extLst>
              <a:ext uri="{FF2B5EF4-FFF2-40B4-BE49-F238E27FC236}">
                <a16:creationId xmlns:a16="http://schemas.microsoft.com/office/drawing/2014/main" id="{FBDCCC4F-11DA-6A41-96A7-19CBB43AEF49}"/>
              </a:ext>
            </a:extLst>
          </p:cNvPr>
          <p:cNvSpPr/>
          <p:nvPr/>
        </p:nvSpPr>
        <p:spPr>
          <a:xfrm>
            <a:off x="2485895" y="2312204"/>
            <a:ext cx="6439476" cy="365125"/>
          </a:xfrm>
          <a:prstGeom prst="frame">
            <a:avLst>
              <a:gd name="adj1" fmla="val 2976"/>
            </a:avLst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0" name="Frame 9">
            <a:extLst>
              <a:ext uri="{FF2B5EF4-FFF2-40B4-BE49-F238E27FC236}">
                <a16:creationId xmlns:a16="http://schemas.microsoft.com/office/drawing/2014/main" id="{BD023068-D460-304D-A546-1BE0A41B32AC}"/>
              </a:ext>
            </a:extLst>
          </p:cNvPr>
          <p:cNvSpPr/>
          <p:nvPr/>
        </p:nvSpPr>
        <p:spPr>
          <a:xfrm>
            <a:off x="2485895" y="3098103"/>
            <a:ext cx="6439476" cy="365125"/>
          </a:xfrm>
          <a:prstGeom prst="frame">
            <a:avLst>
              <a:gd name="adj1" fmla="val 2976"/>
            </a:avLst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1" name="Frame 10">
            <a:extLst>
              <a:ext uri="{FF2B5EF4-FFF2-40B4-BE49-F238E27FC236}">
                <a16:creationId xmlns:a16="http://schemas.microsoft.com/office/drawing/2014/main" id="{BA75E171-04AF-F04C-8F57-53A05D60F9BA}"/>
              </a:ext>
            </a:extLst>
          </p:cNvPr>
          <p:cNvSpPr/>
          <p:nvPr/>
        </p:nvSpPr>
        <p:spPr>
          <a:xfrm>
            <a:off x="9084836" y="1007249"/>
            <a:ext cx="3060273" cy="2455980"/>
          </a:xfrm>
          <a:prstGeom prst="frame">
            <a:avLst>
              <a:gd name="adj1" fmla="val 930"/>
            </a:avLst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5CB5799-3A38-8449-B0B4-178D6DA36353}"/>
              </a:ext>
            </a:extLst>
          </p:cNvPr>
          <p:cNvSpPr txBox="1"/>
          <p:nvPr/>
        </p:nvSpPr>
        <p:spPr>
          <a:xfrm>
            <a:off x="9139530" y="1159111"/>
            <a:ext cx="2813206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000" dirty="0">
                <a:solidFill>
                  <a:srgbClr val="002060"/>
                </a:solidFill>
              </a:rPr>
              <a:t>PHASE-1</a:t>
            </a:r>
          </a:p>
          <a:p>
            <a:pPr algn="ctr"/>
            <a:r>
              <a:rPr lang="en-GB" sz="2000" dirty="0">
                <a:solidFill>
                  <a:srgbClr val="002060"/>
                </a:solidFill>
              </a:rPr>
              <a:t>Conventional </a:t>
            </a:r>
            <a:r>
              <a:rPr lang="en-GB" sz="2000" dirty="0">
                <a:solidFill>
                  <a:srgbClr val="00B050"/>
                </a:solidFill>
              </a:rPr>
              <a:t>hadron</a:t>
            </a:r>
            <a:r>
              <a:rPr lang="en-GB" sz="2000" dirty="0">
                <a:solidFill>
                  <a:srgbClr val="002060"/>
                </a:solidFill>
              </a:rPr>
              <a:t> and</a:t>
            </a:r>
          </a:p>
          <a:p>
            <a:pPr algn="ctr"/>
            <a:r>
              <a:rPr lang="en-GB" sz="2000" dirty="0">
                <a:solidFill>
                  <a:srgbClr val="00B0F0"/>
                </a:solidFill>
              </a:rPr>
              <a:t>muon</a:t>
            </a:r>
            <a:r>
              <a:rPr lang="en-GB" sz="2000" dirty="0">
                <a:solidFill>
                  <a:srgbClr val="002060"/>
                </a:solidFill>
              </a:rPr>
              <a:t> beams</a:t>
            </a:r>
          </a:p>
          <a:p>
            <a:pPr algn="ctr"/>
            <a:r>
              <a:rPr lang="en-GB" sz="2000" dirty="0">
                <a:solidFill>
                  <a:srgbClr val="002060"/>
                </a:solidFill>
              </a:rPr>
              <a:t>2022 </a:t>
            </a:r>
            <a:r>
              <a:rPr lang="en-GB" sz="2000" dirty="0">
                <a:solidFill>
                  <a:srgbClr val="002060"/>
                </a:solidFill>
                <a:sym typeface="Wingdings" pitchFamily="2" charset="2"/>
              </a:rPr>
              <a:t> 2025</a:t>
            </a:r>
            <a:endParaRPr lang="en-GB" sz="2000" dirty="0">
              <a:solidFill>
                <a:srgbClr val="00206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46FA043-FD56-5C44-8B96-C3CCC133A29E}"/>
              </a:ext>
            </a:extLst>
          </p:cNvPr>
          <p:cNvSpPr txBox="1"/>
          <p:nvPr/>
        </p:nvSpPr>
        <p:spPr>
          <a:xfrm>
            <a:off x="9076318" y="3567177"/>
            <a:ext cx="3077309" cy="2554545"/>
          </a:xfrm>
          <a:prstGeom prst="rect">
            <a:avLst/>
          </a:prstGeom>
          <a:noFill/>
          <a:ln w="34925"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en-GB" sz="2000" dirty="0">
              <a:solidFill>
                <a:srgbClr val="002060"/>
              </a:solidFill>
            </a:endParaRPr>
          </a:p>
          <a:p>
            <a:pPr algn="ctr"/>
            <a:r>
              <a:rPr lang="en-GB" sz="2000" dirty="0">
                <a:solidFill>
                  <a:srgbClr val="002060"/>
                </a:solidFill>
              </a:rPr>
              <a:t>PHASE-2</a:t>
            </a:r>
          </a:p>
          <a:p>
            <a:pPr algn="ctr"/>
            <a:endParaRPr lang="en-GB" sz="2000" dirty="0">
              <a:solidFill>
                <a:srgbClr val="002060"/>
              </a:solidFill>
            </a:endParaRPr>
          </a:p>
          <a:p>
            <a:pPr algn="ctr"/>
            <a:r>
              <a:rPr lang="en-GB" sz="2000" dirty="0">
                <a:solidFill>
                  <a:srgbClr val="002060"/>
                </a:solidFill>
              </a:rPr>
              <a:t>Improved conventional  </a:t>
            </a:r>
          </a:p>
          <a:p>
            <a:pPr algn="ctr"/>
            <a:r>
              <a:rPr lang="en-GB" sz="2000" dirty="0">
                <a:solidFill>
                  <a:srgbClr val="00B050"/>
                </a:solidFill>
              </a:rPr>
              <a:t>Hadron</a:t>
            </a:r>
            <a:r>
              <a:rPr lang="en-GB" sz="2000" dirty="0">
                <a:solidFill>
                  <a:srgbClr val="C00000"/>
                </a:solidFill>
              </a:rPr>
              <a:t>/Hadron </a:t>
            </a:r>
            <a:endParaRPr lang="en-GB" sz="2000" dirty="0">
              <a:solidFill>
                <a:srgbClr val="002060"/>
              </a:solidFill>
            </a:endParaRPr>
          </a:p>
          <a:p>
            <a:pPr algn="ctr"/>
            <a:r>
              <a:rPr lang="en-GB" sz="2000" dirty="0">
                <a:solidFill>
                  <a:srgbClr val="002060"/>
                </a:solidFill>
              </a:rPr>
              <a:t>and </a:t>
            </a:r>
            <a:r>
              <a:rPr lang="en-GB" sz="2000" dirty="0">
                <a:solidFill>
                  <a:srgbClr val="00B0F0"/>
                </a:solidFill>
              </a:rPr>
              <a:t>muon</a:t>
            </a:r>
            <a:r>
              <a:rPr lang="en-GB" sz="2000" dirty="0">
                <a:solidFill>
                  <a:srgbClr val="002060"/>
                </a:solidFill>
              </a:rPr>
              <a:t> beam</a:t>
            </a:r>
            <a:endParaRPr lang="en-GB" sz="2000" dirty="0">
              <a:solidFill>
                <a:srgbClr val="C00000"/>
              </a:solidFill>
            </a:endParaRPr>
          </a:p>
          <a:p>
            <a:pPr algn="ctr"/>
            <a:endParaRPr lang="en-GB" sz="2000" dirty="0">
              <a:solidFill>
                <a:srgbClr val="002060"/>
              </a:solidFill>
            </a:endParaRPr>
          </a:p>
          <a:p>
            <a:pPr algn="ctr"/>
            <a:r>
              <a:rPr lang="en-GB" sz="2000" dirty="0">
                <a:solidFill>
                  <a:srgbClr val="002060"/>
                </a:solidFill>
              </a:rPr>
              <a:t>2029 </a:t>
            </a:r>
            <a:r>
              <a:rPr lang="en-GB" sz="2000" dirty="0">
                <a:solidFill>
                  <a:srgbClr val="002060"/>
                </a:solidFill>
                <a:sym typeface="Wingdings" pitchFamily="2" charset="2"/>
              </a:rPr>
              <a:t>and beyond</a:t>
            </a:r>
            <a:endParaRPr lang="en-GB" sz="2000" dirty="0">
              <a:solidFill>
                <a:srgbClr val="002060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DDB6D52-FA7F-96A3-424F-85A30DA0A81A}"/>
              </a:ext>
            </a:extLst>
          </p:cNvPr>
          <p:cNvSpPr txBox="1"/>
          <p:nvPr/>
        </p:nvSpPr>
        <p:spPr>
          <a:xfrm>
            <a:off x="9139531" y="2409219"/>
            <a:ext cx="2813206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2000" dirty="0">
                <a:solidFill>
                  <a:srgbClr val="002060"/>
                </a:solidFill>
              </a:rPr>
              <a:t>Improved conventional  </a:t>
            </a:r>
          </a:p>
          <a:p>
            <a:pPr algn="ctr"/>
            <a:r>
              <a:rPr lang="en-GB" sz="2000" dirty="0">
                <a:solidFill>
                  <a:srgbClr val="00B050"/>
                </a:solidFill>
              </a:rPr>
              <a:t>Hadron</a:t>
            </a:r>
            <a:r>
              <a:rPr lang="en-GB" sz="2000" dirty="0">
                <a:solidFill>
                  <a:srgbClr val="C00000"/>
                </a:solidFill>
              </a:rPr>
              <a:t>/Hadron </a:t>
            </a:r>
            <a:r>
              <a:rPr lang="en-GB" sz="2000" dirty="0">
                <a:solidFill>
                  <a:srgbClr val="002060"/>
                </a:solidFill>
              </a:rPr>
              <a:t>beam</a:t>
            </a:r>
          </a:p>
          <a:p>
            <a:pPr algn="ctr"/>
            <a:r>
              <a:rPr lang="en-GB" sz="2000" dirty="0">
                <a:solidFill>
                  <a:srgbClr val="002060"/>
                </a:solidFill>
              </a:rPr>
              <a:t>2027</a:t>
            </a:r>
            <a:r>
              <a:rPr lang="en-GB" sz="2000" dirty="0">
                <a:solidFill>
                  <a:srgbClr val="002060"/>
                </a:solidFill>
                <a:sym typeface="Wingdings" pitchFamily="2" charset="2"/>
              </a:rPr>
              <a:t></a:t>
            </a:r>
            <a:r>
              <a:rPr lang="en-GB" sz="2000" dirty="0">
                <a:solidFill>
                  <a:srgbClr val="002060"/>
                </a:solidFill>
              </a:rPr>
              <a:t>2030</a:t>
            </a:r>
            <a:endParaRPr lang="en-GB" sz="2000" dirty="0">
              <a:solidFill>
                <a:srgbClr val="C00000"/>
              </a:solidFill>
            </a:endParaRPr>
          </a:p>
        </p:txBody>
      </p:sp>
      <p:sp>
        <p:nvSpPr>
          <p:cNvPr id="13" name="CasellaDiTesto 13">
            <a:extLst>
              <a:ext uri="{FF2B5EF4-FFF2-40B4-BE49-F238E27FC236}">
                <a16:creationId xmlns:a16="http://schemas.microsoft.com/office/drawing/2014/main" id="{046B8155-B663-B394-D0B6-A033CF427C8D}"/>
              </a:ext>
            </a:extLst>
          </p:cNvPr>
          <p:cNvSpPr txBox="1"/>
          <p:nvPr/>
        </p:nvSpPr>
        <p:spPr>
          <a:xfrm>
            <a:off x="239263" y="2132220"/>
            <a:ext cx="1860955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LoI submitted in January 2019</a:t>
            </a:r>
          </a:p>
          <a:p>
            <a:r>
              <a:rPr lang="it-IT" u="sng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http://arxiv.org/abs/1808.00848</a:t>
            </a:r>
            <a:endParaRPr lang="en-GB" u="sng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dirty="0">
                <a:solidFill>
                  <a:srgbClr val="99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Apparatus for Meson and Baryon Experimental Research</a:t>
            </a:r>
          </a:p>
        </p:txBody>
      </p:sp>
    </p:spTree>
    <p:extLst>
      <p:ext uri="{BB962C8B-B14F-4D97-AF65-F5344CB8AC3E}">
        <p14:creationId xmlns:p14="http://schemas.microsoft.com/office/powerpoint/2010/main" val="7529523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36766" y="38966"/>
            <a:ext cx="7846146" cy="838200"/>
          </a:xfrm>
        </p:spPr>
        <p:txBody>
          <a:bodyPr rtlCol="0">
            <a:noAutofit/>
          </a:bodyPr>
          <a:lstStyle/>
          <a:p>
            <a:pPr algn="ctr">
              <a:defRPr/>
            </a:pPr>
            <a:r>
              <a:rPr lang="en-GB" sz="2000" b="1" dirty="0">
                <a:solidFill>
                  <a:srgbClr val="000090"/>
                </a:solidFill>
              </a:rPr>
              <a:t>EHM phenomenon</a:t>
            </a:r>
            <a:br>
              <a:rPr lang="en-GB" sz="2000" b="1" dirty="0">
                <a:solidFill>
                  <a:srgbClr val="000090"/>
                </a:solidFill>
              </a:rPr>
            </a:br>
            <a:r>
              <a:rPr lang="en-GB" sz="2000" b="1" dirty="0">
                <a:solidFill>
                  <a:srgbClr val="000090"/>
                </a:solidFill>
              </a:rPr>
              <a:t> Is it enough to study the proton to understand SM? </a:t>
            </a:r>
            <a:endParaRPr lang="en-GB" sz="2000" b="1" dirty="0">
              <a:solidFill>
                <a:srgbClr val="C00000"/>
              </a:solidFill>
            </a:endParaRPr>
          </a:p>
        </p:txBody>
      </p:sp>
      <p:sp>
        <p:nvSpPr>
          <p:cNvPr id="29699" name="Segnaposto data 2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8E6BE2D9-49E8-C741-A4E4-1B1A75B62C03}" type="datetime1">
              <a:rPr lang="it-IT"/>
              <a:pPr>
                <a:defRPr/>
              </a:pPr>
              <a:t>10/09/26</a:t>
            </a:fld>
            <a:endParaRPr lang="it-IT" dirty="0"/>
          </a:p>
        </p:txBody>
      </p:sp>
      <p:sp>
        <p:nvSpPr>
          <p:cNvPr id="29700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it-IT"/>
              <a:t>Oleg Denisov</a:t>
            </a:r>
          </a:p>
        </p:txBody>
      </p:sp>
      <p:sp>
        <p:nvSpPr>
          <p:cNvPr id="29701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D4110DC-04A4-C740-9132-192262D7CC5E}" type="slidenum">
              <a:rPr lang="it-IT"/>
              <a:pPr>
                <a:defRPr/>
              </a:pPr>
              <a:t>38</a:t>
            </a:fld>
            <a:endParaRPr lang="it-IT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44457CE-06BF-804B-88AB-8145A70B5ED3}"/>
              </a:ext>
            </a:extLst>
          </p:cNvPr>
          <p:cNvSpPr/>
          <p:nvPr/>
        </p:nvSpPr>
        <p:spPr>
          <a:xfrm>
            <a:off x="7203567" y="4904756"/>
            <a:ext cx="480822" cy="6196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35DF902-A5B9-3348-A095-47DFB788E2D9}"/>
              </a:ext>
            </a:extLst>
          </p:cNvPr>
          <p:cNvSpPr/>
          <p:nvPr/>
        </p:nvSpPr>
        <p:spPr>
          <a:xfrm>
            <a:off x="7622074" y="4652316"/>
            <a:ext cx="480822" cy="5705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16" name="Picture 15" descr="Chart&#10;&#10;Description automatically generated">
            <a:extLst>
              <a:ext uri="{FF2B5EF4-FFF2-40B4-BE49-F238E27FC236}">
                <a16:creationId xmlns:a16="http://schemas.microsoft.com/office/drawing/2014/main" id="{2E74B5A1-27E1-A145-9262-48C4A78EE6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7584" y="877166"/>
            <a:ext cx="6224416" cy="520541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8540147-F52A-D646-B949-D7072C8F1D8C}"/>
              </a:ext>
            </a:extLst>
          </p:cNvPr>
          <p:cNvSpPr txBox="1"/>
          <p:nvPr/>
        </p:nvSpPr>
        <p:spPr>
          <a:xfrm>
            <a:off x="97031" y="5272948"/>
            <a:ext cx="745588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u="sng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Thus it is equally important to study the internal structure and dynamics</a:t>
            </a:r>
          </a:p>
          <a:p>
            <a:pPr algn="ctr"/>
            <a:r>
              <a:rPr lang="en-GB" u="sng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 </a:t>
            </a:r>
            <a:r>
              <a:rPr lang="en-GB" u="sng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pions</a:t>
            </a:r>
            <a:r>
              <a:rPr lang="en-GB" u="sng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kaons and protons 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43DEF88-04AD-9041-9F86-EC8882F0A816}"/>
              </a:ext>
            </a:extLst>
          </p:cNvPr>
          <p:cNvSpPr txBox="1"/>
          <p:nvPr/>
        </p:nvSpPr>
        <p:spPr>
          <a:xfrm>
            <a:off x="474050" y="1604223"/>
            <a:ext cx="6117839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answer is obviously NOT (SM paradigm):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proton is described by QCD … 3 valence quarks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pion is also described by QCD … 1 valence quark </a:t>
            </a:r>
          </a:p>
          <a:p>
            <a:pPr lvl="1"/>
            <a:r>
              <a:rPr lang="en-GB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and 1 valence antiquark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1600" u="sng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expect </a:t>
            </a:r>
            <a:r>
              <a:rPr lang="en-GB" sz="1600" u="sng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r>
              <a:rPr lang="en-GB" sz="1600" u="sng" baseline="-250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en-GB" sz="1600" u="sng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≈ 1.5 × m</a:t>
            </a:r>
            <a:r>
              <a:rPr lang="el-GR" sz="1600" u="sng" baseline="-25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π</a:t>
            </a:r>
            <a:r>
              <a:rPr lang="en-GB" sz="1600" u="sng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… but, instead </a:t>
            </a:r>
            <a:r>
              <a:rPr lang="en-GB" sz="1600" u="sng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r>
              <a:rPr lang="en-GB" sz="1600" u="sng" baseline="-250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en-GB" sz="1600" u="sng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≈ 7 × m</a:t>
            </a:r>
            <a:r>
              <a:rPr lang="el-GR" sz="1600" u="sng" baseline="-25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π</a:t>
            </a:r>
            <a:endParaRPr lang="en-GB" sz="1600" u="sng" baseline="-250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sz="16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Proton and pion/kaon difference: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1600" u="sng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the chiral limit the mass of  the proton remains </a:t>
            </a:r>
          </a:p>
          <a:p>
            <a:pPr lvl="1"/>
            <a:r>
              <a:rPr lang="en-GB" sz="1600" u="sng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basically the same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1600" u="sng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Chiral limit mass of pion and kaon is “0” by definition </a:t>
            </a:r>
          </a:p>
          <a:p>
            <a:pPr lvl="1"/>
            <a:r>
              <a:rPr lang="en-GB" sz="1600" u="sng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GB" sz="1600" u="sng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Nambu</a:t>
            </a:r>
            <a:r>
              <a:rPr lang="en-GB" sz="1600" u="sng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-Goldstone bosons)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Different gluon content expected for pion and kaon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Contribution from interplay with Higgs mechanism is different</a:t>
            </a:r>
          </a:p>
        </p:txBody>
      </p:sp>
    </p:spTree>
    <p:extLst>
      <p:ext uri="{BB962C8B-B14F-4D97-AF65-F5344CB8AC3E}">
        <p14:creationId xmlns:p14="http://schemas.microsoft.com/office/powerpoint/2010/main" val="352173862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Folien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c="http://schemas.openxmlformats.org/markup-compatibility/2006" xmlns:mv="urn:schemas-microsoft-com:mac:vml" xmlns:ma14="http://schemas.microsoft.com/office/mac/drawingml/2011/main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39</a:t>
            </a:fld>
            <a:endParaRPr/>
          </a:p>
        </p:txBody>
      </p:sp>
      <p:sp>
        <p:nvSpPr>
          <p:cNvPr id="7" name="Titolo 1"/>
          <p:cNvSpPr txBox="1">
            <a:spLocks/>
          </p:cNvSpPr>
          <p:nvPr/>
        </p:nvSpPr>
        <p:spPr>
          <a:xfrm>
            <a:off x="2971800" y="0"/>
            <a:ext cx="6629400" cy="838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algn="ctr" defTabSz="457200">
              <a:spcBef>
                <a:spcPct val="0"/>
              </a:spcBef>
              <a:defRPr/>
            </a:pPr>
            <a:r>
              <a:rPr lang="en-GB" sz="2400" b="1" dirty="0">
                <a:solidFill>
                  <a:srgbClr val="000090"/>
                </a:solidFill>
                <a:latin typeface="+mj-lt"/>
                <a:ea typeface="+mj-ea"/>
                <a:cs typeface="+mj-cs"/>
              </a:rPr>
              <a:t>Proton Radius Measurement at AMBER</a:t>
            </a:r>
          </a:p>
          <a:p>
            <a:pPr algn="ctr" defTabSz="457200">
              <a:spcBef>
                <a:spcPct val="0"/>
              </a:spcBef>
              <a:defRPr/>
            </a:pPr>
            <a:r>
              <a:rPr lang="en-GB" sz="2400" b="1" dirty="0">
                <a:solidFill>
                  <a:srgbClr val="000090"/>
                </a:solidFill>
                <a:latin typeface="+mj-lt"/>
                <a:ea typeface="+mj-ea"/>
                <a:cs typeface="+mj-cs"/>
              </a:rPr>
              <a:t>(hadron structure </a:t>
            </a:r>
            <a:r>
              <a:rPr lang="en-GB" sz="2400" b="1" dirty="0">
                <a:solidFill>
                  <a:srgbClr val="000090"/>
                </a:solidFill>
                <a:latin typeface="+mj-lt"/>
                <a:ea typeface="+mj-ea"/>
                <a:cs typeface="+mj-cs"/>
                <a:sym typeface="Wingdings" pitchFamily="2" charset="2"/>
              </a:rPr>
              <a:t> </a:t>
            </a:r>
            <a:r>
              <a:rPr lang="en-GB" sz="2400" b="1" dirty="0">
                <a:solidFill>
                  <a:srgbClr val="000090"/>
                </a:solidFill>
                <a:latin typeface="+mj-lt"/>
                <a:ea typeface="+mj-ea"/>
                <a:cs typeface="+mj-cs"/>
              </a:rPr>
              <a:t>confinement </a:t>
            </a:r>
            <a:r>
              <a:rPr lang="en-GB" sz="2400" b="1" dirty="0">
                <a:solidFill>
                  <a:srgbClr val="000090"/>
                </a:solidFill>
                <a:latin typeface="+mj-lt"/>
                <a:ea typeface="+mj-ea"/>
                <a:cs typeface="+mj-cs"/>
                <a:sym typeface="Wingdings" pitchFamily="2" charset="2"/>
              </a:rPr>
              <a:t> EHM</a:t>
            </a:r>
            <a:r>
              <a:rPr lang="en-GB" sz="2400" b="1" dirty="0">
                <a:solidFill>
                  <a:srgbClr val="000090"/>
                </a:solidFill>
                <a:latin typeface="+mj-lt"/>
                <a:ea typeface="+mj-ea"/>
                <a:cs typeface="+mj-cs"/>
              </a:rPr>
              <a:t>) 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CE00137-6420-DB40-9784-022642CC31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7948" y="838200"/>
            <a:ext cx="5265691" cy="250213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CC96BE8-9BAD-D74D-B5E9-143F6E435C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00698" y="838200"/>
            <a:ext cx="4572781" cy="235443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DC3FEC9-E71A-1B45-BAA5-48C29B57FB7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12865" y="3517664"/>
            <a:ext cx="3533508" cy="2268425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5380F789-17E6-334D-BB79-6A6BF5E18531}"/>
              </a:ext>
            </a:extLst>
          </p:cNvPr>
          <p:cNvSpPr txBox="1"/>
          <p:nvPr/>
        </p:nvSpPr>
        <p:spPr>
          <a:xfrm>
            <a:off x="464533" y="5869323"/>
            <a:ext cx="543017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statistical precision of the proposed measurement, down to Q</a:t>
            </a:r>
            <a:r>
              <a:rPr lang="en-GB" sz="1600" baseline="30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GB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= 0,001 GeV</a:t>
            </a:r>
            <a:r>
              <a:rPr lang="en-GB" sz="1600" baseline="30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GB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/c</a:t>
            </a:r>
            <a:r>
              <a:rPr lang="en-GB" sz="1600" baseline="30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GB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Cross section is normalised to the G</a:t>
            </a:r>
            <a:r>
              <a:rPr lang="en-GB" sz="1600" baseline="-25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 </a:t>
            </a:r>
            <a:r>
              <a:rPr lang="en-GB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dipole form factor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E1534BD4-7D35-6343-8AB4-2C704094DC7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27717" y="3688457"/>
            <a:ext cx="4918849" cy="2879798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F563B057-F190-404C-A53B-928F0DE86CA5}"/>
              </a:ext>
            </a:extLst>
          </p:cNvPr>
          <p:cNvSpPr txBox="1"/>
          <p:nvPr/>
        </p:nvSpPr>
        <p:spPr>
          <a:xfrm>
            <a:off x="9778596" y="2743932"/>
            <a:ext cx="647934" cy="276999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GB" sz="1200" dirty="0">
                <a:solidFill>
                  <a:schemeClr val="accent2">
                    <a:lumMod val="75000"/>
                  </a:schemeClr>
                </a:solidFill>
              </a:rPr>
              <a:t>AMBER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10C2E34-B863-2047-90EA-DE08029EA6D3}"/>
              </a:ext>
            </a:extLst>
          </p:cNvPr>
          <p:cNvSpPr/>
          <p:nvPr/>
        </p:nvSpPr>
        <p:spPr>
          <a:xfrm>
            <a:off x="1798820" y="5021705"/>
            <a:ext cx="659567" cy="20986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Segnaposto piè di pagina 3">
            <a:extLst>
              <a:ext uri="{FF2B5EF4-FFF2-40B4-BE49-F238E27FC236}">
                <a16:creationId xmlns:a16="http://schemas.microsoft.com/office/drawing/2014/main" id="{2764BE95-4004-13FD-F97B-4683B6FDDF9B}"/>
              </a:ext>
            </a:extLst>
          </p:cNvPr>
          <p:cNvSpPr txBox="1">
            <a:spLocks/>
          </p:cNvSpPr>
          <p:nvPr/>
        </p:nvSpPr>
        <p:spPr>
          <a:xfrm>
            <a:off x="4724400" y="6492876"/>
            <a:ext cx="2895600" cy="365125"/>
          </a:xfrm>
          <a:prstGeom prst="rect">
            <a:avLst/>
          </a:prstGeom>
        </p:spPr>
        <p:txBody>
          <a:bodyPr/>
          <a:lstStyle>
            <a:defPPr>
              <a:defRPr lang="it-I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it-IT" sz="1200" dirty="0"/>
              <a:t>Oleg Denisov</a:t>
            </a:r>
          </a:p>
        </p:txBody>
      </p:sp>
    </p:spTree>
    <p:extLst>
      <p:ext uri="{BB962C8B-B14F-4D97-AF65-F5344CB8AC3E}">
        <p14:creationId xmlns:p14="http://schemas.microsoft.com/office/powerpoint/2010/main" val="3900652858"/>
      </p:ext>
    </p:extLst>
  </p:cSld>
  <p:clrMapOvr>
    <a:masterClrMapping/>
  </p:clrMapOvr>
  <p:transition spd="med"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Folien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c="http://schemas.openxmlformats.org/markup-compatibility/2006" xmlns:mv="urn:schemas-microsoft-com:mac:vml" xmlns:ma14="http://schemas.microsoft.com/office/mac/drawingml/2011/main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pPr/>
              <a:t>40</a:t>
            </a:fld>
            <a:endParaRPr/>
          </a:p>
        </p:txBody>
      </p:sp>
      <p:sp>
        <p:nvSpPr>
          <p:cNvPr id="7" name="Titolo 1"/>
          <p:cNvSpPr txBox="1">
            <a:spLocks/>
          </p:cNvSpPr>
          <p:nvPr/>
        </p:nvSpPr>
        <p:spPr>
          <a:xfrm>
            <a:off x="2971800" y="0"/>
            <a:ext cx="6629400" cy="838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algn="ctr" defTabSz="457200">
              <a:spcBef>
                <a:spcPct val="0"/>
              </a:spcBef>
              <a:defRPr/>
            </a:pPr>
            <a:r>
              <a:rPr lang="en-GB" sz="2400" b="1" dirty="0">
                <a:solidFill>
                  <a:srgbClr val="000090"/>
                </a:solidFill>
                <a:latin typeface="+mj-lt"/>
                <a:ea typeface="+mj-ea"/>
                <a:cs typeface="+mj-cs"/>
              </a:rPr>
              <a:t>Proton Radius Measurement at AMBER</a:t>
            </a:r>
          </a:p>
          <a:p>
            <a:pPr algn="ctr" defTabSz="457200">
              <a:spcBef>
                <a:spcPct val="0"/>
              </a:spcBef>
              <a:defRPr/>
            </a:pPr>
            <a:r>
              <a:rPr lang="en-GB" sz="2400" b="1" dirty="0">
                <a:solidFill>
                  <a:srgbClr val="000090"/>
                </a:solidFill>
                <a:latin typeface="+mj-lt"/>
                <a:ea typeface="+mj-ea"/>
                <a:cs typeface="+mj-cs"/>
              </a:rPr>
              <a:t>(confinement)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E9F6853-00FF-9745-9330-5A7D1E932D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700" y="1003300"/>
            <a:ext cx="3200400" cy="304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00D42F0-1B91-7B4D-AC8E-BC3CC4A0F6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70700" y="3885316"/>
            <a:ext cx="4749800" cy="243802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409E0540-02FD-B348-9671-33F513685CD8}"/>
                  </a:ext>
                </a:extLst>
              </p:cNvPr>
              <p:cNvSpPr/>
              <p:nvPr/>
            </p:nvSpPr>
            <p:spPr>
              <a:xfrm>
                <a:off x="3340100" y="1215296"/>
                <a:ext cx="8712200" cy="230832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285750" indent="-285750">
                  <a:buSzPct val="100000"/>
                  <a:buFont typeface="Courier New" panose="02070309020205020404" pitchFamily="49" charset="0"/>
                  <a:buChar char="o"/>
                  <a:defRPr/>
                </a:pPr>
                <a:r>
                  <a:rPr lang="en-GB" sz="1600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A number of experiments is on the way in different laboratories</a:t>
                </a:r>
              </a:p>
              <a:p>
                <a:pPr marL="285750" indent="-285750">
                  <a:buSzPct val="100000"/>
                  <a:buFont typeface="Courier New" panose="02070309020205020404" pitchFamily="49" charset="0"/>
                  <a:buChar char="o"/>
                  <a:defRPr/>
                </a:pPr>
                <a:r>
                  <a:rPr lang="en-GB" sz="1600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There is a synergy between PRES at MAMI (</a:t>
                </a:r>
                <a:r>
                  <a:rPr lang="en-GB" sz="1600" dirty="0" err="1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E</a:t>
                </a:r>
                <a:r>
                  <a:rPr lang="en-GB" sz="1600" baseline="-25000" dirty="0" err="1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e</a:t>
                </a:r>
                <a:r>
                  <a:rPr lang="en-GB" sz="1600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= 720 </a:t>
                </a:r>
                <a:r>
                  <a:rPr lang="en-GB" sz="1600" i="1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MeV</a:t>
                </a:r>
                <a:r>
                  <a:rPr lang="en-GB" sz="1600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) and AMBER (E</a:t>
                </a:r>
                <a14:m>
                  <m:oMath xmlns:m="http://schemas.openxmlformats.org/officeDocument/2006/math">
                    <m:r>
                      <a:rPr lang="en-GB" sz="1600" b="0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𝜇</m:t>
                    </m:r>
                    <m:r>
                      <a:rPr lang="en-US" sz="1600" b="0" i="0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=100 </m:t>
                    </m:r>
                    <m:r>
                      <a:rPr lang="en-US" sz="1600" b="0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𝐺𝑒𝑉</m:t>
                    </m:r>
                    <m:r>
                      <a:rPr lang="en-US" sz="1600" b="0" i="0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GB" sz="1600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:</a:t>
                </a:r>
              </a:p>
              <a:p>
                <a:pPr marL="742950" lvl="1" indent="-285750">
                  <a:buSzPct val="100000"/>
                  <a:buFont typeface="Courier New" panose="02070309020205020404" pitchFamily="49" charset="0"/>
                  <a:buChar char="o"/>
                  <a:defRPr/>
                </a:pPr>
                <a:r>
                  <a:rPr lang="en-GB" sz="1600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The same type of active target (hydrogen filled TPC) will be used for both experiment   </a:t>
                </a:r>
              </a:p>
              <a:p>
                <a:pPr marL="742950" lvl="1" indent="-285750">
                  <a:buSzPct val="100000"/>
                  <a:buFont typeface="Courier New" panose="02070309020205020404" pitchFamily="49" charset="0"/>
                  <a:buChar char="o"/>
                  <a:defRPr/>
                </a:pPr>
                <a:r>
                  <a:rPr lang="en-GB" sz="1600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The same Q</a:t>
                </a:r>
                <a:r>
                  <a:rPr lang="en-GB" sz="1600" baseline="30000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2 </a:t>
                </a:r>
                <a:r>
                  <a:rPr lang="en-GB" sz="1600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range will be covered (10</a:t>
                </a:r>
                <a:r>
                  <a:rPr lang="en-GB" sz="1600" baseline="30000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-3 </a:t>
                </a:r>
                <a:r>
                  <a:rPr lang="en-GB" sz="1600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-</a:t>
                </a:r>
                <a:r>
                  <a:rPr lang="en-GB" sz="1600" baseline="30000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 </a:t>
                </a:r>
                <a:r>
                  <a:rPr lang="en-GB" sz="1600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4x10</a:t>
                </a:r>
                <a:r>
                  <a:rPr lang="en-GB" sz="1600" baseline="30000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-2</a:t>
                </a:r>
                <a:r>
                  <a:rPr lang="en-GB" sz="1600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GB" sz="1600" i="1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GeV</a:t>
                </a:r>
                <a:r>
                  <a:rPr lang="en-GB" sz="1600" i="1" baseline="30000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2</a:t>
                </a:r>
                <a:r>
                  <a:rPr lang="en-GB" sz="1600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)</a:t>
                </a:r>
              </a:p>
              <a:p>
                <a:pPr marL="742950" lvl="1" indent="-285750">
                  <a:buSzPct val="100000"/>
                  <a:buFont typeface="Courier New" panose="02070309020205020404" pitchFamily="49" charset="0"/>
                  <a:buChar char="o"/>
                  <a:defRPr/>
                </a:pPr>
                <a:r>
                  <a:rPr lang="en-GB" sz="1600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Mutual calibration of the transferred momentum</a:t>
                </a:r>
              </a:p>
              <a:p>
                <a:pPr marL="285750" indent="-285750">
                  <a:buSzPct val="100000"/>
                  <a:buFont typeface="Courier New" panose="02070309020205020404" pitchFamily="49" charset="0"/>
                  <a:buChar char="o"/>
                  <a:defRPr/>
                </a:pPr>
                <a:r>
                  <a:rPr lang="en-GB" sz="1600" u="sng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Significant advantage of the AMBER measurement is much lower radiative corrections: for soft bremsstrahlung photon energy E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 sz="1600" i="0" u="sng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γ</m:t>
                    </m:r>
                  </m:oMath>
                </a14:m>
                <a:r>
                  <a:rPr lang="en-GB" sz="1600" u="sng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/</a:t>
                </a:r>
                <a:r>
                  <a:rPr lang="en-GB" sz="1600" u="sng" dirty="0" err="1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E</a:t>
                </a:r>
                <a:r>
                  <a:rPr lang="en-GB" sz="1600" u="sng" baseline="-25000" dirty="0" err="1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beam</a:t>
                </a:r>
                <a:r>
                  <a:rPr lang="en-GB" sz="1600" u="sng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~ 0.01 QED corrections amount to ~15-20% for electrons and to ~1.5% for muons</a:t>
                </a:r>
                <a:r>
                  <a:rPr lang="en-GB" sz="1600" dirty="0">
                    <a:solidFill>
                      <a:srgbClr val="00206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(AMBER will be able to make a control measurement with Electromagnetic Calorimeters).</a:t>
                </a:r>
              </a:p>
            </p:txBody>
          </p:sp>
        </mc:Choice>
        <mc:Fallback xmlns="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409E0540-02FD-B348-9671-33F513685CD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40100" y="1215296"/>
                <a:ext cx="8712200" cy="2308324"/>
              </a:xfrm>
              <a:prstGeom prst="rect">
                <a:avLst/>
              </a:prstGeom>
              <a:blipFill>
                <a:blip r:embed="rId4"/>
                <a:stretch>
                  <a:fillRect l="-292" t="-546" r="-583" b="-273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Rectangle 10">
            <a:extLst>
              <a:ext uri="{FF2B5EF4-FFF2-40B4-BE49-F238E27FC236}">
                <a16:creationId xmlns:a16="http://schemas.microsoft.com/office/drawing/2014/main" id="{0BE7D0D7-B4E5-504B-B54E-F5F78CCB5D13}"/>
              </a:ext>
            </a:extLst>
          </p:cNvPr>
          <p:cNvSpPr/>
          <p:nvPr/>
        </p:nvSpPr>
        <p:spPr>
          <a:xfrm>
            <a:off x="57150" y="4572022"/>
            <a:ext cx="681355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SzPct val="100000"/>
              <a:defRPr/>
            </a:pPr>
            <a:r>
              <a:rPr lang="en-GB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If compared to the muon scattering experiment at PSI (MUSE):</a:t>
            </a:r>
          </a:p>
          <a:p>
            <a:pPr marL="285750" indent="-285750">
              <a:buSzPct val="100000"/>
              <a:buFont typeface="Arial" panose="020B0604020202020204" pitchFamily="34" charset="0"/>
              <a:buChar char="•"/>
              <a:defRPr/>
            </a:pPr>
            <a:r>
              <a:rPr lang="en-GB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Much cleaner experimental conditions (pure muon  beam with less than 10</a:t>
            </a:r>
            <a:r>
              <a:rPr lang="en-GB" sz="1600" baseline="30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-6 </a:t>
            </a:r>
            <a:r>
              <a:rPr lang="en-GB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admixture of hadrons)</a:t>
            </a:r>
          </a:p>
          <a:p>
            <a:pPr marL="285750" indent="-285750">
              <a:buSzPct val="100000"/>
              <a:buFont typeface="Arial" panose="020B0604020202020204" pitchFamily="34" charset="0"/>
              <a:buChar char="•"/>
              <a:defRPr/>
            </a:pPr>
            <a:r>
              <a:rPr lang="en-GB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Much higher beam momentum, thus contribution from magnetic form factor is suppressed (0.1-0.2 </a:t>
            </a:r>
            <a:r>
              <a:rPr lang="en-GB" sz="16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GeV/c </a:t>
            </a:r>
            <a:r>
              <a:rPr lang="en-GB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vs 100 </a:t>
            </a:r>
            <a:r>
              <a:rPr lang="en-GB" sz="16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GeV/c</a:t>
            </a:r>
            <a:r>
              <a:rPr lang="en-GB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marL="285750" indent="-285750">
              <a:buSzPct val="100000"/>
              <a:buFont typeface="Arial" panose="020B0604020202020204" pitchFamily="34" charset="0"/>
              <a:buChar char="•"/>
              <a:defRPr/>
            </a:pPr>
            <a:r>
              <a:rPr lang="en-GB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Small statistical errors achievable with the proposed running time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8CD4347-4789-2C44-99ED-C0347DC57DEA}"/>
              </a:ext>
            </a:extLst>
          </p:cNvPr>
          <p:cNvSpPr txBox="1"/>
          <p:nvPr/>
        </p:nvSpPr>
        <p:spPr>
          <a:xfrm>
            <a:off x="10569403" y="4051300"/>
            <a:ext cx="877163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chemeClr val="accent2">
                    <a:lumMod val="75000"/>
                  </a:schemeClr>
                </a:solidFill>
              </a:rPr>
              <a:t>AMBER</a:t>
            </a:r>
          </a:p>
        </p:txBody>
      </p:sp>
      <p:sp>
        <p:nvSpPr>
          <p:cNvPr id="3" name="Segnaposto piè di pagina 3">
            <a:extLst>
              <a:ext uri="{FF2B5EF4-FFF2-40B4-BE49-F238E27FC236}">
                <a16:creationId xmlns:a16="http://schemas.microsoft.com/office/drawing/2014/main" id="{0760AAF8-CE8B-2268-F6F4-B4592443452B}"/>
              </a:ext>
            </a:extLst>
          </p:cNvPr>
          <p:cNvSpPr txBox="1">
            <a:spLocks/>
          </p:cNvSpPr>
          <p:nvPr/>
        </p:nvSpPr>
        <p:spPr>
          <a:xfrm>
            <a:off x="4724400" y="6492876"/>
            <a:ext cx="2895600" cy="365125"/>
          </a:xfrm>
          <a:prstGeom prst="rect">
            <a:avLst/>
          </a:prstGeom>
        </p:spPr>
        <p:txBody>
          <a:bodyPr/>
          <a:lstStyle>
            <a:defPPr>
              <a:defRPr lang="it-I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it-IT" sz="1200" dirty="0"/>
              <a:t>Oleg Denisov</a:t>
            </a:r>
          </a:p>
        </p:txBody>
      </p:sp>
    </p:spTree>
    <p:extLst>
      <p:ext uri="{BB962C8B-B14F-4D97-AF65-F5344CB8AC3E}">
        <p14:creationId xmlns:p14="http://schemas.microsoft.com/office/powerpoint/2010/main" val="3527006239"/>
      </p:ext>
    </p:extLst>
  </p:cSld>
  <p:clrMapOvr>
    <a:masterClrMapping/>
  </p:clrMapOvr>
  <p:transition spd="med"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5B962B-65A6-7E43-B128-0222F7BFAB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6823" y="932993"/>
            <a:ext cx="11459633" cy="5614685"/>
          </a:xfrm>
        </p:spPr>
        <p:txBody>
          <a:bodyPr/>
          <a:lstStyle/>
          <a:p>
            <a:r>
              <a:rPr lang="en-GB" sz="2000" dirty="0">
                <a:solidFill>
                  <a:srgbClr val="002060"/>
                </a:solidFill>
              </a:rPr>
              <a:t>Prediction: </a:t>
            </a:r>
            <a:r>
              <a:rPr lang="en-GB" sz="2000" dirty="0" err="1">
                <a:solidFill>
                  <a:srgbClr val="002060"/>
                </a:solidFill>
              </a:rPr>
              <a:t>Cloët</a:t>
            </a:r>
            <a:r>
              <a:rPr lang="en-GB" sz="2000" dirty="0">
                <a:solidFill>
                  <a:srgbClr val="002060"/>
                </a:solidFill>
              </a:rPr>
              <a:t>, Benz and Thomas (2009): </a:t>
            </a:r>
          </a:p>
          <a:p>
            <a:pPr lvl="2"/>
            <a:r>
              <a:rPr lang="en-GB" dirty="0"/>
              <a:t>“...</a:t>
            </a:r>
            <a:r>
              <a:rPr lang="en-GB" i="1" dirty="0">
                <a:solidFill>
                  <a:srgbClr val="002060"/>
                </a:solidFill>
              </a:rPr>
              <a:t>for</a:t>
            </a:r>
            <a:r>
              <a:rPr lang="en-GB" i="1" dirty="0"/>
              <a:t> </a:t>
            </a:r>
            <a:r>
              <a:rPr lang="en-GB" i="1" dirty="0">
                <a:solidFill>
                  <a:srgbClr val="C00000"/>
                </a:solidFill>
              </a:rPr>
              <a:t>N≠Z nuclei</a:t>
            </a:r>
            <a:r>
              <a:rPr lang="en-GB" i="1" dirty="0"/>
              <a:t>, </a:t>
            </a:r>
            <a:r>
              <a:rPr lang="en-GB" i="1" dirty="0">
                <a:solidFill>
                  <a:srgbClr val="C00000"/>
                </a:solidFill>
              </a:rPr>
              <a:t>the u and d quarks have distinct nuclear modifications. </a:t>
            </a:r>
            <a:r>
              <a:rPr lang="en-GB" dirty="0"/>
              <a:t>”</a:t>
            </a:r>
          </a:p>
          <a:p>
            <a:pPr lvl="1"/>
            <a:endParaRPr lang="en-US" sz="2600" dirty="0"/>
          </a:p>
          <a:p>
            <a:pPr lvl="1"/>
            <a:endParaRPr lang="en-US" sz="2400" dirty="0"/>
          </a:p>
          <a:p>
            <a:endParaRPr lang="en-US" sz="2600" dirty="0"/>
          </a:p>
          <a:p>
            <a:pPr marL="0" indent="0">
              <a:buNone/>
            </a:pPr>
            <a:endParaRPr lang="fr-FR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40E7CBE-AC3C-534D-8805-A8776A0D98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12940" y="115006"/>
            <a:ext cx="6493994" cy="609600"/>
          </a:xfrm>
        </p:spPr>
        <p:txBody>
          <a:bodyPr>
            <a:normAutofit/>
          </a:bodyPr>
          <a:lstStyle/>
          <a:p>
            <a:r>
              <a:rPr lang="en-US" sz="2400" b="1" dirty="0">
                <a:solidFill>
                  <a:srgbClr val="002060"/>
                </a:solidFill>
              </a:rPr>
              <a:t>Goal-4: Flavor dependence of the EMC effect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5D7F1F-BA2F-5942-8537-2AEFE4368B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fr-FR"/>
              <a:t>S. Platchkov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A73BFF-FF5C-EB43-848E-F6D178ED09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Pion and Kaon - IWHSS-22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971864-1853-434B-9757-EBA71EE83E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29DE5DE-F4D4-4A46-82F3-FD6E74D25650}" type="slidenum">
              <a:rPr lang="en-US" smtClean="0"/>
              <a:pPr>
                <a:defRPr/>
              </a:pPr>
              <a:t>41</a:t>
            </a:fld>
            <a:endParaRPr lang="en-US" dirty="0"/>
          </a:p>
        </p:txBody>
      </p:sp>
      <p:pic>
        <p:nvPicPr>
          <p:cNvPr id="23" name="Content Placeholder 7">
            <a:extLst>
              <a:ext uri="{FF2B5EF4-FFF2-40B4-BE49-F238E27FC236}">
                <a16:creationId xmlns:a16="http://schemas.microsoft.com/office/drawing/2014/main" id="{1E3A84C0-C7AC-CF52-71CB-668D94C97EA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581745" y="1877067"/>
            <a:ext cx="7593133" cy="31425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F19F2E6A-1DD3-3198-E9E6-C0C30C35DFF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" b="6837"/>
          <a:stretch/>
        </p:blipFill>
        <p:spPr>
          <a:xfrm>
            <a:off x="406823" y="1877067"/>
            <a:ext cx="4822409" cy="3142568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32F22662-D260-2281-86A0-ACCF7A81E2D7}"/>
              </a:ext>
            </a:extLst>
          </p:cNvPr>
          <p:cNvSpPr txBox="1"/>
          <p:nvPr/>
        </p:nvSpPr>
        <p:spPr>
          <a:xfrm>
            <a:off x="2581997" y="3723057"/>
            <a:ext cx="1313603" cy="365760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>
            <a:normAutofit fontScale="92500" lnSpcReduction="20000"/>
          </a:bodyPr>
          <a:lstStyle/>
          <a:p>
            <a:r>
              <a:rPr lang="en-US" sz="2400" dirty="0" err="1">
                <a:solidFill>
                  <a:schemeClr val="tx2">
                    <a:lumMod val="75000"/>
                  </a:schemeClr>
                </a:solidFill>
                <a:effectLst/>
                <a:latin typeface="Times New Roman"/>
                <a:cs typeface="Times New Roman"/>
              </a:rPr>
              <a:t>u</a:t>
            </a:r>
            <a:r>
              <a:rPr lang="en-US" sz="2400" baseline="-25000" dirty="0" err="1">
                <a:solidFill>
                  <a:schemeClr val="tx2">
                    <a:lumMod val="75000"/>
                  </a:schemeClr>
                </a:solidFill>
                <a:effectLst/>
                <a:latin typeface="Times New Roman"/>
                <a:cs typeface="Times New Roman"/>
              </a:rPr>
              <a:t>A</a:t>
            </a:r>
            <a:r>
              <a:rPr lang="en-US" sz="2400" dirty="0">
                <a:solidFill>
                  <a:schemeClr val="tx2">
                    <a:lumMod val="75000"/>
                  </a:schemeClr>
                </a:solidFill>
                <a:effectLst/>
                <a:latin typeface="Times New Roman"/>
                <a:cs typeface="Times New Roman"/>
              </a:rPr>
              <a:t> quarks</a:t>
            </a:r>
            <a:endParaRPr lang="en-US" sz="2400" baseline="-25000" dirty="0">
              <a:solidFill>
                <a:schemeClr val="tx2">
                  <a:lumMod val="75000"/>
                </a:schemeClr>
              </a:solidFill>
              <a:effectLst/>
              <a:latin typeface="Times New Roman"/>
              <a:cs typeface="Times New Roman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BD7F8BE0-EC67-9740-70BF-AA0D20264647}"/>
              </a:ext>
            </a:extLst>
          </p:cNvPr>
          <p:cNvSpPr txBox="1"/>
          <p:nvPr/>
        </p:nvSpPr>
        <p:spPr>
          <a:xfrm>
            <a:off x="2944894" y="2367503"/>
            <a:ext cx="1261346" cy="594360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>
            <a:normAutofit fontScale="92500"/>
          </a:bodyPr>
          <a:lstStyle/>
          <a:p>
            <a:r>
              <a:rPr lang="en-US" sz="2400" dirty="0" err="1">
                <a:solidFill>
                  <a:schemeClr val="accent5">
                    <a:lumMod val="25000"/>
                  </a:schemeClr>
                </a:solidFill>
                <a:latin typeface="Times New Roman"/>
                <a:cs typeface="Times New Roman"/>
              </a:rPr>
              <a:t>d</a:t>
            </a:r>
            <a:r>
              <a:rPr lang="en-US" sz="2400" baseline="-25000" dirty="0" err="1">
                <a:solidFill>
                  <a:schemeClr val="accent5">
                    <a:lumMod val="25000"/>
                  </a:schemeClr>
                </a:solidFill>
                <a:effectLst/>
                <a:latin typeface="Times New Roman"/>
                <a:cs typeface="Times New Roman"/>
              </a:rPr>
              <a:t>A</a:t>
            </a:r>
            <a:r>
              <a:rPr lang="en-US" sz="2400" baseline="-25000" dirty="0">
                <a:solidFill>
                  <a:schemeClr val="accent5">
                    <a:lumMod val="25000"/>
                  </a:schemeClr>
                </a:solidFill>
                <a:effectLst/>
                <a:latin typeface="Times New Roman"/>
                <a:cs typeface="Times New Roman"/>
              </a:rPr>
              <a:t> </a:t>
            </a:r>
            <a:r>
              <a:rPr lang="en-US" sz="2400" dirty="0">
                <a:solidFill>
                  <a:schemeClr val="accent5">
                    <a:lumMod val="25000"/>
                  </a:schemeClr>
                </a:solidFill>
                <a:effectLst/>
                <a:latin typeface="Times New Roman"/>
                <a:cs typeface="Times New Roman"/>
              </a:rPr>
              <a:t>quarks</a:t>
            </a:r>
            <a:endParaRPr lang="en-US" sz="2400" baseline="-25000" dirty="0">
              <a:solidFill>
                <a:schemeClr val="accent5">
                  <a:lumMod val="25000"/>
                </a:schemeClr>
              </a:solidFill>
              <a:effectLst/>
              <a:latin typeface="Times New Roman"/>
              <a:cs typeface="Times New Roman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19465E7D-FD83-7BB2-276B-F0C500A34602}"/>
              </a:ext>
            </a:extLst>
          </p:cNvPr>
          <p:cNvSpPr txBox="1"/>
          <p:nvPr/>
        </p:nvSpPr>
        <p:spPr>
          <a:xfrm>
            <a:off x="523735" y="5227362"/>
            <a:ext cx="11085356" cy="50086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square" rtlCol="0">
            <a:normAutofit/>
          </a:bodyPr>
          <a:lstStyle/>
          <a:p>
            <a:pPr algn="ctr"/>
            <a:r>
              <a:rPr lang="en-US" sz="2400" dirty="0">
                <a:solidFill>
                  <a:srgbClr val="C00000"/>
                </a:solidFill>
                <a:latin typeface="Times New Roman"/>
                <a:cs typeface="Times New Roman"/>
              </a:rPr>
              <a:t>Can be accessed ONLY through parity-violating DIS (JLAB) or with AMBER@CERN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7825972A-C14D-76A2-4C3D-50A65F0CB590}"/>
                  </a:ext>
                </a:extLst>
              </p:cNvPr>
              <p:cNvSpPr/>
              <p:nvPr/>
            </p:nvSpPr>
            <p:spPr>
              <a:xfrm>
                <a:off x="8301294" y="1754044"/>
                <a:ext cx="1590202" cy="707053"/>
              </a:xfrm>
              <a:prstGeom prst="rect">
                <a:avLst/>
              </a:prstGeom>
              <a:solidFill>
                <a:schemeClr val="accent3"/>
              </a:solidFill>
              <a:ln>
                <a:solidFill>
                  <a:schemeClr val="tx1"/>
                </a:solidFill>
              </a:ln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US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en-US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/>
                                </a:rPr>
                              </m:ctrlPr>
                            </m:sSubSupPr>
                            <m:e>
                              <m:r>
                                <a:rPr lang="en-US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/>
                                </a:rPr>
                                <m:t>𝜎</m:t>
                              </m:r>
                            </m:e>
                            <m:sub>
                              <m:r>
                                <a:rPr lang="fr-FR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cs typeface="Times New Roman"/>
                                </a:rPr>
                                <m:t>𝑊</m:t>
                              </m:r>
                            </m:sub>
                            <m:sup>
                              <m:r>
                                <a:rPr lang="en-US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/>
                                </a:rPr>
                                <m:t>𝜋</m:t>
                              </m:r>
                              <m:r>
                                <a:rPr lang="fr-FR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/>
                                </a:rPr>
                                <m:t>−</m:t>
                              </m:r>
                            </m:sup>
                          </m:sSubSup>
                          <m:r>
                            <a:rPr lang="fr-FR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/>
                            </a:rPr>
                            <m:t>−</m:t>
                          </m:r>
                          <m:sSubSup>
                            <m:sSubSupPr>
                              <m:ctrlPr>
                                <a:rPr lang="en-US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/>
                                </a:rPr>
                              </m:ctrlPr>
                            </m:sSubSupPr>
                            <m:e>
                              <m:r>
                                <a:rPr lang="en-US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/>
                                </a:rPr>
                                <m:t>𝜎</m:t>
                              </m:r>
                            </m:e>
                            <m:sub>
                              <m:r>
                                <a:rPr lang="fr-FR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cs typeface="Times New Roman"/>
                                </a:rPr>
                                <m:t>𝑊</m:t>
                              </m:r>
                            </m:sub>
                            <m:sup>
                              <m:r>
                                <a:rPr lang="en-US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/>
                                </a:rPr>
                                <m:t>𝜋</m:t>
                              </m:r>
                              <m:r>
                                <a:rPr lang="fr-FR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/>
                                </a:rPr>
                                <m:t>+</m:t>
                              </m:r>
                            </m:sup>
                          </m:sSubSup>
                        </m:num>
                        <m:den>
                          <m:sSubSup>
                            <m:sSubSupPr>
                              <m:ctrlPr>
                                <a:rPr lang="en-US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/>
                                </a:rPr>
                              </m:ctrlPr>
                            </m:sSubSupPr>
                            <m:e>
                              <m:r>
                                <a:rPr lang="en-US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/>
                                </a:rPr>
                                <m:t>𝜎</m:t>
                              </m:r>
                            </m:e>
                            <m:sub>
                              <m:r>
                                <a:rPr lang="fr-FR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/>
                                </a:rPr>
                                <m:t>𝐶</m:t>
                              </m:r>
                            </m:sub>
                            <m:sup>
                              <m:r>
                                <a:rPr lang="en-US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/>
                                </a:rPr>
                                <m:t>𝜋</m:t>
                              </m:r>
                              <m:r>
                                <a:rPr lang="fr-FR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/>
                                </a:rPr>
                                <m:t>−</m:t>
                              </m:r>
                            </m:sup>
                          </m:sSubSup>
                          <m:r>
                            <a:rPr lang="fr-FR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/>
                            </a:rPr>
                            <m:t>−</m:t>
                          </m:r>
                          <m:sSubSup>
                            <m:sSubSupPr>
                              <m:ctrlPr>
                                <a:rPr lang="en-US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/>
                                </a:rPr>
                              </m:ctrlPr>
                            </m:sSubSupPr>
                            <m:e>
                              <m:r>
                                <a:rPr lang="en-US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/>
                                </a:rPr>
                                <m:t>𝜎</m:t>
                              </m:r>
                            </m:e>
                            <m:sub>
                              <m:r>
                                <a:rPr lang="fr-FR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/>
                                </a:rPr>
                                <m:t>𝐶</m:t>
                              </m:r>
                            </m:sub>
                            <m:sup>
                              <m:r>
                                <a:rPr lang="en-US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/>
                                </a:rPr>
                                <m:t>𝜋</m:t>
                              </m:r>
                              <m:r>
                                <a:rPr lang="fr-FR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/>
                                </a:rPr>
                                <m:t>+</m:t>
                              </m:r>
                            </m:sup>
                          </m:sSubSup>
                        </m:den>
                      </m:f>
                    </m:oMath>
                  </m:oMathPara>
                </a14:m>
                <a:endParaRPr lang="en-US" dirty="0">
                  <a:solidFill>
                    <a:schemeClr val="bg2"/>
                  </a:solidFill>
                </a:endParaRPr>
              </a:p>
            </p:txBody>
          </p:sp>
        </mc:Choice>
        <mc:Fallback xmlns=""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7825972A-C14D-76A2-4C3D-50A65F0CB59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01294" y="1754044"/>
                <a:ext cx="1590202" cy="70705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7335700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524000" y="0"/>
            <a:ext cx="8497824" cy="694944"/>
          </a:xfrm>
        </p:spPr>
        <p:txBody>
          <a:bodyPr>
            <a:noAutofit/>
          </a:bodyPr>
          <a:lstStyle/>
          <a:p>
            <a:pPr algn="ctr"/>
            <a:r>
              <a:rPr lang="en-GB" sz="2400" b="1" dirty="0">
                <a:solidFill>
                  <a:srgbClr val="000090"/>
                </a:solidFill>
              </a:rPr>
              <a:t>Antimatter Production Cross-Section measurement </a:t>
            </a:r>
            <a:br>
              <a:rPr lang="en-GB" sz="2400" b="1" dirty="0">
                <a:solidFill>
                  <a:srgbClr val="000090"/>
                </a:solidFill>
              </a:rPr>
            </a:br>
            <a:r>
              <a:rPr lang="en-GB" sz="2400" b="1" dirty="0">
                <a:solidFill>
                  <a:srgbClr val="000090"/>
                </a:solidFill>
              </a:rPr>
              <a:t>at AMBER</a:t>
            </a:r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0D6A253-3FE1-9645-8D13-07697192231F}" type="datetime1">
              <a:rPr lang="it-IT" smtClean="0"/>
              <a:pPr>
                <a:defRPr/>
              </a:pPr>
              <a:t>10/09/26</a:t>
            </a:fld>
            <a:endParaRPr lang="it-IT" dirty="0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>
          <a:xfrm>
            <a:off x="4724400" y="6492876"/>
            <a:ext cx="2895600" cy="365125"/>
          </a:xfrm>
        </p:spPr>
        <p:txBody>
          <a:bodyPr/>
          <a:lstStyle/>
          <a:p>
            <a:pPr>
              <a:defRPr/>
            </a:pPr>
            <a:r>
              <a:rPr lang="it-IT" dirty="0"/>
              <a:t>Oleg Denisov</a:t>
            </a:r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B922CDF-68A7-BB49-A4E6-D21B1AA92255}" type="slidenum">
              <a:rPr lang="it-IT" smtClean="0"/>
              <a:pPr>
                <a:defRPr/>
              </a:pPr>
              <a:t>42</a:t>
            </a:fld>
            <a:endParaRPr lang="it-IT" dirty="0"/>
          </a:p>
        </p:txBody>
      </p:sp>
      <p:sp>
        <p:nvSpPr>
          <p:cNvPr id="14" name="CasellaDiTesto 13"/>
          <p:cNvSpPr txBox="1"/>
          <p:nvPr/>
        </p:nvSpPr>
        <p:spPr>
          <a:xfrm>
            <a:off x="3262554" y="969059"/>
            <a:ext cx="5239512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Tx/>
              <a:buChar char="-"/>
            </a:pPr>
            <a:r>
              <a:rPr lang="en-US" sz="1600" dirty="0">
                <a:solidFill>
                  <a:srgbClr val="00009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AMS(2) data – the antiparticle flux is well known now (few % pres.)</a:t>
            </a:r>
          </a:p>
          <a:p>
            <a:r>
              <a:rPr lang="en-GB" sz="1600" dirty="0">
                <a:solidFill>
                  <a:srgbClr val="002060"/>
                </a:solidFill>
                <a:latin typeface="Arial" panose="020B0604020202020204" pitchFamily="34" charset="0"/>
                <a:ea typeface="NimbusRomNo9L-Regu" charset="0"/>
                <a:cs typeface="Arial" panose="020B0604020202020204" pitchFamily="34" charset="0"/>
              </a:rPr>
              <a:t>(</a:t>
            </a:r>
            <a:r>
              <a:rPr lang="en-GB" sz="1600" dirty="0">
                <a:solidFill>
                  <a:srgbClr val="002060"/>
                </a:solidFill>
                <a:latin typeface="Arial" panose="020B0604020202020204" pitchFamily="34" charset="0"/>
                <a:ea typeface="NimbusRomNo9L-Regu" charset="0"/>
                <a:cs typeface="Arial" panose="020B060402020202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http://dx.doi.org/10.1103/PhysRevLett.117.091103</a:t>
            </a:r>
            <a:r>
              <a:rPr lang="en-GB" sz="1600" dirty="0">
                <a:solidFill>
                  <a:srgbClr val="002060"/>
                </a:solidFill>
                <a:latin typeface="Arial" panose="020B0604020202020204" pitchFamily="34" charset="0"/>
                <a:ea typeface="NimbusRomNo9L-Regu" charset="0"/>
                <a:cs typeface="Arial" panose="020B0604020202020204" pitchFamily="34" charset="0"/>
              </a:rPr>
              <a:t>) </a:t>
            </a:r>
            <a:endParaRPr lang="en-US" sz="16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Tx/>
              <a:buChar char="-"/>
            </a:pPr>
            <a:r>
              <a:rPr lang="en-US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Two types of processes contribute – SM interactions </a:t>
            </a:r>
          </a:p>
          <a:p>
            <a:r>
              <a:rPr lang="en-US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(proton on the inter-stellar matter with the production for example of antiprotons) and contribution from dark particle – antiparticle annihilation;</a:t>
            </a:r>
          </a:p>
          <a:p>
            <a:pPr>
              <a:buFontTx/>
              <a:buChar char="-"/>
            </a:pPr>
            <a:r>
              <a:rPr lang="en-US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 order to detect a possible excess in the antiparticles </a:t>
            </a:r>
          </a:p>
          <a:p>
            <a:r>
              <a:rPr lang="en-US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flux a good knowledge of inclusive cross sections of </a:t>
            </a:r>
          </a:p>
          <a:p>
            <a:r>
              <a:rPr lang="en-US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p-He interaction with antiparticles in the </a:t>
            </a:r>
            <a:r>
              <a:rPr lang="en-US" sz="16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f.s</a:t>
            </a:r>
            <a:r>
              <a:rPr lang="en-US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is a must, </a:t>
            </a:r>
          </a:p>
          <a:p>
            <a:r>
              <a:rPr lang="en-US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currently the typical precision is of 30-50%.</a:t>
            </a:r>
          </a:p>
        </p:txBody>
      </p:sp>
      <p:sp>
        <p:nvSpPr>
          <p:cNvPr id="8" name="CasellaDiTesto 7"/>
          <p:cNvSpPr txBox="1"/>
          <p:nvPr/>
        </p:nvSpPr>
        <p:spPr>
          <a:xfrm>
            <a:off x="5334119" y="122474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CasellaDiTesto 8"/>
              <p:cNvSpPr txBox="1"/>
              <p:nvPr/>
            </p:nvSpPr>
            <p:spPr>
              <a:xfrm>
                <a:off x="279338" y="4025511"/>
                <a:ext cx="6845300" cy="202260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98000"/>
                  </a:lnSpc>
                  <a:tabLst>
                    <a:tab pos="723900" algn="l"/>
                    <a:tab pos="1447800" algn="l"/>
                    <a:tab pos="2171700" algn="l"/>
                    <a:tab pos="2895600" algn="l"/>
                    <a:tab pos="3619500" algn="l"/>
                    <a:tab pos="4343400" algn="l"/>
                    <a:tab pos="5067300" algn="l"/>
                    <a:tab pos="5791200" algn="l"/>
                    <a:tab pos="6515100" algn="l"/>
                    <a:tab pos="7239000" algn="l"/>
                    <a:tab pos="7962900" algn="l"/>
                    <a:tab pos="8686800" algn="l"/>
                    <a:tab pos="9410700" algn="l"/>
                  </a:tabLst>
                </a:pPr>
                <a:r>
                  <a:rPr lang="en-GB" sz="1600" dirty="0">
                    <a:solidFill>
                      <a:srgbClr val="002060"/>
                    </a:solidFill>
                    <a:latin typeface="Arial" panose="020B0604020202020204" pitchFamily="34" charset="0"/>
                    <a:ea typeface="NimbusRomNo9L-Regu" charset="0"/>
                    <a:cs typeface="Arial" panose="020B0604020202020204" pitchFamily="34" charset="0"/>
                  </a:rPr>
                  <a:t>AMBER proton beam: from a few tens of </a:t>
                </a:r>
                <a:r>
                  <a:rPr lang="en-GB" sz="1600" i="1" dirty="0">
                    <a:solidFill>
                      <a:srgbClr val="002060"/>
                    </a:solidFill>
                    <a:latin typeface="Arial" panose="020B0604020202020204" pitchFamily="34" charset="0"/>
                    <a:ea typeface="NimbusRomNo9L-Regu" charset="0"/>
                    <a:cs typeface="Arial" panose="020B0604020202020204" pitchFamily="34" charset="0"/>
                  </a:rPr>
                  <a:t>GeV/c</a:t>
                </a:r>
                <a:r>
                  <a:rPr lang="en-GB" sz="1600" dirty="0">
                    <a:solidFill>
                      <a:srgbClr val="002060"/>
                    </a:solidFill>
                    <a:latin typeface="Arial" panose="020B0604020202020204" pitchFamily="34" charset="0"/>
                    <a:ea typeface="NimbusRomNo9L-Regu" charset="0"/>
                    <a:cs typeface="Arial" panose="020B0604020202020204" pitchFamily="34" charset="0"/>
                  </a:rPr>
                  <a:t> up to 250 </a:t>
                </a:r>
                <a:r>
                  <a:rPr lang="en-GB" sz="1600" i="1" dirty="0">
                    <a:solidFill>
                      <a:srgbClr val="002060"/>
                    </a:solidFill>
                    <a:latin typeface="Arial" panose="020B0604020202020204" pitchFamily="34" charset="0"/>
                    <a:ea typeface="NimbusRomNo9L-Regu" charset="0"/>
                    <a:cs typeface="Arial" panose="020B0604020202020204" pitchFamily="34" charset="0"/>
                  </a:rPr>
                  <a:t>GeV/c</a:t>
                </a:r>
                <a:r>
                  <a:rPr lang="en-GB" sz="1600" dirty="0">
                    <a:solidFill>
                      <a:srgbClr val="002060"/>
                    </a:solidFill>
                    <a:latin typeface="Arial" panose="020B0604020202020204" pitchFamily="34" charset="0"/>
                    <a:ea typeface="NimbusRomNo9L-Regu" charset="0"/>
                    <a:cs typeface="Arial" panose="020B0604020202020204" pitchFamily="34" charset="0"/>
                  </a:rPr>
                  <a:t>, in the pseudo-rapidity range 2.4 &lt; </a:t>
                </a:r>
                <a14:m>
                  <m:oMath xmlns:m="http://schemas.openxmlformats.org/officeDocument/2006/math">
                    <m:r>
                      <a:rPr lang="en-GB" sz="1600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𝜂</m:t>
                    </m:r>
                  </m:oMath>
                </a14:m>
                <a:r>
                  <a:rPr lang="en-GB" sz="1600" dirty="0">
                    <a:solidFill>
                      <a:srgbClr val="002060"/>
                    </a:solidFill>
                    <a:latin typeface="Arial" panose="020B0604020202020204" pitchFamily="34" charset="0"/>
                    <a:ea typeface="NimbusRomNo9L-Regu" charset="0"/>
                    <a:cs typeface="Arial" panose="020B0604020202020204" pitchFamily="34" charset="0"/>
                  </a:rPr>
                  <a:t> &lt; 5.6. Goal is to measure the double differential (momentum and pseudo-rapidity) antiproton production cross section from </a:t>
                </a:r>
                <a:r>
                  <a:rPr lang="en-GB" sz="1600" dirty="0" err="1">
                    <a:solidFill>
                      <a:srgbClr val="002060"/>
                    </a:solidFill>
                    <a:latin typeface="Arial" panose="020B0604020202020204" pitchFamily="34" charset="0"/>
                    <a:ea typeface="NimbusRomNo9L-Regu" charset="0"/>
                    <a:cs typeface="Arial" panose="020B0604020202020204" pitchFamily="34" charset="0"/>
                  </a:rPr>
                  <a:t>p+H</a:t>
                </a:r>
                <a:r>
                  <a:rPr lang="en-GB" sz="1600" dirty="0">
                    <a:solidFill>
                      <a:srgbClr val="002060"/>
                    </a:solidFill>
                    <a:latin typeface="Arial" panose="020B0604020202020204" pitchFamily="34" charset="0"/>
                    <a:ea typeface="NimbusRomNo9L-Regu" charset="0"/>
                    <a:cs typeface="Arial" panose="020B0604020202020204" pitchFamily="34" charset="0"/>
                  </a:rPr>
                  <a:t> and </a:t>
                </a:r>
                <a:r>
                  <a:rPr lang="en-GB" sz="1600" dirty="0" err="1">
                    <a:solidFill>
                      <a:srgbClr val="002060"/>
                    </a:solidFill>
                    <a:latin typeface="Arial" panose="020B0604020202020204" pitchFamily="34" charset="0"/>
                    <a:ea typeface="NimbusRomNo9L-Regu" charset="0"/>
                    <a:cs typeface="Arial" panose="020B0604020202020204" pitchFamily="34" charset="0"/>
                  </a:rPr>
                  <a:t>p+He</a:t>
                </a:r>
                <a:r>
                  <a:rPr lang="en-GB" sz="1600" dirty="0">
                    <a:solidFill>
                      <a:srgbClr val="002060"/>
                    </a:solidFill>
                    <a:latin typeface="Arial" panose="020B0604020202020204" pitchFamily="34" charset="0"/>
                    <a:ea typeface="NimbusRomNo9L-Regu" charset="0"/>
                    <a:cs typeface="Arial" panose="020B0604020202020204" pitchFamily="34" charset="0"/>
                  </a:rPr>
                  <a:t> at different proton momenta (50, 100, 190, 250 </a:t>
                </a:r>
                <a:r>
                  <a:rPr lang="en-GB" sz="1600" i="1" dirty="0">
                    <a:solidFill>
                      <a:srgbClr val="002060"/>
                    </a:solidFill>
                    <a:latin typeface="Arial" panose="020B0604020202020204" pitchFamily="34" charset="0"/>
                    <a:ea typeface="NimbusRomNo9L-Regu" charset="0"/>
                    <a:cs typeface="Arial" panose="020B0604020202020204" pitchFamily="34" charset="0"/>
                  </a:rPr>
                  <a:t>GeV/c</a:t>
                </a:r>
                <a:r>
                  <a:rPr lang="en-GB" sz="1600" dirty="0">
                    <a:solidFill>
                      <a:srgbClr val="002060"/>
                    </a:solidFill>
                    <a:latin typeface="Arial" panose="020B0604020202020204" pitchFamily="34" charset="0"/>
                    <a:ea typeface="NimbusRomNo9L-Regu" charset="0"/>
                    <a:cs typeface="Arial" panose="020B0604020202020204" pitchFamily="34" charset="0"/>
                  </a:rPr>
                  <a:t>).</a:t>
                </a:r>
              </a:p>
              <a:p>
                <a:pPr>
                  <a:lnSpc>
                    <a:spcPct val="98000"/>
                  </a:lnSpc>
                  <a:tabLst>
                    <a:tab pos="723900" algn="l"/>
                    <a:tab pos="1447800" algn="l"/>
                    <a:tab pos="2171700" algn="l"/>
                    <a:tab pos="2895600" algn="l"/>
                    <a:tab pos="3619500" algn="l"/>
                    <a:tab pos="4343400" algn="l"/>
                    <a:tab pos="5067300" algn="l"/>
                    <a:tab pos="5791200" algn="l"/>
                    <a:tab pos="6515100" algn="l"/>
                    <a:tab pos="7239000" algn="l"/>
                    <a:tab pos="7962900" algn="l"/>
                    <a:tab pos="8686800" algn="l"/>
                    <a:tab pos="9410700" algn="l"/>
                  </a:tabLst>
                </a:pPr>
                <a:endParaRPr lang="en-GB" sz="1600" dirty="0">
                  <a:solidFill>
                    <a:srgbClr val="002060"/>
                  </a:solidFill>
                  <a:latin typeface="Arial" panose="020B0604020202020204" pitchFamily="34" charset="0"/>
                  <a:ea typeface="NimbusRomNo9L-Regu" charset="0"/>
                  <a:cs typeface="Arial" panose="020B0604020202020204" pitchFamily="34" charset="0"/>
                </a:endParaRPr>
              </a:p>
              <a:p>
                <a:pPr>
                  <a:lnSpc>
                    <a:spcPct val="98000"/>
                  </a:lnSpc>
                  <a:tabLst>
                    <a:tab pos="723900" algn="l"/>
                    <a:tab pos="1447800" algn="l"/>
                    <a:tab pos="2171700" algn="l"/>
                    <a:tab pos="2895600" algn="l"/>
                    <a:tab pos="3619500" algn="l"/>
                    <a:tab pos="4343400" algn="l"/>
                    <a:tab pos="5067300" algn="l"/>
                    <a:tab pos="5791200" algn="l"/>
                    <a:tab pos="6515100" algn="l"/>
                    <a:tab pos="7239000" algn="l"/>
                    <a:tab pos="7962900" algn="l"/>
                    <a:tab pos="8686800" algn="l"/>
                    <a:tab pos="9410700" algn="l"/>
                  </a:tabLst>
                </a:pPr>
                <a:r>
                  <a:rPr lang="en-GB" sz="1600" dirty="0">
                    <a:solidFill>
                      <a:srgbClr val="002060"/>
                    </a:solidFill>
                    <a:latin typeface="Arial" panose="020B0604020202020204" pitchFamily="34" charset="0"/>
                    <a:ea typeface="NimbusRomNo9L-Regu" charset="0"/>
                    <a:cs typeface="Arial" panose="020B0604020202020204" pitchFamily="34" charset="0"/>
                  </a:rPr>
                  <a:t>In 2023 we had successfully performed first data taking with He for six </a:t>
                </a:r>
              </a:p>
              <a:p>
                <a:pPr>
                  <a:lnSpc>
                    <a:spcPct val="98000"/>
                  </a:lnSpc>
                  <a:tabLst>
                    <a:tab pos="723900" algn="l"/>
                    <a:tab pos="1447800" algn="l"/>
                    <a:tab pos="2171700" algn="l"/>
                    <a:tab pos="2895600" algn="l"/>
                    <a:tab pos="3619500" algn="l"/>
                    <a:tab pos="4343400" algn="l"/>
                    <a:tab pos="5067300" algn="l"/>
                    <a:tab pos="5791200" algn="l"/>
                    <a:tab pos="6515100" algn="l"/>
                    <a:tab pos="7239000" algn="l"/>
                    <a:tab pos="7962900" algn="l"/>
                    <a:tab pos="8686800" algn="l"/>
                    <a:tab pos="9410700" algn="l"/>
                  </a:tabLst>
                </a:pPr>
                <a:r>
                  <a:rPr lang="en-GB" sz="1600" dirty="0">
                    <a:solidFill>
                      <a:srgbClr val="002060"/>
                    </a:solidFill>
                    <a:latin typeface="Arial" panose="020B0604020202020204" pitchFamily="34" charset="0"/>
                    <a:ea typeface="NimbusRomNo9L-Regu" charset="0"/>
                    <a:cs typeface="Arial" panose="020B0604020202020204" pitchFamily="34" charset="0"/>
                  </a:rPr>
                  <a:t>Incoming proton momentum in the range 60 – 250 GeV</a:t>
                </a:r>
              </a:p>
            </p:txBody>
          </p:sp>
        </mc:Choice>
        <mc:Fallback xmlns="">
          <p:sp>
            <p:nvSpPr>
              <p:cNvPr id="9" name="CasellaDiTesto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9338" y="4025511"/>
                <a:ext cx="6845300" cy="2022605"/>
              </a:xfrm>
              <a:prstGeom prst="rect">
                <a:avLst/>
              </a:prstGeom>
              <a:blipFill>
                <a:blip r:embed="rId3"/>
                <a:stretch>
                  <a:fillRect l="-556" t="-1242" b="-310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5">
            <a:extLst>
              <a:ext uri="{FF2B5EF4-FFF2-40B4-BE49-F238E27FC236}">
                <a16:creationId xmlns:a16="http://schemas.microsoft.com/office/drawing/2014/main" id="{BC20199F-99AA-DC40-AAEC-6C8B41BDFB9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68578" y="1255123"/>
            <a:ext cx="3823422" cy="245687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F7682D1-1EC9-DA44-BC7B-68B05A248B6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9338" y="1387404"/>
            <a:ext cx="2874682" cy="2132553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71057A4-4E7D-954B-B9C7-3B940BB6008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40442" y="3879906"/>
            <a:ext cx="4218158" cy="25836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662518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Rectangle"/>
          <p:cNvSpPr/>
          <p:nvPr/>
        </p:nvSpPr>
        <p:spPr>
          <a:xfrm>
            <a:off x="4973656" y="3337857"/>
            <a:ext cx="5750767" cy="2887949"/>
          </a:xfrm>
          <a:prstGeom prst="rect">
            <a:avLst/>
          </a:prstGeom>
          <a:blipFill>
            <a:blip r:embed="rId2"/>
          </a:blipFill>
          <a:ln w="12700">
            <a:miter lim="400000"/>
          </a:ln>
        </p:spPr>
        <p:txBody>
          <a:bodyPr lIns="35717" tIns="35717" rIns="35717" bIns="35717" anchor="ctr"/>
          <a:lstStyle/>
          <a:p>
            <a:pPr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5" name="We performed an estimation of the possible impact of the proposed measurements in covering the interesting region for dark matter sensitivity with cosmic anti-protons (the method used in this calculation follows the one used in Phys. Rev. D97 (10) (2018) 103019 )…"/>
          <p:cNvSpPr txBox="1">
            <a:spLocks noGrp="1"/>
          </p:cNvSpPr>
          <p:nvPr>
            <p:ph type="body" sz="half" idx="1"/>
          </p:nvPr>
        </p:nvSpPr>
        <p:spPr>
          <a:xfrm>
            <a:off x="522417" y="991924"/>
            <a:ext cx="11438924" cy="1048630"/>
          </a:xfrm>
          <a:prstGeom prst="rect">
            <a:avLst/>
          </a:prstGeom>
        </p:spPr>
        <p:txBody>
          <a:bodyPr anchor="t">
            <a:noAutofit/>
          </a:bodyPr>
          <a:lstStyle/>
          <a:p>
            <a:pPr marL="0" indent="0" algn="ctr" defTabSz="315027">
              <a:spcBef>
                <a:spcPts val="0"/>
              </a:spcBef>
              <a:buNone/>
              <a:defRPr sz="1764">
                <a:solidFill>
                  <a:srgbClr val="615F5C"/>
                </a:solidFill>
                <a:latin typeface="Avenir Book"/>
                <a:ea typeface="Avenir Book"/>
                <a:cs typeface="Avenir Book"/>
                <a:sym typeface="Avenir Book"/>
              </a:defRPr>
            </a:pPr>
            <a:r>
              <a:rPr lang="en-US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 impact of the proposed p + p measurements on constraining the production of cosmic anti-protons versus their kinetic energy. Each curve represents the fraction of anti-proton production </a:t>
            </a:r>
            <a:r>
              <a:rPr lang="en-US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phase space </a:t>
            </a:r>
            <a:r>
              <a:rPr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 constrained by </a:t>
            </a:r>
            <a:r>
              <a:rPr lang="en-US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AMBER</a:t>
            </a:r>
            <a:r>
              <a:rPr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cross</a:t>
            </a:r>
            <a:r>
              <a:rPr lang="en-US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section measurements </a:t>
            </a:r>
            <a:r>
              <a:rPr lang="en-US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</a:t>
            </a:r>
            <a:r>
              <a:rPr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p-p, p-He and He-p channels, compared to NA61 (p-p) and </a:t>
            </a:r>
            <a:r>
              <a:rPr lang="en-US" sz="16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r>
              <a:rPr sz="16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HCb</a:t>
            </a:r>
            <a:r>
              <a:rPr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(p-He) measurements</a:t>
            </a:r>
          </a:p>
        </p:txBody>
      </p:sp>
      <p:pic>
        <p:nvPicPr>
          <p:cNvPr id="136" name="Image" descr="Imag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1" y="4038600"/>
            <a:ext cx="2689511" cy="2342030"/>
          </a:xfrm>
          <a:prstGeom prst="rect">
            <a:avLst/>
          </a:prstGeom>
          <a:ln w="12700">
            <a:miter lim="400000"/>
          </a:ln>
        </p:spPr>
      </p:pic>
      <p:pic>
        <p:nvPicPr>
          <p:cNvPr id="137" name="Image" descr="Image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28536" y="4038600"/>
            <a:ext cx="2739465" cy="2342030"/>
          </a:xfrm>
          <a:prstGeom prst="rect">
            <a:avLst/>
          </a:prstGeom>
          <a:ln w="12700">
            <a:miter lim="400000"/>
          </a:ln>
        </p:spPr>
      </p:pic>
      <p:pic>
        <p:nvPicPr>
          <p:cNvPr id="138" name="Image" descr="Imag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7747" y="3614548"/>
            <a:ext cx="3276600" cy="2766082"/>
          </a:xfrm>
          <a:prstGeom prst="rect">
            <a:avLst/>
          </a:prstGeom>
          <a:ln w="12700">
            <a:miter lim="400000"/>
          </a:ln>
        </p:spPr>
      </p:pic>
      <p:sp>
        <p:nvSpPr>
          <p:cNvPr id="139" name="p-p channel, in three different energy ranges"/>
          <p:cNvSpPr txBox="1"/>
          <p:nvPr/>
        </p:nvSpPr>
        <p:spPr>
          <a:xfrm>
            <a:off x="1181100" y="2127131"/>
            <a:ext cx="2849895" cy="65690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xmlns:mv="urn:schemas-microsoft-com:mac:vml" xmlns:mc="http://schemas.openxmlformats.org/markup-compatibility/2006" val="1"/>
            </a:ext>
          </a:extLst>
        </p:spPr>
        <p:txBody>
          <a:bodyPr lIns="35717" tIns="35717" rIns="35717" bIns="35717" anchor="ctr">
            <a:spAutoFit/>
          </a:bodyPr>
          <a:lstStyle>
            <a:lvl1pPr algn="l" defTabSz="457200">
              <a:defRPr sz="1900">
                <a:solidFill>
                  <a:srgbClr val="615F5C"/>
                </a:solidFill>
                <a:latin typeface="Avenir Book"/>
                <a:ea typeface="Avenir Book"/>
                <a:cs typeface="Avenir Book"/>
                <a:sym typeface="Avenir Book"/>
              </a:defRPr>
            </a:lvl1pPr>
          </a:lstStyle>
          <a:p>
            <a:r>
              <a:rPr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p-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r>
              <a:rPr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channel, in three different energy ranges</a:t>
            </a:r>
          </a:p>
        </p:txBody>
      </p:sp>
      <p:sp>
        <p:nvSpPr>
          <p:cNvPr id="140" name="p-He and He-p channels"/>
          <p:cNvSpPr txBox="1"/>
          <p:nvPr/>
        </p:nvSpPr>
        <p:spPr>
          <a:xfrm>
            <a:off x="6475576" y="3392100"/>
            <a:ext cx="2793235" cy="3645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xmlns:mv="urn:schemas-microsoft-com:mac:vml" xmlns:mc="http://schemas.openxmlformats.org/markup-compatibility/2006" val="1"/>
            </a:ext>
          </a:extLst>
        </p:spPr>
        <p:txBody>
          <a:bodyPr wrap="none" lIns="35717" tIns="35717" rIns="35717" bIns="35717" anchor="ctr">
            <a:spAutoFit/>
          </a:bodyPr>
          <a:lstStyle>
            <a:lvl1pPr algn="l" defTabSz="457200">
              <a:defRPr sz="1900">
                <a:solidFill>
                  <a:srgbClr val="FFFFFF"/>
                </a:solidFill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rPr dirty="0"/>
              <a:t>p-He and He-p channels</a:t>
            </a:r>
          </a:p>
        </p:txBody>
      </p:sp>
      <p:sp>
        <p:nvSpPr>
          <p:cNvPr id="141" name="COMPASS…"/>
          <p:cNvSpPr txBox="1"/>
          <p:nvPr/>
        </p:nvSpPr>
        <p:spPr>
          <a:xfrm>
            <a:off x="9357631" y="2604617"/>
            <a:ext cx="756614" cy="5337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xmlns:mv="urn:schemas-microsoft-com:mac:vml" xmlns:mc="http://schemas.openxmlformats.org/markup-compatibility/2006" val="1"/>
            </a:ext>
          </a:extLst>
        </p:spPr>
        <p:txBody>
          <a:bodyPr wrap="none" lIns="35717" tIns="35717" rIns="35717" bIns="35717" anchor="ctr">
            <a:spAutoFit/>
          </a:bodyPr>
          <a:lstStyle/>
          <a:p>
            <a:pPr defTabSz="321457">
              <a:defRPr sz="1500">
                <a:solidFill>
                  <a:srgbClr val="FF26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lang="en-US" sz="1500" dirty="0"/>
              <a:t>AMBER</a:t>
            </a:r>
            <a:endParaRPr sz="1500" dirty="0"/>
          </a:p>
          <a:p>
            <a:pPr defTabSz="321457">
              <a:defRPr sz="1500">
                <a:solidFill>
                  <a:srgbClr val="0433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sz="1500" dirty="0"/>
              <a:t>LHCb</a:t>
            </a:r>
          </a:p>
        </p:txBody>
      </p:sp>
      <p:sp>
        <p:nvSpPr>
          <p:cNvPr id="142" name="50 - 250 GeV/c"/>
          <p:cNvSpPr txBox="1"/>
          <p:nvPr/>
        </p:nvSpPr>
        <p:spPr>
          <a:xfrm>
            <a:off x="4804107" y="2889849"/>
            <a:ext cx="1790617" cy="364519"/>
          </a:xfrm>
          <a:prstGeom prst="rect">
            <a:avLst/>
          </a:prstGeom>
          <a:ln w="12700">
            <a:solidFill>
              <a:srgbClr val="FF2600"/>
            </a:solidFill>
            <a:custDash>
              <a:ds d="600000" sp="600000"/>
            </a:custDash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xmlns:mv="urn:schemas-microsoft-com:mac:vml" xmlns:mc="http://schemas.openxmlformats.org/markup-compatibility/2006" val="1"/>
            </a:ext>
          </a:extLst>
        </p:spPr>
        <p:txBody>
          <a:bodyPr wrap="none" lIns="35717" tIns="35717" rIns="35717" bIns="35717" anchor="ctr">
            <a:spAutoFit/>
          </a:bodyPr>
          <a:lstStyle>
            <a:lvl1pPr algn="l" defTabSz="457200">
              <a:defRPr sz="1900">
                <a:solidFill>
                  <a:srgbClr val="615F5C"/>
                </a:solidFill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rPr dirty="0"/>
              <a:t>50 - 250 GeV/c</a:t>
            </a:r>
          </a:p>
        </p:txBody>
      </p:sp>
      <p:sp>
        <p:nvSpPr>
          <p:cNvPr id="143" name="100-190 GeV/c"/>
          <p:cNvSpPr txBox="1"/>
          <p:nvPr/>
        </p:nvSpPr>
        <p:spPr>
          <a:xfrm>
            <a:off x="4838781" y="2127131"/>
            <a:ext cx="1790620" cy="364519"/>
          </a:xfrm>
          <a:prstGeom prst="rect">
            <a:avLst/>
          </a:prstGeom>
          <a:ln w="12700">
            <a:solidFill>
              <a:srgbClr val="FF2600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xmlns:mv="urn:schemas-microsoft-com:mac:vml" xmlns:mc="http://schemas.openxmlformats.org/markup-compatibility/2006" val="1"/>
            </a:ext>
          </a:extLst>
        </p:spPr>
        <p:txBody>
          <a:bodyPr wrap="none" lIns="35717" tIns="35717" rIns="35717" bIns="35717" anchor="ctr">
            <a:spAutoFit/>
          </a:bodyPr>
          <a:lstStyle>
            <a:lvl1pPr algn="l" defTabSz="457200">
              <a:defRPr sz="1900">
                <a:solidFill>
                  <a:srgbClr val="615F5C"/>
                </a:solidFill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rPr dirty="0"/>
              <a:t>100-190 GeV/c</a:t>
            </a:r>
          </a:p>
        </p:txBody>
      </p:sp>
      <p:sp>
        <p:nvSpPr>
          <p:cNvPr id="144" name="50-190 GeV/c"/>
          <p:cNvSpPr txBox="1"/>
          <p:nvPr/>
        </p:nvSpPr>
        <p:spPr>
          <a:xfrm>
            <a:off x="4826090" y="2499889"/>
            <a:ext cx="1649486" cy="364519"/>
          </a:xfrm>
          <a:prstGeom prst="rect">
            <a:avLst/>
          </a:prstGeom>
          <a:ln w="12700">
            <a:solidFill>
              <a:srgbClr val="FF2600"/>
            </a:solidFill>
            <a:prstDash val="sysDot"/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xmlns:mv="urn:schemas-microsoft-com:mac:vml" xmlns:mc="http://schemas.openxmlformats.org/markup-compatibility/2006" val="1"/>
            </a:ext>
          </a:extLst>
        </p:spPr>
        <p:txBody>
          <a:bodyPr wrap="none" lIns="35717" tIns="35717" rIns="35717" bIns="35717" anchor="ctr">
            <a:spAutoFit/>
          </a:bodyPr>
          <a:lstStyle>
            <a:lvl1pPr algn="l" defTabSz="457200">
              <a:defRPr sz="1900">
                <a:solidFill>
                  <a:srgbClr val="615F5C"/>
                </a:solidFill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rPr dirty="0"/>
              <a:t>50-190 GeV/c</a:t>
            </a:r>
          </a:p>
        </p:txBody>
      </p:sp>
      <p:sp>
        <p:nvSpPr>
          <p:cNvPr id="148" name="COMPASS…"/>
          <p:cNvSpPr txBox="1"/>
          <p:nvPr/>
        </p:nvSpPr>
        <p:spPr>
          <a:xfrm>
            <a:off x="1663407" y="3024959"/>
            <a:ext cx="1921815" cy="5337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xmlns:mv="urn:schemas-microsoft-com:mac:vml" xmlns:mc="http://schemas.openxmlformats.org/markup-compatibility/2006" val="1"/>
            </a:ext>
          </a:extLst>
        </p:spPr>
        <p:txBody>
          <a:bodyPr wrap="none" lIns="35717" tIns="35717" rIns="35717" bIns="35717" anchor="ctr">
            <a:spAutoFit/>
          </a:bodyPr>
          <a:lstStyle/>
          <a:p>
            <a:pPr defTabSz="321457">
              <a:defRPr sz="1500">
                <a:solidFill>
                  <a:srgbClr val="FF26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lang="en-US" sz="1500" dirty="0"/>
              <a:t>AMBER</a:t>
            </a:r>
            <a:endParaRPr sz="1500" dirty="0"/>
          </a:p>
          <a:p>
            <a:pPr defTabSz="321457">
              <a:defRPr sz="15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rPr sz="1500" dirty="0"/>
              <a:t>NA61 (20-158 GeV/c)</a:t>
            </a:r>
          </a:p>
        </p:txBody>
      </p:sp>
      <p:sp>
        <p:nvSpPr>
          <p:cNvPr id="149" name="Line"/>
          <p:cNvSpPr/>
          <p:nvPr/>
        </p:nvSpPr>
        <p:spPr>
          <a:xfrm flipV="1">
            <a:off x="2819400" y="3733800"/>
            <a:ext cx="304800" cy="609600"/>
          </a:xfrm>
          <a:prstGeom prst="line">
            <a:avLst/>
          </a:prstGeom>
          <a:ln w="12700">
            <a:solidFill>
              <a:srgbClr val="000000"/>
            </a:solidFill>
            <a:miter lim="400000"/>
            <a:tailEnd type="triangle"/>
          </a:ln>
        </p:spPr>
        <p:txBody>
          <a:bodyPr lIns="35717" tIns="35717" rIns="35717" bIns="35717" anchor="ctr"/>
          <a:lstStyle/>
          <a:p>
            <a:pPr>
              <a:defRPr>
                <a:solidFill>
                  <a:srgbClr val="202020"/>
                </a:solidFill>
              </a:defRPr>
            </a:pPr>
            <a:endParaRPr/>
          </a:p>
        </p:txBody>
      </p:sp>
      <p:sp>
        <p:nvSpPr>
          <p:cNvPr id="19" name="Titolo 1"/>
          <p:cNvSpPr>
            <a:spLocks noGrp="1"/>
          </p:cNvSpPr>
          <p:nvPr>
            <p:ph type="title"/>
          </p:nvPr>
        </p:nvSpPr>
        <p:spPr>
          <a:xfrm>
            <a:off x="2895600" y="0"/>
            <a:ext cx="6138672" cy="792480"/>
          </a:xfrm>
        </p:spPr>
        <p:txBody>
          <a:bodyPr>
            <a:noAutofit/>
          </a:bodyPr>
          <a:lstStyle/>
          <a:p>
            <a:pPr algn="ctr"/>
            <a:r>
              <a:rPr lang="en-GB" sz="2400" b="1" dirty="0">
                <a:solidFill>
                  <a:srgbClr val="000090"/>
                </a:solidFill>
              </a:rPr>
              <a:t>AMBER antimatter production cross section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5ADD772-95C7-5F43-BF4A-587F758F190F}"/>
              </a:ext>
            </a:extLst>
          </p:cNvPr>
          <p:cNvSpPr/>
          <p:nvPr/>
        </p:nvSpPr>
        <p:spPr>
          <a:xfrm>
            <a:off x="822913" y="6472963"/>
            <a:ext cx="77457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fld id="{FD57EEB9-28FA-694D-96F2-E0DDED40E8E4}" type="datetime1">
              <a:rPr lang="it-IT" altLang="it-IT" sz="1200">
                <a:solidFill>
                  <a:srgbClr val="898989"/>
                </a:solidFill>
              </a:rPr>
              <a:pPr/>
              <a:t>10/09/26</a:t>
            </a:fld>
            <a:endParaRPr lang="en-GB" sz="1200" dirty="0"/>
          </a:p>
        </p:txBody>
      </p:sp>
      <p:sp>
        <p:nvSpPr>
          <p:cNvPr id="18" name="Segnaposto numero diapositiva 4">
            <a:extLst>
              <a:ext uri="{FF2B5EF4-FFF2-40B4-BE49-F238E27FC236}">
                <a16:creationId xmlns:a16="http://schemas.microsoft.com/office/drawing/2014/main" id="{06C9ECA0-46CA-8A40-81D8-E2C496698761}"/>
              </a:ext>
            </a:extLst>
          </p:cNvPr>
          <p:cNvSpPr txBox="1">
            <a:spLocks/>
          </p:cNvSpPr>
          <p:nvPr/>
        </p:nvSpPr>
        <p:spPr>
          <a:xfrm>
            <a:off x="9060777" y="6382733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it-IT"/>
            </a:defPPr>
            <a:lvl1pPr marL="0" algn="l" defTabSz="914400" rtl="0" eaLnBrk="0" latinLnBrk="0" hangingPunct="0">
              <a:defRPr sz="3600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1pPr>
            <a:lvl2pPr marL="37931725" indent="-37474525" algn="l" defTabSz="914400" rtl="0" eaLnBrk="0" latinLnBrk="0" hangingPunct="0">
              <a:defRPr sz="3600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2pPr>
            <a:lvl3pPr marL="914400" algn="l" defTabSz="914400" rtl="0" eaLnBrk="0" latinLnBrk="0" hangingPunct="0">
              <a:defRPr sz="3600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3pPr>
            <a:lvl4pPr marL="1371600" algn="l" defTabSz="914400" rtl="0" eaLnBrk="0" latinLnBrk="0" hangingPunct="0">
              <a:defRPr sz="3600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4pPr>
            <a:lvl5pPr marL="1828800" algn="l" defTabSz="914400" rtl="0" eaLnBrk="0" latinLnBrk="0" hangingPunct="0">
              <a:defRPr sz="3600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5pPr>
            <a:lvl6pPr marL="4572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3600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6pPr>
            <a:lvl7pPr marL="9144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3600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7pPr>
            <a:lvl8pPr marL="1371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3600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8pPr>
            <a:lvl9pPr marL="18288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3600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9pPr>
          </a:lstStyle>
          <a:p>
            <a:pPr eaLnBrk="1" hangingPunct="1"/>
            <a:fld id="{E2CB3A03-E7C9-7440-B008-BCE3787BF495}" type="slidenum">
              <a:rPr lang="it-IT" altLang="it-IT" sz="1200" smtClean="0">
                <a:solidFill>
                  <a:srgbClr val="898989"/>
                </a:solidFill>
              </a:rPr>
              <a:pPr eaLnBrk="1" hangingPunct="1"/>
              <a:t>43</a:t>
            </a:fld>
            <a:endParaRPr lang="it-IT" altLang="it-IT" sz="1200" dirty="0">
              <a:solidFill>
                <a:srgbClr val="898989"/>
              </a:solidFill>
            </a:endParaRPr>
          </a:p>
        </p:txBody>
      </p:sp>
      <p:sp>
        <p:nvSpPr>
          <p:cNvPr id="20" name="Segnaposto numero diapositiva 4">
            <a:extLst>
              <a:ext uri="{FF2B5EF4-FFF2-40B4-BE49-F238E27FC236}">
                <a16:creationId xmlns:a16="http://schemas.microsoft.com/office/drawing/2014/main" id="{161152D8-72E3-154B-B1EA-A7C5F09347F2}"/>
              </a:ext>
            </a:extLst>
          </p:cNvPr>
          <p:cNvSpPr txBox="1">
            <a:spLocks/>
          </p:cNvSpPr>
          <p:nvPr/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it-IT"/>
            </a:defPPr>
            <a:lvl1pPr marL="0" algn="l" defTabSz="914400" rtl="0" eaLnBrk="0" latinLnBrk="0" hangingPunct="0">
              <a:defRPr sz="3600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1pPr>
            <a:lvl2pPr marL="37931725" indent="-37474525" algn="l" defTabSz="914400" rtl="0" eaLnBrk="0" latinLnBrk="0" hangingPunct="0">
              <a:defRPr sz="3600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2pPr>
            <a:lvl3pPr marL="914400" algn="l" defTabSz="914400" rtl="0" eaLnBrk="0" latinLnBrk="0" hangingPunct="0">
              <a:defRPr sz="3600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3pPr>
            <a:lvl4pPr marL="1371600" algn="l" defTabSz="914400" rtl="0" eaLnBrk="0" latinLnBrk="0" hangingPunct="0">
              <a:defRPr sz="3600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4pPr>
            <a:lvl5pPr marL="1828800" algn="l" defTabSz="914400" rtl="0" eaLnBrk="0" latinLnBrk="0" hangingPunct="0">
              <a:defRPr sz="3600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5pPr>
            <a:lvl6pPr marL="4572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3600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6pPr>
            <a:lvl7pPr marL="9144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3600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7pPr>
            <a:lvl8pPr marL="1371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3600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8pPr>
            <a:lvl9pPr marL="18288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3600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defRPr>
            </a:lvl9pPr>
          </a:lstStyle>
          <a:p>
            <a:pPr eaLnBrk="1" hangingPunct="1"/>
            <a:fld id="{E2CB3A03-E7C9-7440-B008-BCE3787BF495}" type="slidenum">
              <a:rPr lang="it-IT" altLang="it-IT" sz="1200" smtClean="0">
                <a:solidFill>
                  <a:srgbClr val="898989"/>
                </a:solidFill>
              </a:rPr>
              <a:pPr eaLnBrk="1" hangingPunct="1"/>
              <a:t>43</a:t>
            </a:fld>
            <a:endParaRPr lang="it-IT" altLang="it-IT" sz="1200" dirty="0">
              <a:solidFill>
                <a:srgbClr val="89898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5944253"/>
      </p:ext>
    </p:extLst>
  </p:cSld>
  <p:clrMapOvr>
    <a:masterClrMapping/>
  </p:clrMapOvr>
  <p:transition spd="med"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97AED4A-814F-9A4B-BB63-BAEABC0142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45970" y="0"/>
            <a:ext cx="7760970" cy="762000"/>
          </a:xfrm>
        </p:spPr>
        <p:txBody>
          <a:bodyPr>
            <a:noAutofit/>
          </a:bodyPr>
          <a:lstStyle/>
          <a:p>
            <a:pPr algn="ctr"/>
            <a:r>
              <a:rPr lang="en-GB" altLang="it-IT" sz="2400" b="1" dirty="0" err="1">
                <a:solidFill>
                  <a:srgbClr val="002060"/>
                </a:solidFill>
                <a:ea typeface="ＭＳ Ｐゴシック" panose="020B0600070205080204" pitchFamily="34" charset="-128"/>
              </a:rPr>
              <a:t>Primakoff</a:t>
            </a:r>
            <a:r>
              <a:rPr lang="en-GB" altLang="it-IT" sz="2400" b="1" dirty="0">
                <a:solidFill>
                  <a:srgbClr val="002060"/>
                </a:solidFill>
                <a:ea typeface="ＭＳ Ｐゴシック" panose="020B0600070205080204" pitchFamily="34" charset="-128"/>
              </a:rPr>
              <a:t> at AMBER:</a:t>
            </a:r>
            <a:br>
              <a:rPr lang="en-GB" altLang="it-IT" sz="2400" b="1" dirty="0">
                <a:solidFill>
                  <a:srgbClr val="002060"/>
                </a:solidFill>
                <a:ea typeface="ＭＳ Ｐゴシック" panose="020B0600070205080204" pitchFamily="34" charset="-128"/>
              </a:rPr>
            </a:br>
            <a:r>
              <a:rPr lang="en-GB" altLang="it-IT" sz="2400" b="1" dirty="0">
                <a:solidFill>
                  <a:srgbClr val="002060"/>
                </a:solidFill>
                <a:ea typeface="ＭＳ Ｐゴシック" panose="020B0600070205080204" pitchFamily="34" charset="-128"/>
              </a:rPr>
              <a:t>Chiral Anomaly and Polarizabilities (kaon enriched beam) 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32126939-4325-3842-AFB0-A81D706D99BC}"/>
              </a:ext>
            </a:extLst>
          </p:cNvPr>
          <p:cNvSpPr>
            <a:spLocks noGrp="1"/>
          </p:cNvSpPr>
          <p:nvPr>
            <p:ph type="dt" sz="quarter" idx="10"/>
          </p:nvPr>
        </p:nvSpPr>
        <p:spPr/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15A7392D-57E6-6042-92C1-6D868D1C9F84}" type="datetime1">
              <a:rPr lang="it-IT" altLang="it-IT" sz="1200">
                <a:solidFill>
                  <a:srgbClr val="898989"/>
                </a:solidFill>
              </a:rPr>
              <a:pPr eaLnBrk="1" hangingPunct="1"/>
              <a:t>10/09/26</a:t>
            </a:fld>
            <a:endParaRPr lang="it-IT" altLang="it-IT" sz="1200" dirty="0">
              <a:solidFill>
                <a:srgbClr val="898989"/>
              </a:solidFill>
            </a:endParaRPr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8444E54E-11F1-B049-A20A-B1A5F2DB71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724400" y="6492876"/>
            <a:ext cx="2895600" cy="365125"/>
          </a:xfrm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>
                <a:solidFill>
                  <a:srgbClr val="898989"/>
                </a:solidFill>
              </a:rPr>
              <a:t>Oleg Denisov</a:t>
            </a:r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EB0F4DE9-AA33-4044-B5E3-6F2C0E7DA3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C29B2336-852A-6F43-B0BE-8B66B7E81111}" type="slidenum">
              <a:rPr lang="it-IT" altLang="it-IT" sz="1200">
                <a:solidFill>
                  <a:srgbClr val="898989"/>
                </a:solidFill>
              </a:rPr>
              <a:pPr eaLnBrk="1" hangingPunct="1"/>
              <a:t>44</a:t>
            </a:fld>
            <a:endParaRPr lang="it-IT" altLang="it-IT" sz="1200">
              <a:solidFill>
                <a:srgbClr val="898989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FC0F73A-3F7B-E665-3265-51253F3E7FBD}"/>
              </a:ext>
            </a:extLst>
          </p:cNvPr>
          <p:cNvSpPr txBox="1"/>
          <p:nvPr/>
        </p:nvSpPr>
        <p:spPr>
          <a:xfrm>
            <a:off x="650982" y="5761203"/>
            <a:ext cx="289444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>
                <a:solidFill>
                  <a:srgbClr val="002060"/>
                </a:solidFill>
              </a:rPr>
              <a:t>Dominik Ecker’s talk of 08/06/23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28FCE15-4DF3-9E7C-1F83-97197CE1D4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108" y="1041453"/>
            <a:ext cx="4358401" cy="259649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EE0CAA1-AA64-7B85-915B-10883CBE74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0108" y="4126989"/>
            <a:ext cx="2277395" cy="857853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9DE77DDD-D331-354D-D93D-8E046BDFA0C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90800" y="3637947"/>
            <a:ext cx="2286000" cy="22225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FB116205-69AC-64E7-D2BE-941CAA20565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76799" y="1056682"/>
            <a:ext cx="6792089" cy="1620992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34B59DA7-0192-D659-4334-1A2EFC11DA1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49240" y="3119890"/>
            <a:ext cx="2160270" cy="302124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6035F001-F395-F3E5-989B-659631824C9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20000" y="3631248"/>
            <a:ext cx="4462885" cy="1771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194563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A91CEA-6A94-A64F-B1EE-7F3AC42254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42690" y="136525"/>
            <a:ext cx="7676922" cy="518383"/>
          </a:xfrm>
        </p:spPr>
        <p:txBody>
          <a:bodyPr/>
          <a:lstStyle/>
          <a:p>
            <a:pPr algn="ctr"/>
            <a:r>
              <a:rPr lang="en-GB" sz="2400" b="1" dirty="0" err="1">
                <a:solidFill>
                  <a:srgbClr val="002060"/>
                </a:solidFill>
              </a:rPr>
              <a:t>Drell</a:t>
            </a:r>
            <a:r>
              <a:rPr lang="en-GB" sz="2400" b="1" dirty="0">
                <a:solidFill>
                  <a:srgbClr val="002060"/>
                </a:solidFill>
              </a:rPr>
              <a:t>-Yan experiment preparation I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08F206C-4179-E34B-81BE-B8E1A033E4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8326" y="2084345"/>
            <a:ext cx="5651500" cy="39497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4D72022-7EBE-0948-9B94-2F61C78999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22173" y="1054219"/>
            <a:ext cx="2916195" cy="103012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4FD6890-02BD-FF47-8BD0-56D672AA082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64892" y="1179213"/>
            <a:ext cx="1981200" cy="143510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50F0A851-92AB-3B48-A3E0-4BB89DDFEFEE}"/>
              </a:ext>
            </a:extLst>
          </p:cNvPr>
          <p:cNvSpPr txBox="1"/>
          <p:nvPr/>
        </p:nvSpPr>
        <p:spPr>
          <a:xfrm>
            <a:off x="7894728" y="1189848"/>
            <a:ext cx="3772316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400" dirty="0" err="1">
                <a:solidFill>
                  <a:srgbClr val="002060"/>
                </a:solidFill>
                <a:latin typeface="Helvetica" pitchFamily="2" charset="0"/>
              </a:rPr>
              <a:t>Drell</a:t>
            </a:r>
            <a:r>
              <a:rPr lang="en-GB" sz="1400" dirty="0">
                <a:solidFill>
                  <a:srgbClr val="002060"/>
                </a:solidFill>
                <a:latin typeface="Helvetica" pitchFamily="2" charset="0"/>
              </a:rPr>
              <a:t>-Yan process is a low cross-section process:</a:t>
            </a:r>
          </a:p>
          <a:p>
            <a:pPr marL="285750" indent="-285750">
              <a:buFontTx/>
              <a:buChar char="-"/>
            </a:pPr>
            <a:r>
              <a:rPr lang="en-GB" sz="1400" dirty="0">
                <a:solidFill>
                  <a:srgbClr val="002060"/>
                </a:solidFill>
                <a:effectLst/>
                <a:latin typeface="Helvetica" pitchFamily="2" charset="0"/>
              </a:rPr>
              <a:t>High intensity hadron beam </a:t>
            </a:r>
          </a:p>
          <a:p>
            <a:pPr marL="285750" indent="-285750">
              <a:buFontTx/>
              <a:buChar char="-"/>
            </a:pPr>
            <a:r>
              <a:rPr lang="en-GB" sz="1400" dirty="0">
                <a:solidFill>
                  <a:srgbClr val="002060"/>
                </a:solidFill>
                <a:effectLst/>
                <a:latin typeface="Helvetica" pitchFamily="2" charset="0"/>
              </a:rPr>
              <a:t>Carbon and Tungsten nuclear targets</a:t>
            </a:r>
          </a:p>
          <a:p>
            <a:pPr marL="285750" indent="-285750">
              <a:buFontTx/>
              <a:buChar char="-"/>
            </a:pPr>
            <a:r>
              <a:rPr lang="en-GB" sz="1400" dirty="0">
                <a:solidFill>
                  <a:srgbClr val="002060"/>
                </a:solidFill>
                <a:latin typeface="Helvetica" pitchFamily="2" charset="0"/>
              </a:rPr>
              <a:t>Hadron absorber to protect Spectrometer from a very high  secondary flux</a:t>
            </a:r>
          </a:p>
          <a:p>
            <a:pPr marL="285750" indent="-285750">
              <a:buFontTx/>
              <a:buChar char="-"/>
            </a:pPr>
            <a:r>
              <a:rPr lang="en-GB" sz="1400" dirty="0">
                <a:solidFill>
                  <a:srgbClr val="002060"/>
                </a:solidFill>
                <a:effectLst/>
                <a:latin typeface="Helvetica" pitchFamily="2" charset="0"/>
              </a:rPr>
              <a:t>Vertex Detector to co</a:t>
            </a:r>
            <a:r>
              <a:rPr lang="en-GB" sz="1400" dirty="0">
                <a:solidFill>
                  <a:srgbClr val="002060"/>
                </a:solidFill>
                <a:latin typeface="Helvetica" pitchFamily="2" charset="0"/>
              </a:rPr>
              <a:t>mpensate loses in resolution because  of the absorber in order to improve mass and space resolution</a:t>
            </a:r>
            <a:endParaRPr lang="en-GB" sz="1400" dirty="0">
              <a:solidFill>
                <a:srgbClr val="002060"/>
              </a:solidFill>
              <a:effectLst/>
              <a:latin typeface="Helvetica" pitchFamily="2" charset="0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C580450D-F1C3-7A49-B705-68804D77F00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10616" y="3924137"/>
            <a:ext cx="3954335" cy="253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164153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A91CEA-6A94-A64F-B1EE-7F3AC42254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42690" y="136525"/>
            <a:ext cx="7658510" cy="654307"/>
          </a:xfrm>
        </p:spPr>
        <p:txBody>
          <a:bodyPr/>
          <a:lstStyle/>
          <a:p>
            <a:pPr algn="ctr"/>
            <a:r>
              <a:rPr lang="en-GB" sz="2400" b="1" dirty="0" err="1">
                <a:solidFill>
                  <a:srgbClr val="002060"/>
                </a:solidFill>
              </a:rPr>
              <a:t>Drell</a:t>
            </a:r>
            <a:r>
              <a:rPr lang="en-GB" sz="2400" b="1" dirty="0">
                <a:solidFill>
                  <a:srgbClr val="002060"/>
                </a:solidFill>
              </a:rPr>
              <a:t>-Yan experiment preparation II</a:t>
            </a:r>
            <a:br>
              <a:rPr lang="en-GB" sz="2400" b="1" dirty="0">
                <a:solidFill>
                  <a:srgbClr val="002060"/>
                </a:solidFill>
              </a:rPr>
            </a:br>
            <a:r>
              <a:rPr lang="en-GB" sz="2000" b="1" dirty="0">
                <a:solidFill>
                  <a:srgbClr val="002060"/>
                </a:solidFill>
              </a:rPr>
              <a:t>Proposal by LANL group to reuse PHENIX Silicon Vertex Detector 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816C5EF-4CF1-3948-8570-71591981E4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34442"/>
            <a:ext cx="6368136" cy="478911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7AB80CC-D7AD-064B-8AF3-597D215802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12010" y="1398543"/>
            <a:ext cx="2354267" cy="240400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15A2D93-2A50-1C40-886D-8EE6956EA95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98868" y="1398543"/>
            <a:ext cx="3193132" cy="241553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8CDDD4E-AE6F-8F49-A3F5-DC8E60857C1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45644" y="4520414"/>
            <a:ext cx="3609584" cy="224043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842E696-232E-D64C-AE6B-4B4E976F1AB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09816" y="5740586"/>
            <a:ext cx="2916195" cy="103012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3B722DA-0AA0-B749-997C-ECF917CF13F9}"/>
              </a:ext>
            </a:extLst>
          </p:cNvPr>
          <p:cNvSpPr txBox="1"/>
          <p:nvPr/>
        </p:nvSpPr>
        <p:spPr>
          <a:xfrm>
            <a:off x="6414987" y="3891518"/>
            <a:ext cx="460619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600" dirty="0">
                <a:solidFill>
                  <a:srgbClr val="002060"/>
                </a:solidFill>
              </a:rPr>
              <a:t>Active </a:t>
            </a:r>
            <a:r>
              <a:rPr lang="en-GB" sz="1600" dirty="0" err="1">
                <a:solidFill>
                  <a:srgbClr val="002060"/>
                </a:solidFill>
              </a:rPr>
              <a:t>silicons</a:t>
            </a:r>
            <a:r>
              <a:rPr lang="en-GB" sz="1600" dirty="0">
                <a:solidFill>
                  <a:srgbClr val="002060"/>
                </a:solidFill>
              </a:rPr>
              <a:t> mini-strip sensors plus front-end ASIC, </a:t>
            </a:r>
          </a:p>
          <a:p>
            <a:pPr algn="ctr"/>
            <a:r>
              <a:rPr lang="en-GB" sz="1600" dirty="0">
                <a:solidFill>
                  <a:srgbClr val="002060"/>
                </a:solidFill>
              </a:rPr>
              <a:t>the FPHX chip bonded directly on sensors</a:t>
            </a:r>
          </a:p>
        </p:txBody>
      </p:sp>
    </p:spTree>
    <p:extLst>
      <p:ext uri="{BB962C8B-B14F-4D97-AF65-F5344CB8AC3E}">
        <p14:creationId xmlns:p14="http://schemas.microsoft.com/office/powerpoint/2010/main" val="57264331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A91CEA-6A94-A64F-B1EE-7F3AC42254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42690" y="136525"/>
            <a:ext cx="7658510" cy="654307"/>
          </a:xfrm>
        </p:spPr>
        <p:txBody>
          <a:bodyPr/>
          <a:lstStyle/>
          <a:p>
            <a:pPr algn="ctr"/>
            <a:r>
              <a:rPr lang="en-GB" sz="2400" b="1" dirty="0" err="1">
                <a:solidFill>
                  <a:srgbClr val="002060"/>
                </a:solidFill>
              </a:rPr>
              <a:t>Drell</a:t>
            </a:r>
            <a:r>
              <a:rPr lang="en-GB" sz="2400" b="1" dirty="0">
                <a:solidFill>
                  <a:srgbClr val="002060"/>
                </a:solidFill>
              </a:rPr>
              <a:t>-Yan experiment preparation III</a:t>
            </a:r>
            <a:br>
              <a:rPr lang="en-GB" sz="2400" b="1" dirty="0">
                <a:solidFill>
                  <a:srgbClr val="002060"/>
                </a:solidFill>
              </a:rPr>
            </a:br>
            <a:r>
              <a:rPr lang="en-GB" sz="2400" b="1" dirty="0">
                <a:solidFill>
                  <a:srgbClr val="002060"/>
                </a:solidFill>
              </a:rPr>
              <a:t>Toward doubling  of the incoming beam intensity  (TO)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969D22D-A16D-BD4E-BCBE-68EB09774B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8547" y="1087394"/>
            <a:ext cx="10262040" cy="5461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138808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523569-1E74-5B4A-8BE2-FCA255843C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12956" y="59008"/>
            <a:ext cx="8031051" cy="593725"/>
          </a:xfrm>
        </p:spPr>
        <p:txBody>
          <a:bodyPr>
            <a:normAutofit fontScale="90000"/>
          </a:bodyPr>
          <a:lstStyle/>
          <a:p>
            <a:pPr algn="ctr"/>
            <a:r>
              <a:rPr lang="en-GB" sz="2400" b="1" dirty="0">
                <a:solidFill>
                  <a:srgbClr val="002060"/>
                </a:solidFill>
              </a:rPr>
              <a:t>Status of the AMBER  Facility preparations:</a:t>
            </a:r>
            <a:br>
              <a:rPr lang="en-GB" sz="2400" b="1" dirty="0">
                <a:solidFill>
                  <a:srgbClr val="002060"/>
                </a:solidFill>
              </a:rPr>
            </a:br>
            <a:r>
              <a:rPr lang="en-GB" sz="2400" b="1" dirty="0">
                <a:solidFill>
                  <a:srgbClr val="002060"/>
                </a:solidFill>
              </a:rPr>
              <a:t>AMBER Spectrometer Upgrades 2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8B81473-1C69-0048-B872-238942ED1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47D16-083A-A143-9C34-F6BDD9A8DC3A}" type="datetime1">
              <a:rPr lang="it-IT" smtClean="0"/>
              <a:t>10/09/26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25D820F-03B1-CA4C-9123-D7DEC5278F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Oleg Denisov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D561CFD-6844-8649-8392-ED284F1740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780F13-17C7-E04C-861F-D82DF6844B63}" type="slidenum">
              <a:rPr lang="en-GB" smtClean="0"/>
              <a:t>48</a:t>
            </a:fld>
            <a:endParaRPr lang="en-GB"/>
          </a:p>
        </p:txBody>
      </p:sp>
      <p:sp>
        <p:nvSpPr>
          <p:cNvPr id="9" name="CasellaDiTesto 11">
            <a:extLst>
              <a:ext uri="{FF2B5EF4-FFF2-40B4-BE49-F238E27FC236}">
                <a16:creationId xmlns:a16="http://schemas.microsoft.com/office/drawing/2014/main" id="{B71F6955-0FD4-DF44-BD85-9772864646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3624" y="1286105"/>
            <a:ext cx="8356843" cy="286232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en-GB" altLang="it-IT" sz="1800" dirty="0">
                <a:solidFill>
                  <a:srgbClr val="002060"/>
                </a:solidFill>
              </a:rPr>
              <a:t>High-pressure hydrogen filled active TPC  (PRM)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endParaRPr lang="en-GB" altLang="it-IT" sz="1800" dirty="0">
              <a:solidFill>
                <a:srgbClr val="002060"/>
              </a:solidFill>
            </a:endParaRP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en-GB" altLang="it-IT" sz="1800" dirty="0">
                <a:solidFill>
                  <a:srgbClr val="002060"/>
                </a:solidFill>
              </a:rPr>
              <a:t>Combined scintillating fibres / silicon tracking system (4 stations) (PRM)</a:t>
            </a:r>
          </a:p>
          <a:p>
            <a:pPr eaLnBrk="1" hangingPunct="1"/>
            <a:endParaRPr lang="en-GB" altLang="it-IT" sz="1800" dirty="0">
              <a:solidFill>
                <a:srgbClr val="002060"/>
              </a:solidFill>
            </a:endParaRP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en-GB" altLang="it-IT" sz="1800" dirty="0">
                <a:solidFill>
                  <a:srgbClr val="002060"/>
                </a:solidFill>
              </a:rPr>
              <a:t>Triggerless electromagnetic calorimeter electronics (PRM)</a:t>
            </a:r>
          </a:p>
          <a:p>
            <a:pPr eaLnBrk="1" hangingPunct="1"/>
            <a:endParaRPr lang="en-GB" altLang="it-IT" sz="1800" dirty="0">
              <a:solidFill>
                <a:srgbClr val="002060"/>
              </a:solidFill>
            </a:endParaRP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en-GB" altLang="it-IT" sz="1800" dirty="0">
                <a:solidFill>
                  <a:srgbClr val="002060"/>
                </a:solidFill>
              </a:rPr>
              <a:t>High rate capable silicon-based vertex detector (DY)</a:t>
            </a:r>
          </a:p>
          <a:p>
            <a:pPr eaLnBrk="1" hangingPunct="1"/>
            <a:endParaRPr lang="en-GB" altLang="it-IT" sz="1800" dirty="0">
              <a:solidFill>
                <a:srgbClr val="002060"/>
              </a:solidFill>
            </a:endParaRP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en-GB" altLang="it-IT" sz="1800" dirty="0">
                <a:solidFill>
                  <a:srgbClr val="002060"/>
                </a:solidFill>
              </a:rPr>
              <a:t>New high-purity and high efficiency di-muon trigger (DY)</a:t>
            </a:r>
          </a:p>
          <a:p>
            <a:pPr eaLnBrk="1" hangingPunct="1"/>
            <a:endParaRPr lang="en-GB" altLang="it-IT" sz="1800" dirty="0">
              <a:solidFill>
                <a:srgbClr val="002060"/>
              </a:solidFill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C12CAFE-414F-EB43-8D77-2FE2AFBE61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88277" y="3429000"/>
            <a:ext cx="3402980" cy="288932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6A13A3E-B198-8D4D-B36B-D7E16DBA87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63729" y="1055553"/>
            <a:ext cx="2658157" cy="200229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4ED1A285-99A5-EE48-9800-A11891A573D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085" t="16380" b="4363"/>
          <a:stretch/>
        </p:blipFill>
        <p:spPr>
          <a:xfrm>
            <a:off x="500743" y="4396566"/>
            <a:ext cx="3289485" cy="1513046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7DB9F662-CCBF-0843-8956-80A9C3D555E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82046" y="4396566"/>
            <a:ext cx="2742240" cy="1946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25278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523569-1E74-5B4A-8BE2-FCA255843C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13135" y="97537"/>
            <a:ext cx="6792123" cy="593725"/>
          </a:xfrm>
        </p:spPr>
        <p:txBody>
          <a:bodyPr>
            <a:normAutofit fontScale="90000"/>
          </a:bodyPr>
          <a:lstStyle/>
          <a:p>
            <a:pPr algn="ctr"/>
            <a:r>
              <a:rPr lang="en-GB" sz="2400" b="1" dirty="0">
                <a:solidFill>
                  <a:srgbClr val="002060"/>
                </a:solidFill>
              </a:rPr>
              <a:t>Status of the AMBER  Facility preparations:</a:t>
            </a:r>
            <a:br>
              <a:rPr lang="en-GB" sz="2400" b="1" dirty="0">
                <a:solidFill>
                  <a:srgbClr val="002060"/>
                </a:solidFill>
              </a:rPr>
            </a:br>
            <a:r>
              <a:rPr lang="en-GB" sz="2400" b="1" dirty="0">
                <a:solidFill>
                  <a:srgbClr val="002060"/>
                </a:solidFill>
              </a:rPr>
              <a:t>AMBER Spectrometer Upgrades 1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8B81473-1C69-0048-B872-238942ED1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47D16-083A-A143-9C34-F6BDD9A8DC3A}" type="datetime1">
              <a:rPr lang="it-IT" smtClean="0"/>
              <a:t>10/09/26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25D820F-03B1-CA4C-9123-D7DEC5278F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Oleg Denisov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D561CFD-6844-8649-8392-ED284F1740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780F13-17C7-E04C-861F-D82DF6844B63}" type="slidenum">
              <a:rPr lang="en-GB" smtClean="0"/>
              <a:t>49</a:t>
            </a:fld>
            <a:endParaRPr lang="en-GB"/>
          </a:p>
        </p:txBody>
      </p:sp>
      <p:sp>
        <p:nvSpPr>
          <p:cNvPr id="10" name="CasellaDiTesto 11">
            <a:extLst>
              <a:ext uri="{FF2B5EF4-FFF2-40B4-BE49-F238E27FC236}">
                <a16:creationId xmlns:a16="http://schemas.microsoft.com/office/drawing/2014/main" id="{2A27A304-34F7-B542-A20D-8F560B6373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50498" y="1133929"/>
            <a:ext cx="8356843" cy="3139321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en-GB" altLang="it-IT" sz="1800" dirty="0">
                <a:solidFill>
                  <a:srgbClr val="002060"/>
                </a:solidFill>
              </a:rPr>
              <a:t>New triggerless DAQ system, new front-end electronics and trigger logic compatible with triggerless readout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endParaRPr lang="en-GB" altLang="it-IT" sz="1800" dirty="0">
              <a:solidFill>
                <a:srgbClr val="002060"/>
              </a:solidFill>
            </a:endParaRP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en-GB" altLang="it-IT" sz="1800" dirty="0">
                <a:solidFill>
                  <a:srgbClr val="002060"/>
                </a:solidFill>
              </a:rPr>
              <a:t>New large-size </a:t>
            </a:r>
            <a:r>
              <a:rPr lang="en-GB" altLang="it-IT" sz="1800" dirty="0" err="1">
                <a:solidFill>
                  <a:srgbClr val="002060"/>
                </a:solidFill>
              </a:rPr>
              <a:t>PixelGEM</a:t>
            </a:r>
            <a:r>
              <a:rPr lang="en-GB" altLang="it-IT" sz="1800" dirty="0">
                <a:solidFill>
                  <a:srgbClr val="002060"/>
                </a:solidFill>
              </a:rPr>
              <a:t> detectors</a:t>
            </a:r>
          </a:p>
          <a:p>
            <a:pPr eaLnBrk="1" hangingPunct="1"/>
            <a:endParaRPr lang="en-GB" altLang="it-IT" sz="1800" dirty="0">
              <a:solidFill>
                <a:srgbClr val="002060"/>
              </a:solidFill>
            </a:endParaRP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en-GB" altLang="it-IT" sz="1800" dirty="0">
                <a:solidFill>
                  <a:srgbClr val="002060"/>
                </a:solidFill>
              </a:rPr>
              <a:t>New large-area micro-pattern gaseous detectors (</a:t>
            </a:r>
            <a:r>
              <a:rPr lang="en-GB" altLang="it-IT" sz="1800" dirty="0" err="1">
                <a:solidFill>
                  <a:srgbClr val="002060"/>
                </a:solidFill>
              </a:rPr>
              <a:t>MicroMegas</a:t>
            </a:r>
            <a:r>
              <a:rPr lang="en-GB" altLang="it-IT" sz="1800" dirty="0">
                <a:solidFill>
                  <a:srgbClr val="002060"/>
                </a:solidFill>
              </a:rPr>
              <a:t>)</a:t>
            </a:r>
          </a:p>
          <a:p>
            <a:pPr eaLnBrk="1" hangingPunct="1"/>
            <a:endParaRPr lang="en-GB" altLang="it-IT" sz="1800" dirty="0">
              <a:solidFill>
                <a:srgbClr val="002060"/>
              </a:solidFill>
            </a:endParaRP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en-GB" altLang="it-IT" sz="1800" dirty="0">
                <a:solidFill>
                  <a:srgbClr val="002060"/>
                </a:solidFill>
              </a:rPr>
              <a:t>High-rate-capable CEDARs detectors (beam line)</a:t>
            </a:r>
          </a:p>
          <a:p>
            <a:pPr eaLnBrk="1" hangingPunct="1"/>
            <a:endParaRPr lang="en-GB" altLang="it-IT" sz="1800" dirty="0">
              <a:solidFill>
                <a:srgbClr val="002060"/>
              </a:solidFill>
            </a:endParaRP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en-GB" altLang="it-IT" sz="1800" dirty="0">
                <a:solidFill>
                  <a:srgbClr val="002060"/>
                </a:solidFill>
              </a:rPr>
              <a:t>A new RICH-0 detector to extend significantly phase space coverage (lower momenta)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47EDA07-BD8B-AB45-AB33-25F5FE3E73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742" y="4843540"/>
            <a:ext cx="2402387" cy="103414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13BE960-9CB6-B84F-B1F0-36D579D5F70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607342" y="2907896"/>
            <a:ext cx="2035792" cy="171176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7EE341C-61E8-F647-8E1F-5688002D13BC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4508" y="4896216"/>
            <a:ext cx="1988626" cy="1493191"/>
          </a:xfrm>
          <a:prstGeom prst="rect">
            <a:avLst/>
          </a:prstGeom>
        </p:spPr>
      </p:pic>
      <p:pic>
        <p:nvPicPr>
          <p:cNvPr id="13" name="Picture 12" descr="A circuit board&#10;&#10;Description automatically generated">
            <a:extLst>
              <a:ext uri="{FF2B5EF4-FFF2-40B4-BE49-F238E27FC236}">
                <a16:creationId xmlns:a16="http://schemas.microsoft.com/office/drawing/2014/main" id="{B587066B-89F1-7C4A-B521-AAE80F0B2D80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16200000">
            <a:off x="6810145" y="4429554"/>
            <a:ext cx="1840548" cy="1899511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AD8A0A19-24C4-A949-8EA6-20EEBE34FAB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01645" y="4531091"/>
            <a:ext cx="2050852" cy="1825259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D543497F-5873-D043-B350-D6CFD7EBEEB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984053" y="868705"/>
            <a:ext cx="3207947" cy="1778119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072A66A-85BB-324E-A58F-4E6BED60DB1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0742" y="1604777"/>
            <a:ext cx="952500" cy="215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523141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CE77CF5-F023-B44B-BC06-1DA2570559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8291" y="282981"/>
            <a:ext cx="6220359" cy="562074"/>
          </a:xfrm>
        </p:spPr>
        <p:txBody>
          <a:bodyPr>
            <a:normAutofit/>
          </a:bodyPr>
          <a:lstStyle/>
          <a:p>
            <a:r>
              <a:rPr lang="en-GB" sz="2400" dirty="0"/>
              <a:t>Unified Tracking Station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C5112424-E1A5-4D45-83B5-52B5385B68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de-DE"/>
              <a:t>7.4.2022</a:t>
            </a:r>
            <a:endParaRPr lang="it-IT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9E96D801-9BA3-1D42-A98D-8D0DEE6782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it-IT" dirty="0" err="1"/>
              <a:t>Oleg</a:t>
            </a:r>
            <a:r>
              <a:rPr lang="it-IT" dirty="0"/>
              <a:t> </a:t>
            </a:r>
            <a:r>
              <a:rPr lang="it-IT" dirty="0" err="1"/>
              <a:t>Denisov</a:t>
            </a:r>
            <a:endParaRPr lang="it-IT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9AA148F0-E609-0340-AAED-DC107981EC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B922CDF-68A7-BB49-A4E6-D21B1AA92255}" type="slidenum">
              <a:rPr lang="it-IT" smtClean="0"/>
              <a:pPr>
                <a:defRPr/>
              </a:pPr>
              <a:t>50</a:t>
            </a:fld>
            <a:endParaRPr lang="it-IT" dirty="0"/>
          </a:p>
        </p:txBody>
      </p:sp>
      <p:pic>
        <p:nvPicPr>
          <p:cNvPr id="8" name="Picture 1" descr="page6image36169264">
            <a:extLst>
              <a:ext uri="{FF2B5EF4-FFF2-40B4-BE49-F238E27FC236}">
                <a16:creationId xmlns:a16="http://schemas.microsoft.com/office/drawing/2014/main" id="{33BD3692-3889-5F48-99E1-0951C4A668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9245" y="845055"/>
            <a:ext cx="7178583" cy="5618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96795438"/>
      </p:ext>
    </p:extLst>
  </p:cSld>
  <p:clrMapOvr>
    <a:masterClrMapping/>
  </p:clrMapOvr>
</p:sld>
</file>

<file path=ppt/theme/theme1.xml><?xml version="1.0" encoding="utf-8"?>
<a:theme xmlns:a="http://schemas.openxmlformats.org/drawingml/2006/main" name="2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MBER" id="{F44683FA-A10D-EC40-91DE-BC43EAE80A4A}" vid="{EA02E836-D82D-AE46-95E0-B498E62E6F35}"/>
    </a:ext>
  </a:extLst>
</a:theme>
</file>

<file path=ppt/theme/theme2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MBER" id="{F44683FA-A10D-EC40-91DE-BC43EAE80A4A}" vid="{C6F099E6-F6F8-0841-8676-8D6CD042E41E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2_Custom Design</Template>
  <TotalTime>3661</TotalTime>
  <Words>3938</Words>
  <Application>Microsoft Macintosh PowerPoint</Application>
  <PresentationFormat>Widescreen</PresentationFormat>
  <Paragraphs>502</Paragraphs>
  <Slides>50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50</vt:i4>
      </vt:variant>
    </vt:vector>
  </HeadingPairs>
  <TitlesOfParts>
    <vt:vector size="63" baseType="lpstr">
      <vt:lpstr>ＭＳ Ｐゴシック</vt:lpstr>
      <vt:lpstr>Arial</vt:lpstr>
      <vt:lpstr>ArialMT</vt:lpstr>
      <vt:lpstr>Calibri</vt:lpstr>
      <vt:lpstr>Calibri Light</vt:lpstr>
      <vt:lpstr>Cambria Math</vt:lpstr>
      <vt:lpstr>Courier New</vt:lpstr>
      <vt:lpstr>Helvetica</vt:lpstr>
      <vt:lpstr>Tahoma</vt:lpstr>
      <vt:lpstr>Times New Roman</vt:lpstr>
      <vt:lpstr>Wingdings</vt:lpstr>
      <vt:lpstr>2_Custom Design</vt:lpstr>
      <vt:lpstr>1_Custom Design</vt:lpstr>
      <vt:lpstr>Series of talks: From COMPASS to AMBER: From Proton Spin Crisis to Hadron Mass Puzzle</vt:lpstr>
      <vt:lpstr>PowerPoint Presentation</vt:lpstr>
      <vt:lpstr>AMBER Science Question</vt:lpstr>
      <vt:lpstr>Setting up of the strong physics case for AMBER facility was greatly simplified by uniqueness of the CERN SPS AMBER/EHN2 secondary beams </vt:lpstr>
      <vt:lpstr>PowerPoint Presentation</vt:lpstr>
      <vt:lpstr>EHM phenomenon What are the underlying mechanisms?</vt:lpstr>
      <vt:lpstr>AMBER probes</vt:lpstr>
      <vt:lpstr>Apparatus for Meson and Baryon Experimental Research  (AMBER, CERN, SPS, NA66)</vt:lpstr>
      <vt:lpstr>What was achieved by AMBER so far: I. Antimatter Production Cross-section measurement (APX) </vt:lpstr>
      <vt:lpstr>What was achieved by AMBER so far: II. Proton Charge-Radius measurement (PRM) (1) </vt:lpstr>
      <vt:lpstr>What was achieved by AMBER so far: II. Proton Charge-Radius measurement (PRM) (2) </vt:lpstr>
      <vt:lpstr>Preparation to the Phase-1 Drell-Yan experiment</vt:lpstr>
      <vt:lpstr> Pion induced Drell-Yan at AMBER Status of the knowledge of the Pion structure</vt:lpstr>
      <vt:lpstr>Probing valence and sea quark contents of pion at AMBER Expected statistics after first 2 years of data taking</vt:lpstr>
      <vt:lpstr>Probing kaon structure via Drell-Yan at AMBER </vt:lpstr>
      <vt:lpstr>Pion induced J/𝜓 at AMBER</vt:lpstr>
      <vt:lpstr>Pion induced J/𝜓 at AMBER</vt:lpstr>
      <vt:lpstr>Gluon distribution in the pion through J/𝜓 production </vt:lpstr>
      <vt:lpstr>PowerPoint Presentation</vt:lpstr>
      <vt:lpstr>K− and K+  -induced J/𝜓 cross sections direct access to the kaon valence PDF</vt:lpstr>
      <vt:lpstr> Antiproton induced Drell-Yan  </vt:lpstr>
      <vt:lpstr>PowerPoint Presentation</vt:lpstr>
      <vt:lpstr>PowerPoint Presentation</vt:lpstr>
      <vt:lpstr>Hadron spectroscopy AMBER (kaon enriched beam) </vt:lpstr>
      <vt:lpstr>AMBER Long-Term running plan + Proposal Phase-2</vt:lpstr>
      <vt:lpstr>Summary: AMBER at CERN SPS</vt:lpstr>
      <vt:lpstr>Next AMBER-organized event: Physics At AMBER (PAW) &amp; IWHSS at Camogli, Portofino Coast, Italia </vt:lpstr>
      <vt:lpstr>Spares</vt:lpstr>
      <vt:lpstr>AMBER Phase-1 running plan</vt:lpstr>
      <vt:lpstr>Status of the AMBER  Facility preparations: North Area Consolidation Program</vt:lpstr>
      <vt:lpstr>Status of the AMBER  Facility preparations: AMBER/EHN2 beam line upgrade: vacuum improvements and beam line instrumentation</vt:lpstr>
      <vt:lpstr>Status of the AMBER  Facility preparations: Secondary Beam Pid improvement</vt:lpstr>
      <vt:lpstr>Status of the AMBER  Facility preparations: 2024 APX run preparation</vt:lpstr>
      <vt:lpstr>Currently thanks to the contribution of number of Labs/Experiments (BEPC, BNL, CERN, Fermilab, JLab …) Spin puzzle is resolved </vt:lpstr>
      <vt:lpstr>Principles to be respected while preparing new experiment at CERN</vt:lpstr>
      <vt:lpstr>AMBER   more than 15 years-long effort</vt:lpstr>
      <vt:lpstr>AMBER PHASE-1 (proposal submitted in Sep. 2019, approved in Dec. 2020)</vt:lpstr>
      <vt:lpstr>EHM phenomenon  Is it enough to study the proton to understand SM? </vt:lpstr>
      <vt:lpstr>PowerPoint Presentation</vt:lpstr>
      <vt:lpstr>PowerPoint Presentation</vt:lpstr>
      <vt:lpstr>Goal-4: Flavor dependence of the EMC effect</vt:lpstr>
      <vt:lpstr>Antimatter Production Cross-Section measurement  at AMBER</vt:lpstr>
      <vt:lpstr>AMBER antimatter production cross section</vt:lpstr>
      <vt:lpstr>Primakoff at AMBER: Chiral Anomaly and Polarizabilities (kaon enriched beam) </vt:lpstr>
      <vt:lpstr>Drell-Yan experiment preparation I</vt:lpstr>
      <vt:lpstr>Drell-Yan experiment preparation II Proposal by LANL group to reuse PHENIX Silicon Vertex Detector  </vt:lpstr>
      <vt:lpstr>Drell-Yan experiment preparation III Toward doubling  of the incoming beam intensity  (TO)</vt:lpstr>
      <vt:lpstr>Status of the AMBER  Facility preparations: AMBER Spectrometer Upgrades 2</vt:lpstr>
      <vt:lpstr>Status of the AMBER  Facility preparations: AMBER Spectrometer Upgrades 1</vt:lpstr>
      <vt:lpstr>Unified Tracking Station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Proposal Group meeting CERN, 02/02/2022</dc:title>
  <dc:creator>Oleg Denisov</dc:creator>
  <cp:lastModifiedBy>Oleg Denisov</cp:lastModifiedBy>
  <cp:revision>104</cp:revision>
  <dcterms:created xsi:type="dcterms:W3CDTF">2022-03-30T11:54:08Z</dcterms:created>
  <dcterms:modified xsi:type="dcterms:W3CDTF">2026-09-10T07:58:57Z</dcterms:modified>
</cp:coreProperties>
</file>