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8" r:id="rId1"/>
    <p:sldMasterId id="2147483709" r:id="rId2"/>
    <p:sldMasterId id="2147483710" r:id="rId3"/>
    <p:sldMasterId id="2147483711" r:id="rId4"/>
    <p:sldMasterId id="2147483712" r:id="rId5"/>
  </p:sldMasterIdLst>
  <p:notesMasterIdLst>
    <p:notesMasterId r:id="rId24"/>
  </p:notesMasterIdLst>
  <p:sldIdLst>
    <p:sldId id="256" r:id="rId6"/>
    <p:sldId id="364" r:id="rId7"/>
    <p:sldId id="327" r:id="rId8"/>
    <p:sldId id="257" r:id="rId9"/>
    <p:sldId id="365" r:id="rId10"/>
    <p:sldId id="334" r:id="rId11"/>
    <p:sldId id="298" r:id="rId12"/>
    <p:sldId id="307" r:id="rId13"/>
    <p:sldId id="333" r:id="rId14"/>
    <p:sldId id="783" r:id="rId15"/>
    <p:sldId id="325" r:id="rId16"/>
    <p:sldId id="349" r:id="rId17"/>
    <p:sldId id="350" r:id="rId18"/>
    <p:sldId id="355" r:id="rId19"/>
    <p:sldId id="358" r:id="rId20"/>
    <p:sldId id="351" r:id="rId21"/>
    <p:sldId id="784" r:id="rId22"/>
    <p:sldId id="359" r:id="rId23"/>
  </p:sldIdLst>
  <p:sldSz cx="10080625" cy="5670550"/>
  <p:notesSz cx="7772400" cy="10058400"/>
  <p:embeddedFontLst>
    <p:embeddedFont>
      <p:font typeface="Arial Unicode MS" panose="020B0604020202020204" pitchFamily="34" charset="-128"/>
      <p:regular r:id="rId25"/>
    </p:embeddedFont>
    <p:embeddedFont>
      <p:font typeface="Cambria Math" panose="02040503050406030204" pitchFamily="18" charset="0"/>
      <p:regular r:id="rId26"/>
    </p:embeddedFont>
    <p:embeddedFont>
      <p:font typeface="Verdana" panose="020B060403050404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136B50"/>
    <a:srgbClr val="009850"/>
    <a:srgbClr val="009896"/>
    <a:srgbClr val="009860"/>
    <a:srgbClr val="0432BF"/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720"/>
    <p:restoredTop sz="96341"/>
  </p:normalViewPr>
  <p:slideViewPr>
    <p:cSldViewPr snapToGrid="0">
      <p:cViewPr>
        <p:scale>
          <a:sx n="97" d="100"/>
          <a:sy n="97" d="100"/>
        </p:scale>
        <p:origin x="280" y="10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98" d="100"/>
          <a:sy n="198" d="100"/>
        </p:scale>
        <p:origin x="936" y="-26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4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95650" y="754375"/>
            <a:ext cx="5181850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5" name="Google Shape;2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5" name="Google Shape;3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5869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5" name="Google Shape;3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6377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8" name="Google Shape;2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2" name="Google Shape;3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2" name="Google Shape;3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7574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5" name="Google Shape;3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9330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5" name="Google Shape;3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4187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2" name="Google Shape;3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76164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5" name="Google Shape;3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1181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5" name="Google Shape;3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13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5" name="Google Shape;3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4162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5" name="Google Shape;3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7122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5" name="Google Shape;3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99626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5" name="Google Shape;3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00557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5" name="Google Shape;3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52109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5" name="Google Shape;3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4664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5" name="Google Shape;3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4988" y="754063"/>
            <a:ext cx="6702425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8476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subTitle" idx="1"/>
          </p:nvPr>
        </p:nvSpPr>
        <p:spPr>
          <a:xfrm>
            <a:off x="503640" y="225720"/>
            <a:ext cx="9071280" cy="43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3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2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4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2"/>
          </p:nvPr>
        </p:nvSpPr>
        <p:spPr>
          <a:xfrm>
            <a:off x="357084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3"/>
          </p:nvPr>
        </p:nvSpPr>
        <p:spPr>
          <a:xfrm>
            <a:off x="663768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4"/>
          </p:nvPr>
        </p:nvSpPr>
        <p:spPr>
          <a:xfrm>
            <a:off x="50364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5"/>
          </p:nvPr>
        </p:nvSpPr>
        <p:spPr>
          <a:xfrm>
            <a:off x="357084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6"/>
          </p:nvPr>
        </p:nvSpPr>
        <p:spPr>
          <a:xfrm>
            <a:off x="663768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9912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ubTitle" idx="1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>
            <a:spLocks noGrp="1"/>
          </p:cNvSpPr>
          <p:nvPr>
            <p:ph type="subTitle" idx="1"/>
          </p:nvPr>
        </p:nvSpPr>
        <p:spPr>
          <a:xfrm>
            <a:off x="503640" y="225720"/>
            <a:ext cx="9071280" cy="43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1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2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body" idx="3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3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body" idx="2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body" idx="4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2"/>
          </p:nvPr>
        </p:nvSpPr>
        <p:spPr>
          <a:xfrm>
            <a:off x="357084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3"/>
          </p:nvPr>
        </p:nvSpPr>
        <p:spPr>
          <a:xfrm>
            <a:off x="663768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4"/>
          </p:nvPr>
        </p:nvSpPr>
        <p:spPr>
          <a:xfrm>
            <a:off x="50364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5"/>
          </p:nvPr>
        </p:nvSpPr>
        <p:spPr>
          <a:xfrm>
            <a:off x="357084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body" idx="6"/>
          </p:nvPr>
        </p:nvSpPr>
        <p:spPr>
          <a:xfrm>
            <a:off x="663768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9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9"/>
          <p:cNvSpPr txBox="1">
            <a:spLocks noGrp="1"/>
          </p:cNvSpPr>
          <p:nvPr>
            <p:ph type="subTitle" idx="1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0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0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1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1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1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2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3"/>
          <p:cNvSpPr txBox="1">
            <a:spLocks noGrp="1"/>
          </p:cNvSpPr>
          <p:nvPr>
            <p:ph type="subTitle" idx="1"/>
          </p:nvPr>
        </p:nvSpPr>
        <p:spPr>
          <a:xfrm>
            <a:off x="503640" y="225720"/>
            <a:ext cx="9071280" cy="43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4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4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4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5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body" idx="3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6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6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7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7"/>
          <p:cNvSpPr txBox="1">
            <a:spLocks noGrp="1"/>
          </p:cNvSpPr>
          <p:nvPr>
            <p:ph type="body" idx="2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8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8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8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8"/>
          <p:cNvSpPr txBox="1">
            <a:spLocks noGrp="1"/>
          </p:cNvSpPr>
          <p:nvPr>
            <p:ph type="body" idx="4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9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2"/>
          </p:nvPr>
        </p:nvSpPr>
        <p:spPr>
          <a:xfrm>
            <a:off x="357084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body" idx="3"/>
          </p:nvPr>
        </p:nvSpPr>
        <p:spPr>
          <a:xfrm>
            <a:off x="663768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body" idx="4"/>
          </p:nvPr>
        </p:nvSpPr>
        <p:spPr>
          <a:xfrm>
            <a:off x="50364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9"/>
          <p:cNvSpPr txBox="1">
            <a:spLocks noGrp="1"/>
          </p:cNvSpPr>
          <p:nvPr>
            <p:ph type="body" idx="5"/>
          </p:nvPr>
        </p:nvSpPr>
        <p:spPr>
          <a:xfrm>
            <a:off x="357084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9"/>
          <p:cNvSpPr txBox="1">
            <a:spLocks noGrp="1"/>
          </p:cNvSpPr>
          <p:nvPr>
            <p:ph type="body" idx="6"/>
          </p:nvPr>
        </p:nvSpPr>
        <p:spPr>
          <a:xfrm>
            <a:off x="663768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2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42"/>
          <p:cNvSpPr txBox="1">
            <a:spLocks noGrp="1"/>
          </p:cNvSpPr>
          <p:nvPr>
            <p:ph type="subTitle" idx="1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3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43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4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44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44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5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6"/>
          <p:cNvSpPr txBox="1">
            <a:spLocks noGrp="1"/>
          </p:cNvSpPr>
          <p:nvPr>
            <p:ph type="subTitle" idx="1"/>
          </p:nvPr>
        </p:nvSpPr>
        <p:spPr>
          <a:xfrm>
            <a:off x="503640" y="225720"/>
            <a:ext cx="9071280" cy="43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7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47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47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47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8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48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48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48"/>
          <p:cNvSpPr txBox="1">
            <a:spLocks noGrp="1"/>
          </p:cNvSpPr>
          <p:nvPr>
            <p:ph type="body" idx="3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9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49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49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49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0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50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50"/>
          <p:cNvSpPr txBox="1">
            <a:spLocks noGrp="1"/>
          </p:cNvSpPr>
          <p:nvPr>
            <p:ph type="body" idx="2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1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51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51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51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51"/>
          <p:cNvSpPr txBox="1">
            <a:spLocks noGrp="1"/>
          </p:cNvSpPr>
          <p:nvPr>
            <p:ph type="body" idx="4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2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52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52"/>
          <p:cNvSpPr txBox="1">
            <a:spLocks noGrp="1"/>
          </p:cNvSpPr>
          <p:nvPr>
            <p:ph type="body" idx="2"/>
          </p:nvPr>
        </p:nvSpPr>
        <p:spPr>
          <a:xfrm>
            <a:off x="357084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52"/>
          <p:cNvSpPr txBox="1">
            <a:spLocks noGrp="1"/>
          </p:cNvSpPr>
          <p:nvPr>
            <p:ph type="body" idx="3"/>
          </p:nvPr>
        </p:nvSpPr>
        <p:spPr>
          <a:xfrm>
            <a:off x="663768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52"/>
          <p:cNvSpPr txBox="1">
            <a:spLocks noGrp="1"/>
          </p:cNvSpPr>
          <p:nvPr>
            <p:ph type="body" idx="4"/>
          </p:nvPr>
        </p:nvSpPr>
        <p:spPr>
          <a:xfrm>
            <a:off x="50364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2"/>
          <p:cNvSpPr txBox="1">
            <a:spLocks noGrp="1"/>
          </p:cNvSpPr>
          <p:nvPr>
            <p:ph type="body" idx="5"/>
          </p:nvPr>
        </p:nvSpPr>
        <p:spPr>
          <a:xfrm>
            <a:off x="357084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52"/>
          <p:cNvSpPr txBox="1">
            <a:spLocks noGrp="1"/>
          </p:cNvSpPr>
          <p:nvPr>
            <p:ph type="body" idx="6"/>
          </p:nvPr>
        </p:nvSpPr>
        <p:spPr>
          <a:xfrm>
            <a:off x="663768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55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55"/>
          <p:cNvSpPr txBox="1">
            <a:spLocks noGrp="1"/>
          </p:cNvSpPr>
          <p:nvPr>
            <p:ph type="subTitle" idx="1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6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56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7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57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57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8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9"/>
          <p:cNvSpPr txBox="1">
            <a:spLocks noGrp="1"/>
          </p:cNvSpPr>
          <p:nvPr>
            <p:ph type="subTitle" idx="1"/>
          </p:nvPr>
        </p:nvSpPr>
        <p:spPr>
          <a:xfrm>
            <a:off x="503640" y="225720"/>
            <a:ext cx="9071280" cy="43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0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60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60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60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61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61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61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61"/>
          <p:cNvSpPr txBox="1">
            <a:spLocks noGrp="1"/>
          </p:cNvSpPr>
          <p:nvPr>
            <p:ph type="body" idx="3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2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62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62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62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63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63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63"/>
          <p:cNvSpPr txBox="1">
            <a:spLocks noGrp="1"/>
          </p:cNvSpPr>
          <p:nvPr>
            <p:ph type="body" idx="2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64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64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64"/>
          <p:cNvSpPr txBox="1">
            <a:spLocks noGrp="1"/>
          </p:cNvSpPr>
          <p:nvPr>
            <p:ph type="body" idx="2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64"/>
          <p:cNvSpPr txBox="1">
            <a:spLocks noGrp="1"/>
          </p:cNvSpPr>
          <p:nvPr>
            <p:ph type="body" idx="3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64"/>
          <p:cNvSpPr txBox="1">
            <a:spLocks noGrp="1"/>
          </p:cNvSpPr>
          <p:nvPr>
            <p:ph type="body" idx="4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5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65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65"/>
          <p:cNvSpPr txBox="1">
            <a:spLocks noGrp="1"/>
          </p:cNvSpPr>
          <p:nvPr>
            <p:ph type="body" idx="2"/>
          </p:nvPr>
        </p:nvSpPr>
        <p:spPr>
          <a:xfrm>
            <a:off x="357084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65"/>
          <p:cNvSpPr txBox="1">
            <a:spLocks noGrp="1"/>
          </p:cNvSpPr>
          <p:nvPr>
            <p:ph type="body" idx="3"/>
          </p:nvPr>
        </p:nvSpPr>
        <p:spPr>
          <a:xfrm>
            <a:off x="6637680" y="132624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65"/>
          <p:cNvSpPr txBox="1">
            <a:spLocks noGrp="1"/>
          </p:cNvSpPr>
          <p:nvPr>
            <p:ph type="body" idx="4"/>
          </p:nvPr>
        </p:nvSpPr>
        <p:spPr>
          <a:xfrm>
            <a:off x="50364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65"/>
          <p:cNvSpPr txBox="1">
            <a:spLocks noGrp="1"/>
          </p:cNvSpPr>
          <p:nvPr>
            <p:ph type="body" idx="5"/>
          </p:nvPr>
        </p:nvSpPr>
        <p:spPr>
          <a:xfrm>
            <a:off x="357084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65"/>
          <p:cNvSpPr txBox="1">
            <a:spLocks noGrp="1"/>
          </p:cNvSpPr>
          <p:nvPr>
            <p:ph type="body" idx="6"/>
          </p:nvPr>
        </p:nvSpPr>
        <p:spPr>
          <a:xfrm>
            <a:off x="6637680" y="3043800"/>
            <a:ext cx="2920680" cy="156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1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7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12" name="Google Shape;112;p27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0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63" name="Google Shape;163;p40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3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14" name="Google Shape;214;p53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1.png"/><Relationship Id="rId7" Type="http://schemas.openxmlformats.org/officeDocument/2006/relationships/image" Target="../media/image1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170.png"/><Relationship Id="rId5" Type="http://schemas.openxmlformats.org/officeDocument/2006/relationships/image" Target="../media/image13.png"/><Relationship Id="rId10" Type="http://schemas.openxmlformats.org/officeDocument/2006/relationships/image" Target="../media/image160.png"/><Relationship Id="rId4" Type="http://schemas.openxmlformats.org/officeDocument/2006/relationships/image" Target="../media/image12.png"/><Relationship Id="rId9" Type="http://schemas.openxmlformats.org/officeDocument/2006/relationships/image" Target="../media/image15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3057A2-BD2A-E96D-2BA9-C704519CF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23" y="0"/>
            <a:ext cx="10111048" cy="5670550"/>
          </a:xfrm>
          <a:prstGeom prst="rect">
            <a:avLst/>
          </a:prstGeom>
        </p:spPr>
      </p:pic>
      <p:sp>
        <p:nvSpPr>
          <p:cNvPr id="267" name="Google Shape;267;p66"/>
          <p:cNvSpPr txBox="1"/>
          <p:nvPr/>
        </p:nvSpPr>
        <p:spPr>
          <a:xfrm>
            <a:off x="-189465" y="-42495"/>
            <a:ext cx="8807296" cy="623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r"/>
            <a:r>
              <a:rPr lang="en-US" sz="3200" b="1" dirty="0"/>
              <a:t>Meson Structure Through an </a:t>
            </a:r>
            <a:r>
              <a:rPr lang="en-US" sz="3200" b="1" dirty="0">
                <a:solidFill>
                  <a:schemeClr val="tx1"/>
                </a:solidFill>
              </a:rPr>
              <a:t>Algebraic Lens</a:t>
            </a:r>
            <a:endParaRPr lang="en-US" sz="3200" b="1" i="1" dirty="0">
              <a:solidFill>
                <a:srgbClr val="136B50"/>
              </a:solidFill>
            </a:endParaRPr>
          </a:p>
        </p:txBody>
      </p:sp>
      <p:sp>
        <p:nvSpPr>
          <p:cNvPr id="268" name="Google Shape;268;p66"/>
          <p:cNvSpPr txBox="1"/>
          <p:nvPr/>
        </p:nvSpPr>
        <p:spPr>
          <a:xfrm>
            <a:off x="1279197" y="1814138"/>
            <a:ext cx="5760000" cy="41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en-US" sz="2800" b="1" dirty="0">
                <a:solidFill>
                  <a:schemeClr val="tx1"/>
                </a:solidFill>
              </a:rPr>
              <a:t>Adnan Bashir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73" name="Google Shape;273;p66"/>
          <p:cNvSpPr txBox="1"/>
          <p:nvPr/>
        </p:nvSpPr>
        <p:spPr>
          <a:xfrm>
            <a:off x="1915523" y="2193547"/>
            <a:ext cx="4487348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02060"/>
                </a:solidFill>
              </a:rPr>
              <a:t>University of Huelva, Huelva, Spain︎</a:t>
            </a:r>
            <a:r>
              <a:rPr lang="en-US" sz="1800" b="1" strike="noStrike" dirty="0">
                <a:solidFill>
                  <a:srgbClr val="002060"/>
                </a:solidFill>
                <a:sym typeface="Arial"/>
              </a:rPr>
              <a:t>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2BC9293-026E-5C92-8DFC-B66E929ABA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2682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/>
      <p:bldP spid="268" grpId="0"/>
      <p:bldP spid="27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47;p70">
            <a:extLst>
              <a:ext uri="{FF2B5EF4-FFF2-40B4-BE49-F238E27FC236}">
                <a16:creationId xmlns:a16="http://schemas.microsoft.com/office/drawing/2014/main" id="{8CABEBB2-11C6-E842-3450-E48F3E848327}"/>
              </a:ext>
            </a:extLst>
          </p:cNvPr>
          <p:cNvSpPr/>
          <p:nvPr/>
        </p:nvSpPr>
        <p:spPr>
          <a:xfrm>
            <a:off x="5128215" y="2994107"/>
            <a:ext cx="4883554" cy="613729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347;p70">
            <a:extLst>
              <a:ext uri="{FF2B5EF4-FFF2-40B4-BE49-F238E27FC236}">
                <a16:creationId xmlns:a16="http://schemas.microsoft.com/office/drawing/2014/main" id="{25C5707B-DF26-E614-FB7A-B8D866C3FFC0}"/>
              </a:ext>
            </a:extLst>
          </p:cNvPr>
          <p:cNvSpPr/>
          <p:nvPr/>
        </p:nvSpPr>
        <p:spPr>
          <a:xfrm>
            <a:off x="30754" y="3657494"/>
            <a:ext cx="4883554" cy="613729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8" name="Google Shape;348;p70"/>
          <p:cNvSpPr/>
          <p:nvPr/>
        </p:nvSpPr>
        <p:spPr>
          <a:xfrm>
            <a:off x="176686" y="31293"/>
            <a:ext cx="9903058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3600" b="1" dirty="0">
                <a:solidFill>
                  <a:schemeClr val="tx1"/>
                </a:solidFill>
              </a:rPr>
              <a:t>Two particle bound states</a:t>
            </a:r>
            <a:endParaRPr sz="3200" b="0" strike="noStrike" dirty="0">
              <a:solidFill>
                <a:schemeClr val="tx1"/>
              </a:solidFill>
              <a:sym typeface="Arial"/>
            </a:endParaRPr>
          </a:p>
        </p:txBody>
      </p:sp>
      <p:cxnSp>
        <p:nvCxnSpPr>
          <p:cNvPr id="349" name="Google Shape;349;p70"/>
          <p:cNvCxnSpPr/>
          <p:nvPr/>
        </p:nvCxnSpPr>
        <p:spPr>
          <a:xfrm>
            <a:off x="215640" y="87084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70"/>
          <p:cNvCxnSpPr/>
          <p:nvPr/>
        </p:nvCxnSpPr>
        <p:spPr>
          <a:xfrm>
            <a:off x="215640" y="966646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Rectangle 1">
            <a:extLst>
              <a:ext uri="{FF2B5EF4-FFF2-40B4-BE49-F238E27FC236}">
                <a16:creationId xmlns:a16="http://schemas.microsoft.com/office/drawing/2014/main" id="{A541614F-6B47-E94E-4AFD-C8F997620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032" y="-25052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9F8F1E8-950A-9E9A-8A02-45DE87EA6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35" y="1453019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F5ABDB-1DF5-2F59-F00D-608BC89FF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715" y="1147867"/>
            <a:ext cx="2101655" cy="2428458"/>
          </a:xfrm>
          <a:prstGeom prst="rect">
            <a:avLst/>
          </a:prstGeom>
          <a:noFill/>
          <a:ln w="28575">
            <a:solidFill>
              <a:srgbClr val="0F0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F9840A36-799D-6F51-E8FD-966B7877E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777" y="1137457"/>
            <a:ext cx="2514397" cy="242845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8D7DBB-5001-E12A-4975-15BF82E2CD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54" y="4288055"/>
            <a:ext cx="5895018" cy="1126814"/>
          </a:xfrm>
          <a:prstGeom prst="rect">
            <a:avLst/>
          </a:prstGeom>
        </p:spPr>
      </p:pic>
      <p:sp>
        <p:nvSpPr>
          <p:cNvPr id="18" name="Google Shape;286;p67">
            <a:extLst>
              <a:ext uri="{FF2B5EF4-FFF2-40B4-BE49-F238E27FC236}">
                <a16:creationId xmlns:a16="http://schemas.microsoft.com/office/drawing/2014/main" id="{D27B7948-B4AC-9AE3-6DC7-E3A6703E2DC1}"/>
              </a:ext>
            </a:extLst>
          </p:cNvPr>
          <p:cNvSpPr/>
          <p:nvPr/>
        </p:nvSpPr>
        <p:spPr>
          <a:xfrm>
            <a:off x="0" y="3631327"/>
            <a:ext cx="5022370" cy="71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61" lvl="0">
              <a:buSzPts val="810"/>
            </a:pPr>
            <a:r>
              <a:rPr lang="en-US" sz="1800" b="1" dirty="0">
                <a:solidFill>
                  <a:schemeClr val="tx1"/>
                </a:solidFill>
              </a:rPr>
              <a:t>Dyson: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/>
              <a:t>If you don’t understand the </a:t>
            </a:r>
            <a:r>
              <a:rPr lang="en-US" sz="1800" b="1" dirty="0">
                <a:solidFill>
                  <a:srgbClr val="C00000"/>
                </a:solidFill>
              </a:rPr>
              <a:t>Hydrogen </a:t>
            </a:r>
          </a:p>
          <a:p>
            <a:pPr marL="361" lvl="0">
              <a:buSzPts val="810"/>
            </a:pPr>
            <a:r>
              <a:rPr lang="en-US" sz="1800" b="1" dirty="0">
                <a:solidFill>
                  <a:srgbClr val="C00000"/>
                </a:solidFill>
              </a:rPr>
              <a:t>atom</a:t>
            </a:r>
            <a:r>
              <a:rPr lang="en-US" sz="1800" dirty="0"/>
              <a:t> you don’t understand anything (in </a:t>
            </a:r>
            <a:r>
              <a:rPr lang="en-US" sz="1800" b="1" dirty="0">
                <a:solidFill>
                  <a:srgbClr val="136B50"/>
                </a:solidFill>
              </a:rPr>
              <a:t>QED</a:t>
            </a:r>
            <a:r>
              <a:rPr lang="en-US" sz="1800" dirty="0"/>
              <a:t>) </a:t>
            </a:r>
            <a:r>
              <a:rPr lang="en-MX" sz="1800" dirty="0"/>
              <a:t>.</a:t>
            </a:r>
            <a:endParaRPr sz="1800" b="0" strike="noStrike" dirty="0">
              <a:sym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F1420EF-5351-FFD3-F404-A064027E56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1911" y="1147868"/>
            <a:ext cx="956965" cy="942840"/>
          </a:xfrm>
          <a:prstGeom prst="rect">
            <a:avLst/>
          </a:prstGeom>
        </p:spPr>
      </p:pic>
      <p:sp>
        <p:nvSpPr>
          <p:cNvPr id="22" name="Google Shape;286;p67">
            <a:extLst>
              <a:ext uri="{FF2B5EF4-FFF2-40B4-BE49-F238E27FC236}">
                <a16:creationId xmlns:a16="http://schemas.microsoft.com/office/drawing/2014/main" id="{E76C039B-AE81-7F2D-6326-F454BC1469AC}"/>
              </a:ext>
            </a:extLst>
          </p:cNvPr>
          <p:cNvSpPr/>
          <p:nvPr/>
        </p:nvSpPr>
        <p:spPr>
          <a:xfrm>
            <a:off x="5206231" y="2067194"/>
            <a:ext cx="4813433" cy="991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61" lvl="0">
              <a:buSzPts val="810"/>
            </a:pPr>
            <a:r>
              <a:rPr lang="en-US" sz="1800" b="1" dirty="0">
                <a:solidFill>
                  <a:schemeClr val="tx1"/>
                </a:solidFill>
              </a:rPr>
              <a:t>𝜋</a:t>
            </a:r>
            <a:r>
              <a:rPr lang="en-US" sz="1800" dirty="0">
                <a:solidFill>
                  <a:schemeClr val="tx1"/>
                </a:solidFill>
              </a:rPr>
              <a:t> and the </a:t>
            </a:r>
            <a:r>
              <a:rPr lang="en-US" sz="1800" b="1" dirty="0">
                <a:solidFill>
                  <a:schemeClr val="tx1"/>
                </a:solidFill>
              </a:rPr>
              <a:t>K</a:t>
            </a:r>
            <a:r>
              <a:rPr lang="en-US" sz="1800" dirty="0">
                <a:solidFill>
                  <a:schemeClr val="tx1"/>
                </a:solidFill>
              </a:rPr>
              <a:t> are the lightest two-body </a:t>
            </a:r>
            <a:r>
              <a:rPr lang="en-US" sz="1800" b="1" dirty="0">
                <a:solidFill>
                  <a:srgbClr val="C00000"/>
                </a:solidFill>
              </a:rPr>
              <a:t>bound states</a:t>
            </a:r>
            <a:r>
              <a:rPr lang="en-US" sz="1800" dirty="0">
                <a:solidFill>
                  <a:schemeClr val="tx1"/>
                </a:solidFill>
              </a:rPr>
              <a:t> in </a:t>
            </a:r>
            <a:r>
              <a:rPr lang="en-US" sz="1800" b="1" dirty="0">
                <a:solidFill>
                  <a:srgbClr val="136B50"/>
                </a:solidFill>
              </a:rPr>
              <a:t>QCD</a:t>
            </a:r>
            <a:r>
              <a:rPr lang="en-US" sz="1800" dirty="0">
                <a:solidFill>
                  <a:schemeClr val="tx1"/>
                </a:solidFill>
              </a:rPr>
              <a:t>. Unraveling their internal structure is a bigger challenge.</a:t>
            </a:r>
            <a:endParaRPr lang="en-US" sz="1800" strike="noStrike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5" name="Google Shape;286;p67">
            <a:extLst>
              <a:ext uri="{FF2B5EF4-FFF2-40B4-BE49-F238E27FC236}">
                <a16:creationId xmlns:a16="http://schemas.microsoft.com/office/drawing/2014/main" id="{5C251D4E-293A-A7C3-8D4D-A7D81299C062}"/>
              </a:ext>
            </a:extLst>
          </p:cNvPr>
          <p:cNvSpPr/>
          <p:nvPr/>
        </p:nvSpPr>
        <p:spPr>
          <a:xfrm>
            <a:off x="1645920" y="5312673"/>
            <a:ext cx="2606040" cy="373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61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"/>
            </a:pPr>
            <a:r>
              <a:rPr lang="en-US" sz="1800" b="1" strike="noStrike" dirty="0">
                <a:solidFill>
                  <a:srgbClr val="136B50"/>
                </a:solidFill>
                <a:sym typeface="Arial"/>
              </a:rPr>
              <a:t>Renormalized QED</a:t>
            </a:r>
            <a:endParaRPr sz="1800" b="1" strike="noStrike" dirty="0">
              <a:solidFill>
                <a:srgbClr val="136B50"/>
              </a:solidFill>
              <a:sym typeface="Arial"/>
            </a:endParaRPr>
          </a:p>
        </p:txBody>
      </p:sp>
      <p:sp>
        <p:nvSpPr>
          <p:cNvPr id="6" name="Google Shape;286;p67">
            <a:extLst>
              <a:ext uri="{FF2B5EF4-FFF2-40B4-BE49-F238E27FC236}">
                <a16:creationId xmlns:a16="http://schemas.microsoft.com/office/drawing/2014/main" id="{271B3319-BEF2-C6D7-FED0-ADB7E513ABE5}"/>
              </a:ext>
            </a:extLst>
          </p:cNvPr>
          <p:cNvSpPr/>
          <p:nvPr/>
        </p:nvSpPr>
        <p:spPr>
          <a:xfrm>
            <a:off x="6032039" y="3736666"/>
            <a:ext cx="4048585" cy="1794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61"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"/>
            </a:pPr>
            <a:r>
              <a:rPr lang="en-US" sz="1800" b="1" strike="noStrike" dirty="0" err="1">
                <a:solidFill>
                  <a:srgbClr val="136B50"/>
                </a:solidFill>
                <a:sym typeface="Arial"/>
              </a:rPr>
              <a:t>Pions</a:t>
            </a:r>
            <a:r>
              <a:rPr lang="en-US" sz="1800" strike="noStrike" dirty="0">
                <a:solidFill>
                  <a:schemeClr val="tx1"/>
                </a:solidFill>
                <a:sym typeface="Arial"/>
              </a:rPr>
              <a:t> are unique: Simultaneously, they are the lightest </a:t>
            </a:r>
            <a:r>
              <a:rPr lang="en-US" sz="1800" b="1" strike="noStrike" dirty="0">
                <a:solidFill>
                  <a:schemeClr val="tx1"/>
                </a:solidFill>
                <a:sym typeface="Arial"/>
              </a:rPr>
              <a:t>bound states</a:t>
            </a:r>
            <a:r>
              <a:rPr lang="en-US" sz="1800" strike="noStrike" dirty="0">
                <a:solidFill>
                  <a:schemeClr val="tx1"/>
                </a:solidFill>
                <a:sym typeface="Arial"/>
              </a:rPr>
              <a:t> of u and d quarks and also the Pseudo </a:t>
            </a:r>
            <a:r>
              <a:rPr lang="en-US" sz="1800" b="1" strike="noStrike" dirty="0">
                <a:solidFill>
                  <a:srgbClr val="C00000"/>
                </a:solidFill>
                <a:sym typeface="Arial"/>
              </a:rPr>
              <a:t>Nambu-Goldstone-Salam-Weinberg bosons</a:t>
            </a:r>
            <a:r>
              <a:rPr lang="en-US" sz="1800" dirty="0">
                <a:solidFill>
                  <a:schemeClr val="tx1"/>
                </a:solidFill>
              </a:rPr>
              <a:t>,</a:t>
            </a:r>
            <a:r>
              <a:rPr lang="en-US" sz="1800" strike="noStrike" dirty="0">
                <a:solidFill>
                  <a:schemeClr val="tx1"/>
                </a:solidFill>
                <a:sym typeface="Arial"/>
              </a:rPr>
              <a:t> associated with </a:t>
            </a:r>
            <a:r>
              <a:rPr lang="en-US" sz="1800" b="1" strike="noStrike" dirty="0">
                <a:solidFill>
                  <a:srgbClr val="136B50"/>
                </a:solidFill>
                <a:sym typeface="Arial"/>
              </a:rPr>
              <a:t>dynamical chiral symmetry breaking</a:t>
            </a:r>
            <a:r>
              <a:rPr lang="en-US" sz="1800" strike="noStrike" dirty="0">
                <a:solidFill>
                  <a:schemeClr val="tx1"/>
                </a:solidFill>
                <a:sym typeface="Arial"/>
              </a:rPr>
              <a:t>.</a:t>
            </a:r>
            <a:endParaRPr sz="1800" strike="noStrike" dirty="0">
              <a:solidFill>
                <a:schemeClr val="tx1"/>
              </a:solidFill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831600-09C1-164E-AB9F-672CAC646E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3011" y="1034869"/>
            <a:ext cx="4682507" cy="986117"/>
          </a:xfrm>
          <a:prstGeom prst="rect">
            <a:avLst/>
          </a:prstGeom>
        </p:spPr>
      </p:pic>
      <p:sp>
        <p:nvSpPr>
          <p:cNvPr id="2" name="Google Shape;286;p67">
            <a:extLst>
              <a:ext uri="{FF2B5EF4-FFF2-40B4-BE49-F238E27FC236}">
                <a16:creationId xmlns:a16="http://schemas.microsoft.com/office/drawing/2014/main" id="{08FF06C9-B273-3348-DC7C-5FB5AF763C70}"/>
              </a:ext>
            </a:extLst>
          </p:cNvPr>
          <p:cNvSpPr/>
          <p:nvPr/>
        </p:nvSpPr>
        <p:spPr>
          <a:xfrm>
            <a:off x="5166317" y="2985202"/>
            <a:ext cx="5022370" cy="71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61" lvl="0">
              <a:buSzPts val="810"/>
            </a:pPr>
            <a:r>
              <a:rPr lang="en-US" sz="1800" dirty="0"/>
              <a:t>If you don’t understand the </a:t>
            </a:r>
            <a:r>
              <a:rPr lang="en-US" sz="1800" b="1" dirty="0">
                <a:solidFill>
                  <a:schemeClr val="tx1"/>
                </a:solidFill>
              </a:rPr>
              <a:t>pion</a:t>
            </a:r>
            <a:r>
              <a:rPr lang="en-US" sz="1800" dirty="0">
                <a:solidFill>
                  <a:schemeClr val="tx1"/>
                </a:solidFill>
              </a:rPr>
              <a:t>, you </a:t>
            </a:r>
            <a:r>
              <a:rPr lang="en-US" sz="1800" dirty="0"/>
              <a:t>don’t understand anything (in </a:t>
            </a:r>
            <a:r>
              <a:rPr lang="en-US" sz="1800" b="1" dirty="0">
                <a:solidFill>
                  <a:srgbClr val="C00000"/>
                </a:solidFill>
              </a:rPr>
              <a:t>QCD</a:t>
            </a:r>
            <a:r>
              <a:rPr lang="en-US" sz="1800" dirty="0"/>
              <a:t>)</a:t>
            </a:r>
            <a:r>
              <a:rPr lang="en-MX" sz="1800" dirty="0"/>
              <a:t>.</a:t>
            </a:r>
            <a:endParaRPr sz="1800" b="0" strike="noStrike" dirty="0"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838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348" grpId="0"/>
      <p:bldP spid="18" grpId="0"/>
      <p:bldP spid="22" grpId="0"/>
      <p:bldP spid="5" grpId="0"/>
      <p:bldP spid="6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87428EA4-DA25-C50A-47A4-EE61758B76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030" b="-853"/>
          <a:stretch/>
        </p:blipFill>
        <p:spPr>
          <a:xfrm>
            <a:off x="6897537" y="1210571"/>
            <a:ext cx="2177883" cy="2625100"/>
          </a:xfrm>
          <a:prstGeom prst="rect">
            <a:avLst/>
          </a:prstGeom>
        </p:spPr>
      </p:pic>
      <p:sp>
        <p:nvSpPr>
          <p:cNvPr id="348" name="Google Shape;348;p70"/>
          <p:cNvSpPr/>
          <p:nvPr/>
        </p:nvSpPr>
        <p:spPr>
          <a:xfrm>
            <a:off x="165535" y="-2160"/>
            <a:ext cx="9903058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3600" b="1" dirty="0">
                <a:solidFill>
                  <a:schemeClr val="tx1"/>
                </a:solidFill>
              </a:rPr>
              <a:t>3D Structure of Mesons </a:t>
            </a:r>
            <a:endParaRPr sz="3200" b="0" strike="noStrike" dirty="0">
              <a:solidFill>
                <a:srgbClr val="136B50"/>
              </a:solidFill>
              <a:sym typeface="Arial"/>
            </a:endParaRPr>
          </a:p>
        </p:txBody>
      </p:sp>
      <p:cxnSp>
        <p:nvCxnSpPr>
          <p:cNvPr id="349" name="Google Shape;349;p70"/>
          <p:cNvCxnSpPr/>
          <p:nvPr/>
        </p:nvCxnSpPr>
        <p:spPr>
          <a:xfrm>
            <a:off x="215640" y="87084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70"/>
          <p:cNvCxnSpPr/>
          <p:nvPr/>
        </p:nvCxnSpPr>
        <p:spPr>
          <a:xfrm>
            <a:off x="215640" y="966646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Rectangle 1">
            <a:extLst>
              <a:ext uri="{FF2B5EF4-FFF2-40B4-BE49-F238E27FC236}">
                <a16:creationId xmlns:a16="http://schemas.microsoft.com/office/drawing/2014/main" id="{A541614F-6B47-E94E-4AFD-C8F997620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032" y="-25052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9F8F1E8-950A-9E9A-8A02-45DE87EA6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35" y="1453019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12" name="Google Shape;331;p69">
            <a:extLst>
              <a:ext uri="{FF2B5EF4-FFF2-40B4-BE49-F238E27FC236}">
                <a16:creationId xmlns:a16="http://schemas.microsoft.com/office/drawing/2014/main" id="{A210813C-74E8-8C17-0BCE-D8A0F9A3503F}"/>
              </a:ext>
            </a:extLst>
          </p:cNvPr>
          <p:cNvSpPr/>
          <p:nvPr/>
        </p:nvSpPr>
        <p:spPr>
          <a:xfrm>
            <a:off x="5006720" y="1059323"/>
            <a:ext cx="3132944" cy="42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ctr">
              <a:buSzPts val="1800"/>
            </a:pPr>
            <a:r>
              <a:rPr lang="en-US" b="1" dirty="0">
                <a:solidFill>
                  <a:srgbClr val="C00000"/>
                </a:solidFill>
              </a:rPr>
              <a:t>Generalized Parton Distributions</a:t>
            </a:r>
            <a:endParaRPr lang="en-US" b="1" dirty="0">
              <a:solidFill>
                <a:srgbClr val="0432BF"/>
              </a:solidFill>
            </a:endParaRPr>
          </a:p>
        </p:txBody>
      </p:sp>
      <p:sp>
        <p:nvSpPr>
          <p:cNvPr id="5" name="Google Shape;331;p69">
            <a:extLst>
              <a:ext uri="{FF2B5EF4-FFF2-40B4-BE49-F238E27FC236}">
                <a16:creationId xmlns:a16="http://schemas.microsoft.com/office/drawing/2014/main" id="{EF9BC18A-0188-7E25-3D05-E8651B9059F7}"/>
              </a:ext>
            </a:extLst>
          </p:cNvPr>
          <p:cNvSpPr/>
          <p:nvPr/>
        </p:nvSpPr>
        <p:spPr>
          <a:xfrm>
            <a:off x="537040" y="5346509"/>
            <a:ext cx="2563737" cy="31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sz="1000" dirty="0"/>
              <a:t>Hofstadter, et. al., Phys. Rev. 91, 422 (1953)</a:t>
            </a:r>
          </a:p>
          <a:p>
            <a:pPr lvl="0"/>
            <a:r>
              <a:rPr lang="en-US" sz="1000" dirty="0"/>
              <a:t>Hofstadter, Rev. Mod. Phys. 28, 214 (1956)</a:t>
            </a:r>
            <a:endParaRPr lang="en-MX" sz="1000" b="0" strike="noStrike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Google Shape;331;p69">
            <a:extLst>
              <a:ext uri="{FF2B5EF4-FFF2-40B4-BE49-F238E27FC236}">
                <a16:creationId xmlns:a16="http://schemas.microsoft.com/office/drawing/2014/main" id="{C7658D11-433F-3E0A-12EA-CD840C29B254}"/>
              </a:ext>
            </a:extLst>
          </p:cNvPr>
          <p:cNvSpPr/>
          <p:nvPr/>
        </p:nvSpPr>
        <p:spPr>
          <a:xfrm>
            <a:off x="2533920" y="1083709"/>
            <a:ext cx="2174095" cy="286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ctr">
              <a:buSzPts val="1800"/>
            </a:pPr>
            <a:r>
              <a:rPr lang="en-US" b="1" dirty="0">
                <a:solidFill>
                  <a:srgbClr val="0432BF"/>
                </a:solidFill>
              </a:rPr>
              <a:t>Parton Distributions </a:t>
            </a:r>
          </a:p>
          <a:p>
            <a:pPr marL="3600" lvl="0" algn="ctr">
              <a:buSzPts val="1800"/>
            </a:pPr>
            <a:endParaRPr lang="en-US" sz="1800" b="1" dirty="0">
              <a:solidFill>
                <a:srgbClr val="0432BF"/>
              </a:solidFill>
            </a:endParaRPr>
          </a:p>
        </p:txBody>
      </p:sp>
      <p:sp>
        <p:nvSpPr>
          <p:cNvPr id="7" name="Google Shape;331;p69">
            <a:extLst>
              <a:ext uri="{FF2B5EF4-FFF2-40B4-BE49-F238E27FC236}">
                <a16:creationId xmlns:a16="http://schemas.microsoft.com/office/drawing/2014/main" id="{2FC4411C-8A4A-DE42-AE11-E104C1677EE8}"/>
              </a:ext>
            </a:extLst>
          </p:cNvPr>
          <p:cNvSpPr/>
          <p:nvPr/>
        </p:nvSpPr>
        <p:spPr>
          <a:xfrm>
            <a:off x="3514709" y="5446024"/>
            <a:ext cx="2563737" cy="176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1000" dirty="0"/>
              <a:t>Feynman, Phys. Rev. Lett. 23, 1415</a:t>
            </a:r>
            <a:r>
              <a:rPr lang="en-MX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/>
              <a:t>(1969)</a:t>
            </a:r>
            <a:endParaRPr lang="en-MX" sz="1000" b="0" strike="noStrike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Google Shape;331;p69">
            <a:extLst>
              <a:ext uri="{FF2B5EF4-FFF2-40B4-BE49-F238E27FC236}">
                <a16:creationId xmlns:a16="http://schemas.microsoft.com/office/drawing/2014/main" id="{ACC7FEAC-195A-0430-2669-E4599717558F}"/>
              </a:ext>
            </a:extLst>
          </p:cNvPr>
          <p:cNvSpPr/>
          <p:nvPr/>
        </p:nvSpPr>
        <p:spPr>
          <a:xfrm>
            <a:off x="6962779" y="5356716"/>
            <a:ext cx="2563737" cy="368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1000" dirty="0"/>
              <a:t>Ji, Phys. Rev. D 55, 7114 (1997) </a:t>
            </a:r>
          </a:p>
          <a:p>
            <a:r>
              <a:rPr lang="en-US" sz="1000" dirty="0" err="1"/>
              <a:t>Radyushkin</a:t>
            </a:r>
            <a:r>
              <a:rPr lang="en-US" sz="1000" dirty="0"/>
              <a:t>, Phys. Lett. B 380, 417 (1996)</a:t>
            </a:r>
            <a:endParaRPr lang="en-MX" sz="1000" b="0" strike="noStrike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643ED584-E16C-8333-9958-E37F7B180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59729DF-A46C-89BB-A64D-723CDA953A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535" b="7776"/>
          <a:stretch/>
        </p:blipFill>
        <p:spPr>
          <a:xfrm>
            <a:off x="461826" y="1313730"/>
            <a:ext cx="2446300" cy="24953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3878A48-9D60-86D2-6725-88E51E390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271" y="3665646"/>
            <a:ext cx="1785193" cy="1680863"/>
          </a:xfrm>
          <a:prstGeom prst="rect">
            <a:avLst/>
          </a:prstGeom>
        </p:spPr>
      </p:pic>
      <p:sp>
        <p:nvSpPr>
          <p:cNvPr id="6" name="Google Shape;331;p69">
            <a:extLst>
              <a:ext uri="{FF2B5EF4-FFF2-40B4-BE49-F238E27FC236}">
                <a16:creationId xmlns:a16="http://schemas.microsoft.com/office/drawing/2014/main" id="{54B01D26-BCF2-6945-A6BF-DB47D17F6328}"/>
              </a:ext>
            </a:extLst>
          </p:cNvPr>
          <p:cNvSpPr/>
          <p:nvPr/>
        </p:nvSpPr>
        <p:spPr>
          <a:xfrm>
            <a:off x="-12032" y="1091772"/>
            <a:ext cx="1421108" cy="274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ctr">
              <a:buSzPts val="1800"/>
            </a:pPr>
            <a:r>
              <a:rPr lang="en-MX" b="1" dirty="0">
                <a:solidFill>
                  <a:srgbClr val="0432BF"/>
                </a:solidFill>
              </a:rPr>
              <a:t>Form Factors </a:t>
            </a:r>
            <a:endParaRPr b="1" strike="noStrike" dirty="0">
              <a:solidFill>
                <a:srgbClr val="0432BF"/>
              </a:solidFill>
              <a:sym typeface="Arial"/>
            </a:endParaRPr>
          </a:p>
        </p:txBody>
      </p:sp>
      <p:sp>
        <p:nvSpPr>
          <p:cNvPr id="16" name="Google Shape;347;p70">
            <a:extLst>
              <a:ext uri="{FF2B5EF4-FFF2-40B4-BE49-F238E27FC236}">
                <a16:creationId xmlns:a16="http://schemas.microsoft.com/office/drawing/2014/main" id="{A8DF4652-AB9B-E0CF-6802-3C978BD0C854}"/>
              </a:ext>
            </a:extLst>
          </p:cNvPr>
          <p:cNvSpPr/>
          <p:nvPr/>
        </p:nvSpPr>
        <p:spPr>
          <a:xfrm>
            <a:off x="89735" y="1054769"/>
            <a:ext cx="1214410" cy="296254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2712E49-5754-DB13-1C29-1F9D0B5BC7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6332" y="3746019"/>
            <a:ext cx="1680973" cy="16454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E3EEBE2-EDED-BBA3-5B22-C813EA3FAE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51" r="33071" b="5466"/>
          <a:stretch/>
        </p:blipFill>
        <p:spPr>
          <a:xfrm>
            <a:off x="3447059" y="1306053"/>
            <a:ext cx="2232640" cy="2405349"/>
          </a:xfrm>
          <a:prstGeom prst="rect">
            <a:avLst/>
          </a:prstGeom>
        </p:spPr>
      </p:pic>
      <p:sp>
        <p:nvSpPr>
          <p:cNvPr id="17" name="Google Shape;347;p70">
            <a:extLst>
              <a:ext uri="{FF2B5EF4-FFF2-40B4-BE49-F238E27FC236}">
                <a16:creationId xmlns:a16="http://schemas.microsoft.com/office/drawing/2014/main" id="{2801A70C-1608-2895-C14C-BDCBA69C9848}"/>
              </a:ext>
            </a:extLst>
          </p:cNvPr>
          <p:cNvSpPr/>
          <p:nvPr/>
        </p:nvSpPr>
        <p:spPr>
          <a:xfrm>
            <a:off x="2728213" y="1053729"/>
            <a:ext cx="1774955" cy="286532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" name="Google Shape;347;p70">
            <a:extLst>
              <a:ext uri="{FF2B5EF4-FFF2-40B4-BE49-F238E27FC236}">
                <a16:creationId xmlns:a16="http://schemas.microsoft.com/office/drawing/2014/main" id="{39439397-3684-4C55-8A6D-76C150746A3E}"/>
              </a:ext>
            </a:extLst>
          </p:cNvPr>
          <p:cNvSpPr/>
          <p:nvPr/>
        </p:nvSpPr>
        <p:spPr>
          <a:xfrm>
            <a:off x="5148978" y="1029343"/>
            <a:ext cx="2855770" cy="276710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AD97CCC-E32B-C5D3-1E91-10E1E257BA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1276" y="3807821"/>
            <a:ext cx="1926419" cy="148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5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0"/>
      <p:bldP spid="12" grpId="0"/>
      <p:bldP spid="5" grpId="0"/>
      <p:bldP spid="9" grpId="0"/>
      <p:bldP spid="7" grpId="0"/>
      <p:bldP spid="10" grpId="0"/>
      <p:bldP spid="6" grpId="0"/>
      <p:bldP spid="16" grpId="0" animBg="1"/>
      <p:bldP spid="17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67"/>
          <p:cNvSpPr/>
          <p:nvPr/>
        </p:nvSpPr>
        <p:spPr>
          <a:xfrm>
            <a:off x="215640" y="-9720"/>
            <a:ext cx="9467280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3200" b="1" strike="noStrik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US" sz="3200" b="1" strike="noStrike" dirty="0">
                <a:solidFill>
                  <a:srgbClr val="136B5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en-US" sz="3200" b="1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200" b="1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Emergent Phenomena</a:t>
            </a:r>
            <a:endParaRPr sz="3200" b="0" strike="noStrik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2" name="Google Shape;282;p67"/>
          <p:cNvCxnSpPr/>
          <p:nvPr/>
        </p:nvCxnSpPr>
        <p:spPr>
          <a:xfrm>
            <a:off x="215640" y="86328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3" name="Google Shape;283;p67"/>
          <p:cNvCxnSpPr/>
          <p:nvPr/>
        </p:nvCxnSpPr>
        <p:spPr>
          <a:xfrm>
            <a:off x="215640" y="935640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4" name="Google Shape;284;p67"/>
          <p:cNvSpPr/>
          <p:nvPr/>
        </p:nvSpPr>
        <p:spPr>
          <a:xfrm>
            <a:off x="295561" y="1115640"/>
            <a:ext cx="5887440" cy="71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800" b="1" strike="noStrike" dirty="0">
                <a:solidFill>
                  <a:srgbClr val="CE181E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800" b="1" strike="noStrike" dirty="0">
                <a:solidFill>
                  <a:srgbClr val="006C3B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US" sz="1800" b="1" strike="noStrike" dirty="0">
                <a:solidFill>
                  <a:srgbClr val="003D73"/>
                </a:solidFill>
                <a:latin typeface="Arial"/>
                <a:ea typeface="Arial"/>
                <a:cs typeface="Arial"/>
                <a:sym typeface="Arial"/>
              </a:rPr>
              <a:t>D </a:t>
            </a:r>
            <a:r>
              <a:rPr lang="en-US" sz="18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characterized by two </a:t>
            </a:r>
            <a:r>
              <a:rPr lang="en-US" sz="1800" b="1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emergent</a:t>
            </a:r>
            <a:r>
              <a:rPr lang="en-US" sz="18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phenomena:</a:t>
            </a:r>
            <a:endParaRPr sz="1800" b="0" strike="noStrike" dirty="0">
              <a:latin typeface="Verdana"/>
              <a:ea typeface="Verdana"/>
              <a:cs typeface="Verdana"/>
              <a:sym typeface="Verdana"/>
            </a:endParaRPr>
          </a:p>
          <a:p>
            <a:pPr marL="3600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800" b="1" strike="noStrike" dirty="0">
                <a:solidFill>
                  <a:srgbClr val="CE181E"/>
                </a:solidFill>
                <a:latin typeface="Arial"/>
                <a:ea typeface="Arial"/>
                <a:cs typeface="Arial"/>
                <a:sym typeface="Arial"/>
              </a:rPr>
              <a:t>confinement</a:t>
            </a:r>
            <a:r>
              <a:rPr lang="en-US" sz="18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-US" sz="1800" b="1" strike="noStrike" dirty="0">
                <a:solidFill>
                  <a:srgbClr val="136B50"/>
                </a:solidFill>
                <a:sym typeface="Arial"/>
              </a:rPr>
              <a:t>emergent hadron mass (</a:t>
            </a:r>
            <a:r>
              <a:rPr lang="en-US" sz="1800" b="1" dirty="0">
                <a:solidFill>
                  <a:srgbClr val="136B50"/>
                </a:solidFill>
              </a:rPr>
              <a:t>EH</a:t>
            </a:r>
            <a:r>
              <a:rPr lang="en-US" sz="1800" b="1" strike="noStrike" dirty="0">
                <a:solidFill>
                  <a:srgbClr val="136B50"/>
                </a:solidFill>
                <a:sym typeface="Arial"/>
              </a:rPr>
              <a:t>M)</a:t>
            </a:r>
            <a:r>
              <a:rPr lang="en-US" sz="18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 b="0" strike="noStrike" dirty="0"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 dirty="0"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 dirty="0"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strike="noStrike" dirty="0">
              <a:latin typeface="Verdana"/>
              <a:ea typeface="Verdana"/>
              <a:cs typeface="Verdana"/>
              <a:sym typeface="Verdana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strike="noStrike" dirty="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5" name="Google Shape;285;p67"/>
          <p:cNvSpPr/>
          <p:nvPr/>
        </p:nvSpPr>
        <p:spPr>
          <a:xfrm>
            <a:off x="157024" y="2531363"/>
            <a:ext cx="5638616" cy="64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86111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"/>
              <a:buFont typeface="Wingdings" pitchFamily="2" charset="2"/>
              <a:buChar char="Ø"/>
            </a:pPr>
            <a:r>
              <a:rPr lang="en-US" sz="1800" b="0" strike="noStrike" dirty="0">
                <a:latin typeface="Arial"/>
                <a:ea typeface="Arial"/>
                <a:cs typeface="Arial"/>
                <a:sym typeface="Arial"/>
              </a:rPr>
              <a:t>Formation of color-singlet bound states: “</a:t>
            </a:r>
            <a:r>
              <a:rPr lang="en-US" sz="1800" b="1" strike="noStrike" dirty="0">
                <a:solidFill>
                  <a:srgbClr val="0D1F63"/>
                </a:solidFill>
                <a:latin typeface="Arial"/>
                <a:ea typeface="Arial"/>
                <a:cs typeface="Arial"/>
                <a:sym typeface="Arial"/>
              </a:rPr>
              <a:t>Hadrons</a:t>
            </a:r>
            <a:r>
              <a:rPr lang="en-US" sz="1800" b="0" strike="noStrike" dirty="0">
                <a:solidFill>
                  <a:srgbClr val="0D1F63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361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"/>
            </a:pPr>
            <a:r>
              <a:rPr lang="en-US" sz="1800" dirty="0">
                <a:solidFill>
                  <a:srgbClr val="0D1F63"/>
                </a:solidFill>
              </a:rPr>
              <a:t>     </a:t>
            </a:r>
            <a:r>
              <a:rPr lang="en-US" sz="1800" dirty="0">
                <a:solidFill>
                  <a:schemeClr val="tx1"/>
                </a:solidFill>
              </a:rPr>
              <a:t>mesons, baryons, tetraquarks, molecules</a:t>
            </a:r>
            <a:r>
              <a:rPr lang="en-US" sz="1800" b="0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strike="noStrik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67"/>
          <p:cNvSpPr/>
          <p:nvPr/>
        </p:nvSpPr>
        <p:spPr>
          <a:xfrm>
            <a:off x="5774780" y="2553190"/>
            <a:ext cx="4319280" cy="857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86111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"/>
              <a:buFont typeface="Wingdings" pitchFamily="2" charset="2"/>
              <a:buChar char="Ø"/>
            </a:pPr>
            <a:r>
              <a:rPr lang="en-US" sz="1800" b="0" strike="noStrike" dirty="0">
                <a:latin typeface="Arial"/>
                <a:ea typeface="Arial"/>
                <a:cs typeface="Arial"/>
                <a:sym typeface="Arial"/>
              </a:rPr>
              <a:t>Emergence of hadron masses </a:t>
            </a:r>
            <a:r>
              <a:rPr lang="en-US" sz="1800" b="1" strike="noStrike" dirty="0">
                <a:solidFill>
                  <a:srgbClr val="CE181E"/>
                </a:solidFill>
                <a:latin typeface="Arial"/>
                <a:ea typeface="Arial"/>
                <a:cs typeface="Arial"/>
                <a:sym typeface="Arial"/>
              </a:rPr>
              <a:t>(EHM)</a:t>
            </a:r>
            <a:r>
              <a:rPr lang="en-US" sz="1800" b="0" strike="noStrike" dirty="0">
                <a:solidFill>
                  <a:srgbClr val="CE181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strike="noStrike" dirty="0">
                <a:latin typeface="Arial"/>
                <a:ea typeface="Arial"/>
                <a:cs typeface="Arial"/>
                <a:sym typeface="Arial"/>
              </a:rPr>
              <a:t>from </a:t>
            </a:r>
            <a:r>
              <a:rPr lang="en-US" sz="1800" b="1" strike="noStrike" dirty="0">
                <a:latin typeface="Arial"/>
                <a:ea typeface="Arial"/>
                <a:cs typeface="Arial"/>
                <a:sym typeface="Arial"/>
              </a:rPr>
              <a:t>QCD</a:t>
            </a:r>
            <a:r>
              <a:rPr lang="en-US" sz="1800" b="1" strike="noStrike" dirty="0">
                <a:solidFill>
                  <a:srgbClr val="CE181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strike="noStrike" dirty="0">
                <a:solidFill>
                  <a:srgbClr val="0D1F63"/>
                </a:solidFill>
                <a:latin typeface="Arial"/>
                <a:ea typeface="Arial"/>
                <a:cs typeface="Arial"/>
                <a:sym typeface="Arial"/>
              </a:rPr>
              <a:t>dynamics</a:t>
            </a:r>
            <a:endParaRPr sz="1800" b="0" strike="noStrik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67"/>
          <p:cNvSpPr/>
          <p:nvPr/>
        </p:nvSpPr>
        <p:spPr>
          <a:xfrm>
            <a:off x="143640" y="2159640"/>
            <a:ext cx="5399280" cy="64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86111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"/>
              <a:buFont typeface="Wingdings" pitchFamily="2" charset="2"/>
              <a:buChar char="Ø"/>
            </a:pPr>
            <a:r>
              <a:rPr lang="en-US" sz="1800" b="0" strike="noStrike" dirty="0">
                <a:latin typeface="Arial"/>
                <a:ea typeface="Arial"/>
                <a:cs typeface="Arial"/>
                <a:sym typeface="Arial"/>
              </a:rPr>
              <a:t>Quarks and gluons </a:t>
            </a:r>
            <a:r>
              <a:rPr lang="en-US" sz="1800" dirty="0"/>
              <a:t>do not reach detectors.</a:t>
            </a:r>
            <a:r>
              <a:rPr lang="en-US" sz="1800" i="1" dirty="0"/>
              <a:t> </a:t>
            </a:r>
            <a:endParaRPr sz="1800" b="0" strike="noStrik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67"/>
          <p:cNvSpPr/>
          <p:nvPr/>
        </p:nvSpPr>
        <p:spPr>
          <a:xfrm>
            <a:off x="5795640" y="2099315"/>
            <a:ext cx="215640" cy="431640"/>
          </a:xfrm>
          <a:custGeom>
            <a:avLst/>
            <a:gdLst/>
            <a:ahLst/>
            <a:cxnLst/>
            <a:rect l="l" t="t" r="r" b="b"/>
            <a:pathLst>
              <a:path w="602" h="1202" extrusionOk="0">
                <a:moveTo>
                  <a:pt x="150" y="0"/>
                </a:moveTo>
                <a:lnTo>
                  <a:pt x="150" y="900"/>
                </a:lnTo>
                <a:lnTo>
                  <a:pt x="0" y="900"/>
                </a:lnTo>
                <a:lnTo>
                  <a:pt x="300" y="1201"/>
                </a:lnTo>
                <a:lnTo>
                  <a:pt x="601" y="900"/>
                </a:lnTo>
                <a:lnTo>
                  <a:pt x="450" y="900"/>
                </a:lnTo>
                <a:lnTo>
                  <a:pt x="450" y="0"/>
                </a:lnTo>
                <a:lnTo>
                  <a:pt x="150" y="0"/>
                </a:lnTo>
              </a:path>
            </a:pathLst>
          </a:cu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p67"/>
          <p:cNvSpPr/>
          <p:nvPr/>
        </p:nvSpPr>
        <p:spPr>
          <a:xfrm>
            <a:off x="1021928" y="1764000"/>
            <a:ext cx="215640" cy="431640"/>
          </a:xfrm>
          <a:custGeom>
            <a:avLst/>
            <a:gdLst/>
            <a:ahLst/>
            <a:cxnLst/>
            <a:rect l="l" t="t" r="r" b="b"/>
            <a:pathLst>
              <a:path w="602" h="1202" extrusionOk="0">
                <a:moveTo>
                  <a:pt x="150" y="0"/>
                </a:moveTo>
                <a:lnTo>
                  <a:pt x="150" y="900"/>
                </a:lnTo>
                <a:lnTo>
                  <a:pt x="0" y="900"/>
                </a:lnTo>
                <a:lnTo>
                  <a:pt x="300" y="1201"/>
                </a:lnTo>
                <a:lnTo>
                  <a:pt x="601" y="900"/>
                </a:lnTo>
                <a:lnTo>
                  <a:pt x="450" y="900"/>
                </a:lnTo>
                <a:lnTo>
                  <a:pt x="450" y="0"/>
                </a:lnTo>
                <a:lnTo>
                  <a:pt x="150" y="0"/>
                </a:lnTo>
              </a:path>
            </a:pathLst>
          </a:cu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E820DDB-CCFF-0E4E-0A77-C48DD2F52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30" y="3179003"/>
            <a:ext cx="2419751" cy="24026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38338FB-6A83-AEB1-5146-01189D482DE4}"/>
              </a:ext>
            </a:extLst>
          </p:cNvPr>
          <p:cNvSpPr txBox="1"/>
          <p:nvPr/>
        </p:nvSpPr>
        <p:spPr>
          <a:xfrm>
            <a:off x="3043238" y="-41433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MX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FEFD4C-234C-E2C0-8FA6-E3B5A5A9A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735" y="1030274"/>
            <a:ext cx="3581400" cy="1371600"/>
          </a:xfrm>
          <a:prstGeom prst="rect">
            <a:avLst/>
          </a:prstGeom>
        </p:spPr>
      </p:pic>
      <p:grpSp>
        <p:nvGrpSpPr>
          <p:cNvPr id="2" name="Grupo 36">
            <a:extLst>
              <a:ext uri="{FF2B5EF4-FFF2-40B4-BE49-F238E27FC236}">
                <a16:creationId xmlns:a16="http://schemas.microsoft.com/office/drawing/2014/main" id="{F5234893-924C-E146-E1C2-D3A825811DBD}"/>
              </a:ext>
            </a:extLst>
          </p:cNvPr>
          <p:cNvGrpSpPr/>
          <p:nvPr/>
        </p:nvGrpSpPr>
        <p:grpSpPr>
          <a:xfrm>
            <a:off x="4964691" y="4035273"/>
            <a:ext cx="4750993" cy="1273401"/>
            <a:chOff x="7326891" y="5089373"/>
            <a:chExt cx="4750993" cy="1273401"/>
          </a:xfrm>
        </p:grpSpPr>
        <p:sp>
          <p:nvSpPr>
            <p:cNvPr id="3" name="Trapecio 31">
              <a:extLst>
                <a:ext uri="{FF2B5EF4-FFF2-40B4-BE49-F238E27FC236}">
                  <a16:creationId xmlns:a16="http://schemas.microsoft.com/office/drawing/2014/main" id="{5DC330FD-AFFE-B348-D45A-9E13E0EAC61C}"/>
                </a:ext>
              </a:extLst>
            </p:cNvPr>
            <p:cNvSpPr/>
            <p:nvPr/>
          </p:nvSpPr>
          <p:spPr>
            <a:xfrm>
              <a:off x="7326891" y="6240719"/>
              <a:ext cx="4750993" cy="122055"/>
            </a:xfrm>
            <a:prstGeom prst="trapezoid">
              <a:avLst>
                <a:gd name="adj" fmla="val 58661"/>
              </a:avLst>
            </a:prstGeom>
            <a:solidFill>
              <a:schemeClr val="bg2">
                <a:lumMod val="10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grpSp>
          <p:nvGrpSpPr>
            <p:cNvPr id="4" name="Grupo 30">
              <a:extLst>
                <a:ext uri="{FF2B5EF4-FFF2-40B4-BE49-F238E27FC236}">
                  <a16:creationId xmlns:a16="http://schemas.microsoft.com/office/drawing/2014/main" id="{D572C501-F390-556A-8041-B976599BB4DB}"/>
                </a:ext>
              </a:extLst>
            </p:cNvPr>
            <p:cNvGrpSpPr/>
            <p:nvPr/>
          </p:nvGrpSpPr>
          <p:grpSpPr>
            <a:xfrm>
              <a:off x="7326891" y="5089373"/>
              <a:ext cx="4750993" cy="1262657"/>
              <a:chOff x="6513919" y="4280894"/>
              <a:chExt cx="4750993" cy="1262657"/>
            </a:xfrm>
            <a:effectLst>
              <a:reflection blurRad="6350" stA="52000" endA="300" endPos="49000" dir="5400000" sy="-100000" algn="bl" rotWithShape="0"/>
            </a:effectLst>
          </p:grpSpPr>
          <p:pic>
            <p:nvPicPr>
              <p:cNvPr id="8" name="Imagen 15">
                <a:extLst>
                  <a:ext uri="{FF2B5EF4-FFF2-40B4-BE49-F238E27FC236}">
                    <a16:creationId xmlns:a16="http://schemas.microsoft.com/office/drawing/2014/main" id="{A31F940E-F3E0-E05A-8CE0-6D3A93C58E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10000" r="90000">
                            <a14:backgroundMark x1="57338" y1="82222" x2="81761" y2="81944"/>
                            <a14:backgroundMark x1="88050" y1="85000" x2="88050" y2="85000"/>
                            <a14:backgroundMark x1="88994" y1="85556" x2="88994" y2="85556"/>
                            <a14:backgroundMark x1="89413" y1="85556" x2="89413" y2="85556"/>
                          </a14:backgroundRemoval>
                        </a14:imgEffect>
                      </a14:imgLayer>
                    </a14:imgProps>
                  </a:ext>
                </a:extLst>
              </a:blip>
              <a:srcRect l="9369" t="29935" r="9787" b="14831"/>
              <a:stretch/>
            </p:blipFill>
            <p:spPr>
              <a:xfrm flipH="1">
                <a:off x="6513919" y="4280895"/>
                <a:ext cx="4750993" cy="1262656"/>
              </a:xfrm>
              <a:prstGeom prst="rect">
                <a:avLst/>
              </a:prstGeom>
              <a:effectLst/>
            </p:spPr>
          </p:pic>
          <p:sp>
            <p:nvSpPr>
              <p:cNvPr id="9" name="Elipse 20">
                <a:extLst>
                  <a:ext uri="{FF2B5EF4-FFF2-40B4-BE49-F238E27FC236}">
                    <a16:creationId xmlns:a16="http://schemas.microsoft.com/office/drawing/2014/main" id="{A4824E2D-8140-B4C0-64EB-DDB1A9E72617}"/>
                  </a:ext>
                </a:extLst>
              </p:cNvPr>
              <p:cNvSpPr/>
              <p:nvPr/>
            </p:nvSpPr>
            <p:spPr>
              <a:xfrm rot="20815564">
                <a:off x="6637272" y="5279496"/>
                <a:ext cx="886257" cy="45719"/>
              </a:xfrm>
              <a:prstGeom prst="ellipse">
                <a:avLst/>
              </a:prstGeom>
              <a:solidFill>
                <a:schemeClr val="bg2">
                  <a:lumMod val="50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10" name="Imagen 13">
                <a:extLst>
                  <a:ext uri="{FF2B5EF4-FFF2-40B4-BE49-F238E27FC236}">
                    <a16:creationId xmlns:a16="http://schemas.microsoft.com/office/drawing/2014/main" id="{5374E616-9DD6-632D-8A57-E970EEA1CA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5914" t="16172" r="24852" b="4419"/>
              <a:stretch/>
            </p:blipFill>
            <p:spPr>
              <a:xfrm rot="19646707">
                <a:off x="6554965" y="4368818"/>
                <a:ext cx="960208" cy="933988"/>
              </a:xfrm>
              <a:prstGeom prst="ellipse">
                <a:avLst/>
              </a:prstGeom>
              <a:effectLst>
                <a:softEdge rad="0"/>
              </a:effectLst>
            </p:spPr>
          </p:pic>
          <p:sp>
            <p:nvSpPr>
              <p:cNvPr id="11" name="Elipse 27">
                <a:extLst>
                  <a:ext uri="{FF2B5EF4-FFF2-40B4-BE49-F238E27FC236}">
                    <a16:creationId xmlns:a16="http://schemas.microsoft.com/office/drawing/2014/main" id="{EB5CB7F4-C41F-7DDC-8F9F-2240119EB1D1}"/>
                  </a:ext>
                </a:extLst>
              </p:cNvPr>
              <p:cNvSpPr/>
              <p:nvPr/>
            </p:nvSpPr>
            <p:spPr>
              <a:xfrm rot="20815564" flipV="1">
                <a:off x="10577270" y="4436867"/>
                <a:ext cx="154965" cy="45719"/>
              </a:xfrm>
              <a:prstGeom prst="ellipse">
                <a:avLst/>
              </a:prstGeom>
              <a:solidFill>
                <a:schemeClr val="bg2">
                  <a:lumMod val="50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2" name="Elipse 28">
                <a:extLst>
                  <a:ext uri="{FF2B5EF4-FFF2-40B4-BE49-F238E27FC236}">
                    <a16:creationId xmlns:a16="http://schemas.microsoft.com/office/drawing/2014/main" id="{D06F3026-B7D0-046E-F8B1-5EEB4F62165B}"/>
                  </a:ext>
                </a:extLst>
              </p:cNvPr>
              <p:cNvSpPr/>
              <p:nvPr/>
            </p:nvSpPr>
            <p:spPr>
              <a:xfrm rot="20815564" flipV="1">
                <a:off x="10401380" y="4476662"/>
                <a:ext cx="154965" cy="45719"/>
              </a:xfrm>
              <a:prstGeom prst="ellipse">
                <a:avLst/>
              </a:prstGeom>
              <a:solidFill>
                <a:schemeClr val="bg2">
                  <a:lumMod val="50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3" name="Elipse 29">
                <a:extLst>
                  <a:ext uri="{FF2B5EF4-FFF2-40B4-BE49-F238E27FC236}">
                    <a16:creationId xmlns:a16="http://schemas.microsoft.com/office/drawing/2014/main" id="{70E80469-B2D7-F534-94F5-6145A2874CA2}"/>
                  </a:ext>
                </a:extLst>
              </p:cNvPr>
              <p:cNvSpPr/>
              <p:nvPr/>
            </p:nvSpPr>
            <p:spPr>
              <a:xfrm rot="20815564" flipV="1">
                <a:off x="10206990" y="4526371"/>
                <a:ext cx="154965" cy="45719"/>
              </a:xfrm>
              <a:prstGeom prst="ellipse">
                <a:avLst/>
              </a:prstGeom>
              <a:solidFill>
                <a:schemeClr val="bg2">
                  <a:lumMod val="50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pic>
            <p:nvPicPr>
              <p:cNvPr id="14" name="Imagen 22">
                <a:extLst>
                  <a:ext uri="{FF2B5EF4-FFF2-40B4-BE49-F238E27FC236}">
                    <a16:creationId xmlns:a16="http://schemas.microsoft.com/office/drawing/2014/main" id="{69DAEB15-5B04-E98A-EADD-2E2A9F283D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51306" t="27376" r="42724" b="63047"/>
              <a:stretch/>
            </p:blipFill>
            <p:spPr>
              <a:xfrm>
                <a:off x="10551248" y="4280894"/>
                <a:ext cx="184150" cy="178129"/>
              </a:xfrm>
              <a:prstGeom prst="ellipse">
                <a:avLst/>
              </a:prstGeom>
              <a:effectLst>
                <a:softEdge rad="0"/>
              </a:effectLst>
            </p:spPr>
          </p:pic>
          <p:pic>
            <p:nvPicPr>
              <p:cNvPr id="15" name="Imagen 25">
                <a:extLst>
                  <a:ext uri="{FF2B5EF4-FFF2-40B4-BE49-F238E27FC236}">
                    <a16:creationId xmlns:a16="http://schemas.microsoft.com/office/drawing/2014/main" id="{AEFDF183-F124-4CAE-17A7-74EE4BEC9A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54839" t="63038" r="39191" b="27385"/>
              <a:stretch/>
            </p:blipFill>
            <p:spPr>
              <a:xfrm>
                <a:off x="10365526" y="4334359"/>
                <a:ext cx="184150" cy="178129"/>
              </a:xfrm>
              <a:prstGeom prst="ellipse">
                <a:avLst/>
              </a:prstGeom>
              <a:effectLst>
                <a:softEdge rad="0"/>
              </a:effectLst>
            </p:spPr>
          </p:pic>
          <p:pic>
            <p:nvPicPr>
              <p:cNvPr id="19" name="Imagen 26">
                <a:extLst>
                  <a:ext uri="{FF2B5EF4-FFF2-40B4-BE49-F238E27FC236}">
                    <a16:creationId xmlns:a16="http://schemas.microsoft.com/office/drawing/2014/main" id="{05C33DC0-47C6-33BC-05B4-43B8074E230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5269" t="50905" r="58761" b="39518"/>
              <a:stretch/>
            </p:blipFill>
            <p:spPr>
              <a:xfrm>
                <a:off x="10176052" y="4377486"/>
                <a:ext cx="184150" cy="178129"/>
              </a:xfrm>
              <a:prstGeom prst="ellipse">
                <a:avLst/>
              </a:prstGeom>
              <a:effectLst>
                <a:softEdge rad="0"/>
              </a:effectLst>
            </p:spPr>
          </p:pic>
        </p:grpSp>
        <p:sp>
          <p:nvSpPr>
            <p:cNvPr id="6" name="Elipse 33">
              <a:extLst>
                <a:ext uri="{FF2B5EF4-FFF2-40B4-BE49-F238E27FC236}">
                  <a16:creationId xmlns:a16="http://schemas.microsoft.com/office/drawing/2014/main" id="{632F01FF-1DFC-8100-D4B7-B35920B12CC2}"/>
                </a:ext>
              </a:extLst>
            </p:cNvPr>
            <p:cNvSpPr/>
            <p:nvPr/>
          </p:nvSpPr>
          <p:spPr>
            <a:xfrm rot="2586921">
              <a:off x="7935528" y="5323750"/>
              <a:ext cx="256320" cy="211840"/>
            </a:xfrm>
            <a:prstGeom prst="ellipse">
              <a:avLst/>
            </a:prstGeom>
            <a:solidFill>
              <a:schemeClr val="bg1">
                <a:alpha val="38000"/>
              </a:schemeClr>
            </a:solidFill>
            <a:ln>
              <a:noFill/>
            </a:ln>
            <a:effectLst>
              <a:glow rad="139700">
                <a:schemeClr val="bg1">
                  <a:lumMod val="75000"/>
                  <a:alpha val="62000"/>
                </a:schemeClr>
              </a:glow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Elipse 35">
              <a:extLst>
                <a:ext uri="{FF2B5EF4-FFF2-40B4-BE49-F238E27FC236}">
                  <a16:creationId xmlns:a16="http://schemas.microsoft.com/office/drawing/2014/main" id="{CC28DBAE-0ED0-8715-8646-DB9EF207125D}"/>
                </a:ext>
              </a:extLst>
            </p:cNvPr>
            <p:cNvSpPr/>
            <p:nvPr/>
          </p:nvSpPr>
          <p:spPr>
            <a:xfrm rot="2586921">
              <a:off x="8007706" y="5330460"/>
              <a:ext cx="166674" cy="169381"/>
            </a:xfrm>
            <a:prstGeom prst="ellipse">
              <a:avLst/>
            </a:prstGeom>
            <a:solidFill>
              <a:schemeClr val="bg1">
                <a:alpha val="68000"/>
              </a:schemeClr>
            </a:solidFill>
            <a:ln>
              <a:noFill/>
            </a:ln>
            <a:effectLst>
              <a:glow>
                <a:schemeClr val="bg1">
                  <a:lumMod val="75000"/>
                </a:schemeClr>
              </a:glow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uadroTexto 32">
                <a:extLst>
                  <a:ext uri="{FF2B5EF4-FFF2-40B4-BE49-F238E27FC236}">
                    <a16:creationId xmlns:a16="http://schemas.microsoft.com/office/drawing/2014/main" id="{F161D0E8-D399-A56A-219B-15D94DADAB8B}"/>
                  </a:ext>
                </a:extLst>
              </p:cNvPr>
              <p:cNvSpPr txBox="1"/>
              <p:nvPr/>
            </p:nvSpPr>
            <p:spPr>
              <a:xfrm>
                <a:off x="7387596" y="3646502"/>
                <a:ext cx="2154490" cy="349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s-MX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</m:ctrlPr>
                      </m:sSubPr>
                      <m:e>
                        <m:r>
                          <a:rPr lang="es-E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  <m:t>𝒎</m:t>
                        </m:r>
                      </m:e>
                      <m:sub>
                        <m:r>
                          <a:rPr lang="es-E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  <m:t>𝒖</m:t>
                        </m:r>
                        <m:r>
                          <a:rPr lang="es-E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  <m:t>,</m:t>
                        </m:r>
                        <m:r>
                          <a:rPr lang="es-E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  <m:t>𝒅</m:t>
                        </m:r>
                      </m:sub>
                    </m:sSub>
                    <m:r>
                      <a:rPr lang="es-ES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nai MN" pitchFamily="2" charset="77"/>
                      </a:rPr>
                      <m:t>≈</m:t>
                    </m:r>
                    <m:r>
                      <a:rPr lang="es-ES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nai MN" pitchFamily="2" charset="77"/>
                      </a:rPr>
                      <m:t>𝟓</m:t>
                    </m:r>
                    <m:r>
                      <a:rPr lang="es-ES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nai MN" pitchFamily="2" charset="77"/>
                      </a:rPr>
                      <m:t>−</m:t>
                    </m:r>
                    <m:r>
                      <a:rPr lang="es-ES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nai MN" pitchFamily="2" charset="77"/>
                      </a:rPr>
                      <m:t>𝟏𝟎</m:t>
                    </m:r>
                  </m:oMath>
                </a14:m>
                <a:r>
                  <a:rPr lang="es-MX" sz="1600" b="1" dirty="0">
                    <a:solidFill>
                      <a:srgbClr val="FF0000"/>
                    </a:solidFill>
                    <a:latin typeface="Annai MN" pitchFamily="2" charset="77"/>
                    <a:ea typeface="Annai MN" pitchFamily="2" charset="77"/>
                    <a:cs typeface="Annai MN" pitchFamily="2" charset="77"/>
                  </a:rPr>
                  <a:t> MeV</a:t>
                </a:r>
                <a:endParaRPr lang="es-MX" sz="1600" b="1" dirty="0">
                  <a:latin typeface="Annai MN" pitchFamily="2" charset="77"/>
                  <a:ea typeface="Annai MN" pitchFamily="2" charset="77"/>
                  <a:cs typeface="Annai MN" pitchFamily="2" charset="77"/>
                </a:endParaRPr>
              </a:p>
            </p:txBody>
          </p:sp>
        </mc:Choice>
        <mc:Fallback xmlns="">
          <p:sp>
            <p:nvSpPr>
              <p:cNvPr id="20" name="CuadroTexto 32">
                <a:extLst>
                  <a:ext uri="{FF2B5EF4-FFF2-40B4-BE49-F238E27FC236}">
                    <a16:creationId xmlns:a16="http://schemas.microsoft.com/office/drawing/2014/main" id="{F161D0E8-D399-A56A-219B-15D94DADA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7596" y="3646502"/>
                <a:ext cx="2154490" cy="349326"/>
              </a:xfrm>
              <a:prstGeom prst="rect">
                <a:avLst/>
              </a:prstGeom>
              <a:blipFill>
                <a:blip r:embed="rId8"/>
                <a:stretch>
                  <a:fillRect t="-7143" b="-1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uadroTexto 34">
                <a:extLst>
                  <a:ext uri="{FF2B5EF4-FFF2-40B4-BE49-F238E27FC236}">
                    <a16:creationId xmlns:a16="http://schemas.microsoft.com/office/drawing/2014/main" id="{270254AA-77B8-3C98-712F-FE5425FF9305}"/>
                  </a:ext>
                </a:extLst>
              </p:cNvPr>
              <p:cNvSpPr txBox="1"/>
              <p:nvPr/>
            </p:nvSpPr>
            <p:spPr>
              <a:xfrm>
                <a:off x="3263655" y="4411197"/>
                <a:ext cx="2154490" cy="360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MX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</m:ctrlPr>
                      </m:sSubPr>
                      <m:e>
                        <m:r>
                          <a:rPr lang="es-E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  <m:t>𝑴</m:t>
                        </m:r>
                      </m:e>
                      <m:sub>
                        <m:r>
                          <a:rPr lang="es-E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  <m:t>𝒑</m:t>
                        </m:r>
                        <m:r>
                          <a:rPr lang="es-E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  <m:t>,</m:t>
                        </m:r>
                        <m:r>
                          <a:rPr lang="es-E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  <m:t>𝒏</m:t>
                        </m:r>
                      </m:sub>
                    </m:sSub>
                    <m:r>
                      <a:rPr lang="es-ES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nai MN" pitchFamily="2" charset="77"/>
                      </a:rPr>
                      <m:t>≈</m:t>
                    </m:r>
                    <m:r>
                      <a:rPr lang="es-ES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nai MN" pitchFamily="2" charset="77"/>
                      </a:rPr>
                      <m:t>𝟗𝟒𝟎</m:t>
                    </m:r>
                  </m:oMath>
                </a14:m>
                <a:r>
                  <a:rPr lang="es-MX" sz="1600" b="1" dirty="0">
                    <a:solidFill>
                      <a:srgbClr val="FF0000"/>
                    </a:solidFill>
                    <a:latin typeface="Annai MN" pitchFamily="2" charset="77"/>
                    <a:ea typeface="Annai MN" pitchFamily="2" charset="77"/>
                    <a:cs typeface="Annai MN" pitchFamily="2" charset="77"/>
                  </a:rPr>
                  <a:t> MeV</a:t>
                </a:r>
                <a:endParaRPr lang="es-MX" sz="1600" b="1" dirty="0">
                  <a:latin typeface="Annai MN" pitchFamily="2" charset="77"/>
                  <a:ea typeface="Annai MN" pitchFamily="2" charset="77"/>
                  <a:cs typeface="Annai MN" pitchFamily="2" charset="77"/>
                </a:endParaRPr>
              </a:p>
            </p:txBody>
          </p:sp>
        </mc:Choice>
        <mc:Fallback xmlns="">
          <p:sp>
            <p:nvSpPr>
              <p:cNvPr id="21" name="CuadroTexto 34">
                <a:extLst>
                  <a:ext uri="{FF2B5EF4-FFF2-40B4-BE49-F238E27FC236}">
                    <a16:creationId xmlns:a16="http://schemas.microsoft.com/office/drawing/2014/main" id="{270254AA-77B8-3C98-712F-FE5425FF9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3655" y="4411197"/>
                <a:ext cx="2154490" cy="360612"/>
              </a:xfrm>
              <a:prstGeom prst="rect">
                <a:avLst/>
              </a:prstGeom>
              <a:blipFill>
                <a:blip r:embed="rId9"/>
                <a:stretch>
                  <a:fillRect t="-3448"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uadroTexto 41">
                <a:extLst>
                  <a:ext uri="{FF2B5EF4-FFF2-40B4-BE49-F238E27FC236}">
                    <a16:creationId xmlns:a16="http://schemas.microsoft.com/office/drawing/2014/main" id="{583C274C-8EA7-920F-4D7E-078517163341}"/>
                  </a:ext>
                </a:extLst>
              </p:cNvPr>
              <p:cNvSpPr txBox="1"/>
              <p:nvPr/>
            </p:nvSpPr>
            <p:spPr>
              <a:xfrm>
                <a:off x="4165600" y="3599067"/>
                <a:ext cx="2599099" cy="360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s-MX" sz="16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nai MN" pitchFamily="2" charset="77"/>
                      </a:rPr>
                      <m:t>~</m:t>
                    </m:r>
                    <m:r>
                      <a:rPr lang="es-ES" sz="1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nai MN" pitchFamily="2" charset="77"/>
                      </a:rPr>
                      <m:t>𝟗𝟖</m:t>
                    </m:r>
                    <m:r>
                      <a:rPr lang="es-ES" sz="16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nai MN" pitchFamily="2" charset="77"/>
                      </a:rPr>
                      <m:t>%</m:t>
                    </m:r>
                  </m:oMath>
                </a14:m>
                <a:r>
                  <a:rPr lang="es-MX" sz="1600" b="1" dirty="0">
                    <a:solidFill>
                      <a:srgbClr val="7030A0"/>
                    </a:solidFill>
                    <a:latin typeface="Annai MN" pitchFamily="2" charset="77"/>
                    <a:ea typeface="Annai MN" pitchFamily="2" charset="77"/>
                    <a:cs typeface="Annai MN" pitchFamily="2" charset="77"/>
                  </a:rPr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MX" sz="1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</m:ctrlPr>
                      </m:sSubPr>
                      <m:e>
                        <m:r>
                          <a:rPr lang="es-ES" sz="1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  <m:t>𝑴</m:t>
                        </m:r>
                      </m:e>
                      <m:sub>
                        <m:r>
                          <a:rPr lang="es-ES" sz="1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s-MX" sz="1600" b="1" dirty="0">
                    <a:solidFill>
                      <a:srgbClr val="7030A0"/>
                    </a:solidFill>
                    <a:latin typeface="Annai MN" pitchFamily="2" charset="77"/>
                    <a:ea typeface="Annai MN" pitchFamily="2" charset="77"/>
                    <a:cs typeface="Annai MN" pitchFamily="2" charset="77"/>
                  </a:rPr>
                  <a:t> strong QCD</a:t>
                </a:r>
              </a:p>
            </p:txBody>
          </p:sp>
        </mc:Choice>
        <mc:Fallback xmlns="">
          <p:sp>
            <p:nvSpPr>
              <p:cNvPr id="22" name="CuadroTexto 41">
                <a:extLst>
                  <a:ext uri="{FF2B5EF4-FFF2-40B4-BE49-F238E27FC236}">
                    <a16:creationId xmlns:a16="http://schemas.microsoft.com/office/drawing/2014/main" id="{583C274C-8EA7-920F-4D7E-078517163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5600" y="3599067"/>
                <a:ext cx="2599099" cy="360612"/>
              </a:xfrm>
              <a:prstGeom prst="rect">
                <a:avLst/>
              </a:prstGeom>
              <a:blipFill>
                <a:blip r:embed="rId10"/>
                <a:stretch>
                  <a:fillRect t="-3448"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uadroTexto 42">
                <a:extLst>
                  <a:ext uri="{FF2B5EF4-FFF2-40B4-BE49-F238E27FC236}">
                    <a16:creationId xmlns:a16="http://schemas.microsoft.com/office/drawing/2014/main" id="{7DD8C6FB-13B9-D13E-507F-E7DBC0DBAEFE}"/>
                  </a:ext>
                </a:extLst>
              </p:cNvPr>
              <p:cNvSpPr txBox="1"/>
              <p:nvPr/>
            </p:nvSpPr>
            <p:spPr>
              <a:xfrm>
                <a:off x="7741818" y="3290347"/>
                <a:ext cx="1444668" cy="360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s-MX" sz="16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nai MN" pitchFamily="2" charset="77"/>
                      </a:rPr>
                      <m:t>~</m:t>
                    </m:r>
                    <m:r>
                      <a:rPr lang="es-ES" sz="16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nai MN" pitchFamily="2" charset="77"/>
                      </a:rPr>
                      <m:t>𝟐</m:t>
                    </m:r>
                    <m:r>
                      <a:rPr lang="es-ES" sz="16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nnai MN" pitchFamily="2" charset="77"/>
                      </a:rPr>
                      <m:t>%</m:t>
                    </m:r>
                  </m:oMath>
                </a14:m>
                <a:r>
                  <a:rPr lang="es-MX" sz="1600" b="1" dirty="0">
                    <a:solidFill>
                      <a:srgbClr val="7030A0"/>
                    </a:solidFill>
                    <a:latin typeface="Annai MN" pitchFamily="2" charset="77"/>
                    <a:ea typeface="Annai MN" pitchFamily="2" charset="77"/>
                    <a:cs typeface="Annai MN" pitchFamily="2" charset="77"/>
                  </a:rPr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MX" sz="1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</m:ctrlPr>
                      </m:sSubPr>
                      <m:e>
                        <m:r>
                          <a:rPr lang="es-ES" sz="1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  <m:t>𝑴</m:t>
                        </m:r>
                      </m:e>
                      <m:sub>
                        <m:r>
                          <a:rPr lang="es-ES" sz="1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Annai MN" pitchFamily="2" charset="77"/>
                            <a:cs typeface="Annai MN" pitchFamily="2" charset="77"/>
                          </a:rPr>
                          <m:t>𝒑</m:t>
                        </m:r>
                      </m:sub>
                    </m:sSub>
                  </m:oMath>
                </a14:m>
                <a:endParaRPr lang="es-MX" sz="1600" b="1" dirty="0">
                  <a:solidFill>
                    <a:srgbClr val="7030A0"/>
                  </a:solidFill>
                  <a:latin typeface="Annai MN" pitchFamily="2" charset="77"/>
                  <a:ea typeface="Annai MN" pitchFamily="2" charset="77"/>
                  <a:cs typeface="Annai MN" pitchFamily="2" charset="77"/>
                </a:endParaRPr>
              </a:p>
            </p:txBody>
          </p:sp>
        </mc:Choice>
        <mc:Fallback xmlns="">
          <p:sp>
            <p:nvSpPr>
              <p:cNvPr id="23" name="CuadroTexto 42">
                <a:extLst>
                  <a:ext uri="{FF2B5EF4-FFF2-40B4-BE49-F238E27FC236}">
                    <a16:creationId xmlns:a16="http://schemas.microsoft.com/office/drawing/2014/main" id="{7DD8C6FB-13B9-D13E-507F-E7DBC0DBA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1818" y="3290347"/>
                <a:ext cx="1444668" cy="360612"/>
              </a:xfrm>
              <a:prstGeom prst="rect">
                <a:avLst/>
              </a:prstGeom>
              <a:blipFill>
                <a:blip r:embed="rId11"/>
                <a:stretch>
                  <a:fillRect t="-6897"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" grpId="0"/>
      <p:bldP spid="284" grpId="0"/>
      <p:bldP spid="285" grpId="0"/>
      <p:bldP spid="286" grpId="0"/>
      <p:bldP spid="292" grpId="0"/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68"/>
          <p:cNvSpPr/>
          <p:nvPr/>
        </p:nvSpPr>
        <p:spPr>
          <a:xfrm>
            <a:off x="215640" y="-9720"/>
            <a:ext cx="9385560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3200" b="1" strike="noStrik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US" sz="3200" b="1" strike="noStrike" dirty="0">
                <a:solidFill>
                  <a:srgbClr val="136B5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en-US" sz="3200" b="1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3200" b="1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Emergent Phenomena</a:t>
            </a:r>
            <a:endParaRPr lang="en-US" sz="3200" b="0" strike="noStrik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6" name="Google Shape;306;p68"/>
          <p:cNvCxnSpPr/>
          <p:nvPr/>
        </p:nvCxnSpPr>
        <p:spPr>
          <a:xfrm>
            <a:off x="215640" y="86328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7" name="Google Shape;307;p68"/>
          <p:cNvCxnSpPr/>
          <p:nvPr/>
        </p:nvCxnSpPr>
        <p:spPr>
          <a:xfrm>
            <a:off x="215640" y="935640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8" name="Google Shape;308;p68"/>
          <p:cNvSpPr/>
          <p:nvPr/>
        </p:nvSpPr>
        <p:spPr>
          <a:xfrm>
            <a:off x="150419" y="1014042"/>
            <a:ext cx="9785065" cy="611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800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Origins of </a:t>
            </a:r>
            <a:r>
              <a:rPr lang="en-US" sz="1800" b="1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confinement</a:t>
            </a:r>
            <a:r>
              <a:rPr lang="en-US" sz="1800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-US" sz="1800" b="1" strike="noStrik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dynamical mass generation</a:t>
            </a:r>
            <a:r>
              <a:rPr lang="en-US" sz="1800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can perhaps be traced back to the Green functions of </a:t>
            </a:r>
            <a:r>
              <a:rPr lang="en-US" sz="1800" b="1" strike="noStrike" dirty="0">
                <a:solidFill>
                  <a:srgbClr val="136B50"/>
                </a:solidFill>
                <a:latin typeface="Arial"/>
                <a:ea typeface="Arial"/>
                <a:cs typeface="Arial"/>
                <a:sym typeface="Arial"/>
              </a:rPr>
              <a:t>quarks</a:t>
            </a:r>
            <a:r>
              <a:rPr lang="en-US" sz="1800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-US" sz="1800" b="1" strike="noStrike" dirty="0">
                <a:solidFill>
                  <a:srgbClr val="136B50"/>
                </a:solidFill>
                <a:latin typeface="Arial"/>
                <a:ea typeface="Arial"/>
                <a:cs typeface="Arial"/>
                <a:sym typeface="Arial"/>
              </a:rPr>
              <a:t>gluons</a:t>
            </a:r>
            <a:r>
              <a:rPr lang="en-US" sz="1800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strike="noStrik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strike="noStrik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strike="noStrik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strike="noStrik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strike="noStrik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68"/>
          <p:cNvSpPr txBox="1"/>
          <p:nvPr/>
        </p:nvSpPr>
        <p:spPr>
          <a:xfrm>
            <a:off x="57945" y="1558063"/>
            <a:ext cx="10008166" cy="593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These emergent phenomena of </a:t>
            </a:r>
            <a:r>
              <a:rPr lang="en-US" sz="1800" b="1" dirty="0">
                <a:solidFill>
                  <a:schemeClr val="tx1"/>
                </a:solidFill>
              </a:rPr>
              <a:t>QCD</a:t>
            </a:r>
            <a:r>
              <a:rPr lang="en-US" sz="1800" dirty="0"/>
              <a:t>, non-existent in perturbation theory are naturally linked to the infrared enhancement of the </a:t>
            </a:r>
            <a:r>
              <a:rPr lang="en-US" sz="1800" b="1" dirty="0">
                <a:solidFill>
                  <a:srgbClr val="C00000"/>
                </a:solidFill>
              </a:rPr>
              <a:t>strong </a:t>
            </a:r>
            <a:r>
              <a:rPr lang="en-US" sz="1800" b="1" dirty="0">
                <a:solidFill>
                  <a:srgbClr val="136B50"/>
                </a:solidFill>
              </a:rPr>
              <a:t>running coupling</a:t>
            </a:r>
            <a:r>
              <a:rPr lang="en-US" sz="1800" dirty="0"/>
              <a:t>.</a:t>
            </a:r>
            <a:endParaRPr sz="1800" strike="noStrike" dirty="0">
              <a:sym typeface="Arial"/>
            </a:endParaRPr>
          </a:p>
        </p:txBody>
      </p:sp>
      <p:pic>
        <p:nvPicPr>
          <p:cNvPr id="318" name="Google Shape;318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132" y="5375702"/>
            <a:ext cx="3222603" cy="253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B11475-CDEB-9B9F-C5CD-1DE6946E0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794" y="2800211"/>
            <a:ext cx="3263299" cy="2777757"/>
          </a:xfrm>
          <a:prstGeom prst="rect">
            <a:avLst/>
          </a:prstGeom>
        </p:spPr>
      </p:pic>
      <p:sp>
        <p:nvSpPr>
          <p:cNvPr id="4" name="Google Shape;312;p68">
            <a:extLst>
              <a:ext uri="{FF2B5EF4-FFF2-40B4-BE49-F238E27FC236}">
                <a16:creationId xmlns:a16="http://schemas.microsoft.com/office/drawing/2014/main" id="{1BEAB907-EB73-A365-3425-84ABB0B0F21C}"/>
              </a:ext>
            </a:extLst>
          </p:cNvPr>
          <p:cNvSpPr txBox="1"/>
          <p:nvPr/>
        </p:nvSpPr>
        <p:spPr>
          <a:xfrm>
            <a:off x="50691" y="2145888"/>
            <a:ext cx="10008166" cy="593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lvl="0"/>
            <a:r>
              <a:rPr lang="en-US" sz="1800" dirty="0"/>
              <a:t>The effects of of the pattern of </a:t>
            </a:r>
            <a:r>
              <a:rPr lang="en-US" sz="1800" b="1" dirty="0">
                <a:solidFill>
                  <a:schemeClr val="tx1"/>
                </a:solidFill>
              </a:rPr>
              <a:t>dynamical mass generation</a:t>
            </a:r>
            <a:r>
              <a:rPr lang="en-US" sz="1800" dirty="0"/>
              <a:t> are traceable in the </a:t>
            </a:r>
            <a:r>
              <a:rPr lang="en-US" sz="1800" b="1" dirty="0">
                <a:solidFill>
                  <a:srgbClr val="C00000"/>
                </a:solidFill>
              </a:rPr>
              <a:t>Q</a:t>
            </a:r>
            <a:r>
              <a:rPr lang="en-US" sz="1800" b="1" baseline="30000" dirty="0">
                <a:solidFill>
                  <a:srgbClr val="C00000"/>
                </a:solidFill>
              </a:rPr>
              <a:t>2</a:t>
            </a:r>
            <a:r>
              <a:rPr lang="en-US" sz="1800" b="1" dirty="0">
                <a:solidFill>
                  <a:srgbClr val="C00000"/>
                </a:solidFill>
              </a:rPr>
              <a:t> evolution</a:t>
            </a:r>
            <a:r>
              <a:rPr lang="en-US" sz="1800" dirty="0"/>
              <a:t>  of the </a:t>
            </a:r>
            <a:r>
              <a:rPr lang="en-US" sz="1800" b="1" dirty="0">
                <a:solidFill>
                  <a:srgbClr val="C00000"/>
                </a:solidFill>
              </a:rPr>
              <a:t>𝜋</a:t>
            </a:r>
            <a:r>
              <a:rPr lang="en-US" sz="1800" dirty="0"/>
              <a:t> and </a:t>
            </a:r>
            <a:r>
              <a:rPr lang="en-US" sz="1800" b="1" dirty="0">
                <a:solidFill>
                  <a:srgbClr val="C00000"/>
                </a:solidFill>
              </a:rPr>
              <a:t>K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C00000"/>
                </a:solidFill>
              </a:rPr>
              <a:t>form factors</a:t>
            </a:r>
            <a:r>
              <a:rPr lang="en-US" sz="1800" dirty="0"/>
              <a:t> explored and planned in the </a:t>
            </a:r>
            <a:r>
              <a:rPr lang="en-US" sz="1800" b="1" dirty="0" err="1">
                <a:solidFill>
                  <a:srgbClr val="136B50"/>
                </a:solidFill>
              </a:rPr>
              <a:t>JLab</a:t>
            </a:r>
            <a:r>
              <a:rPr lang="en-US" sz="1800" dirty="0"/>
              <a:t> and the </a:t>
            </a:r>
            <a:r>
              <a:rPr lang="en-US" sz="1800" b="1" dirty="0">
                <a:solidFill>
                  <a:srgbClr val="136B50"/>
                </a:solidFill>
              </a:rPr>
              <a:t>EIC</a:t>
            </a:r>
            <a:r>
              <a:rPr lang="en-US" sz="1800" dirty="0"/>
              <a:t>.</a:t>
            </a:r>
            <a:endParaRPr sz="1800" strike="noStrike" dirty="0"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F4709-56B9-AC3F-1805-C94CACD61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7773" y="2857529"/>
            <a:ext cx="2988270" cy="25139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9EDA04-A3E2-BFF5-F8E5-40F4E7E38C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94" y="3210304"/>
            <a:ext cx="3282772" cy="2126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B9CEEE-7D14-DD31-2696-A4C13BF7FB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5085" y="2751253"/>
            <a:ext cx="840695" cy="4700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" grpId="0"/>
      <p:bldP spid="31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68"/>
          <p:cNvSpPr/>
          <p:nvPr/>
        </p:nvSpPr>
        <p:spPr>
          <a:xfrm>
            <a:off x="215640" y="-9720"/>
            <a:ext cx="5690485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3200" b="1" dirty="0">
                <a:solidFill>
                  <a:schemeClr val="tx1"/>
                </a:solidFill>
              </a:rPr>
              <a:t>Schwinger-Dyson Equations</a:t>
            </a:r>
            <a:endParaRPr sz="3200" b="0" strike="noStrike" dirty="0">
              <a:solidFill>
                <a:srgbClr val="136B50"/>
              </a:solidFill>
              <a:sym typeface="Arial"/>
            </a:endParaRPr>
          </a:p>
        </p:txBody>
      </p:sp>
      <p:cxnSp>
        <p:nvCxnSpPr>
          <p:cNvPr id="306" name="Google Shape;306;p68"/>
          <p:cNvCxnSpPr/>
          <p:nvPr/>
        </p:nvCxnSpPr>
        <p:spPr>
          <a:xfrm>
            <a:off x="215640" y="86328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7" name="Google Shape;307;p68"/>
          <p:cNvCxnSpPr/>
          <p:nvPr/>
        </p:nvCxnSpPr>
        <p:spPr>
          <a:xfrm>
            <a:off x="215640" y="935640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Picture 3">
            <a:extLst>
              <a:ext uri="{FF2B5EF4-FFF2-40B4-BE49-F238E27FC236}">
                <a16:creationId xmlns:a16="http://schemas.microsoft.com/office/drawing/2014/main" id="{49CE9C9F-2BF9-3AC6-36D0-ADDA6C719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027" y="3095969"/>
            <a:ext cx="5179984" cy="2447970"/>
          </a:xfrm>
          <a:prstGeom prst="rect">
            <a:avLst/>
          </a:prstGeom>
          <a:noFill/>
          <a:ln w="19050">
            <a:solidFill>
              <a:srgbClr val="0F0F13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4 Elipse">
            <a:extLst>
              <a:ext uri="{FF2B5EF4-FFF2-40B4-BE49-F238E27FC236}">
                <a16:creationId xmlns:a16="http://schemas.microsoft.com/office/drawing/2014/main" id="{ECFC06A8-6B5E-4C80-E8D7-B2FC298CD146}"/>
              </a:ext>
            </a:extLst>
          </p:cNvPr>
          <p:cNvSpPr/>
          <p:nvPr/>
        </p:nvSpPr>
        <p:spPr bwMode="auto">
          <a:xfrm>
            <a:off x="3981155" y="4501666"/>
            <a:ext cx="1167621" cy="361873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s-MX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9" name="5 CuadroTexto">
            <a:extLst>
              <a:ext uri="{FF2B5EF4-FFF2-40B4-BE49-F238E27FC236}">
                <a16:creationId xmlns:a16="http://schemas.microsoft.com/office/drawing/2014/main" id="{BF890CCE-1462-5B73-4255-AA985A1A1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5337" y="5060271"/>
            <a:ext cx="1910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MX" altLang="en-MX" sz="1000" b="1" dirty="0">
                <a:solidFill>
                  <a:srgbClr val="136B50"/>
                </a:solidFill>
                <a:latin typeface="Arial" panose="020B0604020202020204" pitchFamily="34" charset="0"/>
              </a:rPr>
              <a:t>SDE: electron propagator</a:t>
            </a:r>
          </a:p>
        </p:txBody>
      </p:sp>
      <p:cxnSp>
        <p:nvCxnSpPr>
          <p:cNvPr id="10" name="6 Conector recto de flecha">
            <a:extLst>
              <a:ext uri="{FF2B5EF4-FFF2-40B4-BE49-F238E27FC236}">
                <a16:creationId xmlns:a16="http://schemas.microsoft.com/office/drawing/2014/main" id="{632B71D9-2C9A-89EF-4109-E02D2E7FAAE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062455" y="4985464"/>
            <a:ext cx="431800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7 Elipse">
            <a:extLst>
              <a:ext uri="{FF2B5EF4-FFF2-40B4-BE49-F238E27FC236}">
                <a16:creationId xmlns:a16="http://schemas.microsoft.com/office/drawing/2014/main" id="{6A8802D1-B4A0-B478-C76D-A7F781517EAB}"/>
              </a:ext>
            </a:extLst>
          </p:cNvPr>
          <p:cNvSpPr/>
          <p:nvPr/>
        </p:nvSpPr>
        <p:spPr bwMode="auto">
          <a:xfrm>
            <a:off x="234043" y="4009296"/>
            <a:ext cx="1862041" cy="444264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s-MX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17" name="Google Shape;331;p69">
            <a:extLst>
              <a:ext uri="{FF2B5EF4-FFF2-40B4-BE49-F238E27FC236}">
                <a16:creationId xmlns:a16="http://schemas.microsoft.com/office/drawing/2014/main" id="{489E7857-CF35-9494-95AB-AECC5395B0FF}"/>
              </a:ext>
            </a:extLst>
          </p:cNvPr>
          <p:cNvSpPr/>
          <p:nvPr/>
        </p:nvSpPr>
        <p:spPr>
          <a:xfrm>
            <a:off x="132766" y="1231058"/>
            <a:ext cx="5550582" cy="300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en-US" dirty="0"/>
              <a:t>A. Salam, R. </a:t>
            </a:r>
            <a:r>
              <a:rPr lang="en-US" dirty="0" err="1"/>
              <a:t>Delbourgo</a:t>
            </a:r>
            <a:r>
              <a:rPr lang="en-US" dirty="0"/>
              <a:t>, Phys. Rev. 135 (1964) 6, B1398.</a:t>
            </a:r>
            <a:endParaRPr lang="en-MX" b="0" strike="noStrike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Google Shape;331;p69">
            <a:extLst>
              <a:ext uri="{FF2B5EF4-FFF2-40B4-BE49-F238E27FC236}">
                <a16:creationId xmlns:a16="http://schemas.microsoft.com/office/drawing/2014/main" id="{730DE394-326C-D05A-DF46-BA0FCE076028}"/>
              </a:ext>
            </a:extLst>
          </p:cNvPr>
          <p:cNvSpPr/>
          <p:nvPr/>
        </p:nvSpPr>
        <p:spPr>
          <a:xfrm>
            <a:off x="130418" y="1707011"/>
            <a:ext cx="5550582" cy="300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en-US" dirty="0"/>
              <a:t>P.I. </a:t>
            </a:r>
            <a:r>
              <a:rPr lang="en-US" dirty="0" err="1"/>
              <a:t>Fomin</a:t>
            </a:r>
            <a:r>
              <a:rPr lang="en-US" dirty="0"/>
              <a:t>, V.A. </a:t>
            </a:r>
            <a:r>
              <a:rPr lang="en-US" dirty="0" err="1"/>
              <a:t>Miransky</a:t>
            </a:r>
            <a:r>
              <a:rPr lang="en-US" dirty="0"/>
              <a:t>, Phys. Lett. B64 (1976) 166.</a:t>
            </a:r>
            <a:endParaRPr lang="en-MX" b="0" strike="noStrike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Google Shape;331;p69">
            <a:extLst>
              <a:ext uri="{FF2B5EF4-FFF2-40B4-BE49-F238E27FC236}">
                <a16:creationId xmlns:a16="http://schemas.microsoft.com/office/drawing/2014/main" id="{5A31DC07-9261-0816-F3CD-8DECB8CDE973}"/>
              </a:ext>
            </a:extLst>
          </p:cNvPr>
          <p:cNvSpPr/>
          <p:nvPr/>
        </p:nvSpPr>
        <p:spPr>
          <a:xfrm>
            <a:off x="128069" y="2211108"/>
            <a:ext cx="5562303" cy="34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en-US" dirty="0"/>
              <a:t>V. </a:t>
            </a:r>
            <a:r>
              <a:rPr lang="en-US" dirty="0" err="1"/>
              <a:t>Miransky</a:t>
            </a:r>
            <a:r>
              <a:rPr lang="en-US" dirty="0"/>
              <a:t>, V. </a:t>
            </a:r>
            <a:r>
              <a:rPr lang="en-US" dirty="0" err="1"/>
              <a:t>Gusynin</a:t>
            </a:r>
            <a:r>
              <a:rPr lang="en-US" dirty="0"/>
              <a:t>, Y. </a:t>
            </a:r>
            <a:r>
              <a:rPr lang="en-US" dirty="0" err="1"/>
              <a:t>Sitenko</a:t>
            </a:r>
            <a:r>
              <a:rPr lang="en-US" dirty="0"/>
              <a:t>, Phys. Lett. B100 (1981) 157</a:t>
            </a:r>
            <a:endParaRPr lang="en-MX" b="0" strike="noStrike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0" name="Google Shape;331;p69">
            <a:extLst>
              <a:ext uri="{FF2B5EF4-FFF2-40B4-BE49-F238E27FC236}">
                <a16:creationId xmlns:a16="http://schemas.microsoft.com/office/drawing/2014/main" id="{3C771D0D-9A0D-75D1-B1A4-A5ADB2A535AA}"/>
              </a:ext>
            </a:extLst>
          </p:cNvPr>
          <p:cNvSpPr/>
          <p:nvPr/>
        </p:nvSpPr>
        <p:spPr>
          <a:xfrm>
            <a:off x="139790" y="2743343"/>
            <a:ext cx="5550582" cy="300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en-US" dirty="0"/>
              <a:t>P. Maris, P. Tandy, Phys. Rev. C60 (1999)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MX" b="0" strike="noStrike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5 CuadroTexto">
            <a:extLst>
              <a:ext uri="{FF2B5EF4-FFF2-40B4-BE49-F238E27FC236}">
                <a16:creationId xmlns:a16="http://schemas.microsoft.com/office/drawing/2014/main" id="{87EDC0DF-2349-1E23-FF8B-AA9147B30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43" y="977998"/>
            <a:ext cx="32602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MX" altLang="en-MX" sz="1000" b="1" dirty="0">
                <a:latin typeface="Arial" panose="020B0604020202020204" pitchFamily="34" charset="0"/>
              </a:rPr>
              <a:t>Gauge Technique – Non Perturbative Solutios</a:t>
            </a:r>
          </a:p>
        </p:txBody>
      </p:sp>
      <p:sp>
        <p:nvSpPr>
          <p:cNvPr id="22" name="5 CuadroTexto">
            <a:extLst>
              <a:ext uri="{FF2B5EF4-FFF2-40B4-BE49-F238E27FC236}">
                <a16:creationId xmlns:a16="http://schemas.microsoft.com/office/drawing/2014/main" id="{1BC8A785-B7B8-7CA5-1D7E-F79220066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95" y="1439888"/>
            <a:ext cx="32602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MX" altLang="en-MX" sz="1000" b="1" dirty="0">
                <a:solidFill>
                  <a:srgbClr val="FF0000"/>
                </a:solidFill>
                <a:latin typeface="Arial" panose="020B0604020202020204" pitchFamily="34" charset="0"/>
              </a:rPr>
              <a:t>DCSB - Non-perturbative QED</a:t>
            </a:r>
          </a:p>
        </p:txBody>
      </p:sp>
      <p:sp>
        <p:nvSpPr>
          <p:cNvPr id="23" name="5 CuadroTexto">
            <a:extLst>
              <a:ext uri="{FF2B5EF4-FFF2-40B4-BE49-F238E27FC236}">
                <a16:creationId xmlns:a16="http://schemas.microsoft.com/office/drawing/2014/main" id="{4D05217A-1034-47F6-44BC-75DB3900D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347" y="1943984"/>
            <a:ext cx="32602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MX" altLang="en-MX" sz="1000" b="1" dirty="0">
                <a:solidFill>
                  <a:srgbClr val="FF0000"/>
                </a:solidFill>
                <a:latin typeface="Arial" panose="020B0604020202020204" pitchFamily="34" charset="0"/>
              </a:rPr>
              <a:t>DCSB – Non-abelian Gauge Theories</a:t>
            </a:r>
          </a:p>
        </p:txBody>
      </p:sp>
      <p:sp>
        <p:nvSpPr>
          <p:cNvPr id="24" name="5 CuadroTexto">
            <a:extLst>
              <a:ext uri="{FF2B5EF4-FFF2-40B4-BE49-F238E27FC236}">
                <a16:creationId xmlns:a16="http://schemas.microsoft.com/office/drawing/2014/main" id="{FB50E2E3-8604-4626-AD29-365EDB22F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067" y="2462143"/>
            <a:ext cx="32602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MX" altLang="en-MX" sz="1000" b="1" dirty="0">
                <a:solidFill>
                  <a:srgbClr val="136B50"/>
                </a:solidFill>
                <a:latin typeface="Arial" panose="020B0604020202020204" pitchFamily="34" charset="0"/>
              </a:rPr>
              <a:t>DCSB – MT Model - Vector Mesons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ABCBC2-FF1B-5313-7B56-9C029BE14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9301" y="28183"/>
            <a:ext cx="4085253" cy="564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2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" grpId="0"/>
      <p:bldP spid="6" grpId="0" animBg="1"/>
      <p:bldP spid="9" grpId="0"/>
      <p:bldP spid="12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47;p70">
            <a:extLst>
              <a:ext uri="{FF2B5EF4-FFF2-40B4-BE49-F238E27FC236}">
                <a16:creationId xmlns:a16="http://schemas.microsoft.com/office/drawing/2014/main" id="{06130509-D19B-BA73-CCA8-2FB43A144C88}"/>
              </a:ext>
            </a:extLst>
          </p:cNvPr>
          <p:cNvSpPr/>
          <p:nvPr/>
        </p:nvSpPr>
        <p:spPr>
          <a:xfrm>
            <a:off x="6666872" y="4380252"/>
            <a:ext cx="2205666" cy="360219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4" name="Google Shape;347;p70">
            <a:extLst>
              <a:ext uri="{FF2B5EF4-FFF2-40B4-BE49-F238E27FC236}">
                <a16:creationId xmlns:a16="http://schemas.microsoft.com/office/drawing/2014/main" id="{A213D829-5BE3-03BC-1EDE-006DF9D78A3D}"/>
              </a:ext>
            </a:extLst>
          </p:cNvPr>
          <p:cNvSpPr/>
          <p:nvPr/>
        </p:nvSpPr>
        <p:spPr>
          <a:xfrm>
            <a:off x="728042" y="4255162"/>
            <a:ext cx="2481248" cy="396240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3" name="Google Shape;347;p70">
            <a:extLst>
              <a:ext uri="{FF2B5EF4-FFF2-40B4-BE49-F238E27FC236}">
                <a16:creationId xmlns:a16="http://schemas.microsoft.com/office/drawing/2014/main" id="{54C5773D-29C9-996B-AA59-F329AEC39BE5}"/>
              </a:ext>
            </a:extLst>
          </p:cNvPr>
          <p:cNvSpPr/>
          <p:nvPr/>
        </p:nvSpPr>
        <p:spPr>
          <a:xfrm>
            <a:off x="2925816" y="3122964"/>
            <a:ext cx="3741054" cy="420935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2" name="Google Shape;347;p70">
            <a:extLst>
              <a:ext uri="{FF2B5EF4-FFF2-40B4-BE49-F238E27FC236}">
                <a16:creationId xmlns:a16="http://schemas.microsoft.com/office/drawing/2014/main" id="{25A46460-3025-1AA4-A407-46455E9F68FE}"/>
              </a:ext>
            </a:extLst>
          </p:cNvPr>
          <p:cNvSpPr/>
          <p:nvPr/>
        </p:nvSpPr>
        <p:spPr>
          <a:xfrm>
            <a:off x="3152126" y="1294153"/>
            <a:ext cx="3448703" cy="354551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8" name="Google Shape;348;p70"/>
          <p:cNvSpPr/>
          <p:nvPr/>
        </p:nvSpPr>
        <p:spPr>
          <a:xfrm>
            <a:off x="165535" y="-2160"/>
            <a:ext cx="8540054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Towards</a:t>
            </a:r>
            <a:r>
              <a:rPr lang="en-US" sz="3200" b="1" strike="noStrik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Algebraic Models</a:t>
            </a:r>
            <a:endParaRPr sz="3200" b="0" strike="noStrik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9" name="Google Shape;349;p70"/>
          <p:cNvCxnSpPr/>
          <p:nvPr/>
        </p:nvCxnSpPr>
        <p:spPr>
          <a:xfrm>
            <a:off x="215640" y="87084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70"/>
          <p:cNvCxnSpPr/>
          <p:nvPr/>
        </p:nvCxnSpPr>
        <p:spPr>
          <a:xfrm>
            <a:off x="215640" y="966646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" name="Rectangle 5">
            <a:extLst>
              <a:ext uri="{FF2B5EF4-FFF2-40B4-BE49-F238E27FC236}">
                <a16:creationId xmlns:a16="http://schemas.microsoft.com/office/drawing/2014/main" id="{09F8F1E8-950A-9E9A-8A02-45DE87EA6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35" y="1453019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F83C0B-95B7-6B3A-8BC9-B764984A429F}"/>
              </a:ext>
            </a:extLst>
          </p:cNvPr>
          <p:cNvSpPr txBox="1"/>
          <p:nvPr/>
        </p:nvSpPr>
        <p:spPr>
          <a:xfrm>
            <a:off x="2768252" y="49978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MX" dirty="0"/>
          </a:p>
        </p:txBody>
      </p:sp>
      <p:sp>
        <p:nvSpPr>
          <p:cNvPr id="16" name="Google Shape;331;p69">
            <a:extLst>
              <a:ext uri="{FF2B5EF4-FFF2-40B4-BE49-F238E27FC236}">
                <a16:creationId xmlns:a16="http://schemas.microsoft.com/office/drawing/2014/main" id="{EE92A8DA-588B-16F1-16CB-EF729419B183}"/>
              </a:ext>
            </a:extLst>
          </p:cNvPr>
          <p:cNvSpPr/>
          <p:nvPr/>
        </p:nvSpPr>
        <p:spPr>
          <a:xfrm>
            <a:off x="3280730" y="1316814"/>
            <a:ext cx="3377246" cy="371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just">
              <a:buSzPts val="1800"/>
            </a:pPr>
            <a:r>
              <a:rPr lang="en-US" sz="2000" b="1" dirty="0">
                <a:solidFill>
                  <a:srgbClr val="C00000"/>
                </a:solidFill>
              </a:rPr>
              <a:t>Sophisticated Truncations</a:t>
            </a:r>
            <a:endParaRPr sz="2000" b="0" strike="noStrike" dirty="0">
              <a:sym typeface="Arial"/>
            </a:endParaRPr>
          </a:p>
        </p:txBody>
      </p:sp>
      <p:sp>
        <p:nvSpPr>
          <p:cNvPr id="20" name="Google Shape;331;p69">
            <a:extLst>
              <a:ext uri="{FF2B5EF4-FFF2-40B4-BE49-F238E27FC236}">
                <a16:creationId xmlns:a16="http://schemas.microsoft.com/office/drawing/2014/main" id="{67151B58-17E8-9F67-99C6-FBB018C2661D}"/>
              </a:ext>
            </a:extLst>
          </p:cNvPr>
          <p:cNvSpPr/>
          <p:nvPr/>
        </p:nvSpPr>
        <p:spPr>
          <a:xfrm>
            <a:off x="3061689" y="3172951"/>
            <a:ext cx="3596287" cy="323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just">
              <a:buSzPts val="1800"/>
            </a:pPr>
            <a:r>
              <a:rPr lang="en-US" sz="2000" b="1" dirty="0">
                <a:solidFill>
                  <a:srgbClr val="C00000"/>
                </a:solidFill>
              </a:rPr>
              <a:t>Schwinger-Dyson Equations</a:t>
            </a:r>
            <a:endParaRPr sz="2000" b="0" strike="noStrike" dirty="0">
              <a:sym typeface="Arial"/>
            </a:endParaRPr>
          </a:p>
        </p:txBody>
      </p:sp>
      <p:sp>
        <p:nvSpPr>
          <p:cNvPr id="41" name="Google Shape;331;p69">
            <a:extLst>
              <a:ext uri="{FF2B5EF4-FFF2-40B4-BE49-F238E27FC236}">
                <a16:creationId xmlns:a16="http://schemas.microsoft.com/office/drawing/2014/main" id="{ABBDD597-4D8E-8453-C6CD-0AEA15A73DA5}"/>
              </a:ext>
            </a:extLst>
          </p:cNvPr>
          <p:cNvSpPr/>
          <p:nvPr/>
        </p:nvSpPr>
        <p:spPr>
          <a:xfrm>
            <a:off x="801434" y="4309851"/>
            <a:ext cx="2713293" cy="360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just">
              <a:buSzPts val="1800"/>
            </a:pPr>
            <a:r>
              <a:rPr lang="en-US" sz="2000" b="1" dirty="0">
                <a:solidFill>
                  <a:srgbClr val="C00000"/>
                </a:solidFill>
              </a:rPr>
              <a:t>Contact Interaction</a:t>
            </a:r>
            <a:endParaRPr sz="2000" b="0" strike="noStrike" dirty="0">
              <a:sym typeface="Arial"/>
            </a:endParaRPr>
          </a:p>
        </p:txBody>
      </p:sp>
      <p:sp>
        <p:nvSpPr>
          <p:cNvPr id="42" name="Google Shape;331;p69">
            <a:extLst>
              <a:ext uri="{FF2B5EF4-FFF2-40B4-BE49-F238E27FC236}">
                <a16:creationId xmlns:a16="http://schemas.microsoft.com/office/drawing/2014/main" id="{51FA4D1B-52CE-778E-10C0-E751BADAE312}"/>
              </a:ext>
            </a:extLst>
          </p:cNvPr>
          <p:cNvSpPr/>
          <p:nvPr/>
        </p:nvSpPr>
        <p:spPr>
          <a:xfrm>
            <a:off x="6711697" y="4407188"/>
            <a:ext cx="2713292" cy="360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just">
              <a:buSzPts val="1800"/>
            </a:pPr>
            <a:r>
              <a:rPr lang="en-US" sz="2000" b="1" dirty="0">
                <a:solidFill>
                  <a:srgbClr val="C00000"/>
                </a:solidFill>
              </a:rPr>
              <a:t>Algebraic Models</a:t>
            </a:r>
            <a:endParaRPr sz="2000" b="0" strike="noStrike" dirty="0">
              <a:sym typeface="Arial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F013A33-CAFF-A357-65F9-8E98EE63CD39}"/>
              </a:ext>
            </a:extLst>
          </p:cNvPr>
          <p:cNvCxnSpPr>
            <a:cxnSpLocks/>
          </p:cNvCxnSpPr>
          <p:nvPr/>
        </p:nvCxnSpPr>
        <p:spPr>
          <a:xfrm>
            <a:off x="5167872" y="3640803"/>
            <a:ext cx="1218641" cy="678344"/>
          </a:xfrm>
          <a:prstGeom prst="straightConnector1">
            <a:avLst/>
          </a:prstGeom>
          <a:ln w="76200">
            <a:solidFill>
              <a:srgbClr val="0432B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CE3FFF7-80D0-7216-698E-B2BC31BB1E50}"/>
              </a:ext>
            </a:extLst>
          </p:cNvPr>
          <p:cNvCxnSpPr>
            <a:cxnSpLocks/>
          </p:cNvCxnSpPr>
          <p:nvPr/>
        </p:nvCxnSpPr>
        <p:spPr>
          <a:xfrm flipH="1">
            <a:off x="3382715" y="3650898"/>
            <a:ext cx="1039754" cy="775721"/>
          </a:xfrm>
          <a:prstGeom prst="straightConnector1">
            <a:avLst/>
          </a:prstGeom>
          <a:ln w="76200">
            <a:solidFill>
              <a:srgbClr val="0432B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085ADF3-F127-CBD8-3A6A-FBD6A218BCCB}"/>
              </a:ext>
            </a:extLst>
          </p:cNvPr>
          <p:cNvCxnSpPr>
            <a:cxnSpLocks/>
          </p:cNvCxnSpPr>
          <p:nvPr/>
        </p:nvCxnSpPr>
        <p:spPr>
          <a:xfrm flipV="1">
            <a:off x="4820209" y="1807348"/>
            <a:ext cx="0" cy="1126681"/>
          </a:xfrm>
          <a:prstGeom prst="straightConnector1">
            <a:avLst/>
          </a:prstGeom>
          <a:ln w="76200">
            <a:solidFill>
              <a:srgbClr val="0432B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Google Shape;331;p69">
            <a:extLst>
              <a:ext uri="{FF2B5EF4-FFF2-40B4-BE49-F238E27FC236}">
                <a16:creationId xmlns:a16="http://schemas.microsoft.com/office/drawing/2014/main" id="{04F64A67-4E1F-DAAB-014C-A4B6D8727D64}"/>
              </a:ext>
            </a:extLst>
          </p:cNvPr>
          <p:cNvSpPr/>
          <p:nvPr/>
        </p:nvSpPr>
        <p:spPr>
          <a:xfrm>
            <a:off x="1418584" y="1897844"/>
            <a:ext cx="2967673" cy="84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just">
              <a:buSzPts val="1800"/>
            </a:pPr>
            <a:r>
              <a:rPr lang="en-US" sz="1800" b="1" dirty="0">
                <a:solidFill>
                  <a:srgbClr val="009850"/>
                </a:solidFill>
              </a:rPr>
              <a:t>Numerically Demanding</a:t>
            </a:r>
          </a:p>
          <a:p>
            <a:pPr marL="3600" lvl="0" algn="just">
              <a:buSzPts val="1800"/>
            </a:pPr>
            <a:r>
              <a:rPr lang="en-US" sz="1800" b="1" dirty="0">
                <a:solidFill>
                  <a:srgbClr val="009850"/>
                </a:solidFill>
              </a:rPr>
              <a:t>QCD-akin Predictions</a:t>
            </a:r>
          </a:p>
          <a:p>
            <a:pPr marL="3600" lvl="0" algn="just">
              <a:buSzPts val="1800"/>
            </a:pPr>
            <a:r>
              <a:rPr lang="en-US" sz="1800" b="1" dirty="0">
                <a:solidFill>
                  <a:srgbClr val="009850"/>
                </a:solidFill>
              </a:rPr>
              <a:t>Talk: Angel Miramontes</a:t>
            </a:r>
          </a:p>
        </p:txBody>
      </p:sp>
      <p:sp>
        <p:nvSpPr>
          <p:cNvPr id="58" name="Google Shape;331;p69">
            <a:extLst>
              <a:ext uri="{FF2B5EF4-FFF2-40B4-BE49-F238E27FC236}">
                <a16:creationId xmlns:a16="http://schemas.microsoft.com/office/drawing/2014/main" id="{CCEAE726-E160-0786-B339-599B20D761C0}"/>
              </a:ext>
            </a:extLst>
          </p:cNvPr>
          <p:cNvSpPr/>
          <p:nvPr/>
        </p:nvSpPr>
        <p:spPr>
          <a:xfrm>
            <a:off x="5417872" y="1893076"/>
            <a:ext cx="4362851" cy="853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just">
              <a:buSzPts val="1800"/>
            </a:pPr>
            <a:r>
              <a:rPr lang="en-US" sz="1800" b="1" dirty="0">
                <a:solidFill>
                  <a:srgbClr val="002060"/>
                </a:solidFill>
              </a:rPr>
              <a:t>QCD Green Functions</a:t>
            </a:r>
          </a:p>
          <a:p>
            <a:pPr marL="3600" lvl="0" algn="just">
              <a:buSzPts val="1800"/>
            </a:pPr>
            <a:r>
              <a:rPr lang="en-US" sz="1800" b="1" dirty="0">
                <a:solidFill>
                  <a:srgbClr val="002060"/>
                </a:solidFill>
              </a:rPr>
              <a:t>Mesons – Static, FFs, PDAs, PDFs</a:t>
            </a:r>
          </a:p>
          <a:p>
            <a:pPr marL="3600" lvl="0" algn="just">
              <a:buSzPts val="1800"/>
            </a:pPr>
            <a:r>
              <a:rPr lang="en-US" sz="1800" b="1" dirty="0">
                <a:solidFill>
                  <a:srgbClr val="002060"/>
                </a:solidFill>
              </a:rPr>
              <a:t>Precision Tests of the Standard Model</a:t>
            </a:r>
          </a:p>
        </p:txBody>
      </p:sp>
      <p:sp>
        <p:nvSpPr>
          <p:cNvPr id="59" name="Google Shape;331;p69">
            <a:extLst>
              <a:ext uri="{FF2B5EF4-FFF2-40B4-BE49-F238E27FC236}">
                <a16:creationId xmlns:a16="http://schemas.microsoft.com/office/drawing/2014/main" id="{B5A0D071-EEE1-D1FD-7AD0-1FDA3C0B04EE}"/>
              </a:ext>
            </a:extLst>
          </p:cNvPr>
          <p:cNvSpPr/>
          <p:nvPr/>
        </p:nvSpPr>
        <p:spPr>
          <a:xfrm>
            <a:off x="801434" y="4738232"/>
            <a:ext cx="3621035" cy="85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just">
              <a:buSzPts val="1800"/>
            </a:pPr>
            <a:r>
              <a:rPr lang="en-US" sz="1800" b="1" dirty="0">
                <a:solidFill>
                  <a:srgbClr val="009850"/>
                </a:solidFill>
              </a:rPr>
              <a:t>Simple Implementation</a:t>
            </a:r>
          </a:p>
          <a:p>
            <a:pPr marL="3600" lvl="0" algn="just">
              <a:buSzPts val="1800"/>
            </a:pPr>
            <a:r>
              <a:rPr lang="en-US" sz="1800" b="1" dirty="0">
                <a:solidFill>
                  <a:srgbClr val="009850"/>
                </a:solidFill>
              </a:rPr>
              <a:t>Insightful – Mindful</a:t>
            </a:r>
          </a:p>
          <a:p>
            <a:pPr marL="3600" lvl="0" algn="just">
              <a:buSzPts val="1800"/>
            </a:pPr>
            <a:r>
              <a:rPr lang="en-US" sz="1800" b="1" dirty="0">
                <a:solidFill>
                  <a:srgbClr val="009850"/>
                </a:solidFill>
              </a:rPr>
              <a:t>Talks: Axel </a:t>
            </a:r>
            <a:r>
              <a:rPr lang="en-US" sz="1800" b="1" dirty="0" err="1">
                <a:solidFill>
                  <a:srgbClr val="009850"/>
                </a:solidFill>
              </a:rPr>
              <a:t>Ahiezer</a:t>
            </a:r>
            <a:r>
              <a:rPr lang="en-US" sz="1800" b="1" dirty="0">
                <a:solidFill>
                  <a:srgbClr val="009850"/>
                </a:solidFill>
              </a:rPr>
              <a:t>, Luis Albino</a:t>
            </a:r>
          </a:p>
        </p:txBody>
      </p:sp>
      <p:sp>
        <p:nvSpPr>
          <p:cNvPr id="60" name="Google Shape;331;p69">
            <a:extLst>
              <a:ext uri="{FF2B5EF4-FFF2-40B4-BE49-F238E27FC236}">
                <a16:creationId xmlns:a16="http://schemas.microsoft.com/office/drawing/2014/main" id="{A9E9CEAD-B57B-31D6-9D79-A275B98FACDC}"/>
              </a:ext>
            </a:extLst>
          </p:cNvPr>
          <p:cNvSpPr/>
          <p:nvPr/>
        </p:nvSpPr>
        <p:spPr>
          <a:xfrm>
            <a:off x="148366" y="3603976"/>
            <a:ext cx="3854014" cy="594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just">
              <a:buSzPts val="1800"/>
            </a:pPr>
            <a:r>
              <a:rPr lang="en-US" sz="1800" b="1" dirty="0">
                <a:solidFill>
                  <a:srgbClr val="002060"/>
                </a:solidFill>
              </a:rPr>
              <a:t>Most Observables </a:t>
            </a:r>
          </a:p>
          <a:p>
            <a:pPr marL="3600" lvl="0" algn="just">
              <a:buSzPts val="1800"/>
            </a:pPr>
            <a:r>
              <a:rPr lang="en-US" sz="1800" b="1" dirty="0">
                <a:solidFill>
                  <a:srgbClr val="002060"/>
                </a:solidFill>
              </a:rPr>
              <a:t>Mesons, Baryons, Excited States</a:t>
            </a:r>
          </a:p>
        </p:txBody>
      </p:sp>
      <p:sp>
        <p:nvSpPr>
          <p:cNvPr id="320" name="Google Shape;331;p69">
            <a:extLst>
              <a:ext uri="{FF2B5EF4-FFF2-40B4-BE49-F238E27FC236}">
                <a16:creationId xmlns:a16="http://schemas.microsoft.com/office/drawing/2014/main" id="{6B6ED465-A756-F9C0-26C3-9AF33C719FD4}"/>
              </a:ext>
            </a:extLst>
          </p:cNvPr>
          <p:cNvSpPr/>
          <p:nvPr/>
        </p:nvSpPr>
        <p:spPr>
          <a:xfrm>
            <a:off x="6668833" y="4794342"/>
            <a:ext cx="3111890" cy="85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just">
              <a:buSzPts val="1800"/>
            </a:pPr>
            <a:r>
              <a:rPr lang="en-US" sz="1800" b="1" dirty="0">
                <a:solidFill>
                  <a:srgbClr val="009850"/>
                </a:solidFill>
              </a:rPr>
              <a:t>Moderate Simplicity</a:t>
            </a:r>
          </a:p>
          <a:p>
            <a:pPr marL="3600" lvl="0" algn="just">
              <a:buSzPts val="1800"/>
            </a:pPr>
            <a:r>
              <a:rPr lang="en-US" sz="1800" b="1" dirty="0">
                <a:solidFill>
                  <a:srgbClr val="009850"/>
                </a:solidFill>
              </a:rPr>
              <a:t>QCD-like Predictions</a:t>
            </a:r>
          </a:p>
          <a:p>
            <a:pPr marL="3600" lvl="0" algn="just">
              <a:buSzPts val="1800"/>
            </a:pPr>
            <a:r>
              <a:rPr lang="en-US" sz="1800" b="1" dirty="0">
                <a:solidFill>
                  <a:srgbClr val="009850"/>
                </a:solidFill>
              </a:rPr>
              <a:t>Luis Albino, Khépani Raya</a:t>
            </a:r>
          </a:p>
        </p:txBody>
      </p:sp>
      <p:sp>
        <p:nvSpPr>
          <p:cNvPr id="321" name="Google Shape;331;p69">
            <a:extLst>
              <a:ext uri="{FF2B5EF4-FFF2-40B4-BE49-F238E27FC236}">
                <a16:creationId xmlns:a16="http://schemas.microsoft.com/office/drawing/2014/main" id="{FD5FCDD9-F3B6-B950-6872-CED1738739F8}"/>
              </a:ext>
            </a:extLst>
          </p:cNvPr>
          <p:cNvSpPr/>
          <p:nvPr/>
        </p:nvSpPr>
        <p:spPr>
          <a:xfrm>
            <a:off x="6657976" y="3664978"/>
            <a:ext cx="2977183" cy="594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just">
              <a:buSzPts val="1800"/>
            </a:pPr>
            <a:r>
              <a:rPr lang="en-US" sz="1800" b="1" dirty="0">
                <a:solidFill>
                  <a:srgbClr val="002060"/>
                </a:solidFill>
              </a:rPr>
              <a:t>LFWFs, GPDs, TMDs,</a:t>
            </a:r>
          </a:p>
          <a:p>
            <a:pPr marL="3600" lvl="0" algn="just">
              <a:buSzPts val="1800"/>
            </a:pPr>
            <a:r>
              <a:rPr lang="en-US" sz="1800" b="1" dirty="0">
                <a:solidFill>
                  <a:srgbClr val="002060"/>
                </a:solidFill>
              </a:rPr>
              <a:t>PDFs, FFs</a:t>
            </a:r>
          </a:p>
          <a:p>
            <a:pPr marL="3600" lvl="0" algn="just">
              <a:buSzPts val="1800"/>
            </a:pPr>
            <a:endParaRPr lang="en-US" sz="1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86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" grpId="0" animBg="1"/>
      <p:bldP spid="324" grpId="0" animBg="1"/>
      <p:bldP spid="323" grpId="0" animBg="1"/>
      <p:bldP spid="322" grpId="0" animBg="1"/>
      <p:bldP spid="348" grpId="0"/>
      <p:bldP spid="16" grpId="0"/>
      <p:bldP spid="20" grpId="0"/>
      <p:bldP spid="41" grpId="0"/>
      <p:bldP spid="42" grpId="0"/>
      <p:bldP spid="57" grpId="0"/>
      <p:bldP spid="58" grpId="0"/>
      <p:bldP spid="59" grpId="0"/>
      <p:bldP spid="60" grpId="0"/>
      <p:bldP spid="320" grpId="0"/>
      <p:bldP spid="3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70"/>
          <p:cNvSpPr/>
          <p:nvPr/>
        </p:nvSpPr>
        <p:spPr>
          <a:xfrm>
            <a:off x="215640" y="-2160"/>
            <a:ext cx="9523446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3600" b="1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𝜋</a:t>
            </a:r>
            <a:r>
              <a:rPr lang="en-US" sz="3200" b="1" dirty="0">
                <a:solidFill>
                  <a:srgbClr val="CE181E"/>
                </a:solidFill>
              </a:rPr>
              <a:t> </a:t>
            </a:r>
            <a:r>
              <a:rPr lang="en-US" sz="3200" b="1" dirty="0">
                <a:solidFill>
                  <a:schemeClr val="tx1"/>
                </a:solidFill>
              </a:rPr>
              <a:t>Electromagnetic </a:t>
            </a:r>
            <a:r>
              <a:rPr lang="en-US" sz="3200" b="1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Form Factor </a:t>
            </a:r>
            <a:endParaRPr sz="3200" b="0" strike="noStrik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9" name="Google Shape;349;p70"/>
          <p:cNvCxnSpPr/>
          <p:nvPr/>
        </p:nvCxnSpPr>
        <p:spPr>
          <a:xfrm>
            <a:off x="215640" y="87084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70"/>
          <p:cNvCxnSpPr/>
          <p:nvPr/>
        </p:nvCxnSpPr>
        <p:spPr>
          <a:xfrm>
            <a:off x="215640" y="966646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Picture 5">
            <a:extLst>
              <a:ext uri="{FF2B5EF4-FFF2-40B4-BE49-F238E27FC236}">
                <a16:creationId xmlns:a16="http://schemas.microsoft.com/office/drawing/2014/main" id="{04257E3D-850F-E6E1-29F6-37AF0AA15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640" y="2939677"/>
            <a:ext cx="3987216" cy="2593693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89A02F27-6E85-653E-E63A-CDAAAA389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Google Shape;331;p69">
            <a:extLst>
              <a:ext uri="{FF2B5EF4-FFF2-40B4-BE49-F238E27FC236}">
                <a16:creationId xmlns:a16="http://schemas.microsoft.com/office/drawing/2014/main" id="{27C8D9DD-AE5E-7B01-603E-BE46538DB792}"/>
              </a:ext>
            </a:extLst>
          </p:cNvPr>
          <p:cNvSpPr/>
          <p:nvPr/>
        </p:nvSpPr>
        <p:spPr>
          <a:xfrm>
            <a:off x="-1" y="2363453"/>
            <a:ext cx="3987216" cy="47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dirty="0">
                <a:solidFill>
                  <a:srgbClr val="0432FF"/>
                </a:solidFill>
              </a:rPr>
              <a:t>A. Miramontes, AB, K. Raya, P. </a:t>
            </a:r>
            <a:r>
              <a:rPr lang="en-US" dirty="0" err="1">
                <a:solidFill>
                  <a:srgbClr val="0432FF"/>
                </a:solidFill>
              </a:rPr>
              <a:t>Roig</a:t>
            </a:r>
            <a:r>
              <a:rPr lang="en-US" dirty="0">
                <a:solidFill>
                  <a:srgbClr val="0432FF"/>
                </a:solidFill>
              </a:rPr>
              <a:t>,  </a:t>
            </a:r>
          </a:p>
          <a:p>
            <a:pPr lvl="0" algn="ctr"/>
            <a:r>
              <a:rPr lang="en-US" dirty="0">
                <a:solidFill>
                  <a:srgbClr val="0432FF"/>
                </a:solidFill>
              </a:rPr>
              <a:t> Phys. Rev. D 105 (2022) 7, 074013</a:t>
            </a:r>
            <a:endParaRPr lang="en-MX" b="0" strike="noStrike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C8DEDE-246D-CB7C-93FE-2A81DA57E9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50" r="3217" b="39417"/>
          <a:stretch/>
        </p:blipFill>
        <p:spPr>
          <a:xfrm>
            <a:off x="6633878" y="2558516"/>
            <a:ext cx="3387592" cy="1259556"/>
          </a:xfrm>
          <a:prstGeom prst="rect">
            <a:avLst/>
          </a:prstGeom>
        </p:spPr>
      </p:pic>
      <p:pic>
        <p:nvPicPr>
          <p:cNvPr id="8" name="Picture 2" descr="2nd Workshop Science at the Luminosity Frontier: Jefferson Lab at 22 GeV  (LNF-INFN 2024) | Jefferson Lab">
            <a:extLst>
              <a:ext uri="{FF2B5EF4-FFF2-40B4-BE49-F238E27FC236}">
                <a16:creationId xmlns:a16="http://schemas.microsoft.com/office/drawing/2014/main" id="{57685CC4-4A65-C73B-C087-7F976BE674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6" t="10561" r="43276" b="641"/>
          <a:stretch/>
        </p:blipFill>
        <p:spPr bwMode="auto">
          <a:xfrm>
            <a:off x="6940448" y="4084545"/>
            <a:ext cx="2727602" cy="119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331;p69">
            <a:extLst>
              <a:ext uri="{FF2B5EF4-FFF2-40B4-BE49-F238E27FC236}">
                <a16:creationId xmlns:a16="http://schemas.microsoft.com/office/drawing/2014/main" id="{724B681D-8EE8-36BF-71EE-59506DBFDBF2}"/>
              </a:ext>
            </a:extLst>
          </p:cNvPr>
          <p:cNvSpPr/>
          <p:nvPr/>
        </p:nvSpPr>
        <p:spPr>
          <a:xfrm>
            <a:off x="60771" y="1057978"/>
            <a:ext cx="9891204" cy="582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just">
              <a:buSzPts val="1800"/>
            </a:pPr>
            <a:r>
              <a:rPr lang="en-US" sz="1800" dirty="0">
                <a:solidFill>
                  <a:schemeClr val="tx1"/>
                </a:solidFill>
              </a:rPr>
              <a:t>The </a:t>
            </a:r>
            <a:r>
              <a:rPr lang="en-US" sz="1800" b="1" dirty="0">
                <a:solidFill>
                  <a:srgbClr val="002060"/>
                </a:solidFill>
              </a:rPr>
              <a:t>pion form factor</a:t>
            </a:r>
            <a:r>
              <a:rPr lang="en-US" sz="1800" dirty="0">
                <a:solidFill>
                  <a:schemeClr val="tx1"/>
                </a:solidFill>
              </a:rPr>
              <a:t> can be potentially be measured till </a:t>
            </a:r>
            <a:r>
              <a:rPr lang="en-US" sz="1800" b="1" dirty="0">
                <a:solidFill>
                  <a:srgbClr val="C00000"/>
                </a:solidFill>
              </a:rPr>
              <a:t>Q</a:t>
            </a:r>
            <a:r>
              <a:rPr lang="en-US" sz="1800" b="1" baseline="30000" dirty="0">
                <a:solidFill>
                  <a:srgbClr val="C00000"/>
                </a:solidFill>
              </a:rPr>
              <a:t>2</a:t>
            </a:r>
            <a:r>
              <a:rPr lang="en-US" sz="1800" b="1" dirty="0">
                <a:solidFill>
                  <a:srgbClr val="C00000"/>
                </a:solidFill>
              </a:rPr>
              <a:t> ~ 6-8</a:t>
            </a:r>
            <a:r>
              <a:rPr lang="en-US" sz="1800" dirty="0">
                <a:solidFill>
                  <a:schemeClr val="tx1"/>
                </a:solidFill>
              </a:rPr>
              <a:t> in the </a:t>
            </a:r>
            <a:r>
              <a:rPr lang="en-US" sz="1800" b="1" dirty="0">
                <a:solidFill>
                  <a:srgbClr val="C00000"/>
                </a:solidFill>
              </a:rPr>
              <a:t>12 GeV </a:t>
            </a:r>
            <a:r>
              <a:rPr lang="en-US" sz="1800" dirty="0">
                <a:solidFill>
                  <a:schemeClr val="tx1"/>
                </a:solidFill>
              </a:rPr>
              <a:t>upgrade of the</a:t>
            </a:r>
          </a:p>
          <a:p>
            <a:pPr marL="3600" lvl="0" algn="just">
              <a:buSzPts val="1800"/>
            </a:pPr>
            <a:r>
              <a:rPr lang="en-US" sz="1800" b="1" dirty="0">
                <a:solidFill>
                  <a:srgbClr val="C00000"/>
                </a:solidFill>
              </a:rPr>
              <a:t>Thomas Jefferson National Accelerator Facility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  <a:endParaRPr lang="en-US" sz="1800" dirty="0"/>
          </a:p>
        </p:txBody>
      </p:sp>
      <p:sp>
        <p:nvSpPr>
          <p:cNvPr id="11" name="Google Shape;331;p69">
            <a:extLst>
              <a:ext uri="{FF2B5EF4-FFF2-40B4-BE49-F238E27FC236}">
                <a16:creationId xmlns:a16="http://schemas.microsoft.com/office/drawing/2014/main" id="{52C0FCF7-E907-40AE-5E98-D8D296F939B4}"/>
              </a:ext>
            </a:extLst>
          </p:cNvPr>
          <p:cNvSpPr/>
          <p:nvPr/>
        </p:nvSpPr>
        <p:spPr>
          <a:xfrm>
            <a:off x="60765" y="1709148"/>
            <a:ext cx="10080625" cy="582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just">
              <a:buSzPts val="1800"/>
            </a:pPr>
            <a:r>
              <a:rPr lang="en-US" sz="1800" dirty="0">
                <a:solidFill>
                  <a:schemeClr val="tx1"/>
                </a:solidFill>
              </a:rPr>
              <a:t>The </a:t>
            </a:r>
            <a:r>
              <a:rPr lang="en-US" sz="1800" b="1" dirty="0">
                <a:solidFill>
                  <a:srgbClr val="C00000"/>
                </a:solidFill>
              </a:rPr>
              <a:t>emergent pion mass</a:t>
            </a:r>
            <a:r>
              <a:rPr lang="en-US" sz="1800" dirty="0">
                <a:solidFill>
                  <a:schemeClr val="tx1"/>
                </a:solidFill>
              </a:rPr>
              <a:t> mechanism will be explored</a:t>
            </a:r>
            <a:r>
              <a:rPr lang="en-US" sz="1800" b="1" dirty="0">
                <a:solidFill>
                  <a:srgbClr val="002060"/>
                </a:solidFill>
              </a:rPr>
              <a:t> </a:t>
            </a:r>
            <a:r>
              <a:rPr lang="en-US" sz="1800" dirty="0">
                <a:solidFill>
                  <a:srgbClr val="002060"/>
                </a:solidFill>
              </a:rPr>
              <a:t>through the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rgbClr val="C00000"/>
                </a:solidFill>
              </a:rPr>
              <a:t>pion form factor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</a:p>
          <a:p>
            <a:pPr marL="3600" lvl="0" algn="just">
              <a:buSzPts val="1800"/>
            </a:pPr>
            <a:r>
              <a:rPr lang="en-US" sz="1800" dirty="0">
                <a:solidFill>
                  <a:schemeClr val="tx1"/>
                </a:solidFill>
              </a:rPr>
              <a:t>measurements for </a:t>
            </a:r>
            <a:r>
              <a:rPr lang="en-US" sz="1800" b="1" dirty="0">
                <a:solidFill>
                  <a:srgbClr val="C00000"/>
                </a:solidFill>
              </a:rPr>
              <a:t>Q</a:t>
            </a:r>
            <a:r>
              <a:rPr lang="en-US" sz="1800" b="1" baseline="30000" dirty="0">
                <a:solidFill>
                  <a:srgbClr val="C00000"/>
                </a:solidFill>
              </a:rPr>
              <a:t>2</a:t>
            </a:r>
            <a:r>
              <a:rPr lang="en-US" sz="1800" b="1" dirty="0">
                <a:solidFill>
                  <a:srgbClr val="C00000"/>
                </a:solidFill>
              </a:rPr>
              <a:t>: 10-40 GeV</a:t>
            </a:r>
            <a:r>
              <a:rPr lang="en-US" sz="1800" b="1" baseline="30000" dirty="0">
                <a:solidFill>
                  <a:srgbClr val="C00000"/>
                </a:solidFill>
              </a:rPr>
              <a:t>2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at the</a:t>
            </a:r>
            <a:r>
              <a:rPr lang="en-US" sz="1800" b="1" dirty="0">
                <a:solidFill>
                  <a:srgbClr val="C00000"/>
                </a:solidFill>
              </a:rPr>
              <a:t> Electron Ion Collider.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04E42A-FF37-008F-F29A-50F9EBA601C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9882"/>
          <a:stretch/>
        </p:blipFill>
        <p:spPr>
          <a:xfrm>
            <a:off x="4323711" y="2579991"/>
            <a:ext cx="2275827" cy="284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5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0"/>
      <p:bldP spid="18" grpId="0"/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68"/>
          <p:cNvSpPr/>
          <p:nvPr/>
        </p:nvSpPr>
        <p:spPr>
          <a:xfrm>
            <a:off x="215640" y="-9720"/>
            <a:ext cx="9026834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3200" b="1" dirty="0">
                <a:solidFill>
                  <a:srgbClr val="C00000"/>
                </a:solidFill>
              </a:rPr>
              <a:t>Q</a:t>
            </a:r>
            <a:r>
              <a:rPr lang="en-US" sz="3200" b="1" dirty="0">
                <a:solidFill>
                  <a:srgbClr val="00B050"/>
                </a:solidFill>
              </a:rPr>
              <a:t>C</a:t>
            </a:r>
            <a:r>
              <a:rPr lang="en-US" sz="3200" b="1" dirty="0">
                <a:solidFill>
                  <a:srgbClr val="0070C0"/>
                </a:solidFill>
              </a:rPr>
              <a:t>D</a:t>
            </a:r>
            <a:r>
              <a:rPr lang="en-US" sz="3200" b="1" dirty="0">
                <a:solidFill>
                  <a:srgbClr val="C00000"/>
                </a:solidFill>
              </a:rPr>
              <a:t> - </a:t>
            </a:r>
            <a:r>
              <a:rPr lang="en-US" sz="3200" b="1" dirty="0">
                <a:solidFill>
                  <a:schemeClr val="tx1"/>
                </a:solidFill>
              </a:rPr>
              <a:t>Hadronic Light by Light Scattering</a:t>
            </a:r>
            <a:endParaRPr sz="3200" b="0" strike="noStrike" dirty="0">
              <a:solidFill>
                <a:schemeClr val="tx1"/>
              </a:solidFill>
              <a:sym typeface="Arial"/>
            </a:endParaRPr>
          </a:p>
        </p:txBody>
      </p:sp>
      <p:cxnSp>
        <p:nvCxnSpPr>
          <p:cNvPr id="306" name="Google Shape;306;p68"/>
          <p:cNvCxnSpPr/>
          <p:nvPr/>
        </p:nvCxnSpPr>
        <p:spPr>
          <a:xfrm>
            <a:off x="215640" y="86328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7" name="Google Shape;307;p68"/>
          <p:cNvCxnSpPr/>
          <p:nvPr/>
        </p:nvCxnSpPr>
        <p:spPr>
          <a:xfrm>
            <a:off x="215640" y="935640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FDDADBE8-CC34-EFA5-78EC-CD1F7B11A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0699" y="1408403"/>
            <a:ext cx="6285104" cy="3720548"/>
          </a:xfrm>
          <a:prstGeom prst="rect">
            <a:avLst/>
          </a:prstGeom>
        </p:spPr>
      </p:pic>
      <p:sp>
        <p:nvSpPr>
          <p:cNvPr id="3" name="Google Shape;331;p69">
            <a:extLst>
              <a:ext uri="{FF2B5EF4-FFF2-40B4-BE49-F238E27FC236}">
                <a16:creationId xmlns:a16="http://schemas.microsoft.com/office/drawing/2014/main" id="{0C27864D-1DA2-0EFB-6D73-61D8843A62D0}"/>
              </a:ext>
            </a:extLst>
          </p:cNvPr>
          <p:cNvSpPr/>
          <p:nvPr/>
        </p:nvSpPr>
        <p:spPr>
          <a:xfrm>
            <a:off x="-56272" y="1049334"/>
            <a:ext cx="3802035" cy="113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dirty="0">
                <a:solidFill>
                  <a:srgbClr val="002060"/>
                </a:solidFill>
              </a:rPr>
              <a:t>“Contribution of neutral pseudoscalar mesons </a:t>
            </a:r>
          </a:p>
          <a:p>
            <a:pPr lvl="0" algn="ctr"/>
            <a:r>
              <a:rPr lang="en-US" dirty="0">
                <a:solidFill>
                  <a:srgbClr val="002060"/>
                </a:solidFill>
              </a:rPr>
              <a:t>to a</a:t>
            </a:r>
            <a:r>
              <a:rPr lang="en-US" baseline="-25000" dirty="0">
                <a:solidFill>
                  <a:srgbClr val="002060"/>
                </a:solidFill>
              </a:rPr>
              <a:t>𝛍</a:t>
            </a:r>
            <a:r>
              <a:rPr lang="en-US" baseline="30000" dirty="0" err="1">
                <a:solidFill>
                  <a:srgbClr val="002060"/>
                </a:solidFill>
              </a:rPr>
              <a:t>HLbL</a:t>
            </a:r>
            <a:r>
              <a:rPr lang="en-US" dirty="0">
                <a:solidFill>
                  <a:srgbClr val="002060"/>
                </a:solidFill>
              </a:rPr>
              <a:t>​ within a Schwinger-Dyson equations approach to QCD”</a:t>
            </a:r>
            <a:r>
              <a:rPr lang="en-US" dirty="0"/>
              <a:t>,  </a:t>
            </a:r>
          </a:p>
          <a:p>
            <a:pPr lvl="0" algn="ctr"/>
            <a:r>
              <a:rPr lang="en-US" dirty="0">
                <a:solidFill>
                  <a:srgbClr val="0432FF"/>
                </a:solidFill>
              </a:rPr>
              <a:t>K. Raya, AB, P. </a:t>
            </a:r>
            <a:r>
              <a:rPr lang="en-US" dirty="0" err="1">
                <a:solidFill>
                  <a:srgbClr val="0432FF"/>
                </a:solidFill>
              </a:rPr>
              <a:t>Roig</a:t>
            </a:r>
            <a:r>
              <a:rPr lang="en-US" dirty="0">
                <a:solidFill>
                  <a:srgbClr val="0432FF"/>
                </a:solidFill>
              </a:rPr>
              <a:t>, </a:t>
            </a:r>
          </a:p>
          <a:p>
            <a:pPr lvl="0" algn="ctr"/>
            <a:r>
              <a:rPr lang="en-US" dirty="0">
                <a:solidFill>
                  <a:srgbClr val="0432FF"/>
                </a:solidFill>
              </a:rPr>
              <a:t>Phys. Rev. D101 (2020) 7, 074021.</a:t>
            </a:r>
            <a:endParaRPr lang="en-MX" b="0" strike="noStrike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Google Shape;331;p69">
            <a:extLst>
              <a:ext uri="{FF2B5EF4-FFF2-40B4-BE49-F238E27FC236}">
                <a16:creationId xmlns:a16="http://schemas.microsoft.com/office/drawing/2014/main" id="{CFB4B5B7-F7D6-A990-B961-E4D0684448E3}"/>
              </a:ext>
            </a:extLst>
          </p:cNvPr>
          <p:cNvSpPr/>
          <p:nvPr/>
        </p:nvSpPr>
        <p:spPr>
          <a:xfrm>
            <a:off x="-194604" y="2459034"/>
            <a:ext cx="3802035" cy="712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dirty="0">
                <a:solidFill>
                  <a:srgbClr val="002060"/>
                </a:solidFill>
              </a:rPr>
              <a:t>“Pion and Kaon box contribution to a</a:t>
            </a:r>
            <a:r>
              <a:rPr lang="el-GR" baseline="-25000" dirty="0">
                <a:solidFill>
                  <a:srgbClr val="002060"/>
                </a:solidFill>
              </a:rPr>
              <a:t>μ</a:t>
            </a:r>
            <a:r>
              <a:rPr lang="en-US" baseline="30000" dirty="0" err="1">
                <a:solidFill>
                  <a:srgbClr val="002060"/>
                </a:solidFill>
              </a:rPr>
              <a:t>HLbL</a:t>
            </a:r>
            <a:r>
              <a:rPr lang="en-US" dirty="0">
                <a:solidFill>
                  <a:srgbClr val="002060"/>
                </a:solidFill>
              </a:rPr>
              <a:t>’’ </a:t>
            </a:r>
          </a:p>
          <a:p>
            <a:pPr lvl="0" algn="ctr"/>
            <a:r>
              <a:rPr lang="en-US" dirty="0">
                <a:solidFill>
                  <a:srgbClr val="0432FF"/>
                </a:solidFill>
              </a:rPr>
              <a:t>A. Miramontes, AB, K. Raya, P. </a:t>
            </a:r>
            <a:r>
              <a:rPr lang="en-US" dirty="0" err="1">
                <a:solidFill>
                  <a:srgbClr val="0432FF"/>
                </a:solidFill>
              </a:rPr>
              <a:t>Roig</a:t>
            </a:r>
            <a:r>
              <a:rPr lang="en-US" dirty="0">
                <a:solidFill>
                  <a:srgbClr val="0432FF"/>
                </a:solidFill>
              </a:rPr>
              <a:t>, </a:t>
            </a:r>
          </a:p>
          <a:p>
            <a:pPr lvl="0" algn="ctr"/>
            <a:r>
              <a:rPr lang="en-US" dirty="0">
                <a:solidFill>
                  <a:srgbClr val="0432FF"/>
                </a:solidFill>
              </a:rPr>
              <a:t>Phys. Rev. D105 (2022) 7, 074013.</a:t>
            </a:r>
            <a:endParaRPr lang="en-MX" b="0" strike="noStrike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Google Shape;331;p69">
            <a:extLst>
              <a:ext uri="{FF2B5EF4-FFF2-40B4-BE49-F238E27FC236}">
                <a16:creationId xmlns:a16="http://schemas.microsoft.com/office/drawing/2014/main" id="{F4DEB03B-9049-E05C-CC4D-ADFE2FE59704}"/>
              </a:ext>
            </a:extLst>
          </p:cNvPr>
          <p:cNvSpPr/>
          <p:nvPr/>
        </p:nvSpPr>
        <p:spPr>
          <a:xfrm>
            <a:off x="-167836" y="3348034"/>
            <a:ext cx="3613145" cy="95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dirty="0">
                <a:solidFill>
                  <a:srgbClr val="002060"/>
                </a:solidFill>
              </a:rPr>
              <a:t>“The anomalous magnetic moment of the muon in the Standard Model” </a:t>
            </a:r>
          </a:p>
          <a:p>
            <a:pPr lvl="0" algn="ctr"/>
            <a:r>
              <a:rPr lang="en-US" dirty="0">
                <a:solidFill>
                  <a:srgbClr val="0432FF"/>
                </a:solidFill>
              </a:rPr>
              <a:t>T. Aoyama et. al., </a:t>
            </a:r>
          </a:p>
          <a:p>
            <a:pPr lvl="0" algn="ctr"/>
            <a:r>
              <a:rPr lang="en-US" dirty="0">
                <a:solidFill>
                  <a:srgbClr val="0432FF"/>
                </a:solidFill>
              </a:rPr>
              <a:t>Phys. Rept. 887 (2020) 1-166.</a:t>
            </a:r>
            <a:br>
              <a:rPr lang="en-US" dirty="0">
                <a:solidFill>
                  <a:srgbClr val="0432FF"/>
                </a:solidFill>
              </a:rPr>
            </a:br>
            <a:endParaRPr lang="en-MX" b="0" strike="noStrike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Google Shape;331;p69">
            <a:extLst>
              <a:ext uri="{FF2B5EF4-FFF2-40B4-BE49-F238E27FC236}">
                <a16:creationId xmlns:a16="http://schemas.microsoft.com/office/drawing/2014/main" id="{8B93F8AD-E49E-B522-AC33-F83C416D58F4}"/>
              </a:ext>
            </a:extLst>
          </p:cNvPr>
          <p:cNvSpPr/>
          <p:nvPr/>
        </p:nvSpPr>
        <p:spPr>
          <a:xfrm>
            <a:off x="-14910" y="4478334"/>
            <a:ext cx="4006001" cy="95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dirty="0">
                <a:solidFill>
                  <a:srgbClr val="002060"/>
                </a:solidFill>
              </a:rPr>
              <a:t>“The anomalous magnetic moment of the muon in the Standard Model: an update” </a:t>
            </a:r>
          </a:p>
          <a:p>
            <a:pPr lvl="0" algn="ctr"/>
            <a:r>
              <a:rPr lang="en-US" dirty="0">
                <a:solidFill>
                  <a:srgbClr val="0432FF"/>
                </a:solidFill>
              </a:rPr>
              <a:t>R. </a:t>
            </a:r>
            <a:r>
              <a:rPr lang="en-US" dirty="0" err="1">
                <a:solidFill>
                  <a:srgbClr val="0432FF"/>
                </a:solidFill>
              </a:rPr>
              <a:t>Aliberti</a:t>
            </a:r>
            <a:r>
              <a:rPr lang="en-US" dirty="0">
                <a:solidFill>
                  <a:srgbClr val="0432FF"/>
                </a:solidFill>
              </a:rPr>
              <a:t> et. al., </a:t>
            </a:r>
          </a:p>
          <a:p>
            <a:pPr lvl="0" algn="ctr"/>
            <a:r>
              <a:rPr lang="en-US" dirty="0">
                <a:solidFill>
                  <a:srgbClr val="0432FF"/>
                </a:solidFill>
              </a:rPr>
              <a:t>Phys. Rept. 1143 (2025) 1-158.</a:t>
            </a:r>
            <a:br>
              <a:rPr lang="en-US" dirty="0">
                <a:solidFill>
                  <a:srgbClr val="0432FF"/>
                </a:solidFill>
              </a:rPr>
            </a:br>
            <a:endParaRPr lang="en-MX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60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" grpId="0"/>
      <p:bldP spid="3" grpId="0"/>
      <p:bldP spid="7" grpId="0"/>
      <p:bldP spid="8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70"/>
          <p:cNvSpPr/>
          <p:nvPr/>
        </p:nvSpPr>
        <p:spPr>
          <a:xfrm>
            <a:off x="165535" y="-2160"/>
            <a:ext cx="9903058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altLang="zh-CN" sz="3600" b="1" dirty="0">
                <a:solidFill>
                  <a:schemeClr val="tx1"/>
                </a:solidFill>
              </a:rPr>
              <a:t>From SDEs to the Precision Frontiers </a:t>
            </a:r>
            <a:endParaRPr lang="en-US" sz="3600" dirty="0">
              <a:solidFill>
                <a:srgbClr val="C00000"/>
              </a:solidFill>
            </a:endParaRPr>
          </a:p>
        </p:txBody>
      </p:sp>
      <p:cxnSp>
        <p:nvCxnSpPr>
          <p:cNvPr id="349" name="Google Shape;349;p70"/>
          <p:cNvCxnSpPr/>
          <p:nvPr/>
        </p:nvCxnSpPr>
        <p:spPr>
          <a:xfrm>
            <a:off x="215640" y="87084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70"/>
          <p:cNvCxnSpPr/>
          <p:nvPr/>
        </p:nvCxnSpPr>
        <p:spPr>
          <a:xfrm>
            <a:off x="215640" y="966646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F5E588E7-7DC4-73DA-D495-617F8754C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284" y="1113308"/>
            <a:ext cx="7099048" cy="41314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FB6F72-7F66-4492-23E9-FDA4D5F81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120806">
            <a:off x="1286238" y="2506152"/>
            <a:ext cx="7952083" cy="1153930"/>
          </a:xfrm>
          <a:prstGeom prst="rect">
            <a:avLst/>
          </a:prstGeom>
        </p:spPr>
      </p:pic>
      <p:sp>
        <p:nvSpPr>
          <p:cNvPr id="6" name="Google Shape;331;p69">
            <a:extLst>
              <a:ext uri="{FF2B5EF4-FFF2-40B4-BE49-F238E27FC236}">
                <a16:creationId xmlns:a16="http://schemas.microsoft.com/office/drawing/2014/main" id="{6B3ACB39-2BD2-B4BD-D98E-03166167AF7E}"/>
              </a:ext>
            </a:extLst>
          </p:cNvPr>
          <p:cNvSpPr/>
          <p:nvPr/>
        </p:nvSpPr>
        <p:spPr>
          <a:xfrm>
            <a:off x="-270935" y="5329471"/>
            <a:ext cx="10339527" cy="425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dirty="0">
                <a:solidFill>
                  <a:srgbClr val="0432FF"/>
                </a:solidFill>
              </a:rPr>
              <a:t>Angel S. Miramontes, AB, </a:t>
            </a:r>
            <a:r>
              <a:rPr lang="en-US" dirty="0" err="1">
                <a:solidFill>
                  <a:srgbClr val="0432FF"/>
                </a:solidFill>
              </a:rPr>
              <a:t>Chrstian</a:t>
            </a:r>
            <a:r>
              <a:rPr lang="en-US" dirty="0">
                <a:solidFill>
                  <a:srgbClr val="0432FF"/>
                </a:solidFill>
              </a:rPr>
              <a:t> S. Fischer, Pablo </a:t>
            </a:r>
            <a:r>
              <a:rPr lang="en-US" dirty="0" err="1">
                <a:solidFill>
                  <a:srgbClr val="0432FF"/>
                </a:solidFill>
              </a:rPr>
              <a:t>Roig</a:t>
            </a:r>
            <a:r>
              <a:rPr lang="en-US" dirty="0">
                <a:solidFill>
                  <a:srgbClr val="0432FF"/>
                </a:solidFill>
              </a:rPr>
              <a:t>, e-Print: 2607.12918 [hep-</a:t>
            </a:r>
            <a:r>
              <a:rPr lang="en-US" dirty="0" err="1">
                <a:solidFill>
                  <a:srgbClr val="0432FF"/>
                </a:solidFill>
              </a:rPr>
              <a:t>ph</a:t>
            </a:r>
            <a:r>
              <a:rPr lang="en-US" dirty="0">
                <a:solidFill>
                  <a:srgbClr val="0432FF"/>
                </a:solidFill>
              </a:rPr>
              <a:t>]</a:t>
            </a:r>
            <a:endParaRPr lang="en-MX" b="0" strike="noStrike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117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347;p70">
            <a:extLst>
              <a:ext uri="{FF2B5EF4-FFF2-40B4-BE49-F238E27FC236}">
                <a16:creationId xmlns:a16="http://schemas.microsoft.com/office/drawing/2014/main" id="{34BB6437-03CD-64B6-FBA4-2933F2FF9DCA}"/>
              </a:ext>
            </a:extLst>
          </p:cNvPr>
          <p:cNvSpPr/>
          <p:nvPr/>
        </p:nvSpPr>
        <p:spPr>
          <a:xfrm>
            <a:off x="5966782" y="1036977"/>
            <a:ext cx="2477127" cy="303055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8" name="Google Shape;348;p70"/>
          <p:cNvSpPr/>
          <p:nvPr/>
        </p:nvSpPr>
        <p:spPr>
          <a:xfrm>
            <a:off x="165535" y="-2160"/>
            <a:ext cx="8540054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tx1"/>
                </a:solidFill>
              </a:rPr>
              <a:t>The</a:t>
            </a:r>
            <a:r>
              <a:rPr lang="en-US" sz="3200" b="1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Algebraic Model (AM)</a:t>
            </a:r>
            <a:endParaRPr sz="3200" b="0" strike="noStrik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9" name="Google Shape;349;p70"/>
          <p:cNvCxnSpPr/>
          <p:nvPr/>
        </p:nvCxnSpPr>
        <p:spPr>
          <a:xfrm>
            <a:off x="215640" y="87084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70"/>
          <p:cNvCxnSpPr/>
          <p:nvPr/>
        </p:nvCxnSpPr>
        <p:spPr>
          <a:xfrm>
            <a:off x="215640" y="966646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Rectangle 1">
            <a:extLst>
              <a:ext uri="{FF2B5EF4-FFF2-40B4-BE49-F238E27FC236}">
                <a16:creationId xmlns:a16="http://schemas.microsoft.com/office/drawing/2014/main" id="{A541614F-6B47-E94E-4AFD-C8F997620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9F8F1E8-950A-9E9A-8A02-45DE87EA6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35" y="1453019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F83C0B-95B7-6B3A-8BC9-B764984A429F}"/>
              </a:ext>
            </a:extLst>
          </p:cNvPr>
          <p:cNvSpPr txBox="1"/>
          <p:nvPr/>
        </p:nvSpPr>
        <p:spPr>
          <a:xfrm>
            <a:off x="2768252" y="49978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MX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94AB81-52D1-38B6-A8AB-B83DAD1D7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422" y="1417570"/>
            <a:ext cx="4446036" cy="9041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447031-CAAF-B742-D6B9-536B525929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101" y="2740779"/>
            <a:ext cx="4541711" cy="11649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31301B-2D47-57FC-10AD-3581420BD5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280" y="5014645"/>
            <a:ext cx="5237921" cy="588787"/>
          </a:xfrm>
          <a:prstGeom prst="rect">
            <a:avLst/>
          </a:prstGeom>
        </p:spPr>
      </p:pic>
      <p:sp>
        <p:nvSpPr>
          <p:cNvPr id="16" name="Google Shape;331;p69">
            <a:extLst>
              <a:ext uri="{FF2B5EF4-FFF2-40B4-BE49-F238E27FC236}">
                <a16:creationId xmlns:a16="http://schemas.microsoft.com/office/drawing/2014/main" id="{EE92A8DA-588B-16F1-16CB-EF729419B183}"/>
              </a:ext>
            </a:extLst>
          </p:cNvPr>
          <p:cNvSpPr/>
          <p:nvPr/>
        </p:nvSpPr>
        <p:spPr>
          <a:xfrm>
            <a:off x="5995356" y="1036907"/>
            <a:ext cx="2581641" cy="269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just">
              <a:buSzPts val="1800"/>
            </a:pPr>
            <a:r>
              <a:rPr lang="en-US" sz="1800" b="1" dirty="0">
                <a:solidFill>
                  <a:srgbClr val="C00000"/>
                </a:solidFill>
              </a:rPr>
              <a:t>The quark propagator</a:t>
            </a:r>
            <a:r>
              <a:rPr lang="en-US" sz="1800" dirty="0"/>
              <a:t>:</a:t>
            </a:r>
            <a:endParaRPr sz="1800" b="0" strike="noStrik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262A774-022C-92D9-3338-D1BD74E733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4491" y="3910637"/>
            <a:ext cx="5889626" cy="1114006"/>
          </a:xfrm>
          <a:prstGeom prst="rect">
            <a:avLst/>
          </a:prstGeom>
        </p:spPr>
      </p:pic>
      <p:sp>
        <p:nvSpPr>
          <p:cNvPr id="19" name="Google Shape;347;p70">
            <a:extLst>
              <a:ext uri="{FF2B5EF4-FFF2-40B4-BE49-F238E27FC236}">
                <a16:creationId xmlns:a16="http://schemas.microsoft.com/office/drawing/2014/main" id="{538B6837-5F8E-CCA8-49F9-563DB61BCBAD}"/>
              </a:ext>
            </a:extLst>
          </p:cNvPr>
          <p:cNvSpPr/>
          <p:nvPr/>
        </p:nvSpPr>
        <p:spPr>
          <a:xfrm>
            <a:off x="5693342" y="2443245"/>
            <a:ext cx="2997954" cy="329027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" name="Google Shape;331;p69">
            <a:extLst>
              <a:ext uri="{FF2B5EF4-FFF2-40B4-BE49-F238E27FC236}">
                <a16:creationId xmlns:a16="http://schemas.microsoft.com/office/drawing/2014/main" id="{67151B58-17E8-9F67-99C6-FBB018C2661D}"/>
              </a:ext>
            </a:extLst>
          </p:cNvPr>
          <p:cNvSpPr/>
          <p:nvPr/>
        </p:nvSpPr>
        <p:spPr>
          <a:xfrm>
            <a:off x="5764781" y="2467514"/>
            <a:ext cx="3215055" cy="37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just">
              <a:buSzPts val="1800"/>
            </a:pPr>
            <a:r>
              <a:rPr lang="en-US" sz="1800" b="1" dirty="0">
                <a:solidFill>
                  <a:srgbClr val="C00000"/>
                </a:solidFill>
              </a:rPr>
              <a:t>Bethe-Salpeter Amplitude</a:t>
            </a:r>
            <a:r>
              <a:rPr lang="en-US" sz="1800" dirty="0"/>
              <a:t>:</a:t>
            </a:r>
            <a:endParaRPr sz="1800" b="0" strike="noStrik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347;p70">
            <a:extLst>
              <a:ext uri="{FF2B5EF4-FFF2-40B4-BE49-F238E27FC236}">
                <a16:creationId xmlns:a16="http://schemas.microsoft.com/office/drawing/2014/main" id="{2C63D5F9-537F-80C1-5513-3A3FA7B2674F}"/>
              </a:ext>
            </a:extLst>
          </p:cNvPr>
          <p:cNvSpPr/>
          <p:nvPr/>
        </p:nvSpPr>
        <p:spPr>
          <a:xfrm>
            <a:off x="65520" y="993129"/>
            <a:ext cx="4062612" cy="4553146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351;p70">
            <a:extLst>
              <a:ext uri="{FF2B5EF4-FFF2-40B4-BE49-F238E27FC236}">
                <a16:creationId xmlns:a16="http://schemas.microsoft.com/office/drawing/2014/main" id="{6F7F37D7-D9AB-4CD3-3C9E-98357514306D}"/>
              </a:ext>
            </a:extLst>
          </p:cNvPr>
          <p:cNvSpPr txBox="1"/>
          <p:nvPr/>
        </p:nvSpPr>
        <p:spPr>
          <a:xfrm>
            <a:off x="206721" y="1078764"/>
            <a:ext cx="3933481" cy="4524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85750" lvl="0" indent="-285750">
              <a:buSzPts val="810"/>
              <a:buFont typeface="Wingdings" pitchFamily="2" charset="2"/>
              <a:buChar char="Ø"/>
            </a:pPr>
            <a:r>
              <a:rPr lang="en-US" sz="1800" dirty="0"/>
              <a:t>It retains the </a:t>
            </a:r>
            <a:r>
              <a:rPr lang="en-US" sz="1800" b="1" dirty="0">
                <a:solidFill>
                  <a:srgbClr val="C00000"/>
                </a:solidFill>
              </a:rPr>
              <a:t>constant term</a:t>
            </a:r>
            <a:r>
              <a:rPr lang="en-US" sz="1800" dirty="0"/>
              <a:t> from original models, setting it to </a:t>
            </a:r>
            <a:r>
              <a:rPr lang="en-US" sz="1800" b="1" dirty="0" err="1">
                <a:solidFill>
                  <a:srgbClr val="002060"/>
                </a:solidFill>
              </a:rPr>
              <a:t>M</a:t>
            </a:r>
            <a:r>
              <a:rPr lang="en-US" sz="1800" b="1" baseline="-25000" dirty="0" err="1">
                <a:solidFill>
                  <a:srgbClr val="002060"/>
                </a:solidFill>
              </a:rPr>
              <a:t>q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pPr marL="285750" lvl="0" indent="-285750">
              <a:buSzPts val="810"/>
              <a:buFont typeface="Wingdings" pitchFamily="2" charset="2"/>
              <a:buChar char="Ø"/>
            </a:pPr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SzPts val="810"/>
              <a:buFont typeface="Wingdings" pitchFamily="2" charset="2"/>
              <a:buChar char="Ø"/>
            </a:pPr>
            <a:r>
              <a:rPr lang="en-US" sz="1800" dirty="0"/>
              <a:t>There is a </a:t>
            </a:r>
            <a:r>
              <a:rPr lang="en-US" sz="1800" b="1" dirty="0">
                <a:solidFill>
                  <a:srgbClr val="C00000"/>
                </a:solidFill>
              </a:rPr>
              <a:t>term linear</a:t>
            </a:r>
            <a:r>
              <a:rPr lang="en-US" sz="1800" dirty="0"/>
              <a:t> in </a:t>
            </a:r>
            <a:r>
              <a:rPr lang="en-US" sz="1800" b="1" dirty="0">
                <a:solidFill>
                  <a:srgbClr val="C00000"/>
                </a:solidFill>
              </a:rPr>
              <a:t>w</a:t>
            </a:r>
            <a:r>
              <a:rPr lang="en-US" sz="1800" dirty="0"/>
              <a:t> with the coefficient </a:t>
            </a:r>
            <a:r>
              <a:rPr lang="en-US" sz="1800" b="1" dirty="0">
                <a:solidFill>
                  <a:srgbClr val="002060"/>
                </a:solidFill>
              </a:rPr>
              <a:t>(M</a:t>
            </a:r>
            <a:r>
              <a:rPr lang="en-US" sz="1800" b="1" baseline="-25000" dirty="0">
                <a:solidFill>
                  <a:srgbClr val="002060"/>
                </a:solidFill>
              </a:rPr>
              <a:t>h</a:t>
            </a:r>
            <a:r>
              <a:rPr lang="en-US" sz="1800" b="1" baseline="30000" dirty="0">
                <a:solidFill>
                  <a:srgbClr val="002060"/>
                </a:solidFill>
              </a:rPr>
              <a:t>2</a:t>
            </a:r>
            <a:r>
              <a:rPr lang="en-US" sz="1800" b="1" dirty="0">
                <a:solidFill>
                  <a:srgbClr val="002060"/>
                </a:solidFill>
              </a:rPr>
              <a:t> − M</a:t>
            </a:r>
            <a:r>
              <a:rPr lang="en-US" sz="1800" b="1" baseline="-25000" dirty="0">
                <a:solidFill>
                  <a:srgbClr val="002060"/>
                </a:solidFill>
              </a:rPr>
              <a:t>q</a:t>
            </a:r>
            <a:r>
              <a:rPr lang="en-US" sz="1800" b="1" baseline="30000" dirty="0">
                <a:solidFill>
                  <a:srgbClr val="002060"/>
                </a:solidFill>
              </a:rPr>
              <a:t>2</a:t>
            </a:r>
            <a:r>
              <a:rPr lang="en-US" sz="1800" b="1" dirty="0">
                <a:solidFill>
                  <a:srgbClr val="002060"/>
                </a:solidFill>
              </a:rPr>
              <a:t>)</a:t>
            </a:r>
            <a:r>
              <a:rPr lang="en-US" sz="1800" dirty="0"/>
              <a:t>. For same </a:t>
            </a:r>
            <a:r>
              <a:rPr lang="en-US" sz="1800" b="1" dirty="0">
                <a:solidFill>
                  <a:srgbClr val="002060"/>
                </a:solidFill>
              </a:rPr>
              <a:t>flavored quarks</a:t>
            </a:r>
            <a:r>
              <a:rPr lang="en-US" sz="1800" dirty="0"/>
              <a:t>, it ceases to contribute by construction.</a:t>
            </a:r>
          </a:p>
          <a:p>
            <a:pPr>
              <a:buSzPts val="810"/>
            </a:pPr>
            <a:endParaRPr lang="en-US" sz="1800" dirty="0"/>
          </a:p>
          <a:p>
            <a:pPr marL="285750" indent="-285750">
              <a:buSzPts val="810"/>
              <a:buFont typeface="Wingdings" pitchFamily="2" charset="2"/>
              <a:buChar char="Ø"/>
            </a:pPr>
            <a:r>
              <a:rPr lang="en-US" sz="1800" dirty="0"/>
              <a:t>There is a </a:t>
            </a:r>
            <a:r>
              <a:rPr lang="en-US" sz="1800" b="1" dirty="0">
                <a:solidFill>
                  <a:srgbClr val="C00000"/>
                </a:solidFill>
              </a:rPr>
              <a:t>quadratic term w</a:t>
            </a:r>
            <a:r>
              <a:rPr lang="en-US" sz="1800" b="1" baseline="30000" dirty="0">
                <a:solidFill>
                  <a:srgbClr val="C00000"/>
                </a:solidFill>
              </a:rPr>
              <a:t>2</a:t>
            </a:r>
            <a:r>
              <a:rPr lang="en-US" sz="1800" dirty="0"/>
              <a:t> with coefficient </a:t>
            </a:r>
            <a:r>
              <a:rPr lang="en-US" sz="1800" b="1" dirty="0">
                <a:solidFill>
                  <a:srgbClr val="002060"/>
                </a:solidFill>
              </a:rPr>
              <a:t>m</a:t>
            </a:r>
            <a:r>
              <a:rPr lang="en-US" sz="1800" b="1" baseline="-25000" dirty="0">
                <a:solidFill>
                  <a:srgbClr val="002060"/>
                </a:solidFill>
              </a:rPr>
              <a:t>M</a:t>
            </a:r>
            <a:r>
              <a:rPr lang="en-US" sz="1800" b="1" baseline="30000" dirty="0">
                <a:solidFill>
                  <a:srgbClr val="002060"/>
                </a:solidFill>
              </a:rPr>
              <a:t>2</a:t>
            </a:r>
            <a:r>
              <a:rPr lang="en-US" sz="1800" dirty="0"/>
              <a:t>. The condition</a:t>
            </a:r>
          </a:p>
          <a:p>
            <a:pPr marL="285750" indent="-285750">
              <a:buSzPts val="810"/>
              <a:buFont typeface="Wingdings" pitchFamily="2" charset="2"/>
              <a:buChar char="Ø"/>
            </a:pPr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SzPts val="810"/>
              <a:buFont typeface="Wingdings" pitchFamily="2" charset="2"/>
              <a:buChar char="Ø"/>
            </a:pPr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buSzPts val="810"/>
              <a:buFont typeface="Wingdings" pitchFamily="2" charset="2"/>
              <a:buChar char="Ø"/>
            </a:pPr>
            <a:r>
              <a:rPr lang="en-US" sz="1800" dirty="0">
                <a:solidFill>
                  <a:schemeClr val="tx1"/>
                </a:solidFill>
              </a:rPr>
              <a:t>It guarantees the </a:t>
            </a:r>
            <a:r>
              <a:rPr lang="en-US" sz="1800" b="1" dirty="0">
                <a:solidFill>
                  <a:srgbClr val="002060"/>
                </a:solidFill>
              </a:rPr>
              <a:t>positivity</a:t>
            </a:r>
            <a:r>
              <a:rPr lang="en-US" sz="1800" dirty="0">
                <a:solidFill>
                  <a:schemeClr val="tx1"/>
                </a:solidFill>
              </a:rPr>
              <a:t> of</a:t>
            </a:r>
          </a:p>
          <a:p>
            <a:pPr>
              <a:buSzPts val="810"/>
            </a:pPr>
            <a:endParaRPr lang="en-US" sz="1800" dirty="0">
              <a:solidFill>
                <a:schemeClr val="tx1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"/>
            </a:pPr>
            <a:endParaRPr lang="en-US" sz="1800" dirty="0">
              <a:solidFill>
                <a:schemeClr val="tx1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"/>
            </a:pPr>
            <a:endParaRPr lang="en-US" sz="1800" dirty="0">
              <a:solidFill>
                <a:schemeClr val="tx1"/>
              </a:solidFill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"/>
            </a:pPr>
            <a:r>
              <a:rPr lang="en-US" sz="1800" dirty="0">
                <a:solidFill>
                  <a:schemeClr val="tx1"/>
                </a:solidFill>
              </a:rPr>
              <a:t> </a:t>
            </a:r>
            <a:endParaRPr sz="1800" b="0" strike="noStrik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C96CE30-F2B8-D6EC-12E2-CE246834DD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049" y="3958866"/>
            <a:ext cx="3290540" cy="4059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D6D1018-12CE-1B69-E787-82C842BE63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1117" y="4897773"/>
            <a:ext cx="664633" cy="32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62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48" grpId="0"/>
      <p:bldP spid="16" grpId="0"/>
      <p:bldP spid="19" grpId="0" animBg="1"/>
      <p:bldP spid="20" grpId="0"/>
      <p:bldP spid="21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218E84-0D70-C318-7325-4E01268A7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969" y="1063910"/>
            <a:ext cx="3759510" cy="2305753"/>
          </a:xfrm>
          <a:prstGeom prst="rect">
            <a:avLst/>
          </a:prstGeom>
        </p:spPr>
      </p:pic>
      <p:sp>
        <p:nvSpPr>
          <p:cNvPr id="348" name="Google Shape;348;p70"/>
          <p:cNvSpPr/>
          <p:nvPr/>
        </p:nvSpPr>
        <p:spPr>
          <a:xfrm>
            <a:off x="165535" y="-2160"/>
            <a:ext cx="8540054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tx1"/>
                </a:solidFill>
              </a:rPr>
              <a:t>From the</a:t>
            </a:r>
            <a:r>
              <a:rPr lang="en-US" sz="3200" b="1" strike="noStrik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GPDs to the PDFs</a:t>
            </a:r>
            <a:endParaRPr sz="3200" b="0" strike="noStrik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9" name="Google Shape;349;p70"/>
          <p:cNvCxnSpPr/>
          <p:nvPr/>
        </p:nvCxnSpPr>
        <p:spPr>
          <a:xfrm>
            <a:off x="215640" y="87084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70"/>
          <p:cNvCxnSpPr/>
          <p:nvPr/>
        </p:nvCxnSpPr>
        <p:spPr>
          <a:xfrm>
            <a:off x="215640" y="966646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" name="Rectangle 5">
            <a:extLst>
              <a:ext uri="{FF2B5EF4-FFF2-40B4-BE49-F238E27FC236}">
                <a16:creationId xmlns:a16="http://schemas.microsoft.com/office/drawing/2014/main" id="{09F8F1E8-950A-9E9A-8A02-45DE87EA6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35" y="1453019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F83C0B-95B7-6B3A-8BC9-B764984A429F}"/>
              </a:ext>
            </a:extLst>
          </p:cNvPr>
          <p:cNvSpPr txBox="1"/>
          <p:nvPr/>
        </p:nvSpPr>
        <p:spPr>
          <a:xfrm>
            <a:off x="2768252" y="49978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MX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7D7D315-0509-4A3A-E605-B654A1BC77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59" y="1010624"/>
            <a:ext cx="3172550" cy="21598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03ABE5A-2350-1741-1845-A338017149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75" y="3427727"/>
            <a:ext cx="3280044" cy="2242823"/>
          </a:xfrm>
          <a:prstGeom prst="rect">
            <a:avLst/>
          </a:prstGeom>
        </p:spPr>
      </p:pic>
      <p:sp>
        <p:nvSpPr>
          <p:cNvPr id="34" name="Google Shape;347;p70">
            <a:extLst>
              <a:ext uri="{FF2B5EF4-FFF2-40B4-BE49-F238E27FC236}">
                <a16:creationId xmlns:a16="http://schemas.microsoft.com/office/drawing/2014/main" id="{101B446D-3D57-4C0E-EAA4-6CC72882F3BB}"/>
              </a:ext>
            </a:extLst>
          </p:cNvPr>
          <p:cNvSpPr/>
          <p:nvPr/>
        </p:nvSpPr>
        <p:spPr>
          <a:xfrm>
            <a:off x="3319252" y="3132771"/>
            <a:ext cx="3031086" cy="700000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" name="Google Shape;331;p69">
            <a:extLst>
              <a:ext uri="{FF2B5EF4-FFF2-40B4-BE49-F238E27FC236}">
                <a16:creationId xmlns:a16="http://schemas.microsoft.com/office/drawing/2014/main" id="{1235F355-EE9F-1388-56E6-F46D4B4B4385}"/>
              </a:ext>
            </a:extLst>
          </p:cNvPr>
          <p:cNvSpPr/>
          <p:nvPr/>
        </p:nvSpPr>
        <p:spPr>
          <a:xfrm>
            <a:off x="3364043" y="3174942"/>
            <a:ext cx="2936919" cy="69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" lvl="0" algn="ctr">
              <a:buSzPts val="1800"/>
            </a:pPr>
            <a:r>
              <a:rPr lang="en-US" sz="2000" b="1" dirty="0">
                <a:solidFill>
                  <a:srgbClr val="C00000"/>
                </a:solidFill>
              </a:rPr>
              <a:t>DGLAP Evolution Equations</a:t>
            </a:r>
            <a:endParaRPr sz="2000" b="0" strike="noStrike" dirty="0">
              <a:sym typeface="Arial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E72C967B-BF24-7F75-BDE9-0A194233E606}"/>
              </a:ext>
            </a:extLst>
          </p:cNvPr>
          <p:cNvSpPr/>
          <p:nvPr/>
        </p:nvSpPr>
        <p:spPr>
          <a:xfrm>
            <a:off x="4499996" y="1392984"/>
            <a:ext cx="737024" cy="344826"/>
          </a:xfrm>
          <a:prstGeom prst="rightArrow">
            <a:avLst/>
          </a:prstGeom>
          <a:solidFill>
            <a:srgbClr val="009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FBEB046-D2AA-1237-B3ED-DF549B71294D}"/>
              </a:ext>
            </a:extLst>
          </p:cNvPr>
          <p:cNvSpPr txBox="1"/>
          <p:nvPr/>
        </p:nvSpPr>
        <p:spPr>
          <a:xfrm>
            <a:off x="3416634" y="4230376"/>
            <a:ext cx="30236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432FF"/>
                </a:solidFill>
              </a:rPr>
              <a:t>L. Albino, M. Higuera, K. Raya, AB</a:t>
            </a:r>
          </a:p>
          <a:p>
            <a:pPr algn="ctr"/>
            <a:r>
              <a:rPr lang="en-US" dirty="0">
                <a:solidFill>
                  <a:srgbClr val="0432FF"/>
                </a:solidFill>
              </a:rPr>
              <a:t>Phys. Rev. D 106 (2022) 3, 034003 </a:t>
            </a:r>
            <a:endParaRPr lang="en-MX" dirty="0">
              <a:solidFill>
                <a:srgbClr val="0432FF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C07CBE68-DC2B-57A5-C01B-98E8CF2DC89C}"/>
              </a:ext>
            </a:extLst>
          </p:cNvPr>
          <p:cNvSpPr/>
          <p:nvPr/>
        </p:nvSpPr>
        <p:spPr>
          <a:xfrm>
            <a:off x="4541554" y="4981328"/>
            <a:ext cx="737024" cy="344826"/>
          </a:xfrm>
          <a:prstGeom prst="rightArrow">
            <a:avLst/>
          </a:prstGeom>
          <a:solidFill>
            <a:srgbClr val="009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956F45-360B-7ABA-A3D7-F6D73ACB37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322" y="2074778"/>
            <a:ext cx="2458088" cy="4528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696F884-E4C2-1C69-4495-C4AF8DF4E3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2625" y="3415798"/>
            <a:ext cx="3543307" cy="225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2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0"/>
      <p:bldP spid="34" grpId="0" animBg="1"/>
      <p:bldP spid="35" grpId="0"/>
      <p:bldP spid="7" grpId="0" animBg="1"/>
      <p:bldP spid="29" grpId="0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347;p70">
            <a:extLst>
              <a:ext uri="{FF2B5EF4-FFF2-40B4-BE49-F238E27FC236}">
                <a16:creationId xmlns:a16="http://schemas.microsoft.com/office/drawing/2014/main" id="{D238C560-16DB-75D8-4439-83E6EC7A9E30}"/>
              </a:ext>
            </a:extLst>
          </p:cNvPr>
          <p:cNvSpPr/>
          <p:nvPr/>
        </p:nvSpPr>
        <p:spPr>
          <a:xfrm>
            <a:off x="27710" y="1085444"/>
            <a:ext cx="10010159" cy="700000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8" name="Google Shape;348;p70"/>
          <p:cNvSpPr/>
          <p:nvPr/>
        </p:nvSpPr>
        <p:spPr>
          <a:xfrm>
            <a:off x="165534" y="-2160"/>
            <a:ext cx="9546501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tx1"/>
                </a:solidFill>
              </a:rPr>
              <a:t>The Form Factors with Algebraic Models</a:t>
            </a:r>
            <a:endParaRPr sz="3200" b="0" strike="noStrike" dirty="0">
              <a:solidFill>
                <a:schemeClr val="tx1"/>
              </a:solidFill>
              <a:sym typeface="Arial"/>
            </a:endParaRPr>
          </a:p>
        </p:txBody>
      </p:sp>
      <p:cxnSp>
        <p:nvCxnSpPr>
          <p:cNvPr id="349" name="Google Shape;349;p70"/>
          <p:cNvCxnSpPr/>
          <p:nvPr/>
        </p:nvCxnSpPr>
        <p:spPr>
          <a:xfrm>
            <a:off x="215640" y="87084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70"/>
          <p:cNvCxnSpPr/>
          <p:nvPr/>
        </p:nvCxnSpPr>
        <p:spPr>
          <a:xfrm>
            <a:off x="215640" y="966646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" name="Rectangle 5">
            <a:extLst>
              <a:ext uri="{FF2B5EF4-FFF2-40B4-BE49-F238E27FC236}">
                <a16:creationId xmlns:a16="http://schemas.microsoft.com/office/drawing/2014/main" id="{09F8F1E8-950A-9E9A-8A02-45DE87EA6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35" y="1453019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F83C0B-95B7-6B3A-8BC9-B764984A429F}"/>
              </a:ext>
            </a:extLst>
          </p:cNvPr>
          <p:cNvSpPr txBox="1"/>
          <p:nvPr/>
        </p:nvSpPr>
        <p:spPr>
          <a:xfrm>
            <a:off x="2768252" y="49978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MX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24E5891-9742-E48E-30F4-F8FE89DC1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40" y="2627449"/>
            <a:ext cx="4344907" cy="298712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F8622CE-0BB0-7E4E-EA36-57DF23616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8455" y="2629888"/>
            <a:ext cx="4389241" cy="2984684"/>
          </a:xfrm>
          <a:prstGeom prst="rect">
            <a:avLst/>
          </a:prstGeom>
        </p:spPr>
      </p:pic>
      <p:sp>
        <p:nvSpPr>
          <p:cNvPr id="2" name="Google Shape;351;p70">
            <a:extLst>
              <a:ext uri="{FF2B5EF4-FFF2-40B4-BE49-F238E27FC236}">
                <a16:creationId xmlns:a16="http://schemas.microsoft.com/office/drawing/2014/main" id="{BEBD26F4-6397-B7D1-03CA-7C2CFAC90F52}"/>
              </a:ext>
            </a:extLst>
          </p:cNvPr>
          <p:cNvSpPr txBox="1"/>
          <p:nvPr/>
        </p:nvSpPr>
        <p:spPr>
          <a:xfrm>
            <a:off x="35233" y="1095039"/>
            <a:ext cx="9827687" cy="676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lvl="0">
              <a:buSzPts val="810"/>
            </a:pPr>
            <a:r>
              <a:rPr lang="en-US" sz="1800" dirty="0"/>
              <a:t>The </a:t>
            </a:r>
            <a:r>
              <a:rPr lang="en-US" sz="1800" b="1" dirty="0">
                <a:solidFill>
                  <a:srgbClr val="C00000"/>
                </a:solidFill>
              </a:rPr>
              <a:t>electromagnetic form factors</a:t>
            </a:r>
            <a:r>
              <a:rPr lang="en-US" sz="1800" dirty="0"/>
              <a:t> using our </a:t>
            </a:r>
            <a:r>
              <a:rPr lang="en-US" sz="1800" b="1" dirty="0">
                <a:solidFill>
                  <a:srgbClr val="C00000"/>
                </a:solidFill>
              </a:rPr>
              <a:t>algebraic model</a:t>
            </a:r>
            <a:r>
              <a:rPr lang="en-US" sz="1800" dirty="0"/>
              <a:t> can be obtained either through the knowledge of the </a:t>
            </a:r>
            <a:r>
              <a:rPr lang="en-US" sz="1800" b="1" dirty="0">
                <a:solidFill>
                  <a:srgbClr val="C00000"/>
                </a:solidFill>
              </a:rPr>
              <a:t>GPDs</a:t>
            </a:r>
            <a:r>
              <a:rPr lang="en-US" sz="1800" dirty="0"/>
              <a:t> or the direct evaluation of the </a:t>
            </a:r>
            <a:r>
              <a:rPr lang="en-US" sz="1800" b="1" dirty="0">
                <a:solidFill>
                  <a:srgbClr val="C00000"/>
                </a:solidFill>
              </a:rPr>
              <a:t>triangle diagram</a:t>
            </a:r>
            <a:r>
              <a:rPr lang="en-US" sz="1800" dirty="0"/>
              <a:t>. </a:t>
            </a:r>
            <a:endParaRPr lang="en-US" sz="1800" b="0" strike="noStrike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3" name="Google Shape;331;p69">
            <a:extLst>
              <a:ext uri="{FF2B5EF4-FFF2-40B4-BE49-F238E27FC236}">
                <a16:creationId xmlns:a16="http://schemas.microsoft.com/office/drawing/2014/main" id="{07E4DC87-A83F-6D4F-7BDC-BED93E353488}"/>
              </a:ext>
            </a:extLst>
          </p:cNvPr>
          <p:cNvSpPr/>
          <p:nvPr/>
        </p:nvSpPr>
        <p:spPr>
          <a:xfrm>
            <a:off x="-153055" y="1999688"/>
            <a:ext cx="9865090" cy="446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dirty="0">
                <a:solidFill>
                  <a:srgbClr val="0432FF"/>
                </a:solidFill>
              </a:rPr>
              <a:t>A. Miramontes, AB, K. Raya, P. </a:t>
            </a:r>
            <a:r>
              <a:rPr lang="en-US" dirty="0" err="1">
                <a:solidFill>
                  <a:srgbClr val="0432FF"/>
                </a:solidFill>
              </a:rPr>
              <a:t>Roig</a:t>
            </a:r>
            <a:r>
              <a:rPr lang="en-US" dirty="0">
                <a:solidFill>
                  <a:srgbClr val="0432FF"/>
                </a:solidFill>
              </a:rPr>
              <a:t>, Phys. Rev. D 105 (2022) 7, 074013</a:t>
            </a:r>
          </a:p>
          <a:p>
            <a:pPr lvl="0" algn="ctr"/>
            <a:r>
              <a:rPr lang="en-US" dirty="0">
                <a:solidFill>
                  <a:srgbClr val="0432FF"/>
                </a:solidFill>
              </a:rPr>
              <a:t>I.M. Higuera, R.J. Hernández, </a:t>
            </a:r>
            <a:r>
              <a:rPr lang="en-US" dirty="0" err="1">
                <a:solidFill>
                  <a:srgbClr val="0432FF"/>
                </a:solidFill>
              </a:rPr>
              <a:t>K.Raya</a:t>
            </a:r>
            <a:r>
              <a:rPr lang="en-US" dirty="0">
                <a:solidFill>
                  <a:srgbClr val="0432FF"/>
                </a:solidFill>
              </a:rPr>
              <a:t>, AB, Phys. Rev. D 110 (2024) 3, 034013</a:t>
            </a:r>
          </a:p>
        </p:txBody>
      </p:sp>
    </p:spTree>
    <p:extLst>
      <p:ext uri="{BB962C8B-B14F-4D97-AF65-F5344CB8AC3E}">
        <p14:creationId xmlns:p14="http://schemas.microsoft.com/office/powerpoint/2010/main" val="242964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48" grpId="0"/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347;p70">
            <a:extLst>
              <a:ext uri="{FF2B5EF4-FFF2-40B4-BE49-F238E27FC236}">
                <a16:creationId xmlns:a16="http://schemas.microsoft.com/office/drawing/2014/main" id="{D238C560-16DB-75D8-4439-83E6EC7A9E30}"/>
              </a:ext>
            </a:extLst>
          </p:cNvPr>
          <p:cNvSpPr/>
          <p:nvPr/>
        </p:nvSpPr>
        <p:spPr>
          <a:xfrm>
            <a:off x="128792" y="992972"/>
            <a:ext cx="9414456" cy="407395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Google Shape;351;p70">
            <a:extLst>
              <a:ext uri="{FF2B5EF4-FFF2-40B4-BE49-F238E27FC236}">
                <a16:creationId xmlns:a16="http://schemas.microsoft.com/office/drawing/2014/main" id="{BEBD26F4-6397-B7D1-03CA-7C2CFAC90F52}"/>
              </a:ext>
            </a:extLst>
          </p:cNvPr>
          <p:cNvSpPr txBox="1"/>
          <p:nvPr/>
        </p:nvSpPr>
        <p:spPr>
          <a:xfrm>
            <a:off x="128791" y="1022559"/>
            <a:ext cx="9414456" cy="378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lvl="0">
              <a:buSzPts val="810"/>
            </a:pPr>
            <a:r>
              <a:rPr lang="en-US" sz="1800" dirty="0"/>
              <a:t>We can extend the analysis of the </a:t>
            </a:r>
            <a:r>
              <a:rPr lang="en-US" sz="1800" b="1" dirty="0">
                <a:solidFill>
                  <a:srgbClr val="C00000"/>
                </a:solidFill>
              </a:rPr>
              <a:t>Algebraic Model</a:t>
            </a:r>
            <a:r>
              <a:rPr lang="en-US" sz="1800" dirty="0"/>
              <a:t> to larger </a:t>
            </a:r>
            <a:r>
              <a:rPr lang="en-US" sz="1800" b="1" dirty="0">
                <a:solidFill>
                  <a:srgbClr val="C00000"/>
                </a:solidFill>
              </a:rPr>
              <a:t>Q</a:t>
            </a:r>
            <a:r>
              <a:rPr lang="en-US" sz="1800" b="1" baseline="30000" dirty="0">
                <a:solidFill>
                  <a:srgbClr val="C00000"/>
                </a:solidFill>
              </a:rPr>
              <a:t>2</a:t>
            </a:r>
            <a:r>
              <a:rPr lang="en-US" sz="1800" dirty="0"/>
              <a:t> range: </a:t>
            </a:r>
            <a:r>
              <a:rPr lang="en-US" sz="1800" b="1" dirty="0">
                <a:solidFill>
                  <a:srgbClr val="C00000"/>
                </a:solidFill>
              </a:rPr>
              <a:t>0-40 GeV</a:t>
            </a:r>
            <a:r>
              <a:rPr lang="en-US" sz="1800" b="1" baseline="30000" dirty="0">
                <a:solidFill>
                  <a:srgbClr val="C00000"/>
                </a:solidFill>
              </a:rPr>
              <a:t>2</a:t>
            </a:r>
            <a:r>
              <a:rPr lang="en-US" sz="1800" b="1" dirty="0">
                <a:solidFill>
                  <a:srgbClr val="C00000"/>
                </a:solidFill>
              </a:rPr>
              <a:t>.</a:t>
            </a:r>
            <a:endParaRPr lang="en-US" sz="1800" b="0" strike="noStrike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348" name="Google Shape;348;p70"/>
          <p:cNvSpPr/>
          <p:nvPr/>
        </p:nvSpPr>
        <p:spPr>
          <a:xfrm>
            <a:off x="165534" y="-2160"/>
            <a:ext cx="9546501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3200" b="1" dirty="0">
                <a:solidFill>
                  <a:schemeClr val="tx1"/>
                </a:solidFill>
              </a:rPr>
              <a:t>The Form Factors with Algebraic Models</a:t>
            </a:r>
            <a:endParaRPr sz="3200" b="0" strike="noStrike" dirty="0">
              <a:solidFill>
                <a:srgbClr val="136B50"/>
              </a:solidFill>
              <a:sym typeface="Arial"/>
            </a:endParaRPr>
          </a:p>
        </p:txBody>
      </p:sp>
      <p:cxnSp>
        <p:nvCxnSpPr>
          <p:cNvPr id="349" name="Google Shape;349;p70"/>
          <p:cNvCxnSpPr/>
          <p:nvPr/>
        </p:nvCxnSpPr>
        <p:spPr>
          <a:xfrm>
            <a:off x="215640" y="87084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70"/>
          <p:cNvCxnSpPr/>
          <p:nvPr/>
        </p:nvCxnSpPr>
        <p:spPr>
          <a:xfrm>
            <a:off x="215640" y="966646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Rectangle 1">
            <a:extLst>
              <a:ext uri="{FF2B5EF4-FFF2-40B4-BE49-F238E27FC236}">
                <a16:creationId xmlns:a16="http://schemas.microsoft.com/office/drawing/2014/main" id="{A541614F-6B47-E94E-4AFD-C8F997620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9F8F1E8-950A-9E9A-8A02-45DE87EA6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35" y="1453019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3194292C-BBDE-E3A1-85B9-EA9ACDF56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78AA05-5D8F-F690-1DCE-DCEDEF499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" y="2127853"/>
            <a:ext cx="4767738" cy="34567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AB6849-181D-D95F-B1F7-DE18FC9D3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858" y="2084630"/>
            <a:ext cx="5115837" cy="3504348"/>
          </a:xfrm>
          <a:prstGeom prst="rect">
            <a:avLst/>
          </a:prstGeom>
        </p:spPr>
      </p:pic>
      <p:sp>
        <p:nvSpPr>
          <p:cNvPr id="3" name="Google Shape;331;p69">
            <a:extLst>
              <a:ext uri="{FF2B5EF4-FFF2-40B4-BE49-F238E27FC236}">
                <a16:creationId xmlns:a16="http://schemas.microsoft.com/office/drawing/2014/main" id="{1C9B41C5-7671-A1A5-D561-FAB680F7111E}"/>
              </a:ext>
            </a:extLst>
          </p:cNvPr>
          <p:cNvSpPr/>
          <p:nvPr/>
        </p:nvSpPr>
        <p:spPr>
          <a:xfrm>
            <a:off x="-153055" y="1576436"/>
            <a:ext cx="9865090" cy="446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dirty="0">
                <a:solidFill>
                  <a:srgbClr val="0432FF"/>
                </a:solidFill>
              </a:rPr>
              <a:t>I.M. Higuera, R..J. Hernández, </a:t>
            </a:r>
            <a:r>
              <a:rPr lang="en-US" dirty="0" err="1">
                <a:solidFill>
                  <a:srgbClr val="0432FF"/>
                </a:solidFill>
              </a:rPr>
              <a:t>K.Raya</a:t>
            </a:r>
            <a:r>
              <a:rPr lang="en-US" dirty="0">
                <a:solidFill>
                  <a:srgbClr val="0432FF"/>
                </a:solidFill>
              </a:rPr>
              <a:t>, AB, Phys. Rev. D 110 (2024) 3, 034013</a:t>
            </a:r>
          </a:p>
          <a:p>
            <a:pPr lvl="0" algn="ctr"/>
            <a:r>
              <a:rPr lang="en-US" dirty="0"/>
              <a:t>H-T Ding, X. Gao, A.D. Hanlon, S. Mukherjee, P. </a:t>
            </a:r>
            <a:r>
              <a:rPr lang="en-US" dirty="0" err="1"/>
              <a:t>Petreczky</a:t>
            </a:r>
            <a:r>
              <a:rPr lang="en-US" dirty="0"/>
              <a:t>, Q, Shi, et. al., Phys. Rev Lett. 133 (2024) 18, 181902</a:t>
            </a:r>
          </a:p>
        </p:txBody>
      </p:sp>
    </p:spTree>
    <p:extLst>
      <p:ext uri="{BB962C8B-B14F-4D97-AF65-F5344CB8AC3E}">
        <p14:creationId xmlns:p14="http://schemas.microsoft.com/office/powerpoint/2010/main" val="183555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  <p:bldP spid="348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347;p70">
            <a:extLst>
              <a:ext uri="{FF2B5EF4-FFF2-40B4-BE49-F238E27FC236}">
                <a16:creationId xmlns:a16="http://schemas.microsoft.com/office/drawing/2014/main" id="{D238C560-16DB-75D8-4439-83E6EC7A9E30}"/>
              </a:ext>
            </a:extLst>
          </p:cNvPr>
          <p:cNvSpPr/>
          <p:nvPr/>
        </p:nvSpPr>
        <p:spPr>
          <a:xfrm>
            <a:off x="138498" y="992972"/>
            <a:ext cx="9573537" cy="739687"/>
          </a:xfrm>
          <a:prstGeom prst="rect">
            <a:avLst/>
          </a:prstGeom>
          <a:solidFill>
            <a:srgbClr val="DDE8CB">
              <a:alpha val="32941"/>
            </a:srgbClr>
          </a:solidFill>
          <a:ln w="19075" cap="flat" cmpd="sng">
            <a:solidFill>
              <a:srgbClr val="1276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8" name="Google Shape;348;p70"/>
          <p:cNvSpPr/>
          <p:nvPr/>
        </p:nvSpPr>
        <p:spPr>
          <a:xfrm>
            <a:off x="165534" y="-2160"/>
            <a:ext cx="9546501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3200" b="1" dirty="0">
                <a:solidFill>
                  <a:schemeClr val="tx1"/>
                </a:solidFill>
              </a:rPr>
              <a:t>The Form Factors with Algebraic Models</a:t>
            </a:r>
            <a:endParaRPr sz="3200" b="0" strike="noStrike" dirty="0">
              <a:solidFill>
                <a:srgbClr val="136B50"/>
              </a:solidFill>
              <a:sym typeface="Arial"/>
            </a:endParaRPr>
          </a:p>
        </p:txBody>
      </p:sp>
      <p:cxnSp>
        <p:nvCxnSpPr>
          <p:cNvPr id="349" name="Google Shape;349;p70"/>
          <p:cNvCxnSpPr/>
          <p:nvPr/>
        </p:nvCxnSpPr>
        <p:spPr>
          <a:xfrm>
            <a:off x="215640" y="87084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70"/>
          <p:cNvCxnSpPr/>
          <p:nvPr/>
        </p:nvCxnSpPr>
        <p:spPr>
          <a:xfrm>
            <a:off x="215640" y="966646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Rectangle 1">
            <a:extLst>
              <a:ext uri="{FF2B5EF4-FFF2-40B4-BE49-F238E27FC236}">
                <a16:creationId xmlns:a16="http://schemas.microsoft.com/office/drawing/2014/main" id="{A541614F-6B47-E94E-4AFD-C8F997620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9F8F1E8-950A-9E9A-8A02-45DE87EA6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35" y="1453019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3194292C-BBDE-E3A1-85B9-EA9ACDF56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2" name="Google Shape;351;p70">
            <a:extLst>
              <a:ext uri="{FF2B5EF4-FFF2-40B4-BE49-F238E27FC236}">
                <a16:creationId xmlns:a16="http://schemas.microsoft.com/office/drawing/2014/main" id="{BEBD26F4-6397-B7D1-03CA-7C2CFAC90F52}"/>
              </a:ext>
            </a:extLst>
          </p:cNvPr>
          <p:cNvSpPr txBox="1"/>
          <p:nvPr/>
        </p:nvSpPr>
        <p:spPr>
          <a:xfrm>
            <a:off x="138498" y="1022559"/>
            <a:ext cx="9689189" cy="740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lvl="0">
              <a:buSzPts val="810"/>
            </a:pPr>
            <a:r>
              <a:rPr lang="en-US" sz="1800" dirty="0"/>
              <a:t>There is an analysis underway of the </a:t>
            </a:r>
            <a:r>
              <a:rPr lang="en-US" sz="1800" b="1" dirty="0">
                <a:solidFill>
                  <a:srgbClr val="C00000"/>
                </a:solidFill>
              </a:rPr>
              <a:t>kaon electromagnetic form factor</a:t>
            </a:r>
            <a:r>
              <a:rPr lang="en-US" sz="1800" dirty="0"/>
              <a:t> till </a:t>
            </a:r>
            <a:r>
              <a:rPr lang="en-US" sz="1800" b="1" dirty="0">
                <a:solidFill>
                  <a:srgbClr val="C00000"/>
                </a:solidFill>
              </a:rPr>
              <a:t>5.5 GeV</a:t>
            </a:r>
            <a:r>
              <a:rPr lang="en-US" sz="1800" b="1" baseline="30000" dirty="0">
                <a:solidFill>
                  <a:srgbClr val="C00000"/>
                </a:solidFill>
              </a:rPr>
              <a:t>2</a:t>
            </a:r>
            <a:r>
              <a:rPr lang="en-US" sz="1800" dirty="0"/>
              <a:t> of the data obtained in </a:t>
            </a:r>
            <a:r>
              <a:rPr lang="en-US" sz="1800" b="1" dirty="0" err="1">
                <a:solidFill>
                  <a:srgbClr val="C00000"/>
                </a:solidFill>
              </a:rPr>
              <a:t>JLab</a:t>
            </a:r>
            <a:r>
              <a:rPr lang="en-US" sz="1800" b="1" dirty="0">
                <a:solidFill>
                  <a:srgbClr val="C00000"/>
                </a:solidFill>
              </a:rPr>
              <a:t> E12-09-011 </a:t>
            </a:r>
            <a:r>
              <a:rPr lang="en-US" sz="1800" dirty="0"/>
              <a:t>experiment.</a:t>
            </a:r>
            <a:endParaRPr lang="en-US" sz="1800" b="0" strike="noStrike" dirty="0">
              <a:solidFill>
                <a:schemeClr val="tx1"/>
              </a:solidFill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FF1106-F2A9-3398-2B73-E28B3D320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5" y="2326900"/>
            <a:ext cx="4577952" cy="32954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AA337A-DDAB-0C12-151B-7A40AD61CF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609" y="2175573"/>
            <a:ext cx="5037138" cy="3480663"/>
          </a:xfrm>
          <a:prstGeom prst="rect">
            <a:avLst/>
          </a:prstGeom>
        </p:spPr>
      </p:pic>
      <p:sp>
        <p:nvSpPr>
          <p:cNvPr id="5" name="Google Shape;331;p69">
            <a:extLst>
              <a:ext uri="{FF2B5EF4-FFF2-40B4-BE49-F238E27FC236}">
                <a16:creationId xmlns:a16="http://schemas.microsoft.com/office/drawing/2014/main" id="{F677A771-28FE-44C9-F7F0-D77C57AFC683}"/>
              </a:ext>
            </a:extLst>
          </p:cNvPr>
          <p:cNvSpPr/>
          <p:nvPr/>
        </p:nvSpPr>
        <p:spPr>
          <a:xfrm>
            <a:off x="-153055" y="1825826"/>
            <a:ext cx="9865090" cy="446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dirty="0">
                <a:solidFill>
                  <a:srgbClr val="0432FF"/>
                </a:solidFill>
              </a:rPr>
              <a:t>I.M. Higuera, R..J. Hernández, </a:t>
            </a:r>
            <a:r>
              <a:rPr lang="en-US" dirty="0" err="1">
                <a:solidFill>
                  <a:srgbClr val="0432FF"/>
                </a:solidFill>
              </a:rPr>
              <a:t>K.Raya</a:t>
            </a:r>
            <a:r>
              <a:rPr lang="en-US" dirty="0">
                <a:solidFill>
                  <a:srgbClr val="0432FF"/>
                </a:solidFill>
              </a:rPr>
              <a:t>, AB, Phys. Rev. D 110 (2024) 3, 034013</a:t>
            </a:r>
          </a:p>
          <a:p>
            <a:pPr lvl="0" algn="ctr"/>
            <a:r>
              <a:rPr lang="en-US" dirty="0"/>
              <a:t>H-T Ding, X. Gao, A.D. Hanlon, S. Mukherjee, P. </a:t>
            </a:r>
            <a:r>
              <a:rPr lang="en-US" dirty="0" err="1"/>
              <a:t>Petreczky</a:t>
            </a:r>
            <a:r>
              <a:rPr lang="en-US" dirty="0"/>
              <a:t>, Q, Shi, et. al., Phys. Rev Lett. 133 (2024) 18, 181902</a:t>
            </a:r>
          </a:p>
        </p:txBody>
      </p:sp>
    </p:spTree>
    <p:extLst>
      <p:ext uri="{BB962C8B-B14F-4D97-AF65-F5344CB8AC3E}">
        <p14:creationId xmlns:p14="http://schemas.microsoft.com/office/powerpoint/2010/main" val="410058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48" grpId="0"/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70"/>
          <p:cNvSpPr/>
          <p:nvPr/>
        </p:nvSpPr>
        <p:spPr>
          <a:xfrm>
            <a:off x="165534" y="-2160"/>
            <a:ext cx="9546501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tx1"/>
                </a:solidFill>
              </a:rPr>
              <a:t>Algebraic Models – Further Applications</a:t>
            </a:r>
            <a:endParaRPr sz="3200" b="0" strike="noStrike" dirty="0">
              <a:solidFill>
                <a:schemeClr val="tx1"/>
              </a:solidFill>
              <a:sym typeface="Arial"/>
            </a:endParaRPr>
          </a:p>
        </p:txBody>
      </p:sp>
      <p:cxnSp>
        <p:nvCxnSpPr>
          <p:cNvPr id="349" name="Google Shape;349;p70"/>
          <p:cNvCxnSpPr/>
          <p:nvPr/>
        </p:nvCxnSpPr>
        <p:spPr>
          <a:xfrm>
            <a:off x="215640" y="87084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70"/>
          <p:cNvCxnSpPr/>
          <p:nvPr/>
        </p:nvCxnSpPr>
        <p:spPr>
          <a:xfrm>
            <a:off x="215640" y="966646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Rectangle 1">
            <a:extLst>
              <a:ext uri="{FF2B5EF4-FFF2-40B4-BE49-F238E27FC236}">
                <a16:creationId xmlns:a16="http://schemas.microsoft.com/office/drawing/2014/main" id="{A541614F-6B47-E94E-4AFD-C8F997620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9F8F1E8-950A-9E9A-8A02-45DE87EA6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35" y="1453019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F83C0B-95B7-6B3A-8BC9-B764984A429F}"/>
              </a:ext>
            </a:extLst>
          </p:cNvPr>
          <p:cNvSpPr txBox="1"/>
          <p:nvPr/>
        </p:nvSpPr>
        <p:spPr>
          <a:xfrm>
            <a:off x="2768252" y="49978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MX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3194292C-BBDE-E3A1-85B9-EA9ACDF56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2" name="Google Shape;351;p70">
            <a:extLst>
              <a:ext uri="{FF2B5EF4-FFF2-40B4-BE49-F238E27FC236}">
                <a16:creationId xmlns:a16="http://schemas.microsoft.com/office/drawing/2014/main" id="{BEBD26F4-6397-B7D1-03CA-7C2CFAC90F52}"/>
              </a:ext>
            </a:extLst>
          </p:cNvPr>
          <p:cNvSpPr txBox="1"/>
          <p:nvPr/>
        </p:nvSpPr>
        <p:spPr>
          <a:xfrm>
            <a:off x="-4523" y="2074481"/>
            <a:ext cx="10080619" cy="676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85750" lvl="0" indent="-285750">
              <a:buSzPts val="810"/>
              <a:buFont typeface="Wingdings" pitchFamily="2" charset="2"/>
              <a:buChar char="Ø"/>
            </a:pPr>
            <a:r>
              <a:rPr lang="en-US" sz="1800" b="1" dirty="0">
                <a:solidFill>
                  <a:srgbClr val="C00000"/>
                </a:solidFill>
              </a:rPr>
              <a:t>Algebraic model</a:t>
            </a:r>
            <a:r>
              <a:rPr lang="en-US" sz="1800" dirty="0"/>
              <a:t> to study the internal structure of </a:t>
            </a:r>
            <a:r>
              <a:rPr lang="en-US" sz="1800" b="1" dirty="0">
                <a:solidFill>
                  <a:srgbClr val="C00000"/>
                </a:solidFill>
              </a:rPr>
              <a:t>pseudoscalar mesons</a:t>
            </a:r>
            <a:r>
              <a:rPr lang="en-US" sz="1800" dirty="0"/>
              <a:t> with </a:t>
            </a:r>
            <a:r>
              <a:rPr lang="en-US" sz="1800" b="1" dirty="0">
                <a:solidFill>
                  <a:srgbClr val="C00000"/>
                </a:solidFill>
              </a:rPr>
              <a:t>heavy-light</a:t>
            </a:r>
            <a:r>
              <a:rPr lang="en-US" sz="1800" b="1" dirty="0"/>
              <a:t> </a:t>
            </a:r>
            <a:r>
              <a:rPr lang="en-US" sz="1800" dirty="0"/>
              <a:t>quark content</a:t>
            </a:r>
            <a:endParaRPr lang="en-US" sz="1800" b="1" strike="noStrike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5" name="Google Shape;331;p69">
            <a:extLst>
              <a:ext uri="{FF2B5EF4-FFF2-40B4-BE49-F238E27FC236}">
                <a16:creationId xmlns:a16="http://schemas.microsoft.com/office/drawing/2014/main" id="{0C9BEE31-2987-738F-7A6E-280C9E5B418A}"/>
              </a:ext>
            </a:extLst>
          </p:cNvPr>
          <p:cNvSpPr/>
          <p:nvPr/>
        </p:nvSpPr>
        <p:spPr>
          <a:xfrm>
            <a:off x="1016159" y="2715158"/>
            <a:ext cx="8118763" cy="467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SzPts val="810"/>
            </a:pPr>
            <a:r>
              <a:rPr lang="en-US" dirty="0">
                <a:solidFill>
                  <a:srgbClr val="0432FF"/>
                </a:solidFill>
              </a:rPr>
              <a:t>B. Almeida-Zamora, J.J. </a:t>
            </a:r>
            <a:r>
              <a:rPr lang="en-US" dirty="0" err="1">
                <a:solidFill>
                  <a:srgbClr val="0432FF"/>
                </a:solidFill>
              </a:rPr>
              <a:t>Cobos</a:t>
            </a:r>
            <a:r>
              <a:rPr lang="en-US" dirty="0">
                <a:solidFill>
                  <a:srgbClr val="0432FF"/>
                </a:solidFill>
              </a:rPr>
              <a:t>-Martínez, AB, K. Raya, J. Rodríguez-Quintero, J. Segovia, </a:t>
            </a:r>
          </a:p>
          <a:p>
            <a:pPr lvl="0" algn="ctr">
              <a:buSzPts val="810"/>
            </a:pPr>
            <a:r>
              <a:rPr lang="en-US" dirty="0">
                <a:solidFill>
                  <a:srgbClr val="0432FF"/>
                </a:solidFill>
              </a:rPr>
              <a:t>Phys. Rev. D 109 (2024) 1, 014016 • e-Print: 2309.17282 [hep-</a:t>
            </a:r>
            <a:r>
              <a:rPr lang="en-US" dirty="0" err="1">
                <a:solidFill>
                  <a:srgbClr val="0432FF"/>
                </a:solidFill>
              </a:rPr>
              <a:t>ph</a:t>
            </a:r>
            <a:r>
              <a:rPr lang="en-US" dirty="0">
                <a:solidFill>
                  <a:srgbClr val="0432FF"/>
                </a:solidFill>
              </a:rPr>
              <a:t>]</a:t>
            </a:r>
            <a:endParaRPr lang="en-US" b="1" dirty="0">
              <a:solidFill>
                <a:srgbClr val="0432FF"/>
              </a:solidFill>
            </a:endParaRPr>
          </a:p>
          <a:p>
            <a:pPr marL="342900" lvl="0" indent="-342900" algn="ctr">
              <a:buAutoNum type="alphaUcPeriod"/>
            </a:pPr>
            <a:endParaRPr lang="en-MX" b="0" strike="noStrike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MX" b="0" strike="noStrike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Google Shape;351;p70">
            <a:extLst>
              <a:ext uri="{FF2B5EF4-FFF2-40B4-BE49-F238E27FC236}">
                <a16:creationId xmlns:a16="http://schemas.microsoft.com/office/drawing/2014/main" id="{91FCEBDD-FB93-77F1-8A79-CCF0F01D4460}"/>
              </a:ext>
            </a:extLst>
          </p:cNvPr>
          <p:cNvSpPr txBox="1"/>
          <p:nvPr/>
        </p:nvSpPr>
        <p:spPr>
          <a:xfrm>
            <a:off x="6" y="3149315"/>
            <a:ext cx="1008061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85750" lvl="0" indent="-285750">
              <a:buSzPts val="810"/>
              <a:buFont typeface="Wingdings" pitchFamily="2" charset="2"/>
              <a:buChar char="Ø"/>
            </a:pPr>
            <a:r>
              <a:rPr lang="en-US" sz="1800" dirty="0"/>
              <a:t>Light-front wave functions of </a:t>
            </a:r>
            <a:r>
              <a:rPr lang="en-US" sz="1800" b="1" dirty="0">
                <a:solidFill>
                  <a:srgbClr val="C00000"/>
                </a:solidFill>
              </a:rPr>
              <a:t>vector mesons</a:t>
            </a:r>
            <a:r>
              <a:rPr lang="en-US" sz="1800" dirty="0"/>
              <a:t> in an </a:t>
            </a:r>
            <a:r>
              <a:rPr lang="en-US" sz="1800" b="1" dirty="0">
                <a:solidFill>
                  <a:srgbClr val="C00000"/>
                </a:solidFill>
              </a:rPr>
              <a:t>algebraic model</a:t>
            </a:r>
            <a:br>
              <a:rPr lang="en-US" sz="1800" dirty="0"/>
            </a:br>
            <a:r>
              <a:rPr lang="en-US" sz="1800" dirty="0"/>
              <a:t>   </a:t>
            </a:r>
            <a:endParaRPr lang="en-US" sz="1800" b="1" strike="noStrike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14" name="Google Shape;331;p69">
            <a:extLst>
              <a:ext uri="{FF2B5EF4-FFF2-40B4-BE49-F238E27FC236}">
                <a16:creationId xmlns:a16="http://schemas.microsoft.com/office/drawing/2014/main" id="{3B056D8E-39FD-6BE1-0CB0-F9274814A3D3}"/>
              </a:ext>
            </a:extLst>
          </p:cNvPr>
          <p:cNvSpPr/>
          <p:nvPr/>
        </p:nvSpPr>
        <p:spPr>
          <a:xfrm>
            <a:off x="808345" y="3614875"/>
            <a:ext cx="7964594" cy="486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dirty="0">
                <a:solidFill>
                  <a:srgbClr val="0432FF"/>
                </a:solidFill>
              </a:rPr>
              <a:t>B. Almeida-Zamora, J.J. </a:t>
            </a:r>
            <a:r>
              <a:rPr lang="en-US" dirty="0" err="1">
                <a:solidFill>
                  <a:srgbClr val="0432FF"/>
                </a:solidFill>
              </a:rPr>
              <a:t>Cobos</a:t>
            </a:r>
            <a:r>
              <a:rPr lang="en-US" dirty="0">
                <a:solidFill>
                  <a:srgbClr val="0432FF"/>
                </a:solidFill>
              </a:rPr>
              <a:t>-Martínez, AB, K. Raya, J. Rodríguez-Quintero, J. Segovia,</a:t>
            </a:r>
          </a:p>
          <a:p>
            <a:pPr lvl="0" algn="ctr"/>
            <a:r>
              <a:rPr lang="en-US" dirty="0">
                <a:solidFill>
                  <a:srgbClr val="0432FF"/>
                </a:solidFill>
              </a:rPr>
              <a:t>Phys. Rev. D 107 (2023) 7, 074037 • e-Print: 2303.09581 [hep-</a:t>
            </a:r>
            <a:r>
              <a:rPr lang="en-US" dirty="0" err="1">
                <a:solidFill>
                  <a:srgbClr val="0432FF"/>
                </a:solidFill>
              </a:rPr>
              <a:t>ph</a:t>
            </a:r>
            <a:r>
              <a:rPr lang="en-US" dirty="0">
                <a:solidFill>
                  <a:srgbClr val="0432FF"/>
                </a:solidFill>
              </a:rPr>
              <a:t>]</a:t>
            </a:r>
            <a:endParaRPr lang="en-MX" b="0" strike="noStrike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Google Shape;351;p70">
            <a:extLst>
              <a:ext uri="{FF2B5EF4-FFF2-40B4-BE49-F238E27FC236}">
                <a16:creationId xmlns:a16="http://schemas.microsoft.com/office/drawing/2014/main" id="{95086C6B-305E-7FA4-3307-058E7F27F1FA}"/>
              </a:ext>
            </a:extLst>
          </p:cNvPr>
          <p:cNvSpPr txBox="1"/>
          <p:nvPr/>
        </p:nvSpPr>
        <p:spPr>
          <a:xfrm>
            <a:off x="0" y="4069056"/>
            <a:ext cx="10080619" cy="32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85750" lvl="0" indent="-285750">
              <a:buSzPts val="810"/>
              <a:buFont typeface="Wingdings" pitchFamily="2" charset="2"/>
              <a:buChar char="Ø"/>
            </a:pPr>
            <a:r>
              <a:rPr lang="en-US" sz="1800" dirty="0"/>
              <a:t>Unified description of </a:t>
            </a:r>
            <a:r>
              <a:rPr lang="en-US" sz="1800" b="1" dirty="0">
                <a:solidFill>
                  <a:srgbClr val="C00000"/>
                </a:solidFill>
              </a:rPr>
              <a:t>pseudoscalar meson structure</a:t>
            </a:r>
            <a:r>
              <a:rPr lang="en-US" sz="1800" dirty="0"/>
              <a:t> from light to </a:t>
            </a:r>
            <a:r>
              <a:rPr lang="en-US" sz="1800" b="1" dirty="0">
                <a:solidFill>
                  <a:srgbClr val="C00000"/>
                </a:solidFill>
              </a:rPr>
              <a:t>heavy quarks</a:t>
            </a:r>
            <a:r>
              <a:rPr lang="en-US" sz="1800" dirty="0"/>
              <a:t>   </a:t>
            </a:r>
            <a:endParaRPr lang="en-US" sz="1800" b="1" strike="noStrike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9" name="Google Shape;331;p69">
            <a:extLst>
              <a:ext uri="{FF2B5EF4-FFF2-40B4-BE49-F238E27FC236}">
                <a16:creationId xmlns:a16="http://schemas.microsoft.com/office/drawing/2014/main" id="{BD08BC62-AF1E-30FE-9716-E6AE3B1690AC}"/>
              </a:ext>
            </a:extLst>
          </p:cNvPr>
          <p:cNvSpPr/>
          <p:nvPr/>
        </p:nvSpPr>
        <p:spPr>
          <a:xfrm>
            <a:off x="772083" y="4467012"/>
            <a:ext cx="8534393" cy="53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dirty="0" err="1">
                <a:solidFill>
                  <a:srgbClr val="0432FF"/>
                </a:solidFill>
              </a:rPr>
              <a:t>Bilgai</a:t>
            </a:r>
            <a:r>
              <a:rPr lang="en-US" dirty="0">
                <a:solidFill>
                  <a:srgbClr val="0432FF"/>
                </a:solidFill>
              </a:rPr>
              <a:t> Almeida-Zamora, Luis Albino, AB, Jesús Javier </a:t>
            </a:r>
            <a:r>
              <a:rPr lang="en-US" dirty="0" err="1">
                <a:solidFill>
                  <a:srgbClr val="0432FF"/>
                </a:solidFill>
              </a:rPr>
              <a:t>Cobos</a:t>
            </a:r>
            <a:r>
              <a:rPr lang="en-US" dirty="0">
                <a:solidFill>
                  <a:srgbClr val="0432FF"/>
                </a:solidFill>
              </a:rPr>
              <a:t>-Martínez, Jorge Segovia, </a:t>
            </a:r>
          </a:p>
          <a:p>
            <a:pPr lvl="0" algn="ctr"/>
            <a:r>
              <a:rPr lang="en-US" dirty="0">
                <a:solidFill>
                  <a:srgbClr val="0432FF"/>
                </a:solidFill>
              </a:rPr>
              <a:t>Symmetry 18 (2026) 6, 1017 • e-Print: 2602.10775 [hep-</a:t>
            </a:r>
            <a:r>
              <a:rPr lang="en-US" dirty="0" err="1">
                <a:solidFill>
                  <a:srgbClr val="0432FF"/>
                </a:solidFill>
              </a:rPr>
              <a:t>ph</a:t>
            </a:r>
            <a:r>
              <a:rPr lang="en-US" dirty="0">
                <a:solidFill>
                  <a:srgbClr val="0432FF"/>
                </a:solidFill>
              </a:rPr>
              <a:t>]</a:t>
            </a:r>
          </a:p>
          <a:p>
            <a:pPr lvl="0" algn="ctr"/>
            <a:br>
              <a:rPr lang="en-US" dirty="0"/>
            </a:br>
            <a:endParaRPr lang="en-MX" b="0" strike="noStrike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MX" b="0" strike="noStrike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Google Shape;331;p69">
            <a:extLst>
              <a:ext uri="{FF2B5EF4-FFF2-40B4-BE49-F238E27FC236}">
                <a16:creationId xmlns:a16="http://schemas.microsoft.com/office/drawing/2014/main" id="{EF018BB4-2620-C590-42A8-513F343E9D37}"/>
              </a:ext>
            </a:extLst>
          </p:cNvPr>
          <p:cNvSpPr/>
          <p:nvPr/>
        </p:nvSpPr>
        <p:spPr>
          <a:xfrm>
            <a:off x="600529" y="5299689"/>
            <a:ext cx="8534393" cy="284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dirty="0">
                <a:solidFill>
                  <a:srgbClr val="0432FF"/>
                </a:solidFill>
              </a:rPr>
              <a:t>B. Almeida-Zamora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Luis Albino, et. al.</a:t>
            </a:r>
            <a:r>
              <a:rPr lang="en-US" dirty="0"/>
              <a:t> </a:t>
            </a:r>
            <a:r>
              <a:rPr lang="en-US" dirty="0">
                <a:solidFill>
                  <a:srgbClr val="0432FF"/>
                </a:solidFill>
              </a:rPr>
              <a:t>in progress</a:t>
            </a:r>
            <a:endParaRPr lang="en-US" b="0" strike="noStrike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Google Shape;351;p70">
            <a:extLst>
              <a:ext uri="{FF2B5EF4-FFF2-40B4-BE49-F238E27FC236}">
                <a16:creationId xmlns:a16="http://schemas.microsoft.com/office/drawing/2014/main" id="{D9E9B6FB-0B41-3041-32AE-BA7387123F85}"/>
              </a:ext>
            </a:extLst>
          </p:cNvPr>
          <p:cNvSpPr txBox="1"/>
          <p:nvPr/>
        </p:nvSpPr>
        <p:spPr>
          <a:xfrm>
            <a:off x="-12752" y="4927974"/>
            <a:ext cx="10080619" cy="32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85750" lvl="0" indent="-285750">
              <a:buSzPts val="810"/>
              <a:buFont typeface="Wingdings" pitchFamily="2" charset="2"/>
              <a:buChar char="Ø"/>
            </a:pPr>
            <a:r>
              <a:rPr lang="en-US" sz="1800" b="1" dirty="0">
                <a:solidFill>
                  <a:srgbClr val="C00000"/>
                </a:solidFill>
              </a:rPr>
              <a:t>Light-Front wave functions </a:t>
            </a:r>
            <a:r>
              <a:rPr lang="en-US" sz="1800" dirty="0"/>
              <a:t>of Open-Flavor </a:t>
            </a:r>
            <a:r>
              <a:rPr lang="en-US" sz="1800" b="1" dirty="0">
                <a:solidFill>
                  <a:srgbClr val="C00000"/>
                </a:solidFill>
              </a:rPr>
              <a:t>vector mesons</a:t>
            </a:r>
            <a:r>
              <a:rPr lang="en-US" sz="1800" dirty="0"/>
              <a:t> in an </a:t>
            </a:r>
            <a:r>
              <a:rPr lang="en-US" sz="1800" b="1" dirty="0">
                <a:solidFill>
                  <a:srgbClr val="C00000"/>
                </a:solidFill>
              </a:rPr>
              <a:t>algebraic model  </a:t>
            </a:r>
            <a:endParaRPr lang="en-US" sz="1800" b="1" strike="noStrike" dirty="0">
              <a:solidFill>
                <a:srgbClr val="C00000"/>
              </a:solidFill>
              <a:sym typeface="Arial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3C7E13B1-38B3-1D32-AE59-A5E4A035C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B30AFA76-7EBB-8DA1-DC74-ABB58796C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Google Shape;351;p70">
            <a:extLst>
              <a:ext uri="{FF2B5EF4-FFF2-40B4-BE49-F238E27FC236}">
                <a16:creationId xmlns:a16="http://schemas.microsoft.com/office/drawing/2014/main" id="{5B8D7E10-AD4D-FA49-1195-B3C86ED03B1A}"/>
              </a:ext>
            </a:extLst>
          </p:cNvPr>
          <p:cNvSpPr txBox="1"/>
          <p:nvPr/>
        </p:nvSpPr>
        <p:spPr>
          <a:xfrm>
            <a:off x="2105" y="954689"/>
            <a:ext cx="10080619" cy="676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85750" lvl="0" indent="-285750">
              <a:buSzPts val="810"/>
              <a:buFont typeface="Wingdings" pitchFamily="2" charset="2"/>
              <a:buChar char="Ø"/>
            </a:pPr>
            <a:r>
              <a:rPr lang="en-US" sz="1800" b="1" dirty="0">
                <a:solidFill>
                  <a:srgbClr val="C00000"/>
                </a:solidFill>
              </a:rPr>
              <a:t>Electromagnetic </a:t>
            </a:r>
            <a:r>
              <a:rPr lang="en-US" sz="1800" dirty="0"/>
              <a:t>and two-photon </a:t>
            </a:r>
            <a:r>
              <a:rPr lang="en-US" sz="1800" b="1" dirty="0">
                <a:solidFill>
                  <a:srgbClr val="C00000"/>
                </a:solidFill>
              </a:rPr>
              <a:t>transition form factors</a:t>
            </a:r>
            <a:r>
              <a:rPr lang="en-US" sz="1800" dirty="0"/>
              <a:t> of the </a:t>
            </a:r>
            <a:r>
              <a:rPr lang="en-US" sz="1800" b="1" dirty="0">
                <a:solidFill>
                  <a:srgbClr val="C00000"/>
                </a:solidFill>
              </a:rPr>
              <a:t>pseudoscalar mesons</a:t>
            </a:r>
            <a:r>
              <a:rPr lang="en-US" sz="1800" dirty="0"/>
              <a:t>: An </a:t>
            </a:r>
            <a:r>
              <a:rPr lang="en-US" sz="1800" b="1" dirty="0">
                <a:solidFill>
                  <a:srgbClr val="C00000"/>
                </a:solidFill>
              </a:rPr>
              <a:t>algebraic model</a:t>
            </a:r>
            <a:r>
              <a:rPr lang="en-US" sz="1800" dirty="0"/>
              <a:t> computation</a:t>
            </a:r>
            <a:br>
              <a:rPr lang="en-US" sz="1800" dirty="0"/>
            </a:br>
            <a:endParaRPr lang="en-US" sz="1800" b="1" strike="noStrike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20" name="Google Shape;331;p69">
            <a:extLst>
              <a:ext uri="{FF2B5EF4-FFF2-40B4-BE49-F238E27FC236}">
                <a16:creationId xmlns:a16="http://schemas.microsoft.com/office/drawing/2014/main" id="{36581761-B52A-E9C0-6144-0F20C3D747C6}"/>
              </a:ext>
            </a:extLst>
          </p:cNvPr>
          <p:cNvSpPr/>
          <p:nvPr/>
        </p:nvSpPr>
        <p:spPr>
          <a:xfrm>
            <a:off x="1022787" y="1582114"/>
            <a:ext cx="8118763" cy="467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SzPts val="810"/>
            </a:pPr>
            <a:r>
              <a:rPr lang="en-US" dirty="0">
                <a:solidFill>
                  <a:srgbClr val="0432FF"/>
                </a:solidFill>
              </a:rPr>
              <a:t>I.M. Higuera-Angulo, R.J. Hernández-Pinto, K. Raya, AB, </a:t>
            </a:r>
          </a:p>
          <a:p>
            <a:pPr lvl="0" algn="ctr">
              <a:buSzPts val="810"/>
            </a:pPr>
            <a:r>
              <a:rPr lang="en-US" dirty="0">
                <a:solidFill>
                  <a:srgbClr val="0432FF"/>
                </a:solidFill>
              </a:rPr>
              <a:t>Phys. Rev. D 110 (2024) 3, 034013 • e-Print: 2407.06461 [hep-</a:t>
            </a:r>
            <a:r>
              <a:rPr lang="en-US" dirty="0" err="1">
                <a:solidFill>
                  <a:srgbClr val="0432FF"/>
                </a:solidFill>
              </a:rPr>
              <a:t>ph</a:t>
            </a:r>
            <a:r>
              <a:rPr lang="en-US" dirty="0">
                <a:solidFill>
                  <a:srgbClr val="0432FF"/>
                </a:solidFill>
              </a:rPr>
              <a:t>]</a:t>
            </a:r>
            <a:endParaRPr lang="en-MX" b="0" strike="noStrike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MX" b="0" strike="noStrike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490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0"/>
      <p:bldP spid="2" grpId="0"/>
      <p:bldP spid="5" grpId="0"/>
      <p:bldP spid="13" grpId="0"/>
      <p:bldP spid="14" grpId="0"/>
      <p:bldP spid="7" grpId="0"/>
      <p:bldP spid="9" grpId="0"/>
      <p:bldP spid="10" grpId="0"/>
      <p:bldP spid="11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70"/>
          <p:cNvSpPr/>
          <p:nvPr/>
        </p:nvSpPr>
        <p:spPr>
          <a:xfrm>
            <a:off x="165534" y="-2160"/>
            <a:ext cx="9546501" cy="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tx1"/>
                </a:solidFill>
              </a:rPr>
              <a:t>Summary and Outlook</a:t>
            </a:r>
            <a:endParaRPr sz="3200" b="0" strike="noStrike" dirty="0">
              <a:solidFill>
                <a:schemeClr val="tx1"/>
              </a:solidFill>
              <a:sym typeface="Arial"/>
            </a:endParaRPr>
          </a:p>
        </p:txBody>
      </p:sp>
      <p:cxnSp>
        <p:nvCxnSpPr>
          <p:cNvPr id="349" name="Google Shape;349;p70"/>
          <p:cNvCxnSpPr/>
          <p:nvPr/>
        </p:nvCxnSpPr>
        <p:spPr>
          <a:xfrm>
            <a:off x="215640" y="870840"/>
            <a:ext cx="9647280" cy="36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70"/>
          <p:cNvCxnSpPr/>
          <p:nvPr/>
        </p:nvCxnSpPr>
        <p:spPr>
          <a:xfrm>
            <a:off x="215640" y="966646"/>
            <a:ext cx="9647280" cy="360"/>
          </a:xfrm>
          <a:prstGeom prst="straightConnector1">
            <a:avLst/>
          </a:prstGeom>
          <a:noFill/>
          <a:ln w="29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Rectangle 1">
            <a:extLst>
              <a:ext uri="{FF2B5EF4-FFF2-40B4-BE49-F238E27FC236}">
                <a16:creationId xmlns:a16="http://schemas.microsoft.com/office/drawing/2014/main" id="{A541614F-6B47-E94E-4AFD-C8F997620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9F8F1E8-950A-9E9A-8A02-45DE87EA6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35" y="1453019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F83C0B-95B7-6B3A-8BC9-B764984A429F}"/>
              </a:ext>
            </a:extLst>
          </p:cNvPr>
          <p:cNvSpPr txBox="1"/>
          <p:nvPr/>
        </p:nvSpPr>
        <p:spPr>
          <a:xfrm>
            <a:off x="2768252" y="49978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MX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3194292C-BBDE-E3A1-85B9-EA9ACDF56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2" name="Google Shape;351;p70">
            <a:extLst>
              <a:ext uri="{FF2B5EF4-FFF2-40B4-BE49-F238E27FC236}">
                <a16:creationId xmlns:a16="http://schemas.microsoft.com/office/drawing/2014/main" id="{BEBD26F4-6397-B7D1-03CA-7C2CFAC90F52}"/>
              </a:ext>
            </a:extLst>
          </p:cNvPr>
          <p:cNvSpPr txBox="1"/>
          <p:nvPr/>
        </p:nvSpPr>
        <p:spPr>
          <a:xfrm>
            <a:off x="-4523" y="2021473"/>
            <a:ext cx="10080619" cy="657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89350" lvl="0" indent="-285750" algn="just">
              <a:buSzPts val="1800"/>
              <a:buFont typeface="Wingdings" pitchFamily="2" charset="2"/>
              <a:buChar char="Ø"/>
            </a:pPr>
            <a:r>
              <a:rPr lang="en-US" sz="1800" dirty="0"/>
              <a:t>The same interaction that produces the </a:t>
            </a:r>
            <a:r>
              <a:rPr lang="en-US" sz="1800" b="1" dirty="0">
                <a:solidFill>
                  <a:srgbClr val="C00000"/>
                </a:solidFill>
              </a:rPr>
              <a:t>pion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b="1" dirty="0" err="1">
                <a:solidFill>
                  <a:srgbClr val="C00000"/>
                </a:solidFill>
              </a:rPr>
              <a:t>qq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/>
              <a:t>channel generates strong </a:t>
            </a:r>
            <a:r>
              <a:rPr lang="en-US" sz="1800" b="1" dirty="0">
                <a:solidFill>
                  <a:srgbClr val="C00000"/>
                </a:solidFill>
              </a:rPr>
              <a:t>scalar 0+ diquark</a:t>
            </a:r>
            <a:r>
              <a:rPr lang="en-US" sz="1800" dirty="0"/>
              <a:t> correlations.</a:t>
            </a:r>
            <a:endParaRPr lang="en-US" sz="1800" b="1" strike="noStrike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17" name="Google Shape;351;p70">
            <a:extLst>
              <a:ext uri="{FF2B5EF4-FFF2-40B4-BE49-F238E27FC236}">
                <a16:creationId xmlns:a16="http://schemas.microsoft.com/office/drawing/2014/main" id="{6BEEC2DF-DA58-A5F2-5959-EFB0EFA266D5}"/>
              </a:ext>
            </a:extLst>
          </p:cNvPr>
          <p:cNvSpPr txBox="1"/>
          <p:nvPr/>
        </p:nvSpPr>
        <p:spPr>
          <a:xfrm>
            <a:off x="-1030" y="2753565"/>
            <a:ext cx="10080619" cy="657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89350" lvl="0" indent="-285750" algn="just">
              <a:buSzPts val="1800"/>
              <a:buFont typeface="Wingdings" pitchFamily="2" charset="2"/>
              <a:buChar char="Ø"/>
            </a:pPr>
            <a:r>
              <a:rPr lang="en-US" sz="1800" dirty="0"/>
              <a:t>Correspondingly, the </a:t>
            </a:r>
            <a:r>
              <a:rPr lang="en-US" sz="1800" b="1" dirty="0">
                <a:solidFill>
                  <a:srgbClr val="C00000"/>
                </a:solidFill>
              </a:rPr>
              <a:t>vector-meson 1</a:t>
            </a:r>
            <a:r>
              <a:rPr lang="en-US" sz="1800" b="1" baseline="30000" dirty="0">
                <a:solidFill>
                  <a:srgbClr val="C00000"/>
                </a:solidFill>
              </a:rPr>
              <a:t>−</a:t>
            </a:r>
            <a:r>
              <a:rPr lang="en-US" sz="1800" dirty="0"/>
              <a:t> channel is related through the </a:t>
            </a:r>
            <a:r>
              <a:rPr lang="en-US" sz="1800" b="1" dirty="0">
                <a:solidFill>
                  <a:srgbClr val="C00000"/>
                </a:solidFill>
              </a:rPr>
              <a:t>Bethe–Salpeter kernel</a:t>
            </a:r>
            <a:r>
              <a:rPr lang="en-US" sz="1800" dirty="0"/>
              <a:t> to</a:t>
            </a:r>
            <a:r>
              <a:rPr lang="en-US" sz="1800" dirty="0">
                <a:solidFill>
                  <a:schemeClr val="tx1"/>
                </a:solidFill>
              </a:rPr>
              <a:t> the </a:t>
            </a:r>
            <a:r>
              <a:rPr lang="en-US" sz="1800" b="1" dirty="0">
                <a:solidFill>
                  <a:srgbClr val="C00000"/>
                </a:solidFill>
              </a:rPr>
              <a:t>axial-vector 1</a:t>
            </a:r>
            <a:r>
              <a:rPr lang="en-US" sz="1800" b="1" baseline="30000" dirty="0">
                <a:solidFill>
                  <a:srgbClr val="C00000"/>
                </a:solidFill>
              </a:rPr>
              <a:t>+</a:t>
            </a:r>
            <a:r>
              <a:rPr lang="en-US" sz="1800" b="1" dirty="0">
                <a:solidFill>
                  <a:srgbClr val="C00000"/>
                </a:solidFill>
              </a:rPr>
              <a:t> diquark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/>
              <a:t>channel.</a:t>
            </a:r>
            <a:endParaRPr lang="en-US" sz="1800" b="1" strike="noStrike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20" name="Google Shape;351;p70">
            <a:extLst>
              <a:ext uri="{FF2B5EF4-FFF2-40B4-BE49-F238E27FC236}">
                <a16:creationId xmlns:a16="http://schemas.microsoft.com/office/drawing/2014/main" id="{3E66E483-1AFE-08A0-0569-FA7ADD56C12E}"/>
              </a:ext>
            </a:extLst>
          </p:cNvPr>
          <p:cNvSpPr txBox="1"/>
          <p:nvPr/>
        </p:nvSpPr>
        <p:spPr>
          <a:xfrm>
            <a:off x="-1031" y="3508753"/>
            <a:ext cx="10080619" cy="657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89350" lvl="0" indent="-285750" algn="just">
              <a:buSzPts val="1800"/>
              <a:buFont typeface="Wingdings" pitchFamily="2" charset="2"/>
              <a:buChar char="Ø"/>
            </a:pPr>
            <a:r>
              <a:rPr lang="en-US" sz="1800" dirty="0"/>
              <a:t>These diquark correlations are the essential building blocks of the </a:t>
            </a:r>
            <a:r>
              <a:rPr lang="en-US" sz="1800" b="1" dirty="0">
                <a:solidFill>
                  <a:srgbClr val="C00000"/>
                </a:solidFill>
              </a:rPr>
              <a:t>quark–diquark </a:t>
            </a:r>
            <a:r>
              <a:rPr lang="en-US" sz="1800" b="1" dirty="0" err="1">
                <a:solidFill>
                  <a:srgbClr val="C00000"/>
                </a:solidFill>
              </a:rPr>
              <a:t>Faddeev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en-US" sz="1800" dirty="0"/>
              <a:t>description of the </a:t>
            </a:r>
            <a:r>
              <a:rPr lang="en-US" sz="1800" b="1" dirty="0">
                <a:solidFill>
                  <a:srgbClr val="C00000"/>
                </a:solidFill>
              </a:rPr>
              <a:t>nucleon</a:t>
            </a:r>
            <a:r>
              <a:rPr lang="en-US" sz="1800" b="1" dirty="0"/>
              <a:t> </a:t>
            </a:r>
            <a:r>
              <a:rPr lang="en-US" sz="1800" dirty="0"/>
              <a:t>and its </a:t>
            </a:r>
            <a:r>
              <a:rPr lang="en-US" sz="1800" b="1" dirty="0">
                <a:solidFill>
                  <a:srgbClr val="C00000"/>
                </a:solidFill>
              </a:rPr>
              <a:t>excitations</a:t>
            </a:r>
            <a:r>
              <a:rPr lang="en-US" sz="1800" dirty="0">
                <a:solidFill>
                  <a:srgbClr val="C00000"/>
                </a:solidFill>
              </a:rPr>
              <a:t>.</a:t>
            </a:r>
            <a:endParaRPr lang="en-US" sz="1800" b="1" strike="noStrike" dirty="0">
              <a:solidFill>
                <a:srgbClr val="C00000"/>
              </a:solidFill>
              <a:sym typeface="Arial"/>
            </a:endParaRPr>
          </a:p>
        </p:txBody>
      </p:sp>
      <p:sp>
        <p:nvSpPr>
          <p:cNvPr id="21" name="Google Shape;351;p70">
            <a:extLst>
              <a:ext uri="{FF2B5EF4-FFF2-40B4-BE49-F238E27FC236}">
                <a16:creationId xmlns:a16="http://schemas.microsoft.com/office/drawing/2014/main" id="{F9B17EF1-DE6B-3076-F089-98CA4BF9A236}"/>
              </a:ext>
            </a:extLst>
          </p:cNvPr>
          <p:cNvSpPr txBox="1"/>
          <p:nvPr/>
        </p:nvSpPr>
        <p:spPr>
          <a:xfrm>
            <a:off x="-1032" y="4263434"/>
            <a:ext cx="10080619" cy="1169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89350" lvl="0" indent="-285750" algn="just">
              <a:buSzPts val="1800"/>
              <a:buFont typeface="Wingdings" pitchFamily="2" charset="2"/>
              <a:buChar char="Ø"/>
            </a:pPr>
            <a:r>
              <a:rPr lang="en-US" sz="1800" dirty="0"/>
              <a:t>Therefore, if the algebraic framework can be extended to realistic scalar and axial-vector</a:t>
            </a:r>
          </a:p>
          <a:p>
            <a:pPr marL="3600" lvl="0" algn="just">
              <a:buSzPts val="1800"/>
            </a:pPr>
            <a:r>
              <a:rPr lang="en-US" sz="1800" b="1" dirty="0">
                <a:solidFill>
                  <a:srgbClr val="C00000"/>
                </a:solidFill>
              </a:rPr>
              <a:t>     diquark amplitudes </a:t>
            </a:r>
            <a:r>
              <a:rPr lang="en-US" sz="1800" dirty="0"/>
              <a:t>and their </a:t>
            </a:r>
            <a:r>
              <a:rPr lang="en-US" sz="1800" b="1" dirty="0">
                <a:solidFill>
                  <a:srgbClr val="C00000"/>
                </a:solidFill>
              </a:rPr>
              <a:t>internal structure</a:t>
            </a:r>
            <a:r>
              <a:rPr lang="en-US" sz="1800" dirty="0"/>
              <a:t>, the machinery we have developed for</a:t>
            </a:r>
          </a:p>
          <a:p>
            <a:pPr marL="3600" lvl="0" algn="just">
              <a:buSzPts val="1800"/>
            </a:pPr>
            <a:r>
              <a:rPr lang="en-US" sz="1800" dirty="0"/>
              <a:t>     mesons—</a:t>
            </a:r>
            <a:r>
              <a:rPr lang="en-US" sz="1800" b="1" dirty="0">
                <a:solidFill>
                  <a:srgbClr val="C00000"/>
                </a:solidFill>
              </a:rPr>
              <a:t>LFWFs, form factors, PDFs </a:t>
            </a:r>
            <a:r>
              <a:rPr lang="en-US" sz="1800" dirty="0"/>
              <a:t>and</a:t>
            </a:r>
            <a:r>
              <a:rPr lang="en-US" sz="1800" b="1" dirty="0"/>
              <a:t> </a:t>
            </a:r>
            <a:r>
              <a:rPr lang="en-US" sz="1800" b="1" dirty="0">
                <a:solidFill>
                  <a:srgbClr val="C00000"/>
                </a:solidFill>
              </a:rPr>
              <a:t>GPDs </a:t>
            </a:r>
            <a:r>
              <a:rPr lang="en-US" sz="1800" dirty="0"/>
              <a:t>— provides a natural route toward </a:t>
            </a:r>
            <a:r>
              <a:rPr lang="en-US" sz="1800" b="1" dirty="0">
                <a:solidFill>
                  <a:srgbClr val="C00000"/>
                </a:solidFill>
              </a:rPr>
              <a:t>N→N*</a:t>
            </a:r>
          </a:p>
          <a:p>
            <a:pPr marL="3600" lvl="0" algn="just">
              <a:buSzPts val="1800"/>
            </a:pPr>
            <a:r>
              <a:rPr lang="en-US" sz="1800" b="1" dirty="0"/>
              <a:t>     </a:t>
            </a:r>
            <a:r>
              <a:rPr lang="en-US" sz="1800" b="1" dirty="0">
                <a:solidFill>
                  <a:srgbClr val="C00000"/>
                </a:solidFill>
              </a:rPr>
              <a:t>transition form factors</a:t>
            </a:r>
            <a:r>
              <a:rPr lang="en-US" sz="1800" dirty="0"/>
              <a:t>. </a:t>
            </a:r>
            <a:r>
              <a:rPr lang="en-US" dirty="0">
                <a:solidFill>
                  <a:srgbClr val="0432FF"/>
                </a:solidFill>
              </a:rPr>
              <a:t>[David Rodríguez]</a:t>
            </a:r>
            <a:endParaRPr lang="en-US" b="1" strike="noStrike" dirty="0">
              <a:solidFill>
                <a:srgbClr val="0432FF"/>
              </a:solidFill>
              <a:sym typeface="Arial"/>
            </a:endParaRPr>
          </a:p>
        </p:txBody>
      </p:sp>
      <p:sp>
        <p:nvSpPr>
          <p:cNvPr id="22" name="Google Shape;351;p70">
            <a:extLst>
              <a:ext uri="{FF2B5EF4-FFF2-40B4-BE49-F238E27FC236}">
                <a16:creationId xmlns:a16="http://schemas.microsoft.com/office/drawing/2014/main" id="{55C4B069-8756-6CCD-A6AA-51D69EDFA6F2}"/>
              </a:ext>
            </a:extLst>
          </p:cNvPr>
          <p:cNvSpPr txBox="1"/>
          <p:nvPr/>
        </p:nvSpPr>
        <p:spPr>
          <a:xfrm>
            <a:off x="6478" y="1047783"/>
            <a:ext cx="10080619" cy="94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89350" lvl="0" indent="-285750" algn="just">
              <a:buSzPts val="1800"/>
              <a:buFont typeface="Wingdings" pitchFamily="2" charset="2"/>
              <a:buChar char="Ø"/>
            </a:pPr>
            <a:r>
              <a:rPr lang="en-US" sz="1800" dirty="0"/>
              <a:t>We have shown how </a:t>
            </a:r>
            <a:r>
              <a:rPr lang="en-US" sz="1800" b="1" dirty="0">
                <a:solidFill>
                  <a:srgbClr val="C00000"/>
                </a:solidFill>
              </a:rPr>
              <a:t>algebraic models</a:t>
            </a:r>
            <a:r>
              <a:rPr lang="en-US" sz="1800" b="1" dirty="0"/>
              <a:t> </a:t>
            </a:r>
            <a:r>
              <a:rPr lang="en-US" sz="1800" dirty="0"/>
              <a:t>inspired by </a:t>
            </a:r>
            <a:r>
              <a:rPr lang="en-US" sz="1800" b="1" dirty="0">
                <a:solidFill>
                  <a:srgbClr val="C00000"/>
                </a:solidFill>
              </a:rPr>
              <a:t>Schwinger–Dyson </a:t>
            </a:r>
            <a:r>
              <a:rPr lang="en-US" sz="1800" dirty="0"/>
              <a:t>and</a:t>
            </a:r>
            <a:r>
              <a:rPr lang="en-US" sz="1800" b="1" dirty="0"/>
              <a:t> </a:t>
            </a:r>
            <a:r>
              <a:rPr lang="en-US" sz="1800" b="1" dirty="0">
                <a:solidFill>
                  <a:srgbClr val="C00000"/>
                </a:solidFill>
              </a:rPr>
              <a:t>Bethe–Salpeter equations</a:t>
            </a:r>
            <a:r>
              <a:rPr lang="en-US" sz="1800" b="1" dirty="0"/>
              <a:t> </a:t>
            </a:r>
            <a:r>
              <a:rPr lang="en-US" sz="1800" dirty="0"/>
              <a:t>provide a simple yet powerful framework for describing </a:t>
            </a:r>
            <a:r>
              <a:rPr lang="en-US" sz="1800" b="1" dirty="0">
                <a:solidFill>
                  <a:srgbClr val="C00000"/>
                </a:solidFill>
              </a:rPr>
              <a:t>meson structure</a:t>
            </a:r>
            <a:r>
              <a:rPr lang="en-US" sz="1800" b="1" dirty="0"/>
              <a:t>, </a:t>
            </a:r>
            <a:r>
              <a:rPr lang="en-US" sz="1800" dirty="0"/>
              <a:t>from</a:t>
            </a:r>
            <a:r>
              <a:rPr lang="en-US" sz="1800" b="1" dirty="0"/>
              <a:t> </a:t>
            </a:r>
            <a:r>
              <a:rPr lang="en-US" sz="1800" b="1" dirty="0">
                <a:solidFill>
                  <a:srgbClr val="C00000"/>
                </a:solidFill>
              </a:rPr>
              <a:t>LFWFs</a:t>
            </a:r>
            <a:r>
              <a:rPr lang="en-US" sz="1800" b="1" dirty="0"/>
              <a:t> </a:t>
            </a:r>
            <a:r>
              <a:rPr lang="en-US" sz="1800" dirty="0"/>
              <a:t>and</a:t>
            </a:r>
            <a:r>
              <a:rPr lang="en-US" sz="1800" b="1" dirty="0"/>
              <a:t> </a:t>
            </a:r>
            <a:r>
              <a:rPr lang="en-US" sz="1800" b="1" dirty="0">
                <a:solidFill>
                  <a:srgbClr val="C00000"/>
                </a:solidFill>
              </a:rPr>
              <a:t>GPDs</a:t>
            </a:r>
            <a:r>
              <a:rPr lang="en-US" sz="1800" b="1" dirty="0"/>
              <a:t> </a:t>
            </a:r>
            <a:r>
              <a:rPr lang="en-US" sz="1800" dirty="0"/>
              <a:t>to</a:t>
            </a:r>
            <a:r>
              <a:rPr lang="en-US" sz="1800" b="1" dirty="0"/>
              <a:t> </a:t>
            </a:r>
            <a:r>
              <a:rPr lang="en-US" sz="1800" b="1" dirty="0">
                <a:solidFill>
                  <a:srgbClr val="C00000"/>
                </a:solidFill>
              </a:rPr>
              <a:t>PDFs</a:t>
            </a:r>
            <a:r>
              <a:rPr lang="en-US" sz="1800" b="1" dirty="0"/>
              <a:t> </a:t>
            </a:r>
            <a:r>
              <a:rPr lang="en-US" sz="1800" dirty="0"/>
              <a:t>and</a:t>
            </a:r>
            <a:r>
              <a:rPr lang="en-US" sz="1800" b="1" dirty="0"/>
              <a:t> </a:t>
            </a:r>
            <a:r>
              <a:rPr lang="en-US" sz="1800" b="1" dirty="0">
                <a:solidFill>
                  <a:srgbClr val="C00000"/>
                </a:solidFill>
              </a:rPr>
              <a:t>electromagnetic form factors</a:t>
            </a:r>
            <a:r>
              <a:rPr lang="en-US" sz="1800" b="1" dirty="0"/>
              <a:t>.</a:t>
            </a:r>
            <a:r>
              <a:rPr lang="en-US" sz="1800" dirty="0"/>
              <a:t> </a:t>
            </a:r>
            <a:endParaRPr lang="en-US" sz="1800" b="1" strike="noStrike" dirty="0">
              <a:solidFill>
                <a:schemeClr val="tx1"/>
              </a:solidFill>
              <a:sym typeface="Arial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D302EE4-D0C0-B064-DFE9-83A327F87EA5}"/>
              </a:ext>
            </a:extLst>
          </p:cNvPr>
          <p:cNvCxnSpPr>
            <a:cxnSpLocks/>
          </p:cNvCxnSpPr>
          <p:nvPr/>
        </p:nvCxnSpPr>
        <p:spPr>
          <a:xfrm>
            <a:off x="5194852" y="2126974"/>
            <a:ext cx="14577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69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0"/>
      <p:bldP spid="2" grpId="0"/>
      <p:bldP spid="17" grpId="0"/>
      <p:bldP spid="20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541614F-6B47-E94E-4AFD-C8F997620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9F8F1E8-950A-9E9A-8A02-45DE87EA6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35" y="1453019"/>
            <a:ext cx="1008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X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F83C0B-95B7-6B3A-8BC9-B764984A429F}"/>
              </a:ext>
            </a:extLst>
          </p:cNvPr>
          <p:cNvSpPr txBox="1"/>
          <p:nvPr/>
        </p:nvSpPr>
        <p:spPr>
          <a:xfrm>
            <a:off x="2768252" y="49978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MX" dirty="0"/>
          </a:p>
        </p:txBody>
      </p:sp>
      <p:sp>
        <p:nvSpPr>
          <p:cNvPr id="5" name="Google Shape;348;p70">
            <a:extLst>
              <a:ext uri="{FF2B5EF4-FFF2-40B4-BE49-F238E27FC236}">
                <a16:creationId xmlns:a16="http://schemas.microsoft.com/office/drawing/2014/main" id="{262FC328-7CB3-1CEE-63B7-10F6D3D4A29B}"/>
              </a:ext>
            </a:extLst>
          </p:cNvPr>
          <p:cNvSpPr/>
          <p:nvPr/>
        </p:nvSpPr>
        <p:spPr>
          <a:xfrm>
            <a:off x="2218891" y="4818435"/>
            <a:ext cx="5642841" cy="66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C00000"/>
                </a:solidFill>
              </a:rPr>
              <a:t>Thank you for your attention</a:t>
            </a:r>
            <a:endParaRPr sz="3200" b="0" strike="noStrike" dirty="0">
              <a:solidFill>
                <a:schemeClr val="tx1"/>
              </a:solidFill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525F52-5C00-636D-385A-01B2796E2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482" y="457200"/>
            <a:ext cx="6052250" cy="403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53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88198</TotalTime>
  <Words>1582</Words>
  <Application>Microsoft Macintosh PowerPoint</Application>
  <PresentationFormat>Custom</PresentationFormat>
  <Paragraphs>150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Cambria Math</vt:lpstr>
      <vt:lpstr>Wingdings</vt:lpstr>
      <vt:lpstr>Verdana</vt:lpstr>
      <vt:lpstr>Arial</vt:lpstr>
      <vt:lpstr>Arial Unicode MS</vt:lpstr>
      <vt:lpstr>Annai MN</vt:lpstr>
      <vt:lpstr>Times New Roman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327</cp:revision>
  <dcterms:modified xsi:type="dcterms:W3CDTF">2026-09-10T05:34:35Z</dcterms:modified>
</cp:coreProperties>
</file>